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ppt/notesSlides/notesSlide3.xml" ContentType="application/vnd.openxmlformats-officedocument.presentationml.notesSlide+xml"/>
  <Override PartName="/ppt/tags/tag18.xml" ContentType="application/vnd.openxmlformats-officedocument.presentationml.tags+xml"/>
  <Override PartName="/ppt/notesSlides/notesSlide4.xml" ContentType="application/vnd.openxmlformats-officedocument.presentationml.notesSlide+xml"/>
  <Override PartName="/ppt/tags/tag19.xml" ContentType="application/vnd.openxmlformats-officedocument.presentationml.tags+xml"/>
  <Override PartName="/ppt/notesSlides/notesSlide5.xml" ContentType="application/vnd.openxmlformats-officedocument.presentationml.notesSlide+xml"/>
  <Override PartName="/ppt/tags/tag20.xml" ContentType="application/vnd.openxmlformats-officedocument.presentationml.tags+xml"/>
  <Override PartName="/ppt/notesSlides/notesSlide6.xml" ContentType="application/vnd.openxmlformats-officedocument.presentationml.notesSlide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notesSlides/notesSlide8.xml" ContentType="application/vnd.openxmlformats-officedocument.presentationml.notesSlide+xml"/>
  <Override PartName="/ppt/tags/tag23.xml" ContentType="application/vnd.openxmlformats-officedocument.presentationml.tags+xml"/>
  <Override PartName="/ppt/notesSlides/notesSlide9.xml" ContentType="application/vnd.openxmlformats-officedocument.presentationml.notesSlide+xml"/>
  <Override PartName="/ppt/tags/tag24.xml" ContentType="application/vnd.openxmlformats-officedocument.presentationml.tags+xml"/>
  <Override PartName="/ppt/notesSlides/notesSlide10.xml" ContentType="application/vnd.openxmlformats-officedocument.presentationml.notesSlide+xml"/>
  <Override PartName="/ppt/tags/tag25.xml" ContentType="application/vnd.openxmlformats-officedocument.presentationml.tags+xml"/>
  <Override PartName="/ppt/notesSlides/notesSlide11.xml" ContentType="application/vnd.openxmlformats-officedocument.presentationml.notesSlide+xml"/>
  <Override PartName="/ppt/tags/tag26.xml" ContentType="application/vnd.openxmlformats-officedocument.presentationml.tags+xml"/>
  <Override PartName="/ppt/notesSlides/notesSlide12.xml" ContentType="application/vnd.openxmlformats-officedocument.presentationml.notesSlide+xml"/>
  <Override PartName="/ppt/tags/tag27.xml" ContentType="application/vnd.openxmlformats-officedocument.presentationml.tags+xml"/>
  <Override PartName="/ppt/notesSlides/notesSlide13.xml" ContentType="application/vnd.openxmlformats-officedocument.presentationml.notesSlide+xml"/>
  <Override PartName="/ppt/tags/tag28.xml" ContentType="application/vnd.openxmlformats-officedocument.presentationml.tags+xml"/>
  <Override PartName="/ppt/notesSlides/notesSlide14.xml" ContentType="application/vnd.openxmlformats-officedocument.presentationml.notesSlide+xml"/>
  <Override PartName="/ppt/tags/tag29.xml" ContentType="application/vnd.openxmlformats-officedocument.presentationml.tags+xml"/>
  <Override PartName="/ppt/notesSlides/notesSlide15.xml" ContentType="application/vnd.openxmlformats-officedocument.presentationml.notesSlide+xml"/>
  <Override PartName="/ppt/tags/tag30.xml" ContentType="application/vnd.openxmlformats-officedocument.presentationml.tags+xml"/>
  <Override PartName="/ppt/notesSlides/notesSlide16.xml" ContentType="application/vnd.openxmlformats-officedocument.presentationml.notesSlide+xml"/>
  <Override PartName="/ppt/tags/tag31.xml" ContentType="application/vnd.openxmlformats-officedocument.presentationml.tags+xml"/>
  <Override PartName="/ppt/notesSlides/notesSlide17.xml" ContentType="application/vnd.openxmlformats-officedocument.presentationml.notesSlide+xml"/>
  <Override PartName="/ppt/tags/tag32.xml" ContentType="application/vnd.openxmlformats-officedocument.presentationml.tags+xml"/>
  <Override PartName="/ppt/notesSlides/notesSlide18.xml" ContentType="application/vnd.openxmlformats-officedocument.presentationml.notesSlide+xml"/>
  <Override PartName="/ppt/tags/tag33.xml" ContentType="application/vnd.openxmlformats-officedocument.presentationml.tags+xml"/>
  <Override PartName="/ppt/notesSlides/notesSlide19.xml" ContentType="application/vnd.openxmlformats-officedocument.presentationml.notesSlide+xml"/>
  <Override PartName="/ppt/tags/tag34.xml" ContentType="application/vnd.openxmlformats-officedocument.presentationml.tags+xml"/>
  <Override PartName="/ppt/notesSlides/notesSlide20.xml" ContentType="application/vnd.openxmlformats-officedocument.presentationml.notesSlide+xml"/>
  <Override PartName="/ppt/tags/tag35.xml" ContentType="application/vnd.openxmlformats-officedocument.presentationml.tags+xml"/>
  <Override PartName="/ppt/notesSlides/notesSlide21.xml" ContentType="application/vnd.openxmlformats-officedocument.presentationml.notesSlide+xml"/>
  <Override PartName="/ppt/tags/tag36.xml" ContentType="application/vnd.openxmlformats-officedocument.presentationml.tags+xml"/>
  <Override PartName="/ppt/notesSlides/notesSlide22.xml" ContentType="application/vnd.openxmlformats-officedocument.presentationml.notesSlide+xml"/>
  <Override PartName="/ppt/tags/tag37.xml" ContentType="application/vnd.openxmlformats-officedocument.presentationml.tags+xml"/>
  <Override PartName="/ppt/notesSlides/notesSlide23.xml" ContentType="application/vnd.openxmlformats-officedocument.presentationml.notesSlide+xml"/>
  <Override PartName="/ppt/tags/tag38.xml" ContentType="application/vnd.openxmlformats-officedocument.presentationml.tags+xml"/>
  <Override PartName="/ppt/notesSlides/notesSlide24.xml" ContentType="application/vnd.openxmlformats-officedocument.presentationml.notesSlide+xml"/>
  <Override PartName="/ppt/tags/tag39.xml" ContentType="application/vnd.openxmlformats-officedocument.presentationml.tags+xml"/>
  <Override PartName="/ppt/notesSlides/notesSlide25.xml" ContentType="application/vnd.openxmlformats-officedocument.presentationml.notesSlide+xml"/>
  <Override PartName="/ppt/tags/tag40.xml" ContentType="application/vnd.openxmlformats-officedocument.presentationml.tags+xml"/>
  <Override PartName="/ppt/notesSlides/notesSlide26.xml" ContentType="application/vnd.openxmlformats-officedocument.presentationml.notesSlide+xml"/>
  <Override PartName="/ppt/tags/tag41.xml" ContentType="application/vnd.openxmlformats-officedocument.presentationml.tags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59" r:id="rId3"/>
    <p:sldId id="263" r:id="rId4"/>
    <p:sldId id="257" r:id="rId5"/>
    <p:sldId id="266" r:id="rId6"/>
    <p:sldId id="273" r:id="rId7"/>
    <p:sldId id="315" r:id="rId8"/>
    <p:sldId id="316" r:id="rId9"/>
    <p:sldId id="318" r:id="rId10"/>
    <p:sldId id="260" r:id="rId11"/>
    <p:sldId id="336" r:id="rId12"/>
    <p:sldId id="337" r:id="rId13"/>
    <p:sldId id="349" r:id="rId14"/>
    <p:sldId id="338" r:id="rId15"/>
    <p:sldId id="261" r:id="rId16"/>
    <p:sldId id="339" r:id="rId17"/>
    <p:sldId id="340" r:id="rId18"/>
    <p:sldId id="262" r:id="rId19"/>
    <p:sldId id="341" r:id="rId20"/>
    <p:sldId id="342" r:id="rId21"/>
    <p:sldId id="343" r:id="rId22"/>
    <p:sldId id="344" r:id="rId23"/>
    <p:sldId id="346" r:id="rId24"/>
    <p:sldId id="347" r:id="rId25"/>
    <p:sldId id="348" r:id="rId26"/>
    <p:sldId id="350" r:id="rId27"/>
    <p:sldId id="258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5">
          <p15:clr>
            <a:srgbClr val="A4A3A4"/>
          </p15:clr>
        </p15:guide>
        <p15:guide id="2" pos="38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>
        <p:guide orient="horz" pos="2225"/>
        <p:guide pos="382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A07D1B-BDD6-40C2-B844-1E83EBF422F2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33DCF-755D-4C09-8C77-B4C66B47F2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1021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6650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171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0069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9258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ED1-95B7-44CE-A12E-9AE24D363BC6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EF5B-32AE-4564-9C2B-25E12F42EC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ED1-95B7-44CE-A12E-9AE24D363BC6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EF5B-32AE-4564-9C2B-25E12F42EC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160943" y="6299204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ED1-95B7-44CE-A12E-9AE24D363BC6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EF5B-32AE-4564-9C2B-25E12F42EC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ED1-95B7-44CE-A12E-9AE24D363BC6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EF5B-32AE-4564-9C2B-25E12F42EC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ED1-95B7-44CE-A12E-9AE24D363BC6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EF5B-32AE-4564-9C2B-25E12F42EC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ED1-95B7-44CE-A12E-9AE24D363BC6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EF5B-32AE-4564-9C2B-25E12F42EC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ED1-95B7-44CE-A12E-9AE24D363BC6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EF5B-32AE-4564-9C2B-25E12F42EC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ED1-95B7-44CE-A12E-9AE24D363BC6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EF5B-32AE-4564-9C2B-25E12F42EC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ED1-95B7-44CE-A12E-9AE24D363BC6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EF5B-32AE-4564-9C2B-25E12F42EC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ED1-95B7-44CE-A12E-9AE24D363BC6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EF5B-32AE-4564-9C2B-25E12F42EC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ED1-95B7-44CE-A12E-9AE24D363BC6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EF5B-32AE-4564-9C2B-25E12F42EC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88ED1-95B7-44CE-A12E-9AE24D363BC6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AEF5B-32AE-4564-9C2B-25E12F42EC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5" Type="http://schemas.openxmlformats.org/officeDocument/2006/relationships/image" Target="../media/image7.png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6" Type="http://schemas.openxmlformats.org/officeDocument/2006/relationships/image" Target="../media/image15.png"/><Relationship Id="rId5" Type="http://schemas.openxmlformats.org/officeDocument/2006/relationships/image" Target="../media/image8.emf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6" Type="http://schemas.openxmlformats.org/officeDocument/2006/relationships/image" Target="../media/image18.png"/><Relationship Id="rId5" Type="http://schemas.openxmlformats.org/officeDocument/2006/relationships/image" Target="../media/image8.emf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5" Type="http://schemas.openxmlformats.org/officeDocument/2006/relationships/image" Target="../media/image7.png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6" Type="http://schemas.openxmlformats.org/officeDocument/2006/relationships/image" Target="../media/image8.emf"/><Relationship Id="rId5" Type="http://schemas.openxmlformats.org/officeDocument/2006/relationships/image" Target="../media/image30.png"/><Relationship Id="rId4" Type="http://schemas.openxmlformats.org/officeDocument/2006/relationships/image" Target="../media/image2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5" Type="http://schemas.openxmlformats.org/officeDocument/2006/relationships/image" Target="../media/image7.png"/><Relationship Id="rId4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image" Target="../media/image1.jpeg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notesSlide" Target="../notesSlides/notesSlide2.xml"/><Relationship Id="rId2" Type="http://schemas.openxmlformats.org/officeDocument/2006/relationships/tags" Target="../tags/tag3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19" Type="http://schemas.openxmlformats.org/officeDocument/2006/relationships/image" Target="../media/image5.png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Relationship Id="rId5" Type="http://schemas.openxmlformats.org/officeDocument/2006/relationships/image" Target="../media/image33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Relationship Id="rId5" Type="http://schemas.openxmlformats.org/officeDocument/2006/relationships/image" Target="../media/image7.png"/><Relationship Id="rId4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Relationship Id="rId6" Type="http://schemas.openxmlformats.org/officeDocument/2006/relationships/image" Target="../media/image36.png"/><Relationship Id="rId5" Type="http://schemas.openxmlformats.org/officeDocument/2006/relationships/image" Target="../media/image8.emf"/><Relationship Id="rId4" Type="http://schemas.openxmlformats.org/officeDocument/2006/relationships/image" Target="../media/image2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Relationship Id="rId6" Type="http://schemas.openxmlformats.org/officeDocument/2006/relationships/image" Target="../media/image36.png"/><Relationship Id="rId5" Type="http://schemas.openxmlformats.org/officeDocument/2006/relationships/image" Target="../media/image8.emf"/><Relationship Id="rId4" Type="http://schemas.openxmlformats.org/officeDocument/2006/relationships/image" Target="../media/image2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Relationship Id="rId6" Type="http://schemas.openxmlformats.org/officeDocument/2006/relationships/image" Target="../media/image37.png"/><Relationship Id="rId5" Type="http://schemas.openxmlformats.org/officeDocument/2006/relationships/image" Target="../media/image8.emf"/><Relationship Id="rId4" Type="http://schemas.openxmlformats.org/officeDocument/2006/relationships/image" Target="../media/image2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image" Target="../media/image6.pn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5" Type="http://schemas.openxmlformats.org/officeDocument/2006/relationships/image" Target="../media/image7.pn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6" Type="http://schemas.openxmlformats.org/officeDocument/2006/relationships/image" Target="../media/image8.emf"/><Relationship Id="rId5" Type="http://schemas.openxmlformats.org/officeDocument/2006/relationships/image" Target="../media/image3.pn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6" Type="http://schemas.openxmlformats.org/officeDocument/2006/relationships/image" Target="../media/image11.png"/><Relationship Id="rId5" Type="http://schemas.openxmlformats.org/officeDocument/2006/relationships/image" Target="../media/image8.emf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image" Target="../media/image12.png"/><Relationship Id="rId5" Type="http://schemas.openxmlformats.org/officeDocument/2006/relationships/image" Target="../media/image8.emf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5" Type="http://schemas.openxmlformats.org/officeDocument/2006/relationships/image" Target="../media/image8.emf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screen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9"/>
          <p:cNvPicPr>
            <a:picLocks noChangeAspect="1"/>
          </p:cNvPicPr>
          <p:nvPr/>
        </p:nvPicPr>
        <p:blipFill>
          <a:blip r:embed="rId5" cstate="email">
            <a:clrChange>
              <a:clrFrom>
                <a:srgbClr val="F4F0ED"/>
              </a:clrFrom>
              <a:clrTo>
                <a:srgbClr val="F4F0E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46722" y="3517101"/>
            <a:ext cx="4745278" cy="3354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6" cstate="screen"/>
          <a:srcRect b="63982"/>
          <a:stretch>
            <a:fillRect/>
          </a:stretch>
        </p:blipFill>
        <p:spPr>
          <a:xfrm>
            <a:off x="-895471" y="-296437"/>
            <a:ext cx="11867535" cy="7598939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ctrTitle"/>
          </p:nvPr>
        </p:nvSpPr>
        <p:spPr>
          <a:xfrm>
            <a:off x="3099495" y="1991927"/>
            <a:ext cx="5993009" cy="1094740"/>
          </a:xfrm>
        </p:spPr>
        <p:txBody>
          <a:bodyPr>
            <a:normAutofit fontScale="90000"/>
          </a:bodyPr>
          <a:lstStyle/>
          <a:p>
            <a:r>
              <a:rPr lang="zh-CN" altLang="en-US" sz="4400" b="1" dirty="0"/>
              <a:t>计算机系统</a:t>
            </a:r>
            <a:br>
              <a:rPr lang="en-US" altLang="zh-CN" sz="4000" b="1" dirty="0"/>
            </a:br>
            <a:r>
              <a:rPr lang="en-US" altLang="zh-CN" sz="4000" b="1" dirty="0"/>
              <a:t>                           </a:t>
            </a:r>
            <a:r>
              <a:rPr lang="zh-CN" altLang="en-US" sz="3100" b="1" dirty="0"/>
              <a:t>第三次讨论课</a:t>
            </a:r>
            <a:endParaRPr lang="zh-CN" altLang="en-US" sz="40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4606352" y="4503658"/>
            <a:ext cx="337782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计科</a:t>
            </a:r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1907</a:t>
            </a:r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第二组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27FADBED-AD8B-4BB5-BB4F-8304775E0ABB}"/>
              </a:ext>
            </a:extLst>
          </p:cNvPr>
          <p:cNvGrpSpPr/>
          <p:nvPr/>
        </p:nvGrpSpPr>
        <p:grpSpPr>
          <a:xfrm>
            <a:off x="7553287" y="4639329"/>
            <a:ext cx="430887" cy="447894"/>
            <a:chOff x="7077476" y="2846291"/>
            <a:chExt cx="430887" cy="447894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480B1D78-66F2-46B2-9318-DF587C7639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7135739" y="2846291"/>
              <a:ext cx="3270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8F8B702-B128-4A85-B697-1376987EFF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7476" y="2873498"/>
              <a:ext cx="430887" cy="420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印</a:t>
              </a: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screen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4135903" y="-56551"/>
            <a:ext cx="3995224" cy="5318145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5327571" y="2602521"/>
            <a:ext cx="1635155" cy="159785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76200" dir="66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87184" y="2799654"/>
            <a:ext cx="1292662" cy="128799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7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贰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23"/>
          <p:cNvSpPr>
            <a:spLocks noChangeArrowheads="1"/>
          </p:cNvSpPr>
          <p:nvPr/>
        </p:nvSpPr>
        <p:spPr bwMode="auto">
          <a:xfrm>
            <a:off x="3088939" y="5070541"/>
            <a:ext cx="6112417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kern="0" dirty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float</a:t>
            </a:r>
            <a:r>
              <a:rPr lang="zh-CN" altLang="en-US" sz="2800" kern="0" dirty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与</a:t>
            </a:r>
            <a:r>
              <a:rPr lang="en-US" altLang="zh-CN" sz="2800" kern="0" dirty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double</a:t>
            </a:r>
            <a:r>
              <a:rPr lang="zh-CN" altLang="en-US" sz="2800" kern="0" dirty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的相互转换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Thinkpad\Desktop\植物\-_0047_图层-38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9340948" y="3333481"/>
            <a:ext cx="2700996" cy="353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组合 5"/>
          <p:cNvGrpSpPr/>
          <p:nvPr/>
        </p:nvGrpSpPr>
        <p:grpSpPr bwMode="auto">
          <a:xfrm>
            <a:off x="382101" y="526185"/>
            <a:ext cx="5471944" cy="1400176"/>
            <a:chOff x="-122550" y="-816140"/>
            <a:chExt cx="5471983" cy="1400182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-122550" y="-816140"/>
              <a:ext cx="1166818" cy="1400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12"/>
            <p:cNvSpPr txBox="1">
              <a:spLocks noChangeArrowheads="1"/>
            </p:cNvSpPr>
            <p:nvPr/>
          </p:nvSpPr>
          <p:spPr bwMode="auto">
            <a:xfrm>
              <a:off x="725279" y="-589545"/>
              <a:ext cx="4624154" cy="66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float</a:t>
              </a: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与</a:t>
              </a:r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double</a:t>
              </a: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的相互转换</a:t>
              </a:r>
              <a:endPara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1472" y="2131229"/>
            <a:ext cx="3441896" cy="333631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3845" y="2131230"/>
            <a:ext cx="2089636" cy="185082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265102" y="810775"/>
            <a:ext cx="2426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黑体" panose="02010609060101010101" pitchFamily="49" charset="-122"/>
                <a:ea typeface="黑体" panose="02010609060101010101" pitchFamily="49" charset="-122"/>
              </a:rPr>
              <a:t>Why</a:t>
            </a:r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202" y="1684937"/>
            <a:ext cx="2426344" cy="2416107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351335" y="4529605"/>
            <a:ext cx="3961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都是</a:t>
            </a:r>
            <a:r>
              <a:rPr lang="en-US" altLang="zh-CN" sz="2400" dirty="0"/>
              <a:t>0.6</a:t>
            </a:r>
            <a:r>
              <a:rPr lang="zh-CN" altLang="en-US" sz="2400" dirty="0"/>
              <a:t>为什么会不相等呢？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4" cstate="screen"/>
          <a:srcRect b="63982"/>
          <a:stretch>
            <a:fillRect/>
          </a:stretch>
        </p:blipFill>
        <p:spPr>
          <a:xfrm>
            <a:off x="324464" y="-740939"/>
            <a:ext cx="11867535" cy="7598939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 bwMode="auto">
          <a:xfrm>
            <a:off x="167541" y="261190"/>
            <a:ext cx="5471944" cy="1400176"/>
            <a:chOff x="-122550" y="-816140"/>
            <a:chExt cx="5471983" cy="1400182"/>
          </a:xfrm>
        </p:grpSpPr>
        <p:pic>
          <p:nvPicPr>
            <p:cNvPr id="16" name="Picture 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-122550" y="-816140"/>
              <a:ext cx="1166818" cy="1400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2"/>
            <p:cNvSpPr txBox="1">
              <a:spLocks noChangeArrowheads="1"/>
            </p:cNvSpPr>
            <p:nvPr/>
          </p:nvSpPr>
          <p:spPr bwMode="auto">
            <a:xfrm>
              <a:off x="725279" y="-589545"/>
              <a:ext cx="4624154" cy="66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float</a:t>
              </a: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与</a:t>
              </a:r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double</a:t>
              </a: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的相互转换</a:t>
              </a:r>
              <a:endPara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A777F42-C1C3-4DB1-B6FA-A97434F22BE4}"/>
              </a:ext>
            </a:extLst>
          </p:cNvPr>
          <p:cNvSpPr txBox="1"/>
          <p:nvPr/>
        </p:nvSpPr>
        <p:spPr>
          <a:xfrm>
            <a:off x="641285" y="1520471"/>
            <a:ext cx="561694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Tips</a:t>
            </a:r>
          </a:p>
          <a:p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在</a:t>
            </a:r>
            <a:r>
              <a:rPr lang="en-US" altLang="zh-CN" sz="2400" b="0" i="0" dirty="0" err="1">
                <a:solidFill>
                  <a:srgbClr val="4D4D4D"/>
                </a:solidFill>
                <a:effectLst/>
                <a:latin typeface="-apple-system"/>
              </a:rPr>
              <a:t>c++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中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bool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类型与整型之间存在着隐式转换，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bool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类型在存储之后隐式的转换为整型存储，其中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true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为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1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，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false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为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0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。如果用整型给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bool</a:t>
            </a:r>
            <a:r>
              <a:rPr lang="zh-CN" altLang="en-US" sz="2400" dirty="0">
                <a:solidFill>
                  <a:srgbClr val="4D4D4D"/>
                </a:solidFill>
                <a:latin typeface="-apple-system"/>
              </a:rPr>
              <a:t>变量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赋值，非零值为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true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，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0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则为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false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。</a:t>
            </a:r>
            <a:endParaRPr lang="zh-CN" altLang="en-US" sz="24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64B9B14-4762-41C4-ADA2-EC1384192C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9627" y="5207213"/>
            <a:ext cx="724001" cy="47631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2E54130-9363-412D-8A9E-474988700E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9627" y="1520471"/>
            <a:ext cx="3496163" cy="348663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4" cstate="screen"/>
          <a:srcRect b="63982"/>
          <a:stretch>
            <a:fillRect/>
          </a:stretch>
        </p:blipFill>
        <p:spPr>
          <a:xfrm>
            <a:off x="324464" y="-740939"/>
            <a:ext cx="11867535" cy="7598939"/>
          </a:xfrm>
          <a:prstGeom prst="rect">
            <a:avLst/>
          </a:prstGeom>
        </p:spPr>
      </p:pic>
      <p:sp>
        <p:nvSpPr>
          <p:cNvPr id="11" name="文本框 26"/>
          <p:cNvSpPr txBox="1">
            <a:spLocks noChangeArrowheads="1"/>
          </p:cNvSpPr>
          <p:nvPr/>
        </p:nvSpPr>
        <p:spPr bwMode="auto">
          <a:xfrm>
            <a:off x="1334352" y="1522338"/>
            <a:ext cx="3558160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提高输出精度看看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4351" y="2144326"/>
            <a:ext cx="3439005" cy="395342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0956" y="1069179"/>
            <a:ext cx="3037792" cy="198935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546946" y="4897424"/>
            <a:ext cx="4957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两个并不相同的数在保留至小数点后</a:t>
            </a:r>
            <a:r>
              <a:rPr lang="en-US" altLang="zh-CN" dirty="0"/>
              <a:t>6</a:t>
            </a:r>
            <a:r>
              <a:rPr lang="zh-CN" altLang="en-US" dirty="0"/>
              <a:t>位后会舍入为</a:t>
            </a:r>
            <a:r>
              <a:rPr lang="en-US" altLang="zh-CN" dirty="0"/>
              <a:t>0.600000.</a:t>
            </a:r>
            <a:r>
              <a:rPr lang="zh-CN" altLang="en-US" dirty="0"/>
              <a:t>因为</a:t>
            </a:r>
            <a:r>
              <a:rPr lang="en-US" altLang="zh-CN" dirty="0"/>
              <a:t>double</a:t>
            </a:r>
            <a:r>
              <a:rPr lang="zh-CN" altLang="en-US" dirty="0"/>
              <a:t>的精度为</a:t>
            </a:r>
            <a:r>
              <a:rPr lang="en-US" altLang="zh-CN" dirty="0"/>
              <a:t>1e-16</a:t>
            </a:r>
            <a:r>
              <a:rPr lang="zh-CN" altLang="en-US" dirty="0"/>
              <a:t>，</a:t>
            </a:r>
            <a:r>
              <a:rPr lang="en-US" altLang="zh-CN" dirty="0"/>
              <a:t>2.38e-8&gt;1e-16,</a:t>
            </a:r>
            <a:r>
              <a:rPr lang="zh-CN" altLang="en-US" dirty="0"/>
              <a:t>所以认为这两个数不相等。</a:t>
            </a:r>
            <a:endParaRPr lang="en-US" altLang="zh-CN" dirty="0"/>
          </a:p>
          <a:p>
            <a:r>
              <a:rPr lang="zh-CN" altLang="en-US" dirty="0"/>
              <a:t>如果将数据类型改为</a:t>
            </a:r>
            <a:r>
              <a:rPr lang="en-US" altLang="zh-CN" dirty="0"/>
              <a:t>float</a:t>
            </a:r>
            <a:r>
              <a:rPr lang="zh-CN" altLang="en-US" dirty="0"/>
              <a:t>呢？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0956" y="3196818"/>
            <a:ext cx="4629796" cy="1562318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 bwMode="auto">
          <a:xfrm>
            <a:off x="167541" y="261190"/>
            <a:ext cx="5471944" cy="1400176"/>
            <a:chOff x="-122550" y="-816140"/>
            <a:chExt cx="5471983" cy="1400182"/>
          </a:xfrm>
        </p:grpSpPr>
        <p:pic>
          <p:nvPicPr>
            <p:cNvPr id="16" name="Picture 3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-122550" y="-816140"/>
              <a:ext cx="1166818" cy="1400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2"/>
            <p:cNvSpPr txBox="1">
              <a:spLocks noChangeArrowheads="1"/>
            </p:cNvSpPr>
            <p:nvPr/>
          </p:nvSpPr>
          <p:spPr bwMode="auto">
            <a:xfrm>
              <a:off x="725279" y="-589545"/>
              <a:ext cx="4624154" cy="66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float</a:t>
              </a: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与</a:t>
              </a:r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double</a:t>
              </a: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的相互转换</a:t>
              </a:r>
              <a:endPara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6592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3"/>
          <p:cNvPicPr>
            <a:picLocks noChangeAspect="1"/>
          </p:cNvPicPr>
          <p:nvPr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-17409" y="4047090"/>
            <a:ext cx="12209409" cy="2578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2636" y="1352053"/>
            <a:ext cx="6296904" cy="153373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674930" y="3035431"/>
            <a:ext cx="5008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2636" y="3035431"/>
            <a:ext cx="6296904" cy="3546191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786542" y="1150338"/>
            <a:ext cx="38178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52</a:t>
            </a:r>
            <a:r>
              <a:rPr lang="zh-CN" altLang="en-US" sz="2000" dirty="0"/>
              <a:t>位的尾数被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截断</a:t>
            </a:r>
            <a:r>
              <a:rPr lang="zh-CN" altLang="en-US" sz="2000" dirty="0"/>
              <a:t>为</a:t>
            </a:r>
            <a:r>
              <a:rPr lang="en-US" altLang="zh-CN" sz="2000" dirty="0"/>
              <a:t>23</a:t>
            </a:r>
            <a:r>
              <a:rPr lang="zh-CN" altLang="en-US" sz="2000" dirty="0"/>
              <a:t>位，也就是说，当</a:t>
            </a:r>
            <a:r>
              <a:rPr lang="en-US" altLang="zh-CN" sz="2000" dirty="0"/>
              <a:t>double</a:t>
            </a:r>
            <a:r>
              <a:rPr lang="zh-CN" altLang="en-US" sz="2000" dirty="0"/>
              <a:t>向</a:t>
            </a:r>
            <a:r>
              <a:rPr lang="en-US" altLang="zh-CN" sz="2000" dirty="0"/>
              <a:t>float</a:t>
            </a:r>
            <a:r>
              <a:rPr lang="zh-CN" altLang="en-US" sz="2000" dirty="0"/>
              <a:t>转换时会有精度损失。当</a:t>
            </a:r>
            <a:r>
              <a:rPr lang="en-US" altLang="zh-CN" sz="2000" dirty="0"/>
              <a:t>float</a:t>
            </a:r>
            <a:r>
              <a:rPr lang="zh-CN" altLang="en-US" sz="2000" dirty="0"/>
              <a:t>向</a:t>
            </a:r>
            <a:r>
              <a:rPr lang="en-US" altLang="zh-CN" sz="2000" dirty="0"/>
              <a:t>double</a:t>
            </a:r>
            <a:r>
              <a:rPr lang="zh-CN" altLang="en-US" sz="2000" dirty="0"/>
              <a:t>转换时，</a:t>
            </a:r>
            <a:r>
              <a:rPr lang="en-US" altLang="zh-CN" sz="2000" dirty="0"/>
              <a:t>23</a:t>
            </a:r>
            <a:r>
              <a:rPr lang="zh-CN" altLang="en-US" sz="2000" dirty="0"/>
              <a:t>位尾数被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扩展</a:t>
            </a:r>
            <a:r>
              <a:rPr lang="zh-CN" altLang="en-US" sz="2000" dirty="0"/>
              <a:t>为</a:t>
            </a:r>
            <a:r>
              <a:rPr lang="en-US" altLang="zh-CN" sz="2000" dirty="0"/>
              <a:t>52</a:t>
            </a:r>
            <a:r>
              <a:rPr lang="zh-CN" altLang="en-US" sz="2000" dirty="0"/>
              <a:t>位，值保持不变。</a:t>
            </a:r>
            <a:endParaRPr lang="en-US" altLang="zh-CN" sz="2000" dirty="0"/>
          </a:p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阶码不变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400" dirty="0"/>
              <a:t>Tips</a:t>
            </a:r>
          </a:p>
          <a:p>
            <a:r>
              <a:rPr lang="zh-CN" altLang="en-US" sz="2000" dirty="0"/>
              <a:t>截断后向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偶数</a:t>
            </a:r>
            <a:r>
              <a:rPr lang="zh-CN" altLang="en-US" sz="2000" dirty="0"/>
              <a:t>舍入。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1861" y="5537181"/>
            <a:ext cx="8554644" cy="933580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 bwMode="auto">
          <a:xfrm>
            <a:off x="167541" y="261190"/>
            <a:ext cx="5471944" cy="1400176"/>
            <a:chOff x="-122550" y="-816140"/>
            <a:chExt cx="5471983" cy="1400182"/>
          </a:xfrm>
        </p:grpSpPr>
        <p:pic>
          <p:nvPicPr>
            <p:cNvPr id="21" name="Picture 3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-122550" y="-816140"/>
              <a:ext cx="1166818" cy="1400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12"/>
            <p:cNvSpPr txBox="1">
              <a:spLocks noChangeArrowheads="1"/>
            </p:cNvSpPr>
            <p:nvPr/>
          </p:nvSpPr>
          <p:spPr bwMode="auto">
            <a:xfrm>
              <a:off x="725279" y="-589545"/>
              <a:ext cx="4624154" cy="66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float</a:t>
              </a: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与</a:t>
              </a:r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double</a:t>
              </a: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的相互转换</a:t>
              </a:r>
              <a:endPara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screen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4135903" y="-56551"/>
            <a:ext cx="3995224" cy="5318145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5327571" y="2602521"/>
            <a:ext cx="1635155" cy="159785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76200" dir="66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87184" y="2799654"/>
            <a:ext cx="1292662" cy="128799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7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叁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23"/>
          <p:cNvSpPr>
            <a:spLocks noChangeArrowheads="1"/>
          </p:cNvSpPr>
          <p:nvPr/>
        </p:nvSpPr>
        <p:spPr bwMode="auto">
          <a:xfrm>
            <a:off x="3088939" y="5090109"/>
            <a:ext cx="6112417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kern="0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Gdb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调试</a:t>
            </a:r>
            <a:endParaRPr lang="zh-CN" altLang="zh-CN" sz="2800" kern="0" dirty="0">
              <a:latin typeface="黑体" panose="02010609060101010101" pitchFamily="49" charset="-122"/>
              <a:ea typeface="黑体" panose="02010609060101010101" pitchFamily="49" charset="-122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3"/>
          <p:cNvPicPr>
            <a:picLocks noChangeAspect="1"/>
          </p:cNvPicPr>
          <p:nvPr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-17409" y="4047090"/>
            <a:ext cx="12209409" cy="2578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26"/>
          <p:cNvSpPr txBox="1">
            <a:spLocks noChangeArrowheads="1"/>
          </p:cNvSpPr>
          <p:nvPr/>
        </p:nvSpPr>
        <p:spPr bwMode="auto">
          <a:xfrm>
            <a:off x="1356913" y="1980851"/>
            <a:ext cx="7852905" cy="66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nn-NO" altLang="zh-CN" sz="2400" b="1" dirty="0">
                <a:latin typeface="+mn-lt"/>
                <a:ea typeface="+mn-ea"/>
              </a:rPr>
              <a:t>i:01111111</a:t>
            </a:r>
            <a:r>
              <a:rPr lang="nn-NO" altLang="zh-CN" dirty="0"/>
              <a:t> </a:t>
            </a:r>
            <a:r>
              <a:rPr lang="nn-NO" altLang="zh-CN" sz="2400" b="1" dirty="0">
                <a:latin typeface="+mn-lt"/>
                <a:ea typeface="+mn-ea"/>
              </a:rPr>
              <a:t>11111111</a:t>
            </a:r>
            <a:r>
              <a:rPr lang="nn-NO" altLang="zh-CN" dirty="0"/>
              <a:t> </a:t>
            </a:r>
            <a:r>
              <a:rPr lang="nn-NO" altLang="zh-CN" sz="2400" b="1" dirty="0">
                <a:latin typeface="+mn-lt"/>
                <a:ea typeface="+mn-ea"/>
              </a:rPr>
              <a:t>11111111</a:t>
            </a:r>
            <a:r>
              <a:rPr lang="nn-NO" altLang="zh-CN" dirty="0"/>
              <a:t> </a:t>
            </a:r>
            <a:r>
              <a:rPr lang="nn-NO" altLang="zh-CN" sz="2400" b="1" dirty="0">
                <a:latin typeface="+mn-lt"/>
                <a:ea typeface="+mn-ea"/>
              </a:rPr>
              <a:t>11111111</a:t>
            </a:r>
          </a:p>
          <a:p>
            <a:pPr eaLnBrk="1" hangingPunct="1"/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5018" y="2475062"/>
            <a:ext cx="9341963" cy="5785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6912" y="3712672"/>
            <a:ext cx="9398089" cy="54619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6913" y="5104155"/>
            <a:ext cx="9398089" cy="53991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356913" y="3202336"/>
            <a:ext cx="61038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f: 0 10011110 00000000000000000000000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356913" y="4458136"/>
            <a:ext cx="85977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j: 1 000 0000 0000 0000 0000 0000 0000 0000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0622DDC-CB1E-4810-8BDD-872C2DECE3AE}"/>
              </a:ext>
            </a:extLst>
          </p:cNvPr>
          <p:cNvGrpSpPr/>
          <p:nvPr/>
        </p:nvGrpSpPr>
        <p:grpSpPr bwMode="auto">
          <a:xfrm>
            <a:off x="356077" y="333570"/>
            <a:ext cx="2830184" cy="1400176"/>
            <a:chOff x="-122550" y="-816140"/>
            <a:chExt cx="2830204" cy="1400182"/>
          </a:xfrm>
        </p:grpSpPr>
        <p:pic>
          <p:nvPicPr>
            <p:cNvPr id="13" name="Picture 3">
              <a:extLst>
                <a:ext uri="{FF2B5EF4-FFF2-40B4-BE49-F238E27FC236}">
                  <a16:creationId xmlns:a16="http://schemas.microsoft.com/office/drawing/2014/main" id="{89EA5B77-93A3-46C4-A411-7E83825927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-122550" y="-816140"/>
              <a:ext cx="1166818" cy="1400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2">
              <a:extLst>
                <a:ext uri="{FF2B5EF4-FFF2-40B4-BE49-F238E27FC236}">
                  <a16:creationId xmlns:a16="http://schemas.microsoft.com/office/drawing/2014/main" id="{10D74026-4E4D-4FEF-A653-41BE1F5F05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7000" y="-525953"/>
              <a:ext cx="2010654" cy="66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2800" b="1" dirty="0" err="1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Gdb</a:t>
              </a: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调试</a:t>
              </a:r>
              <a:endPara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5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3"/>
          <p:cNvPicPr>
            <a:picLocks noChangeAspect="1"/>
          </p:cNvPicPr>
          <p:nvPr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-17409" y="4047090"/>
            <a:ext cx="12209409" cy="2578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文本框 18"/>
          <p:cNvSpPr txBox="1"/>
          <p:nvPr/>
        </p:nvSpPr>
        <p:spPr>
          <a:xfrm>
            <a:off x="934551" y="1694349"/>
            <a:ext cx="1032289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/>
              <a:t>d1: 0 01111111110 0011001100110011001100110011001100110011001100110011</a:t>
            </a:r>
          </a:p>
          <a:p>
            <a:r>
              <a:rPr lang="zh-CN" altLang="en-US" sz="2000" b="1" dirty="0"/>
              <a:t>f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: 0 01111110 00110011001100110011010</a:t>
            </a:r>
          </a:p>
          <a:p>
            <a:r>
              <a:rPr lang="zh-CN" altLang="en-US" sz="2000" b="1" dirty="0"/>
              <a:t>d2: 0 01111111110 0011001100110011001101000000000000000000000000000000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128" y="2832755"/>
            <a:ext cx="10410334" cy="2123244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E25E5D28-5BB7-422E-8DF2-99A239084EC7}"/>
              </a:ext>
            </a:extLst>
          </p:cNvPr>
          <p:cNvGrpSpPr/>
          <p:nvPr/>
        </p:nvGrpSpPr>
        <p:grpSpPr bwMode="auto">
          <a:xfrm>
            <a:off x="356077" y="333570"/>
            <a:ext cx="2830184" cy="1400176"/>
            <a:chOff x="-122550" y="-816140"/>
            <a:chExt cx="2830204" cy="1400182"/>
          </a:xfrm>
        </p:grpSpPr>
        <p:pic>
          <p:nvPicPr>
            <p:cNvPr id="7" name="Picture 3">
              <a:extLst>
                <a:ext uri="{FF2B5EF4-FFF2-40B4-BE49-F238E27FC236}">
                  <a16:creationId xmlns:a16="http://schemas.microsoft.com/office/drawing/2014/main" id="{4057468D-9A20-4D6B-BBDD-F584BB57E0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122550" y="-816140"/>
              <a:ext cx="1166818" cy="1400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12">
              <a:extLst>
                <a:ext uri="{FF2B5EF4-FFF2-40B4-BE49-F238E27FC236}">
                  <a16:creationId xmlns:a16="http://schemas.microsoft.com/office/drawing/2014/main" id="{BDA2DC59-A42E-4563-ADC2-7D9EBA9BA8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7000" y="-525953"/>
              <a:ext cx="2010654" cy="66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2800" b="1" dirty="0" err="1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Gdb</a:t>
              </a: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调试</a:t>
              </a:r>
              <a:endPara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screen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4135903" y="-56551"/>
            <a:ext cx="3995224" cy="5318145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5327571" y="2602521"/>
            <a:ext cx="1635155" cy="159785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76200" dir="66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87184" y="2799654"/>
            <a:ext cx="1292662" cy="128799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7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肆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矩形 23"/>
          <p:cNvSpPr>
            <a:spLocks noChangeArrowheads="1"/>
          </p:cNvSpPr>
          <p:nvPr/>
        </p:nvSpPr>
        <p:spPr bwMode="auto">
          <a:xfrm>
            <a:off x="3039791" y="5127102"/>
            <a:ext cx="6112417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800" spc="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r>
              <a:rPr lang="zh-CN" altLang="en-US" sz="2800" spc="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使用cpp代码查看数据的编码</a:t>
            </a:r>
            <a:endParaRPr lang="zh-CN" altLang="en-US" sz="2800" kern="0" spc="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802"/>
            <a:ext cx="10891777" cy="6659545"/>
          </a:xfrm>
          <a:prstGeom prst="rect">
            <a:avLst/>
          </a:prstGeom>
        </p:spPr>
      </p:pic>
      <p:sp>
        <p:nvSpPr>
          <p:cNvPr id="2" name="矩形: 圆角 1"/>
          <p:cNvSpPr/>
          <p:nvPr/>
        </p:nvSpPr>
        <p:spPr>
          <a:xfrm>
            <a:off x="5707464" y="3903785"/>
            <a:ext cx="4511710" cy="2230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位运算打印二进制形式符号数，每次循环中，右移将对应位移到最右位，之后和</a:t>
            </a:r>
            <a:r>
              <a:rPr lang="en-US" altLang="zh-CN" dirty="0"/>
              <a:t>1</a:t>
            </a:r>
            <a:r>
              <a:rPr lang="zh-CN" altLang="en-US" dirty="0"/>
              <a:t>与运算。循环后得到所有位的值。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8" cstate="screen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9" cstate="screen"/>
          <a:srcRect/>
          <a:stretch>
            <a:fillRect/>
          </a:stretch>
        </p:blipFill>
        <p:spPr>
          <a:xfrm>
            <a:off x="8649398" y="0"/>
            <a:ext cx="3356830" cy="444539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651626" y="2491859"/>
            <a:ext cx="1013460" cy="244937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分工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04" name="MH_Number_1"/>
          <p:cNvSpPr/>
          <p:nvPr>
            <p:custDataLst>
              <p:tags r:id="rId2"/>
            </p:custDataLst>
          </p:nvPr>
        </p:nvSpPr>
        <p:spPr>
          <a:xfrm>
            <a:off x="521440" y="1555477"/>
            <a:ext cx="1572055" cy="4986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杨杰</a:t>
            </a:r>
          </a:p>
        </p:txBody>
      </p:sp>
      <p:sp>
        <p:nvSpPr>
          <p:cNvPr id="405" name="MH_Entry_1"/>
          <p:cNvSpPr/>
          <p:nvPr>
            <p:custDataLst>
              <p:tags r:id="rId3"/>
            </p:custDataLst>
          </p:nvPr>
        </p:nvSpPr>
        <p:spPr>
          <a:xfrm>
            <a:off x="2321485" y="1555477"/>
            <a:ext cx="5285945" cy="4986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float</a:t>
            </a:r>
            <a:r>
              <a:rPr lang="zh-CN" altLang="en-US" sz="240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与</a:t>
            </a:r>
            <a:r>
              <a:rPr lang="en-US" altLang="zh-CN" sz="240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double</a:t>
            </a:r>
            <a:r>
              <a:rPr lang="zh-CN" altLang="en-US" sz="240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的相互转换、总结</a:t>
            </a:r>
          </a:p>
        </p:txBody>
      </p:sp>
      <p:sp>
        <p:nvSpPr>
          <p:cNvPr id="406" name="MH_Entry_2"/>
          <p:cNvSpPr/>
          <p:nvPr>
            <p:custDataLst>
              <p:tags r:id="rId4"/>
            </p:custDataLst>
          </p:nvPr>
        </p:nvSpPr>
        <p:spPr>
          <a:xfrm>
            <a:off x="2321484" y="2380004"/>
            <a:ext cx="5285943" cy="4986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kern="0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Gdb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调试</a:t>
            </a:r>
          </a:p>
        </p:txBody>
      </p:sp>
      <p:sp>
        <p:nvSpPr>
          <p:cNvPr id="407" name="MH_Number_2"/>
          <p:cNvSpPr/>
          <p:nvPr>
            <p:custDataLst>
              <p:tags r:id="rId5"/>
            </p:custDataLst>
          </p:nvPr>
        </p:nvSpPr>
        <p:spPr>
          <a:xfrm>
            <a:off x="504825" y="2379980"/>
            <a:ext cx="1589405" cy="4984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邓谨</a:t>
            </a:r>
          </a:p>
        </p:txBody>
      </p:sp>
      <p:sp>
        <p:nvSpPr>
          <p:cNvPr id="408" name="MH_Number_1"/>
          <p:cNvSpPr/>
          <p:nvPr>
            <p:custDataLst>
              <p:tags r:id="rId6"/>
            </p:custDataLst>
          </p:nvPr>
        </p:nvSpPr>
        <p:spPr>
          <a:xfrm>
            <a:off x="508635" y="4016375"/>
            <a:ext cx="1584960" cy="4984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廖茂宇</a:t>
            </a:r>
          </a:p>
        </p:txBody>
      </p:sp>
      <p:sp>
        <p:nvSpPr>
          <p:cNvPr id="409" name="MH_Entry_1"/>
          <p:cNvSpPr/>
          <p:nvPr>
            <p:custDataLst>
              <p:tags r:id="rId7"/>
            </p:custDataLst>
          </p:nvPr>
        </p:nvSpPr>
        <p:spPr>
          <a:xfrm>
            <a:off x="2321485" y="4016676"/>
            <a:ext cx="5285940" cy="4986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240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查找资料、润色PPT</a:t>
            </a:r>
          </a:p>
        </p:txBody>
      </p:sp>
      <p:sp>
        <p:nvSpPr>
          <p:cNvPr id="410" name="MH_Entry_2"/>
          <p:cNvSpPr/>
          <p:nvPr>
            <p:custDataLst>
              <p:tags r:id="rId8"/>
            </p:custDataLst>
          </p:nvPr>
        </p:nvSpPr>
        <p:spPr>
          <a:xfrm>
            <a:off x="2321482" y="3179366"/>
            <a:ext cx="5285943" cy="4986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40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使用cpp代码查看数据的编码</a:t>
            </a:r>
          </a:p>
        </p:txBody>
      </p:sp>
      <p:sp>
        <p:nvSpPr>
          <p:cNvPr id="411" name="MH_Number_2"/>
          <p:cNvSpPr/>
          <p:nvPr>
            <p:custDataLst>
              <p:tags r:id="rId9"/>
            </p:custDataLst>
          </p:nvPr>
        </p:nvSpPr>
        <p:spPr>
          <a:xfrm>
            <a:off x="521335" y="3179445"/>
            <a:ext cx="1572895" cy="4984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刘旭泽</a:t>
            </a:r>
          </a:p>
        </p:txBody>
      </p:sp>
      <p:sp>
        <p:nvSpPr>
          <p:cNvPr id="270" name="MH_Entry_2"/>
          <p:cNvSpPr/>
          <p:nvPr>
            <p:custDataLst>
              <p:tags r:id="rId10"/>
            </p:custDataLst>
          </p:nvPr>
        </p:nvSpPr>
        <p:spPr>
          <a:xfrm>
            <a:off x="2321481" y="4781600"/>
            <a:ext cx="5285940" cy="4986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240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查找资料、参与讨论</a:t>
            </a:r>
          </a:p>
        </p:txBody>
      </p:sp>
      <p:sp>
        <p:nvSpPr>
          <p:cNvPr id="15" name="MH_Number_2"/>
          <p:cNvSpPr/>
          <p:nvPr>
            <p:custDataLst>
              <p:tags r:id="rId11"/>
            </p:custDataLst>
          </p:nvPr>
        </p:nvSpPr>
        <p:spPr>
          <a:xfrm>
            <a:off x="504825" y="4781550"/>
            <a:ext cx="1587500" cy="4984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蔡锡滔</a:t>
            </a:r>
          </a:p>
        </p:txBody>
      </p:sp>
      <p:sp>
        <p:nvSpPr>
          <p:cNvPr id="16" name="MH_Entry_2"/>
          <p:cNvSpPr/>
          <p:nvPr>
            <p:custDataLst>
              <p:tags r:id="rId12"/>
            </p:custDataLst>
          </p:nvPr>
        </p:nvSpPr>
        <p:spPr>
          <a:xfrm>
            <a:off x="2321480" y="5585765"/>
            <a:ext cx="5285939" cy="4986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240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整理</a:t>
            </a:r>
            <a:r>
              <a:rPr lang="en-US" altLang="zh-CN" sz="240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</a:p>
        </p:txBody>
      </p:sp>
      <p:sp>
        <p:nvSpPr>
          <p:cNvPr id="20" name="MH_Number_2"/>
          <p:cNvSpPr/>
          <p:nvPr>
            <p:custDataLst>
              <p:tags r:id="rId13"/>
            </p:custDataLst>
          </p:nvPr>
        </p:nvSpPr>
        <p:spPr>
          <a:xfrm>
            <a:off x="504825" y="5603240"/>
            <a:ext cx="1587500" cy="4984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阿依坚</a:t>
            </a:r>
          </a:p>
        </p:txBody>
      </p:sp>
      <p:sp>
        <p:nvSpPr>
          <p:cNvPr id="2" name="MH_Number_2"/>
          <p:cNvSpPr/>
          <p:nvPr>
            <p:custDataLst>
              <p:tags r:id="rId14"/>
            </p:custDataLst>
          </p:nvPr>
        </p:nvSpPr>
        <p:spPr>
          <a:xfrm>
            <a:off x="521335" y="799465"/>
            <a:ext cx="1571625" cy="4984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肖羽</a:t>
            </a:r>
          </a:p>
        </p:txBody>
      </p:sp>
      <p:sp>
        <p:nvSpPr>
          <p:cNvPr id="3" name="MH_Entry_2"/>
          <p:cNvSpPr/>
          <p:nvPr>
            <p:custDataLst>
              <p:tags r:id="rId15"/>
            </p:custDataLst>
          </p:nvPr>
        </p:nvSpPr>
        <p:spPr>
          <a:xfrm>
            <a:off x="2321482" y="794337"/>
            <a:ext cx="5285945" cy="4986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</a:t>
            </a:r>
            <a:r>
              <a:rPr lang="zh-CN" altLang="en-US" sz="240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与</a:t>
            </a:r>
            <a:r>
              <a:rPr lang="en-US" altLang="zh-CN" sz="240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float</a:t>
            </a:r>
            <a:r>
              <a:rPr lang="zh-CN" altLang="en-US" sz="240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的相互转换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409721" cy="6858000"/>
          </a:xfrm>
          <a:prstGeom prst="rect">
            <a:avLst/>
          </a:prstGeom>
        </p:spPr>
      </p:pic>
      <p:sp>
        <p:nvSpPr>
          <p:cNvPr id="2" name="矩形: 圆角 1"/>
          <p:cNvSpPr/>
          <p:nvPr/>
        </p:nvSpPr>
        <p:spPr>
          <a:xfrm>
            <a:off x="5174901" y="3637503"/>
            <a:ext cx="4823209" cy="22809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通过位运算实现，将</a:t>
            </a:r>
            <a:r>
              <a:rPr lang="en-US" altLang="zh-CN" dirty="0"/>
              <a:t>float</a:t>
            </a:r>
            <a:r>
              <a:rPr lang="zh-CN" altLang="en-US" dirty="0"/>
              <a:t>类型用二进制规范码格式打印。</a:t>
            </a:r>
            <a:endParaRPr lang="en-US" altLang="zh-CN" dirty="0"/>
          </a:p>
          <a:p>
            <a:pPr algn="ctr"/>
            <a:r>
              <a:rPr lang="zh-CN" altLang="en-US" dirty="0"/>
              <a:t>这次让</a:t>
            </a:r>
            <a:r>
              <a:rPr lang="en-US" altLang="zh-CN" dirty="0"/>
              <a:t>1</a:t>
            </a:r>
            <a:r>
              <a:rPr lang="zh-CN" altLang="en-US" dirty="0"/>
              <a:t>左移到对应位置，然后按</a:t>
            </a:r>
            <a:r>
              <a:rPr lang="zh-CN" altLang="en-US"/>
              <a:t>位与，</a:t>
            </a:r>
            <a:r>
              <a:rPr lang="zh-CN" altLang="en-US" dirty="0"/>
              <a:t>判断结果是否为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4" cstate="screen"/>
          <a:srcRect b="63982"/>
          <a:stretch>
            <a:fillRect/>
          </a:stretch>
        </p:blipFill>
        <p:spPr>
          <a:xfrm>
            <a:off x="324464" y="-740939"/>
            <a:ext cx="11867535" cy="759893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831465" cy="6858000"/>
          </a:xfrm>
          <a:prstGeom prst="rect">
            <a:avLst/>
          </a:prstGeom>
        </p:spPr>
      </p:pic>
      <p:sp>
        <p:nvSpPr>
          <p:cNvPr id="4" name="矩形: 圆角 3"/>
          <p:cNvSpPr/>
          <p:nvPr/>
        </p:nvSpPr>
        <p:spPr>
          <a:xfrm>
            <a:off x="5647174" y="3557116"/>
            <a:ext cx="4391129" cy="2291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注意 </a:t>
            </a:r>
            <a:r>
              <a:rPr lang="en-US" altLang="zh-CN" dirty="0">
                <a:solidFill>
                  <a:schemeClr val="bg1"/>
                </a:solidFill>
              </a:rPr>
              <a:t>t </a:t>
            </a:r>
            <a:r>
              <a:rPr lang="zh-CN" altLang="en-US" dirty="0">
                <a:solidFill>
                  <a:schemeClr val="bg1"/>
                </a:solidFill>
              </a:rPr>
              <a:t>和 </a:t>
            </a:r>
            <a:r>
              <a:rPr lang="en-US" altLang="zh-CN" dirty="0">
                <a:solidFill>
                  <a:schemeClr val="bg1"/>
                </a:solidFill>
              </a:rPr>
              <a:t>f </a:t>
            </a:r>
            <a:r>
              <a:rPr lang="zh-CN" altLang="en-US" dirty="0">
                <a:solidFill>
                  <a:schemeClr val="bg1"/>
                </a:solidFill>
              </a:rPr>
              <a:t>的类型由</a:t>
            </a:r>
            <a:r>
              <a:rPr lang="en-US" altLang="zh-CN" dirty="0">
                <a:solidFill>
                  <a:schemeClr val="bg1"/>
                </a:solidFill>
              </a:rPr>
              <a:t>int</a:t>
            </a:r>
            <a:r>
              <a:rPr lang="zh-CN" altLang="en-US" dirty="0">
                <a:solidFill>
                  <a:schemeClr val="bg1"/>
                </a:solidFill>
              </a:rPr>
              <a:t>变为</a:t>
            </a:r>
            <a:r>
              <a:rPr lang="en-US" altLang="zh-CN" dirty="0">
                <a:solidFill>
                  <a:schemeClr val="bg1"/>
                </a:solidFill>
              </a:rPr>
              <a:t>long </a:t>
            </a:r>
            <a:r>
              <a:rPr lang="en-US" altLang="zh-CN" dirty="0" err="1">
                <a:solidFill>
                  <a:schemeClr val="bg1"/>
                </a:solidFill>
              </a:rPr>
              <a:t>long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693877" cy="6858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230" y="0"/>
            <a:ext cx="7943769" cy="484900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screen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4135903" y="-56551"/>
            <a:ext cx="3995224" cy="5318145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5327571" y="2602521"/>
            <a:ext cx="1635155" cy="159785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76200" dir="66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87184" y="2799654"/>
            <a:ext cx="1292662" cy="128799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7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伍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矩形 23"/>
          <p:cNvSpPr>
            <a:spLocks noChangeArrowheads="1"/>
          </p:cNvSpPr>
          <p:nvPr/>
        </p:nvSpPr>
        <p:spPr bwMode="auto">
          <a:xfrm>
            <a:off x="3088939" y="5056972"/>
            <a:ext cx="6112417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spc="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总结</a:t>
            </a:r>
            <a:endParaRPr lang="zh-CN" altLang="en-US" sz="2800" kern="0" spc="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635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3"/>
          <p:cNvPicPr>
            <a:picLocks noChangeAspect="1"/>
          </p:cNvPicPr>
          <p:nvPr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-17409" y="4047090"/>
            <a:ext cx="12209409" cy="2578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E25E5D28-5BB7-422E-8DF2-99A239084EC7}"/>
              </a:ext>
            </a:extLst>
          </p:cNvPr>
          <p:cNvGrpSpPr/>
          <p:nvPr/>
        </p:nvGrpSpPr>
        <p:grpSpPr bwMode="auto">
          <a:xfrm>
            <a:off x="356077" y="333570"/>
            <a:ext cx="2104319" cy="1400176"/>
            <a:chOff x="-122550" y="-816140"/>
            <a:chExt cx="2104334" cy="1400182"/>
          </a:xfrm>
        </p:grpSpPr>
        <p:pic>
          <p:nvPicPr>
            <p:cNvPr id="7" name="Picture 3">
              <a:extLst>
                <a:ext uri="{FF2B5EF4-FFF2-40B4-BE49-F238E27FC236}">
                  <a16:creationId xmlns:a16="http://schemas.microsoft.com/office/drawing/2014/main" id="{4057468D-9A20-4D6B-BBDD-F584BB57E0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-122550" y="-816140"/>
              <a:ext cx="1166818" cy="1400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12">
              <a:extLst>
                <a:ext uri="{FF2B5EF4-FFF2-40B4-BE49-F238E27FC236}">
                  <a16:creationId xmlns:a16="http://schemas.microsoft.com/office/drawing/2014/main" id="{BDA2DC59-A42E-4563-ADC2-7D9EBA9BA8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7000" y="-525953"/>
              <a:ext cx="1284784" cy="66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总结</a:t>
              </a:r>
              <a:endPara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68D4E697-9F9A-40E0-ACBF-E5A8A29103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3514" y="1632943"/>
            <a:ext cx="5591955" cy="251495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616D6E5-94AC-427A-B2C5-AC19C9640AD4}"/>
              </a:ext>
            </a:extLst>
          </p:cNvPr>
          <p:cNvSpPr txBox="1"/>
          <p:nvPr/>
        </p:nvSpPr>
        <p:spPr>
          <a:xfrm>
            <a:off x="1348673" y="4624892"/>
            <a:ext cx="998435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浮点数是</a:t>
            </a:r>
            <a:r>
              <a:rPr lang="zh-CN" altLang="en-US" sz="2000" b="1" dirty="0"/>
              <a:t>离散</a:t>
            </a:r>
            <a:r>
              <a:rPr lang="zh-CN" altLang="en-US" dirty="0"/>
              <a:t>的，即并不是数轴上每个点都能精确表示，这很容易理解，因为二进制编码表示数目是有限的。但是</a:t>
            </a:r>
            <a:r>
              <a:rPr lang="en-US" altLang="zh-CN" dirty="0"/>
              <a:t>double</a:t>
            </a:r>
            <a:r>
              <a:rPr lang="zh-CN" altLang="en-US" dirty="0"/>
              <a:t>的精度远高于</a:t>
            </a:r>
            <a:r>
              <a:rPr lang="en-US" altLang="zh-CN" dirty="0"/>
              <a:t>float</a:t>
            </a:r>
            <a:r>
              <a:rPr lang="zh-CN" altLang="en-US" dirty="0"/>
              <a:t>，所以当把</a:t>
            </a:r>
            <a:r>
              <a:rPr lang="en-US" altLang="zh-CN" dirty="0"/>
              <a:t>int</a:t>
            </a:r>
            <a:r>
              <a:rPr lang="zh-CN" altLang="en-US" dirty="0"/>
              <a:t>转化为</a:t>
            </a:r>
            <a:r>
              <a:rPr lang="en-US" altLang="zh-CN" dirty="0"/>
              <a:t>double</a:t>
            </a:r>
            <a:r>
              <a:rPr lang="zh-CN" altLang="en-US" dirty="0"/>
              <a:t>时不会损失值，但是如果把</a:t>
            </a:r>
            <a:r>
              <a:rPr lang="en-US" altLang="zh-CN" dirty="0"/>
              <a:t>int</a:t>
            </a:r>
            <a:r>
              <a:rPr lang="zh-CN" altLang="en-US" dirty="0"/>
              <a:t>转为</a:t>
            </a:r>
            <a:r>
              <a:rPr lang="en-US" altLang="zh-CN" dirty="0"/>
              <a:t>float</a:t>
            </a:r>
            <a:r>
              <a:rPr lang="zh-CN" altLang="en-US" dirty="0"/>
              <a:t>恰不能表示的整数时，就会发生舍入。因为</a:t>
            </a:r>
            <a:r>
              <a:rPr lang="en-US" altLang="zh-CN" dirty="0"/>
              <a:t>float</a:t>
            </a:r>
            <a:r>
              <a:rPr lang="zh-CN" altLang="en-US" dirty="0"/>
              <a:t>的表示范围比</a:t>
            </a:r>
            <a:r>
              <a:rPr lang="en-US" altLang="zh-CN" dirty="0"/>
              <a:t>int</a:t>
            </a:r>
            <a:r>
              <a:rPr lang="zh-CN" altLang="en-US" dirty="0"/>
              <a:t>大，所以</a:t>
            </a:r>
            <a:r>
              <a:rPr lang="en-US" altLang="zh-CN" dirty="0"/>
              <a:t>int</a:t>
            </a:r>
            <a:r>
              <a:rPr lang="zh-CN" altLang="en-US" dirty="0"/>
              <a:t>转</a:t>
            </a:r>
            <a:r>
              <a:rPr lang="en-US" altLang="zh-CN" dirty="0"/>
              <a:t>float</a:t>
            </a:r>
            <a:r>
              <a:rPr lang="zh-CN" altLang="en-US" dirty="0"/>
              <a:t>时不会发生数据溢出，反过来，当</a:t>
            </a:r>
            <a:r>
              <a:rPr lang="en-US" altLang="zh-CN" dirty="0" err="1"/>
              <a:t>flaot</a:t>
            </a:r>
            <a:r>
              <a:rPr lang="zh-CN" altLang="en-US" dirty="0"/>
              <a:t>转</a:t>
            </a:r>
            <a:r>
              <a:rPr lang="en-US" altLang="zh-CN" dirty="0"/>
              <a:t>int</a:t>
            </a:r>
            <a:r>
              <a:rPr lang="zh-CN" altLang="en-US" dirty="0"/>
              <a:t>超过</a:t>
            </a:r>
            <a:r>
              <a:rPr lang="en-US" altLang="zh-CN" dirty="0"/>
              <a:t>int</a:t>
            </a:r>
            <a:r>
              <a:rPr lang="zh-CN" altLang="en-US" dirty="0"/>
              <a:t>的表示范围时，值会出现异常。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379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3"/>
          <p:cNvPicPr>
            <a:picLocks noChangeAspect="1"/>
          </p:cNvPicPr>
          <p:nvPr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-17409" y="4047090"/>
            <a:ext cx="12209409" cy="2578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E25E5D28-5BB7-422E-8DF2-99A239084EC7}"/>
              </a:ext>
            </a:extLst>
          </p:cNvPr>
          <p:cNvGrpSpPr/>
          <p:nvPr/>
        </p:nvGrpSpPr>
        <p:grpSpPr bwMode="auto">
          <a:xfrm>
            <a:off x="356077" y="333570"/>
            <a:ext cx="2104319" cy="1400176"/>
            <a:chOff x="-122550" y="-816140"/>
            <a:chExt cx="2104334" cy="1400182"/>
          </a:xfrm>
        </p:grpSpPr>
        <p:pic>
          <p:nvPicPr>
            <p:cNvPr id="7" name="Picture 3">
              <a:extLst>
                <a:ext uri="{FF2B5EF4-FFF2-40B4-BE49-F238E27FC236}">
                  <a16:creationId xmlns:a16="http://schemas.microsoft.com/office/drawing/2014/main" id="{4057468D-9A20-4D6B-BBDD-F584BB57E0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-122550" y="-816140"/>
              <a:ext cx="1166818" cy="1400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12">
              <a:extLst>
                <a:ext uri="{FF2B5EF4-FFF2-40B4-BE49-F238E27FC236}">
                  <a16:creationId xmlns:a16="http://schemas.microsoft.com/office/drawing/2014/main" id="{BDA2DC59-A42E-4563-ADC2-7D9EBA9BA8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7000" y="-525953"/>
              <a:ext cx="1284784" cy="66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总结</a:t>
              </a:r>
              <a:endPara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68D4E697-9F9A-40E0-ACBF-E5A8A29103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3514" y="1632943"/>
            <a:ext cx="5591955" cy="251495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616D6E5-94AC-427A-B2C5-AC19C9640AD4}"/>
              </a:ext>
            </a:extLst>
          </p:cNvPr>
          <p:cNvSpPr txBox="1"/>
          <p:nvPr/>
        </p:nvSpPr>
        <p:spPr>
          <a:xfrm>
            <a:off x="1348673" y="4624892"/>
            <a:ext cx="9984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float</a:t>
            </a:r>
            <a:r>
              <a:rPr lang="zh-CN" altLang="en-US" dirty="0"/>
              <a:t>精度为</a:t>
            </a:r>
            <a:r>
              <a:rPr lang="en-US" altLang="zh-CN" dirty="0"/>
              <a:t>7</a:t>
            </a:r>
            <a:r>
              <a:rPr lang="zh-CN" altLang="en-US" dirty="0"/>
              <a:t>，</a:t>
            </a:r>
            <a:r>
              <a:rPr lang="en-US" altLang="zh-CN" dirty="0"/>
              <a:t>double</a:t>
            </a:r>
            <a:r>
              <a:rPr lang="zh-CN" altLang="en-US" dirty="0"/>
              <a:t>精度为</a:t>
            </a:r>
            <a:r>
              <a:rPr lang="en-US" altLang="zh-CN" dirty="0"/>
              <a:t>16</a:t>
            </a:r>
            <a:r>
              <a:rPr lang="zh-CN" altLang="en-US" dirty="0"/>
              <a:t>，由低精度向高精度转换值不会改变，所以</a:t>
            </a:r>
            <a:r>
              <a:rPr lang="en-US" altLang="zh-CN" dirty="0"/>
              <a:t>float</a:t>
            </a:r>
            <a:r>
              <a:rPr lang="zh-CN" altLang="en-US" dirty="0"/>
              <a:t>转为</a:t>
            </a:r>
            <a:r>
              <a:rPr lang="en-US" altLang="zh-CN" dirty="0"/>
              <a:t>double</a:t>
            </a:r>
            <a:r>
              <a:rPr lang="zh-CN" altLang="en-US" dirty="0"/>
              <a:t>值不变</a:t>
            </a:r>
            <a:endParaRPr lang="en-US" altLang="zh-CN" dirty="0"/>
          </a:p>
          <a:p>
            <a:r>
              <a:rPr lang="zh-CN" altLang="en-US" dirty="0"/>
              <a:t>反过来，由高精度向低精度转换会损失精度，所以</a:t>
            </a:r>
            <a:r>
              <a:rPr lang="en-US" altLang="zh-CN" dirty="0"/>
              <a:t>double</a:t>
            </a:r>
            <a:r>
              <a:rPr lang="zh-CN" altLang="en-US" dirty="0"/>
              <a:t>转为</a:t>
            </a:r>
            <a:r>
              <a:rPr lang="en-US" altLang="zh-CN" dirty="0"/>
              <a:t>float</a:t>
            </a:r>
            <a:r>
              <a:rPr lang="zh-CN" altLang="en-US" dirty="0"/>
              <a:t>值会发生舍入。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662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3"/>
          <p:cNvPicPr>
            <a:picLocks noChangeAspect="1"/>
          </p:cNvPicPr>
          <p:nvPr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-17409" y="4047090"/>
            <a:ext cx="12209409" cy="2578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E25E5D28-5BB7-422E-8DF2-99A239084EC7}"/>
              </a:ext>
            </a:extLst>
          </p:cNvPr>
          <p:cNvGrpSpPr/>
          <p:nvPr/>
        </p:nvGrpSpPr>
        <p:grpSpPr bwMode="auto">
          <a:xfrm>
            <a:off x="356077" y="333570"/>
            <a:ext cx="2104319" cy="1400176"/>
            <a:chOff x="-122550" y="-816140"/>
            <a:chExt cx="2104334" cy="1400182"/>
          </a:xfrm>
        </p:grpSpPr>
        <p:pic>
          <p:nvPicPr>
            <p:cNvPr id="7" name="Picture 3">
              <a:extLst>
                <a:ext uri="{FF2B5EF4-FFF2-40B4-BE49-F238E27FC236}">
                  <a16:creationId xmlns:a16="http://schemas.microsoft.com/office/drawing/2014/main" id="{4057468D-9A20-4D6B-BBDD-F584BB57E0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-122550" y="-816140"/>
              <a:ext cx="1166818" cy="1400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12">
              <a:extLst>
                <a:ext uri="{FF2B5EF4-FFF2-40B4-BE49-F238E27FC236}">
                  <a16:creationId xmlns:a16="http://schemas.microsoft.com/office/drawing/2014/main" id="{BDA2DC59-A42E-4563-ADC2-7D9EBA9BA8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7000" y="-525953"/>
              <a:ext cx="1284784" cy="66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总结</a:t>
              </a:r>
              <a:endPara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9616D6E5-94AC-427A-B2C5-AC19C9640AD4}"/>
              </a:ext>
            </a:extLst>
          </p:cNvPr>
          <p:cNvSpPr txBox="1"/>
          <p:nvPr/>
        </p:nvSpPr>
        <p:spPr>
          <a:xfrm>
            <a:off x="1175621" y="4967256"/>
            <a:ext cx="9984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只有向偶数舍入不会产生统计偏差。</a:t>
            </a:r>
            <a:endParaRPr lang="en-US" altLang="zh-CN" sz="2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FE63A07-5185-45CC-89BD-08B6E6A25D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9889" y="1794827"/>
            <a:ext cx="4747327" cy="296791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F693FDB-929F-4595-BD6A-4D26DC8AB6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7216" y="1794827"/>
            <a:ext cx="5130474" cy="296791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9718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screen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5" cstate="screen"/>
          <a:srcRect l="27444" t="9632" r="23378" b="21559"/>
          <a:stretch>
            <a:fillRect/>
          </a:stretch>
        </p:blipFill>
        <p:spPr>
          <a:xfrm>
            <a:off x="4075588" y="1362168"/>
            <a:ext cx="1514210" cy="317552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6" cstate="screen"/>
          <a:srcRect l="4689" t="46192" r="71105" b="-1"/>
          <a:stretch>
            <a:fillRect/>
          </a:stretch>
        </p:blipFill>
        <p:spPr>
          <a:xfrm flipH="1">
            <a:off x="5253021" y="-98477"/>
            <a:ext cx="4499354" cy="6668088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4539143" y="4713028"/>
            <a:ext cx="430887" cy="447894"/>
            <a:chOff x="7077476" y="2846291"/>
            <a:chExt cx="430887" cy="447894"/>
          </a:xfrm>
        </p:grpSpPr>
        <p:pic>
          <p:nvPicPr>
            <p:cNvPr id="13" name="图片 12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7135739" y="2846291"/>
              <a:ext cx="3270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文本框 13"/>
            <p:cNvSpPr txBox="1">
              <a:spLocks noChangeArrowheads="1"/>
            </p:cNvSpPr>
            <p:nvPr/>
          </p:nvSpPr>
          <p:spPr bwMode="auto">
            <a:xfrm>
              <a:off x="7077476" y="2873498"/>
              <a:ext cx="430887" cy="420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印</a:t>
              </a: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screen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755699" y="2046048"/>
            <a:ext cx="10818055" cy="41028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63500" dir="60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3646006" y="13850"/>
            <a:ext cx="4436468" cy="30796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723982" y="936782"/>
            <a:ext cx="12168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735156" y="936782"/>
            <a:ext cx="12168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录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085896" y="3088594"/>
            <a:ext cx="553998" cy="2007019"/>
          </a:xfrm>
          <a:prstGeom prst="rect">
            <a:avLst/>
          </a:prstGeom>
          <a:solidFill>
            <a:schemeClr val="tx1"/>
          </a:solidFill>
          <a:effectLst>
            <a:outerShdw blurRad="50800" dist="25400" dir="5400000" sx="101000" sy="101000" algn="ctr" rotWithShape="0">
              <a:srgbClr val="000000">
                <a:alpha val="43137"/>
              </a:srgbClr>
            </a:outerShdw>
          </a:effectLst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第一部分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793922" y="2681607"/>
            <a:ext cx="738664" cy="29660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kern="0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int,float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的相互转换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38883" y="3103238"/>
            <a:ext cx="553998" cy="2007019"/>
          </a:xfrm>
          <a:prstGeom prst="rect">
            <a:avLst/>
          </a:prstGeom>
          <a:solidFill>
            <a:schemeClr val="tx1"/>
          </a:solidFill>
          <a:effectLst>
            <a:outerShdw blurRad="50800" dist="25400" dir="5400000" sx="101000" sy="101000" algn="ctr" rotWithShape="0">
              <a:srgbClr val="000000">
                <a:alpha val="43137"/>
              </a:srgbClr>
            </a:outerShdw>
          </a:effectLst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第二部分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4472155" y="2519670"/>
            <a:ext cx="553998" cy="36291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kern="0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Float,double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的相互转换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5420964" y="3088594"/>
            <a:ext cx="553998" cy="2007019"/>
          </a:xfrm>
          <a:prstGeom prst="rect">
            <a:avLst/>
          </a:prstGeom>
          <a:solidFill>
            <a:schemeClr val="tx1"/>
          </a:solidFill>
          <a:effectLst>
            <a:outerShdw blurRad="50800" dist="25400" dir="5400000" sx="101000" sy="101000" algn="ctr" rotWithShape="0">
              <a:srgbClr val="000000">
                <a:alpha val="43137"/>
              </a:srgbClr>
            </a:outerShdw>
          </a:effectLst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第三部分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033674" y="3264592"/>
            <a:ext cx="551815" cy="15036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kern="0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Gdb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调试</a:t>
            </a:r>
            <a:endParaRPr lang="zh-CN" altLang="zh-CN" sz="2400" kern="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052471" y="3088593"/>
            <a:ext cx="553998" cy="2007019"/>
          </a:xfrm>
          <a:prstGeom prst="rect">
            <a:avLst/>
          </a:prstGeom>
          <a:solidFill>
            <a:schemeClr val="tx1"/>
          </a:solidFill>
          <a:effectLst>
            <a:outerShdw blurRad="50800" dist="25400" dir="5400000" sx="101000" sy="101000" algn="ctr" rotWithShape="0">
              <a:srgbClr val="000000">
                <a:alpha val="43137"/>
              </a:srgbClr>
            </a:outerShdw>
          </a:effectLst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第四部分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715762" y="3062612"/>
            <a:ext cx="923330" cy="220406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使用cpp代码查看数据的编码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237DC4D-0334-4619-8A37-E06E5CCD9887}"/>
              </a:ext>
            </a:extLst>
          </p:cNvPr>
          <p:cNvSpPr txBox="1"/>
          <p:nvPr/>
        </p:nvSpPr>
        <p:spPr>
          <a:xfrm>
            <a:off x="9056636" y="3088594"/>
            <a:ext cx="553998" cy="2007019"/>
          </a:xfrm>
          <a:prstGeom prst="rect">
            <a:avLst/>
          </a:prstGeom>
          <a:solidFill>
            <a:schemeClr val="tx1"/>
          </a:solidFill>
          <a:effectLst>
            <a:outerShdw blurRad="50800" dist="25400" dir="5400000" sx="101000" sy="101000" algn="ctr" rotWithShape="0">
              <a:srgbClr val="000000">
                <a:alpha val="43137"/>
              </a:srgbClr>
            </a:outerShdw>
          </a:effectLst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第五部分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102BD47-AC2E-4940-BF6C-11B1974706A9}"/>
              </a:ext>
            </a:extLst>
          </p:cNvPr>
          <p:cNvSpPr txBox="1"/>
          <p:nvPr/>
        </p:nvSpPr>
        <p:spPr>
          <a:xfrm>
            <a:off x="9733487" y="3693614"/>
            <a:ext cx="553998" cy="15036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总结</a:t>
            </a:r>
            <a:endParaRPr lang="zh-CN" altLang="zh-CN" sz="2400" kern="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4" grpId="0"/>
      <p:bldP spid="5" grpId="0"/>
      <p:bldP spid="18" grpId="0" animBg="1"/>
      <p:bldP spid="19" grpId="0"/>
      <p:bldP spid="20" grpId="0" animBg="1"/>
      <p:bldP spid="21" grpId="0"/>
      <p:bldP spid="22" grpId="0" animBg="1"/>
      <p:bldP spid="23" grpId="0"/>
      <p:bldP spid="24" grpId="0" animBg="1"/>
      <p:bldP spid="25" grpId="0"/>
      <p:bldP spid="14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screen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4135903" y="-84832"/>
            <a:ext cx="3995224" cy="5318145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5327571" y="2602521"/>
            <a:ext cx="1635155" cy="159785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76200" dir="66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87184" y="2799654"/>
            <a:ext cx="1292662" cy="128799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7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壹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23"/>
          <p:cNvSpPr>
            <a:spLocks noChangeArrowheads="1"/>
          </p:cNvSpPr>
          <p:nvPr/>
        </p:nvSpPr>
        <p:spPr bwMode="auto">
          <a:xfrm>
            <a:off x="3039791" y="5111608"/>
            <a:ext cx="6112417" cy="6376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kern="0" dirty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Int</a:t>
            </a:r>
            <a:r>
              <a:rPr lang="zh-CN" altLang="en-US" sz="2800" kern="0" dirty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与</a:t>
            </a:r>
            <a:r>
              <a:rPr lang="en-US" altLang="zh-CN" sz="2800" kern="0" dirty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float</a:t>
            </a:r>
            <a:r>
              <a:rPr lang="zh-CN" altLang="en-US" sz="2800" kern="0" dirty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的相互转换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screen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5" cstate="screen"/>
          <a:srcRect b="63982"/>
          <a:stretch>
            <a:fillRect/>
          </a:stretch>
        </p:blipFill>
        <p:spPr>
          <a:xfrm>
            <a:off x="324464" y="-740939"/>
            <a:ext cx="11867535" cy="7598939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557020" y="1191895"/>
            <a:ext cx="9758680" cy="549719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 bwMode="auto">
          <a:xfrm>
            <a:off x="275305" y="145066"/>
            <a:ext cx="4658360" cy="1400176"/>
            <a:chOff x="0" y="0"/>
            <a:chExt cx="4658394" cy="1400182"/>
          </a:xfrm>
        </p:grpSpPr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0" y="0"/>
              <a:ext cx="1166818" cy="1400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2"/>
            <p:cNvSpPr txBox="1">
              <a:spLocks noChangeArrowheads="1"/>
            </p:cNvSpPr>
            <p:nvPr/>
          </p:nvSpPr>
          <p:spPr bwMode="auto">
            <a:xfrm>
              <a:off x="857256" y="386082"/>
              <a:ext cx="3801138" cy="521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i</a:t>
              </a: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nt与float的相互转换</a:t>
              </a: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557020" y="1514475"/>
            <a:ext cx="683450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/>
              <a:t>例一：int i=Int32.MaxValue;</a:t>
            </a:r>
          </a:p>
          <a:p>
            <a:r>
              <a:rPr lang="en-US" altLang="zh-CN" sz="3200" b="1"/>
              <a:t>float f=i;</a:t>
            </a:r>
          </a:p>
          <a:p>
            <a:r>
              <a:rPr lang="en-US" altLang="zh-CN" sz="3200" b="1"/>
              <a:t>int j= (int)f;</a:t>
            </a:r>
          </a:p>
          <a:p>
            <a:r>
              <a:rPr lang="en-US" altLang="zh-CN" sz="3200" b="1"/>
              <a:t>此时如果判断(i==j)，将返回 false；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screen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879544" y="2881449"/>
            <a:ext cx="4119529" cy="511137"/>
            <a:chOff x="1984862" y="3373818"/>
            <a:chExt cx="4119529" cy="511137"/>
          </a:xfrm>
        </p:grpSpPr>
        <p:sp>
          <p:nvSpPr>
            <p:cNvPr id="8" name="TextBox 14"/>
            <p:cNvSpPr txBox="1"/>
            <p:nvPr/>
          </p:nvSpPr>
          <p:spPr>
            <a:xfrm>
              <a:off x="1984862" y="3373818"/>
              <a:ext cx="184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7" name="TextBox 24"/>
            <p:cNvSpPr txBox="1"/>
            <p:nvPr/>
          </p:nvSpPr>
          <p:spPr>
            <a:xfrm>
              <a:off x="5240295" y="3515623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标题</a:t>
              </a:r>
            </a:p>
          </p:txBody>
        </p:sp>
      </p:grpSp>
      <p:grpSp>
        <p:nvGrpSpPr>
          <p:cNvPr id="22" name="组合 21"/>
          <p:cNvGrpSpPr/>
          <p:nvPr/>
        </p:nvGrpSpPr>
        <p:grpSpPr bwMode="auto">
          <a:xfrm>
            <a:off x="275305" y="145066"/>
            <a:ext cx="4420981" cy="1400176"/>
            <a:chOff x="0" y="0"/>
            <a:chExt cx="4421013" cy="1400182"/>
          </a:xfrm>
        </p:grpSpPr>
        <p:pic>
          <p:nvPicPr>
            <p:cNvPr id="25" name="Picture 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0" y="0"/>
              <a:ext cx="1166818" cy="1400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12"/>
            <p:cNvSpPr txBox="1">
              <a:spLocks noChangeArrowheads="1"/>
            </p:cNvSpPr>
            <p:nvPr/>
          </p:nvSpPr>
          <p:spPr bwMode="auto">
            <a:xfrm>
              <a:off x="857256" y="386255"/>
              <a:ext cx="3563757" cy="954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i</a:t>
              </a: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nt与float的相互转换</a:t>
              </a:r>
              <a:endPara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4" name="图片 3" descr="G94B0@}8QFHDE}]C2)R1Y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565" y="1053465"/>
            <a:ext cx="7160895" cy="3975735"/>
          </a:xfrm>
          <a:prstGeom prst="rect">
            <a:avLst/>
          </a:prstGeom>
        </p:spPr>
      </p:pic>
      <p:pic>
        <p:nvPicPr>
          <p:cNvPr id="7" name="图片 6" descr="J}NU3@})$XWTUSK]AZ2YW8B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0400" y="3966845"/>
            <a:ext cx="7409180" cy="248094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screen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879544" y="2881449"/>
            <a:ext cx="4119529" cy="511137"/>
            <a:chOff x="1984862" y="3373818"/>
            <a:chExt cx="4119529" cy="511137"/>
          </a:xfrm>
        </p:grpSpPr>
        <p:sp>
          <p:nvSpPr>
            <p:cNvPr id="8" name="TextBox 14"/>
            <p:cNvSpPr txBox="1"/>
            <p:nvPr/>
          </p:nvSpPr>
          <p:spPr>
            <a:xfrm>
              <a:off x="1984862" y="3373818"/>
              <a:ext cx="184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7" name="TextBox 24"/>
            <p:cNvSpPr txBox="1"/>
            <p:nvPr/>
          </p:nvSpPr>
          <p:spPr>
            <a:xfrm>
              <a:off x="5240295" y="3515623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标题</a:t>
              </a:r>
            </a:p>
          </p:txBody>
        </p:sp>
      </p:grpSp>
      <p:grpSp>
        <p:nvGrpSpPr>
          <p:cNvPr id="22" name="组合 21"/>
          <p:cNvGrpSpPr/>
          <p:nvPr/>
        </p:nvGrpSpPr>
        <p:grpSpPr bwMode="auto">
          <a:xfrm>
            <a:off x="206725" y="132366"/>
            <a:ext cx="4572665" cy="1400176"/>
            <a:chOff x="0" y="0"/>
            <a:chExt cx="4572698" cy="1400182"/>
          </a:xfrm>
        </p:grpSpPr>
        <p:pic>
          <p:nvPicPr>
            <p:cNvPr id="25" name="Picture 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0" y="0"/>
              <a:ext cx="1166818" cy="1400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12"/>
            <p:cNvSpPr txBox="1">
              <a:spLocks noChangeArrowheads="1"/>
            </p:cNvSpPr>
            <p:nvPr/>
          </p:nvSpPr>
          <p:spPr bwMode="auto">
            <a:xfrm>
              <a:off x="857256" y="386255"/>
              <a:ext cx="3715442" cy="523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int与float的相互转换</a:t>
              </a:r>
              <a:endPara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588010" y="2275840"/>
            <a:ext cx="11391265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3200" b="1" dirty="0"/>
              <a:t>int—&gt; float</a:t>
            </a:r>
            <a:r>
              <a:rPr lang="zh-CN" sz="3200" b="1" dirty="0"/>
              <a:t>：</a:t>
            </a:r>
          </a:p>
          <a:p>
            <a:r>
              <a:rPr lang="en-US" altLang="zh-CN" sz="2400" b="1" dirty="0" err="1"/>
              <a:t>intmax</a:t>
            </a:r>
            <a:r>
              <a:rPr lang="zh-CN" altLang="en-US" sz="2400" b="1" dirty="0"/>
              <a:t>用类似于科学计数法的方式表示为：</a:t>
            </a:r>
            <a:endParaRPr lang="zh-CN" sz="2400" b="1" dirty="0"/>
          </a:p>
          <a:p>
            <a:r>
              <a:rPr lang="en-US" altLang="zh-CN" sz="2400" b="1" dirty="0" err="1"/>
              <a:t>i</a:t>
            </a:r>
            <a:r>
              <a:rPr lang="zh-CN" sz="2400" b="1" dirty="0"/>
              <a:t>=2^31-1=1.11 1111 1111 1111 1111 1111 1111 1111*2^30</a:t>
            </a:r>
          </a:p>
          <a:p>
            <a:r>
              <a:rPr lang="zh-CN" sz="2400" b="1" dirty="0"/>
              <a:t>转化为</a:t>
            </a:r>
            <a:r>
              <a:rPr lang="en-US" altLang="zh-CN" sz="2400" b="1" dirty="0"/>
              <a:t>float:</a:t>
            </a:r>
            <a:endParaRPr lang="zh-CN" sz="2400" b="1" dirty="0"/>
          </a:p>
          <a:p>
            <a:r>
              <a:rPr lang="zh-CN" sz="2400" b="1" dirty="0"/>
              <a:t>exp=127+30=157=1001 1101‬</a:t>
            </a:r>
          </a:p>
          <a:p>
            <a:r>
              <a:rPr lang="zh-CN" sz="2400" b="1" dirty="0"/>
              <a:t>frac=11 1111 1111 1111 1111 1111 1111 1111</a:t>
            </a:r>
          </a:p>
          <a:p>
            <a:r>
              <a:rPr lang="zh-CN" altLang="en-US" sz="2400" b="1" dirty="0"/>
              <a:t>最终得到：</a:t>
            </a:r>
          </a:p>
          <a:p>
            <a:r>
              <a:rPr lang="zh-CN" altLang="en-US" sz="2400" b="1" dirty="0"/>
              <a:t>valu</a:t>
            </a:r>
            <a:r>
              <a:rPr lang="en-US" altLang="zh-CN" sz="2400" b="1" dirty="0"/>
              <a:t>e</a:t>
            </a:r>
            <a:r>
              <a:rPr lang="zh-CN" altLang="en-US" sz="2400" b="1" dirty="0"/>
              <a:t>=0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10011101 ‬</a:t>
            </a:r>
            <a:r>
              <a:rPr lang="en-US" altLang="zh-CN" sz="2400" b="1" dirty="0"/>
              <a:t> </a:t>
            </a:r>
            <a:r>
              <a:rPr lang="zh-CN" sz="2400" b="1" dirty="0">
                <a:sym typeface="+mn-ea"/>
              </a:rPr>
              <a:t>11 1111 1111 1111 1111 1111 1111 1111</a:t>
            </a:r>
            <a:endParaRPr lang="zh-CN" altLang="en-US" sz="2400" b="1" dirty="0"/>
          </a:p>
          <a:p>
            <a:r>
              <a:rPr lang="en-US" altLang="zh-CN" sz="2400" b="1" dirty="0"/>
              <a:t>frac</a:t>
            </a:r>
            <a:r>
              <a:rPr lang="zh-CN" altLang="en-US" sz="2400" b="1" dirty="0"/>
              <a:t>的长度已经超出了</a:t>
            </a:r>
            <a:r>
              <a:rPr lang="en-US" altLang="zh-CN" sz="2400" b="1" dirty="0"/>
              <a:t>float</a:t>
            </a:r>
            <a:r>
              <a:rPr lang="zh-CN" altLang="en-US" sz="2400" b="1" dirty="0"/>
              <a:t>的尾码的长度</a:t>
            </a:r>
            <a:r>
              <a:rPr lang="en-US" altLang="zh-CN" sz="2400" b="1" dirty="0"/>
              <a:t>23</a:t>
            </a:r>
            <a:r>
              <a:rPr lang="zh-CN" altLang="en-US" sz="2400" b="1" dirty="0"/>
              <a:t>，于是向偶数舍入</a:t>
            </a:r>
          </a:p>
          <a:p>
            <a:r>
              <a:rPr lang="zh-CN" altLang="en-US" sz="2400" b="1" dirty="0"/>
              <a:t>得到：0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100111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0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0000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0000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0000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0000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0000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0</a:t>
            </a:r>
            <a:r>
              <a:rPr lang="en-US" altLang="zh-CN" sz="2400" b="1" dirty="0"/>
              <a:t>00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f=</a:t>
            </a:r>
            <a:r>
              <a:rPr lang="zh-CN" altLang="en-US" sz="2400" b="1" dirty="0"/>
              <a:t>2147483648.000000（</a:t>
            </a:r>
            <a:r>
              <a:rPr lang="en-US" altLang="zh-CN" sz="2400" b="1" dirty="0"/>
              <a:t>10</a:t>
            </a:r>
            <a:r>
              <a:rPr lang="zh-CN" altLang="en-US" sz="2400" b="1" dirty="0"/>
              <a:t>进制））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7880" y="132080"/>
            <a:ext cx="6367145" cy="2143760"/>
          </a:xfrm>
          <a:prstGeom prst="rect">
            <a:avLst/>
          </a:prstGeom>
        </p:spPr>
      </p:pic>
      <p:pic>
        <p:nvPicPr>
          <p:cNvPr id="11" name="图片 10" descr="R1F)5SHQ7{4NQA70XN_0F3L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90230" y="3509645"/>
            <a:ext cx="2926715" cy="12350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screen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879544" y="2881449"/>
            <a:ext cx="4119529" cy="511137"/>
            <a:chOff x="1984862" y="3373818"/>
            <a:chExt cx="4119529" cy="511137"/>
          </a:xfrm>
        </p:grpSpPr>
        <p:sp>
          <p:nvSpPr>
            <p:cNvPr id="8" name="TextBox 14"/>
            <p:cNvSpPr txBox="1"/>
            <p:nvPr/>
          </p:nvSpPr>
          <p:spPr>
            <a:xfrm>
              <a:off x="1984862" y="3373818"/>
              <a:ext cx="184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7" name="TextBox 24"/>
            <p:cNvSpPr txBox="1"/>
            <p:nvPr/>
          </p:nvSpPr>
          <p:spPr>
            <a:xfrm>
              <a:off x="5240295" y="3515623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标题</a:t>
              </a:r>
            </a:p>
          </p:txBody>
        </p:sp>
      </p:grpSp>
      <p:grpSp>
        <p:nvGrpSpPr>
          <p:cNvPr id="22" name="组合 21"/>
          <p:cNvGrpSpPr/>
          <p:nvPr/>
        </p:nvGrpSpPr>
        <p:grpSpPr bwMode="auto">
          <a:xfrm>
            <a:off x="275305" y="145066"/>
            <a:ext cx="4513510" cy="1400176"/>
            <a:chOff x="0" y="0"/>
            <a:chExt cx="4513543" cy="1400182"/>
          </a:xfrm>
        </p:grpSpPr>
        <p:pic>
          <p:nvPicPr>
            <p:cNvPr id="25" name="Picture 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0" y="0"/>
              <a:ext cx="1166818" cy="1400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12"/>
            <p:cNvSpPr txBox="1">
              <a:spLocks noChangeArrowheads="1"/>
            </p:cNvSpPr>
            <p:nvPr/>
          </p:nvSpPr>
          <p:spPr bwMode="auto">
            <a:xfrm>
              <a:off x="857256" y="386255"/>
              <a:ext cx="3656287" cy="523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i</a:t>
              </a: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nt与float的相互转换</a:t>
              </a:r>
              <a:endPara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678180" y="1816735"/>
            <a:ext cx="1103820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a typeface="+mn-lt"/>
                <a:cs typeface="+mn-lt"/>
                <a:sym typeface="+mn-ea"/>
              </a:rPr>
              <a:t>float</a:t>
            </a:r>
            <a:r>
              <a:rPr sz="3200" b="1" dirty="0">
                <a:ea typeface="+mn-lt"/>
                <a:cs typeface="+mn-lt"/>
                <a:sym typeface="+mn-ea"/>
              </a:rPr>
              <a:t>—&gt; </a:t>
            </a:r>
            <a:r>
              <a:rPr lang="en-US" sz="3200" b="1" dirty="0">
                <a:ea typeface="+mn-lt"/>
                <a:cs typeface="+mn-lt"/>
                <a:sym typeface="+mn-ea"/>
              </a:rPr>
              <a:t>int</a:t>
            </a:r>
            <a:r>
              <a:rPr lang="zh-CN" sz="3200" b="1" dirty="0">
                <a:ea typeface="+mn-lt"/>
                <a:cs typeface="+mn-lt"/>
                <a:sym typeface="+mn-ea"/>
              </a:rPr>
              <a:t>：</a:t>
            </a:r>
          </a:p>
          <a:p>
            <a:r>
              <a:rPr lang="en-US" altLang="zh-CN" sz="2400" b="1" dirty="0">
                <a:ea typeface="+mn-lt"/>
                <a:cs typeface="+mn-lt"/>
                <a:sym typeface="+mn-ea"/>
              </a:rPr>
              <a:t>f</a:t>
            </a:r>
            <a:r>
              <a:rPr lang="zh-CN" altLang="en-US" sz="2400" b="1" dirty="0">
                <a:ea typeface="+mn-lt"/>
                <a:cs typeface="+mn-lt"/>
                <a:sym typeface="+mn-ea"/>
              </a:rPr>
              <a:t>：0</a:t>
            </a:r>
            <a:r>
              <a:rPr lang="en-US" altLang="zh-CN" sz="2400" b="1" dirty="0">
                <a:ea typeface="+mn-lt"/>
                <a:cs typeface="+mn-lt"/>
                <a:sym typeface="+mn-ea"/>
              </a:rPr>
              <a:t> </a:t>
            </a:r>
            <a:r>
              <a:rPr lang="zh-CN" altLang="en-US" sz="2400" b="1" dirty="0">
                <a:ea typeface="+mn-lt"/>
                <a:cs typeface="+mn-lt"/>
                <a:sym typeface="+mn-ea"/>
              </a:rPr>
              <a:t>100111</a:t>
            </a:r>
            <a:r>
              <a:rPr lang="en-US" altLang="zh-CN" sz="2400" b="1" dirty="0">
                <a:ea typeface="+mn-lt"/>
                <a:cs typeface="+mn-lt"/>
                <a:sym typeface="+mn-ea"/>
              </a:rPr>
              <a:t>1</a:t>
            </a:r>
            <a:r>
              <a:rPr lang="zh-CN" altLang="en-US" sz="2400" b="1" dirty="0">
                <a:ea typeface="+mn-lt"/>
                <a:cs typeface="+mn-lt"/>
                <a:sym typeface="+mn-ea"/>
              </a:rPr>
              <a:t>0</a:t>
            </a:r>
            <a:r>
              <a:rPr lang="en-US" altLang="zh-CN" sz="2400" b="1" dirty="0">
                <a:ea typeface="+mn-lt"/>
                <a:cs typeface="+mn-lt"/>
                <a:sym typeface="+mn-ea"/>
              </a:rPr>
              <a:t> </a:t>
            </a:r>
            <a:r>
              <a:rPr lang="zh-CN" altLang="en-US" sz="2400" b="1" dirty="0">
                <a:ea typeface="+mn-lt"/>
                <a:cs typeface="+mn-lt"/>
                <a:sym typeface="+mn-ea"/>
              </a:rPr>
              <a:t>0000</a:t>
            </a:r>
            <a:r>
              <a:rPr lang="en-US" altLang="zh-CN" sz="2400" b="1" dirty="0">
                <a:ea typeface="+mn-lt"/>
                <a:cs typeface="+mn-lt"/>
                <a:sym typeface="+mn-ea"/>
              </a:rPr>
              <a:t> </a:t>
            </a:r>
            <a:r>
              <a:rPr lang="zh-CN" altLang="en-US" sz="2400" b="1" dirty="0">
                <a:ea typeface="+mn-lt"/>
                <a:cs typeface="+mn-lt"/>
                <a:sym typeface="+mn-ea"/>
              </a:rPr>
              <a:t>0000</a:t>
            </a:r>
            <a:r>
              <a:rPr lang="en-US" altLang="zh-CN" sz="2400" b="1" dirty="0">
                <a:ea typeface="+mn-lt"/>
                <a:cs typeface="+mn-lt"/>
                <a:sym typeface="+mn-ea"/>
              </a:rPr>
              <a:t> </a:t>
            </a:r>
            <a:r>
              <a:rPr lang="zh-CN" altLang="en-US" sz="2400" b="1" dirty="0">
                <a:ea typeface="+mn-lt"/>
                <a:cs typeface="+mn-lt"/>
                <a:sym typeface="+mn-ea"/>
              </a:rPr>
              <a:t>0000</a:t>
            </a:r>
            <a:r>
              <a:rPr lang="en-US" altLang="zh-CN" sz="2400" b="1" dirty="0">
                <a:ea typeface="+mn-lt"/>
                <a:cs typeface="+mn-lt"/>
                <a:sym typeface="+mn-ea"/>
              </a:rPr>
              <a:t> </a:t>
            </a:r>
            <a:r>
              <a:rPr lang="zh-CN" altLang="en-US" sz="2400" b="1" dirty="0">
                <a:ea typeface="+mn-lt"/>
                <a:cs typeface="+mn-lt"/>
                <a:sym typeface="+mn-ea"/>
              </a:rPr>
              <a:t>0000</a:t>
            </a:r>
            <a:r>
              <a:rPr lang="en-US" altLang="zh-CN" sz="2400" b="1" dirty="0">
                <a:ea typeface="+mn-lt"/>
                <a:cs typeface="+mn-lt"/>
                <a:sym typeface="+mn-ea"/>
              </a:rPr>
              <a:t> </a:t>
            </a:r>
            <a:r>
              <a:rPr lang="zh-CN" altLang="en-US" sz="2400" b="1" dirty="0">
                <a:ea typeface="+mn-lt"/>
                <a:cs typeface="+mn-lt"/>
                <a:sym typeface="+mn-ea"/>
              </a:rPr>
              <a:t>0000</a:t>
            </a:r>
            <a:r>
              <a:rPr lang="en-US" altLang="zh-CN" sz="2400" b="1" dirty="0">
                <a:ea typeface="+mn-lt"/>
                <a:cs typeface="+mn-lt"/>
                <a:sym typeface="+mn-ea"/>
              </a:rPr>
              <a:t> </a:t>
            </a:r>
            <a:r>
              <a:rPr lang="zh-CN" altLang="en-US" sz="2400" b="1" dirty="0">
                <a:ea typeface="+mn-lt"/>
                <a:cs typeface="+mn-lt"/>
                <a:sym typeface="+mn-ea"/>
              </a:rPr>
              <a:t>0</a:t>
            </a:r>
            <a:r>
              <a:rPr lang="en-US" altLang="zh-CN" sz="2400" b="1" dirty="0">
                <a:ea typeface="+mn-lt"/>
                <a:cs typeface="+mn-lt"/>
                <a:sym typeface="+mn-ea"/>
              </a:rPr>
              <a:t>00</a:t>
            </a:r>
            <a:endParaRPr lang="zh-CN" altLang="en-US" sz="2400" b="1" dirty="0">
              <a:ea typeface="+mn-lt"/>
              <a:cs typeface="+mn-lt"/>
            </a:endParaRPr>
          </a:p>
          <a:p>
            <a:r>
              <a:rPr lang="en-US" altLang="zh-CN" sz="2400" b="1" dirty="0">
                <a:ea typeface="+mn-lt"/>
                <a:cs typeface="+mn-lt"/>
              </a:rPr>
              <a:t>f=1.0000000 00000000 00000000*2^31=10000000 00000000 00000000</a:t>
            </a:r>
          </a:p>
          <a:p>
            <a:r>
              <a:rPr lang="zh-CN" altLang="en-US" sz="2400" b="1" dirty="0">
                <a:ea typeface="+mn-lt"/>
                <a:cs typeface="+mn-lt"/>
              </a:rPr>
              <a:t>按</a:t>
            </a:r>
            <a:r>
              <a:rPr lang="en-US" altLang="zh-CN" sz="2400" b="1" dirty="0">
                <a:ea typeface="+mn-lt"/>
                <a:cs typeface="+mn-lt"/>
              </a:rPr>
              <a:t>int32</a:t>
            </a:r>
            <a:r>
              <a:rPr lang="zh-CN" altLang="en-US" sz="2400" b="1" dirty="0">
                <a:ea typeface="+mn-lt"/>
                <a:cs typeface="+mn-lt"/>
              </a:rPr>
              <a:t>位解读，最高位为符号位，</a:t>
            </a:r>
            <a:r>
              <a:rPr lang="en-US" altLang="zh-CN" sz="2400" b="1" dirty="0">
                <a:ea typeface="+mn-lt"/>
                <a:cs typeface="+mn-lt"/>
              </a:rPr>
              <a:t>1</a:t>
            </a:r>
            <a:r>
              <a:rPr lang="zh-CN" altLang="en-US" sz="2400" b="1" dirty="0">
                <a:ea typeface="+mn-lt"/>
                <a:cs typeface="+mn-lt"/>
              </a:rPr>
              <a:t>为负，解补码得</a:t>
            </a:r>
            <a:r>
              <a:rPr lang="en-US" altLang="zh-CN" sz="2400" b="1" dirty="0">
                <a:ea typeface="+mn-lt"/>
                <a:cs typeface="+mn-lt"/>
              </a:rPr>
              <a:t>j=-2,147,483,648</a:t>
            </a:r>
          </a:p>
          <a:p>
            <a:endParaRPr lang="en-US" altLang="zh-CN" sz="2400" b="1" dirty="0">
              <a:ea typeface="+mn-lt"/>
              <a:cs typeface="+mn-lt"/>
            </a:endParaRPr>
          </a:p>
        </p:txBody>
      </p:sp>
      <p:pic>
        <p:nvPicPr>
          <p:cNvPr id="11" name="图片 10" descr="R1F)5SHQ7{4NQA70XN_0F3L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3555" y="437515"/>
            <a:ext cx="3973830" cy="167703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85F75C1-79F8-4A5D-8B87-4D4289236B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473" y="3894539"/>
            <a:ext cx="9507277" cy="158137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screen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879544" y="2881449"/>
            <a:ext cx="4119529" cy="511137"/>
            <a:chOff x="1984862" y="3373818"/>
            <a:chExt cx="4119529" cy="511137"/>
          </a:xfrm>
        </p:grpSpPr>
        <p:sp>
          <p:nvSpPr>
            <p:cNvPr id="8" name="TextBox 14"/>
            <p:cNvSpPr txBox="1"/>
            <p:nvPr/>
          </p:nvSpPr>
          <p:spPr>
            <a:xfrm>
              <a:off x="1984862" y="3373818"/>
              <a:ext cx="184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7" name="TextBox 24"/>
            <p:cNvSpPr txBox="1"/>
            <p:nvPr/>
          </p:nvSpPr>
          <p:spPr>
            <a:xfrm>
              <a:off x="5240295" y="3515623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标题</a:t>
              </a:r>
            </a:p>
          </p:txBody>
        </p:sp>
      </p:grpSp>
      <p:grpSp>
        <p:nvGrpSpPr>
          <p:cNvPr id="22" name="组合 21"/>
          <p:cNvGrpSpPr/>
          <p:nvPr/>
        </p:nvGrpSpPr>
        <p:grpSpPr bwMode="auto">
          <a:xfrm>
            <a:off x="275305" y="145066"/>
            <a:ext cx="4636059" cy="1400176"/>
            <a:chOff x="0" y="0"/>
            <a:chExt cx="4636093" cy="1400182"/>
          </a:xfrm>
        </p:grpSpPr>
        <p:pic>
          <p:nvPicPr>
            <p:cNvPr id="25" name="Picture 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0" y="0"/>
              <a:ext cx="1166818" cy="1400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12"/>
            <p:cNvSpPr txBox="1">
              <a:spLocks noChangeArrowheads="1"/>
            </p:cNvSpPr>
            <p:nvPr/>
          </p:nvSpPr>
          <p:spPr bwMode="auto">
            <a:xfrm>
              <a:off x="857256" y="386255"/>
              <a:ext cx="3778837" cy="523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i</a:t>
              </a: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nt与float的相互转换</a:t>
              </a:r>
              <a:endPara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260475" y="1709420"/>
            <a:ext cx="889381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i,f,j</a:t>
            </a:r>
            <a:r>
              <a:rPr lang="zh-CN" altLang="en-US" sz="3200"/>
              <a:t>的储存状态：</a:t>
            </a:r>
          </a:p>
          <a:p>
            <a:r>
              <a:rPr lang="zh-CN" altLang="en-US" sz="3200"/>
              <a:t>i: 0 111 1111 1111 1111 1111 1111 1111 1111</a:t>
            </a:r>
          </a:p>
          <a:p>
            <a:r>
              <a:rPr lang="zh-CN" altLang="en-US" sz="3200"/>
              <a:t>f: 0 10011110 00000000000000000000000</a:t>
            </a:r>
          </a:p>
          <a:p>
            <a:r>
              <a:rPr lang="zh-CN" altLang="en-US" sz="3200"/>
              <a:t>j: 1 000 0000 0000 0000 0000 0000 0000 0000</a:t>
            </a:r>
          </a:p>
          <a:p>
            <a:r>
              <a:rPr lang="zh-CN" altLang="en-US" sz="3200"/>
              <a:t>显然</a:t>
            </a:r>
            <a:r>
              <a:rPr lang="en-US" altLang="zh-CN" sz="3200"/>
              <a:t>i!=j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FDDDD1CA-C686-4F16-A5FB-150E20BF87C1}"/>
  <p:tag name="GENSWF_ADVANCE_TIME" val="5"/>
  <p:tag name="ISPRING_CUSTOM_TIMING_US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20EA45A2-1464-4165-B831-0111A52574D1}"/>
  <p:tag name="GENSWF_ADVANCE_TIME" val="8.5"/>
  <p:tag name="ISPRING_CUSTOM_TIMING_USED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8A79FDD6-2179-41AF-9112-195CBEFFD948}"/>
  <p:tag name="GENSWF_ADVANCE_TIME" val="5"/>
  <p:tag name="ISPRING_CUSTOM_TIMING_USED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C0603E02-7535-4478-AAEA-1735179EEB45}"/>
  <p:tag name="GENSWF_ADVANCE_TIME" val="5"/>
  <p:tag name="ISPRING_CUSTOM_TIMING_US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1CA094BE-B88A-4BA9-B456-AF7DD6297AE9}"/>
  <p:tag name="GENSWF_ADVANCE_TIME" val="5"/>
  <p:tag name="ISPRING_CUSTOM_TIMING_USED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DBA624E7-B635-4A67-A042-32AA9D11E662}"/>
  <p:tag name="GENSWF_ADVANCE_TIME" val="5"/>
  <p:tag name="ISPRING_CUSTOM_TIMING_USED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DBA624E7-B635-4A67-A042-32AA9D11E662}"/>
  <p:tag name="GENSWF_ADVANCE_TIME" val="5"/>
  <p:tag name="ISPRING_CUSTOM_TIMING_USED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DBA624E7-B635-4A67-A042-32AA9D11E662}"/>
  <p:tag name="GENSWF_ADVANCE_TIME" val="5"/>
  <p:tag name="ISPRING_CUSTOM_TIMING_USED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DBA624E7-B635-4A67-A042-32AA9D11E662}"/>
  <p:tag name="GENSWF_ADVANCE_TIME" val="5"/>
  <p:tag name="ISPRING_CUSTOM_TIMING_USED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7846E4C0-4EC1-4582-A5AE-EA8592C8FBB2}"/>
  <p:tag name="GENSWF_ADVANCE_TIME" val="5"/>
  <p:tag name="ISPRING_CUSTOM_TIMING_USED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77F8FDB7-3558-4317-8A77-678E22367803}"/>
  <p:tag name="GENSWF_ADVANCE_TIME" val="5"/>
  <p:tag name="ISPRING_CUSTOM_TIMING_USED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C0603E02-7535-4478-AAEA-1735179EEB45}"/>
  <p:tag name="GENSWF_ADVANCE_TIME" val="5"/>
  <p:tag name="ISPRING_CUSTOM_TIMING_USED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C0603E02-7535-4478-AAEA-1735179EEB45}"/>
  <p:tag name="GENSWF_ADVANCE_TIME" val="5"/>
  <p:tag name="ISPRING_CUSTOM_TIMING_USED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D09DCD9B-1BEF-4FC7-B3EF-14810AB728DB}"/>
  <p:tag name="GENSWF_ADVANCE_TIME" val="5"/>
  <p:tag name="ISPRING_CUSTOM_TIMING_USED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2726AF30-7A27-4AA9-8F00-FD2351137675}"/>
  <p:tag name="GENSWF_ADVANCE_TIME" val="5"/>
  <p:tag name="ISPRING_CUSTOM_TIMING_USED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D09DCD9B-1BEF-4FC7-B3EF-14810AB728DB}"/>
  <p:tag name="GENSWF_ADVANCE_TIME" val="5"/>
  <p:tag name="ISPRING_CUSTOM_TIMING_USED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D09DCD9B-1BEF-4FC7-B3EF-14810AB728DB}"/>
  <p:tag name="GENSWF_ADVANCE_TIME" val="5"/>
  <p:tag name="ISPRING_CUSTOM_TIMING_USED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8B575D73-43BA-49FF-ACC9-1756AE467765}"/>
  <p:tag name="GENSWF_ADVANCE_TIME" val="5"/>
  <p:tag name="ISPRING_CUSTOM_TIMING_USED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C0603E02-7535-4478-AAEA-1735179EEB45}"/>
  <p:tag name="GENSWF_ADVANCE_TIME" val="5"/>
  <p:tag name="ISPRING_CUSTOM_TIMING_USED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C0603E02-7535-4478-AAEA-1735179EEB45}"/>
  <p:tag name="GENSWF_ADVANCE_TIME" val="5"/>
  <p:tag name="ISPRING_CUSTOM_TIMING_USED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C0603E02-7535-4478-AAEA-1735179EEB45}"/>
  <p:tag name="GENSWF_ADVANCE_TIME" val="5"/>
  <p:tag name="ISPRING_CUSTOM_TIMING_USED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C0603E02-7535-4478-AAEA-1735179EEB45}"/>
  <p:tag name="GENSWF_ADVANCE_TIME" val="5"/>
  <p:tag name="ISPRING_CUSTOM_TIMING_USED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8B575D73-43BA-49FF-ACC9-1756AE467765}"/>
  <p:tag name="GENSWF_ADVANCE_TIME" val="5"/>
  <p:tag name="ISPRING_CUSTOM_TIMING_USED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D09DCD9B-1BEF-4FC7-B3EF-14810AB728DB}"/>
  <p:tag name="GENSWF_ADVANCE_TIME" val="5"/>
  <p:tag name="ISPRING_CUSTOM_TIMING_USED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D09DCD9B-1BEF-4FC7-B3EF-14810AB728DB}"/>
  <p:tag name="GENSWF_ADVANCE_TIME" val="5"/>
  <p:tag name="ISPRING_CUSTOM_TIMING_USED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D09DCD9B-1BEF-4FC7-B3EF-14810AB728DB}"/>
  <p:tag name="GENSWF_ADVANCE_TIME" val="5"/>
  <p:tag name="ISPRING_CUSTOM_TIMING_USED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94AB8D28-9712-48C8-BE9A-99389090EAC3}"/>
  <p:tag name="GENSWF_ADVANCE_TIME" val="5"/>
  <p:tag name="ISPRING_CUSTOM_TIMING_USED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895</Words>
  <Application>Microsoft Office PowerPoint</Application>
  <PresentationFormat>宽屏</PresentationFormat>
  <Paragraphs>136</Paragraphs>
  <Slides>27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-apple-system</vt:lpstr>
      <vt:lpstr>等线</vt:lpstr>
      <vt:lpstr>等线 Light</vt:lpstr>
      <vt:lpstr>黑体</vt:lpstr>
      <vt:lpstr>微软雅黑</vt:lpstr>
      <vt:lpstr>Arial</vt:lpstr>
      <vt:lpstr>Calibri</vt:lpstr>
      <vt:lpstr>Office 主题​​</vt:lpstr>
      <vt:lpstr>计算机系统                            第三次讨论课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淡雅中国风</dc:title>
  <dc:creator>第一PPT</dc:creator>
  <cp:keywords>www.1ppt.com</cp:keywords>
  <dc:description>www.1ppt.com</dc:description>
  <cp:lastModifiedBy>杨 杰</cp:lastModifiedBy>
  <cp:revision>69</cp:revision>
  <dcterms:created xsi:type="dcterms:W3CDTF">2017-05-03T23:55:00Z</dcterms:created>
  <dcterms:modified xsi:type="dcterms:W3CDTF">2021-04-08T08:58:08Z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151E19294C7D4456BF53A085FA84652F</vt:lpwstr>
  </property>
</Properties>
</file>