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8" r:id="rId3"/>
    <p:sldId id="304" r:id="rId4"/>
    <p:sldId id="343" r:id="rId5"/>
    <p:sldId id="327" r:id="rId6"/>
    <p:sldId id="337" r:id="rId7"/>
    <p:sldId id="328" r:id="rId8"/>
    <p:sldId id="330" r:id="rId9"/>
    <p:sldId id="329" r:id="rId10"/>
    <p:sldId id="338" r:id="rId11"/>
    <p:sldId id="282" r:id="rId12"/>
    <p:sldId id="331" r:id="rId13"/>
    <p:sldId id="332" r:id="rId14"/>
    <p:sldId id="336" r:id="rId15"/>
    <p:sldId id="284" r:id="rId16"/>
    <p:sldId id="285" r:id="rId17"/>
    <p:sldId id="342" r:id="rId18"/>
    <p:sldId id="333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08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48.2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08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08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08.9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08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48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48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48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08:26:48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D1B-BDD6-40C2-B844-1E83EBF422F2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CF-755D-4C09-8C77-B4C66B47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8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5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05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640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2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803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62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016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037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90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3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10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29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19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0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0943" y="62992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ED1-95B7-44CE-A12E-9AE24D363BC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.emf"/><Relationship Id="rId5" Type="http://schemas.openxmlformats.org/officeDocument/2006/relationships/image" Target="../media/image23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.emf"/><Relationship Id="rId5" Type="http://schemas.openxmlformats.org/officeDocument/2006/relationships/image" Target="../media/image23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.emf"/><Relationship Id="rId5" Type="http://schemas.openxmlformats.org/officeDocument/2006/relationships/image" Target="../media/image23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8.emf"/><Relationship Id="rId5" Type="http://schemas.openxmlformats.org/officeDocument/2006/relationships/image" Target="../media/image29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5" Type="http://schemas.openxmlformats.org/officeDocument/2006/relationships/image" Target="../media/image8.emf"/><Relationship Id="rId10" Type="http://schemas.openxmlformats.org/officeDocument/2006/relationships/customXml" Target="../ink/ink4.xml"/><Relationship Id="rId4" Type="http://schemas.openxmlformats.org/officeDocument/2006/relationships/image" Target="../media/image1.jpe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tmp"/><Relationship Id="rId5" Type="http://schemas.openxmlformats.org/officeDocument/2006/relationships/image" Target="../media/image8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notesSlide" Target="../notesSlides/notesSlide6.xml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0.png"/><Relationship Id="rId11" Type="http://schemas.openxmlformats.org/officeDocument/2006/relationships/image" Target="../media/image8.emf"/><Relationship Id="rId5" Type="http://schemas.openxmlformats.org/officeDocument/2006/relationships/customXml" Target="../ink/ink6.xml"/><Relationship Id="rId10" Type="http://schemas.openxmlformats.org/officeDocument/2006/relationships/customXml" Target="../ink/ink10.xml"/><Relationship Id="rId4" Type="http://schemas.openxmlformats.org/officeDocument/2006/relationships/image" Target="../media/image1.jpeg"/><Relationship Id="rId9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emf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emf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emf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17101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982"/>
          <a:stretch>
            <a:fillRect/>
          </a:stretch>
        </p:blipFill>
        <p:spPr>
          <a:xfrm>
            <a:off x="-895471" y="-296437"/>
            <a:ext cx="11867535" cy="7598939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387267" y="4944055"/>
            <a:ext cx="430887" cy="447894"/>
            <a:chOff x="7077476" y="2846291"/>
            <a:chExt cx="430887" cy="447894"/>
          </a:xfrm>
        </p:grpSpPr>
        <p:pic>
          <p:nvPicPr>
            <p:cNvPr id="29" name="图片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4199C35F-7296-4474-B252-F53AB0CD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636" y="1757958"/>
            <a:ext cx="3780432" cy="109497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计算机系统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4B882BCC-7D24-4698-976E-74DC2598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577" y="3072334"/>
            <a:ext cx="2304256" cy="685800"/>
          </a:xfrm>
        </p:spPr>
        <p:txBody>
          <a:bodyPr>
            <a:normAutofit/>
          </a:bodyPr>
          <a:lstStyle/>
          <a:p>
            <a:r>
              <a:rPr lang="zh-CN" altLang="en-US" dirty="0"/>
              <a:t>选题五</a:t>
            </a:r>
            <a:endParaRPr lang="zh-CN" altLang="en-US" dirty="0"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619D3A-9397-445D-B004-8357E780050D}"/>
              </a:ext>
            </a:extLst>
          </p:cNvPr>
          <p:cNvSpPr txBox="1"/>
          <p:nvPr/>
        </p:nvSpPr>
        <p:spPr>
          <a:xfrm>
            <a:off x="4407089" y="4815904"/>
            <a:ext cx="337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计科</a:t>
            </a:r>
            <a:r>
              <a:rPr lang="en-US" altLang="zh-CN" sz="3200" dirty="0">
                <a:solidFill>
                  <a:schemeClr val="bg1"/>
                </a:solidFill>
              </a:rPr>
              <a:t>1907</a:t>
            </a:r>
            <a:r>
              <a:rPr lang="zh-CN" altLang="en-US" sz="3200" dirty="0">
                <a:solidFill>
                  <a:schemeClr val="bg1"/>
                </a:solidFill>
              </a:rPr>
              <a:t>第二组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ECB4EB6-F21D-432D-9934-524245A2ED4E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148590"/>
          <a:ext cx="4396904" cy="65608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55539504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14083960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4294721075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ebp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3166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73557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21969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398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head.pre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9786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head.next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6677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2219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a[8]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619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a[7]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40601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a[6]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116290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a[5]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1831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a[4]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12370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a[3]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59762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a[2]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60334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a[1]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092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a[0]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3034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4011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92970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1316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8883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6976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FCDBDE-3716-42B5-8337-34FF2A6EF2E2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6396990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893862121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3008670767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17563692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参数传递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8936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D81CEA3-FE17-4D80-9FD1-F1A095A1E595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454025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105172774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1270311783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3869364453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7795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32022E2-0B94-4579-A33D-0A6C9E7CE348}"/>
              </a:ext>
            </a:extLst>
          </p:cNvPr>
          <p:cNvSpPr txBox="1"/>
          <p:nvPr/>
        </p:nvSpPr>
        <p:spPr>
          <a:xfrm>
            <a:off x="757058" y="609186"/>
            <a:ext cx="268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EEA7E59-957E-4D6E-BD77-1A3F43F65A21}"/>
              </a:ext>
            </a:extLst>
          </p:cNvPr>
          <p:cNvGraphicFramePr>
            <a:graphicFrameLocks noGrp="1"/>
          </p:cNvGraphicFramePr>
          <p:nvPr/>
        </p:nvGraphicFramePr>
        <p:xfrm>
          <a:off x="4503906" y="2237361"/>
          <a:ext cx="2970179" cy="3017520"/>
        </p:xfrm>
        <a:graphic>
          <a:graphicData uri="http://schemas.openxmlformats.org/drawingml/2006/table">
            <a:tbl>
              <a:tblPr/>
              <a:tblGrid>
                <a:gridCol w="872366">
                  <a:extLst>
                    <a:ext uri="{9D8B030D-6E8A-4147-A177-3AD203B41FA5}">
                      <a16:colId xmlns:a16="http://schemas.microsoft.com/office/drawing/2014/main" val="3611124885"/>
                    </a:ext>
                  </a:extLst>
                </a:gridCol>
                <a:gridCol w="875608">
                  <a:extLst>
                    <a:ext uri="{9D8B030D-6E8A-4147-A177-3AD203B41FA5}">
                      <a16:colId xmlns:a16="http://schemas.microsoft.com/office/drawing/2014/main" val="1529454037"/>
                    </a:ext>
                  </a:extLst>
                </a:gridCol>
                <a:gridCol w="1222205">
                  <a:extLst>
                    <a:ext uri="{9D8B030D-6E8A-4147-A177-3AD203B41FA5}">
                      <a16:colId xmlns:a16="http://schemas.microsoft.com/office/drawing/2014/main" val="2466652911"/>
                    </a:ext>
                  </a:extLst>
                </a:gridCol>
              </a:tblGrid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堆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起始地址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8456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44342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6942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07169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6567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879982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8027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600605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19036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p2-&gt;pre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484622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p2-&gt;next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5259"/>
                  </a:ext>
                </a:extLst>
              </a:tr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p2-&gt;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8398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578AA01-9700-47B0-904D-F156E3412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95848"/>
              </p:ext>
            </p:extLst>
          </p:nvPr>
        </p:nvGraphicFramePr>
        <p:xfrm>
          <a:off x="4500663" y="5003421"/>
          <a:ext cx="2973421" cy="251460"/>
        </p:xfrm>
        <a:graphic>
          <a:graphicData uri="http://schemas.openxmlformats.org/drawingml/2006/table">
            <a:tbl>
              <a:tblPr/>
              <a:tblGrid>
                <a:gridCol w="875608">
                  <a:extLst>
                    <a:ext uri="{9D8B030D-6E8A-4147-A177-3AD203B41FA5}">
                      <a16:colId xmlns:a16="http://schemas.microsoft.com/office/drawing/2014/main" val="2571142576"/>
                    </a:ext>
                  </a:extLst>
                </a:gridCol>
                <a:gridCol w="875608">
                  <a:extLst>
                    <a:ext uri="{9D8B030D-6E8A-4147-A177-3AD203B41FA5}">
                      <a16:colId xmlns:a16="http://schemas.microsoft.com/office/drawing/2014/main" val="700034753"/>
                    </a:ext>
                  </a:extLst>
                </a:gridCol>
                <a:gridCol w="1222205">
                  <a:extLst>
                    <a:ext uri="{9D8B030D-6E8A-4147-A177-3AD203B41FA5}">
                      <a16:colId xmlns:a16="http://schemas.microsoft.com/office/drawing/2014/main" val="3980271191"/>
                    </a:ext>
                  </a:extLst>
                </a:gridCol>
              </a:tblGrid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p2-&gt;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78184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778752-ECCC-41D7-B07D-8FFBA5F6DB5B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1688871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128645593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049317276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702984908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head.next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0x80843400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5220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B302395-A92F-4E83-91C3-1DFD310855BE}"/>
              </a:ext>
            </a:extLst>
          </p:cNvPr>
          <p:cNvGraphicFramePr>
            <a:graphicFrameLocks noGrp="1"/>
          </p:cNvGraphicFramePr>
          <p:nvPr/>
        </p:nvGraphicFramePr>
        <p:xfrm>
          <a:off x="4500662" y="4751961"/>
          <a:ext cx="2973421" cy="251460"/>
        </p:xfrm>
        <a:graphic>
          <a:graphicData uri="http://schemas.openxmlformats.org/drawingml/2006/table">
            <a:tbl>
              <a:tblPr/>
              <a:tblGrid>
                <a:gridCol w="875608">
                  <a:extLst>
                    <a:ext uri="{9D8B030D-6E8A-4147-A177-3AD203B41FA5}">
                      <a16:colId xmlns:a16="http://schemas.microsoft.com/office/drawing/2014/main" val="2571142576"/>
                    </a:ext>
                  </a:extLst>
                </a:gridCol>
                <a:gridCol w="875608">
                  <a:extLst>
                    <a:ext uri="{9D8B030D-6E8A-4147-A177-3AD203B41FA5}">
                      <a16:colId xmlns:a16="http://schemas.microsoft.com/office/drawing/2014/main" val="700034753"/>
                    </a:ext>
                  </a:extLst>
                </a:gridCol>
                <a:gridCol w="1222205">
                  <a:extLst>
                    <a:ext uri="{9D8B030D-6E8A-4147-A177-3AD203B41FA5}">
                      <a16:colId xmlns:a16="http://schemas.microsoft.com/office/drawing/2014/main" val="3980271191"/>
                    </a:ext>
                  </a:extLst>
                </a:gridCol>
              </a:tblGrid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p2-&gt;next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781842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575ACED-EC40-477C-8FCF-0B4C2FD6E04A}"/>
              </a:ext>
            </a:extLst>
          </p:cNvPr>
          <p:cNvGraphicFramePr>
            <a:graphicFrameLocks noGrp="1"/>
          </p:cNvGraphicFramePr>
          <p:nvPr/>
        </p:nvGraphicFramePr>
        <p:xfrm>
          <a:off x="4500660" y="4500501"/>
          <a:ext cx="2973421" cy="251460"/>
        </p:xfrm>
        <a:graphic>
          <a:graphicData uri="http://schemas.openxmlformats.org/drawingml/2006/table">
            <a:tbl>
              <a:tblPr/>
              <a:tblGrid>
                <a:gridCol w="875608">
                  <a:extLst>
                    <a:ext uri="{9D8B030D-6E8A-4147-A177-3AD203B41FA5}">
                      <a16:colId xmlns:a16="http://schemas.microsoft.com/office/drawing/2014/main" val="2571142576"/>
                    </a:ext>
                  </a:extLst>
                </a:gridCol>
                <a:gridCol w="875608">
                  <a:extLst>
                    <a:ext uri="{9D8B030D-6E8A-4147-A177-3AD203B41FA5}">
                      <a16:colId xmlns:a16="http://schemas.microsoft.com/office/drawing/2014/main" val="700034753"/>
                    </a:ext>
                  </a:extLst>
                </a:gridCol>
                <a:gridCol w="1222205">
                  <a:extLst>
                    <a:ext uri="{9D8B030D-6E8A-4147-A177-3AD203B41FA5}">
                      <a16:colId xmlns:a16="http://schemas.microsoft.com/office/drawing/2014/main" val="3980271191"/>
                    </a:ext>
                  </a:extLst>
                </a:gridCol>
              </a:tblGrid>
              <a:tr h="18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p2-&gt;pre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78184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E5FA2F2-32DE-4145-A0D5-34FE4CEED501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1071448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317482222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1071673530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4244598999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181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9F8605-6A4F-41F4-89E9-5A0F5916E4C4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759028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817087891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961762350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3431719404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4834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6FF6FFA-BB9E-435B-B8C0-754655CFF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11498"/>
              </p:ext>
            </p:extLst>
          </p:nvPr>
        </p:nvGraphicFramePr>
        <p:xfrm>
          <a:off x="3895793" y="1610522"/>
          <a:ext cx="3740420" cy="4526280"/>
        </p:xfrm>
        <a:graphic>
          <a:graphicData uri="http://schemas.openxmlformats.org/drawingml/2006/table">
            <a:tbl>
              <a:tblPr/>
              <a:tblGrid>
                <a:gridCol w="1003017">
                  <a:extLst>
                    <a:ext uri="{9D8B030D-6E8A-4147-A177-3AD203B41FA5}">
                      <a16:colId xmlns:a16="http://schemas.microsoft.com/office/drawing/2014/main" val="226183225"/>
                    </a:ext>
                  </a:extLst>
                </a:gridCol>
                <a:gridCol w="1337357">
                  <a:extLst>
                    <a:ext uri="{9D8B030D-6E8A-4147-A177-3AD203B41FA5}">
                      <a16:colId xmlns:a16="http://schemas.microsoft.com/office/drawing/2014/main" val="71491988"/>
                    </a:ext>
                  </a:extLst>
                </a:gridCol>
                <a:gridCol w="1400046">
                  <a:extLst>
                    <a:ext uri="{9D8B030D-6E8A-4147-A177-3AD203B41FA5}">
                      <a16:colId xmlns:a16="http://schemas.microsoft.com/office/drawing/2014/main" val="1556200438"/>
                    </a:ext>
                  </a:extLst>
                </a:gridCol>
              </a:tblGrid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堆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起始地址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99284950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99116048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77452514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71363206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8*4=32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8478113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10078209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72414647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25323226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72458957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3*7=21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53249168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46152461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61352250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64980535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2*6=12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11097649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75449002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92714688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79180421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1*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blipFill dpi="0" rotWithShape="1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288459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902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1171588" y="1778814"/>
            <a:ext cx="785290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.L4: //while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循环判别条件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movl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68(%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esp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),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=p1=head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首地址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movl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4(%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),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head.next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=p1-&gt;next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testl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,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//p1-&gt;next&amp;p1-&gt;next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.L7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如果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p1-&gt;next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不为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，跳转至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.L7,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否则，顺序执行下一条指令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movl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$0,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leave //leave=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movl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ebp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,%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esp+popl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ebp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依次是将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esp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ebp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拉平，将调用者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ebp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弹出给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ebp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ret //ret=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popl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eip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将返回地址弹给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eip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，栈帧恢复到调用者，从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call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指令的下一条指令继续执行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C799F4-62D8-4BDD-A25C-87BCC6815E61}"/>
              </a:ext>
            </a:extLst>
          </p:cNvPr>
          <p:cNvGrpSpPr/>
          <p:nvPr/>
        </p:nvGrpSpPr>
        <p:grpSpPr bwMode="auto">
          <a:xfrm>
            <a:off x="257814" y="147869"/>
            <a:ext cx="4314187" cy="1400176"/>
            <a:chOff x="-122550" y="-816140"/>
            <a:chExt cx="4314218" cy="1400182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956A3232-03CA-4A72-8C65-83BFEA8E7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302BA4E-A5CC-49B5-B2F9-ADA49A93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020" y="-377035"/>
              <a:ext cx="3259648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sym typeface="微软雅黑" panose="020B0503020204020204" pitchFamily="34" charset="-122"/>
                </a:rPr>
                <a:t>while</a:t>
              </a:r>
              <a:r>
                <a:rPr lang="zh-CN" altLang="en-US" sz="28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sym typeface="微软雅黑" panose="020B0503020204020204" pitchFamily="34" charset="-122"/>
                </a:rPr>
                <a:t>循环判别条件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8EA6642-99BB-4F8F-9CC5-BB69A393B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9165" y="2760530"/>
            <a:ext cx="1676634" cy="304843"/>
          </a:xfrm>
          <a:prstGeom prst="rect">
            <a:avLst/>
          </a:prstGeo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898C0934-5D56-4DA8-BD22-D04DBEC4BC36}"/>
              </a:ext>
            </a:extLst>
          </p:cNvPr>
          <p:cNvSpPr/>
          <p:nvPr/>
        </p:nvSpPr>
        <p:spPr>
          <a:xfrm>
            <a:off x="8830501" y="2167975"/>
            <a:ext cx="738664" cy="1489954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627FCD-4498-4962-A214-647795CE4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9165" y="4364054"/>
            <a:ext cx="1076475" cy="295316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67FC8768-10A3-4B89-A096-68CEECFD6DCC}"/>
              </a:ext>
            </a:extLst>
          </p:cNvPr>
          <p:cNvSpPr/>
          <p:nvPr/>
        </p:nvSpPr>
        <p:spPr>
          <a:xfrm>
            <a:off x="8830501" y="3766735"/>
            <a:ext cx="738664" cy="1489954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684645" y="1034302"/>
            <a:ext cx="1114111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.L7: //while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循环体中分支判断</a:t>
            </a:r>
          </a:p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head.i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4(%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head.next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=p1-&gt;next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leal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=p1-&gt;i+p1-&gt;next-&gt;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head.i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4(%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head.next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=p1-&gt;next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imull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shrl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$31,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逻辑右移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位，正数得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，负数得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*p1-&gt;next-&gt;i+0(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*p1-&gt;next-&gt;i+1(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sarl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算数右移一位，以上三步实际上实现了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)/2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cmpl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比较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的大小关系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C799F4-62D8-4BDD-A25C-87BCC6815E61}"/>
              </a:ext>
            </a:extLst>
          </p:cNvPr>
          <p:cNvGrpSpPr/>
          <p:nvPr/>
        </p:nvGrpSpPr>
        <p:grpSpPr bwMode="auto">
          <a:xfrm>
            <a:off x="101241" y="-88777"/>
            <a:ext cx="5074440" cy="1400176"/>
            <a:chOff x="-190346" y="-904917"/>
            <a:chExt cx="5074477" cy="1400182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956A3232-03CA-4A72-8C65-83BFEA8E7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90346" y="-904917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302BA4E-A5CC-49B5-B2F9-ADA49A93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32" y="-508465"/>
              <a:ext cx="4076399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sym typeface="微软雅黑" panose="020B0503020204020204" pitchFamily="34" charset="-122"/>
                </a:rPr>
                <a:t>while</a:t>
              </a:r>
              <a:r>
                <a:rPr lang="zh-CN" altLang="en-US" sz="28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sym typeface="微软雅黑" panose="020B0503020204020204" pitchFamily="34" charset="-122"/>
                </a:rPr>
                <a:t>循环体中分支判断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7994E61-7E36-4EE5-AD79-A14984E8D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575" y="461044"/>
            <a:ext cx="4877481" cy="3143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5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516738" y="1334448"/>
            <a:ext cx="1114111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.L5 //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跳转至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.L5,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否则顺序执行下一条指令</a:t>
            </a:r>
          </a:p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head.i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4(%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head.next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=p1-&gt;next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=p1-&gt;i+p1-&gt;next-&gt;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68(%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),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//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=p1=&amp;head</a:t>
            </a: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(%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//p1-&gt;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=p1-&gt;i+p1-&gt;next-&gt;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jmp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.L6 //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无条件跳转至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.L6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C799F4-62D8-4BDD-A25C-87BCC6815E61}"/>
              </a:ext>
            </a:extLst>
          </p:cNvPr>
          <p:cNvGrpSpPr/>
          <p:nvPr/>
        </p:nvGrpSpPr>
        <p:grpSpPr bwMode="auto">
          <a:xfrm>
            <a:off x="101242" y="80993"/>
            <a:ext cx="5074440" cy="1400176"/>
            <a:chOff x="-190346" y="-904917"/>
            <a:chExt cx="5074477" cy="1400182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956A3232-03CA-4A72-8C65-83BFEA8E7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90346" y="-904917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4302BA4E-A5CC-49B5-B2F9-ADA49A93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32" y="-508465"/>
              <a:ext cx="4076399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sym typeface="微软雅黑" panose="020B0503020204020204" pitchFamily="34" charset="-122"/>
                </a:rPr>
                <a:t>while</a:t>
              </a:r>
              <a:r>
                <a:rPr lang="zh-CN" altLang="en-US" sz="2800" b="1" dirty="0">
                  <a:solidFill>
                    <a:prstClr val="black"/>
                  </a:solidFill>
                  <a:latin typeface="等线"/>
                  <a:ea typeface="等线" panose="02010600030101010101" pitchFamily="2" charset="-122"/>
                  <a:sym typeface="微软雅黑" panose="020B0503020204020204" pitchFamily="34" charset="-122"/>
                </a:rPr>
                <a:t>循环体中分支判断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879E69B-5AC0-46DF-8657-45ED53FFD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558" y="2754943"/>
            <a:ext cx="2267266" cy="276264"/>
          </a:xfrm>
          <a:prstGeom prst="rect">
            <a:avLst/>
          </a:prstGeo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F45C5911-2308-4C1A-B5C7-73DA5F771948}"/>
              </a:ext>
            </a:extLst>
          </p:cNvPr>
          <p:cNvSpPr/>
          <p:nvPr/>
        </p:nvSpPr>
        <p:spPr>
          <a:xfrm>
            <a:off x="7640894" y="1560381"/>
            <a:ext cx="738664" cy="2665389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7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EA433B1F-73C7-479F-9086-C3A10E6C5E1C}"/>
              </a:ext>
            </a:extLst>
          </p:cNvPr>
          <p:cNvGrpSpPr/>
          <p:nvPr/>
        </p:nvGrpSpPr>
        <p:grpSpPr bwMode="auto">
          <a:xfrm>
            <a:off x="222034" y="56918"/>
            <a:ext cx="3929062" cy="1400176"/>
            <a:chOff x="0" y="0"/>
            <a:chExt cx="3929090" cy="1400182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D4E716B5-4DC3-49BE-BF86-1F094F351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402D7586-43E3-4984-BFE8-CBD2120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396971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 else分支</a:t>
              </a:r>
            </a:p>
          </p:txBody>
        </p:sp>
        <p:sp>
          <p:nvSpPr>
            <p:cNvPr id="5" name="矩形 12">
              <a:extLst>
                <a:ext uri="{FF2B5EF4-FFF2-40B4-BE49-F238E27FC236}">
                  <a16:creationId xmlns:a16="http://schemas.microsoft.com/office/drawing/2014/main" id="{506D02B3-3FAB-4F8C-BF4E-210A4ABC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4FB75CB-B135-4E4D-8DFD-4BEAF0E016DB}"/>
              </a:ext>
            </a:extLst>
          </p:cNvPr>
          <p:cNvSpPr txBox="1"/>
          <p:nvPr/>
        </p:nvSpPr>
        <p:spPr>
          <a:xfrm>
            <a:off x="1229675" y="938530"/>
            <a:ext cx="91484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.L5: //else分支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68(%esp), %eax //eax=p1=&amp;head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(%eax), %edx //edx=head.i=p1-&gt;i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68(%esp), %eax //eax=p1=&amp;head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4(%eax), %eax //eax=head.next=p1-&gt;next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(%eax), %eax //eax=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p1-&gt;next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-&gt;i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subl   %eax, %edx //edx=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p1-&gt;i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p1-&gt;next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-&gt;i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68(%esp), %eax //eax=p1=&amp;head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movl   %edx, (%eax) //p1-&gt;i=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p1-&gt;i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-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p1-&gt;next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-&gt;i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B9FC01-2076-49EA-B015-1B4883BCCE83}"/>
              </a:ext>
            </a:extLst>
          </p:cNvPr>
          <p:cNvSpPr/>
          <p:nvPr/>
        </p:nvSpPr>
        <p:spPr>
          <a:xfrm>
            <a:off x="8566150" y="221519"/>
            <a:ext cx="2468880" cy="1254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注意：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68(%esp)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  <a:sym typeface="+mn-ea"/>
              </a:rPr>
              <a:t>=p1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07BC9B-73B2-4A0F-B598-3924EEA96726}"/>
              </a:ext>
            </a:extLst>
          </p:cNvPr>
          <p:cNvSpPr txBox="1"/>
          <p:nvPr/>
        </p:nvSpPr>
        <p:spPr>
          <a:xfrm>
            <a:off x="4699955" y="4211955"/>
            <a:ext cx="6262370" cy="26460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while (p1-&gt;next)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if (p1-&gt;i + p1-&gt;next-&gt;i &gt; (p1-&gt;i * p1-&gt;next-&gt;i) /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    p1-&gt;i += p1-&gt;next-&gt;i;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/>
                <a:uLnTx/>
                <a:uFillTx/>
                <a:latin typeface="汉仪雅酷黑简" panose="00020600040101010101" charset="-122"/>
                <a:ea typeface="汉仪雅酷黑简" panose="00020600040101010101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汉仪雅酷黑简" panose="00020600040101010101" charset="-122"/>
                <a:ea typeface="汉仪雅酷黑简" panose="00020600040101010101" charset="-122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汉仪雅酷黑简" panose="00020600040101010101" charset="-122"/>
                <a:ea typeface="汉仪雅酷黑简" panose="00020600040101010101" charset="-122"/>
                <a:cs typeface="+mn-cs"/>
              </a:rPr>
              <a:t>            p1-&gt;i -= p1-&gt;next-&gt;i;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printf("%d\n", p1-&gt;i);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p1 = p1-&gt;next;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62308C-17A6-4220-9837-311AA4CB0B54}"/>
              </a:ext>
            </a:extLst>
          </p:cNvPr>
          <p:cNvSpPr txBox="1"/>
          <p:nvPr/>
        </p:nvSpPr>
        <p:spPr>
          <a:xfrm>
            <a:off x="8566150" y="1903344"/>
            <a:ext cx="2542540" cy="4603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对应的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代码</a:t>
            </a:r>
          </a:p>
        </p:txBody>
      </p:sp>
      <p:sp>
        <p:nvSpPr>
          <p:cNvPr id="10" name="左箭头 13">
            <a:extLst>
              <a:ext uri="{FF2B5EF4-FFF2-40B4-BE49-F238E27FC236}">
                <a16:creationId xmlns:a16="http://schemas.microsoft.com/office/drawing/2014/main" id="{32DC82F6-8F86-48CE-B0FD-B5046ACAF0CD}"/>
              </a:ext>
            </a:extLst>
          </p:cNvPr>
          <p:cNvSpPr/>
          <p:nvPr/>
        </p:nvSpPr>
        <p:spPr>
          <a:xfrm rot="16200000">
            <a:off x="9104948" y="2716432"/>
            <a:ext cx="979170" cy="48577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2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 bwMode="auto">
          <a:xfrm>
            <a:off x="53432" y="0"/>
            <a:ext cx="4062227" cy="1400176"/>
            <a:chOff x="0" y="0"/>
            <a:chExt cx="4062256" cy="140018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2"/>
            <p:cNvSpPr txBox="1">
              <a:spLocks noChangeArrowheads="1"/>
            </p:cNvSpPr>
            <p:nvPr/>
          </p:nvSpPr>
          <p:spPr bwMode="auto">
            <a:xfrm>
              <a:off x="990422" y="430010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.L6</a:t>
              </a:r>
              <a:endPara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8" name="矩形 12"/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91C86F4-322D-4F73-82E3-08BFAB47EE37}"/>
              </a:ext>
            </a:extLst>
          </p:cNvPr>
          <p:cNvSpPr txBox="1"/>
          <p:nvPr/>
        </p:nvSpPr>
        <p:spPr>
          <a:xfrm>
            <a:off x="53432" y="1045897"/>
            <a:ext cx="728024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汇编代码：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……//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进行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判断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L5 //if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判断为假则跳转到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……  //if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判断为真则执行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jmp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.L6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无条件跳转至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.L5: //else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分支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…… //else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的具体语句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.L6: //while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循环体后半段，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条件句执行完毕之后的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语句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$.LC0,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call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.L4: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循环条件判断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……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0D270-A3EC-409C-9CA6-37E46F947E98}"/>
              </a:ext>
            </a:extLst>
          </p:cNvPr>
          <p:cNvSpPr txBox="1"/>
          <p:nvPr/>
        </p:nvSpPr>
        <p:spPr>
          <a:xfrm>
            <a:off x="4339682" y="595157"/>
            <a:ext cx="5091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代码：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("%d\n", p1-&gt;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p1 = p1-&gt;next;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805892-7AF3-4FBF-B85B-497463B8BAC8}"/>
              </a:ext>
            </a:extLst>
          </p:cNvPr>
          <p:cNvSpPr txBox="1"/>
          <p:nvPr/>
        </p:nvSpPr>
        <p:spPr>
          <a:xfrm>
            <a:off x="7333673" y="2641600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可以看到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中有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调用，就能判断出是在执行输出语句。之后就是更新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为下一个结点。然后进入下一次循环的条件判断。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如果从整体汇编代码来看，可以发现在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L5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之前是进行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条件的判断，如果判断为假就跳转到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，通过对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的分析可以发现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是在执行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else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分支的语句。之后就进入到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了，而在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代码中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else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执行完之后就是执行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和更新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，这也是证据之一；如果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判断为真就直接顺序执行，然后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L6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代码中也一样是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判断为真并且执行完毕之后就进行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和更新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了，这是证据之二。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E503F0-29C0-40E9-A465-272667F186EB}"/>
              </a:ext>
            </a:extLst>
          </p:cNvPr>
          <p:cNvSpPr txBox="1"/>
          <p:nvPr/>
        </p:nvSpPr>
        <p:spPr>
          <a:xfrm>
            <a:off x="2235200" y="2189915"/>
            <a:ext cx="6982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.L6: 			/*while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循环体后半段，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条件句执行完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			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毕之后的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*/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68(%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	//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	//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=p1-&gt;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$.LC0,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	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.LC0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内容送给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可能是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%d\n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4(%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	//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作为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函数的第二个参数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	//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作为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函数的第一个参数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call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		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调用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函数，并且输出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”p1-&gt;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\n”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68(%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	//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=p1=&amp;head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4(%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	//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head.next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=p1-&gt;next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68(%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	//p1=p1-&gt;next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9B74EF36-D37F-4DDB-B1E3-87FDA990B0C0}"/>
              </a:ext>
            </a:extLst>
          </p:cNvPr>
          <p:cNvGrpSpPr/>
          <p:nvPr/>
        </p:nvGrpSpPr>
        <p:grpSpPr bwMode="auto">
          <a:xfrm>
            <a:off x="270669" y="243349"/>
            <a:ext cx="3929062" cy="1400176"/>
            <a:chOff x="0" y="0"/>
            <a:chExt cx="3929090" cy="1400182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CAF0C39-EE82-4E55-84CF-9F1B9E5CA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ADD9488E-2286-4BCC-968B-9377BAAD4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438480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.L6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的功能</a:t>
              </a:r>
              <a:endPara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" name="矩形 12">
              <a:extLst>
                <a:ext uri="{FF2B5EF4-FFF2-40B4-BE49-F238E27FC236}">
                  <a16:creationId xmlns:a16="http://schemas.microsoft.com/office/drawing/2014/main" id="{DF1FDFEB-7D5B-46E7-A876-65A294C5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419C740-065E-40EA-89F3-75C01C052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0" y="1289246"/>
            <a:ext cx="6820852" cy="6477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E21B38-B045-4525-A82D-C978C4F3B5AE}"/>
              </a:ext>
            </a:extLst>
          </p:cNvPr>
          <p:cNvSpPr txBox="1"/>
          <p:nvPr/>
        </p:nvSpPr>
        <p:spPr>
          <a:xfrm>
            <a:off x="3384611" y="8506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$.LC0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92CBBD-401A-468A-B315-CBB067C71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55397"/>
              </p:ext>
            </p:extLst>
          </p:nvPr>
        </p:nvGraphicFramePr>
        <p:xfrm>
          <a:off x="7636213" y="148590"/>
          <a:ext cx="4396904" cy="65608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55539504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14083960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4294721075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ebp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3166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73557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21969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398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head.pre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9786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head.next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6677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2219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a[8]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619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a[7]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40601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a[6]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116290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a[5]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1831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a[4]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12370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a[3]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59762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a[2]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60334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a[1]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092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a[0]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130343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40115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92970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1316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88831"/>
                  </a:ext>
                </a:extLst>
              </a:tr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697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B52669-CA87-49E1-9E1B-217F9F005764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6396990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893862121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3008670767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17563692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参数传递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8936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CD91B8-5D60-4522-AE92-1E57132DAEA0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454025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105172774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1270311783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3869364453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0x80843480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7795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5DE2698-0C9A-4122-9064-DB4523965295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1688871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128645593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049317276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702984908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head.next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0x80843400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5220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015482-C6EB-4C8F-8D57-F5F5E67C11AA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1071448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317482222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1071673530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4244598999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0x80843480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181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E7F89B2-AA76-4C89-BF7D-9D3396778EC6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759028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817087891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961762350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3431719404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4834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ED6350E-4D2B-45F6-A1DE-A8D7E7926759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1079203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1027728380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114889079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650070227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332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03B08EA-90ED-4A4E-A133-72603E7EE1A7}"/>
              </a:ext>
            </a:extLst>
          </p:cNvPr>
          <p:cNvGraphicFramePr>
            <a:graphicFrameLocks noGrp="1"/>
          </p:cNvGraphicFramePr>
          <p:nvPr/>
        </p:nvGraphicFramePr>
        <p:xfrm>
          <a:off x="7636213" y="2010169"/>
          <a:ext cx="4396904" cy="312420"/>
        </p:xfrm>
        <a:graphic>
          <a:graphicData uri="http://schemas.openxmlformats.org/drawingml/2006/table">
            <a:tbl>
              <a:tblPr/>
              <a:tblGrid>
                <a:gridCol w="1232854">
                  <a:extLst>
                    <a:ext uri="{9D8B030D-6E8A-4147-A177-3AD203B41FA5}">
                      <a16:colId xmlns:a16="http://schemas.microsoft.com/office/drawing/2014/main" val="4154149257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491000635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4272227947"/>
                    </a:ext>
                  </a:extLst>
                </a:gridCol>
              </a:tblGrid>
              <a:tr h="197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7464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585E0D9-3F9D-449E-8E9D-F9EADD443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81723"/>
              </p:ext>
            </p:extLst>
          </p:nvPr>
        </p:nvGraphicFramePr>
        <p:xfrm>
          <a:off x="3895793" y="1630848"/>
          <a:ext cx="3740420" cy="4526280"/>
        </p:xfrm>
        <a:graphic>
          <a:graphicData uri="http://schemas.openxmlformats.org/drawingml/2006/table">
            <a:tbl>
              <a:tblPr/>
              <a:tblGrid>
                <a:gridCol w="1003017">
                  <a:extLst>
                    <a:ext uri="{9D8B030D-6E8A-4147-A177-3AD203B41FA5}">
                      <a16:colId xmlns:a16="http://schemas.microsoft.com/office/drawing/2014/main" val="226183225"/>
                    </a:ext>
                  </a:extLst>
                </a:gridCol>
                <a:gridCol w="1337357">
                  <a:extLst>
                    <a:ext uri="{9D8B030D-6E8A-4147-A177-3AD203B41FA5}">
                      <a16:colId xmlns:a16="http://schemas.microsoft.com/office/drawing/2014/main" val="71491988"/>
                    </a:ext>
                  </a:extLst>
                </a:gridCol>
                <a:gridCol w="1400046">
                  <a:extLst>
                    <a:ext uri="{9D8B030D-6E8A-4147-A177-3AD203B41FA5}">
                      <a16:colId xmlns:a16="http://schemas.microsoft.com/office/drawing/2014/main" val="1556200438"/>
                    </a:ext>
                  </a:extLst>
                </a:gridCol>
              </a:tblGrid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堆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起始地址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284950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16048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2514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63206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8*4=32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78113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078209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14647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23226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458957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3*7=21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49168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52461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52250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80535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2*6=12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97649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49002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14688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80421"/>
                  </a:ext>
                </a:extLst>
              </a:tr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1*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4591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24C19D6-CF47-416F-83A2-5036D02BEA5E}"/>
              </a:ext>
            </a:extLst>
          </p:cNvPr>
          <p:cNvGraphicFramePr>
            <a:graphicFrameLocks noGrp="1"/>
          </p:cNvGraphicFramePr>
          <p:nvPr/>
        </p:nvGraphicFramePr>
        <p:xfrm>
          <a:off x="3895793" y="5905668"/>
          <a:ext cx="3740420" cy="251460"/>
        </p:xfrm>
        <a:graphic>
          <a:graphicData uri="http://schemas.openxmlformats.org/drawingml/2006/table">
            <a:tbl>
              <a:tblPr/>
              <a:tblGrid>
                <a:gridCol w="1003017">
                  <a:extLst>
                    <a:ext uri="{9D8B030D-6E8A-4147-A177-3AD203B41FA5}">
                      <a16:colId xmlns:a16="http://schemas.microsoft.com/office/drawing/2014/main" val="2522034179"/>
                    </a:ext>
                  </a:extLst>
                </a:gridCol>
                <a:gridCol w="1337357">
                  <a:extLst>
                    <a:ext uri="{9D8B030D-6E8A-4147-A177-3AD203B41FA5}">
                      <a16:colId xmlns:a16="http://schemas.microsoft.com/office/drawing/2014/main" val="3964224095"/>
                    </a:ext>
                  </a:extLst>
                </a:gridCol>
                <a:gridCol w="1400046">
                  <a:extLst>
                    <a:ext uri="{9D8B030D-6E8A-4147-A177-3AD203B41FA5}">
                      <a16:colId xmlns:a16="http://schemas.microsoft.com/office/drawing/2014/main" val="3970375589"/>
                    </a:ext>
                  </a:extLst>
                </a:gridCol>
              </a:tblGrid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2673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EABADB2-81CD-4E26-811F-6ED6500C7B83}"/>
              </a:ext>
            </a:extLst>
          </p:cNvPr>
          <p:cNvGraphicFramePr>
            <a:graphicFrameLocks noGrp="1"/>
          </p:cNvGraphicFramePr>
          <p:nvPr/>
        </p:nvGraphicFramePr>
        <p:xfrm>
          <a:off x="3895793" y="4903938"/>
          <a:ext cx="3740420" cy="251460"/>
        </p:xfrm>
        <a:graphic>
          <a:graphicData uri="http://schemas.openxmlformats.org/drawingml/2006/table">
            <a:tbl>
              <a:tblPr/>
              <a:tblGrid>
                <a:gridCol w="1003017">
                  <a:extLst>
                    <a:ext uri="{9D8B030D-6E8A-4147-A177-3AD203B41FA5}">
                      <a16:colId xmlns:a16="http://schemas.microsoft.com/office/drawing/2014/main" val="3466479229"/>
                    </a:ext>
                  </a:extLst>
                </a:gridCol>
                <a:gridCol w="1337357">
                  <a:extLst>
                    <a:ext uri="{9D8B030D-6E8A-4147-A177-3AD203B41FA5}">
                      <a16:colId xmlns:a16="http://schemas.microsoft.com/office/drawing/2014/main" val="3830335094"/>
                    </a:ext>
                  </a:extLst>
                </a:gridCol>
                <a:gridCol w="1400046">
                  <a:extLst>
                    <a:ext uri="{9D8B030D-6E8A-4147-A177-3AD203B41FA5}">
                      <a16:colId xmlns:a16="http://schemas.microsoft.com/office/drawing/2014/main" val="3866584231"/>
                    </a:ext>
                  </a:extLst>
                </a:gridCol>
              </a:tblGrid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78034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9E41321-47EC-4186-A312-DC71E69F7D5F}"/>
              </a:ext>
            </a:extLst>
          </p:cNvPr>
          <p:cNvGraphicFramePr>
            <a:graphicFrameLocks noGrp="1"/>
          </p:cNvGraphicFramePr>
          <p:nvPr/>
        </p:nvGraphicFramePr>
        <p:xfrm>
          <a:off x="3895793" y="3912761"/>
          <a:ext cx="3740420" cy="251460"/>
        </p:xfrm>
        <a:graphic>
          <a:graphicData uri="http://schemas.openxmlformats.org/drawingml/2006/table">
            <a:tbl>
              <a:tblPr/>
              <a:tblGrid>
                <a:gridCol w="1003017">
                  <a:extLst>
                    <a:ext uri="{9D8B030D-6E8A-4147-A177-3AD203B41FA5}">
                      <a16:colId xmlns:a16="http://schemas.microsoft.com/office/drawing/2014/main" val="3680170722"/>
                    </a:ext>
                  </a:extLst>
                </a:gridCol>
                <a:gridCol w="1337357">
                  <a:extLst>
                    <a:ext uri="{9D8B030D-6E8A-4147-A177-3AD203B41FA5}">
                      <a16:colId xmlns:a16="http://schemas.microsoft.com/office/drawing/2014/main" val="3287887604"/>
                    </a:ext>
                  </a:extLst>
                </a:gridCol>
                <a:gridCol w="1400046">
                  <a:extLst>
                    <a:ext uri="{9D8B030D-6E8A-4147-A177-3AD203B41FA5}">
                      <a16:colId xmlns:a16="http://schemas.microsoft.com/office/drawing/2014/main" val="1831790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7192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89FE0D9-3724-4561-80C1-E8516FCA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89526"/>
              </p:ext>
            </p:extLst>
          </p:nvPr>
        </p:nvGraphicFramePr>
        <p:xfrm>
          <a:off x="3895793" y="2632385"/>
          <a:ext cx="3740420" cy="251460"/>
        </p:xfrm>
        <a:graphic>
          <a:graphicData uri="http://schemas.openxmlformats.org/drawingml/2006/table">
            <a:tbl>
              <a:tblPr/>
              <a:tblGrid>
                <a:gridCol w="1003017">
                  <a:extLst>
                    <a:ext uri="{9D8B030D-6E8A-4147-A177-3AD203B41FA5}">
                      <a16:colId xmlns:a16="http://schemas.microsoft.com/office/drawing/2014/main" val="4110403701"/>
                    </a:ext>
                  </a:extLst>
                </a:gridCol>
                <a:gridCol w="1337357">
                  <a:extLst>
                    <a:ext uri="{9D8B030D-6E8A-4147-A177-3AD203B41FA5}">
                      <a16:colId xmlns:a16="http://schemas.microsoft.com/office/drawing/2014/main" val="514846660"/>
                    </a:ext>
                  </a:extLst>
                </a:gridCol>
                <a:gridCol w="1400046">
                  <a:extLst>
                    <a:ext uri="{9D8B030D-6E8A-4147-A177-3AD203B41FA5}">
                      <a16:colId xmlns:a16="http://schemas.microsoft.com/office/drawing/2014/main" val="4283281958"/>
                    </a:ext>
                  </a:extLst>
                </a:gridCol>
              </a:tblGrid>
              <a:tr h="1926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0x80843470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32044"/>
                  </a:ext>
                </a:extLst>
              </a:tr>
            </a:tbl>
          </a:graphicData>
        </a:graphic>
      </p:graphicFrame>
      <p:grpSp>
        <p:nvGrpSpPr>
          <p:cNvPr id="16" name="组合 9">
            <a:extLst>
              <a:ext uri="{FF2B5EF4-FFF2-40B4-BE49-F238E27FC236}">
                <a16:creationId xmlns:a16="http://schemas.microsoft.com/office/drawing/2014/main" id="{199677F8-0FE7-4A22-A28D-24881C92A43F}"/>
              </a:ext>
            </a:extLst>
          </p:cNvPr>
          <p:cNvGrpSpPr/>
          <p:nvPr/>
        </p:nvGrpSpPr>
        <p:grpSpPr bwMode="auto">
          <a:xfrm>
            <a:off x="270669" y="243349"/>
            <a:ext cx="3929062" cy="1400176"/>
            <a:chOff x="0" y="0"/>
            <a:chExt cx="3929090" cy="1400182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7C7AA741-FC5B-4C43-B71C-B2CB4042B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3849E07-D819-4022-9B33-4F3018053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438480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while</a:t>
              </a:r>
              <a:r>
                <a:rPr lang="zh-CN" altLang="en-US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</a:t>
              </a:r>
              <a:endPara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9" name="矩形 12">
              <a:extLst>
                <a:ext uri="{FF2B5EF4-FFF2-40B4-BE49-F238E27FC236}">
                  <a16:creationId xmlns:a16="http://schemas.microsoft.com/office/drawing/2014/main" id="{B8450E01-A425-4BA2-80D8-AB70413B7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169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2">
            <a:extLst>
              <a:ext uri="{FF2B5EF4-FFF2-40B4-BE49-F238E27FC236}">
                <a16:creationId xmlns:a16="http://schemas.microsoft.com/office/drawing/2014/main" id="{7DD0BB07-85AD-4DEE-8D55-3A104244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780" y="466383"/>
            <a:ext cx="30718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完整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代码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及运行结果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4937E-9ADA-4FD3-BBF7-0A61BEB2D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237" y="0"/>
            <a:ext cx="4768090" cy="6858000"/>
          </a:xfrm>
          <a:prstGeom prst="rect">
            <a:avLst/>
          </a:prstGeom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CAE65642-CF8C-418A-9E19-51B6B307EEBF}"/>
              </a:ext>
            </a:extLst>
          </p:cNvPr>
          <p:cNvGrpSpPr/>
          <p:nvPr/>
        </p:nvGrpSpPr>
        <p:grpSpPr bwMode="auto">
          <a:xfrm>
            <a:off x="270669" y="243349"/>
            <a:ext cx="3429000" cy="1400176"/>
            <a:chOff x="0" y="0"/>
            <a:chExt cx="3429024" cy="140018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2011B514-5683-4158-B72D-8E7933F01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12">
              <a:extLst>
                <a:ext uri="{FF2B5EF4-FFF2-40B4-BE49-F238E27FC236}">
                  <a16:creationId xmlns:a16="http://schemas.microsoft.com/office/drawing/2014/main" id="{4AFB810C-219B-41D6-957C-F6E18D75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6" y="791984"/>
              <a:ext cx="2571768" cy="25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7619683-4936-43D8-9AD2-27224FD37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8887" y="1546361"/>
            <a:ext cx="619211" cy="15813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157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4" t="9632" r="23378" b="21559"/>
          <a:stretch>
            <a:fillRect/>
          </a:stretch>
        </p:blipFill>
        <p:spPr>
          <a:xfrm>
            <a:off x="4075588" y="1362168"/>
            <a:ext cx="1514210" cy="3175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89" t="46192" r="71105" b="-1"/>
          <a:stretch>
            <a:fillRect/>
          </a:stretch>
        </p:blipFill>
        <p:spPr>
          <a:xfrm flipH="1">
            <a:off x="5253021" y="-98477"/>
            <a:ext cx="4499354" cy="666808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39143" y="4713028"/>
            <a:ext cx="430887" cy="447894"/>
            <a:chOff x="7077476" y="2846291"/>
            <a:chExt cx="430887" cy="447894"/>
          </a:xfrm>
        </p:grpSpPr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9F3026-5784-4F8C-9021-DA471D307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329" y="0"/>
            <a:ext cx="7802064" cy="1086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4B51A4-E512-408C-A03E-3F92B5143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329" y="1029810"/>
            <a:ext cx="4635333" cy="5828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7283E3-7FC5-4FA3-A7F7-6296C313F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662" y="1086002"/>
            <a:ext cx="3734321" cy="4448796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64F12F47-FE8D-4B11-9CF2-69EADA9386FB}"/>
              </a:ext>
            </a:extLst>
          </p:cNvPr>
          <p:cNvGrpSpPr/>
          <p:nvPr/>
        </p:nvGrpSpPr>
        <p:grpSpPr bwMode="auto">
          <a:xfrm>
            <a:off x="209084" y="229932"/>
            <a:ext cx="4021045" cy="1400176"/>
            <a:chOff x="-122550" y="-816140"/>
            <a:chExt cx="4021074" cy="1400182"/>
          </a:xfrm>
        </p:grpSpPr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id="{81181C48-8B0C-4900-B659-DCA59F550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BA008C84-3FB0-4254-A1FB-6B9DB45F9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90" y="-432919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题目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01"/>
          <a:stretch>
            <a:fillRect/>
          </a:stretch>
        </p:blipFill>
        <p:spPr>
          <a:xfrm flipH="1">
            <a:off x="9589134" y="0"/>
            <a:ext cx="2702417" cy="6858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DBEDE7-D051-45B6-A881-395401276CDD}"/>
              </a:ext>
            </a:extLst>
          </p:cNvPr>
          <p:cNvGrpSpPr/>
          <p:nvPr/>
        </p:nvGrpSpPr>
        <p:grpSpPr bwMode="auto">
          <a:xfrm>
            <a:off x="382101" y="274320"/>
            <a:ext cx="4021045" cy="1400176"/>
            <a:chOff x="-122550" y="-816140"/>
            <a:chExt cx="4021074" cy="1400182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2F80DDE7-09C9-4B66-9251-1EF77F0D8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4FF8EFE7-7F4B-4B54-843D-1F692172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90" y="-432919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main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4AC57-C174-4E19-ADF3-6D78E5922EAE}"/>
              </a:ext>
            </a:extLst>
          </p:cNvPr>
          <p:cNvSpPr txBox="1"/>
          <p:nvPr/>
        </p:nvSpPr>
        <p:spPr>
          <a:xfrm>
            <a:off x="382101" y="1446633"/>
            <a:ext cx="58780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main: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pushl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ebp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     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调用者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ebp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入栈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ebp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ebp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拉平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andl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$-16,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//-16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进制补码表示为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0xfffffff0,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置为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的倍数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subl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$80,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下移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80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个字     节，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main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函数栈帧开辟完毕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$3, 20(%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//a[0]=3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$-5, 24(%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//a[1]=-5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$6, 28(%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//a[2]=6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$7, 32(%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//a[3]=7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$2, 36(%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//a[4]=2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$-8, 40(%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//a[5]=-8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$10, 44(%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//a[6]=10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$2, 48(%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//a[7]=2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$4, 52(%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//a[8]=4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E80106C5-F23F-4F9E-A15B-B64F336D938F}"/>
              </a:ext>
            </a:extLst>
          </p:cNvPr>
          <p:cNvSpPr/>
          <p:nvPr/>
        </p:nvSpPr>
        <p:spPr>
          <a:xfrm>
            <a:off x="6096000" y="1674496"/>
            <a:ext cx="738664" cy="1325001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52FABE-DF4B-4309-9722-4A6B7CE36B0A}"/>
              </a:ext>
            </a:extLst>
          </p:cNvPr>
          <p:cNvSpPr txBox="1"/>
          <p:nvPr/>
        </p:nvSpPr>
        <p:spPr>
          <a:xfrm>
            <a:off x="6969370" y="1794664"/>
            <a:ext cx="448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函数栈帧开辟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36int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+12head+4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 p1p2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+4int j+20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传递参数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2059AEC-3465-430F-A5D8-3B22B1AF938F}"/>
              </a:ext>
            </a:extLst>
          </p:cNvPr>
          <p:cNvSpPr/>
          <p:nvPr/>
        </p:nvSpPr>
        <p:spPr>
          <a:xfrm>
            <a:off x="6077688" y="3697794"/>
            <a:ext cx="738664" cy="2682910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43F552-F99F-4E91-A65B-3D56ABCF343A}"/>
              </a:ext>
            </a:extLst>
          </p:cNvPr>
          <p:cNvSpPr txBox="1"/>
          <p:nvPr/>
        </p:nvSpPr>
        <p:spPr>
          <a:xfrm>
            <a:off x="6969370" y="4808416"/>
            <a:ext cx="448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放入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数组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702D661-CF96-41AE-ACEA-617EEF1AEE7F}"/>
              </a:ext>
            </a:extLst>
          </p:cNvPr>
          <p:cNvSpPr/>
          <p:nvPr/>
        </p:nvSpPr>
        <p:spPr>
          <a:xfrm>
            <a:off x="6096000" y="3697794"/>
            <a:ext cx="738664" cy="2682910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7FD383-67BC-45BB-88B3-F0F99CAE8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11" y="7454"/>
            <a:ext cx="2720669" cy="16670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757227-2715-4DD1-9C2A-A78498D829B6}"/>
              </a:ext>
            </a:extLst>
          </p:cNvPr>
          <p:cNvGrpSpPr/>
          <p:nvPr/>
        </p:nvGrpSpPr>
        <p:grpSpPr bwMode="auto">
          <a:xfrm>
            <a:off x="394821" y="244650"/>
            <a:ext cx="4336977" cy="1400176"/>
            <a:chOff x="-122550" y="-816140"/>
            <a:chExt cx="4337008" cy="1400182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088DC3F5-88B3-47EE-BE5C-2012577D9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1FD18205-1A00-4941-BAA8-1D72B1239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357202" cy="6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</a:t>
              </a:r>
              <a:r>
                <a:rPr kumimoji="0" lang="en-US" altLang="zh-CN" sz="3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ain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帧的开辟</a:t>
              </a:r>
              <a:endPara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3557CD3-4DBE-4089-9D2A-7D47C8F529ED}"/>
                  </a:ext>
                </a:extLst>
              </p14:cNvPr>
              <p14:cNvContentPartPr/>
              <p14:nvPr/>
            </p14:nvContentPartPr>
            <p14:xfrm>
              <a:off x="10191139" y="2230258"/>
              <a:ext cx="360" cy="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3557CD3-4DBE-4089-9D2A-7D47C8F529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82139" y="22212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7328A40-DCE0-40C7-821D-E1D43F5E4C45}"/>
                  </a:ext>
                </a:extLst>
              </p14:cNvPr>
              <p14:cNvContentPartPr/>
              <p14:nvPr/>
            </p14:nvContentPartPr>
            <p14:xfrm>
              <a:off x="10093219" y="2070418"/>
              <a:ext cx="36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7328A40-DCE0-40C7-821D-E1D43F5E4C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4219" y="2061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159A1DD-216F-48DE-AA4C-D06CD559AB41}"/>
                  </a:ext>
                </a:extLst>
              </p14:cNvPr>
              <p14:cNvContentPartPr/>
              <p14:nvPr/>
            </p14:nvContentPartPr>
            <p14:xfrm>
              <a:off x="9693979" y="827698"/>
              <a:ext cx="360" cy="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159A1DD-216F-48DE-AA4C-D06CD559AB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84979" y="8186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08BE481C-6733-4EB1-9632-64B8AFD6902B}"/>
                  </a:ext>
                </a:extLst>
              </p14:cNvPr>
              <p14:cNvContentPartPr/>
              <p14:nvPr/>
            </p14:nvContentPartPr>
            <p14:xfrm>
              <a:off x="2387779" y="1111738"/>
              <a:ext cx="360" cy="3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08BE481C-6733-4EB1-9632-64B8AFD690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8779" y="11027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94210478-5DC7-4C16-968D-D93D08473785}"/>
                  </a:ext>
                </a:extLst>
              </p14:cNvPr>
              <p14:cNvContentPartPr/>
              <p14:nvPr/>
            </p14:nvContentPartPr>
            <p14:xfrm>
              <a:off x="2219299" y="748138"/>
              <a:ext cx="360" cy="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94210478-5DC7-4C16-968D-D93D08473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299" y="73913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69CD614-AC33-4238-B260-E3BFDAD46E49}"/>
              </a:ext>
            </a:extLst>
          </p:cNvPr>
          <p:cNvGraphicFramePr>
            <a:graphicFrameLocks noGrp="1"/>
          </p:cNvGraphicFramePr>
          <p:nvPr/>
        </p:nvGraphicFramePr>
        <p:xfrm>
          <a:off x="7784371" y="148590"/>
          <a:ext cx="3815972" cy="65608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2922703292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589537268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3367484309"/>
                    </a:ext>
                  </a:extLst>
                </a:gridCol>
              </a:tblGrid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94307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414190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8248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05051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0155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05754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10221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03429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335377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01264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04712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2902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61205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38822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84595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82905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51899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5254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93909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2591"/>
                  </a:ext>
                </a:extLst>
              </a:tr>
              <a:tr h="306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1507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09F0D63-11F2-437D-A163-5CA4C663FB18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4841196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1331175984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106125447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472801897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a[0]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1325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70280A5-CF6E-4824-85B3-DD38797416E7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4514996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2402561498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938009524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149965763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a[1]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91704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F9ACDA7-39CD-48B2-B845-E8A02397BFBD}"/>
              </a:ext>
            </a:extLst>
          </p:cNvPr>
          <p:cNvGraphicFramePr>
            <a:graphicFrameLocks noGrp="1"/>
          </p:cNvGraphicFramePr>
          <p:nvPr/>
        </p:nvGraphicFramePr>
        <p:xfrm>
          <a:off x="7784371" y="2331031"/>
          <a:ext cx="3815972" cy="18745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2312708345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522701046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550124163"/>
                    </a:ext>
                  </a:extLst>
                </a:gridCol>
              </a:tblGrid>
              <a:tr h="20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a[8]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11274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a[7]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49387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a[6]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1401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a[5]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1012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a[4]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99416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a[3]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0745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CD73CFE-9294-4E64-B4FF-A369447BC8E6}"/>
              </a:ext>
            </a:extLst>
          </p:cNvPr>
          <p:cNvGraphicFramePr>
            <a:graphicFrameLocks noGrp="1"/>
          </p:cNvGraphicFramePr>
          <p:nvPr/>
        </p:nvGraphicFramePr>
        <p:xfrm>
          <a:off x="7782749" y="4210953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781516171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394280580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804770552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a[2]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1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1404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01"/>
          <a:stretch>
            <a:fillRect/>
          </a:stretch>
        </p:blipFill>
        <p:spPr>
          <a:xfrm flipH="1">
            <a:off x="9589134" y="0"/>
            <a:ext cx="2702417" cy="6858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DBEDE7-D051-45B6-A881-395401276CDD}"/>
              </a:ext>
            </a:extLst>
          </p:cNvPr>
          <p:cNvGrpSpPr/>
          <p:nvPr/>
        </p:nvGrpSpPr>
        <p:grpSpPr bwMode="auto">
          <a:xfrm>
            <a:off x="382101" y="274320"/>
            <a:ext cx="4064230" cy="1400176"/>
            <a:chOff x="-122550" y="-816140"/>
            <a:chExt cx="4064259" cy="1400182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2F80DDE7-09C9-4B66-9251-1EF77F0D8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4FF8EFE7-7F4B-4B54-843D-1F692172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75" y="-453798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main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F8FA667-C1D5-4F1C-B974-1455C5B722B2}"/>
              </a:ext>
            </a:extLst>
          </p:cNvPr>
          <p:cNvSpPr txBox="1"/>
          <p:nvPr/>
        </p:nvSpPr>
        <p:spPr>
          <a:xfrm>
            <a:off x="645344" y="636660"/>
            <a:ext cx="58679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20(%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          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56(%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                //esp+56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结构体变量的首地址，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head.i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$0, 60(%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           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head.next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$0, 64(%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            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head.pre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$0, 72(%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             //j=0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56(%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         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=esp+56,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首地址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          //esp+68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的地址，该内存单元的值为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首地址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$1, 72(%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               //j=1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jmp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.L2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无条件跳转至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B56CDDC-25C6-4B20-8B6C-5E997A5B03D0}"/>
              </a:ext>
            </a:extLst>
          </p:cNvPr>
          <p:cNvSpPr/>
          <p:nvPr/>
        </p:nvSpPr>
        <p:spPr>
          <a:xfrm>
            <a:off x="6621768" y="1858945"/>
            <a:ext cx="738664" cy="1807533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8F6837-06FF-4BA2-A27B-D713A755F6CA}"/>
              </a:ext>
            </a:extLst>
          </p:cNvPr>
          <p:cNvSpPr txBox="1"/>
          <p:nvPr/>
        </p:nvSpPr>
        <p:spPr>
          <a:xfrm>
            <a:off x="7360432" y="1858945"/>
            <a:ext cx="29893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head.i = a[0];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head.next = 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head.pre = 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int j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noProof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p1 = &amp;head;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47CBB7CD-1B30-4DCF-AB11-3A1771D0577E}"/>
              </a:ext>
            </a:extLst>
          </p:cNvPr>
          <p:cNvSpPr/>
          <p:nvPr/>
        </p:nvSpPr>
        <p:spPr>
          <a:xfrm>
            <a:off x="6603256" y="3774757"/>
            <a:ext cx="738664" cy="1078630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F9036E-3ED0-4B4C-B890-12E680E5A15F}"/>
              </a:ext>
            </a:extLst>
          </p:cNvPr>
          <p:cNvSpPr txBox="1"/>
          <p:nvPr/>
        </p:nvSpPr>
        <p:spPr>
          <a:xfrm>
            <a:off x="7470964" y="5065070"/>
            <a:ext cx="287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for (j = 1; j &lt;= 8;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j++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98B8FBF-4D00-4106-8CD2-12D6E0F4EF21}"/>
              </a:ext>
            </a:extLst>
          </p:cNvPr>
          <p:cNvSpPr/>
          <p:nvPr/>
        </p:nvSpPr>
        <p:spPr>
          <a:xfrm>
            <a:off x="6603256" y="4986439"/>
            <a:ext cx="738664" cy="526594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CB27C-FD20-4BD8-B665-7471658C3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20" y="298421"/>
            <a:ext cx="2104974" cy="1430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5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6B222A7-6709-4D49-A2F5-87077ABA5E07}"/>
                  </a:ext>
                </a:extLst>
              </p14:cNvPr>
              <p14:cNvContentPartPr/>
              <p14:nvPr/>
            </p14:nvContentPartPr>
            <p14:xfrm>
              <a:off x="10191139" y="2230258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6B222A7-6709-4D49-A2F5-87077ABA5E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139" y="22212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8BBC0AB-F52D-447B-AA98-E8BD8F5F4101}"/>
                  </a:ext>
                </a:extLst>
              </p14:cNvPr>
              <p14:cNvContentPartPr/>
              <p14:nvPr/>
            </p14:nvContentPartPr>
            <p14:xfrm>
              <a:off x="10093219" y="2070418"/>
              <a:ext cx="36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8BBC0AB-F52D-447B-AA98-E8BD8F5F41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219" y="2061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426A541-C609-47FF-B740-1BC2B2EB0FFC}"/>
                  </a:ext>
                </a:extLst>
              </p14:cNvPr>
              <p14:cNvContentPartPr/>
              <p14:nvPr/>
            </p14:nvContentPartPr>
            <p14:xfrm>
              <a:off x="9693979" y="827698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426A541-C609-47FF-B740-1BC2B2EB0F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4979" y="8186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742335B1-BD4C-402C-B059-F09202DC55BB}"/>
                  </a:ext>
                </a:extLst>
              </p14:cNvPr>
              <p14:cNvContentPartPr/>
              <p14:nvPr/>
            </p14:nvContentPartPr>
            <p14:xfrm>
              <a:off x="2387779" y="1111738"/>
              <a:ext cx="36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742335B1-BD4C-402C-B059-F09202DC5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779" y="11027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BE07D976-8A0E-49BA-B0A1-6B848B0D711F}"/>
                  </a:ext>
                </a:extLst>
              </p14:cNvPr>
              <p14:cNvContentPartPr/>
              <p14:nvPr/>
            </p14:nvContentPartPr>
            <p14:xfrm>
              <a:off x="2219299" y="748138"/>
              <a:ext cx="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BE07D976-8A0E-49BA-B0A1-6B848B0D71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0299" y="73913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76E7F38E-6D7D-40B2-9E32-98023692302C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148590"/>
          <a:ext cx="3815972" cy="65608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2922703292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589537268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3367484309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494307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414190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8248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05051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00155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05754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10221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03429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335377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01264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0471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6290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61205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3882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84595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82905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51899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5254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93909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2591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15076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6ECD1801-F107-4295-A53C-91E4778FF905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4841196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1331175984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106125447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472801897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a[0]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13254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D949735-0048-49DC-A50C-BF90918F0E3D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4514996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2402561498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938009524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149965763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a[1]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791704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E95A865-589F-4E48-B5D5-557971CC79E5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2348142"/>
          <a:ext cx="3815972" cy="18745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2312708345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522701046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550124163"/>
                    </a:ext>
                  </a:extLst>
                </a:gridCol>
              </a:tblGrid>
              <a:tr h="203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a[8]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11274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a[7]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49387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a[6]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1401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a[5]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10122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a[4]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99416"/>
                  </a:ext>
                </a:extLst>
              </a:tr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a[3]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0745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7774B007-032E-418B-AC9A-1965AC8F906C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2021292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548846706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4033028032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682115083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4935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666F4D9-C132-49B1-B008-CBE420015538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4200032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3038570847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906810639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891202453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a[2]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99756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0CF66C8-2B24-4F83-A54A-82DA91ED7F24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1690186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673082229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70178386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166989252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head.next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6685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61AD2BBF-C173-4AC5-8AFE-142EE24D1460}"/>
              </a:ext>
            </a:extLst>
          </p:cNvPr>
          <p:cNvGraphicFramePr>
            <a:graphicFrameLocks noGrp="1"/>
          </p:cNvGraphicFramePr>
          <p:nvPr/>
        </p:nvGraphicFramePr>
        <p:xfrm>
          <a:off x="7785993" y="1390105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747843354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501923223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338692008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head.pre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2758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C0B2A1A-5419-4AC0-8952-3C379F71B1FE}"/>
              </a:ext>
            </a:extLst>
          </p:cNvPr>
          <p:cNvGraphicFramePr>
            <a:graphicFrameLocks noGrp="1"/>
          </p:cNvGraphicFramePr>
          <p:nvPr/>
        </p:nvGraphicFramePr>
        <p:xfrm>
          <a:off x="7781996" y="764419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3997812200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1144242878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752404886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758498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672530-3C7E-4BAC-BEBF-05AAADA44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53460"/>
              </p:ext>
            </p:extLst>
          </p:nvPr>
        </p:nvGraphicFramePr>
        <p:xfrm>
          <a:off x="7787727" y="1067533"/>
          <a:ext cx="3815972" cy="312420"/>
        </p:xfrm>
        <a:graphic>
          <a:graphicData uri="http://schemas.openxmlformats.org/drawingml/2006/table">
            <a:tbl>
              <a:tblPr/>
              <a:tblGrid>
                <a:gridCol w="1405884">
                  <a:extLst>
                    <a:ext uri="{9D8B030D-6E8A-4147-A177-3AD203B41FA5}">
                      <a16:colId xmlns:a16="http://schemas.microsoft.com/office/drawing/2014/main" val="198796468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3970775315"/>
                    </a:ext>
                  </a:extLst>
                </a:gridCol>
                <a:gridCol w="1205044">
                  <a:extLst>
                    <a:ext uri="{9D8B030D-6E8A-4147-A177-3AD203B41FA5}">
                      <a16:colId xmlns:a16="http://schemas.microsoft.com/office/drawing/2014/main" val="2728078927"/>
                    </a:ext>
                  </a:extLst>
                </a:gridCol>
              </a:tblGrid>
              <a:tr h="23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esp+56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esp+68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97317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F0520761-6C3F-4633-969A-7074A1D87D34}"/>
              </a:ext>
            </a:extLst>
          </p:cNvPr>
          <p:cNvGrpSpPr/>
          <p:nvPr/>
        </p:nvGrpSpPr>
        <p:grpSpPr bwMode="auto">
          <a:xfrm>
            <a:off x="394821" y="244650"/>
            <a:ext cx="4336977" cy="1400176"/>
            <a:chOff x="-122550" y="-816140"/>
            <a:chExt cx="4337008" cy="1400182"/>
          </a:xfrm>
        </p:grpSpPr>
        <p:pic>
          <p:nvPicPr>
            <p:cNvPr id="43" name="Picture 3">
              <a:extLst>
                <a:ext uri="{FF2B5EF4-FFF2-40B4-BE49-F238E27FC236}">
                  <a16:creationId xmlns:a16="http://schemas.microsoft.com/office/drawing/2014/main" id="{CF98BCCF-D0D2-4C77-8130-8C2D2AD06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B3999EBE-9C22-4CF7-A2BE-9FE4E3BCF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357202" cy="6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</a:t>
              </a:r>
              <a:r>
                <a:rPr kumimoji="0" lang="en-US" altLang="zh-CN" sz="3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ain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帧的开辟</a:t>
              </a:r>
              <a:endPara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24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01"/>
          <a:stretch>
            <a:fillRect/>
          </a:stretch>
        </p:blipFill>
        <p:spPr>
          <a:xfrm flipH="1">
            <a:off x="9589134" y="0"/>
            <a:ext cx="2702417" cy="6858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DBEDE7-D051-45B6-A881-395401276CDD}"/>
              </a:ext>
            </a:extLst>
          </p:cNvPr>
          <p:cNvGrpSpPr/>
          <p:nvPr/>
        </p:nvGrpSpPr>
        <p:grpSpPr bwMode="auto">
          <a:xfrm>
            <a:off x="382101" y="274320"/>
            <a:ext cx="4126374" cy="1400176"/>
            <a:chOff x="-122550" y="-816140"/>
            <a:chExt cx="4126404" cy="1400182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2F80DDE7-09C9-4B66-9251-1EF77F0D8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4FF8EFE7-7F4B-4B54-843D-1F692172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020" y="-377035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for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循环判别条件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4AC57-C174-4E19-ADF3-6D78E5922EAE}"/>
              </a:ext>
            </a:extLst>
          </p:cNvPr>
          <p:cNvSpPr txBox="1"/>
          <p:nvPr/>
        </p:nvSpPr>
        <p:spPr>
          <a:xfrm>
            <a:off x="882454" y="2113599"/>
            <a:ext cx="5878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.L2: //for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循环判别条件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cmpl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$8, 72(%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比较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的大小关系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.L3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j&lt;=8,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跳转至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处，否则顺序执行下一条指令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leal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56(%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=head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首地址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//p1=&amp;head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jmp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.L4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无条件跳转至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.L4    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E80106C5-F23F-4F9E-A15B-B64F336D938F}"/>
              </a:ext>
            </a:extLst>
          </p:cNvPr>
          <p:cNvSpPr/>
          <p:nvPr/>
        </p:nvSpPr>
        <p:spPr>
          <a:xfrm>
            <a:off x="6596353" y="2341463"/>
            <a:ext cx="738664" cy="953294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702D661-CF96-41AE-ACEA-617EEF1AEE7F}"/>
              </a:ext>
            </a:extLst>
          </p:cNvPr>
          <p:cNvSpPr/>
          <p:nvPr/>
        </p:nvSpPr>
        <p:spPr>
          <a:xfrm>
            <a:off x="6578041" y="3525576"/>
            <a:ext cx="738664" cy="727575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92996-656E-465D-B443-77ED26078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815" y="2660925"/>
            <a:ext cx="2105319" cy="314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02FD24-B559-48E6-BDC6-558377C12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3815" y="3732178"/>
            <a:ext cx="1352739" cy="3143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35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01"/>
          <a:stretch>
            <a:fillRect/>
          </a:stretch>
        </p:blipFill>
        <p:spPr>
          <a:xfrm flipH="1">
            <a:off x="9589134" y="0"/>
            <a:ext cx="2702417" cy="6858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DBEDE7-D051-45B6-A881-395401276CDD}"/>
              </a:ext>
            </a:extLst>
          </p:cNvPr>
          <p:cNvGrpSpPr/>
          <p:nvPr/>
        </p:nvGrpSpPr>
        <p:grpSpPr bwMode="auto">
          <a:xfrm>
            <a:off x="257814" y="46457"/>
            <a:ext cx="4126374" cy="1400176"/>
            <a:chOff x="-122550" y="-816140"/>
            <a:chExt cx="4126404" cy="1400182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2F80DDE7-09C9-4B66-9251-1EF77F0D8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4FF8EFE7-7F4B-4B54-843D-1F692172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020" y="-377035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for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循环体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4AC57-C174-4E19-ADF3-6D78E5922EAE}"/>
              </a:ext>
            </a:extLst>
          </p:cNvPr>
          <p:cNvSpPr txBox="1"/>
          <p:nvPr/>
        </p:nvSpPr>
        <p:spPr>
          <a:xfrm>
            <a:off x="719984" y="1446206"/>
            <a:ext cx="6342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.L3: //for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循环体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$12,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作为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malloc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函数参数传递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call   malloc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调用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malloc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函数返回值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存入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72(%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20(%esp,%eax,4),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=a[j]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=a[j]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imull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72(%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=j*a[j]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//p2-&gt;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=j*a[j]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702D661-CF96-41AE-ACEA-617EEF1AEE7F}"/>
              </a:ext>
            </a:extLst>
          </p:cNvPr>
          <p:cNvSpPr/>
          <p:nvPr/>
        </p:nvSpPr>
        <p:spPr>
          <a:xfrm>
            <a:off x="6912567" y="1914157"/>
            <a:ext cx="738664" cy="727575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23A07-4FF1-45B7-A3BE-44380237F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810" y="2115996"/>
            <a:ext cx="3629532" cy="323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C7A378-A99C-4B13-AF99-03BD26693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1231" y="3530805"/>
            <a:ext cx="1619476" cy="304843"/>
          </a:xfrm>
          <a:prstGeom prst="rect">
            <a:avLst/>
          </a:prstGeom>
        </p:spPr>
      </p:pic>
      <p:sp>
        <p:nvSpPr>
          <p:cNvPr id="17" name="右大括号 16">
            <a:extLst>
              <a:ext uri="{FF2B5EF4-FFF2-40B4-BE49-F238E27FC236}">
                <a16:creationId xmlns:a16="http://schemas.microsoft.com/office/drawing/2014/main" id="{7C5C98B7-CD29-4B8D-B000-0D19DE3B76BF}"/>
              </a:ext>
            </a:extLst>
          </p:cNvPr>
          <p:cNvSpPr/>
          <p:nvPr/>
        </p:nvSpPr>
        <p:spPr>
          <a:xfrm>
            <a:off x="6912567" y="2866346"/>
            <a:ext cx="738664" cy="1633763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4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88267" y="1268550"/>
            <a:ext cx="738664" cy="445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01"/>
          <a:stretch>
            <a:fillRect/>
          </a:stretch>
        </p:blipFill>
        <p:spPr>
          <a:xfrm flipH="1">
            <a:off x="9589134" y="0"/>
            <a:ext cx="2702417" cy="68580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DBEDE7-D051-45B6-A881-395401276CDD}"/>
              </a:ext>
            </a:extLst>
          </p:cNvPr>
          <p:cNvGrpSpPr/>
          <p:nvPr/>
        </p:nvGrpSpPr>
        <p:grpSpPr bwMode="auto">
          <a:xfrm>
            <a:off x="257814" y="46457"/>
            <a:ext cx="4126374" cy="1400176"/>
            <a:chOff x="-122550" y="-816140"/>
            <a:chExt cx="4126404" cy="1400182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id="{2F80DDE7-09C9-4B66-9251-1EF77F0D8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4FF8EFE7-7F4B-4B54-843D-1F692172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020" y="-377035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for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循环体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4AC57-C174-4E19-ADF3-6D78E5922EAE}"/>
              </a:ext>
            </a:extLst>
          </p:cNvPr>
          <p:cNvSpPr txBox="1"/>
          <p:nvPr/>
        </p:nvSpPr>
        <p:spPr>
          <a:xfrm>
            <a:off x="1108639" y="1417036"/>
            <a:ext cx="43511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//p1-&gt;next=p2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$0, 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//p2-&gt;next=0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//p2-&gt;pre=p1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76(%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//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=p2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, 68(%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//p1=p2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addl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   $1, 72(%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esp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 //j=j+1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702D661-CF96-41AE-ACEA-617EEF1AEE7F}"/>
              </a:ext>
            </a:extLst>
          </p:cNvPr>
          <p:cNvSpPr/>
          <p:nvPr/>
        </p:nvSpPr>
        <p:spPr>
          <a:xfrm>
            <a:off x="5609413" y="1570233"/>
            <a:ext cx="738664" cy="727575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7C5C98B7-CD29-4B8D-B000-0D19DE3B76BF}"/>
              </a:ext>
            </a:extLst>
          </p:cNvPr>
          <p:cNvSpPr/>
          <p:nvPr/>
        </p:nvSpPr>
        <p:spPr>
          <a:xfrm>
            <a:off x="5609413" y="2537875"/>
            <a:ext cx="738664" cy="365124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7A9D4C-1640-4029-9D7A-0DE673D7F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928" y="1781598"/>
            <a:ext cx="1590897" cy="3048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6F3A8C-5393-4F22-B6C1-DFEB3B0B5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5928" y="2577542"/>
            <a:ext cx="1771897" cy="285790"/>
          </a:xfrm>
          <a:prstGeom prst="rect">
            <a:avLst/>
          </a:prstGeom>
        </p:spPr>
      </p:pic>
      <p:sp>
        <p:nvSpPr>
          <p:cNvPr id="22" name="右大括号 21">
            <a:extLst>
              <a:ext uri="{FF2B5EF4-FFF2-40B4-BE49-F238E27FC236}">
                <a16:creationId xmlns:a16="http://schemas.microsoft.com/office/drawing/2014/main" id="{28CB685A-AB08-4844-9894-46FFE8FD4736}"/>
              </a:ext>
            </a:extLst>
          </p:cNvPr>
          <p:cNvSpPr/>
          <p:nvPr/>
        </p:nvSpPr>
        <p:spPr>
          <a:xfrm>
            <a:off x="5609413" y="3129793"/>
            <a:ext cx="738664" cy="669850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E4C1CE6-6405-4BD5-9CB6-5F9F73AC00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5928" y="3317060"/>
            <a:ext cx="1486107" cy="295316"/>
          </a:xfrm>
          <a:prstGeom prst="rect">
            <a:avLst/>
          </a:prstGeom>
        </p:spPr>
      </p:pic>
      <p:sp>
        <p:nvSpPr>
          <p:cNvPr id="30" name="右大括号 29">
            <a:extLst>
              <a:ext uri="{FF2B5EF4-FFF2-40B4-BE49-F238E27FC236}">
                <a16:creationId xmlns:a16="http://schemas.microsoft.com/office/drawing/2014/main" id="{28C6B4B5-7236-4030-8578-056E5916AA75}"/>
              </a:ext>
            </a:extLst>
          </p:cNvPr>
          <p:cNvSpPr/>
          <p:nvPr/>
        </p:nvSpPr>
        <p:spPr>
          <a:xfrm>
            <a:off x="5609413" y="4066104"/>
            <a:ext cx="738664" cy="354976"/>
          </a:xfrm>
          <a:prstGeom prst="rightBrace">
            <a:avLst>
              <a:gd name="adj1" fmla="val 0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C2AA6FD-9DB3-448C-BB6B-BB977F6E49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5928" y="4086407"/>
            <a:ext cx="990738" cy="31436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608C3B-3065-4800-9C65-D87F872B9F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6938" y="4553131"/>
            <a:ext cx="2152950" cy="323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09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DDDD1CA-C686-4F16-A5FB-150E20BF87C1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CAC6EE6-A56A-4D48-BEFF-CA4AC0CACF42}"/>
  <p:tag name="GENSWF_ADVANCE_TIME" val="5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CAC6EE6-A56A-4D48-BEFF-CA4AC0CACF42}"/>
  <p:tag name="GENSWF_ADVANCE_TIME" val="5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2AAE129-B0F5-4602-861D-6DAFFA9383D3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D570BB7-9FDB-448D-8DE5-4A2EF8A9ADD8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淡雅简洁中国风PPT模板</Template>
  <TotalTime>118</TotalTime>
  <Words>3188</Words>
  <Application>Microsoft Office PowerPoint</Application>
  <PresentationFormat>宽屏</PresentationFormat>
  <Paragraphs>672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汉仪雅酷黑简</vt:lpstr>
      <vt:lpstr>微软雅黑</vt:lpstr>
      <vt:lpstr>Arial</vt:lpstr>
      <vt:lpstr>Calibri</vt:lpstr>
      <vt:lpstr>Office 主题​​</vt:lpstr>
      <vt:lpstr>计算机系统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半数集</dc:title>
  <dc:creator>杨 杰</dc:creator>
  <cp:keywords>www.1ppt.com</cp:keywords>
  <dc:description>www.1ppt.com</dc:description>
  <cp:lastModifiedBy>杨 杰</cp:lastModifiedBy>
  <cp:revision>21</cp:revision>
  <dcterms:created xsi:type="dcterms:W3CDTF">2021-05-07T00:12:55Z</dcterms:created>
  <dcterms:modified xsi:type="dcterms:W3CDTF">2021-05-07T11:42:39Z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