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320" r:id="rId2"/>
    <p:sldId id="257" r:id="rId3"/>
    <p:sldId id="311" r:id="rId4"/>
    <p:sldId id="268" r:id="rId5"/>
    <p:sldId id="321" r:id="rId6"/>
    <p:sldId id="315" r:id="rId7"/>
    <p:sldId id="301" r:id="rId8"/>
    <p:sldId id="304" r:id="rId9"/>
    <p:sldId id="316" r:id="rId10"/>
    <p:sldId id="317" r:id="rId11"/>
    <p:sldId id="318" r:id="rId12"/>
    <p:sldId id="319" r:id="rId13"/>
    <p:sldId id="313" r:id="rId14"/>
    <p:sldId id="314" r:id="rId15"/>
    <p:sldId id="309" r:id="rId16"/>
    <p:sldId id="310" r:id="rId17"/>
    <p:sldId id="25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8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07D1B-BDD6-40C2-B844-1E83EBF422F2}" type="datetimeFigureOut">
              <a:rPr lang="zh-CN" altLang="en-US" smtClean="0"/>
              <a:t>2021/6/17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33DCF-755D-4C09-8C77-B4C66B47F236}" type="slidenum">
              <a:rPr lang="zh-CN" altLang="en-US" smtClean="0"/>
              <a:t>‹#›</a:t>
            </a:fld>
            <a:endParaRPr lang="zh-CN" altLang="en-US"/>
          </a:p>
        </p:txBody>
      </p:sp>
    </p:spTree>
    <p:extLst>
      <p:ext uri="{BB962C8B-B14F-4D97-AF65-F5344CB8AC3E}">
        <p14:creationId xmlns:p14="http://schemas.microsoft.com/office/powerpoint/2010/main" val="2019236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a:t>
            </a:fld>
            <a:endParaRPr lang="zh-CN" altLang="en-US"/>
          </a:p>
        </p:txBody>
      </p:sp>
    </p:spTree>
    <p:extLst>
      <p:ext uri="{BB962C8B-B14F-4D97-AF65-F5344CB8AC3E}">
        <p14:creationId xmlns:p14="http://schemas.microsoft.com/office/powerpoint/2010/main" val="3060241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555666"/>
                </a:solidFill>
                <a:effectLst/>
                <a:latin typeface="-apple-system"/>
              </a:rPr>
              <a:t>mmap</a:t>
            </a:r>
            <a:r>
              <a:rPr lang="zh-CN" altLang="en-US" b="0" i="0" dirty="0">
                <a:solidFill>
                  <a:srgbClr val="555666"/>
                </a:solidFill>
                <a:effectLst/>
                <a:latin typeface="-apple-system"/>
              </a:rPr>
              <a:t>是指将硬盘上文件的位置与进程逻辑地址空间中一块大小相同的区域一一对应，当要访问内存中一段数据时，转换为访问文件的某一段数据。这种方式的目的同样是减少数据在用户空间和内核空间之间的拷贝操作。当大量数据需要传输的时候，采用内存映射方式去访问文件会获得比较好的效率。</a:t>
            </a:r>
            <a:br>
              <a:rPr lang="zh-CN" altLang="en-US" dirty="0"/>
            </a:br>
            <a:r>
              <a:rPr lang="zh-CN" altLang="en-US" b="0" i="0" dirty="0">
                <a:solidFill>
                  <a:srgbClr val="555666"/>
                </a:solidFill>
                <a:effectLst/>
                <a:latin typeface="-apple-system"/>
              </a:rPr>
              <a:t>使用内存映射文件处理存储于磁盘上的文件时，将不必再对文件执行</a:t>
            </a:r>
            <a:r>
              <a:rPr lang="en-US" altLang="zh-CN" b="0" i="0" dirty="0">
                <a:solidFill>
                  <a:srgbClr val="555666"/>
                </a:solidFill>
                <a:effectLst/>
                <a:latin typeface="-apple-system"/>
              </a:rPr>
              <a:t>I/O</a:t>
            </a:r>
            <a:r>
              <a:rPr lang="zh-CN" altLang="en-US" b="0" i="0" dirty="0">
                <a:solidFill>
                  <a:srgbClr val="555666"/>
                </a:solidFill>
                <a:effectLst/>
                <a:latin typeface="-apple-system"/>
              </a:rPr>
              <a:t>操作，这意味着在对文件进行处理时将不必再为文件申请并分配缓存，所有的文件缓存操作均由系统直接管理，由于取消了将文件数据加载到内存、数据从内存到文件的回写以及释放内存块等步骤，使得内存映射文件在处理大数据量的文件时能起到相当重要的作用。</a:t>
            </a:r>
            <a:endParaRPr lang="zh-CN" altLang="en-US" dirty="0"/>
          </a:p>
        </p:txBody>
      </p:sp>
      <p:sp>
        <p:nvSpPr>
          <p:cNvPr id="4" name="灯片编号占位符 3"/>
          <p:cNvSpPr>
            <a:spLocks noGrp="1"/>
          </p:cNvSpPr>
          <p:nvPr>
            <p:ph type="sldNum" sz="quarter" idx="10"/>
          </p:nvPr>
        </p:nvSpPr>
        <p:spPr/>
        <p:txBody>
          <a:bodyPr/>
          <a:lstStyle/>
          <a:p>
            <a:fld id="{74533DCF-755D-4C09-8C77-B4C66B47F236}" type="slidenum">
              <a:rPr lang="zh-CN" altLang="en-US" smtClean="0"/>
              <a:t>10</a:t>
            </a:fld>
            <a:endParaRPr lang="zh-CN" altLang="en-US"/>
          </a:p>
        </p:txBody>
      </p:sp>
    </p:spTree>
    <p:extLst>
      <p:ext uri="{BB962C8B-B14F-4D97-AF65-F5344CB8AC3E}">
        <p14:creationId xmlns:p14="http://schemas.microsoft.com/office/powerpoint/2010/main" val="1195537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533DCF-755D-4C09-8C77-B4C66B47F236}" type="slidenum">
              <a:rPr lang="zh-CN" altLang="en-US" smtClean="0"/>
              <a:t>11</a:t>
            </a:fld>
            <a:endParaRPr lang="zh-CN" altLang="en-US"/>
          </a:p>
        </p:txBody>
      </p:sp>
    </p:spTree>
    <p:extLst>
      <p:ext uri="{BB962C8B-B14F-4D97-AF65-F5344CB8AC3E}">
        <p14:creationId xmlns:p14="http://schemas.microsoft.com/office/powerpoint/2010/main" val="1451269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12</a:t>
            </a:fld>
            <a:endParaRPr lang="zh-CN" altLang="en-US"/>
          </a:p>
        </p:txBody>
      </p:sp>
    </p:spTree>
    <p:extLst>
      <p:ext uri="{BB962C8B-B14F-4D97-AF65-F5344CB8AC3E}">
        <p14:creationId xmlns:p14="http://schemas.microsoft.com/office/powerpoint/2010/main" val="167176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13</a:t>
            </a:fld>
            <a:endParaRPr lang="zh-CN" altLang="en-US"/>
          </a:p>
        </p:txBody>
      </p:sp>
    </p:spTree>
    <p:extLst>
      <p:ext uri="{BB962C8B-B14F-4D97-AF65-F5344CB8AC3E}">
        <p14:creationId xmlns:p14="http://schemas.microsoft.com/office/powerpoint/2010/main" val="2043769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14</a:t>
            </a:fld>
            <a:endParaRPr lang="zh-CN" altLang="en-US"/>
          </a:p>
        </p:txBody>
      </p:sp>
    </p:spTree>
    <p:extLst>
      <p:ext uri="{BB962C8B-B14F-4D97-AF65-F5344CB8AC3E}">
        <p14:creationId xmlns:p14="http://schemas.microsoft.com/office/powerpoint/2010/main" val="2719320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15</a:t>
            </a:fld>
            <a:endParaRPr lang="zh-CN" altLang="en-US"/>
          </a:p>
        </p:txBody>
      </p:sp>
    </p:spTree>
    <p:extLst>
      <p:ext uri="{BB962C8B-B14F-4D97-AF65-F5344CB8AC3E}">
        <p14:creationId xmlns:p14="http://schemas.microsoft.com/office/powerpoint/2010/main" val="1798653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16</a:t>
            </a:fld>
            <a:endParaRPr lang="zh-CN" altLang="en-US"/>
          </a:p>
        </p:txBody>
      </p:sp>
    </p:spTree>
    <p:extLst>
      <p:ext uri="{BB962C8B-B14F-4D97-AF65-F5344CB8AC3E}">
        <p14:creationId xmlns:p14="http://schemas.microsoft.com/office/powerpoint/2010/main" val="628383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17</a:t>
            </a:fld>
            <a:endParaRPr lang="zh-CN" altLang="en-US"/>
          </a:p>
        </p:txBody>
      </p:sp>
    </p:spTree>
    <p:extLst>
      <p:ext uri="{BB962C8B-B14F-4D97-AF65-F5344CB8AC3E}">
        <p14:creationId xmlns:p14="http://schemas.microsoft.com/office/powerpoint/2010/main" val="2972920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a:t>
            </a:fld>
            <a:endParaRPr lang="zh-CN" altLang="en-US"/>
          </a:p>
        </p:txBody>
      </p:sp>
    </p:spTree>
    <p:extLst>
      <p:ext uri="{BB962C8B-B14F-4D97-AF65-F5344CB8AC3E}">
        <p14:creationId xmlns:p14="http://schemas.microsoft.com/office/powerpoint/2010/main" val="307317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3</a:t>
            </a:fld>
            <a:endParaRPr lang="zh-CN" altLang="en-US"/>
          </a:p>
        </p:txBody>
      </p:sp>
    </p:spTree>
    <p:extLst>
      <p:ext uri="{BB962C8B-B14F-4D97-AF65-F5344CB8AC3E}">
        <p14:creationId xmlns:p14="http://schemas.microsoft.com/office/powerpoint/2010/main" val="382995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4</a:t>
            </a:fld>
            <a:endParaRPr lang="zh-CN" altLang="en-US"/>
          </a:p>
        </p:txBody>
      </p:sp>
    </p:spTree>
    <p:extLst>
      <p:ext uri="{BB962C8B-B14F-4D97-AF65-F5344CB8AC3E}">
        <p14:creationId xmlns:p14="http://schemas.microsoft.com/office/powerpoint/2010/main" val="984173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5</a:t>
            </a:fld>
            <a:endParaRPr lang="zh-CN" altLang="en-US"/>
          </a:p>
        </p:txBody>
      </p:sp>
    </p:spTree>
    <p:extLst>
      <p:ext uri="{BB962C8B-B14F-4D97-AF65-F5344CB8AC3E}">
        <p14:creationId xmlns:p14="http://schemas.microsoft.com/office/powerpoint/2010/main" val="701459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6</a:t>
            </a:fld>
            <a:endParaRPr lang="zh-CN" altLang="en-US"/>
          </a:p>
        </p:txBody>
      </p:sp>
    </p:spTree>
    <p:extLst>
      <p:ext uri="{BB962C8B-B14F-4D97-AF65-F5344CB8AC3E}">
        <p14:creationId xmlns:p14="http://schemas.microsoft.com/office/powerpoint/2010/main" val="3337899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533DCF-755D-4C09-8C77-B4C66B47F236}" type="slidenum">
              <a:rPr lang="zh-CN" altLang="en-US" smtClean="0"/>
              <a:t>7</a:t>
            </a:fld>
            <a:endParaRPr lang="zh-CN" altLang="en-US"/>
          </a:p>
        </p:txBody>
      </p:sp>
    </p:spTree>
    <p:extLst>
      <p:ext uri="{BB962C8B-B14F-4D97-AF65-F5344CB8AC3E}">
        <p14:creationId xmlns:p14="http://schemas.microsoft.com/office/powerpoint/2010/main" val="367027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555666"/>
                </a:solidFill>
                <a:effectLst/>
                <a:latin typeface="-apple-system"/>
              </a:rPr>
              <a:t>大多数文件系统的默认</a:t>
            </a:r>
            <a:r>
              <a:rPr lang="en-US" altLang="zh-CN" b="0" i="0" dirty="0">
                <a:solidFill>
                  <a:srgbClr val="555666"/>
                </a:solidFill>
                <a:effectLst/>
                <a:latin typeface="-apple-system"/>
              </a:rPr>
              <a:t>I/O</a:t>
            </a:r>
            <a:r>
              <a:rPr lang="zh-CN" altLang="en-US" b="0" i="0" dirty="0">
                <a:solidFill>
                  <a:srgbClr val="555666"/>
                </a:solidFill>
                <a:effectLst/>
                <a:latin typeface="-apple-system"/>
              </a:rPr>
              <a:t>操作都是标准</a:t>
            </a:r>
            <a:r>
              <a:rPr lang="en-US" altLang="zh-CN" b="0" i="0" dirty="0">
                <a:solidFill>
                  <a:srgbClr val="555666"/>
                </a:solidFill>
                <a:effectLst/>
                <a:latin typeface="-apple-system"/>
              </a:rPr>
              <a:t>I/O</a:t>
            </a:r>
            <a:r>
              <a:rPr lang="zh-CN" altLang="en-US" b="0" i="0" dirty="0">
                <a:solidFill>
                  <a:srgbClr val="555666"/>
                </a:solidFill>
                <a:effectLst/>
                <a:latin typeface="-apple-system"/>
              </a:rPr>
              <a:t>。在</a:t>
            </a:r>
            <a:r>
              <a:rPr lang="en-US" altLang="zh-CN" b="0" i="0" dirty="0">
                <a:solidFill>
                  <a:srgbClr val="555666"/>
                </a:solidFill>
                <a:effectLst/>
                <a:latin typeface="-apple-system"/>
              </a:rPr>
              <a:t>Linux</a:t>
            </a:r>
            <a:r>
              <a:rPr lang="zh-CN" altLang="en-US" b="0" i="0" dirty="0">
                <a:solidFill>
                  <a:srgbClr val="555666"/>
                </a:solidFill>
                <a:effectLst/>
                <a:latin typeface="-apple-system"/>
              </a:rPr>
              <a:t>的缓存</a:t>
            </a:r>
            <a:r>
              <a:rPr lang="en-US" altLang="zh-CN" b="0" i="0" dirty="0">
                <a:solidFill>
                  <a:srgbClr val="555666"/>
                </a:solidFill>
                <a:effectLst/>
                <a:latin typeface="-apple-system"/>
              </a:rPr>
              <a:t>I/O</a:t>
            </a:r>
            <a:r>
              <a:rPr lang="zh-CN" altLang="en-US" b="0" i="0" dirty="0">
                <a:solidFill>
                  <a:srgbClr val="555666"/>
                </a:solidFill>
                <a:effectLst/>
                <a:latin typeface="-apple-system"/>
              </a:rPr>
              <a:t>机制中，数据先从磁盘复制到内核空间的缓冲区，然后从内核空间缓冲区复制到应用程序的地址空间。</a:t>
            </a:r>
            <a:br>
              <a:rPr lang="zh-CN" altLang="en-US" dirty="0"/>
            </a:br>
            <a:r>
              <a:rPr lang="zh-CN" altLang="en-US" b="0" i="0" dirty="0">
                <a:solidFill>
                  <a:srgbClr val="555666"/>
                </a:solidFill>
                <a:effectLst/>
                <a:latin typeface="-apple-system"/>
              </a:rPr>
              <a:t>读操作：操作系统检查内核的缓冲区有没有需要的数据，如果已经缓存了，那么就直接从缓存中返回；否则从磁盘中读取，然后缓存在操作系统的缓存中。</a:t>
            </a:r>
            <a:br>
              <a:rPr lang="zh-CN" altLang="en-US" dirty="0"/>
            </a:br>
            <a:r>
              <a:rPr lang="zh-CN" altLang="en-US" b="0" i="0" dirty="0">
                <a:solidFill>
                  <a:srgbClr val="555666"/>
                </a:solidFill>
                <a:effectLst/>
                <a:latin typeface="-apple-system"/>
              </a:rPr>
              <a:t>写操作：将数据从用户空间复制到内核空间的缓存中。这时对用户程序来说写操作就已经完成，至于什么时候再写到磁盘中由操作系统决定，除非显示地调用了</a:t>
            </a:r>
            <a:r>
              <a:rPr lang="en-US" altLang="zh-CN" b="0" i="0" dirty="0">
                <a:solidFill>
                  <a:srgbClr val="555666"/>
                </a:solidFill>
                <a:effectLst/>
                <a:latin typeface="-apple-system"/>
              </a:rPr>
              <a:t>sync</a:t>
            </a:r>
            <a:r>
              <a:rPr lang="zh-CN" altLang="en-US" b="0" i="0" dirty="0">
                <a:solidFill>
                  <a:srgbClr val="555666"/>
                </a:solidFill>
                <a:effectLst/>
                <a:latin typeface="-apple-system"/>
              </a:rPr>
              <a:t>等同步命令。</a:t>
            </a:r>
            <a:br>
              <a:rPr lang="zh-CN" altLang="en-US" dirty="0"/>
            </a:br>
            <a:r>
              <a:rPr lang="zh-CN" altLang="en-US" b="0" i="0" dirty="0">
                <a:solidFill>
                  <a:srgbClr val="555666"/>
                </a:solidFill>
                <a:effectLst/>
                <a:latin typeface="-apple-system"/>
              </a:rPr>
              <a:t>缓存</a:t>
            </a:r>
            <a:r>
              <a:rPr lang="en-US" altLang="zh-CN" b="0" i="0" dirty="0">
                <a:solidFill>
                  <a:srgbClr val="555666"/>
                </a:solidFill>
                <a:effectLst/>
                <a:latin typeface="-apple-system"/>
              </a:rPr>
              <a:t>I/O</a:t>
            </a:r>
            <a:r>
              <a:rPr lang="zh-CN" altLang="en-US" b="0" i="0" dirty="0">
                <a:solidFill>
                  <a:srgbClr val="555666"/>
                </a:solidFill>
                <a:effectLst/>
                <a:latin typeface="-apple-system"/>
              </a:rPr>
              <a:t>的优点：</a:t>
            </a:r>
            <a:r>
              <a:rPr lang="en-US" altLang="zh-CN" b="0" i="0" dirty="0">
                <a:solidFill>
                  <a:srgbClr val="555666"/>
                </a:solidFill>
                <a:effectLst/>
                <a:latin typeface="-apple-system"/>
              </a:rPr>
              <a:t>1</a:t>
            </a:r>
            <a:r>
              <a:rPr lang="zh-CN" altLang="en-US" b="0" i="0" dirty="0">
                <a:solidFill>
                  <a:srgbClr val="555666"/>
                </a:solidFill>
                <a:effectLst/>
                <a:latin typeface="-apple-system"/>
              </a:rPr>
              <a:t>）在一定程度上分离了内核空间和用户空间，保护系统本身的运行安全；</a:t>
            </a:r>
            <a:r>
              <a:rPr lang="en-US" altLang="zh-CN" b="0" i="0" dirty="0">
                <a:solidFill>
                  <a:srgbClr val="555666"/>
                </a:solidFill>
                <a:effectLst/>
                <a:latin typeface="-apple-system"/>
              </a:rPr>
              <a:t>2</a:t>
            </a:r>
            <a:r>
              <a:rPr lang="zh-CN" altLang="en-US" b="0" i="0" dirty="0">
                <a:solidFill>
                  <a:srgbClr val="555666"/>
                </a:solidFill>
                <a:effectLst/>
                <a:latin typeface="-apple-system"/>
              </a:rPr>
              <a:t>）可以减少读盘的次数，从而提高性能。</a:t>
            </a:r>
            <a:br>
              <a:rPr lang="zh-CN" altLang="en-US" dirty="0"/>
            </a:br>
            <a:r>
              <a:rPr lang="zh-CN" altLang="en-US" b="0" i="0" dirty="0">
                <a:solidFill>
                  <a:srgbClr val="555666"/>
                </a:solidFill>
                <a:effectLst/>
                <a:latin typeface="-apple-system"/>
              </a:rPr>
              <a:t>缓存</a:t>
            </a:r>
            <a:r>
              <a:rPr lang="en-US" altLang="zh-CN" b="0" i="0" dirty="0">
                <a:solidFill>
                  <a:srgbClr val="555666"/>
                </a:solidFill>
                <a:effectLst/>
                <a:latin typeface="-apple-system"/>
              </a:rPr>
              <a:t>I/O</a:t>
            </a:r>
            <a:r>
              <a:rPr lang="zh-CN" altLang="en-US" b="0" i="0" dirty="0">
                <a:solidFill>
                  <a:srgbClr val="555666"/>
                </a:solidFill>
                <a:effectLst/>
                <a:latin typeface="-apple-system"/>
              </a:rPr>
              <a:t>的缺点：数据在传输过程中需要在应用程序地址空间和缓存之间进行多次数据拷贝操作，这些数据拷贝操作所带来的</a:t>
            </a:r>
            <a:r>
              <a:rPr lang="en-US" altLang="zh-CN" b="0" i="0" dirty="0">
                <a:solidFill>
                  <a:srgbClr val="555666"/>
                </a:solidFill>
                <a:effectLst/>
                <a:latin typeface="-apple-system"/>
              </a:rPr>
              <a:t>CPU</a:t>
            </a:r>
            <a:r>
              <a:rPr lang="zh-CN" altLang="en-US" b="0" i="0" dirty="0">
                <a:solidFill>
                  <a:srgbClr val="555666"/>
                </a:solidFill>
                <a:effectLst/>
                <a:latin typeface="-apple-system"/>
              </a:rPr>
              <a:t>以及内存开销是非常大的。</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4533DCF-755D-4C09-8C77-B4C66B47F236}" type="slidenum">
              <a:rPr lang="zh-CN" altLang="en-US" smtClean="0"/>
              <a:t>8</a:t>
            </a:fld>
            <a:endParaRPr lang="zh-CN" altLang="en-US"/>
          </a:p>
        </p:txBody>
      </p:sp>
    </p:spTree>
    <p:extLst>
      <p:ext uri="{BB962C8B-B14F-4D97-AF65-F5344CB8AC3E}">
        <p14:creationId xmlns:p14="http://schemas.microsoft.com/office/powerpoint/2010/main" val="45483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555666"/>
                </a:solidFill>
                <a:effectLst/>
                <a:latin typeface="-apple-system"/>
              </a:rPr>
              <a:t>直接</a:t>
            </a:r>
            <a:r>
              <a:rPr lang="en-US" altLang="zh-CN" b="0" i="0" dirty="0">
                <a:solidFill>
                  <a:srgbClr val="555666"/>
                </a:solidFill>
                <a:effectLst/>
                <a:latin typeface="-apple-system"/>
              </a:rPr>
              <a:t>IO</a:t>
            </a:r>
            <a:r>
              <a:rPr lang="zh-CN" altLang="en-US" b="0" i="0" dirty="0">
                <a:solidFill>
                  <a:srgbClr val="555666"/>
                </a:solidFill>
                <a:effectLst/>
                <a:latin typeface="-apple-system"/>
              </a:rPr>
              <a:t>就是应用程序直接访问磁盘数据，而不经过内核缓冲区，这样做的目的是减少一次从内核缓冲区到用户程序缓存的数据复制。比如说数据库管理系统这类应用，它们更倾向于选择它们自己的缓存机制，因为数据库管理系统往往比操作系统更了解数据库中存放的数据，数据库管理系统可以提供一种更加有效的缓存机制来提高数据库中数据的存取性能。</a:t>
            </a:r>
            <a:br>
              <a:rPr lang="zh-CN" altLang="en-US" dirty="0"/>
            </a:br>
            <a:r>
              <a:rPr lang="zh-CN" altLang="en-US" b="0" i="0" dirty="0">
                <a:solidFill>
                  <a:srgbClr val="555666"/>
                </a:solidFill>
                <a:effectLst/>
                <a:latin typeface="-apple-system"/>
              </a:rPr>
              <a:t>直接</a:t>
            </a:r>
            <a:r>
              <a:rPr lang="en-US" altLang="zh-CN" b="0" i="0" dirty="0">
                <a:solidFill>
                  <a:srgbClr val="555666"/>
                </a:solidFill>
                <a:effectLst/>
                <a:latin typeface="-apple-system"/>
              </a:rPr>
              <a:t>IO</a:t>
            </a:r>
            <a:r>
              <a:rPr lang="zh-CN" altLang="en-US" b="0" i="0" dirty="0">
                <a:solidFill>
                  <a:srgbClr val="555666"/>
                </a:solidFill>
                <a:effectLst/>
                <a:latin typeface="-apple-system"/>
              </a:rPr>
              <a:t>的缺点：如果访问的数据不在应用程序缓存中，那么每次数据都会直接从磁盘加载，这种直接加载会非常耗时。通常直接</a:t>
            </a:r>
            <a:r>
              <a:rPr lang="en-US" altLang="zh-CN" b="0" i="0" dirty="0">
                <a:solidFill>
                  <a:srgbClr val="555666"/>
                </a:solidFill>
                <a:effectLst/>
                <a:latin typeface="-apple-system"/>
              </a:rPr>
              <a:t>IO</a:t>
            </a:r>
            <a:r>
              <a:rPr lang="zh-CN" altLang="en-US" b="0" i="0" dirty="0">
                <a:solidFill>
                  <a:srgbClr val="555666"/>
                </a:solidFill>
                <a:effectLst/>
                <a:latin typeface="-apple-system"/>
              </a:rPr>
              <a:t>与异步</a:t>
            </a:r>
            <a:r>
              <a:rPr lang="en-US" altLang="zh-CN" b="0" i="0" dirty="0">
                <a:solidFill>
                  <a:srgbClr val="555666"/>
                </a:solidFill>
                <a:effectLst/>
                <a:latin typeface="-apple-system"/>
              </a:rPr>
              <a:t>IO</a:t>
            </a:r>
            <a:r>
              <a:rPr lang="zh-CN" altLang="en-US" b="0" i="0" dirty="0">
                <a:solidFill>
                  <a:srgbClr val="555666"/>
                </a:solidFill>
                <a:effectLst/>
                <a:latin typeface="-apple-system"/>
              </a:rPr>
              <a:t>结合使用，会得到比较好的性能。（异步</a:t>
            </a:r>
            <a:r>
              <a:rPr lang="en-US" altLang="zh-CN" b="0" i="0" dirty="0">
                <a:solidFill>
                  <a:srgbClr val="555666"/>
                </a:solidFill>
                <a:effectLst/>
                <a:latin typeface="-apple-system"/>
              </a:rPr>
              <a:t>IO</a:t>
            </a:r>
            <a:r>
              <a:rPr lang="zh-CN" altLang="en-US" b="0" i="0" dirty="0">
                <a:solidFill>
                  <a:srgbClr val="555666"/>
                </a:solidFill>
                <a:effectLst/>
                <a:latin typeface="-apple-system"/>
              </a:rPr>
              <a:t>：当访问数据的线程发出请求之后，线程会接着去处理其他事，而不是阻塞等待）</a:t>
            </a:r>
            <a:endParaRPr lang="zh-CN" altLang="en-US" dirty="0"/>
          </a:p>
        </p:txBody>
      </p:sp>
      <p:sp>
        <p:nvSpPr>
          <p:cNvPr id="4" name="灯片编号占位符 3"/>
          <p:cNvSpPr>
            <a:spLocks noGrp="1"/>
          </p:cNvSpPr>
          <p:nvPr>
            <p:ph type="sldNum" sz="quarter" idx="10"/>
          </p:nvPr>
        </p:nvSpPr>
        <p:spPr/>
        <p:txBody>
          <a:bodyPr/>
          <a:lstStyle/>
          <a:p>
            <a:fld id="{74533DCF-755D-4C09-8C77-B4C66B47F236}" type="slidenum">
              <a:rPr lang="zh-CN" altLang="en-US" smtClean="0"/>
              <a:t>9</a:t>
            </a:fld>
            <a:endParaRPr lang="zh-CN" altLang="en-US"/>
          </a:p>
        </p:txBody>
      </p:sp>
    </p:spTree>
    <p:extLst>
      <p:ext uri="{BB962C8B-B14F-4D97-AF65-F5344CB8AC3E}">
        <p14:creationId xmlns:p14="http://schemas.microsoft.com/office/powerpoint/2010/main" val="302384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8" name="矩形 7"/>
          <p:cNvSpPr/>
          <p:nvPr userDrawn="1"/>
        </p:nvSpPr>
        <p:spPr>
          <a:xfrm>
            <a:off x="160943" y="629920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7488ED1-95B7-44CE-A12E-9AE24D363BC6}" type="datetimeFigureOut">
              <a:rPr lang="zh-CN" altLang="en-US" smtClean="0"/>
              <a:t>2021/6/17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7488ED1-95B7-44CE-A12E-9AE24D363BC6}" type="datetimeFigureOut">
              <a:rPr lang="zh-CN" altLang="en-US" smtClean="0"/>
              <a:t>2021/6/17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488ED1-95B7-44CE-A12E-9AE24D363BC6}" type="datetimeFigureOut">
              <a:rPr lang="zh-CN" altLang="en-US" smtClean="0"/>
              <a:t>2021/6/17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88ED1-95B7-44CE-A12E-9AE24D363BC6}" type="datetimeFigureOut">
              <a:rPr lang="zh-CN" altLang="en-US" smtClean="0"/>
              <a:t>2021/6/17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88ED1-95B7-44CE-A12E-9AE24D363BC6}" type="datetimeFigureOut">
              <a:rPr lang="zh-CN" altLang="en-US" smtClean="0"/>
              <a:t>2021/6/17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88ED1-95B7-44CE-A12E-9AE24D363BC6}" type="datetimeFigureOut">
              <a:rPr lang="zh-CN" altLang="en-US" smtClean="0"/>
              <a:t>2021/6/17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88ED1-95B7-44CE-A12E-9AE24D363BC6}" type="datetimeFigureOut">
              <a:rPr lang="zh-CN" altLang="en-US" smtClean="0"/>
              <a:t>2021/6/17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AEF5B-32AE-4564-9C2B-25E12F42EC3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4.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5.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5.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6.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20.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1.pn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9" name="图片 9">
            <a:extLst>
              <a:ext uri="{FF2B5EF4-FFF2-40B4-BE49-F238E27FC236}">
                <a16:creationId xmlns:a16="http://schemas.microsoft.com/office/drawing/2014/main" id="{C2416F98-B63F-4A7A-9B2B-BF2A4029951D}"/>
              </a:ext>
            </a:extLst>
          </p:cNvPr>
          <p:cNvPicPr>
            <a:picLocks noChangeAspect="1"/>
          </p:cNvPicPr>
          <p:nvPr/>
        </p:nvPicPr>
        <p:blipFill>
          <a:blip r:embed="rId5" cstate="email">
            <a:clrChange>
              <a:clrFrom>
                <a:srgbClr val="F4F0ED"/>
              </a:clrFrom>
              <a:clrTo>
                <a:srgbClr val="F4F0ED">
                  <a:alpha val="0"/>
                </a:srgbClr>
              </a:clrTo>
            </a:clrChange>
          </a:blip>
          <a:srcRect/>
          <a:stretch>
            <a:fillRect/>
          </a:stretch>
        </p:blipFill>
        <p:spPr bwMode="auto">
          <a:xfrm>
            <a:off x="7446722" y="3517101"/>
            <a:ext cx="4745278" cy="335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23">
            <a:extLst>
              <a:ext uri="{FF2B5EF4-FFF2-40B4-BE49-F238E27FC236}">
                <a16:creationId xmlns:a16="http://schemas.microsoft.com/office/drawing/2014/main" id="{556EC5B4-8070-4C53-A6A9-A4820F13E42A}"/>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b="63982"/>
          <a:stretch>
            <a:fillRect/>
          </a:stretch>
        </p:blipFill>
        <p:spPr>
          <a:xfrm>
            <a:off x="-281208" y="1685940"/>
            <a:ext cx="8099362" cy="5186128"/>
          </a:xfrm>
          <a:prstGeom prst="rect">
            <a:avLst/>
          </a:prstGeom>
        </p:spPr>
      </p:pic>
      <p:grpSp>
        <p:nvGrpSpPr>
          <p:cNvPr id="25" name="组合 24">
            <a:extLst>
              <a:ext uri="{FF2B5EF4-FFF2-40B4-BE49-F238E27FC236}">
                <a16:creationId xmlns:a16="http://schemas.microsoft.com/office/drawing/2014/main" id="{AC21DCED-720F-4EC8-80AD-41BCC801F371}"/>
              </a:ext>
            </a:extLst>
          </p:cNvPr>
          <p:cNvGrpSpPr/>
          <p:nvPr/>
        </p:nvGrpSpPr>
        <p:grpSpPr>
          <a:xfrm>
            <a:off x="8076534" y="4896430"/>
            <a:ext cx="430887" cy="447894"/>
            <a:chOff x="7077476" y="2846291"/>
            <a:chExt cx="430887" cy="447894"/>
          </a:xfrm>
        </p:grpSpPr>
        <p:pic>
          <p:nvPicPr>
            <p:cNvPr id="26" name="图片 25">
              <a:extLst>
                <a:ext uri="{FF2B5EF4-FFF2-40B4-BE49-F238E27FC236}">
                  <a16:creationId xmlns:a16="http://schemas.microsoft.com/office/drawing/2014/main" id="{B1460767-5E06-4E50-BE31-34C132C0E34C}"/>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135739" y="2846291"/>
              <a:ext cx="3270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框 26">
              <a:extLst>
                <a:ext uri="{FF2B5EF4-FFF2-40B4-BE49-F238E27FC236}">
                  <a16:creationId xmlns:a16="http://schemas.microsoft.com/office/drawing/2014/main" id="{AD6A85E8-57A0-4715-BFDC-D3039CDF0BFB}"/>
                </a:ext>
              </a:extLst>
            </p:cNvPr>
            <p:cNvSpPr txBox="1">
              <a:spLocks noChangeArrowheads="1"/>
            </p:cNvSpPr>
            <p:nvPr/>
          </p:nvSpPr>
          <p:spPr bwMode="auto">
            <a:xfrm>
              <a:off x="7077476" y="2873498"/>
              <a:ext cx="43088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印</a:t>
              </a:r>
            </a:p>
          </p:txBody>
        </p:sp>
      </p:grpSp>
      <p:sp>
        <p:nvSpPr>
          <p:cNvPr id="28" name="标题 1">
            <a:extLst>
              <a:ext uri="{FF2B5EF4-FFF2-40B4-BE49-F238E27FC236}">
                <a16:creationId xmlns:a16="http://schemas.microsoft.com/office/drawing/2014/main" id="{6FE19BEB-63D2-4D99-B76D-86BFAE07258A}"/>
              </a:ext>
            </a:extLst>
          </p:cNvPr>
          <p:cNvSpPr txBox="1">
            <a:spLocks/>
          </p:cNvSpPr>
          <p:nvPr/>
        </p:nvSpPr>
        <p:spPr>
          <a:xfrm>
            <a:off x="4593249" y="1748175"/>
            <a:ext cx="4002374" cy="10949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计算机系统</a:t>
            </a:r>
          </a:p>
        </p:txBody>
      </p:sp>
      <p:sp>
        <p:nvSpPr>
          <p:cNvPr id="29" name="副标题 2">
            <a:extLst>
              <a:ext uri="{FF2B5EF4-FFF2-40B4-BE49-F238E27FC236}">
                <a16:creationId xmlns:a16="http://schemas.microsoft.com/office/drawing/2014/main" id="{AA9AED2E-5A50-482B-B1BA-047C726BE006}"/>
              </a:ext>
            </a:extLst>
          </p:cNvPr>
          <p:cNvSpPr txBox="1">
            <a:spLocks/>
          </p:cNvSpPr>
          <p:nvPr/>
        </p:nvSpPr>
        <p:spPr>
          <a:xfrm>
            <a:off x="7602710" y="3206616"/>
            <a:ext cx="1188273" cy="44476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第三题</a:t>
            </a:r>
          </a:p>
        </p:txBody>
      </p:sp>
      <p:sp>
        <p:nvSpPr>
          <p:cNvPr id="30" name="文本框 29">
            <a:extLst>
              <a:ext uri="{FF2B5EF4-FFF2-40B4-BE49-F238E27FC236}">
                <a16:creationId xmlns:a16="http://schemas.microsoft.com/office/drawing/2014/main" id="{63D602B3-F82E-495D-85EC-A390C3CD9046}"/>
              </a:ext>
            </a:extLst>
          </p:cNvPr>
          <p:cNvSpPr txBox="1"/>
          <p:nvPr/>
        </p:nvSpPr>
        <p:spPr>
          <a:xfrm>
            <a:off x="5037626" y="4759549"/>
            <a:ext cx="3113621" cy="584775"/>
          </a:xfrm>
          <a:prstGeom prst="rect">
            <a:avLst/>
          </a:prstGeom>
          <a:noFill/>
        </p:spPr>
        <p:txBody>
          <a:bodyPr wrap="square" rtlCol="0">
            <a:spAutoFit/>
          </a:bodyPr>
          <a:lstStyle/>
          <a:p>
            <a:r>
              <a:rPr lang="zh-CN" altLang="en-US" sz="3200" dirty="0"/>
              <a:t>计科</a:t>
            </a:r>
            <a:r>
              <a:rPr lang="en-US" altLang="zh-CN" sz="3200" dirty="0"/>
              <a:t>1907</a:t>
            </a:r>
            <a:r>
              <a:rPr lang="zh-CN" altLang="en-US" sz="3200" dirty="0"/>
              <a:t>第二组</a:t>
            </a:r>
          </a:p>
        </p:txBody>
      </p:sp>
    </p:spTree>
    <p:custDataLst>
      <p:tags r:id="rId1"/>
    </p:custDataLst>
    <p:extLst>
      <p:ext uri="{BB962C8B-B14F-4D97-AF65-F5344CB8AC3E}">
        <p14:creationId xmlns:p14="http://schemas.microsoft.com/office/powerpoint/2010/main" val="446324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19E81D3-1761-4D73-A896-9E1FFB68AE59}"/>
              </a:ext>
            </a:extLst>
          </p:cNvPr>
          <p:cNvSpPr txBox="1"/>
          <p:nvPr/>
        </p:nvSpPr>
        <p:spPr>
          <a:xfrm>
            <a:off x="1510646" y="4141255"/>
            <a:ext cx="8849412" cy="2308324"/>
          </a:xfrm>
          <a:prstGeom prst="rect">
            <a:avLst/>
          </a:prstGeom>
          <a:noFill/>
        </p:spPr>
        <p:txBody>
          <a:bodyPr wrap="square">
            <a:spAutoFit/>
          </a:bodyPr>
          <a:lstStyle/>
          <a:p>
            <a:pPr algn="l"/>
            <a:r>
              <a:rPr lang="en-US" altLang="zh-CN" b="0" i="0" dirty="0" err="1">
                <a:solidFill>
                  <a:srgbClr val="4D4D4D"/>
                </a:solidFill>
                <a:effectLst/>
                <a:latin typeface="-apple-system"/>
              </a:rPr>
              <a:t>mmap</a:t>
            </a:r>
            <a:r>
              <a:rPr lang="zh-CN" altLang="en-US" b="0" i="0" dirty="0">
                <a:solidFill>
                  <a:srgbClr val="4D4D4D"/>
                </a:solidFill>
                <a:effectLst/>
                <a:latin typeface="-apple-system"/>
              </a:rPr>
              <a:t>的优点：</a:t>
            </a:r>
          </a:p>
          <a:p>
            <a:pPr algn="l">
              <a:buFont typeface="+mj-lt"/>
              <a:buAutoNum type="arabicPeriod"/>
            </a:pPr>
            <a:r>
              <a:rPr lang="zh-CN" altLang="en-US" b="0" i="0" dirty="0">
                <a:solidFill>
                  <a:srgbClr val="4D4D4D"/>
                </a:solidFill>
                <a:effectLst/>
                <a:latin typeface="-apple-system"/>
              </a:rPr>
              <a:t>减少系统调用。我们只需要一次 </a:t>
            </a:r>
            <a:r>
              <a:rPr lang="en-US" altLang="zh-CN" b="0" i="0" dirty="0" err="1">
                <a:solidFill>
                  <a:srgbClr val="4D4D4D"/>
                </a:solidFill>
                <a:effectLst/>
                <a:latin typeface="-apple-system"/>
              </a:rPr>
              <a:t>mmap</a:t>
            </a:r>
            <a:r>
              <a:rPr lang="en-US" altLang="zh-CN" b="0" i="0" dirty="0">
                <a:solidFill>
                  <a:srgbClr val="4D4D4D"/>
                </a:solidFill>
                <a:effectLst/>
                <a:latin typeface="-apple-system"/>
              </a:rPr>
              <a:t>() </a:t>
            </a:r>
            <a:r>
              <a:rPr lang="zh-CN" altLang="en-US" b="0" i="0" dirty="0">
                <a:solidFill>
                  <a:srgbClr val="4D4D4D"/>
                </a:solidFill>
                <a:effectLst/>
                <a:latin typeface="-apple-system"/>
              </a:rPr>
              <a:t>系统调用，后续所有的调用像操作内存一样，而不会出现大量的 </a:t>
            </a:r>
            <a:r>
              <a:rPr lang="en-US" altLang="zh-CN" b="0" i="0" dirty="0">
                <a:solidFill>
                  <a:srgbClr val="4D4D4D"/>
                </a:solidFill>
                <a:effectLst/>
                <a:latin typeface="-apple-system"/>
              </a:rPr>
              <a:t>read/write </a:t>
            </a:r>
            <a:r>
              <a:rPr lang="zh-CN" altLang="en-US" b="0" i="0" dirty="0">
                <a:solidFill>
                  <a:srgbClr val="4D4D4D"/>
                </a:solidFill>
                <a:effectLst/>
                <a:latin typeface="-apple-system"/>
              </a:rPr>
              <a:t>系统调用。</a:t>
            </a:r>
          </a:p>
          <a:p>
            <a:pPr algn="l">
              <a:buFont typeface="+mj-lt"/>
              <a:buAutoNum type="arabicPeriod"/>
            </a:pPr>
            <a:r>
              <a:rPr lang="zh-CN" altLang="en-US" b="0" i="0" dirty="0">
                <a:solidFill>
                  <a:srgbClr val="4D4D4D"/>
                </a:solidFill>
                <a:effectLst/>
                <a:latin typeface="-apple-system"/>
              </a:rPr>
              <a:t>减少数据拷贝。普通的 </a:t>
            </a:r>
            <a:r>
              <a:rPr lang="en-US" altLang="zh-CN" b="0" i="0" dirty="0">
                <a:solidFill>
                  <a:srgbClr val="4D4D4D"/>
                </a:solidFill>
                <a:effectLst/>
                <a:latin typeface="-apple-system"/>
              </a:rPr>
              <a:t>read() </a:t>
            </a:r>
            <a:r>
              <a:rPr lang="zh-CN" altLang="en-US" b="0" i="0" dirty="0">
                <a:solidFill>
                  <a:srgbClr val="4D4D4D"/>
                </a:solidFill>
                <a:effectLst/>
                <a:latin typeface="-apple-system"/>
              </a:rPr>
              <a:t>调用，数据需要经过两次拷贝；而 </a:t>
            </a:r>
            <a:r>
              <a:rPr lang="en-US" altLang="zh-CN" b="0" i="0" dirty="0" err="1">
                <a:solidFill>
                  <a:srgbClr val="4D4D4D"/>
                </a:solidFill>
                <a:effectLst/>
                <a:latin typeface="-apple-system"/>
              </a:rPr>
              <a:t>mmap</a:t>
            </a:r>
            <a:r>
              <a:rPr lang="en-US" altLang="zh-CN" b="0" i="0" dirty="0">
                <a:solidFill>
                  <a:srgbClr val="4D4D4D"/>
                </a:solidFill>
                <a:effectLst/>
                <a:latin typeface="-apple-system"/>
              </a:rPr>
              <a:t> </a:t>
            </a:r>
            <a:r>
              <a:rPr lang="zh-CN" altLang="en-US" b="0" i="0" dirty="0">
                <a:solidFill>
                  <a:srgbClr val="4D4D4D"/>
                </a:solidFill>
                <a:effectLst/>
                <a:latin typeface="-apple-system"/>
              </a:rPr>
              <a:t>只需要从磁盘拷贝一次就可以了，并且由于做过内存映射，也不需要再拷贝回用户空间。</a:t>
            </a:r>
          </a:p>
          <a:p>
            <a:pPr algn="l">
              <a:buFont typeface="+mj-lt"/>
              <a:buAutoNum type="arabicPeriod"/>
            </a:pPr>
            <a:r>
              <a:rPr lang="zh-CN" altLang="en-US" b="0" i="0" dirty="0">
                <a:solidFill>
                  <a:srgbClr val="4D4D4D"/>
                </a:solidFill>
                <a:effectLst/>
                <a:latin typeface="-apple-system"/>
              </a:rPr>
              <a:t>可靠性高。</a:t>
            </a:r>
            <a:r>
              <a:rPr lang="en-US" altLang="zh-CN" b="0" i="0" dirty="0" err="1">
                <a:solidFill>
                  <a:srgbClr val="4D4D4D"/>
                </a:solidFill>
                <a:effectLst/>
                <a:latin typeface="-apple-system"/>
              </a:rPr>
              <a:t>mmap</a:t>
            </a:r>
            <a:r>
              <a:rPr lang="en-US" altLang="zh-CN" b="0" i="0" dirty="0">
                <a:solidFill>
                  <a:srgbClr val="4D4D4D"/>
                </a:solidFill>
                <a:effectLst/>
                <a:latin typeface="-apple-system"/>
              </a:rPr>
              <a:t> </a:t>
            </a:r>
            <a:r>
              <a:rPr lang="zh-CN" altLang="en-US" b="0" i="0" dirty="0">
                <a:solidFill>
                  <a:srgbClr val="4D4D4D"/>
                </a:solidFill>
                <a:effectLst/>
                <a:latin typeface="-apple-system"/>
              </a:rPr>
              <a:t>把数据写入页缓存后，跟缓存 </a:t>
            </a:r>
            <a:r>
              <a:rPr lang="en-US" altLang="zh-CN" b="0" i="0" dirty="0">
                <a:solidFill>
                  <a:srgbClr val="4D4D4D"/>
                </a:solidFill>
                <a:effectLst/>
                <a:latin typeface="-apple-system"/>
              </a:rPr>
              <a:t>I/O </a:t>
            </a:r>
            <a:r>
              <a:rPr lang="zh-CN" altLang="en-US" b="0" i="0" dirty="0">
                <a:solidFill>
                  <a:srgbClr val="4D4D4D"/>
                </a:solidFill>
                <a:effectLst/>
                <a:latin typeface="-apple-system"/>
              </a:rPr>
              <a:t>的延迟写机制一样，可以依靠内核线程定期写回磁盘。但是需要提的是，</a:t>
            </a:r>
            <a:r>
              <a:rPr lang="en-US" altLang="zh-CN" b="0" i="0" dirty="0" err="1">
                <a:solidFill>
                  <a:srgbClr val="4D4D4D"/>
                </a:solidFill>
                <a:effectLst/>
                <a:latin typeface="-apple-system"/>
              </a:rPr>
              <a:t>mmap</a:t>
            </a:r>
            <a:r>
              <a:rPr lang="en-US" altLang="zh-CN" b="0" i="0" dirty="0">
                <a:solidFill>
                  <a:srgbClr val="4D4D4D"/>
                </a:solidFill>
                <a:effectLst/>
                <a:latin typeface="-apple-system"/>
              </a:rPr>
              <a:t> </a:t>
            </a:r>
            <a:r>
              <a:rPr lang="zh-CN" altLang="en-US" b="0" i="0" dirty="0">
                <a:solidFill>
                  <a:srgbClr val="4D4D4D"/>
                </a:solidFill>
                <a:effectLst/>
                <a:latin typeface="-apple-system"/>
              </a:rPr>
              <a:t>在内核崩溃、突然断电的情况下也一样有可能引起内容丢失，当然我们也可以使用 </a:t>
            </a:r>
            <a:r>
              <a:rPr lang="en-US" altLang="zh-CN" b="0" i="0" dirty="0" err="1">
                <a:solidFill>
                  <a:srgbClr val="4D4D4D"/>
                </a:solidFill>
                <a:effectLst/>
                <a:latin typeface="-apple-system"/>
              </a:rPr>
              <a:t>msync</a:t>
            </a:r>
            <a:r>
              <a:rPr lang="zh-CN" altLang="en-US" b="0" i="0" dirty="0">
                <a:solidFill>
                  <a:srgbClr val="4D4D4D"/>
                </a:solidFill>
                <a:effectLst/>
                <a:latin typeface="-apple-system"/>
              </a:rPr>
              <a:t>来强制同步写。</a:t>
            </a:r>
          </a:p>
        </p:txBody>
      </p:sp>
      <p:sp>
        <p:nvSpPr>
          <p:cNvPr id="9" name="文本框 8">
            <a:extLst>
              <a:ext uri="{FF2B5EF4-FFF2-40B4-BE49-F238E27FC236}">
                <a16:creationId xmlns:a16="http://schemas.microsoft.com/office/drawing/2014/main" id="{8EE33A9F-0395-4E89-AB74-36B258535FF0}"/>
              </a:ext>
            </a:extLst>
          </p:cNvPr>
          <p:cNvSpPr txBox="1"/>
          <p:nvPr/>
        </p:nvSpPr>
        <p:spPr>
          <a:xfrm>
            <a:off x="718795" y="578905"/>
            <a:ext cx="6094428" cy="523220"/>
          </a:xfrm>
          <a:prstGeom prst="rect">
            <a:avLst/>
          </a:prstGeom>
          <a:noFill/>
        </p:spPr>
        <p:txBody>
          <a:bodyPr wrap="square">
            <a:spAutoFit/>
          </a:bodyPr>
          <a:lstStyle/>
          <a:p>
            <a:pPr algn="l"/>
            <a:r>
              <a:rPr lang="en-US" altLang="zh-CN" sz="2800" b="1" i="0" dirty="0">
                <a:solidFill>
                  <a:srgbClr val="4F4F4F"/>
                </a:solidFill>
                <a:effectLst/>
                <a:latin typeface="PingFang SC"/>
              </a:rPr>
              <a:t>1.3 </a:t>
            </a:r>
            <a:r>
              <a:rPr lang="en-US" altLang="zh-CN" sz="2800" b="1" i="0" dirty="0" err="1">
                <a:solidFill>
                  <a:srgbClr val="4F4F4F"/>
                </a:solidFill>
                <a:effectLst/>
                <a:latin typeface="PingFang SC"/>
              </a:rPr>
              <a:t>mmap</a:t>
            </a:r>
            <a:endParaRPr lang="en-US" altLang="zh-CN" sz="2800" b="1" i="0" dirty="0">
              <a:solidFill>
                <a:srgbClr val="4F4F4F"/>
              </a:solidFill>
              <a:effectLst/>
              <a:latin typeface="PingFang SC"/>
            </a:endParaRPr>
          </a:p>
        </p:txBody>
      </p:sp>
      <p:pic>
        <p:nvPicPr>
          <p:cNvPr id="4098" name="Picture 2" descr="在这里插入图片描述">
            <a:extLst>
              <a:ext uri="{FF2B5EF4-FFF2-40B4-BE49-F238E27FC236}">
                <a16:creationId xmlns:a16="http://schemas.microsoft.com/office/drawing/2014/main" id="{71700013-858A-48ED-AADA-A97FB71977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8685" y="451068"/>
            <a:ext cx="7124700" cy="35623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114815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E772F1C-B4E7-4C0A-941D-7337B91E0121}"/>
              </a:ext>
            </a:extLst>
          </p:cNvPr>
          <p:cNvSpPr txBox="1"/>
          <p:nvPr/>
        </p:nvSpPr>
        <p:spPr>
          <a:xfrm>
            <a:off x="973317" y="4293811"/>
            <a:ext cx="9528143" cy="2308324"/>
          </a:xfrm>
          <a:prstGeom prst="rect">
            <a:avLst/>
          </a:prstGeom>
          <a:noFill/>
        </p:spPr>
        <p:txBody>
          <a:bodyPr wrap="square">
            <a:spAutoFit/>
          </a:bodyPr>
          <a:lstStyle/>
          <a:p>
            <a:pPr algn="l"/>
            <a:r>
              <a:rPr lang="zh-CN" altLang="en-US" b="0" i="0" dirty="0">
                <a:solidFill>
                  <a:srgbClr val="4D4D4D"/>
                </a:solidFill>
                <a:effectLst/>
                <a:latin typeface="-apple-system"/>
              </a:rPr>
              <a:t>从上面的图看来，我们使用 </a:t>
            </a:r>
            <a:r>
              <a:rPr lang="en-US" altLang="zh-CN" b="0" i="0" dirty="0" err="1">
                <a:solidFill>
                  <a:srgbClr val="4D4D4D"/>
                </a:solidFill>
                <a:effectLst/>
                <a:latin typeface="-apple-system"/>
              </a:rPr>
              <a:t>mmap</a:t>
            </a:r>
            <a:r>
              <a:rPr lang="en-US" altLang="zh-CN" b="0" i="0" dirty="0">
                <a:solidFill>
                  <a:srgbClr val="4D4D4D"/>
                </a:solidFill>
                <a:effectLst/>
                <a:latin typeface="-apple-system"/>
              </a:rPr>
              <a:t> </a:t>
            </a:r>
            <a:r>
              <a:rPr lang="zh-CN" altLang="en-US" b="0" i="0" dirty="0">
                <a:solidFill>
                  <a:srgbClr val="4D4D4D"/>
                </a:solidFill>
                <a:effectLst/>
                <a:latin typeface="-apple-system"/>
              </a:rPr>
              <a:t>仅仅只需要一次数据拷贝。看起来 </a:t>
            </a:r>
            <a:r>
              <a:rPr lang="en-US" altLang="zh-CN" b="0" i="0" dirty="0" err="1">
                <a:solidFill>
                  <a:srgbClr val="4D4D4D"/>
                </a:solidFill>
                <a:effectLst/>
                <a:latin typeface="-apple-system"/>
              </a:rPr>
              <a:t>mmap</a:t>
            </a:r>
            <a:r>
              <a:rPr lang="en-US" altLang="zh-CN" b="0" i="0" dirty="0">
                <a:solidFill>
                  <a:srgbClr val="4D4D4D"/>
                </a:solidFill>
                <a:effectLst/>
                <a:latin typeface="-apple-system"/>
              </a:rPr>
              <a:t> </a:t>
            </a:r>
            <a:r>
              <a:rPr lang="zh-CN" altLang="en-US" b="0" i="0" dirty="0">
                <a:solidFill>
                  <a:srgbClr val="4D4D4D"/>
                </a:solidFill>
                <a:effectLst/>
                <a:latin typeface="-apple-system"/>
              </a:rPr>
              <a:t>的确可以秒杀普通的文件读写，那我们为什么不全都使用 </a:t>
            </a:r>
            <a:r>
              <a:rPr lang="en-US" altLang="zh-CN" b="0" i="0" dirty="0" err="1">
                <a:solidFill>
                  <a:srgbClr val="4D4D4D"/>
                </a:solidFill>
                <a:effectLst/>
                <a:latin typeface="-apple-system"/>
              </a:rPr>
              <a:t>mmap</a:t>
            </a:r>
            <a:r>
              <a:rPr lang="en-US" altLang="zh-CN" b="0" i="0" dirty="0">
                <a:solidFill>
                  <a:srgbClr val="4D4D4D"/>
                </a:solidFill>
                <a:effectLst/>
                <a:latin typeface="-apple-system"/>
              </a:rPr>
              <a:t> </a:t>
            </a:r>
            <a:r>
              <a:rPr lang="zh-CN" altLang="en-US" b="0" i="0" dirty="0">
                <a:solidFill>
                  <a:srgbClr val="4D4D4D"/>
                </a:solidFill>
                <a:effectLst/>
                <a:latin typeface="-apple-system"/>
              </a:rPr>
              <a:t>呢？事实上，它也存在一些缺点：</a:t>
            </a:r>
          </a:p>
          <a:p>
            <a:pPr algn="l">
              <a:buFont typeface="+mj-lt"/>
              <a:buAutoNum type="arabicPeriod"/>
            </a:pPr>
            <a:r>
              <a:rPr lang="zh-CN" altLang="en-US" b="0" i="0" dirty="0">
                <a:effectLst/>
                <a:latin typeface="-apple-system"/>
              </a:rPr>
              <a:t>虚拟内存增大。</a:t>
            </a:r>
            <a:r>
              <a:rPr lang="en-US" altLang="zh-CN" b="0" i="0" dirty="0" err="1">
                <a:effectLst/>
                <a:latin typeface="-apple-system"/>
              </a:rPr>
              <a:t>mmap</a:t>
            </a:r>
            <a:r>
              <a:rPr lang="en-US" altLang="zh-CN" b="0" i="0" dirty="0">
                <a:effectLst/>
                <a:latin typeface="-apple-system"/>
              </a:rPr>
              <a:t> </a:t>
            </a:r>
            <a:r>
              <a:rPr lang="zh-CN" altLang="en-US" b="0" i="0" dirty="0">
                <a:effectLst/>
                <a:latin typeface="-apple-system"/>
              </a:rPr>
              <a:t>会导致虚拟内存增大，我们的 </a:t>
            </a:r>
            <a:r>
              <a:rPr lang="en-US" altLang="zh-CN" b="0" i="0" dirty="0">
                <a:effectLst/>
                <a:latin typeface="-apple-system"/>
              </a:rPr>
              <a:t>APK</a:t>
            </a:r>
            <a:r>
              <a:rPr lang="zh-CN" altLang="en-US" b="0" i="0" dirty="0">
                <a:effectLst/>
                <a:latin typeface="-apple-system"/>
              </a:rPr>
              <a:t>、</a:t>
            </a:r>
            <a:r>
              <a:rPr lang="en-US" altLang="zh-CN" b="0" i="0" dirty="0" err="1">
                <a:effectLst/>
                <a:latin typeface="-apple-system"/>
              </a:rPr>
              <a:t>Dex</a:t>
            </a:r>
            <a:r>
              <a:rPr lang="zh-CN" altLang="en-US" b="0" i="0" dirty="0">
                <a:effectLst/>
                <a:latin typeface="-apple-system"/>
              </a:rPr>
              <a:t>、</a:t>
            </a:r>
            <a:r>
              <a:rPr lang="en-US" altLang="zh-CN" b="0" i="0" dirty="0">
                <a:effectLst/>
                <a:latin typeface="-apple-system"/>
              </a:rPr>
              <a:t>so </a:t>
            </a:r>
            <a:r>
              <a:rPr lang="zh-CN" altLang="en-US" b="0" i="0" dirty="0">
                <a:effectLst/>
                <a:latin typeface="-apple-system"/>
              </a:rPr>
              <a:t>都是通过 </a:t>
            </a:r>
            <a:r>
              <a:rPr lang="en-US" altLang="zh-CN" b="0" i="0" dirty="0" err="1">
                <a:effectLst/>
                <a:latin typeface="-apple-system"/>
              </a:rPr>
              <a:t>mmap</a:t>
            </a:r>
            <a:r>
              <a:rPr lang="en-US" altLang="zh-CN" b="0" i="0" dirty="0">
                <a:effectLst/>
                <a:latin typeface="-apple-system"/>
              </a:rPr>
              <a:t> </a:t>
            </a:r>
            <a:r>
              <a:rPr lang="zh-CN" altLang="en-US" b="0" i="0" dirty="0">
                <a:effectLst/>
                <a:latin typeface="-apple-system"/>
              </a:rPr>
              <a:t>读取。而目前大部分的应用还没支持 </a:t>
            </a:r>
            <a:r>
              <a:rPr lang="en-US" altLang="zh-CN" b="0" i="0" dirty="0">
                <a:effectLst/>
                <a:latin typeface="-apple-system"/>
              </a:rPr>
              <a:t>64 </a:t>
            </a:r>
            <a:r>
              <a:rPr lang="zh-CN" altLang="en-US" b="0" i="0" dirty="0">
                <a:effectLst/>
                <a:latin typeface="-apple-system"/>
              </a:rPr>
              <a:t>位，除去内核使用的地址空间，一般我们可以使用的虚拟内存空间只有 </a:t>
            </a:r>
            <a:r>
              <a:rPr lang="en-US" altLang="zh-CN" b="0" i="0" dirty="0">
                <a:effectLst/>
                <a:latin typeface="-apple-system"/>
              </a:rPr>
              <a:t>3GB </a:t>
            </a:r>
            <a:r>
              <a:rPr lang="zh-CN" altLang="en-US" b="0" i="0" dirty="0">
                <a:effectLst/>
                <a:latin typeface="-apple-system"/>
              </a:rPr>
              <a:t>左右。如果 </a:t>
            </a:r>
            <a:r>
              <a:rPr lang="en-US" altLang="zh-CN" b="0" i="0" dirty="0" err="1">
                <a:effectLst/>
                <a:latin typeface="-apple-system"/>
              </a:rPr>
              <a:t>mmap</a:t>
            </a:r>
            <a:r>
              <a:rPr lang="en-US" altLang="zh-CN" b="0" i="0" dirty="0">
                <a:effectLst/>
                <a:latin typeface="-apple-system"/>
              </a:rPr>
              <a:t> </a:t>
            </a:r>
            <a:r>
              <a:rPr lang="zh-CN" altLang="en-US" b="0" i="0" dirty="0">
                <a:effectLst/>
                <a:latin typeface="-apple-system"/>
              </a:rPr>
              <a:t>一个 </a:t>
            </a:r>
            <a:r>
              <a:rPr lang="en-US" altLang="zh-CN" b="0" i="0" dirty="0">
                <a:effectLst/>
                <a:latin typeface="-apple-system"/>
              </a:rPr>
              <a:t>1GB </a:t>
            </a:r>
            <a:r>
              <a:rPr lang="zh-CN" altLang="en-US" b="0" i="0" dirty="0">
                <a:effectLst/>
                <a:latin typeface="-apple-system"/>
              </a:rPr>
              <a:t>的文件，应用很容易会出现虚拟内存不足所导致的 </a:t>
            </a:r>
            <a:r>
              <a:rPr lang="en-US" altLang="zh-CN" b="0" i="0" dirty="0">
                <a:effectLst/>
                <a:latin typeface="-apple-system"/>
              </a:rPr>
              <a:t>OOM</a:t>
            </a:r>
            <a:r>
              <a:rPr lang="zh-CN" altLang="en-US" b="0" i="0" dirty="0">
                <a:effectLst/>
                <a:latin typeface="-apple-system"/>
              </a:rPr>
              <a:t>。</a:t>
            </a:r>
          </a:p>
          <a:p>
            <a:pPr algn="l">
              <a:buFont typeface="+mj-lt"/>
              <a:buAutoNum type="arabicPeriod"/>
            </a:pPr>
            <a:r>
              <a:rPr lang="zh-CN" altLang="en-US" b="0" i="0" dirty="0">
                <a:effectLst/>
                <a:latin typeface="-apple-system"/>
              </a:rPr>
              <a:t>磁盘延迟。</a:t>
            </a:r>
            <a:r>
              <a:rPr lang="en-US" altLang="zh-CN" b="0" i="0" dirty="0" err="1">
                <a:effectLst/>
                <a:latin typeface="-apple-system"/>
              </a:rPr>
              <a:t>mmap</a:t>
            </a:r>
            <a:r>
              <a:rPr lang="en-US" altLang="zh-CN" b="0" i="0" dirty="0">
                <a:effectLst/>
                <a:latin typeface="-apple-system"/>
              </a:rPr>
              <a:t> </a:t>
            </a:r>
            <a:r>
              <a:rPr lang="zh-CN" altLang="en-US" b="0" i="0" dirty="0">
                <a:effectLst/>
                <a:latin typeface="-apple-system"/>
              </a:rPr>
              <a:t>通过缺页中断向磁盘发起真正的磁盘 </a:t>
            </a:r>
            <a:r>
              <a:rPr lang="en-US" altLang="zh-CN" b="0" i="0" dirty="0">
                <a:effectLst/>
                <a:latin typeface="-apple-system"/>
              </a:rPr>
              <a:t>I/O</a:t>
            </a:r>
            <a:r>
              <a:rPr lang="zh-CN" altLang="en-US" b="0" i="0" dirty="0">
                <a:effectLst/>
                <a:latin typeface="-apple-system"/>
              </a:rPr>
              <a:t>，所以如果我们当前的问题是在于磁盘 </a:t>
            </a:r>
            <a:r>
              <a:rPr lang="en-US" altLang="zh-CN" b="0" i="0" dirty="0">
                <a:effectLst/>
                <a:latin typeface="-apple-system"/>
              </a:rPr>
              <a:t>I/O </a:t>
            </a:r>
            <a:r>
              <a:rPr lang="zh-CN" altLang="en-US" b="0" i="0" dirty="0">
                <a:effectLst/>
                <a:latin typeface="-apple-system"/>
              </a:rPr>
              <a:t>的高延迟，那么用 </a:t>
            </a:r>
            <a:r>
              <a:rPr lang="en-US" altLang="zh-CN" b="0" i="0" dirty="0" err="1">
                <a:effectLst/>
                <a:latin typeface="-apple-system"/>
              </a:rPr>
              <a:t>mmap</a:t>
            </a:r>
            <a:r>
              <a:rPr lang="en-US" altLang="zh-CN" b="0" i="0" dirty="0">
                <a:effectLst/>
                <a:latin typeface="-apple-system"/>
              </a:rPr>
              <a:t>() </a:t>
            </a:r>
            <a:r>
              <a:rPr lang="zh-CN" altLang="en-US" b="0" i="0" dirty="0">
                <a:effectLst/>
                <a:latin typeface="-apple-system"/>
              </a:rPr>
              <a:t>消除小小的系统调用开销是杯水车薪的。</a:t>
            </a:r>
          </a:p>
        </p:txBody>
      </p:sp>
      <p:pic>
        <p:nvPicPr>
          <p:cNvPr id="8" name="Picture 2" descr="在这里插入图片描述">
            <a:extLst>
              <a:ext uri="{FF2B5EF4-FFF2-40B4-BE49-F238E27FC236}">
                <a16:creationId xmlns:a16="http://schemas.microsoft.com/office/drawing/2014/main" id="{7A675F83-58D3-4FC4-85E0-C36F1EFC46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9700" y="517056"/>
            <a:ext cx="7124700" cy="35623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42285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4135903" y="-56551"/>
            <a:ext cx="3995224" cy="5318145"/>
          </a:xfrm>
          <a:prstGeom prst="rect">
            <a:avLst/>
          </a:prstGeom>
        </p:spPr>
      </p:pic>
      <p:sp>
        <p:nvSpPr>
          <p:cNvPr id="8" name="椭圆 7"/>
          <p:cNvSpPr/>
          <p:nvPr/>
        </p:nvSpPr>
        <p:spPr>
          <a:xfrm>
            <a:off x="5327571" y="2602521"/>
            <a:ext cx="1635155" cy="1597852"/>
          </a:xfrm>
          <a:prstGeom prst="ellipse">
            <a:avLst/>
          </a:prstGeom>
          <a:solidFill>
            <a:schemeClr val="bg1"/>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5671850" y="2799654"/>
            <a:ext cx="1107996" cy="1287993"/>
          </a:xfrm>
          <a:prstGeom prst="rect">
            <a:avLst/>
          </a:prstGeom>
          <a:noFill/>
        </p:spPr>
        <p:txBody>
          <a:bodyPr vert="eaVert" wrap="square" rtlCol="0">
            <a:spAutoFit/>
          </a:bodyPr>
          <a:lstStyle/>
          <a:p>
            <a:pPr algn="ctr"/>
            <a:r>
              <a:rPr lang="zh-CN" altLang="en-US" sz="6000" dirty="0">
                <a:latin typeface="微软雅黑" panose="020B0503020204020204" pitchFamily="34" charset="-122"/>
                <a:ea typeface="微软雅黑" panose="020B0503020204020204" pitchFamily="34" charset="-122"/>
                <a:sym typeface="微软雅黑" panose="020B0503020204020204" pitchFamily="34" charset="-122"/>
              </a:rPr>
              <a:t>叁</a:t>
            </a:r>
          </a:p>
        </p:txBody>
      </p:sp>
      <p:sp>
        <p:nvSpPr>
          <p:cNvPr id="10" name="矩形 23"/>
          <p:cNvSpPr>
            <a:spLocks noChangeArrowheads="1"/>
          </p:cNvSpPr>
          <p:nvPr/>
        </p:nvSpPr>
        <p:spPr bwMode="auto">
          <a:xfrm>
            <a:off x="4903876" y="5099707"/>
            <a:ext cx="2643943" cy="461665"/>
          </a:xfrm>
          <a:prstGeom prst="rect">
            <a:avLst/>
          </a:prstGeom>
          <a:noFill/>
          <a:ln>
            <a:noFill/>
          </a:ln>
        </p:spPr>
        <p:txBody>
          <a:bodyPr wrap="square">
            <a:spAutoFit/>
          </a:bodyPr>
          <a:lstStyle/>
          <a:p>
            <a:pPr lvl="0"/>
            <a:r>
              <a:rPr lang="zh-CN" altLang="en-US" sz="2400" dirty="0">
                <a:latin typeface="微软雅黑" panose="020B0503020204020204" pitchFamily="34" charset="-122"/>
                <a:ea typeface="微软雅黑" panose="020B0503020204020204" pitchFamily="34" charset="-122"/>
              </a:rPr>
              <a:t>如何使用mmap()</a:t>
            </a:r>
          </a:p>
        </p:txBody>
      </p:sp>
    </p:spTree>
    <p:custDataLst>
      <p:tags r:id="rId1"/>
    </p:custDataLst>
    <p:extLst>
      <p:ext uri="{BB962C8B-B14F-4D97-AF65-F5344CB8AC3E}">
        <p14:creationId xmlns:p14="http://schemas.microsoft.com/office/powerpoint/2010/main" val="30260999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1000"/>
                                        <p:tgtEl>
                                          <p:spTgt spid="8"/>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4EAF0F0-7DCB-4B3C-9EB6-007A65FBF917}"/>
              </a:ext>
            </a:extLst>
          </p:cNvPr>
          <p:cNvSpPr txBox="1"/>
          <p:nvPr/>
        </p:nvSpPr>
        <p:spPr>
          <a:xfrm>
            <a:off x="593889" y="688157"/>
            <a:ext cx="1723549" cy="461665"/>
          </a:xfrm>
          <a:prstGeom prst="rect">
            <a:avLst/>
          </a:prstGeom>
          <a:noFill/>
        </p:spPr>
        <p:txBody>
          <a:bodyPr wrap="none" rtlCol="0">
            <a:spAutoFit/>
          </a:bodyPr>
          <a:lstStyle/>
          <a:p>
            <a:r>
              <a:rPr lang="zh-CN" altLang="en-US" sz="2400" b="1" dirty="0"/>
              <a:t>准备工作：</a:t>
            </a:r>
          </a:p>
        </p:txBody>
      </p:sp>
      <p:pic>
        <p:nvPicPr>
          <p:cNvPr id="11" name="图片 10">
            <a:extLst>
              <a:ext uri="{FF2B5EF4-FFF2-40B4-BE49-F238E27FC236}">
                <a16:creationId xmlns:a16="http://schemas.microsoft.com/office/drawing/2014/main" id="{8AA11769-B492-462C-9253-15B54B7E66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1787" y="695325"/>
            <a:ext cx="6448425" cy="5467350"/>
          </a:xfrm>
          <a:prstGeom prst="rect">
            <a:avLst/>
          </a:prstGeom>
        </p:spPr>
      </p:pic>
    </p:spTree>
    <p:custDataLst>
      <p:tags r:id="rId1"/>
    </p:custDataLst>
    <p:extLst>
      <p:ext uri="{BB962C8B-B14F-4D97-AF65-F5344CB8AC3E}">
        <p14:creationId xmlns:p14="http://schemas.microsoft.com/office/powerpoint/2010/main" val="42841148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7C03BC6-3ACB-481F-BFB0-1D113D35DB7A}"/>
              </a:ext>
            </a:extLst>
          </p:cNvPr>
          <p:cNvSpPr txBox="1"/>
          <p:nvPr/>
        </p:nvSpPr>
        <p:spPr>
          <a:xfrm>
            <a:off x="504190" y="583660"/>
            <a:ext cx="1723549" cy="461665"/>
          </a:xfrm>
          <a:prstGeom prst="rect">
            <a:avLst/>
          </a:prstGeom>
          <a:noFill/>
        </p:spPr>
        <p:txBody>
          <a:bodyPr wrap="none" rtlCol="0">
            <a:spAutoFit/>
          </a:bodyPr>
          <a:lstStyle/>
          <a:p>
            <a:r>
              <a:rPr lang="zh-CN" altLang="en-US" sz="2400" b="1" dirty="0"/>
              <a:t>增加字符：</a:t>
            </a:r>
          </a:p>
        </p:txBody>
      </p:sp>
      <p:sp>
        <p:nvSpPr>
          <p:cNvPr id="6" name="文本框 5">
            <a:extLst>
              <a:ext uri="{FF2B5EF4-FFF2-40B4-BE49-F238E27FC236}">
                <a16:creationId xmlns:a16="http://schemas.microsoft.com/office/drawing/2014/main" id="{FF4023AD-1AF3-4F0E-98BD-E7455593CCE2}"/>
              </a:ext>
            </a:extLst>
          </p:cNvPr>
          <p:cNvSpPr txBox="1"/>
          <p:nvPr/>
        </p:nvSpPr>
        <p:spPr>
          <a:xfrm>
            <a:off x="2024391" y="1430658"/>
            <a:ext cx="8488873" cy="923330"/>
          </a:xfrm>
          <a:prstGeom prst="rect">
            <a:avLst/>
          </a:prstGeom>
          <a:noFill/>
        </p:spPr>
        <p:txBody>
          <a:bodyPr wrap="square" rtlCol="0" anchor="t">
            <a:spAutoFit/>
          </a:bodyPr>
          <a:lstStyle/>
          <a:p>
            <a:r>
              <a:rPr lang="zh-CN" altLang="en-US" dirty="0"/>
              <a:t>memcpy指的是C和C++使用的内存拷贝函数，函数原型为void *memcpy(void *destin, void *source, unsigned n)；函数的功能是从源内存地址的起始位置开始拷贝若干个字节到目标内存地址中，即从源source中拷贝n个字节到目标destin中。</a:t>
            </a:r>
          </a:p>
        </p:txBody>
      </p:sp>
      <p:pic>
        <p:nvPicPr>
          <p:cNvPr id="10" name="图片 9">
            <a:extLst>
              <a:ext uri="{FF2B5EF4-FFF2-40B4-BE49-F238E27FC236}">
                <a16:creationId xmlns:a16="http://schemas.microsoft.com/office/drawing/2014/main" id="{98BEE96F-242C-4ABC-A32C-BA196F53FC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2046" y="2739321"/>
            <a:ext cx="8401218" cy="3388102"/>
          </a:xfrm>
          <a:prstGeom prst="rect">
            <a:avLst/>
          </a:prstGeom>
        </p:spPr>
      </p:pic>
    </p:spTree>
    <p:custDataLst>
      <p:tags r:id="rId1"/>
    </p:custDataLst>
    <p:extLst>
      <p:ext uri="{BB962C8B-B14F-4D97-AF65-F5344CB8AC3E}">
        <p14:creationId xmlns:p14="http://schemas.microsoft.com/office/powerpoint/2010/main" val="21976370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A147C3C2-66BC-4409-9C29-295DEBB011A5}"/>
              </a:ext>
            </a:extLst>
          </p:cNvPr>
          <p:cNvSpPr txBox="1"/>
          <p:nvPr/>
        </p:nvSpPr>
        <p:spPr>
          <a:xfrm>
            <a:off x="598772" y="570217"/>
            <a:ext cx="1465698" cy="461665"/>
          </a:xfrm>
          <a:prstGeom prst="rect">
            <a:avLst/>
          </a:prstGeom>
          <a:noFill/>
        </p:spPr>
        <p:txBody>
          <a:bodyPr wrap="square" rtlCol="0" anchor="t">
            <a:spAutoFit/>
          </a:bodyPr>
          <a:lstStyle/>
          <a:p>
            <a:r>
              <a:rPr lang="zh-CN" altLang="en-US" sz="2400" b="1" dirty="0"/>
              <a:t>删除字符：</a:t>
            </a:r>
          </a:p>
        </p:txBody>
      </p:sp>
      <p:pic>
        <p:nvPicPr>
          <p:cNvPr id="3" name="图片 2">
            <a:extLst>
              <a:ext uri="{FF2B5EF4-FFF2-40B4-BE49-F238E27FC236}">
                <a16:creationId xmlns:a16="http://schemas.microsoft.com/office/drawing/2014/main" id="{2BD113FD-D3EE-4A69-BF86-8DC5DE41C27E}"/>
              </a:ext>
            </a:extLst>
          </p:cNvPr>
          <p:cNvPicPr>
            <a:picLocks noChangeAspect="1"/>
          </p:cNvPicPr>
          <p:nvPr/>
        </p:nvPicPr>
        <p:blipFill>
          <a:blip r:embed="rId5"/>
          <a:stretch>
            <a:fillRect/>
          </a:stretch>
        </p:blipFill>
        <p:spPr>
          <a:xfrm>
            <a:off x="1012450" y="2211349"/>
            <a:ext cx="1381318" cy="304843"/>
          </a:xfrm>
          <a:prstGeom prst="rect">
            <a:avLst/>
          </a:prstGeom>
        </p:spPr>
      </p:pic>
      <p:pic>
        <p:nvPicPr>
          <p:cNvPr id="7" name="图片 6">
            <a:extLst>
              <a:ext uri="{FF2B5EF4-FFF2-40B4-BE49-F238E27FC236}">
                <a16:creationId xmlns:a16="http://schemas.microsoft.com/office/drawing/2014/main" id="{BB9E18C8-C2A6-407B-8992-5C46CCD0B6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466" y="3009441"/>
            <a:ext cx="2057400" cy="581025"/>
          </a:xfrm>
          <a:prstGeom prst="rect">
            <a:avLst/>
          </a:prstGeom>
        </p:spPr>
      </p:pic>
      <p:pic>
        <p:nvPicPr>
          <p:cNvPr id="9" name="图片 8">
            <a:extLst>
              <a:ext uri="{FF2B5EF4-FFF2-40B4-BE49-F238E27FC236}">
                <a16:creationId xmlns:a16="http://schemas.microsoft.com/office/drawing/2014/main" id="{BE9941C7-AD6C-4748-A480-A05A64EC80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5294" y="1171116"/>
            <a:ext cx="5781675" cy="4838700"/>
          </a:xfrm>
          <a:prstGeom prst="rect">
            <a:avLst/>
          </a:prstGeom>
        </p:spPr>
      </p:pic>
    </p:spTree>
    <p:custDataLst>
      <p:tags r:id="rId1"/>
    </p:custDataLst>
    <p:extLst>
      <p:ext uri="{BB962C8B-B14F-4D97-AF65-F5344CB8AC3E}">
        <p14:creationId xmlns:p14="http://schemas.microsoft.com/office/powerpoint/2010/main" val="33616524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D9C8B61-7986-48E5-99E1-8F3ADA084631}"/>
              </a:ext>
            </a:extLst>
          </p:cNvPr>
          <p:cNvSpPr txBox="1"/>
          <p:nvPr/>
        </p:nvSpPr>
        <p:spPr>
          <a:xfrm>
            <a:off x="837360" y="805886"/>
            <a:ext cx="2540000" cy="461665"/>
          </a:xfrm>
          <a:prstGeom prst="rect">
            <a:avLst/>
          </a:prstGeom>
          <a:noFill/>
        </p:spPr>
        <p:txBody>
          <a:bodyPr wrap="square" rtlCol="0" anchor="t">
            <a:spAutoFit/>
          </a:bodyPr>
          <a:lstStyle/>
          <a:p>
            <a:r>
              <a:rPr lang="zh-CN" altLang="en-US" sz="2400" b="1" dirty="0"/>
              <a:t>更改任意字符：</a:t>
            </a:r>
          </a:p>
        </p:txBody>
      </p:sp>
      <p:pic>
        <p:nvPicPr>
          <p:cNvPr id="12" name="图片 11">
            <a:extLst>
              <a:ext uri="{FF2B5EF4-FFF2-40B4-BE49-F238E27FC236}">
                <a16:creationId xmlns:a16="http://schemas.microsoft.com/office/drawing/2014/main" id="{0A6AF03B-5813-421F-A2DB-C27AE5A0A3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0185" y="2845962"/>
            <a:ext cx="6692683" cy="934187"/>
          </a:xfrm>
          <a:prstGeom prst="rect">
            <a:avLst/>
          </a:prstGeom>
        </p:spPr>
      </p:pic>
    </p:spTree>
    <p:custDataLst>
      <p:tags r:id="rId1"/>
    </p:custDataLst>
    <p:extLst>
      <p:ext uri="{BB962C8B-B14F-4D97-AF65-F5344CB8AC3E}">
        <p14:creationId xmlns:p14="http://schemas.microsoft.com/office/powerpoint/2010/main" val="41987541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5" cstate="screen">
            <a:extLst>
              <a:ext uri="{28A0092B-C50C-407E-A947-70E740481C1C}">
                <a14:useLocalDpi xmlns:a14="http://schemas.microsoft.com/office/drawing/2010/main"/>
              </a:ext>
            </a:extLst>
          </a:blip>
          <a:srcRect l="27444" t="9632" r="23378" b="21559"/>
          <a:stretch>
            <a:fillRect/>
          </a:stretch>
        </p:blipFill>
        <p:spPr>
          <a:xfrm>
            <a:off x="4075588" y="1362168"/>
            <a:ext cx="1514210" cy="3175520"/>
          </a:xfrm>
          <a:prstGeom prst="rect">
            <a:avLst/>
          </a:prstGeom>
        </p:spPr>
      </p:pic>
      <p:pic>
        <p:nvPicPr>
          <p:cNvPr id="19" name="图片 18"/>
          <p:cNvPicPr>
            <a:picLocks noChangeAspect="1"/>
          </p:cNvPicPr>
          <p:nvPr/>
        </p:nvPicPr>
        <p:blipFill rotWithShape="1">
          <a:blip r:embed="rId6" cstate="screen">
            <a:extLst>
              <a:ext uri="{28A0092B-C50C-407E-A947-70E740481C1C}">
                <a14:useLocalDpi xmlns:a14="http://schemas.microsoft.com/office/drawing/2010/main"/>
              </a:ext>
            </a:extLst>
          </a:blip>
          <a:srcRect l="4689" t="46192" r="71105" b="-1"/>
          <a:stretch>
            <a:fillRect/>
          </a:stretch>
        </p:blipFill>
        <p:spPr>
          <a:xfrm flipH="1">
            <a:off x="5253021" y="-98477"/>
            <a:ext cx="4499354" cy="6668088"/>
          </a:xfrm>
          <a:prstGeom prst="rect">
            <a:avLst/>
          </a:prstGeom>
        </p:spPr>
      </p:pic>
      <p:grpSp>
        <p:nvGrpSpPr>
          <p:cNvPr id="12" name="组合 11"/>
          <p:cNvGrpSpPr/>
          <p:nvPr/>
        </p:nvGrpSpPr>
        <p:grpSpPr>
          <a:xfrm>
            <a:off x="4539143" y="4713028"/>
            <a:ext cx="430887" cy="447894"/>
            <a:chOff x="7077476" y="2846291"/>
            <a:chExt cx="430887" cy="447894"/>
          </a:xfrm>
        </p:grpSpPr>
        <p:pic>
          <p:nvPicPr>
            <p:cNvPr id="13" name="图片 12"/>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135739" y="2846291"/>
              <a:ext cx="3270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a:spLocks noChangeArrowheads="1"/>
            </p:cNvSpPr>
            <p:nvPr/>
          </p:nvSpPr>
          <p:spPr bwMode="auto">
            <a:xfrm>
              <a:off x="7077476" y="2873498"/>
              <a:ext cx="43088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印</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2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3C7CCA35-776C-4097-BE95-05FA911FBB38}"/>
              </a:ext>
            </a:extLst>
          </p:cNvPr>
          <p:cNvSpPr/>
          <p:nvPr/>
        </p:nvSpPr>
        <p:spPr>
          <a:xfrm>
            <a:off x="3874723" y="1875878"/>
            <a:ext cx="829073" cy="8300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7632468-F699-4CC0-AE2F-442311D7D067}"/>
              </a:ext>
            </a:extLst>
          </p:cNvPr>
          <p:cNvSpPr txBox="1"/>
          <p:nvPr/>
        </p:nvSpPr>
        <p:spPr>
          <a:xfrm>
            <a:off x="3892716" y="1889241"/>
            <a:ext cx="722259" cy="830997"/>
          </a:xfrm>
          <a:prstGeom prst="rect">
            <a:avLst/>
          </a:prstGeom>
          <a:noFill/>
        </p:spPr>
        <p:txBody>
          <a:bodyPr wrap="square" rtlCol="0">
            <a:spAutoFit/>
          </a:bodyPr>
          <a:lstStyle/>
          <a:p>
            <a:r>
              <a:rPr lang="en-US" altLang="zh-CN" sz="4800" dirty="0">
                <a:solidFill>
                  <a:schemeClr val="bg1"/>
                </a:solidFill>
                <a:latin typeface="Yu Gothic UI Light" panose="020B0300000000000000" pitchFamily="34" charset="-128"/>
                <a:ea typeface="Yu Gothic UI Light" panose="020B0300000000000000" pitchFamily="34" charset="-128"/>
              </a:rPr>
              <a:t>01</a:t>
            </a:r>
            <a:endParaRPr lang="zh-CN" altLang="en-US" sz="4800" dirty="0">
              <a:solidFill>
                <a:schemeClr val="bg1"/>
              </a:solidFill>
              <a:latin typeface="Yu Gothic UI Light" panose="020B0300000000000000" pitchFamily="34" charset="-128"/>
              <a:ea typeface="Yu Gothic UI Light" panose="020B0300000000000000" pitchFamily="34" charset="-128"/>
            </a:endParaRPr>
          </a:p>
        </p:txBody>
      </p:sp>
      <p:sp>
        <p:nvSpPr>
          <p:cNvPr id="14" name="矩形 13">
            <a:extLst>
              <a:ext uri="{FF2B5EF4-FFF2-40B4-BE49-F238E27FC236}">
                <a16:creationId xmlns:a16="http://schemas.microsoft.com/office/drawing/2014/main" id="{6E21AFD4-6E42-4677-A224-C215A882719C}"/>
              </a:ext>
            </a:extLst>
          </p:cNvPr>
          <p:cNvSpPr/>
          <p:nvPr/>
        </p:nvSpPr>
        <p:spPr>
          <a:xfrm>
            <a:off x="4906320" y="2060364"/>
            <a:ext cx="2624455" cy="461665"/>
          </a:xfrm>
          <a:prstGeom prst="rect">
            <a:avLst/>
          </a:prstGeom>
        </p:spPr>
        <p:txBody>
          <a:bodyPr wrap="square">
            <a:spAutoFit/>
          </a:bodyPr>
          <a:lstStyle/>
          <a:p>
            <a:pPr lvl="0"/>
            <a:r>
              <a:rPr lang="zh-CN" altLang="en-US" sz="2400" dirty="0">
                <a:latin typeface="微软雅黑" panose="020B0503020204020204" pitchFamily="34" charset="-122"/>
                <a:ea typeface="微软雅黑" panose="020B0503020204020204" pitchFamily="34" charset="-122"/>
              </a:rPr>
              <a:t>问题描述</a:t>
            </a:r>
            <a:endParaRPr lang="en-US" altLang="zh-CN" sz="240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1598D928-1CC5-4741-87CD-F369F3428BE8}"/>
              </a:ext>
            </a:extLst>
          </p:cNvPr>
          <p:cNvSpPr/>
          <p:nvPr/>
        </p:nvSpPr>
        <p:spPr>
          <a:xfrm>
            <a:off x="3868629" y="3056746"/>
            <a:ext cx="829073" cy="8300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56DC2800-32BC-4B30-9464-D9F7BA749785}"/>
              </a:ext>
            </a:extLst>
          </p:cNvPr>
          <p:cNvGrpSpPr/>
          <p:nvPr/>
        </p:nvGrpSpPr>
        <p:grpSpPr>
          <a:xfrm>
            <a:off x="3892716" y="3043383"/>
            <a:ext cx="5300940" cy="830997"/>
            <a:chOff x="1469019" y="899158"/>
            <a:chExt cx="5300940" cy="830997"/>
          </a:xfrm>
        </p:grpSpPr>
        <p:sp>
          <p:nvSpPr>
            <p:cNvPr id="17" name="文本框 16">
              <a:extLst>
                <a:ext uri="{FF2B5EF4-FFF2-40B4-BE49-F238E27FC236}">
                  <a16:creationId xmlns:a16="http://schemas.microsoft.com/office/drawing/2014/main" id="{B3D5562D-E3E8-4E7A-B518-4FD6AFC70E5F}"/>
                </a:ext>
              </a:extLst>
            </p:cNvPr>
            <p:cNvSpPr txBox="1"/>
            <p:nvPr/>
          </p:nvSpPr>
          <p:spPr>
            <a:xfrm>
              <a:off x="1469019" y="899158"/>
              <a:ext cx="829073" cy="830997"/>
            </a:xfrm>
            <a:prstGeom prst="rect">
              <a:avLst/>
            </a:prstGeom>
            <a:noFill/>
          </p:spPr>
          <p:txBody>
            <a:bodyPr wrap="none" rtlCol="0">
              <a:spAutoFit/>
            </a:bodyPr>
            <a:lstStyle/>
            <a:p>
              <a:r>
                <a:rPr lang="en-US" altLang="zh-CN" sz="4800" dirty="0">
                  <a:solidFill>
                    <a:schemeClr val="bg1"/>
                  </a:solidFill>
                  <a:latin typeface="Yu Gothic UI Light" panose="020B0300000000000000" pitchFamily="34" charset="-128"/>
                  <a:ea typeface="Yu Gothic UI Light" panose="020B0300000000000000" pitchFamily="34" charset="-128"/>
                </a:rPr>
                <a:t>02</a:t>
              </a:r>
              <a:endParaRPr lang="zh-CN" altLang="en-US" sz="4800" dirty="0">
                <a:solidFill>
                  <a:schemeClr val="bg1"/>
                </a:solidFill>
                <a:latin typeface="Yu Gothic UI Light" panose="020B0300000000000000" pitchFamily="34" charset="-128"/>
                <a:ea typeface="Yu Gothic UI Light" panose="020B0300000000000000" pitchFamily="34" charset="-128"/>
              </a:endParaRPr>
            </a:p>
          </p:txBody>
        </p:sp>
        <p:sp>
          <p:nvSpPr>
            <p:cNvPr id="18" name="矩形 17">
              <a:extLst>
                <a:ext uri="{FF2B5EF4-FFF2-40B4-BE49-F238E27FC236}">
                  <a16:creationId xmlns:a16="http://schemas.microsoft.com/office/drawing/2014/main" id="{571E2F12-50AB-4767-BE09-6478125A5B7B}"/>
                </a:ext>
              </a:extLst>
            </p:cNvPr>
            <p:cNvSpPr/>
            <p:nvPr/>
          </p:nvSpPr>
          <p:spPr>
            <a:xfrm>
              <a:off x="2478400" y="1083823"/>
              <a:ext cx="4291559" cy="461665"/>
            </a:xfrm>
            <a:prstGeom prst="rect">
              <a:avLst/>
            </a:prstGeom>
          </p:spPr>
          <p:txBody>
            <a:bodyPr wrap="none">
              <a:spAutoFit/>
            </a:bodyPr>
            <a:lstStyle/>
            <a:p>
              <a:pPr algn="l" latinLnBrk="1"/>
              <a:r>
                <a:rPr lang="en-US" altLang="zh-CN" sz="2400" dirty="0">
                  <a:latin typeface="微软雅黑" panose="020B0503020204020204" pitchFamily="34" charset="-122"/>
                  <a:ea typeface="微软雅黑" panose="020B0503020204020204" pitchFamily="34" charset="-122"/>
                </a:rPr>
                <a:t>Linux </a:t>
              </a:r>
              <a:r>
                <a:rPr lang="zh-CN" altLang="en-US" sz="2400" dirty="0">
                  <a:latin typeface="微软雅黑" panose="020B0503020204020204" pitchFamily="34" charset="-122"/>
                  <a:ea typeface="微软雅黑" panose="020B0503020204020204" pitchFamily="34" charset="-122"/>
                </a:rPr>
                <a:t>磁盘</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的三种方式对比</a:t>
              </a:r>
            </a:p>
          </p:txBody>
        </p:sp>
      </p:grpSp>
      <p:sp>
        <p:nvSpPr>
          <p:cNvPr id="20" name="矩形 19">
            <a:extLst>
              <a:ext uri="{FF2B5EF4-FFF2-40B4-BE49-F238E27FC236}">
                <a16:creationId xmlns:a16="http://schemas.microsoft.com/office/drawing/2014/main" id="{1B2BA923-DB1E-47EE-858A-C40C17E85AF0}"/>
              </a:ext>
            </a:extLst>
          </p:cNvPr>
          <p:cNvSpPr/>
          <p:nvPr/>
        </p:nvSpPr>
        <p:spPr>
          <a:xfrm>
            <a:off x="3868629" y="4245873"/>
            <a:ext cx="829073" cy="8300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C965A47E-1354-4BB5-9642-2AFC5B3BEC69}"/>
              </a:ext>
            </a:extLst>
          </p:cNvPr>
          <p:cNvGrpSpPr/>
          <p:nvPr/>
        </p:nvGrpSpPr>
        <p:grpSpPr>
          <a:xfrm>
            <a:off x="3892716" y="4232510"/>
            <a:ext cx="3549381" cy="830997"/>
            <a:chOff x="1469019" y="899158"/>
            <a:chExt cx="3549381" cy="830997"/>
          </a:xfrm>
        </p:grpSpPr>
        <p:sp>
          <p:nvSpPr>
            <p:cNvPr id="22" name="文本框 21">
              <a:extLst>
                <a:ext uri="{FF2B5EF4-FFF2-40B4-BE49-F238E27FC236}">
                  <a16:creationId xmlns:a16="http://schemas.microsoft.com/office/drawing/2014/main" id="{0B2EE5EB-E6CB-453E-BAA2-9B71609E4C2E}"/>
                </a:ext>
              </a:extLst>
            </p:cNvPr>
            <p:cNvSpPr txBox="1"/>
            <p:nvPr/>
          </p:nvSpPr>
          <p:spPr>
            <a:xfrm>
              <a:off x="1469019" y="899158"/>
              <a:ext cx="819455" cy="830997"/>
            </a:xfrm>
            <a:prstGeom prst="rect">
              <a:avLst/>
            </a:prstGeom>
            <a:noFill/>
          </p:spPr>
          <p:txBody>
            <a:bodyPr wrap="none" rtlCol="0">
              <a:spAutoFit/>
            </a:bodyPr>
            <a:lstStyle/>
            <a:p>
              <a:r>
                <a:rPr lang="en-US" altLang="zh-CN" sz="4800" dirty="0">
                  <a:solidFill>
                    <a:schemeClr val="bg1"/>
                  </a:solidFill>
                  <a:latin typeface="Yu Gothic UI Light" panose="020B0300000000000000" pitchFamily="34" charset="-128"/>
                  <a:ea typeface="Yu Gothic UI Light" panose="020B0300000000000000" pitchFamily="34" charset="-128"/>
                </a:rPr>
                <a:t>03</a:t>
              </a:r>
              <a:endParaRPr lang="zh-CN" altLang="en-US" sz="4800" dirty="0">
                <a:solidFill>
                  <a:schemeClr val="bg1"/>
                </a:solidFill>
                <a:latin typeface="Yu Gothic UI Light" panose="020B0300000000000000" pitchFamily="34" charset="-128"/>
                <a:ea typeface="Yu Gothic UI Light" panose="020B0300000000000000" pitchFamily="34" charset="-128"/>
              </a:endParaRPr>
            </a:p>
          </p:txBody>
        </p:sp>
        <p:sp>
          <p:nvSpPr>
            <p:cNvPr id="23" name="矩形 22">
              <a:extLst>
                <a:ext uri="{FF2B5EF4-FFF2-40B4-BE49-F238E27FC236}">
                  <a16:creationId xmlns:a16="http://schemas.microsoft.com/office/drawing/2014/main" id="{87B7B60E-C990-4083-B195-26556DD2E958}"/>
                </a:ext>
              </a:extLst>
            </p:cNvPr>
            <p:cNvSpPr/>
            <p:nvPr/>
          </p:nvSpPr>
          <p:spPr>
            <a:xfrm>
              <a:off x="2478400" y="1119057"/>
              <a:ext cx="2540000" cy="460375"/>
            </a:xfrm>
            <a:prstGeom prst="rect">
              <a:avLst/>
            </a:prstGeom>
          </p:spPr>
          <p:txBody>
            <a:bodyPr wrap="none">
              <a:spAutoFit/>
            </a:bodyPr>
            <a:lstStyle/>
            <a:p>
              <a:pPr lvl="0" algn="l"/>
              <a:r>
                <a:rPr lang="zh-CN" altLang="en-US" sz="2400" dirty="0">
                  <a:latin typeface="微软雅黑" panose="020B0503020204020204" pitchFamily="34" charset="-122"/>
                  <a:ea typeface="微软雅黑" panose="020B0503020204020204" pitchFamily="34" charset="-122"/>
                </a:rPr>
                <a:t>如何使用mmap()</a:t>
              </a:r>
            </a:p>
          </p:txBody>
        </p:sp>
      </p:grpSp>
      <p:sp>
        <p:nvSpPr>
          <p:cNvPr id="38" name="文本框 37">
            <a:extLst>
              <a:ext uri="{FF2B5EF4-FFF2-40B4-BE49-F238E27FC236}">
                <a16:creationId xmlns:a16="http://schemas.microsoft.com/office/drawing/2014/main" id="{E9FB2EE6-EFF7-42F6-8807-EEC9EAEFC82E}"/>
              </a:ext>
            </a:extLst>
          </p:cNvPr>
          <p:cNvSpPr txBox="1"/>
          <p:nvPr/>
        </p:nvSpPr>
        <p:spPr>
          <a:xfrm>
            <a:off x="1237263" y="2611558"/>
            <a:ext cx="923330" cy="2148396"/>
          </a:xfrm>
          <a:prstGeom prst="rect">
            <a:avLst/>
          </a:prstGeom>
          <a:noFill/>
        </p:spPr>
        <p:txBody>
          <a:bodyPr vert="eaVert" wrap="square" rtlCol="0">
            <a:spAutoFit/>
          </a:bodyPr>
          <a:lstStyle/>
          <a:p>
            <a:r>
              <a:rPr lang="zh-CN" altLang="en-US" sz="4800" dirty="0">
                <a:latin typeface="微软雅黑" panose="020B0503020204020204" pitchFamily="34" charset="-122"/>
                <a:ea typeface="微软雅黑" panose="020B0503020204020204" pitchFamily="34" charset="-122"/>
              </a:rPr>
              <a:t>目录</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4135903" y="-56551"/>
            <a:ext cx="3995224" cy="5318145"/>
          </a:xfrm>
          <a:prstGeom prst="rect">
            <a:avLst/>
          </a:prstGeom>
        </p:spPr>
      </p:pic>
      <p:sp>
        <p:nvSpPr>
          <p:cNvPr id="8" name="椭圆 7"/>
          <p:cNvSpPr/>
          <p:nvPr/>
        </p:nvSpPr>
        <p:spPr>
          <a:xfrm>
            <a:off x="5327571" y="2602521"/>
            <a:ext cx="1635155" cy="1597852"/>
          </a:xfrm>
          <a:prstGeom prst="ellipse">
            <a:avLst/>
          </a:prstGeom>
          <a:solidFill>
            <a:schemeClr val="bg1"/>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5487184" y="2799654"/>
            <a:ext cx="1292662" cy="1287993"/>
          </a:xfrm>
          <a:prstGeom prst="rect">
            <a:avLst/>
          </a:prstGeom>
          <a:noFill/>
        </p:spPr>
        <p:txBody>
          <a:bodyPr vert="eaVert" wrap="square" rtlCol="0">
            <a:spAutoFit/>
          </a:bodyPr>
          <a:lstStyle/>
          <a:p>
            <a:pPr algn="ctr"/>
            <a:r>
              <a:rPr lang="zh-CN" altLang="en-US" sz="7200" dirty="0">
                <a:latin typeface="微软雅黑" panose="020B0503020204020204" pitchFamily="34" charset="-122"/>
                <a:ea typeface="微软雅黑" panose="020B0503020204020204" pitchFamily="34" charset="-122"/>
                <a:sym typeface="微软雅黑" panose="020B0503020204020204" pitchFamily="34" charset="-122"/>
              </a:rPr>
              <a:t>壹</a:t>
            </a:r>
            <a:endParaRPr lang="zh-CN" altLang="en-US" sz="6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23"/>
          <p:cNvSpPr>
            <a:spLocks noChangeArrowheads="1"/>
          </p:cNvSpPr>
          <p:nvPr/>
        </p:nvSpPr>
        <p:spPr bwMode="auto">
          <a:xfrm>
            <a:off x="5487184" y="5087125"/>
            <a:ext cx="1523796" cy="461665"/>
          </a:xfrm>
          <a:prstGeom prst="rect">
            <a:avLst/>
          </a:prstGeom>
          <a:noFill/>
          <a:ln>
            <a:noFill/>
          </a:ln>
        </p:spPr>
        <p:txBody>
          <a:bodyPr wrap="square">
            <a:spAutoFit/>
          </a:bodyPr>
          <a:lstStyle/>
          <a:p>
            <a:pPr lvl="0"/>
            <a:r>
              <a:rPr lang="zh-CN" altLang="en-US" sz="2400" dirty="0">
                <a:latin typeface="微软雅黑" panose="020B0503020204020204" pitchFamily="34" charset="-122"/>
                <a:ea typeface="微软雅黑" panose="020B0503020204020204" pitchFamily="34" charset="-122"/>
              </a:rPr>
              <a:t>问题描述</a:t>
            </a:r>
            <a:endParaRPr lang="en-US" altLang="zh-CN" sz="2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7604151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1000"/>
                                        <p:tgtEl>
                                          <p:spTgt spid="8"/>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5" descr="C:\Users\Thinkpad\Desktop\植物\-_0047_图层-38.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flipH="1">
            <a:off x="9340948" y="3333481"/>
            <a:ext cx="2700996" cy="35385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457516" y="277093"/>
            <a:ext cx="4013445" cy="1400176"/>
            <a:chOff x="0" y="0"/>
            <a:chExt cx="4013474" cy="1400182"/>
          </a:xfrm>
        </p:grpSpPr>
        <p:pic>
          <p:nvPicPr>
            <p:cNvPr id="7" name="Picture 3"/>
            <p:cNvPicPr>
              <a:picLocks noChangeAspect="1" noChangeArrowheads="1"/>
            </p:cNvPicPr>
            <p:nvPr/>
          </p:nvPicPr>
          <p:blipFill>
            <a:blip r:embed="rId6"/>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941640" y="363065"/>
              <a:ext cx="3071834"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r>
                <a:rPr lang="zh-CN" altLang="en-US" sz="2800" dirty="0">
                  <a:latin typeface="微软雅黑" panose="020B0503020204020204" pitchFamily="34" charset="-122"/>
                  <a:ea typeface="微软雅黑" panose="020B0503020204020204" pitchFamily="34" charset="-122"/>
                </a:rPr>
                <a:t>问题描述</a:t>
              </a:r>
              <a:endParaRPr lang="en-US" altLang="zh-CN" sz="2800" dirty="0">
                <a:latin typeface="微软雅黑" panose="020B0503020204020204" pitchFamily="34" charset="-122"/>
                <a:ea typeface="微软雅黑" panose="020B0503020204020204" pitchFamily="34" charset="-122"/>
              </a:endParaRPr>
            </a:p>
          </p:txBody>
        </p:sp>
      </p:grpSp>
      <p:pic>
        <p:nvPicPr>
          <p:cNvPr id="11" name="图片 10">
            <a:extLst>
              <a:ext uri="{FF2B5EF4-FFF2-40B4-BE49-F238E27FC236}">
                <a16:creationId xmlns:a16="http://schemas.microsoft.com/office/drawing/2014/main" id="{E58D2440-64AF-4356-BEC8-B4C8481B36CC}"/>
              </a:ext>
            </a:extLst>
          </p:cNvPr>
          <p:cNvPicPr>
            <a:picLocks noChangeAspect="1"/>
          </p:cNvPicPr>
          <p:nvPr/>
        </p:nvPicPr>
        <p:blipFill>
          <a:blip r:embed="rId7"/>
          <a:stretch>
            <a:fillRect/>
          </a:stretch>
        </p:blipFill>
        <p:spPr>
          <a:xfrm>
            <a:off x="1399149" y="1705427"/>
            <a:ext cx="7659169" cy="2181529"/>
          </a:xfrm>
          <a:prstGeom prst="rect">
            <a:avLst/>
          </a:prstGeom>
        </p:spPr>
      </p:pic>
      <p:pic>
        <p:nvPicPr>
          <p:cNvPr id="12" name="图片 11">
            <a:extLst>
              <a:ext uri="{FF2B5EF4-FFF2-40B4-BE49-F238E27FC236}">
                <a16:creationId xmlns:a16="http://schemas.microsoft.com/office/drawing/2014/main" id="{52D7F7C1-A416-42F5-AFC7-815FD497B2F6}"/>
              </a:ext>
            </a:extLst>
          </p:cNvPr>
          <p:cNvPicPr>
            <a:picLocks noChangeAspect="1"/>
          </p:cNvPicPr>
          <p:nvPr/>
        </p:nvPicPr>
        <p:blipFill>
          <a:blip r:embed="rId8"/>
          <a:stretch>
            <a:fillRect/>
          </a:stretch>
        </p:blipFill>
        <p:spPr>
          <a:xfrm>
            <a:off x="1382812" y="4119916"/>
            <a:ext cx="7716327" cy="1276528"/>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5" descr="C:\Users\Thinkpad\Desktop\植物\-_0047_图层-38.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flipH="1">
            <a:off x="9340948" y="3333481"/>
            <a:ext cx="2700996" cy="35385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457516" y="277093"/>
            <a:ext cx="4013445" cy="1400176"/>
            <a:chOff x="0" y="0"/>
            <a:chExt cx="4013474" cy="1400182"/>
          </a:xfrm>
        </p:grpSpPr>
        <p:pic>
          <p:nvPicPr>
            <p:cNvPr id="7" name="Picture 3"/>
            <p:cNvPicPr>
              <a:picLocks noChangeAspect="1" noChangeArrowheads="1"/>
            </p:cNvPicPr>
            <p:nvPr/>
          </p:nvPicPr>
          <p:blipFill>
            <a:blip r:embed="rId6"/>
            <a:srcRect/>
            <a:stretch>
              <a:fillRect/>
            </a:stretch>
          </p:blipFill>
          <p:spPr bwMode="auto">
            <a:xfrm>
              <a:off x="0" y="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941640" y="363065"/>
              <a:ext cx="3071834"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r>
                <a:rPr lang="zh-CN" altLang="en-US" sz="2800" dirty="0">
                  <a:latin typeface="微软雅黑" panose="020B0503020204020204" pitchFamily="34" charset="-122"/>
                  <a:ea typeface="微软雅黑" panose="020B0503020204020204" pitchFamily="34" charset="-122"/>
                </a:rPr>
                <a:t>简介</a:t>
              </a:r>
              <a:endParaRPr lang="en-US" altLang="zh-CN" sz="2800" dirty="0">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A5088900-F261-4D18-8829-B1383E1B312C}"/>
              </a:ext>
            </a:extLst>
          </p:cNvPr>
          <p:cNvPicPr>
            <a:picLocks noChangeAspect="1"/>
          </p:cNvPicPr>
          <p:nvPr/>
        </p:nvPicPr>
        <p:blipFill>
          <a:blip r:embed="rId7"/>
          <a:stretch>
            <a:fillRect/>
          </a:stretch>
        </p:blipFill>
        <p:spPr>
          <a:xfrm>
            <a:off x="1064367" y="1391519"/>
            <a:ext cx="10063265" cy="523220"/>
          </a:xfrm>
          <a:prstGeom prst="rect">
            <a:avLst/>
          </a:prstGeom>
        </p:spPr>
      </p:pic>
      <p:sp>
        <p:nvSpPr>
          <p:cNvPr id="10" name="文本框 9">
            <a:extLst>
              <a:ext uri="{FF2B5EF4-FFF2-40B4-BE49-F238E27FC236}">
                <a16:creationId xmlns:a16="http://schemas.microsoft.com/office/drawing/2014/main" id="{D5572964-53E6-457F-BC51-928343C599A1}"/>
              </a:ext>
            </a:extLst>
          </p:cNvPr>
          <p:cNvSpPr txBox="1"/>
          <p:nvPr/>
        </p:nvSpPr>
        <p:spPr>
          <a:xfrm>
            <a:off x="1040921" y="1962893"/>
            <a:ext cx="6094520" cy="2031325"/>
          </a:xfrm>
          <a:prstGeom prst="rect">
            <a:avLst/>
          </a:prstGeom>
          <a:noFill/>
        </p:spPr>
        <p:txBody>
          <a:bodyPr wrap="square">
            <a:spAutoFit/>
          </a:bodyPr>
          <a:lstStyle/>
          <a:p>
            <a:pPr algn="l"/>
            <a:r>
              <a:rPr lang="zh-CN" altLang="en-US" b="0" i="0" dirty="0">
                <a:solidFill>
                  <a:srgbClr val="4D4D4D"/>
                </a:solidFill>
                <a:effectLst/>
                <a:latin typeface="-apple-system"/>
              </a:rPr>
              <a:t>参数</a:t>
            </a:r>
          </a:p>
          <a:p>
            <a:pPr algn="l"/>
            <a:r>
              <a:rPr lang="en-US" altLang="zh-CN" b="0" i="0" dirty="0">
                <a:solidFill>
                  <a:srgbClr val="4D4D4D"/>
                </a:solidFill>
                <a:effectLst/>
                <a:latin typeface="-apple-system"/>
              </a:rPr>
              <a:t>start</a:t>
            </a:r>
            <a:r>
              <a:rPr lang="zh-CN" altLang="en-US" b="0" i="0" dirty="0">
                <a:solidFill>
                  <a:srgbClr val="4D4D4D"/>
                </a:solidFill>
                <a:effectLst/>
                <a:latin typeface="-apple-system"/>
              </a:rPr>
              <a:t>：映射区的开始地址</a:t>
            </a:r>
          </a:p>
          <a:p>
            <a:pPr algn="l"/>
            <a:r>
              <a:rPr lang="en-US" altLang="zh-CN" b="0" i="0" dirty="0">
                <a:solidFill>
                  <a:srgbClr val="4D4D4D"/>
                </a:solidFill>
                <a:effectLst/>
                <a:latin typeface="-apple-system"/>
              </a:rPr>
              <a:t>length</a:t>
            </a:r>
            <a:r>
              <a:rPr lang="zh-CN" altLang="en-US" b="0" i="0" dirty="0">
                <a:solidFill>
                  <a:srgbClr val="4D4D4D"/>
                </a:solidFill>
                <a:effectLst/>
                <a:latin typeface="-apple-system"/>
              </a:rPr>
              <a:t>：映射区的长度</a:t>
            </a:r>
          </a:p>
          <a:p>
            <a:pPr algn="l"/>
            <a:r>
              <a:rPr lang="en-US" altLang="zh-CN" b="0" i="0" dirty="0" err="1">
                <a:solidFill>
                  <a:srgbClr val="4D4D4D"/>
                </a:solidFill>
                <a:effectLst/>
                <a:latin typeface="-apple-system"/>
              </a:rPr>
              <a:t>prot</a:t>
            </a:r>
            <a:r>
              <a:rPr lang="zh-CN" altLang="en-US" b="0" i="0" dirty="0">
                <a:solidFill>
                  <a:srgbClr val="4D4D4D"/>
                </a:solidFill>
                <a:effectLst/>
                <a:latin typeface="-apple-system"/>
              </a:rPr>
              <a:t>：期望的内存保护标志</a:t>
            </a:r>
            <a:endParaRPr lang="en-US" altLang="zh-CN" b="0" i="0" dirty="0">
              <a:solidFill>
                <a:srgbClr val="4D4D4D"/>
              </a:solidFill>
              <a:effectLst/>
              <a:latin typeface="-apple-system"/>
            </a:endParaRPr>
          </a:p>
          <a:p>
            <a:pPr algn="l"/>
            <a:r>
              <a:rPr lang="en-US" altLang="zh-CN" b="0" i="0" dirty="0">
                <a:solidFill>
                  <a:srgbClr val="4D4D4D"/>
                </a:solidFill>
                <a:effectLst/>
                <a:latin typeface="-apple-system"/>
              </a:rPr>
              <a:t>flags</a:t>
            </a:r>
            <a:r>
              <a:rPr lang="zh-CN" altLang="en-US" b="0" i="0" dirty="0">
                <a:solidFill>
                  <a:srgbClr val="4D4D4D"/>
                </a:solidFill>
                <a:effectLst/>
                <a:latin typeface="-apple-system"/>
              </a:rPr>
              <a:t>：指定映射对象的类型</a:t>
            </a:r>
            <a:endParaRPr lang="en-US" altLang="zh-CN" b="0" i="0" dirty="0">
              <a:solidFill>
                <a:srgbClr val="4D4D4D"/>
              </a:solidFill>
              <a:effectLst/>
              <a:latin typeface="-apple-system"/>
            </a:endParaRPr>
          </a:p>
          <a:p>
            <a:pPr algn="l"/>
            <a:r>
              <a:rPr lang="en-US" altLang="zh-CN" b="0" i="0" dirty="0" err="1">
                <a:solidFill>
                  <a:srgbClr val="4D4D4D"/>
                </a:solidFill>
                <a:effectLst/>
                <a:latin typeface="-apple-system"/>
              </a:rPr>
              <a:t>fd</a:t>
            </a:r>
            <a:r>
              <a:rPr lang="zh-CN" altLang="en-US" b="0" i="0" dirty="0">
                <a:solidFill>
                  <a:srgbClr val="4D4D4D"/>
                </a:solidFill>
                <a:effectLst/>
                <a:latin typeface="-apple-system"/>
              </a:rPr>
              <a:t>：有效的文件描述词</a:t>
            </a:r>
            <a:endParaRPr lang="en-US" altLang="zh-CN" b="0" i="0" dirty="0">
              <a:solidFill>
                <a:srgbClr val="4D4D4D"/>
              </a:solidFill>
              <a:effectLst/>
              <a:latin typeface="-apple-system"/>
            </a:endParaRPr>
          </a:p>
          <a:p>
            <a:pPr algn="l"/>
            <a:r>
              <a:rPr lang="en-US" altLang="zh-CN" b="0" i="0" dirty="0">
                <a:solidFill>
                  <a:srgbClr val="4D4D4D"/>
                </a:solidFill>
                <a:effectLst/>
                <a:latin typeface="-apple-system"/>
              </a:rPr>
              <a:t>offset</a:t>
            </a:r>
            <a:r>
              <a:rPr lang="zh-CN" altLang="en-US" b="0" i="0" dirty="0">
                <a:solidFill>
                  <a:srgbClr val="4D4D4D"/>
                </a:solidFill>
                <a:effectLst/>
                <a:latin typeface="-apple-system"/>
              </a:rPr>
              <a:t>：被映射对象内容的起点</a:t>
            </a:r>
          </a:p>
        </p:txBody>
      </p:sp>
      <p:sp>
        <p:nvSpPr>
          <p:cNvPr id="16" name="文本框 15">
            <a:extLst>
              <a:ext uri="{FF2B5EF4-FFF2-40B4-BE49-F238E27FC236}">
                <a16:creationId xmlns:a16="http://schemas.microsoft.com/office/drawing/2014/main" id="{7AE8F2DD-3876-44AA-AB17-CDD66D41AC43}"/>
              </a:ext>
            </a:extLst>
          </p:cNvPr>
          <p:cNvSpPr txBox="1"/>
          <p:nvPr/>
        </p:nvSpPr>
        <p:spPr>
          <a:xfrm>
            <a:off x="1040921" y="4186519"/>
            <a:ext cx="7437254" cy="1938992"/>
          </a:xfrm>
          <a:prstGeom prst="rect">
            <a:avLst/>
          </a:prstGeom>
          <a:noFill/>
        </p:spPr>
        <p:txBody>
          <a:bodyPr wrap="square">
            <a:spAutoFit/>
          </a:bodyPr>
          <a:lstStyle/>
          <a:p>
            <a:r>
              <a:rPr lang="en-US" altLang="zh-CN" sz="2000" dirty="0"/>
              <a:t>	</a:t>
            </a:r>
            <a:r>
              <a:rPr lang="zh-CN" altLang="en-US" sz="2000" dirty="0"/>
              <a:t>mmap是一种内存映射文件的方法，即将一个文件或者其它对象映射到进程的地址空间，实现文件磁盘地址和进程虚拟地址空间中一段虚拟地址的一一对映关系。</a:t>
            </a:r>
            <a:endParaRPr lang="en-US" altLang="zh-CN" sz="2000" dirty="0"/>
          </a:p>
          <a:p>
            <a:r>
              <a:rPr lang="en-US" altLang="zh-CN" sz="2000" dirty="0"/>
              <a:t>	</a:t>
            </a:r>
            <a:r>
              <a:rPr lang="zh-CN" altLang="en-US" sz="2000" dirty="0"/>
              <a:t>实现这样的映射关系后，进程就可以采用指针的方式读写操作这一段内存，即完成了对文件的操作而不必再调用read,write等系统调用函数。</a:t>
            </a:r>
            <a:endParaRPr lang="zh-CN" altLang="en-US" dirty="0"/>
          </a:p>
        </p:txBody>
      </p:sp>
    </p:spTree>
    <p:custDataLst>
      <p:tags r:id="rId1"/>
    </p:custDataLst>
    <p:extLst>
      <p:ext uri="{BB962C8B-B14F-4D97-AF65-F5344CB8AC3E}">
        <p14:creationId xmlns:p14="http://schemas.microsoft.com/office/powerpoint/2010/main" val="22050092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4135903" y="-56551"/>
            <a:ext cx="3995224" cy="5318145"/>
          </a:xfrm>
          <a:prstGeom prst="rect">
            <a:avLst/>
          </a:prstGeom>
        </p:spPr>
      </p:pic>
      <p:sp>
        <p:nvSpPr>
          <p:cNvPr id="8" name="椭圆 7"/>
          <p:cNvSpPr/>
          <p:nvPr/>
        </p:nvSpPr>
        <p:spPr>
          <a:xfrm>
            <a:off x="5327571" y="2602521"/>
            <a:ext cx="1635155" cy="1597852"/>
          </a:xfrm>
          <a:prstGeom prst="ellipse">
            <a:avLst/>
          </a:prstGeom>
          <a:solidFill>
            <a:schemeClr val="bg1"/>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5487184" y="2799654"/>
            <a:ext cx="1292662" cy="1287993"/>
          </a:xfrm>
          <a:prstGeom prst="rect">
            <a:avLst/>
          </a:prstGeom>
          <a:noFill/>
        </p:spPr>
        <p:txBody>
          <a:bodyPr vert="eaVert" wrap="square" rtlCol="0">
            <a:spAutoFit/>
          </a:bodyPr>
          <a:lstStyle/>
          <a:p>
            <a:pPr algn="ctr"/>
            <a:r>
              <a:rPr lang="zh-CN" altLang="en-US" sz="7200" dirty="0">
                <a:latin typeface="微软雅黑" panose="020B0503020204020204" pitchFamily="34" charset="-122"/>
                <a:ea typeface="微软雅黑" panose="020B0503020204020204" pitchFamily="34" charset="-122"/>
                <a:sym typeface="微软雅黑" panose="020B0503020204020204" pitchFamily="34" charset="-122"/>
              </a:rPr>
              <a:t>贰</a:t>
            </a:r>
            <a:endParaRPr lang="zh-CN" altLang="en-US" sz="6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23"/>
          <p:cNvSpPr>
            <a:spLocks noChangeArrowheads="1"/>
          </p:cNvSpPr>
          <p:nvPr/>
        </p:nvSpPr>
        <p:spPr bwMode="auto">
          <a:xfrm>
            <a:off x="4239714" y="5074349"/>
            <a:ext cx="4684338" cy="461665"/>
          </a:xfrm>
          <a:prstGeom prst="rect">
            <a:avLst/>
          </a:prstGeom>
          <a:noFill/>
          <a:ln>
            <a:noFill/>
          </a:ln>
        </p:spPr>
        <p:txBody>
          <a:bodyPr wrap="square">
            <a:spAutoFit/>
          </a:bodyPr>
          <a:lstStyle/>
          <a:p>
            <a:pPr latinLnBrk="1"/>
            <a:r>
              <a:rPr lang="en-US" altLang="zh-CN" sz="2400" dirty="0">
                <a:latin typeface="微软雅黑" panose="020B0503020204020204" pitchFamily="34" charset="-122"/>
                <a:ea typeface="微软雅黑" panose="020B0503020204020204" pitchFamily="34" charset="-122"/>
              </a:rPr>
              <a:t>Linux </a:t>
            </a:r>
            <a:r>
              <a:rPr lang="zh-CN" altLang="en-US" sz="2400" dirty="0">
                <a:latin typeface="微软雅黑" panose="020B0503020204020204" pitchFamily="34" charset="-122"/>
                <a:ea typeface="微软雅黑" panose="020B0503020204020204" pitchFamily="34" charset="-122"/>
              </a:rPr>
              <a:t>磁盘</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的三种方式对比</a:t>
            </a:r>
          </a:p>
        </p:txBody>
      </p:sp>
    </p:spTree>
    <p:custDataLst>
      <p:tags r:id="rId1"/>
    </p:custDataLst>
    <p:extLst>
      <p:ext uri="{BB962C8B-B14F-4D97-AF65-F5344CB8AC3E}">
        <p14:creationId xmlns:p14="http://schemas.microsoft.com/office/powerpoint/2010/main" val="17712130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1000"/>
                                        <p:tgtEl>
                                          <p:spTgt spid="8"/>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3539DA2-FC6D-4A29-ADDE-3C5D8E63C4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375" y="1419225"/>
            <a:ext cx="6953250" cy="401955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27286C84-98D9-4D19-AFBA-7ECDA8FDAF22}"/>
              </a:ext>
            </a:extLst>
          </p:cNvPr>
          <p:cNvSpPr txBox="1"/>
          <p:nvPr/>
        </p:nvSpPr>
        <p:spPr>
          <a:xfrm>
            <a:off x="633953" y="496966"/>
            <a:ext cx="6094428" cy="800219"/>
          </a:xfrm>
          <a:prstGeom prst="rect">
            <a:avLst/>
          </a:prstGeom>
          <a:noFill/>
        </p:spPr>
        <p:txBody>
          <a:bodyPr wrap="square">
            <a:spAutoFit/>
          </a:bodyPr>
          <a:lstStyle/>
          <a:p>
            <a:pPr algn="l"/>
            <a:r>
              <a:rPr lang="en-US" altLang="zh-CN" sz="2800" b="1" i="0" dirty="0">
                <a:solidFill>
                  <a:srgbClr val="4F4F4F"/>
                </a:solidFill>
                <a:effectLst/>
                <a:latin typeface="PingFang SC"/>
              </a:rPr>
              <a:t>1.</a:t>
            </a:r>
            <a:r>
              <a:rPr lang="zh-CN" altLang="en-US" sz="2800" b="1" i="0" dirty="0">
                <a:solidFill>
                  <a:srgbClr val="4F4F4F"/>
                </a:solidFill>
                <a:effectLst/>
                <a:latin typeface="PingFang SC"/>
              </a:rPr>
              <a:t>引入</a:t>
            </a:r>
          </a:p>
          <a:p>
            <a:pPr algn="l"/>
            <a:r>
              <a:rPr lang="zh-CN" altLang="en-US" b="0" i="0" dirty="0">
                <a:solidFill>
                  <a:srgbClr val="4D4D4D"/>
                </a:solidFill>
                <a:effectLst/>
                <a:latin typeface="-apple-system"/>
              </a:rPr>
              <a:t>让我们先看一下</a:t>
            </a:r>
            <a:r>
              <a:rPr lang="en-US" altLang="zh-CN" b="0" i="0" dirty="0">
                <a:solidFill>
                  <a:srgbClr val="4D4D4D"/>
                </a:solidFill>
                <a:effectLst/>
                <a:latin typeface="-apple-system"/>
              </a:rPr>
              <a:t>Linux</a:t>
            </a:r>
            <a:r>
              <a:rPr lang="zh-CN" altLang="en-US" b="0" i="0" dirty="0">
                <a:solidFill>
                  <a:srgbClr val="4D4D4D"/>
                </a:solidFill>
                <a:effectLst/>
                <a:latin typeface="-apple-system"/>
              </a:rPr>
              <a:t>系统下</a:t>
            </a:r>
            <a:r>
              <a:rPr lang="en-US" altLang="zh-CN" b="0" i="0" dirty="0">
                <a:solidFill>
                  <a:srgbClr val="4D4D4D"/>
                </a:solidFill>
                <a:effectLst/>
                <a:latin typeface="-apple-system"/>
              </a:rPr>
              <a:t>IO</a:t>
            </a:r>
            <a:r>
              <a:rPr lang="zh-CN" altLang="en-US" b="0" i="0" dirty="0">
                <a:solidFill>
                  <a:srgbClr val="4D4D4D"/>
                </a:solidFill>
                <a:effectLst/>
                <a:latin typeface="-apple-system"/>
              </a:rPr>
              <a:t>结构模型</a:t>
            </a:r>
          </a:p>
        </p:txBody>
      </p:sp>
      <p:sp>
        <p:nvSpPr>
          <p:cNvPr id="15" name="文本框 14">
            <a:extLst>
              <a:ext uri="{FF2B5EF4-FFF2-40B4-BE49-F238E27FC236}">
                <a16:creationId xmlns:a16="http://schemas.microsoft.com/office/drawing/2014/main" id="{65891E96-B035-4D5F-8107-184CAC874631}"/>
              </a:ext>
            </a:extLst>
          </p:cNvPr>
          <p:cNvSpPr txBox="1"/>
          <p:nvPr/>
        </p:nvSpPr>
        <p:spPr>
          <a:xfrm>
            <a:off x="756501" y="5714703"/>
            <a:ext cx="7887877" cy="369332"/>
          </a:xfrm>
          <a:prstGeom prst="rect">
            <a:avLst/>
          </a:prstGeom>
          <a:noFill/>
        </p:spPr>
        <p:txBody>
          <a:bodyPr wrap="square">
            <a:spAutoFit/>
          </a:bodyPr>
          <a:lstStyle/>
          <a:p>
            <a:r>
              <a:rPr lang="zh-CN" altLang="en-US" b="0" i="0" dirty="0">
                <a:solidFill>
                  <a:srgbClr val="4D4D4D"/>
                </a:solidFill>
                <a:effectLst/>
                <a:latin typeface="-apple-system"/>
              </a:rPr>
              <a:t>从图中可以看到标准 </a:t>
            </a:r>
            <a:r>
              <a:rPr lang="en-US" altLang="zh-CN" b="0" i="0" dirty="0">
                <a:solidFill>
                  <a:srgbClr val="4D4D4D"/>
                </a:solidFill>
                <a:effectLst/>
                <a:latin typeface="-apple-system"/>
              </a:rPr>
              <a:t>I/O</a:t>
            </a:r>
            <a:r>
              <a:rPr lang="zh-CN" altLang="en-US" b="0" i="0" dirty="0">
                <a:solidFill>
                  <a:srgbClr val="4D4D4D"/>
                </a:solidFill>
                <a:effectLst/>
                <a:latin typeface="-apple-system"/>
              </a:rPr>
              <a:t>、</a:t>
            </a:r>
            <a:r>
              <a:rPr lang="en-US" altLang="zh-CN" b="0" i="0" dirty="0" err="1">
                <a:solidFill>
                  <a:srgbClr val="4D4D4D"/>
                </a:solidFill>
                <a:effectLst/>
                <a:latin typeface="-apple-system"/>
              </a:rPr>
              <a:t>mmap</a:t>
            </a:r>
            <a:r>
              <a:rPr lang="zh-CN" altLang="en-US" b="0" i="0" dirty="0">
                <a:solidFill>
                  <a:srgbClr val="4D4D4D"/>
                </a:solidFill>
                <a:effectLst/>
                <a:latin typeface="-apple-system"/>
              </a:rPr>
              <a:t>、直接 </a:t>
            </a:r>
            <a:r>
              <a:rPr lang="en-US" altLang="zh-CN" b="0" i="0" dirty="0">
                <a:solidFill>
                  <a:srgbClr val="4D4D4D"/>
                </a:solidFill>
                <a:effectLst/>
                <a:latin typeface="-apple-system"/>
              </a:rPr>
              <a:t>I/O </a:t>
            </a:r>
            <a:r>
              <a:rPr lang="zh-CN" altLang="en-US" b="0" i="0" dirty="0">
                <a:solidFill>
                  <a:srgbClr val="4D4D4D"/>
                </a:solidFill>
                <a:effectLst/>
                <a:latin typeface="-apple-system"/>
              </a:rPr>
              <a:t>这三种 </a:t>
            </a:r>
            <a:r>
              <a:rPr lang="en-US" altLang="zh-CN" b="0" i="0" dirty="0">
                <a:solidFill>
                  <a:srgbClr val="4D4D4D"/>
                </a:solidFill>
                <a:effectLst/>
                <a:latin typeface="-apple-system"/>
              </a:rPr>
              <a:t>I/O </a:t>
            </a:r>
            <a:r>
              <a:rPr lang="zh-CN" altLang="en-US" b="0" i="0" dirty="0">
                <a:solidFill>
                  <a:srgbClr val="4D4D4D"/>
                </a:solidFill>
                <a:effectLst/>
                <a:latin typeface="-apple-system"/>
              </a:rPr>
              <a:t>方式在流程上的差异</a:t>
            </a:r>
            <a:endParaRPr lang="zh-CN" altLang="en-US" dirty="0"/>
          </a:p>
        </p:txBody>
      </p:sp>
    </p:spTree>
    <p:custDataLst>
      <p:tags r:id="rId1"/>
    </p:custDataLst>
    <p:extLst>
      <p:ext uri="{BB962C8B-B14F-4D97-AF65-F5344CB8AC3E}">
        <p14:creationId xmlns:p14="http://schemas.microsoft.com/office/powerpoint/2010/main" val="19683952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DD6EB5A-85CF-41E2-8A68-DF3E6914E55E}"/>
              </a:ext>
            </a:extLst>
          </p:cNvPr>
          <p:cNvSpPr txBox="1"/>
          <p:nvPr/>
        </p:nvSpPr>
        <p:spPr>
          <a:xfrm>
            <a:off x="690514" y="1002546"/>
            <a:ext cx="5783835" cy="369332"/>
          </a:xfrm>
          <a:prstGeom prst="rect">
            <a:avLst/>
          </a:prstGeom>
          <a:noFill/>
        </p:spPr>
        <p:txBody>
          <a:bodyPr wrap="square">
            <a:spAutoFit/>
          </a:bodyPr>
          <a:lstStyle/>
          <a:p>
            <a:r>
              <a:rPr lang="zh-CN" altLang="en-US" b="0" i="0" dirty="0">
                <a:solidFill>
                  <a:srgbClr val="4D4D4D"/>
                </a:solidFill>
                <a:effectLst/>
                <a:latin typeface="-apple-system"/>
              </a:rPr>
              <a:t>下面我们</a:t>
            </a:r>
            <a:r>
              <a:rPr lang="en-US" altLang="zh-CN" b="0" i="0" dirty="0">
                <a:solidFill>
                  <a:srgbClr val="4D4D4D"/>
                </a:solidFill>
                <a:effectLst/>
                <a:latin typeface="-apple-system"/>
              </a:rPr>
              <a:t>read()</a:t>
            </a:r>
            <a:r>
              <a:rPr lang="zh-CN" altLang="en-US" b="0" i="0" dirty="0">
                <a:solidFill>
                  <a:srgbClr val="4D4D4D"/>
                </a:solidFill>
                <a:effectLst/>
                <a:latin typeface="-apple-system"/>
              </a:rPr>
              <a:t>操作为例，下图是</a:t>
            </a:r>
            <a:r>
              <a:rPr lang="en-US" altLang="zh-CN" b="0" i="0" dirty="0">
                <a:solidFill>
                  <a:srgbClr val="4D4D4D"/>
                </a:solidFill>
                <a:effectLst/>
                <a:latin typeface="-apple-system"/>
              </a:rPr>
              <a:t>read</a:t>
            </a:r>
            <a:r>
              <a:rPr lang="zh-CN" altLang="en-US" b="0" i="0" dirty="0">
                <a:solidFill>
                  <a:srgbClr val="4D4D4D"/>
                </a:solidFill>
                <a:effectLst/>
                <a:latin typeface="-apple-system"/>
              </a:rPr>
              <a:t>操作时流程</a:t>
            </a:r>
            <a:endParaRPr lang="zh-CN" altLang="en-US" dirty="0"/>
          </a:p>
        </p:txBody>
      </p:sp>
      <p:pic>
        <p:nvPicPr>
          <p:cNvPr id="2050" name="Picture 2" descr="在这里插入图片描述">
            <a:extLst>
              <a:ext uri="{FF2B5EF4-FFF2-40B4-BE49-F238E27FC236}">
                <a16:creationId xmlns:a16="http://schemas.microsoft.com/office/drawing/2014/main" id="{87743AD8-73E2-4837-8276-E445DC5856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9251" y="1409700"/>
            <a:ext cx="6610350" cy="40386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0F4B49FF-D70F-4D75-BB22-311402CF0E27}"/>
              </a:ext>
            </a:extLst>
          </p:cNvPr>
          <p:cNvSpPr txBox="1"/>
          <p:nvPr/>
        </p:nvSpPr>
        <p:spPr>
          <a:xfrm>
            <a:off x="907329" y="5855454"/>
            <a:ext cx="9634191" cy="923330"/>
          </a:xfrm>
          <a:prstGeom prst="rect">
            <a:avLst/>
          </a:prstGeom>
          <a:noFill/>
        </p:spPr>
        <p:txBody>
          <a:bodyPr wrap="square">
            <a:spAutoFit/>
          </a:bodyPr>
          <a:lstStyle/>
          <a:p>
            <a:r>
              <a:rPr lang="zh-CN" altLang="en-US" b="0" i="0" dirty="0">
                <a:solidFill>
                  <a:srgbClr val="4D4D4D"/>
                </a:solidFill>
                <a:effectLst/>
                <a:latin typeface="-apple-system"/>
              </a:rPr>
              <a:t>它会导致数据先从磁盘拷贝到 </a:t>
            </a:r>
            <a:r>
              <a:rPr lang="en-US" altLang="zh-CN" b="0" i="0" dirty="0">
                <a:solidFill>
                  <a:srgbClr val="4D4D4D"/>
                </a:solidFill>
                <a:effectLst/>
                <a:latin typeface="-apple-system"/>
              </a:rPr>
              <a:t>Page Cache </a:t>
            </a:r>
            <a:r>
              <a:rPr lang="zh-CN" altLang="en-US" b="0" i="0" dirty="0">
                <a:solidFill>
                  <a:srgbClr val="4D4D4D"/>
                </a:solidFill>
                <a:effectLst/>
                <a:latin typeface="-apple-system"/>
              </a:rPr>
              <a:t>中，然后再从 </a:t>
            </a:r>
            <a:r>
              <a:rPr lang="en-US" altLang="zh-CN" b="0" i="0" dirty="0">
                <a:solidFill>
                  <a:srgbClr val="4D4D4D"/>
                </a:solidFill>
                <a:effectLst/>
                <a:latin typeface="-apple-system"/>
              </a:rPr>
              <a:t>Page Cache </a:t>
            </a:r>
            <a:r>
              <a:rPr lang="zh-CN" altLang="en-US" b="0" i="0" dirty="0">
                <a:solidFill>
                  <a:srgbClr val="4D4D4D"/>
                </a:solidFill>
                <a:effectLst/>
                <a:latin typeface="-apple-system"/>
              </a:rPr>
              <a:t>拷贝到应用程序的用户空间，这样就会多一次内存拷贝。系统这样设计主要是因为内存相对磁盘是高速设备，即使多拷贝 </a:t>
            </a:r>
            <a:r>
              <a:rPr lang="en-US" altLang="zh-CN" b="0" i="0" dirty="0">
                <a:solidFill>
                  <a:srgbClr val="4D4D4D"/>
                </a:solidFill>
                <a:effectLst/>
                <a:latin typeface="-apple-system"/>
              </a:rPr>
              <a:t>100 </a:t>
            </a:r>
            <a:r>
              <a:rPr lang="zh-CN" altLang="en-US" b="0" i="0" dirty="0">
                <a:solidFill>
                  <a:srgbClr val="4D4D4D"/>
                </a:solidFill>
                <a:effectLst/>
                <a:latin typeface="-apple-system"/>
              </a:rPr>
              <a:t>次，内存也比真正读一次硬盘要快。</a:t>
            </a:r>
            <a:endParaRPr lang="zh-CN" altLang="en-US" dirty="0"/>
          </a:p>
        </p:txBody>
      </p:sp>
      <p:sp>
        <p:nvSpPr>
          <p:cNvPr id="13" name="文本框 12">
            <a:extLst>
              <a:ext uri="{FF2B5EF4-FFF2-40B4-BE49-F238E27FC236}">
                <a16:creationId xmlns:a16="http://schemas.microsoft.com/office/drawing/2014/main" id="{4766CDBA-21CF-4829-A189-FB59AF2002A2}"/>
              </a:ext>
            </a:extLst>
          </p:cNvPr>
          <p:cNvSpPr txBox="1"/>
          <p:nvPr/>
        </p:nvSpPr>
        <p:spPr>
          <a:xfrm>
            <a:off x="690514" y="383733"/>
            <a:ext cx="6094428" cy="523220"/>
          </a:xfrm>
          <a:prstGeom prst="rect">
            <a:avLst/>
          </a:prstGeom>
          <a:noFill/>
        </p:spPr>
        <p:txBody>
          <a:bodyPr wrap="square">
            <a:spAutoFit/>
          </a:bodyPr>
          <a:lstStyle/>
          <a:p>
            <a:pPr algn="l"/>
            <a:r>
              <a:rPr lang="en-US" altLang="zh-CN" sz="2800" b="1" i="0" dirty="0">
                <a:solidFill>
                  <a:srgbClr val="4F4F4F"/>
                </a:solidFill>
                <a:effectLst/>
                <a:latin typeface="PingFang SC"/>
              </a:rPr>
              <a:t>1.1</a:t>
            </a:r>
            <a:r>
              <a:rPr lang="zh-CN" altLang="en-US" sz="2800" b="1" dirty="0">
                <a:solidFill>
                  <a:srgbClr val="4F4F4F"/>
                </a:solidFill>
                <a:latin typeface="PingFang SC"/>
              </a:rPr>
              <a:t>标准</a:t>
            </a:r>
            <a:r>
              <a:rPr lang="en-US" altLang="zh-CN" sz="2800" b="1" i="0" dirty="0">
                <a:solidFill>
                  <a:srgbClr val="4F4F4F"/>
                </a:solidFill>
                <a:effectLst/>
                <a:latin typeface="PingFang SC"/>
              </a:rPr>
              <a:t>I/O</a:t>
            </a:r>
          </a:p>
        </p:txBody>
      </p:sp>
      <p:sp>
        <p:nvSpPr>
          <p:cNvPr id="15" name="文本框 14">
            <a:extLst>
              <a:ext uri="{FF2B5EF4-FFF2-40B4-BE49-F238E27FC236}">
                <a16:creationId xmlns:a16="http://schemas.microsoft.com/office/drawing/2014/main" id="{2C3A3D25-A19D-4A0D-9228-B5DF8570377C}"/>
              </a:ext>
            </a:extLst>
          </p:cNvPr>
          <p:cNvSpPr txBox="1"/>
          <p:nvPr/>
        </p:nvSpPr>
        <p:spPr>
          <a:xfrm>
            <a:off x="907330" y="5209123"/>
            <a:ext cx="963419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555666"/>
                </a:solidFill>
                <a:effectLst/>
                <a:latin typeface="-apple-system"/>
              </a:rPr>
              <a:t>大多数文件系统的默认</a:t>
            </a:r>
            <a:r>
              <a:rPr lang="en-US" altLang="zh-CN" b="0" i="0" dirty="0">
                <a:solidFill>
                  <a:srgbClr val="555666"/>
                </a:solidFill>
                <a:effectLst/>
                <a:latin typeface="-apple-system"/>
              </a:rPr>
              <a:t>I/O</a:t>
            </a:r>
            <a:r>
              <a:rPr lang="zh-CN" altLang="en-US" b="0" i="0" dirty="0">
                <a:solidFill>
                  <a:srgbClr val="555666"/>
                </a:solidFill>
                <a:effectLst/>
                <a:latin typeface="-apple-system"/>
              </a:rPr>
              <a:t>操作都是标准</a:t>
            </a:r>
            <a:r>
              <a:rPr lang="en-US" altLang="zh-CN" b="0" i="0" dirty="0">
                <a:solidFill>
                  <a:srgbClr val="555666"/>
                </a:solidFill>
                <a:effectLst/>
                <a:latin typeface="-apple-system"/>
              </a:rPr>
              <a:t>I/O</a:t>
            </a:r>
            <a:r>
              <a:rPr lang="zh-CN" altLang="en-US" b="0" i="0" dirty="0">
                <a:solidFill>
                  <a:srgbClr val="555666"/>
                </a:solidFill>
                <a:effectLst/>
                <a:latin typeface="-apple-system"/>
              </a:rPr>
              <a:t>。在</a:t>
            </a:r>
            <a:r>
              <a:rPr lang="en-US" altLang="zh-CN" b="0" i="0" dirty="0">
                <a:solidFill>
                  <a:srgbClr val="555666"/>
                </a:solidFill>
                <a:effectLst/>
                <a:latin typeface="-apple-system"/>
              </a:rPr>
              <a:t>Linux</a:t>
            </a:r>
            <a:r>
              <a:rPr lang="zh-CN" altLang="en-US" b="0" i="0" dirty="0">
                <a:solidFill>
                  <a:srgbClr val="555666"/>
                </a:solidFill>
                <a:effectLst/>
                <a:latin typeface="-apple-system"/>
              </a:rPr>
              <a:t>的缓存</a:t>
            </a:r>
            <a:r>
              <a:rPr lang="en-US" altLang="zh-CN" b="0" i="0" dirty="0">
                <a:solidFill>
                  <a:srgbClr val="555666"/>
                </a:solidFill>
                <a:effectLst/>
                <a:latin typeface="-apple-system"/>
              </a:rPr>
              <a:t>I/O</a:t>
            </a:r>
            <a:r>
              <a:rPr lang="zh-CN" altLang="en-US" b="0" i="0" dirty="0">
                <a:solidFill>
                  <a:srgbClr val="555666"/>
                </a:solidFill>
                <a:effectLst/>
                <a:latin typeface="-apple-system"/>
              </a:rPr>
              <a:t>机制中，数据先从磁盘复制到内核空间的缓冲区，然后从内核空间缓冲区复制到应用程序的地址空间。</a:t>
            </a:r>
            <a:endParaRPr lang="zh-CN" altLang="en-US" dirty="0"/>
          </a:p>
        </p:txBody>
      </p:sp>
    </p:spTree>
    <p:custDataLst>
      <p:tags r:id="rId1"/>
    </p:custDataLst>
    <p:extLst>
      <p:ext uri="{BB962C8B-B14F-4D97-AF65-F5344CB8AC3E}">
        <p14:creationId xmlns:p14="http://schemas.microsoft.com/office/powerpoint/2010/main" val="5122784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2BFB80C0-9BD0-46AB-8DEB-F42ACBF956AA}"/>
              </a:ext>
            </a:extLst>
          </p:cNvPr>
          <p:cNvSpPr txBox="1"/>
          <p:nvPr/>
        </p:nvSpPr>
        <p:spPr>
          <a:xfrm>
            <a:off x="879050" y="720306"/>
            <a:ext cx="6094428" cy="523220"/>
          </a:xfrm>
          <a:prstGeom prst="rect">
            <a:avLst/>
          </a:prstGeom>
          <a:noFill/>
        </p:spPr>
        <p:txBody>
          <a:bodyPr wrap="square">
            <a:spAutoFit/>
          </a:bodyPr>
          <a:lstStyle/>
          <a:p>
            <a:pPr algn="l"/>
            <a:r>
              <a:rPr lang="en-US" altLang="zh-CN" sz="2800" b="1" i="0" dirty="0">
                <a:solidFill>
                  <a:srgbClr val="4F4F4F"/>
                </a:solidFill>
                <a:effectLst/>
                <a:latin typeface="PingFang SC"/>
              </a:rPr>
              <a:t>1.2</a:t>
            </a:r>
            <a:r>
              <a:rPr lang="zh-CN" altLang="en-US" sz="2800" b="1" i="0" dirty="0">
                <a:solidFill>
                  <a:srgbClr val="4F4F4F"/>
                </a:solidFill>
                <a:effectLst/>
                <a:latin typeface="PingFang SC"/>
              </a:rPr>
              <a:t>直接</a:t>
            </a:r>
            <a:r>
              <a:rPr lang="en-US" altLang="zh-CN" sz="2800" b="1" i="0" dirty="0">
                <a:solidFill>
                  <a:srgbClr val="4F4F4F"/>
                </a:solidFill>
                <a:effectLst/>
                <a:latin typeface="PingFang SC"/>
              </a:rPr>
              <a:t>I/O</a:t>
            </a:r>
          </a:p>
        </p:txBody>
      </p:sp>
      <p:pic>
        <p:nvPicPr>
          <p:cNvPr id="3074" name="Picture 2" descr="在这里插入图片描述">
            <a:extLst>
              <a:ext uri="{FF2B5EF4-FFF2-40B4-BE49-F238E27FC236}">
                <a16:creationId xmlns:a16="http://schemas.microsoft.com/office/drawing/2014/main" id="{79EAC9B0-08BE-494E-90F1-C727146BE8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5212" y="827126"/>
            <a:ext cx="6686550" cy="409575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7B569435-1027-4D9C-B5D2-3CEBCEF9F541}"/>
              </a:ext>
            </a:extLst>
          </p:cNvPr>
          <p:cNvSpPr txBox="1"/>
          <p:nvPr/>
        </p:nvSpPr>
        <p:spPr>
          <a:xfrm>
            <a:off x="879050" y="1381125"/>
            <a:ext cx="6094428" cy="369332"/>
          </a:xfrm>
          <a:prstGeom prst="rect">
            <a:avLst/>
          </a:prstGeom>
          <a:noFill/>
        </p:spPr>
        <p:txBody>
          <a:bodyPr wrap="square">
            <a:spAutoFit/>
          </a:bodyPr>
          <a:lstStyle/>
          <a:p>
            <a:r>
              <a:rPr lang="zh-CN" altLang="en-US" b="0" i="0" dirty="0">
                <a:solidFill>
                  <a:srgbClr val="4D4D4D"/>
                </a:solidFill>
                <a:effectLst/>
                <a:latin typeface="-apple-system"/>
              </a:rPr>
              <a:t>直接</a:t>
            </a:r>
            <a:r>
              <a:rPr lang="en-US" altLang="zh-CN" b="0" i="0" dirty="0">
                <a:solidFill>
                  <a:srgbClr val="4D4D4D"/>
                </a:solidFill>
                <a:effectLst/>
                <a:latin typeface="-apple-system"/>
              </a:rPr>
              <a:t>I/O</a:t>
            </a:r>
            <a:r>
              <a:rPr lang="zh-CN" altLang="en-US" b="0" i="0" dirty="0">
                <a:solidFill>
                  <a:srgbClr val="4D4D4D"/>
                </a:solidFill>
                <a:effectLst/>
                <a:latin typeface="-apple-system"/>
              </a:rPr>
              <a:t>流程</a:t>
            </a:r>
            <a:endParaRPr lang="zh-CN" altLang="en-US" dirty="0"/>
          </a:p>
        </p:txBody>
      </p:sp>
      <p:sp>
        <p:nvSpPr>
          <p:cNvPr id="12" name="文本框 11">
            <a:extLst>
              <a:ext uri="{FF2B5EF4-FFF2-40B4-BE49-F238E27FC236}">
                <a16:creationId xmlns:a16="http://schemas.microsoft.com/office/drawing/2014/main" id="{851D2B44-573B-4EC3-8F89-2E89FBB490E0}"/>
              </a:ext>
            </a:extLst>
          </p:cNvPr>
          <p:cNvSpPr txBox="1"/>
          <p:nvPr/>
        </p:nvSpPr>
        <p:spPr>
          <a:xfrm>
            <a:off x="838201" y="5475091"/>
            <a:ext cx="9669544" cy="923330"/>
          </a:xfrm>
          <a:prstGeom prst="rect">
            <a:avLst/>
          </a:prstGeom>
          <a:noFill/>
        </p:spPr>
        <p:txBody>
          <a:bodyPr wrap="square">
            <a:spAutoFit/>
          </a:bodyPr>
          <a:lstStyle/>
          <a:p>
            <a:r>
              <a:rPr lang="zh-CN" altLang="en-US" b="0" i="0" dirty="0">
                <a:solidFill>
                  <a:srgbClr val="4D4D4D"/>
                </a:solidFill>
                <a:effectLst/>
                <a:latin typeface="-apple-system"/>
              </a:rPr>
              <a:t>从图中你可以看到，直接 </a:t>
            </a:r>
            <a:r>
              <a:rPr lang="en-US" altLang="zh-CN" b="0" i="0" dirty="0">
                <a:solidFill>
                  <a:srgbClr val="4D4D4D"/>
                </a:solidFill>
                <a:effectLst/>
                <a:latin typeface="-apple-system"/>
              </a:rPr>
              <a:t>I/O </a:t>
            </a:r>
            <a:r>
              <a:rPr lang="zh-CN" altLang="en-US" b="0" i="0" dirty="0">
                <a:solidFill>
                  <a:srgbClr val="4D4D4D"/>
                </a:solidFill>
                <a:effectLst/>
                <a:latin typeface="-apple-system"/>
              </a:rPr>
              <a:t>访问文件方式减少了一次数据拷贝和一些系统调用的耗时，很大程度降低了 </a:t>
            </a:r>
            <a:r>
              <a:rPr lang="en-US" altLang="zh-CN" b="0" i="0" dirty="0">
                <a:solidFill>
                  <a:srgbClr val="4D4D4D"/>
                </a:solidFill>
                <a:effectLst/>
                <a:latin typeface="-apple-system"/>
              </a:rPr>
              <a:t>CPU </a:t>
            </a:r>
            <a:r>
              <a:rPr lang="zh-CN" altLang="en-US" b="0" i="0" dirty="0">
                <a:solidFill>
                  <a:srgbClr val="4D4D4D"/>
                </a:solidFill>
                <a:effectLst/>
                <a:latin typeface="-apple-system"/>
              </a:rPr>
              <a:t>的使用率以及内存的占用。</a:t>
            </a:r>
            <a:br>
              <a:rPr lang="zh-CN" altLang="en-US" dirty="0"/>
            </a:br>
            <a:r>
              <a:rPr lang="zh-CN" altLang="en-US" b="0" i="0" dirty="0">
                <a:solidFill>
                  <a:srgbClr val="4D4D4D"/>
                </a:solidFill>
                <a:effectLst/>
                <a:latin typeface="-apple-system"/>
              </a:rPr>
              <a:t>但是直接与磁盘交互非常耗时，所以只有确定标准</a:t>
            </a:r>
            <a:r>
              <a:rPr lang="en-US" altLang="zh-CN" b="0" i="0" dirty="0">
                <a:solidFill>
                  <a:srgbClr val="4D4D4D"/>
                </a:solidFill>
                <a:effectLst/>
                <a:latin typeface="-apple-system"/>
              </a:rPr>
              <a:t>I/O</a:t>
            </a:r>
            <a:r>
              <a:rPr lang="zh-CN" altLang="en-US" b="0" i="0" dirty="0">
                <a:solidFill>
                  <a:srgbClr val="4D4D4D"/>
                </a:solidFill>
                <a:effectLst/>
                <a:latin typeface="-apple-system"/>
              </a:rPr>
              <a:t>开销非常巨大才考虑使用直接</a:t>
            </a:r>
            <a:r>
              <a:rPr lang="en-US" altLang="zh-CN" b="0" i="0" dirty="0">
                <a:solidFill>
                  <a:srgbClr val="4D4D4D"/>
                </a:solidFill>
                <a:effectLst/>
                <a:latin typeface="-apple-system"/>
              </a:rPr>
              <a:t>I/O</a:t>
            </a:r>
            <a:r>
              <a:rPr lang="zh-CN" altLang="en-US" b="0" i="0" dirty="0">
                <a:solidFill>
                  <a:srgbClr val="4D4D4D"/>
                </a:solidFill>
                <a:effectLst/>
                <a:latin typeface="-apple-system"/>
              </a:rPr>
              <a:t>。</a:t>
            </a:r>
            <a:endParaRPr lang="zh-CN" altLang="en-US" dirty="0"/>
          </a:p>
        </p:txBody>
      </p:sp>
    </p:spTree>
    <p:custDataLst>
      <p:tags r:id="rId1"/>
    </p:custDataLst>
    <p:extLst>
      <p:ext uri="{BB962C8B-B14F-4D97-AF65-F5344CB8AC3E}">
        <p14:creationId xmlns:p14="http://schemas.microsoft.com/office/powerpoint/2010/main" val="16847470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10.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11.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12.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13.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14.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15.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16.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17.xml><?xml version="1.0" encoding="utf-8"?>
<p:tagLst xmlns:a="http://schemas.openxmlformats.org/drawingml/2006/main" xmlns:r="http://schemas.openxmlformats.org/officeDocument/2006/relationships" xmlns:p="http://schemas.openxmlformats.org/presentationml/2006/main">
  <p:tag name="ISPRING_SLIDE_ID_2" val="{94AB8D28-9712-48C8-BE9A-99389090EAC3}"/>
  <p:tag name="GENSWF_ADVANCE_TIME" val="5"/>
  <p:tag name="ISPRING_CUSTOM_TIMING_USED" val="1"/>
</p:tagLst>
</file>

<file path=ppt/tags/tag2.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4.xml><?xml version="1.0" encoding="utf-8"?>
<p:tagLst xmlns:a="http://schemas.openxmlformats.org/drawingml/2006/main" xmlns:r="http://schemas.openxmlformats.org/officeDocument/2006/relationships" xmlns:p="http://schemas.openxmlformats.org/presentationml/2006/main">
  <p:tag name="ISPRING_SLIDE_ID_2" val="{77F8FDB7-3558-4317-8A77-678E22367803}"/>
  <p:tag name="GENSWF_ADVANCE_TIME" val="5"/>
  <p:tag name="ISPRING_CUSTOM_TIMING_USED" val="1"/>
</p:tagLst>
</file>

<file path=ppt/tags/tag5.xml><?xml version="1.0" encoding="utf-8"?>
<p:tagLst xmlns:a="http://schemas.openxmlformats.org/drawingml/2006/main" xmlns:r="http://schemas.openxmlformats.org/officeDocument/2006/relationships" xmlns:p="http://schemas.openxmlformats.org/presentationml/2006/main">
  <p:tag name="ISPRING_SLIDE_ID_2" val="{77F8FDB7-3558-4317-8A77-678E22367803}"/>
  <p:tag name="GENSWF_ADVANCE_TIME" val="5"/>
  <p:tag name="ISPRING_CUSTOM_TIMING_USED" val="1"/>
</p:tagLst>
</file>

<file path=ppt/tags/tag6.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7.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8.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9.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1386</Words>
  <Application>Microsoft Office PowerPoint</Application>
  <PresentationFormat>宽屏</PresentationFormat>
  <Paragraphs>72</Paragraphs>
  <Slides>17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-apple-system</vt:lpstr>
      <vt:lpstr>PingFang SC</vt:lpstr>
      <vt:lpstr>Yu Gothic UI Light</vt:lpstr>
      <vt:lpstr>等线</vt:lpstr>
      <vt:lpstr>等线 Light</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淡雅中国风</dc:title>
  <dc:creator>第一PPT</dc:creator>
  <cp:keywords>www.1ppt.com</cp:keywords>
  <dc:description>www.1ppt.com</dc:description>
  <cp:lastModifiedBy>杨 杰</cp:lastModifiedBy>
  <cp:revision>47</cp:revision>
  <dcterms:created xsi:type="dcterms:W3CDTF">2017-05-03T23:55:00Z</dcterms:created>
  <dcterms:modified xsi:type="dcterms:W3CDTF">2021-06-17T15:30:30Z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