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00" r:id="rId3"/>
    <p:sldId id="257" r:id="rId4"/>
    <p:sldId id="282" r:id="rId5"/>
    <p:sldId id="290" r:id="rId6"/>
    <p:sldId id="307" r:id="rId7"/>
    <p:sldId id="308" r:id="rId8"/>
    <p:sldId id="309" r:id="rId9"/>
    <p:sldId id="310" r:id="rId10"/>
    <p:sldId id="287" r:id="rId11"/>
    <p:sldId id="268" r:id="rId12"/>
    <p:sldId id="285" r:id="rId13"/>
    <p:sldId id="286" r:id="rId14"/>
    <p:sldId id="283" r:id="rId15"/>
    <p:sldId id="284" r:id="rId16"/>
    <p:sldId id="311" r:id="rId17"/>
    <p:sldId id="312" r:id="rId18"/>
    <p:sldId id="288" r:id="rId19"/>
    <p:sldId id="291" r:id="rId20"/>
    <p:sldId id="270" r:id="rId21"/>
    <p:sldId id="292" r:id="rId22"/>
    <p:sldId id="295" r:id="rId23"/>
    <p:sldId id="289" r:id="rId24"/>
    <p:sldId id="297" r:id="rId25"/>
    <p:sldId id="299" r:id="rId26"/>
    <p:sldId id="298" r:id="rId27"/>
    <p:sldId id="293" r:id="rId28"/>
    <p:sldId id="294" r:id="rId29"/>
    <p:sldId id="296" r:id="rId30"/>
    <p:sldId id="25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2741" autoAdjust="0"/>
  </p:normalViewPr>
  <p:slideViewPr>
    <p:cSldViewPr snapToGrid="0">
      <p:cViewPr varScale="1">
        <p:scale>
          <a:sx n="80" d="100"/>
          <a:sy n="80" d="100"/>
        </p:scale>
        <p:origin x="758" y="53"/>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07D1B-BDD6-40C2-B844-1E83EBF422F2}" type="datetimeFigureOut">
              <a:rPr lang="zh-CN" altLang="en-US" smtClean="0"/>
              <a:t>2021/5/20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33DCF-755D-4C09-8C77-B4C66B47F236}" type="slidenum">
              <a:rPr lang="zh-CN" altLang="en-US" smtClean="0"/>
              <a:t>‹#›</a:t>
            </a:fld>
            <a:endParaRPr lang="zh-CN" altLang="en-US"/>
          </a:p>
        </p:txBody>
      </p:sp>
    </p:spTree>
    <p:extLst>
      <p:ext uri="{BB962C8B-B14F-4D97-AF65-F5344CB8AC3E}">
        <p14:creationId xmlns:p14="http://schemas.microsoft.com/office/powerpoint/2010/main" val="201923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a:t>
            </a:fld>
            <a:endParaRPr lang="zh-CN" altLang="en-US"/>
          </a:p>
        </p:txBody>
      </p:sp>
    </p:spTree>
    <p:extLst>
      <p:ext uri="{BB962C8B-B14F-4D97-AF65-F5344CB8AC3E}">
        <p14:creationId xmlns:p14="http://schemas.microsoft.com/office/powerpoint/2010/main" val="267278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10</a:t>
            </a:fld>
            <a:endParaRPr lang="zh-CN" altLang="en-US"/>
          </a:p>
        </p:txBody>
      </p:sp>
    </p:spTree>
    <p:extLst>
      <p:ext uri="{BB962C8B-B14F-4D97-AF65-F5344CB8AC3E}">
        <p14:creationId xmlns:p14="http://schemas.microsoft.com/office/powerpoint/2010/main" val="1161503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11</a:t>
            </a:fld>
            <a:endParaRPr lang="zh-CN" altLang="en-US"/>
          </a:p>
        </p:txBody>
      </p:sp>
    </p:spTree>
    <p:extLst>
      <p:ext uri="{BB962C8B-B14F-4D97-AF65-F5344CB8AC3E}">
        <p14:creationId xmlns:p14="http://schemas.microsoft.com/office/powerpoint/2010/main" val="984173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12</a:t>
            </a:fld>
            <a:endParaRPr lang="zh-CN" altLang="en-US"/>
          </a:p>
        </p:txBody>
      </p:sp>
    </p:spTree>
    <p:extLst>
      <p:ext uri="{BB962C8B-B14F-4D97-AF65-F5344CB8AC3E}">
        <p14:creationId xmlns:p14="http://schemas.microsoft.com/office/powerpoint/2010/main" val="24128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13</a:t>
            </a:fld>
            <a:endParaRPr lang="zh-CN" altLang="en-US"/>
          </a:p>
        </p:txBody>
      </p:sp>
    </p:spTree>
    <p:extLst>
      <p:ext uri="{BB962C8B-B14F-4D97-AF65-F5344CB8AC3E}">
        <p14:creationId xmlns:p14="http://schemas.microsoft.com/office/powerpoint/2010/main" val="149046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14</a:t>
            </a:fld>
            <a:endParaRPr lang="zh-CN" altLang="en-US"/>
          </a:p>
        </p:txBody>
      </p:sp>
    </p:spTree>
    <p:extLst>
      <p:ext uri="{BB962C8B-B14F-4D97-AF65-F5344CB8AC3E}">
        <p14:creationId xmlns:p14="http://schemas.microsoft.com/office/powerpoint/2010/main" val="3174658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15</a:t>
            </a:fld>
            <a:endParaRPr lang="zh-CN" altLang="en-US"/>
          </a:p>
        </p:txBody>
      </p:sp>
    </p:spTree>
    <p:extLst>
      <p:ext uri="{BB962C8B-B14F-4D97-AF65-F5344CB8AC3E}">
        <p14:creationId xmlns:p14="http://schemas.microsoft.com/office/powerpoint/2010/main" val="419965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16</a:t>
            </a:fld>
            <a:endParaRPr lang="zh-CN" altLang="en-US"/>
          </a:p>
        </p:txBody>
      </p:sp>
    </p:spTree>
    <p:extLst>
      <p:ext uri="{BB962C8B-B14F-4D97-AF65-F5344CB8AC3E}">
        <p14:creationId xmlns:p14="http://schemas.microsoft.com/office/powerpoint/2010/main" val="57274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17</a:t>
            </a:fld>
            <a:endParaRPr lang="zh-CN" altLang="en-US"/>
          </a:p>
        </p:txBody>
      </p:sp>
    </p:spTree>
    <p:extLst>
      <p:ext uri="{BB962C8B-B14F-4D97-AF65-F5344CB8AC3E}">
        <p14:creationId xmlns:p14="http://schemas.microsoft.com/office/powerpoint/2010/main" val="174522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18</a:t>
            </a:fld>
            <a:endParaRPr lang="zh-CN" altLang="en-US"/>
          </a:p>
        </p:txBody>
      </p:sp>
    </p:spTree>
    <p:extLst>
      <p:ext uri="{BB962C8B-B14F-4D97-AF65-F5344CB8AC3E}">
        <p14:creationId xmlns:p14="http://schemas.microsoft.com/office/powerpoint/2010/main" val="3279182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19</a:t>
            </a:fld>
            <a:endParaRPr lang="zh-CN" altLang="en-US"/>
          </a:p>
        </p:txBody>
      </p:sp>
    </p:spTree>
    <p:extLst>
      <p:ext uri="{BB962C8B-B14F-4D97-AF65-F5344CB8AC3E}">
        <p14:creationId xmlns:p14="http://schemas.microsoft.com/office/powerpoint/2010/main" val="379616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a:t>
            </a:fld>
            <a:endParaRPr lang="zh-CN" altLang="en-US"/>
          </a:p>
        </p:txBody>
      </p:sp>
    </p:spTree>
    <p:extLst>
      <p:ext uri="{BB962C8B-B14F-4D97-AF65-F5344CB8AC3E}">
        <p14:creationId xmlns:p14="http://schemas.microsoft.com/office/powerpoint/2010/main" val="2955469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20</a:t>
            </a:fld>
            <a:endParaRPr lang="zh-CN" altLang="en-US"/>
          </a:p>
        </p:txBody>
      </p:sp>
    </p:spTree>
    <p:extLst>
      <p:ext uri="{BB962C8B-B14F-4D97-AF65-F5344CB8AC3E}">
        <p14:creationId xmlns:p14="http://schemas.microsoft.com/office/powerpoint/2010/main" val="477275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21</a:t>
            </a:fld>
            <a:endParaRPr lang="zh-CN" altLang="en-US"/>
          </a:p>
        </p:txBody>
      </p:sp>
    </p:spTree>
    <p:extLst>
      <p:ext uri="{BB962C8B-B14F-4D97-AF65-F5344CB8AC3E}">
        <p14:creationId xmlns:p14="http://schemas.microsoft.com/office/powerpoint/2010/main" val="28849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22</a:t>
            </a:fld>
            <a:endParaRPr lang="zh-CN" altLang="en-US"/>
          </a:p>
        </p:txBody>
      </p:sp>
    </p:spTree>
    <p:extLst>
      <p:ext uri="{BB962C8B-B14F-4D97-AF65-F5344CB8AC3E}">
        <p14:creationId xmlns:p14="http://schemas.microsoft.com/office/powerpoint/2010/main" val="15455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23</a:t>
            </a:fld>
            <a:endParaRPr lang="zh-CN" altLang="en-US"/>
          </a:p>
        </p:txBody>
      </p:sp>
    </p:spTree>
    <p:extLst>
      <p:ext uri="{BB962C8B-B14F-4D97-AF65-F5344CB8AC3E}">
        <p14:creationId xmlns:p14="http://schemas.microsoft.com/office/powerpoint/2010/main" val="4161534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24</a:t>
            </a:fld>
            <a:endParaRPr lang="zh-CN" altLang="en-US"/>
          </a:p>
        </p:txBody>
      </p:sp>
    </p:spTree>
    <p:extLst>
      <p:ext uri="{BB962C8B-B14F-4D97-AF65-F5344CB8AC3E}">
        <p14:creationId xmlns:p14="http://schemas.microsoft.com/office/powerpoint/2010/main" val="3706913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25</a:t>
            </a:fld>
            <a:endParaRPr lang="zh-CN" altLang="en-US"/>
          </a:p>
        </p:txBody>
      </p:sp>
    </p:spTree>
    <p:extLst>
      <p:ext uri="{BB962C8B-B14F-4D97-AF65-F5344CB8AC3E}">
        <p14:creationId xmlns:p14="http://schemas.microsoft.com/office/powerpoint/2010/main" val="3302382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26</a:t>
            </a:fld>
            <a:endParaRPr lang="zh-CN" altLang="en-US"/>
          </a:p>
        </p:txBody>
      </p:sp>
    </p:spTree>
    <p:extLst>
      <p:ext uri="{BB962C8B-B14F-4D97-AF65-F5344CB8AC3E}">
        <p14:creationId xmlns:p14="http://schemas.microsoft.com/office/powerpoint/2010/main" val="4195680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27</a:t>
            </a:fld>
            <a:endParaRPr lang="zh-CN" altLang="en-US"/>
          </a:p>
        </p:txBody>
      </p:sp>
    </p:spTree>
    <p:extLst>
      <p:ext uri="{BB962C8B-B14F-4D97-AF65-F5344CB8AC3E}">
        <p14:creationId xmlns:p14="http://schemas.microsoft.com/office/powerpoint/2010/main" val="707564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28</a:t>
            </a:fld>
            <a:endParaRPr lang="zh-CN" altLang="en-US"/>
          </a:p>
        </p:txBody>
      </p:sp>
    </p:spTree>
    <p:extLst>
      <p:ext uri="{BB962C8B-B14F-4D97-AF65-F5344CB8AC3E}">
        <p14:creationId xmlns:p14="http://schemas.microsoft.com/office/powerpoint/2010/main" val="2309914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29</a:t>
            </a:fld>
            <a:endParaRPr lang="zh-CN" altLang="en-US"/>
          </a:p>
        </p:txBody>
      </p:sp>
    </p:spTree>
    <p:extLst>
      <p:ext uri="{BB962C8B-B14F-4D97-AF65-F5344CB8AC3E}">
        <p14:creationId xmlns:p14="http://schemas.microsoft.com/office/powerpoint/2010/main" val="348059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3</a:t>
            </a:fld>
            <a:endParaRPr lang="zh-CN" altLang="en-US"/>
          </a:p>
        </p:txBody>
      </p:sp>
    </p:spTree>
    <p:extLst>
      <p:ext uri="{BB962C8B-B14F-4D97-AF65-F5344CB8AC3E}">
        <p14:creationId xmlns:p14="http://schemas.microsoft.com/office/powerpoint/2010/main" val="3073175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30</a:t>
            </a:fld>
            <a:endParaRPr lang="zh-CN" altLang="en-US"/>
          </a:p>
        </p:txBody>
      </p:sp>
    </p:spTree>
    <p:extLst>
      <p:ext uri="{BB962C8B-B14F-4D97-AF65-F5344CB8AC3E}">
        <p14:creationId xmlns:p14="http://schemas.microsoft.com/office/powerpoint/2010/main" val="297292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4</a:t>
            </a:fld>
            <a:endParaRPr lang="zh-CN" altLang="en-US"/>
          </a:p>
        </p:txBody>
      </p:sp>
    </p:spTree>
    <p:extLst>
      <p:ext uri="{BB962C8B-B14F-4D97-AF65-F5344CB8AC3E}">
        <p14:creationId xmlns:p14="http://schemas.microsoft.com/office/powerpoint/2010/main" val="373733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5</a:t>
            </a:fld>
            <a:endParaRPr lang="zh-CN" altLang="en-US"/>
          </a:p>
        </p:txBody>
      </p:sp>
    </p:spTree>
    <p:extLst>
      <p:ext uri="{BB962C8B-B14F-4D97-AF65-F5344CB8AC3E}">
        <p14:creationId xmlns:p14="http://schemas.microsoft.com/office/powerpoint/2010/main" val="3203430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存储操作能在流水线模式下工作，每个周期开始一条新的存储</a:t>
            </a:r>
          </a:p>
        </p:txBody>
      </p:sp>
      <p:sp>
        <p:nvSpPr>
          <p:cNvPr id="4" name="灯片编号占位符 3"/>
          <p:cNvSpPr>
            <a:spLocks noGrp="1"/>
          </p:cNvSpPr>
          <p:nvPr>
            <p:ph type="sldNum" sz="quarter" idx="10"/>
          </p:nvPr>
        </p:nvSpPr>
        <p:spPr/>
        <p:txBody>
          <a:bodyPr/>
          <a:lstStyle/>
          <a:p>
            <a:fld id="{74533DCF-755D-4C09-8C77-B4C66B47F236}" type="slidenum">
              <a:rPr lang="zh-CN" altLang="en-US" smtClean="0"/>
              <a:t>6</a:t>
            </a:fld>
            <a:endParaRPr lang="zh-CN" altLang="en-US"/>
          </a:p>
        </p:txBody>
      </p:sp>
    </p:spTree>
    <p:extLst>
      <p:ext uri="{BB962C8B-B14F-4D97-AF65-F5344CB8AC3E}">
        <p14:creationId xmlns:p14="http://schemas.microsoft.com/office/powerpoint/2010/main" val="426226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333333"/>
                </a:solidFill>
                <a:effectLst/>
                <a:latin typeface="courier new" panose="02070309020205020404" pitchFamily="49" charset="0"/>
              </a:rPr>
              <a:t>我们为什么要引入缓冲区呢？</a:t>
            </a:r>
            <a:endParaRPr lang="zh-CN" altLang="en-US" b="0" i="0" dirty="0">
              <a:solidFill>
                <a:srgbClr val="333333"/>
              </a:solidFill>
              <a:effectLst/>
              <a:latin typeface="PingFang SC"/>
            </a:endParaRPr>
          </a:p>
          <a:p>
            <a:pPr algn="l"/>
            <a:r>
              <a:rPr lang="zh-CN" altLang="en-US" b="0" i="0" dirty="0">
                <a:solidFill>
                  <a:srgbClr val="333333"/>
                </a:solidFill>
                <a:effectLst/>
                <a:latin typeface="courier new" panose="02070309020205020404" pitchFamily="49" charset="0"/>
              </a:rPr>
              <a:t>高速设备与低速设备的不匹配，势必会让高速设备花时间等待低速设备，我们可以在这两者之间设立一个缓冲区。</a:t>
            </a:r>
            <a:endParaRPr lang="zh-CN" altLang="en-US" b="0" i="0" dirty="0">
              <a:solidFill>
                <a:srgbClr val="333333"/>
              </a:solidFill>
              <a:effectLst/>
              <a:latin typeface="PingFang SC"/>
            </a:endParaRPr>
          </a:p>
          <a:p>
            <a:pPr algn="l"/>
            <a:r>
              <a:rPr lang="zh-CN" altLang="en-US" b="0" i="0" dirty="0">
                <a:solidFill>
                  <a:srgbClr val="333333"/>
                </a:solidFill>
                <a:effectLst/>
                <a:latin typeface="courier new" panose="02070309020205020404" pitchFamily="49" charset="0"/>
              </a:rPr>
              <a:t>缓冲区的作用：</a:t>
            </a:r>
            <a:endParaRPr lang="zh-CN" altLang="en-US" b="0" i="0" dirty="0">
              <a:solidFill>
                <a:srgbClr val="333333"/>
              </a:solidFill>
              <a:effectLst/>
              <a:latin typeface="PingFang SC"/>
            </a:endParaRPr>
          </a:p>
          <a:p>
            <a:pPr algn="l"/>
            <a:r>
              <a:rPr lang="en-US" altLang="zh-CN" b="0" i="0" dirty="0">
                <a:solidFill>
                  <a:srgbClr val="333333"/>
                </a:solidFill>
                <a:effectLst/>
                <a:latin typeface="courier new" panose="02070309020205020404" pitchFamily="49" charset="0"/>
              </a:rPr>
              <a:t>1.</a:t>
            </a:r>
            <a:r>
              <a:rPr lang="zh-CN" altLang="en-US" b="0" i="0" dirty="0">
                <a:solidFill>
                  <a:srgbClr val="333333"/>
                </a:solidFill>
                <a:effectLst/>
                <a:latin typeface="courier new" panose="02070309020205020404" pitchFamily="49" charset="0"/>
              </a:rPr>
              <a:t>可以解除两者的制约关系，数据可以直接送往缓冲区，高速设备不用再等待低速设备，提高了计算机的效率。例如：我们使用打印机打印文档，由于打印机的打印速度相对较慢，我们先把文档输出到打印机相应的缓冲区，打印机再自行逐步打印，这时我们的</a:t>
            </a:r>
            <a:r>
              <a:rPr lang="en-US" altLang="zh-CN" b="0" i="0" dirty="0">
                <a:solidFill>
                  <a:srgbClr val="333333"/>
                </a:solidFill>
                <a:effectLst/>
                <a:latin typeface="courier new" panose="02070309020205020404" pitchFamily="49" charset="0"/>
              </a:rPr>
              <a:t>CPU</a:t>
            </a:r>
            <a:r>
              <a:rPr lang="zh-CN" altLang="en-US" b="0" i="0" dirty="0">
                <a:solidFill>
                  <a:srgbClr val="333333"/>
                </a:solidFill>
                <a:effectLst/>
                <a:latin typeface="courier new" panose="02070309020205020404" pitchFamily="49" charset="0"/>
              </a:rPr>
              <a:t>可以处理别的事情。</a:t>
            </a:r>
            <a:endParaRPr lang="zh-CN" altLang="en-US" b="0" i="0" dirty="0">
              <a:solidFill>
                <a:srgbClr val="333333"/>
              </a:solidFill>
              <a:effectLst/>
              <a:latin typeface="PingFang SC"/>
            </a:endParaRPr>
          </a:p>
          <a:p>
            <a:pPr algn="l"/>
            <a:r>
              <a:rPr lang="en-US" altLang="zh-CN" b="0" i="0" dirty="0">
                <a:solidFill>
                  <a:srgbClr val="333333"/>
                </a:solidFill>
                <a:effectLst/>
                <a:latin typeface="courier new" panose="02070309020205020404" pitchFamily="49" charset="0"/>
              </a:rPr>
              <a:t>2.</a:t>
            </a:r>
            <a:r>
              <a:rPr lang="zh-CN" altLang="en-US" b="0" i="0" dirty="0">
                <a:solidFill>
                  <a:srgbClr val="333333"/>
                </a:solidFill>
                <a:effectLst/>
                <a:latin typeface="courier new" panose="02070309020205020404" pitchFamily="49" charset="0"/>
              </a:rPr>
              <a:t>可以减少数据的读写次数，如果每次数据只传输一点数据，就需要传送很多次，这样会浪费很多时间，因为开始读写与终止读写所需要的时间很长，如果将数据送往缓冲区，待缓冲区满后再进行传送会大大减少读写次数，这样就可以节省很多时间。例如：我们想将数据写入到磁盘中，不是立马将数据写到磁盘中，而是先输入缓冲区中，当缓冲区满了以后，再将数据写入到磁盘中，这样就可以减少磁盘的读写次数，不然磁盘很容易坏掉。</a:t>
            </a:r>
            <a:endParaRPr lang="zh-CN" altLang="en-US" b="0" i="0" dirty="0">
              <a:solidFill>
                <a:srgbClr val="333333"/>
              </a:solidFill>
              <a:effectLst/>
              <a:latin typeface="PingFang SC"/>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74533DCF-755D-4C09-8C77-B4C66B47F236}" type="slidenum">
              <a:rPr lang="zh-CN" altLang="en-US" smtClean="0"/>
              <a:t>7</a:t>
            </a:fld>
            <a:endParaRPr lang="zh-CN" altLang="en-US"/>
          </a:p>
        </p:txBody>
      </p:sp>
    </p:spTree>
    <p:extLst>
      <p:ext uri="{BB962C8B-B14F-4D97-AF65-F5344CB8AC3E}">
        <p14:creationId xmlns:p14="http://schemas.microsoft.com/office/powerpoint/2010/main" val="56139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8</a:t>
            </a:fld>
            <a:endParaRPr lang="zh-CN" altLang="en-US"/>
          </a:p>
        </p:txBody>
      </p:sp>
    </p:spTree>
    <p:extLst>
      <p:ext uri="{BB962C8B-B14F-4D97-AF65-F5344CB8AC3E}">
        <p14:creationId xmlns:p14="http://schemas.microsoft.com/office/powerpoint/2010/main" val="3753956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533DCF-755D-4C09-8C77-B4C66B47F236}" type="slidenum">
              <a:rPr lang="zh-CN" altLang="en-US" smtClean="0"/>
              <a:t>9</a:t>
            </a:fld>
            <a:endParaRPr lang="zh-CN" altLang="en-US"/>
          </a:p>
        </p:txBody>
      </p:sp>
    </p:spTree>
    <p:extLst>
      <p:ext uri="{BB962C8B-B14F-4D97-AF65-F5344CB8AC3E}">
        <p14:creationId xmlns:p14="http://schemas.microsoft.com/office/powerpoint/2010/main" val="80962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8" name="矩形 7"/>
          <p:cNvSpPr/>
          <p:nvPr userDrawn="1"/>
        </p:nvSpPr>
        <p:spPr>
          <a:xfrm>
            <a:off x="160943" y="629920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88ED1-95B7-44CE-A12E-9AE24D363BC6}" type="datetimeFigureOut">
              <a:rPr lang="zh-CN" altLang="en-US" smtClean="0"/>
              <a:t>2021/5/20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3CAEF5B-32AE-4564-9C2B-25E12F42EC3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88ED1-95B7-44CE-A12E-9AE24D363BC6}" type="datetimeFigureOut">
              <a:rPr lang="zh-CN" altLang="en-US" smtClean="0"/>
              <a:t>2021/5/20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AEF5B-32AE-4564-9C2B-25E12F42EC3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2.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9.emf"/><Relationship Id="rId5" Type="http://schemas.openxmlformats.org/officeDocument/2006/relationships/image" Target="../media/image14.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7.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9.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9.emf"/><Relationship Id="rId5" Type="http://schemas.openxmlformats.org/officeDocument/2006/relationships/image" Target="../media/image24.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0.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9.emf"/><Relationship Id="rId5" Type="http://schemas.openxmlformats.org/officeDocument/2006/relationships/image" Target="../media/image24.jpeg"/><Relationship Id="rId4" Type="http://schemas.openxmlformats.org/officeDocument/2006/relationships/image" Target="../media/image1.jpe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1.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33.wmf"/><Relationship Id="rId4" Type="http://schemas.openxmlformats.org/officeDocument/2006/relationships/image" Target="../media/image1.jpeg"/><Relationship Id="rId9"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22.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35.wmf"/><Relationship Id="rId4" Type="http://schemas.openxmlformats.org/officeDocument/2006/relationships/image" Target="../media/image1.jpeg"/><Relationship Id="rId9"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7.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0.png"/><Relationship Id="rId5" Type="http://schemas.openxmlformats.org/officeDocument/2006/relationships/image" Target="../media/image36.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31.pn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39.pn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oleObject" Target="../embeddings/oleObject3.bin"/><Relationship Id="rId5" Type="http://schemas.openxmlformats.org/officeDocument/2006/relationships/image" Target="../media/image40.pn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4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9.emf"/><Relationship Id="rId5" Type="http://schemas.openxmlformats.org/officeDocument/2006/relationships/image" Target="../media/image8.jp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emf"/><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9.em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8" name="图片 9"/>
          <p:cNvPicPr>
            <a:picLocks noChangeAspect="1"/>
          </p:cNvPicPr>
          <p:nvPr/>
        </p:nvPicPr>
        <p:blipFill>
          <a:blip r:embed="rId5" cstate="email">
            <a:clrChange>
              <a:clrFrom>
                <a:srgbClr val="F4F0ED"/>
              </a:clrFrom>
              <a:clrTo>
                <a:srgbClr val="F4F0ED">
                  <a:alpha val="0"/>
                </a:srgbClr>
              </a:clrTo>
            </a:clrChange>
          </a:blip>
          <a:srcRect/>
          <a:stretch>
            <a:fillRect/>
          </a:stretch>
        </p:blipFill>
        <p:spPr bwMode="auto">
          <a:xfrm>
            <a:off x="7446722" y="3517101"/>
            <a:ext cx="4745278" cy="335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rotWithShape="1">
          <a:blip r:embed="rId6" cstate="screen">
            <a:extLst>
              <a:ext uri="{28A0092B-C50C-407E-A947-70E740481C1C}">
                <a14:useLocalDpi xmlns:a14="http://schemas.microsoft.com/office/drawing/2010/main"/>
              </a:ext>
            </a:extLst>
          </a:blip>
          <a:srcRect b="63982"/>
          <a:stretch>
            <a:fillRect/>
          </a:stretch>
        </p:blipFill>
        <p:spPr>
          <a:xfrm>
            <a:off x="-895471" y="-296437"/>
            <a:ext cx="11867535" cy="7598939"/>
          </a:xfrm>
          <a:prstGeom prst="rect">
            <a:avLst/>
          </a:prstGeom>
        </p:spPr>
      </p:pic>
      <p:grpSp>
        <p:nvGrpSpPr>
          <p:cNvPr id="28" name="组合 27"/>
          <p:cNvGrpSpPr/>
          <p:nvPr/>
        </p:nvGrpSpPr>
        <p:grpSpPr>
          <a:xfrm>
            <a:off x="7387267" y="4944055"/>
            <a:ext cx="430887" cy="447894"/>
            <a:chOff x="7077476" y="2846291"/>
            <a:chExt cx="430887" cy="447894"/>
          </a:xfrm>
        </p:grpSpPr>
        <p:pic>
          <p:nvPicPr>
            <p:cNvPr id="29" name="图片 28"/>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29"/>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
        <p:nvSpPr>
          <p:cNvPr id="12" name="标题 1">
            <a:extLst>
              <a:ext uri="{FF2B5EF4-FFF2-40B4-BE49-F238E27FC236}">
                <a16:creationId xmlns:a16="http://schemas.microsoft.com/office/drawing/2014/main" id="{4199C35F-7296-4474-B252-F53AB0CD471F}"/>
              </a:ext>
            </a:extLst>
          </p:cNvPr>
          <p:cNvSpPr>
            <a:spLocks noGrp="1"/>
          </p:cNvSpPr>
          <p:nvPr>
            <p:ph type="ctrTitle"/>
          </p:nvPr>
        </p:nvSpPr>
        <p:spPr>
          <a:xfrm>
            <a:off x="4342636" y="1757958"/>
            <a:ext cx="4028366" cy="1094978"/>
          </a:xfrm>
        </p:spPr>
        <p:txBody>
          <a:bodyPr>
            <a:normAutofit/>
          </a:bodyPr>
          <a:lstStyle/>
          <a:p>
            <a:r>
              <a:rPr lang="zh-CN" altLang="en-US" b="1" dirty="0"/>
              <a:t>计算机系统</a:t>
            </a:r>
          </a:p>
        </p:txBody>
      </p:sp>
      <p:sp>
        <p:nvSpPr>
          <p:cNvPr id="13" name="副标题 2">
            <a:extLst>
              <a:ext uri="{FF2B5EF4-FFF2-40B4-BE49-F238E27FC236}">
                <a16:creationId xmlns:a16="http://schemas.microsoft.com/office/drawing/2014/main" id="{4B882BCC-7D24-4698-976E-74DC25982E02}"/>
              </a:ext>
            </a:extLst>
          </p:cNvPr>
          <p:cNvSpPr>
            <a:spLocks noGrp="1"/>
          </p:cNvSpPr>
          <p:nvPr>
            <p:ph type="subTitle" idx="1"/>
          </p:nvPr>
        </p:nvSpPr>
        <p:spPr>
          <a:xfrm>
            <a:off x="6789356" y="3137803"/>
            <a:ext cx="2304256" cy="685800"/>
          </a:xfrm>
        </p:spPr>
        <p:txBody>
          <a:bodyPr>
            <a:normAutofit/>
          </a:bodyPr>
          <a:lstStyle/>
          <a:p>
            <a:r>
              <a:rPr lang="zh-CN" altLang="en-US" dirty="0">
                <a:effectLst/>
              </a:rPr>
              <a:t>第三题</a:t>
            </a:r>
          </a:p>
        </p:txBody>
      </p:sp>
      <p:sp>
        <p:nvSpPr>
          <p:cNvPr id="14" name="文本框 13">
            <a:extLst>
              <a:ext uri="{FF2B5EF4-FFF2-40B4-BE49-F238E27FC236}">
                <a16:creationId xmlns:a16="http://schemas.microsoft.com/office/drawing/2014/main" id="{0A619D3A-9397-445D-B004-8357E780050D}"/>
              </a:ext>
            </a:extLst>
          </p:cNvPr>
          <p:cNvSpPr txBox="1"/>
          <p:nvPr/>
        </p:nvSpPr>
        <p:spPr>
          <a:xfrm>
            <a:off x="4407089" y="4815904"/>
            <a:ext cx="3377822" cy="584775"/>
          </a:xfrm>
          <a:prstGeom prst="rect">
            <a:avLst/>
          </a:prstGeom>
          <a:noFill/>
        </p:spPr>
        <p:txBody>
          <a:bodyPr wrap="square" rtlCol="0">
            <a:spAutoFit/>
          </a:bodyPr>
          <a:lstStyle/>
          <a:p>
            <a:r>
              <a:rPr lang="zh-CN" altLang="en-US" sz="3200" dirty="0">
                <a:solidFill>
                  <a:schemeClr val="bg1"/>
                </a:solidFill>
              </a:rPr>
              <a:t>计科</a:t>
            </a:r>
            <a:r>
              <a:rPr lang="en-US" altLang="zh-CN" sz="3200" dirty="0">
                <a:solidFill>
                  <a:schemeClr val="bg1"/>
                </a:solidFill>
              </a:rPr>
              <a:t>1907</a:t>
            </a:r>
            <a:r>
              <a:rPr lang="zh-CN" altLang="en-US" sz="3200" dirty="0">
                <a:solidFill>
                  <a:schemeClr val="bg1"/>
                </a:solidFill>
              </a:rPr>
              <a:t>第二组</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叁</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77306" y="5087229"/>
            <a:ext cx="6112417" cy="662554"/>
          </a:xfrm>
          <a:prstGeom prst="rect">
            <a:avLst/>
          </a:prstGeom>
          <a:noFill/>
          <a:ln>
            <a:noFill/>
          </a:ln>
        </p:spPr>
        <p:txBody>
          <a:bodyPr wrap="square">
            <a:spAutoFit/>
          </a:bodyPr>
          <a:lstStyle/>
          <a:p>
            <a:pPr algn="ctr">
              <a:lnSpc>
                <a:spcPct val="150000"/>
              </a:lnSpc>
            </a:pPr>
            <a:r>
              <a:rPr lang="en-US" altLang="zh-CN" sz="2800" kern="0" dirty="0">
                <a:latin typeface="黑体" panose="02010609060101010101" pitchFamily="49" charset="-122"/>
                <a:ea typeface="黑体" panose="02010609060101010101" pitchFamily="49" charset="-122"/>
                <a:sym typeface="微软雅黑" panose="020B0503020204020204" pitchFamily="34" charset="-122"/>
              </a:rPr>
              <a:t>mountain</a:t>
            </a:r>
            <a:r>
              <a:rPr lang="zh-CN" altLang="en-US" sz="2800" b="1" dirty="0">
                <a:latin typeface="黑体" panose="02010609060101010101" pitchFamily="49" charset="-122"/>
                <a:ea typeface="黑体" panose="02010609060101010101" pitchFamily="49" charset="-122"/>
                <a:sym typeface="微软雅黑" panose="020B0503020204020204" pitchFamily="34" charset="-122"/>
              </a:rPr>
              <a:t>程序解读及优化</a:t>
            </a:r>
            <a:endParaRPr lang="zh-CN" altLang="zh-CN" sz="2800" b="1"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2391947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mountain</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程序解读</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a:extLst>
              <a:ext uri="{FF2B5EF4-FFF2-40B4-BE49-F238E27FC236}">
                <a16:creationId xmlns:a16="http://schemas.microsoft.com/office/drawing/2014/main" id="{E30A271E-9ADB-4228-8E82-57101192C27F}"/>
              </a:ext>
            </a:extLst>
          </p:cNvPr>
          <p:cNvPicPr>
            <a:picLocks noChangeAspect="1"/>
          </p:cNvPicPr>
          <p:nvPr/>
        </p:nvPicPr>
        <p:blipFill>
          <a:blip r:embed="rId7"/>
          <a:stretch>
            <a:fillRect/>
          </a:stretch>
        </p:blipFill>
        <p:spPr>
          <a:xfrm>
            <a:off x="527433" y="4356872"/>
            <a:ext cx="6630325" cy="1857634"/>
          </a:xfrm>
          <a:prstGeom prst="rect">
            <a:avLst/>
          </a:prstGeom>
        </p:spPr>
      </p:pic>
      <p:pic>
        <p:nvPicPr>
          <p:cNvPr id="12" name="图片 11">
            <a:extLst>
              <a:ext uri="{FF2B5EF4-FFF2-40B4-BE49-F238E27FC236}">
                <a16:creationId xmlns:a16="http://schemas.microsoft.com/office/drawing/2014/main" id="{DECB575A-24D4-4B5F-AAF5-9B74CC1D6B65}"/>
              </a:ext>
            </a:extLst>
          </p:cNvPr>
          <p:cNvPicPr>
            <a:picLocks noChangeAspect="1"/>
          </p:cNvPicPr>
          <p:nvPr/>
        </p:nvPicPr>
        <p:blipFill>
          <a:blip r:embed="rId8"/>
          <a:stretch>
            <a:fillRect/>
          </a:stretch>
        </p:blipFill>
        <p:spPr>
          <a:xfrm>
            <a:off x="527433" y="1728399"/>
            <a:ext cx="6754168" cy="248637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mountain</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程序解读</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a:extLst>
              <a:ext uri="{FF2B5EF4-FFF2-40B4-BE49-F238E27FC236}">
                <a16:creationId xmlns:a16="http://schemas.microsoft.com/office/drawing/2014/main" id="{453DED3D-EE1D-4008-9907-E2FCAA17BCD7}"/>
              </a:ext>
            </a:extLst>
          </p:cNvPr>
          <p:cNvPicPr>
            <a:picLocks noChangeAspect="1"/>
          </p:cNvPicPr>
          <p:nvPr/>
        </p:nvPicPr>
        <p:blipFill>
          <a:blip r:embed="rId7"/>
          <a:stretch>
            <a:fillRect/>
          </a:stretch>
        </p:blipFill>
        <p:spPr>
          <a:xfrm>
            <a:off x="4968363" y="507333"/>
            <a:ext cx="4229690" cy="1848108"/>
          </a:xfrm>
          <a:prstGeom prst="rect">
            <a:avLst/>
          </a:prstGeom>
        </p:spPr>
      </p:pic>
      <p:pic>
        <p:nvPicPr>
          <p:cNvPr id="9" name="图片 8">
            <a:extLst>
              <a:ext uri="{FF2B5EF4-FFF2-40B4-BE49-F238E27FC236}">
                <a16:creationId xmlns:a16="http://schemas.microsoft.com/office/drawing/2014/main" id="{C86408D1-7BAF-47F2-9D9E-DFAB9BE2D5A7}"/>
              </a:ext>
            </a:extLst>
          </p:cNvPr>
          <p:cNvPicPr>
            <a:picLocks noChangeAspect="1"/>
          </p:cNvPicPr>
          <p:nvPr/>
        </p:nvPicPr>
        <p:blipFill>
          <a:blip r:embed="rId8"/>
          <a:stretch>
            <a:fillRect/>
          </a:stretch>
        </p:blipFill>
        <p:spPr>
          <a:xfrm>
            <a:off x="595778" y="2527935"/>
            <a:ext cx="8745170" cy="3915321"/>
          </a:xfrm>
          <a:prstGeom prst="rect">
            <a:avLst/>
          </a:prstGeom>
        </p:spPr>
      </p:pic>
      <p:sp>
        <p:nvSpPr>
          <p:cNvPr id="10" name="文本框 9">
            <a:extLst>
              <a:ext uri="{FF2B5EF4-FFF2-40B4-BE49-F238E27FC236}">
                <a16:creationId xmlns:a16="http://schemas.microsoft.com/office/drawing/2014/main" id="{8FEAA9B0-AA98-46ED-9265-8CC81F385DDE}"/>
              </a:ext>
            </a:extLst>
          </p:cNvPr>
          <p:cNvSpPr txBox="1"/>
          <p:nvPr/>
        </p:nvSpPr>
        <p:spPr>
          <a:xfrm>
            <a:off x="5025302" y="4211274"/>
            <a:ext cx="4172751" cy="1477328"/>
          </a:xfrm>
          <a:prstGeom prst="rect">
            <a:avLst/>
          </a:prstGeom>
          <a:noFill/>
        </p:spPr>
        <p:txBody>
          <a:bodyPr wrap="square" rtlCol="0">
            <a:spAutoFit/>
          </a:bodyPr>
          <a:lstStyle/>
          <a:p>
            <a:r>
              <a:rPr lang="en-US" altLang="zh-CN" dirty="0"/>
              <a:t>test</a:t>
            </a:r>
            <a:r>
              <a:rPr lang="zh-CN" altLang="en-US" dirty="0"/>
              <a:t>函数内部有一重循环，通过以步长 </a:t>
            </a:r>
            <a:r>
              <a:rPr lang="en-US" altLang="zh-CN" dirty="0"/>
              <a:t>stride </a:t>
            </a:r>
            <a:r>
              <a:rPr lang="zh-CN" altLang="en-US" dirty="0"/>
              <a:t>扫描</a:t>
            </a:r>
            <a:r>
              <a:rPr lang="en-US" altLang="zh-CN" dirty="0"/>
              <a:t>data</a:t>
            </a:r>
            <a:r>
              <a:rPr lang="zh-CN" altLang="en-US" dirty="0"/>
              <a:t>数组的头 </a:t>
            </a:r>
            <a:r>
              <a:rPr lang="en-US" altLang="zh-CN" dirty="0" err="1"/>
              <a:t>elems</a:t>
            </a:r>
            <a:r>
              <a:rPr lang="en-US" altLang="zh-CN" dirty="0"/>
              <a:t> </a:t>
            </a:r>
            <a:r>
              <a:rPr lang="zh-CN" altLang="en-US" dirty="0"/>
              <a:t>个元素来产生读序列，那么测量出的读吞吐量能让我们看到对于这个读序列来说的存储系统的性能。</a:t>
            </a:r>
            <a:endParaRPr lang="en-US" altLang="zh-CN" dirty="0"/>
          </a:p>
        </p:txBody>
      </p:sp>
    </p:spTree>
    <p:custDataLst>
      <p:tags r:id="rId1"/>
    </p:custDataLst>
    <p:extLst>
      <p:ext uri="{BB962C8B-B14F-4D97-AF65-F5344CB8AC3E}">
        <p14:creationId xmlns:p14="http://schemas.microsoft.com/office/powerpoint/2010/main" val="4167793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mountain</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程序解读</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a:extLst>
              <a:ext uri="{FF2B5EF4-FFF2-40B4-BE49-F238E27FC236}">
                <a16:creationId xmlns:a16="http://schemas.microsoft.com/office/drawing/2014/main" id="{BD5D0808-8024-4A8F-B298-CF8232636757}"/>
              </a:ext>
            </a:extLst>
          </p:cNvPr>
          <p:cNvPicPr>
            <a:picLocks noChangeAspect="1"/>
          </p:cNvPicPr>
          <p:nvPr/>
        </p:nvPicPr>
        <p:blipFill>
          <a:blip r:embed="rId7"/>
          <a:stretch>
            <a:fillRect/>
          </a:stretch>
        </p:blipFill>
        <p:spPr>
          <a:xfrm>
            <a:off x="875571" y="1609471"/>
            <a:ext cx="10440857" cy="3639058"/>
          </a:xfrm>
          <a:prstGeom prst="rect">
            <a:avLst/>
          </a:prstGeom>
        </p:spPr>
      </p:pic>
      <p:sp>
        <p:nvSpPr>
          <p:cNvPr id="11" name="文本框 10">
            <a:extLst>
              <a:ext uri="{FF2B5EF4-FFF2-40B4-BE49-F238E27FC236}">
                <a16:creationId xmlns:a16="http://schemas.microsoft.com/office/drawing/2014/main" id="{D1B6D335-36C3-455A-A6D2-17D58FB7BB8B}"/>
              </a:ext>
            </a:extLst>
          </p:cNvPr>
          <p:cNvSpPr txBox="1"/>
          <p:nvPr/>
        </p:nvSpPr>
        <p:spPr>
          <a:xfrm>
            <a:off x="5863473" y="2749800"/>
            <a:ext cx="4845376" cy="646331"/>
          </a:xfrm>
          <a:prstGeom prst="rect">
            <a:avLst/>
          </a:prstGeom>
          <a:noFill/>
        </p:spPr>
        <p:txBody>
          <a:bodyPr wrap="square" rtlCol="0">
            <a:spAutoFit/>
          </a:bodyPr>
          <a:lstStyle/>
          <a:p>
            <a:r>
              <a:rPr lang="zh-CN" altLang="en-US" dirty="0"/>
              <a:t>这个</a:t>
            </a:r>
            <a:r>
              <a:rPr lang="en-US" altLang="zh-CN" dirty="0"/>
              <a:t>test</a:t>
            </a:r>
            <a:r>
              <a:rPr lang="zh-CN" altLang="en-US" dirty="0"/>
              <a:t>函数运行的时间通过</a:t>
            </a:r>
            <a:r>
              <a:rPr lang="en-US" altLang="zh-CN" dirty="0"/>
              <a:t>fcyc2</a:t>
            </a:r>
            <a:r>
              <a:rPr lang="zh-CN" altLang="en-US" dirty="0"/>
              <a:t>函数来测量，以 </a:t>
            </a:r>
            <a:r>
              <a:rPr lang="en-US" altLang="zh-CN" dirty="0"/>
              <a:t>CPU </a:t>
            </a:r>
            <a:r>
              <a:rPr lang="zh-CN" altLang="en-US" dirty="0"/>
              <a:t>周期为单位。</a:t>
            </a:r>
            <a:endParaRPr lang="en-US" altLang="zh-CN" dirty="0"/>
          </a:p>
        </p:txBody>
      </p:sp>
      <p:sp>
        <p:nvSpPr>
          <p:cNvPr id="13" name="文本框 12">
            <a:extLst>
              <a:ext uri="{FF2B5EF4-FFF2-40B4-BE49-F238E27FC236}">
                <a16:creationId xmlns:a16="http://schemas.microsoft.com/office/drawing/2014/main" id="{FAA4A5DC-9BE0-4961-B82D-4551D5FE28C7}"/>
              </a:ext>
            </a:extLst>
          </p:cNvPr>
          <p:cNvSpPr txBox="1"/>
          <p:nvPr/>
        </p:nvSpPr>
        <p:spPr>
          <a:xfrm>
            <a:off x="1241981" y="5188529"/>
            <a:ext cx="6854976" cy="1200329"/>
          </a:xfrm>
          <a:prstGeom prst="rect">
            <a:avLst/>
          </a:prstGeom>
          <a:noFill/>
        </p:spPr>
        <p:txBody>
          <a:bodyPr wrap="square">
            <a:spAutoFit/>
          </a:bodyPr>
          <a:lstStyle/>
          <a:p>
            <a:r>
              <a:rPr lang="zh-CN" altLang="en-US" dirty="0"/>
              <a:t>如果一个程序在 </a:t>
            </a:r>
            <a:r>
              <a:rPr lang="en-US" altLang="zh-CN" dirty="0"/>
              <a:t>s </a:t>
            </a:r>
            <a:r>
              <a:rPr lang="zh-CN" altLang="en-US" dirty="0"/>
              <a:t>秒的时间段内读 </a:t>
            </a:r>
            <a:r>
              <a:rPr lang="en-US" altLang="zh-CN" dirty="0"/>
              <a:t>n </a:t>
            </a:r>
            <a:r>
              <a:rPr lang="zh-CN" altLang="en-US" dirty="0"/>
              <a:t>个字节，那么这段时间内的读吞吐量就等于</a:t>
            </a:r>
            <a:r>
              <a:rPr lang="en-US" altLang="zh-CN" dirty="0"/>
              <a:t>n/s</a:t>
            </a:r>
            <a:r>
              <a:rPr lang="zh-CN" altLang="en-US" dirty="0"/>
              <a:t>，典型地是以兆字节每秒 </a:t>
            </a:r>
            <a:r>
              <a:rPr lang="en-US" altLang="zh-CN" dirty="0"/>
              <a:t>(MB/s) </a:t>
            </a:r>
            <a:r>
              <a:rPr lang="zh-CN" altLang="en-US" dirty="0"/>
              <a:t>为单位的。</a:t>
            </a:r>
            <a:endParaRPr lang="en-US" altLang="zh-CN" dirty="0"/>
          </a:p>
          <a:p>
            <a:r>
              <a:rPr lang="zh-CN" altLang="en-US" dirty="0"/>
              <a:t>而读字节数</a:t>
            </a:r>
            <a:r>
              <a:rPr lang="en-US" altLang="zh-CN" dirty="0"/>
              <a:t>n=size/stride</a:t>
            </a:r>
            <a:r>
              <a:rPr lang="zh-CN" altLang="en-US" dirty="0"/>
              <a:t>，运行时间为</a:t>
            </a:r>
            <a:r>
              <a:rPr lang="en-US" altLang="zh-CN" dirty="0"/>
              <a:t>s=cycle/</a:t>
            </a:r>
            <a:r>
              <a:rPr lang="en-US" altLang="zh-CN" dirty="0" err="1"/>
              <a:t>Mhz</a:t>
            </a:r>
            <a:r>
              <a:rPr lang="en-US" altLang="zh-CN" dirty="0"/>
              <a:t>(CPU</a:t>
            </a:r>
            <a:r>
              <a:rPr lang="zh-CN" altLang="en-US" dirty="0"/>
              <a:t>主频</a:t>
            </a:r>
            <a:r>
              <a:rPr lang="en-US" altLang="zh-CN" dirty="0"/>
              <a:t>)</a:t>
            </a:r>
            <a:r>
              <a:rPr lang="zh-CN" altLang="en-US" dirty="0"/>
              <a:t>，利用公式</a:t>
            </a:r>
            <a:r>
              <a:rPr lang="en-US" altLang="zh-CN" dirty="0"/>
              <a:t>n/s</a:t>
            </a:r>
            <a:r>
              <a:rPr lang="zh-CN" altLang="en-US" dirty="0"/>
              <a:t>即计算出读吞吐量。</a:t>
            </a:r>
            <a:endParaRPr lang="en-US" altLang="zh-CN" dirty="0"/>
          </a:p>
        </p:txBody>
      </p:sp>
    </p:spTree>
    <p:custDataLst>
      <p:tags r:id="rId1"/>
    </p:custDataLst>
    <p:extLst>
      <p:ext uri="{BB962C8B-B14F-4D97-AF65-F5344CB8AC3E}">
        <p14:creationId xmlns:p14="http://schemas.microsoft.com/office/powerpoint/2010/main" val="2075266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mountain</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程序解读</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a:extLst>
              <a:ext uri="{FF2B5EF4-FFF2-40B4-BE49-F238E27FC236}">
                <a16:creationId xmlns:a16="http://schemas.microsoft.com/office/drawing/2014/main" id="{725837B1-BA2E-4210-AD20-B90F25E7DB44}"/>
              </a:ext>
            </a:extLst>
          </p:cNvPr>
          <p:cNvPicPr>
            <a:picLocks noChangeAspect="1"/>
          </p:cNvPicPr>
          <p:nvPr/>
        </p:nvPicPr>
        <p:blipFill>
          <a:blip r:embed="rId7"/>
          <a:stretch>
            <a:fillRect/>
          </a:stretch>
        </p:blipFill>
        <p:spPr>
          <a:xfrm>
            <a:off x="689647" y="1728399"/>
            <a:ext cx="8783276" cy="4077269"/>
          </a:xfrm>
          <a:prstGeom prst="rect">
            <a:avLst/>
          </a:prstGeom>
        </p:spPr>
      </p:pic>
    </p:spTree>
    <p:custDataLst>
      <p:tags r:id="rId1"/>
    </p:custDataLst>
    <p:extLst>
      <p:ext uri="{BB962C8B-B14F-4D97-AF65-F5344CB8AC3E}">
        <p14:creationId xmlns:p14="http://schemas.microsoft.com/office/powerpoint/2010/main" val="2635930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mountain</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程序解读</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0" name="图片 9">
            <a:extLst>
              <a:ext uri="{FF2B5EF4-FFF2-40B4-BE49-F238E27FC236}">
                <a16:creationId xmlns:a16="http://schemas.microsoft.com/office/drawing/2014/main" id="{9515A506-7C67-4E41-8590-C4CF8D8A33C5}"/>
              </a:ext>
            </a:extLst>
          </p:cNvPr>
          <p:cNvPicPr>
            <a:picLocks noChangeAspect="1"/>
          </p:cNvPicPr>
          <p:nvPr/>
        </p:nvPicPr>
        <p:blipFill>
          <a:blip r:embed="rId7"/>
          <a:stretch>
            <a:fillRect/>
          </a:stretch>
        </p:blipFill>
        <p:spPr>
          <a:xfrm>
            <a:off x="1012640" y="1728399"/>
            <a:ext cx="5925377" cy="4544059"/>
          </a:xfrm>
          <a:prstGeom prst="rect">
            <a:avLst/>
          </a:prstGeom>
        </p:spPr>
      </p:pic>
      <p:sp>
        <p:nvSpPr>
          <p:cNvPr id="11" name="文本框 10">
            <a:extLst>
              <a:ext uri="{FF2B5EF4-FFF2-40B4-BE49-F238E27FC236}">
                <a16:creationId xmlns:a16="http://schemas.microsoft.com/office/drawing/2014/main" id="{0F4C2142-6656-4B19-8C24-3E1CCAD2C25D}"/>
              </a:ext>
            </a:extLst>
          </p:cNvPr>
          <p:cNvSpPr txBox="1"/>
          <p:nvPr/>
        </p:nvSpPr>
        <p:spPr>
          <a:xfrm>
            <a:off x="7098385" y="1728399"/>
            <a:ext cx="3953746" cy="1477328"/>
          </a:xfrm>
          <a:prstGeom prst="rect">
            <a:avLst/>
          </a:prstGeom>
          <a:noFill/>
        </p:spPr>
        <p:txBody>
          <a:bodyPr wrap="square" rtlCol="0">
            <a:spAutoFit/>
          </a:bodyPr>
          <a:lstStyle/>
          <a:p>
            <a:r>
              <a:rPr lang="zh-CN" altLang="en-US" dirty="0"/>
              <a:t>我们已经知道了如何测量读吞吐量，接下来我们就要产生足够多的读序列，通过双重循环遍历步长</a:t>
            </a:r>
            <a:r>
              <a:rPr lang="en-US" altLang="zh-CN" dirty="0"/>
              <a:t>stride(1-&gt;64)</a:t>
            </a:r>
            <a:r>
              <a:rPr lang="zh-CN" altLang="en-US" dirty="0"/>
              <a:t>，</a:t>
            </a:r>
            <a:r>
              <a:rPr lang="en-US" altLang="zh-CN" dirty="0" err="1"/>
              <a:t>workSize</a:t>
            </a:r>
            <a:r>
              <a:rPr lang="en-US" altLang="zh-CN" dirty="0"/>
              <a:t> (1 &lt;&lt; 25) 32M-&gt;(1&lt;&lt;11) 2k</a:t>
            </a:r>
            <a:r>
              <a:rPr lang="zh-CN" altLang="en-US" dirty="0"/>
              <a:t>，从而生成足够多的数据。</a:t>
            </a:r>
          </a:p>
        </p:txBody>
      </p:sp>
    </p:spTree>
    <p:custDataLst>
      <p:tags r:id="rId1"/>
    </p:custDataLst>
    <p:extLst>
      <p:ext uri="{BB962C8B-B14F-4D97-AF65-F5344CB8AC3E}">
        <p14:creationId xmlns:p14="http://schemas.microsoft.com/office/powerpoint/2010/main" val="1008343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426060" cy="1400176"/>
            <a:chOff x="-122550" y="-816140"/>
            <a:chExt cx="4426091"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904881" y="-377660"/>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a:extLst>
              <a:ext uri="{FF2B5EF4-FFF2-40B4-BE49-F238E27FC236}">
                <a16:creationId xmlns:a16="http://schemas.microsoft.com/office/drawing/2014/main" id="{9D38E01D-7427-4BAC-8635-C2C19850223D}"/>
              </a:ext>
            </a:extLst>
          </p:cNvPr>
          <p:cNvPicPr>
            <a:picLocks noChangeAspect="1"/>
          </p:cNvPicPr>
          <p:nvPr/>
        </p:nvPicPr>
        <p:blipFill>
          <a:blip r:embed="rId7"/>
          <a:stretch>
            <a:fillRect/>
          </a:stretch>
        </p:blipFill>
        <p:spPr>
          <a:xfrm>
            <a:off x="327807" y="1709497"/>
            <a:ext cx="11536385" cy="3439005"/>
          </a:xfrm>
          <a:prstGeom prst="rect">
            <a:avLst/>
          </a:prstGeom>
        </p:spPr>
      </p:pic>
      <p:sp>
        <p:nvSpPr>
          <p:cNvPr id="5" name="文本框 4">
            <a:extLst>
              <a:ext uri="{FF2B5EF4-FFF2-40B4-BE49-F238E27FC236}">
                <a16:creationId xmlns:a16="http://schemas.microsoft.com/office/drawing/2014/main" id="{81AA6110-29D8-43B3-A0D5-E6516B69BB87}"/>
              </a:ext>
            </a:extLst>
          </p:cNvPr>
          <p:cNvSpPr txBox="1"/>
          <p:nvPr/>
        </p:nvSpPr>
        <p:spPr>
          <a:xfrm>
            <a:off x="1228725" y="5592606"/>
            <a:ext cx="2286203" cy="400110"/>
          </a:xfrm>
          <a:prstGeom prst="rect">
            <a:avLst/>
          </a:prstGeom>
          <a:noFill/>
        </p:spPr>
        <p:txBody>
          <a:bodyPr wrap="none" rtlCol="0">
            <a:spAutoFit/>
          </a:bodyPr>
          <a:lstStyle/>
          <a:p>
            <a:r>
              <a:rPr lang="zh-CN" altLang="en-US" sz="2000" dirty="0"/>
              <a:t>循环展开</a:t>
            </a:r>
            <a:r>
              <a:rPr lang="en-US" altLang="zh-CN" sz="2000" dirty="0"/>
              <a:t>+4</a:t>
            </a:r>
            <a:r>
              <a:rPr lang="zh-CN" altLang="en-US" sz="2000" dirty="0"/>
              <a:t>路并行</a:t>
            </a:r>
          </a:p>
        </p:txBody>
      </p:sp>
    </p:spTree>
    <p:custDataLst>
      <p:tags r:id="rId1"/>
    </p:custDataLst>
    <p:extLst>
      <p:ext uri="{BB962C8B-B14F-4D97-AF65-F5344CB8AC3E}">
        <p14:creationId xmlns:p14="http://schemas.microsoft.com/office/powerpoint/2010/main" val="40212372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Picture 5" descr="C:\Users\Thinkpad\Desktop\植物\-_0047_图层-38.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flipH="1">
            <a:off x="9340948" y="3333481"/>
            <a:ext cx="2700996" cy="353858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bwMode="auto">
          <a:xfrm>
            <a:off x="429235" y="328223"/>
            <a:ext cx="4378435" cy="1400176"/>
            <a:chOff x="-122550" y="-816140"/>
            <a:chExt cx="4378466" cy="1400182"/>
          </a:xfrm>
        </p:grpSpPr>
        <p:pic>
          <p:nvPicPr>
            <p:cNvPr id="7" name="Picture 3"/>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2"/>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优化</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1" name="文本框 10">
            <a:extLst>
              <a:ext uri="{FF2B5EF4-FFF2-40B4-BE49-F238E27FC236}">
                <a16:creationId xmlns:a16="http://schemas.microsoft.com/office/drawing/2014/main" id="{0F4C2142-6656-4B19-8C24-3E1CCAD2C25D}"/>
              </a:ext>
            </a:extLst>
          </p:cNvPr>
          <p:cNvSpPr txBox="1"/>
          <p:nvPr/>
        </p:nvSpPr>
        <p:spPr>
          <a:xfrm>
            <a:off x="1687242" y="3750922"/>
            <a:ext cx="5998490" cy="400110"/>
          </a:xfrm>
          <a:prstGeom prst="rect">
            <a:avLst/>
          </a:prstGeom>
          <a:noFill/>
        </p:spPr>
        <p:txBody>
          <a:bodyPr wrap="square" rtlCol="0">
            <a:spAutoFit/>
          </a:bodyPr>
          <a:lstStyle/>
          <a:p>
            <a:r>
              <a:rPr lang="zh-CN" altLang="en-US" sz="2000" dirty="0"/>
              <a:t>可以通过修改宏定义来修改最大工作集和最大步长。</a:t>
            </a:r>
          </a:p>
        </p:txBody>
      </p:sp>
      <p:pic>
        <p:nvPicPr>
          <p:cNvPr id="3" name="图片 2">
            <a:extLst>
              <a:ext uri="{FF2B5EF4-FFF2-40B4-BE49-F238E27FC236}">
                <a16:creationId xmlns:a16="http://schemas.microsoft.com/office/drawing/2014/main" id="{DBD12D6A-5F2D-477A-BA5A-85C124AACCDE}"/>
              </a:ext>
            </a:extLst>
          </p:cNvPr>
          <p:cNvPicPr>
            <a:picLocks noChangeAspect="1"/>
          </p:cNvPicPr>
          <p:nvPr/>
        </p:nvPicPr>
        <p:blipFill>
          <a:blip r:embed="rId7"/>
          <a:stretch>
            <a:fillRect/>
          </a:stretch>
        </p:blipFill>
        <p:spPr>
          <a:xfrm>
            <a:off x="1687242" y="2262622"/>
            <a:ext cx="6754168" cy="933580"/>
          </a:xfrm>
          <a:prstGeom prst="rect">
            <a:avLst/>
          </a:prstGeom>
        </p:spPr>
      </p:pic>
    </p:spTree>
    <p:custDataLst>
      <p:tags r:id="rId1"/>
    </p:custDataLst>
    <p:extLst>
      <p:ext uri="{BB962C8B-B14F-4D97-AF65-F5344CB8AC3E}">
        <p14:creationId xmlns:p14="http://schemas.microsoft.com/office/powerpoint/2010/main" val="5758919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肆</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39791" y="5087229"/>
            <a:ext cx="6112417" cy="662554"/>
          </a:xfrm>
          <a:prstGeom prst="rect">
            <a:avLst/>
          </a:prstGeom>
          <a:noFill/>
          <a:ln>
            <a:noFill/>
          </a:ln>
        </p:spPr>
        <p:txBody>
          <a:bodyPr wrap="square">
            <a:spAutoFit/>
          </a:bodyPr>
          <a:lstStyle/>
          <a:p>
            <a:pPr algn="ctr">
              <a:lnSpc>
                <a:spcPct val="150000"/>
              </a:lnSpc>
            </a:pPr>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存储器山图</a:t>
            </a:r>
            <a:endParaRPr lang="zh-CN" altLang="zh-CN" sz="2800" b="1"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160374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图片 13"/>
          <p:cNvPicPr>
            <a:picLocks noChangeAspect="1"/>
          </p:cNvPicPr>
          <p:nvPr/>
        </p:nvPicPr>
        <p:blipFill>
          <a:blip r:embed="rId5" cstate="email">
            <a:clrChange>
              <a:clrFrom>
                <a:srgbClr val="FFFFFF"/>
              </a:clrFrom>
              <a:clrTo>
                <a:srgbClr val="FFFFFF">
                  <a:alpha val="0"/>
                </a:srgbClr>
              </a:clrTo>
            </a:clrChange>
            <a:grayscl/>
          </a:blip>
          <a:srcRect/>
          <a:stretch>
            <a:fillRect/>
          </a:stretch>
        </p:blipFill>
        <p:spPr bwMode="auto">
          <a:xfrm>
            <a:off x="-17409" y="4047090"/>
            <a:ext cx="12209409" cy="257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D79E698D-5B8C-48F6-8A95-1AC3412CEE21}"/>
              </a:ext>
            </a:extLst>
          </p:cNvPr>
          <p:cNvGrpSpPr/>
          <p:nvPr/>
        </p:nvGrpSpPr>
        <p:grpSpPr bwMode="auto">
          <a:xfrm>
            <a:off x="429235" y="328223"/>
            <a:ext cx="5104299" cy="1400176"/>
            <a:chOff x="-122550" y="-816140"/>
            <a:chExt cx="5104335" cy="1400182"/>
          </a:xfrm>
        </p:grpSpPr>
        <p:pic>
          <p:nvPicPr>
            <p:cNvPr id="6" name="Picture 3">
              <a:extLst>
                <a:ext uri="{FF2B5EF4-FFF2-40B4-BE49-F238E27FC236}">
                  <a16:creationId xmlns:a16="http://schemas.microsoft.com/office/drawing/2014/main" id="{5B85F327-374F-4932-8AEC-D98058A51DFD}"/>
                </a:ext>
              </a:extLst>
            </p:cNvPr>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AC3673F8-4757-4147-80BD-E14F4D7FAC21}"/>
                </a:ext>
              </a:extLst>
            </p:cNvPr>
            <p:cNvSpPr txBox="1">
              <a:spLocks noChangeArrowheads="1"/>
            </p:cNvSpPr>
            <p:nvPr/>
          </p:nvSpPr>
          <p:spPr bwMode="auto">
            <a:xfrm>
              <a:off x="885536" y="-377660"/>
              <a:ext cx="4096249"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存储器山数据</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 name="图片 3">
            <a:extLst>
              <a:ext uri="{FF2B5EF4-FFF2-40B4-BE49-F238E27FC236}">
                <a16:creationId xmlns:a16="http://schemas.microsoft.com/office/drawing/2014/main" id="{D0CC05E4-920F-426F-B821-81D1DE5C981E}"/>
              </a:ext>
            </a:extLst>
          </p:cNvPr>
          <p:cNvPicPr>
            <a:picLocks noChangeAspect="1"/>
          </p:cNvPicPr>
          <p:nvPr/>
        </p:nvPicPr>
        <p:blipFill rotWithShape="1">
          <a:blip r:embed="rId7">
            <a:extLst>
              <a:ext uri="{28A0092B-C50C-407E-A947-70E740481C1C}">
                <a14:useLocalDpi xmlns:a14="http://schemas.microsoft.com/office/drawing/2010/main" val="0"/>
              </a:ext>
            </a:extLst>
          </a:blip>
          <a:srcRect l="-562" t="723" r="51276"/>
          <a:stretch/>
        </p:blipFill>
        <p:spPr>
          <a:xfrm>
            <a:off x="-103695" y="3321907"/>
            <a:ext cx="6624986" cy="2014681"/>
          </a:xfrm>
          <a:prstGeom prst="rect">
            <a:avLst/>
          </a:prstGeom>
        </p:spPr>
      </p:pic>
      <p:sp>
        <p:nvSpPr>
          <p:cNvPr id="3" name="文本框 2">
            <a:extLst>
              <a:ext uri="{FF2B5EF4-FFF2-40B4-BE49-F238E27FC236}">
                <a16:creationId xmlns:a16="http://schemas.microsoft.com/office/drawing/2014/main" id="{C32ACF68-E455-489D-AA95-E65938F063BE}"/>
              </a:ext>
            </a:extLst>
          </p:cNvPr>
          <p:cNvSpPr txBox="1"/>
          <p:nvPr/>
        </p:nvSpPr>
        <p:spPr>
          <a:xfrm>
            <a:off x="1099226" y="2071991"/>
            <a:ext cx="1677062" cy="1200329"/>
          </a:xfrm>
          <a:prstGeom prst="rect">
            <a:avLst/>
          </a:prstGeom>
          <a:noFill/>
        </p:spPr>
        <p:txBody>
          <a:bodyPr wrap="none" rtlCol="0">
            <a:spAutoFit/>
          </a:bodyPr>
          <a:lstStyle/>
          <a:p>
            <a:r>
              <a:rPr lang="en-US" altLang="zh-CN" sz="2400" dirty="0"/>
              <a:t>make clean</a:t>
            </a:r>
          </a:p>
          <a:p>
            <a:r>
              <a:rPr lang="en-US" altLang="zh-CN" sz="2400" dirty="0"/>
              <a:t>make</a:t>
            </a:r>
          </a:p>
          <a:p>
            <a:r>
              <a:rPr lang="en-US" altLang="zh-CN" sz="2400" dirty="0"/>
              <a:t>./mountain</a:t>
            </a:r>
            <a:endParaRPr lang="zh-CN" altLang="en-US" sz="2400" dirty="0"/>
          </a:p>
        </p:txBody>
      </p:sp>
      <p:sp>
        <p:nvSpPr>
          <p:cNvPr id="9" name="文本框 8">
            <a:extLst>
              <a:ext uri="{FF2B5EF4-FFF2-40B4-BE49-F238E27FC236}">
                <a16:creationId xmlns:a16="http://schemas.microsoft.com/office/drawing/2014/main" id="{DF0594EA-14C6-4834-9B99-C20D01E000A5}"/>
              </a:ext>
            </a:extLst>
          </p:cNvPr>
          <p:cNvSpPr txBox="1"/>
          <p:nvPr/>
        </p:nvSpPr>
        <p:spPr>
          <a:xfrm>
            <a:off x="6158322" y="1398051"/>
            <a:ext cx="6103856" cy="461665"/>
          </a:xfrm>
          <a:prstGeom prst="rect">
            <a:avLst/>
          </a:prstGeom>
          <a:noFill/>
        </p:spPr>
        <p:txBody>
          <a:bodyPr wrap="square">
            <a:spAutoFit/>
          </a:bodyPr>
          <a:lstStyle/>
          <a:p>
            <a:pPr algn="l">
              <a:buFont typeface="Arial" panose="020B0604020202020204" pitchFamily="34" charset="0"/>
              <a:buChar char="•"/>
            </a:pPr>
            <a:r>
              <a:rPr lang="zh-CN" altLang="en-US" sz="2400" dirty="0"/>
              <a:t>用 </a:t>
            </a:r>
            <a:r>
              <a:rPr lang="en-US" altLang="zh-CN" sz="2400" dirty="0" err="1"/>
              <a:t>lscpu</a:t>
            </a:r>
            <a:r>
              <a:rPr lang="zh-CN" altLang="en-US" sz="2400" dirty="0"/>
              <a:t>指令查看</a:t>
            </a:r>
            <a:r>
              <a:rPr lang="en-US" altLang="zh-CN" sz="2400" dirty="0"/>
              <a:t>cache</a:t>
            </a:r>
            <a:r>
              <a:rPr lang="zh-CN" altLang="en-US" sz="2400" dirty="0"/>
              <a:t>大小：</a:t>
            </a:r>
          </a:p>
        </p:txBody>
      </p:sp>
      <p:pic>
        <p:nvPicPr>
          <p:cNvPr id="11" name="图片 10">
            <a:extLst>
              <a:ext uri="{FF2B5EF4-FFF2-40B4-BE49-F238E27FC236}">
                <a16:creationId xmlns:a16="http://schemas.microsoft.com/office/drawing/2014/main" id="{BEA205EC-6E3A-4D41-91CC-00B507EA98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8322" y="2071991"/>
            <a:ext cx="5962650" cy="3581400"/>
          </a:xfrm>
          <a:prstGeom prst="rect">
            <a:avLst/>
          </a:prstGeom>
        </p:spPr>
      </p:pic>
    </p:spTree>
    <p:custDataLst>
      <p:tags r:id="rId1"/>
    </p:custDataLst>
    <p:extLst>
      <p:ext uri="{BB962C8B-B14F-4D97-AF65-F5344CB8AC3E}">
        <p14:creationId xmlns:p14="http://schemas.microsoft.com/office/powerpoint/2010/main" val="3345849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60E9150-8419-4826-AEE2-2AF788B42FF6}"/>
              </a:ext>
            </a:extLst>
          </p:cNvPr>
          <p:cNvGrpSpPr/>
          <p:nvPr/>
        </p:nvGrpSpPr>
        <p:grpSpPr>
          <a:xfrm>
            <a:off x="1381230" y="1117523"/>
            <a:ext cx="9394621" cy="4917518"/>
            <a:chOff x="1043607" y="1131590"/>
            <a:chExt cx="7219504" cy="3493740"/>
          </a:xfrm>
        </p:grpSpPr>
        <p:cxnSp>
          <p:nvCxnSpPr>
            <p:cNvPr id="8" name="直接连接符 7">
              <a:extLst>
                <a:ext uri="{FF2B5EF4-FFF2-40B4-BE49-F238E27FC236}">
                  <a16:creationId xmlns:a16="http://schemas.microsoft.com/office/drawing/2014/main" id="{7EDDA2BD-B9C4-4877-AFAC-FA8DDFD709A2}"/>
                </a:ext>
              </a:extLst>
            </p:cNvPr>
            <p:cNvCxnSpPr/>
            <p:nvPr/>
          </p:nvCxnSpPr>
          <p:spPr>
            <a:xfrm flipV="1">
              <a:off x="5292080" y="1993886"/>
              <a:ext cx="679431" cy="57786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2BDA765-AF06-4D05-AA50-E5E0D49DE5E2}"/>
                </a:ext>
              </a:extLst>
            </p:cNvPr>
            <p:cNvCxnSpPr/>
            <p:nvPr/>
          </p:nvCxnSpPr>
          <p:spPr>
            <a:xfrm>
              <a:off x="5292080" y="2978988"/>
              <a:ext cx="679431" cy="64807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FF5D2CB-0EEE-4BA6-AE9F-48C2C854D594}"/>
                </a:ext>
              </a:extLst>
            </p:cNvPr>
            <p:cNvCxnSpPr/>
            <p:nvPr/>
          </p:nvCxnSpPr>
          <p:spPr>
            <a:xfrm>
              <a:off x="3347864" y="1948488"/>
              <a:ext cx="679431" cy="69527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C91733A-5500-4594-81DA-7C14F40B4DB0}"/>
                </a:ext>
              </a:extLst>
            </p:cNvPr>
            <p:cNvCxnSpPr/>
            <p:nvPr/>
          </p:nvCxnSpPr>
          <p:spPr>
            <a:xfrm>
              <a:off x="3347864" y="2859782"/>
              <a:ext cx="679431"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3FBD8DF-A206-4A72-83DE-53E4B71CE050}"/>
                </a:ext>
              </a:extLst>
            </p:cNvPr>
            <p:cNvCxnSpPr/>
            <p:nvPr/>
          </p:nvCxnSpPr>
          <p:spPr>
            <a:xfrm flipV="1">
              <a:off x="3347864" y="3075806"/>
              <a:ext cx="713927" cy="57606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D405325F-3ED2-47EF-8B6B-B69BFA91FDC7}"/>
                </a:ext>
              </a:extLst>
            </p:cNvPr>
            <p:cNvGrpSpPr/>
            <p:nvPr/>
          </p:nvGrpSpPr>
          <p:grpSpPr>
            <a:xfrm>
              <a:off x="4109610" y="2078360"/>
              <a:ext cx="1085850" cy="1600200"/>
              <a:chOff x="4109610" y="2294384"/>
              <a:chExt cx="1085850" cy="1600200"/>
            </a:xfrm>
          </p:grpSpPr>
          <p:pic>
            <p:nvPicPr>
              <p:cNvPr id="34" name="图片 33">
                <a:extLst>
                  <a:ext uri="{FF2B5EF4-FFF2-40B4-BE49-F238E27FC236}">
                    <a16:creationId xmlns:a16="http://schemas.microsoft.com/office/drawing/2014/main" id="{AEF3B7BB-3038-4562-9DDF-9FB41B7249C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109610" y="2294384"/>
                <a:ext cx="1085850" cy="1600200"/>
              </a:xfrm>
              <a:prstGeom prst="rect">
                <a:avLst/>
              </a:prstGeom>
            </p:spPr>
          </p:pic>
          <p:sp>
            <p:nvSpPr>
              <p:cNvPr id="35" name="TextBox 16">
                <a:extLst>
                  <a:ext uri="{FF2B5EF4-FFF2-40B4-BE49-F238E27FC236}">
                    <a16:creationId xmlns:a16="http://schemas.microsoft.com/office/drawing/2014/main" id="{FF176FA1-7EC7-49AF-806A-92A511CFF809}"/>
                  </a:ext>
                </a:extLst>
              </p:cNvPr>
              <p:cNvSpPr txBox="1"/>
              <p:nvPr/>
            </p:nvSpPr>
            <p:spPr>
              <a:xfrm>
                <a:off x="4328498" y="2693141"/>
                <a:ext cx="648072" cy="765329"/>
              </a:xfrm>
              <a:prstGeom prst="rect">
                <a:avLst/>
              </a:prstGeom>
              <a:no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sym typeface="微软雅黑" panose="020B0503020204020204" pitchFamily="34" charset="-122"/>
                  </a:rPr>
                  <a:t>目录</a:t>
                </a:r>
              </a:p>
            </p:txBody>
          </p:sp>
        </p:grpSp>
        <p:grpSp>
          <p:nvGrpSpPr>
            <p:cNvPr id="15" name="组合 14">
              <a:extLst>
                <a:ext uri="{FF2B5EF4-FFF2-40B4-BE49-F238E27FC236}">
                  <a16:creationId xmlns:a16="http://schemas.microsoft.com/office/drawing/2014/main" id="{1D6DF674-E1FA-42DA-B7DB-811732401364}"/>
                </a:ext>
              </a:extLst>
            </p:cNvPr>
            <p:cNvGrpSpPr/>
            <p:nvPr/>
          </p:nvGrpSpPr>
          <p:grpSpPr>
            <a:xfrm>
              <a:off x="1043608" y="1131590"/>
              <a:ext cx="2466975" cy="1333500"/>
              <a:chOff x="1043608" y="1347614"/>
              <a:chExt cx="2466975" cy="1333500"/>
            </a:xfrm>
          </p:grpSpPr>
          <p:pic>
            <p:nvPicPr>
              <p:cNvPr id="32" name="图片 31">
                <a:extLst>
                  <a:ext uri="{FF2B5EF4-FFF2-40B4-BE49-F238E27FC236}">
                    <a16:creationId xmlns:a16="http://schemas.microsoft.com/office/drawing/2014/main" id="{D688C2EE-A690-4216-9F52-75347C8D6D33}"/>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43608" y="1347614"/>
                <a:ext cx="2466975" cy="1333500"/>
              </a:xfrm>
              <a:prstGeom prst="rect">
                <a:avLst/>
              </a:prstGeom>
            </p:spPr>
          </p:pic>
          <p:sp>
            <p:nvSpPr>
              <p:cNvPr id="33" name="TextBox 19">
                <a:extLst>
                  <a:ext uri="{FF2B5EF4-FFF2-40B4-BE49-F238E27FC236}">
                    <a16:creationId xmlns:a16="http://schemas.microsoft.com/office/drawing/2014/main" id="{A22DC783-5FCB-431F-994E-9CB06DB0FA74}"/>
                  </a:ext>
                </a:extLst>
              </p:cNvPr>
              <p:cNvSpPr txBox="1"/>
              <p:nvPr/>
            </p:nvSpPr>
            <p:spPr>
              <a:xfrm>
                <a:off x="1393979" y="1763616"/>
                <a:ext cx="1642434" cy="342348"/>
              </a:xfrm>
              <a:prstGeom prst="rect">
                <a:avLst/>
              </a:prstGeom>
              <a:noFill/>
            </p:spPr>
            <p:txBody>
              <a:bodyPr wrap="square" rtlCol="0">
                <a:spAutoFit/>
              </a:bodyPr>
              <a:lstStyle/>
              <a:p>
                <a:pPr algn="ctr">
                  <a:lnSpc>
                    <a:spcPct val="150000"/>
                  </a:lnSpc>
                </a:pP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问题描述</a:t>
                </a:r>
                <a:endParaRPr lang="en-US" altLang="zh-CN" sz="2000" kern="0" dirty="0">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16" name="组合 15">
              <a:extLst>
                <a:ext uri="{FF2B5EF4-FFF2-40B4-BE49-F238E27FC236}">
                  <a16:creationId xmlns:a16="http://schemas.microsoft.com/office/drawing/2014/main" id="{6A8FBCDC-146E-4D26-8C09-EE36E71BDEDB}"/>
                </a:ext>
              </a:extLst>
            </p:cNvPr>
            <p:cNvGrpSpPr/>
            <p:nvPr/>
          </p:nvGrpSpPr>
          <p:grpSpPr>
            <a:xfrm>
              <a:off x="5796136" y="1131590"/>
              <a:ext cx="2466975" cy="1333500"/>
              <a:chOff x="5796136" y="1347614"/>
              <a:chExt cx="2466975" cy="1333500"/>
            </a:xfrm>
          </p:grpSpPr>
          <p:pic>
            <p:nvPicPr>
              <p:cNvPr id="30" name="图片 29">
                <a:extLst>
                  <a:ext uri="{FF2B5EF4-FFF2-40B4-BE49-F238E27FC236}">
                    <a16:creationId xmlns:a16="http://schemas.microsoft.com/office/drawing/2014/main" id="{BAEBB3B7-0777-4EF2-9E73-B5FE6AA60253}"/>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796136" y="1347614"/>
                <a:ext cx="2466975" cy="1333500"/>
              </a:xfrm>
              <a:prstGeom prst="rect">
                <a:avLst/>
              </a:prstGeom>
            </p:spPr>
          </p:pic>
          <p:sp>
            <p:nvSpPr>
              <p:cNvPr id="31" name="TextBox 22">
                <a:extLst>
                  <a:ext uri="{FF2B5EF4-FFF2-40B4-BE49-F238E27FC236}">
                    <a16:creationId xmlns:a16="http://schemas.microsoft.com/office/drawing/2014/main" id="{812E8E32-F385-4E95-AA58-A9690BF60B43}"/>
                  </a:ext>
                </a:extLst>
              </p:cNvPr>
              <p:cNvSpPr txBox="1"/>
              <p:nvPr/>
            </p:nvSpPr>
            <p:spPr>
              <a:xfrm>
                <a:off x="6258383" y="1730349"/>
                <a:ext cx="1542482" cy="342348"/>
              </a:xfrm>
              <a:prstGeom prst="rect">
                <a:avLst/>
              </a:prstGeom>
              <a:noFill/>
            </p:spPr>
            <p:txBody>
              <a:bodyPr wrap="square" rtlCol="0">
                <a:spAutoFit/>
              </a:bodyPr>
              <a:lstStyle/>
              <a:p>
                <a:pPr algn="ctr">
                  <a:lnSpc>
                    <a:spcPct val="150000"/>
                  </a:lnSpc>
                </a:pP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存储器</a:t>
                </a:r>
                <a:r>
                  <a:rPr lang="zh-CN" altLang="en-US" kern="0" dirty="0">
                    <a:latin typeface="黑体" panose="02010609060101010101" pitchFamily="49" charset="-122"/>
                    <a:ea typeface="黑体" panose="02010609060101010101" pitchFamily="49" charset="-122"/>
                    <a:sym typeface="微软雅黑" panose="020B0503020204020204" pitchFamily="34" charset="-122"/>
                  </a:rPr>
                  <a:t>山图</a:t>
                </a:r>
                <a:endParaRPr lang="zh-CN" altLang="zh-CN" b="1" dirty="0">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17" name="组合 16">
              <a:extLst>
                <a:ext uri="{FF2B5EF4-FFF2-40B4-BE49-F238E27FC236}">
                  <a16:creationId xmlns:a16="http://schemas.microsoft.com/office/drawing/2014/main" id="{16EDEB1B-54D2-4246-8A06-8A16AB042651}"/>
                </a:ext>
              </a:extLst>
            </p:cNvPr>
            <p:cNvGrpSpPr/>
            <p:nvPr/>
          </p:nvGrpSpPr>
          <p:grpSpPr>
            <a:xfrm>
              <a:off x="1043608" y="2211710"/>
              <a:ext cx="2466975" cy="1333500"/>
              <a:chOff x="1043608" y="2427734"/>
              <a:chExt cx="2466975" cy="1333500"/>
            </a:xfrm>
          </p:grpSpPr>
          <p:pic>
            <p:nvPicPr>
              <p:cNvPr id="28" name="图片 27">
                <a:extLst>
                  <a:ext uri="{FF2B5EF4-FFF2-40B4-BE49-F238E27FC236}">
                    <a16:creationId xmlns:a16="http://schemas.microsoft.com/office/drawing/2014/main" id="{177B1E5F-8CAC-4630-9008-5BADB0F19B59}"/>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43608" y="2427734"/>
                <a:ext cx="2466975" cy="1333500"/>
              </a:xfrm>
              <a:prstGeom prst="rect">
                <a:avLst/>
              </a:prstGeom>
            </p:spPr>
          </p:pic>
          <p:sp>
            <p:nvSpPr>
              <p:cNvPr id="29" name="TextBox 26">
                <a:extLst>
                  <a:ext uri="{FF2B5EF4-FFF2-40B4-BE49-F238E27FC236}">
                    <a16:creationId xmlns:a16="http://schemas.microsoft.com/office/drawing/2014/main" id="{042F9C4C-8D02-4AB0-9945-9AE2E4766EBD}"/>
                  </a:ext>
                </a:extLst>
              </p:cNvPr>
              <p:cNvSpPr txBox="1"/>
              <p:nvPr/>
            </p:nvSpPr>
            <p:spPr>
              <a:xfrm>
                <a:off x="1438853" y="2693142"/>
                <a:ext cx="1642434" cy="670347"/>
              </a:xfrm>
              <a:prstGeom prst="rect">
                <a:avLst/>
              </a:prstGeom>
              <a:noFill/>
            </p:spPr>
            <p:txBody>
              <a:bodyPr wrap="square" rtlCol="0">
                <a:spAutoFit/>
              </a:bodyPr>
              <a:lstStyle/>
              <a:p>
                <a:pPr algn="ctr">
                  <a:lnSpc>
                    <a:spcPct val="150000"/>
                  </a:lnSpc>
                </a:pP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写读相关对存储性能的影响</a:t>
                </a:r>
                <a:endParaRPr lang="en-US" altLang="zh-CN" sz="2000" kern="0" dirty="0">
                  <a:latin typeface="黑体" panose="02010609060101010101" pitchFamily="49" charset="-122"/>
                  <a:ea typeface="黑体" panose="02010609060101010101" pitchFamily="49" charset="-122"/>
                  <a:sym typeface="微软雅黑" panose="020B0503020204020204" pitchFamily="34" charset="-122"/>
                </a:endParaRPr>
              </a:p>
            </p:txBody>
          </p:sp>
        </p:grpSp>
        <p:grpSp>
          <p:nvGrpSpPr>
            <p:cNvPr id="19" name="组合 18">
              <a:extLst>
                <a:ext uri="{FF2B5EF4-FFF2-40B4-BE49-F238E27FC236}">
                  <a16:creationId xmlns:a16="http://schemas.microsoft.com/office/drawing/2014/main" id="{924A06A4-4011-44F5-AFBE-0073A9CF7412}"/>
                </a:ext>
              </a:extLst>
            </p:cNvPr>
            <p:cNvGrpSpPr/>
            <p:nvPr/>
          </p:nvGrpSpPr>
          <p:grpSpPr>
            <a:xfrm>
              <a:off x="1043607" y="3291830"/>
              <a:ext cx="2466975" cy="1333500"/>
              <a:chOff x="1043607" y="3507854"/>
              <a:chExt cx="2466975" cy="1333500"/>
            </a:xfrm>
          </p:grpSpPr>
          <p:pic>
            <p:nvPicPr>
              <p:cNvPr id="23" name="图片 22">
                <a:extLst>
                  <a:ext uri="{FF2B5EF4-FFF2-40B4-BE49-F238E27FC236}">
                    <a16:creationId xmlns:a16="http://schemas.microsoft.com/office/drawing/2014/main" id="{0A61E025-56D9-4AC3-A294-6489D8A6FA9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43607" y="3507854"/>
                <a:ext cx="2466975" cy="1333500"/>
              </a:xfrm>
              <a:prstGeom prst="rect">
                <a:avLst/>
              </a:prstGeom>
            </p:spPr>
          </p:pic>
          <p:sp>
            <p:nvSpPr>
              <p:cNvPr id="24" name="TextBox 32">
                <a:extLst>
                  <a:ext uri="{FF2B5EF4-FFF2-40B4-BE49-F238E27FC236}">
                    <a16:creationId xmlns:a16="http://schemas.microsoft.com/office/drawing/2014/main" id="{6034DE39-211F-445D-89C8-806ECAD69BFE}"/>
                  </a:ext>
                </a:extLst>
              </p:cNvPr>
              <p:cNvSpPr txBox="1"/>
              <p:nvPr/>
            </p:nvSpPr>
            <p:spPr>
              <a:xfrm>
                <a:off x="1484454" y="3761233"/>
                <a:ext cx="1642434" cy="670347"/>
              </a:xfrm>
              <a:prstGeom prst="rect">
                <a:avLst/>
              </a:prstGeom>
              <a:noFill/>
            </p:spPr>
            <p:txBody>
              <a:bodyPr wrap="square" rtlCol="0">
                <a:spAutoFit/>
              </a:bodyPr>
              <a:lstStyle/>
              <a:p>
                <a:pPr algn="ctr">
                  <a:lnSpc>
                    <a:spcPct val="150000"/>
                  </a:lnSpc>
                </a:pPr>
                <a:r>
                  <a:rPr lang="en-US" altLang="zh-CN" sz="2000" kern="0" dirty="0">
                    <a:latin typeface="黑体" panose="02010609060101010101" pitchFamily="49" charset="-122"/>
                    <a:ea typeface="黑体" panose="02010609060101010101" pitchFamily="49" charset="-122"/>
                    <a:sym typeface="微软雅黑" panose="020B0503020204020204" pitchFamily="34" charset="-122"/>
                  </a:rPr>
                  <a:t>mountain</a:t>
                </a: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程序</a:t>
                </a:r>
                <a:endParaRPr lang="en-US" altLang="zh-CN" sz="2000" kern="0" dirty="0">
                  <a:latin typeface="黑体" panose="02010609060101010101" pitchFamily="49" charset="-122"/>
                  <a:ea typeface="黑体" panose="02010609060101010101" pitchFamily="49" charset="-122"/>
                  <a:sym typeface="微软雅黑" panose="020B0503020204020204" pitchFamily="34" charset="-122"/>
                </a:endParaRPr>
              </a:p>
              <a:p>
                <a:pPr algn="ctr">
                  <a:lnSpc>
                    <a:spcPct val="150000"/>
                  </a:lnSpc>
                </a:pP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解读及优化</a:t>
                </a:r>
                <a:endParaRPr lang="zh-CN" altLang="zh-CN" sz="2000" kern="0" dirty="0">
                  <a:latin typeface="黑体" panose="02010609060101010101" pitchFamily="49" charset="-122"/>
                  <a:ea typeface="黑体" panose="02010609060101010101" pitchFamily="49" charset="-122"/>
                  <a:sym typeface="微软雅黑" panose="020B0503020204020204" pitchFamily="34" charset="-122"/>
                </a:endParaRPr>
              </a:p>
            </p:txBody>
          </p:sp>
        </p:grpSp>
        <p:pic>
          <p:nvPicPr>
            <p:cNvPr id="21" name="图片 20">
              <a:extLst>
                <a:ext uri="{FF2B5EF4-FFF2-40B4-BE49-F238E27FC236}">
                  <a16:creationId xmlns:a16="http://schemas.microsoft.com/office/drawing/2014/main" id="{90C392DC-1552-44CC-9B8C-3CA50F72DA2B}"/>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796136" y="3291830"/>
              <a:ext cx="2466975" cy="1333500"/>
            </a:xfrm>
            <a:prstGeom prst="rect">
              <a:avLst/>
            </a:prstGeom>
          </p:spPr>
        </p:pic>
      </p:grpSp>
      <p:sp>
        <p:nvSpPr>
          <p:cNvPr id="36" name="TextBox 29">
            <a:extLst>
              <a:ext uri="{FF2B5EF4-FFF2-40B4-BE49-F238E27FC236}">
                <a16:creationId xmlns:a16="http://schemas.microsoft.com/office/drawing/2014/main" id="{D4AF44B9-9C1B-4DDD-AD42-DB569EE0E55F}"/>
              </a:ext>
            </a:extLst>
          </p:cNvPr>
          <p:cNvSpPr txBox="1"/>
          <p:nvPr/>
        </p:nvSpPr>
        <p:spPr>
          <a:xfrm>
            <a:off x="8140722" y="4719906"/>
            <a:ext cx="2021274" cy="481863"/>
          </a:xfrm>
          <a:prstGeom prst="rect">
            <a:avLst/>
          </a:prstGeom>
          <a:noFill/>
        </p:spPr>
        <p:txBody>
          <a:bodyPr wrap="square" rtlCol="0">
            <a:spAutoFit/>
          </a:bodyPr>
          <a:lstStyle/>
          <a:p>
            <a:pPr algn="ctr">
              <a:lnSpc>
                <a:spcPct val="150000"/>
              </a:lnSpc>
            </a:pPr>
            <a:r>
              <a:rPr lang="zh-CN" altLang="en-US" sz="2000" kern="0" dirty="0">
                <a:latin typeface="黑体" panose="02010609060101010101" pitchFamily="49" charset="-122"/>
                <a:ea typeface="黑体" panose="02010609060101010101" pitchFamily="49" charset="-122"/>
                <a:sym typeface="微软雅黑" panose="020B0503020204020204" pitchFamily="34" charset="-122"/>
              </a:rPr>
              <a:t>比较分析</a:t>
            </a:r>
            <a:endParaRPr lang="zh-CN"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60145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图片 13"/>
          <p:cNvPicPr>
            <a:picLocks noChangeAspect="1"/>
          </p:cNvPicPr>
          <p:nvPr/>
        </p:nvPicPr>
        <p:blipFill>
          <a:blip r:embed="rId5" cstate="email">
            <a:clrChange>
              <a:clrFrom>
                <a:srgbClr val="FFFFFF"/>
              </a:clrFrom>
              <a:clrTo>
                <a:srgbClr val="FFFFFF">
                  <a:alpha val="0"/>
                </a:srgbClr>
              </a:clrTo>
            </a:clrChange>
            <a:grayscl/>
          </a:blip>
          <a:srcRect/>
          <a:stretch>
            <a:fillRect/>
          </a:stretch>
        </p:blipFill>
        <p:spPr bwMode="auto">
          <a:xfrm>
            <a:off x="-17409" y="4047090"/>
            <a:ext cx="12209409" cy="257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a:extLst>
              <a:ext uri="{FF2B5EF4-FFF2-40B4-BE49-F238E27FC236}">
                <a16:creationId xmlns:a16="http://schemas.microsoft.com/office/drawing/2014/main" id="{D79E698D-5B8C-48F6-8A95-1AC3412CEE21}"/>
              </a:ext>
            </a:extLst>
          </p:cNvPr>
          <p:cNvGrpSpPr/>
          <p:nvPr/>
        </p:nvGrpSpPr>
        <p:grpSpPr bwMode="auto">
          <a:xfrm>
            <a:off x="429235" y="328223"/>
            <a:ext cx="4378435" cy="1400176"/>
            <a:chOff x="-122550" y="-816140"/>
            <a:chExt cx="4378466" cy="1400182"/>
          </a:xfrm>
        </p:grpSpPr>
        <p:pic>
          <p:nvPicPr>
            <p:cNvPr id="6" name="Picture 3">
              <a:extLst>
                <a:ext uri="{FF2B5EF4-FFF2-40B4-BE49-F238E27FC236}">
                  <a16:creationId xmlns:a16="http://schemas.microsoft.com/office/drawing/2014/main" id="{5B85F327-374F-4932-8AEC-D98058A51DFD}"/>
                </a:ext>
              </a:extLst>
            </p:cNvPr>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a:extLst>
                <a:ext uri="{FF2B5EF4-FFF2-40B4-BE49-F238E27FC236}">
                  <a16:creationId xmlns:a16="http://schemas.microsoft.com/office/drawing/2014/main" id="{AC3673F8-4757-4147-80BD-E14F4D7FAC21}"/>
                </a:ext>
              </a:extLst>
            </p:cNvPr>
            <p:cNvSpPr txBox="1">
              <a:spLocks noChangeArrowheads="1"/>
            </p:cNvSpPr>
            <p:nvPr/>
          </p:nvSpPr>
          <p:spPr bwMode="auto">
            <a:xfrm>
              <a:off x="857256" y="-464534"/>
              <a:ext cx="33986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存储器山绘制代码</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a:extLst>
              <a:ext uri="{FF2B5EF4-FFF2-40B4-BE49-F238E27FC236}">
                <a16:creationId xmlns:a16="http://schemas.microsoft.com/office/drawing/2014/main" id="{1D72B2DF-D578-4766-8DDF-3D1209624D18}"/>
              </a:ext>
            </a:extLst>
          </p:cNvPr>
          <p:cNvPicPr>
            <a:picLocks noChangeAspect="1"/>
          </p:cNvPicPr>
          <p:nvPr/>
        </p:nvPicPr>
        <p:blipFill>
          <a:blip r:embed="rId7"/>
          <a:stretch>
            <a:fillRect/>
          </a:stretch>
        </p:blipFill>
        <p:spPr>
          <a:xfrm>
            <a:off x="5165387" y="16691"/>
            <a:ext cx="7026613" cy="6752069"/>
          </a:xfrm>
          <a:prstGeom prst="rect">
            <a:avLst/>
          </a:prstGeom>
        </p:spPr>
      </p:pic>
      <p:pic>
        <p:nvPicPr>
          <p:cNvPr id="11" name="图片 10">
            <a:extLst>
              <a:ext uri="{FF2B5EF4-FFF2-40B4-BE49-F238E27FC236}">
                <a16:creationId xmlns:a16="http://schemas.microsoft.com/office/drawing/2014/main" id="{79DA6373-8B52-4957-8153-7BBFA442C2F0}"/>
              </a:ext>
            </a:extLst>
          </p:cNvPr>
          <p:cNvPicPr>
            <a:picLocks noChangeAspect="1"/>
          </p:cNvPicPr>
          <p:nvPr/>
        </p:nvPicPr>
        <p:blipFill>
          <a:blip r:embed="rId8"/>
          <a:stretch>
            <a:fillRect/>
          </a:stretch>
        </p:blipFill>
        <p:spPr>
          <a:xfrm>
            <a:off x="9347523" y="6572210"/>
            <a:ext cx="1943371" cy="285790"/>
          </a:xfrm>
          <a:prstGeom prst="rect">
            <a:avLst/>
          </a:prstGeom>
        </p:spPr>
      </p:pic>
      <p:pic>
        <p:nvPicPr>
          <p:cNvPr id="12" name="图片 11">
            <a:extLst>
              <a:ext uri="{FF2B5EF4-FFF2-40B4-BE49-F238E27FC236}">
                <a16:creationId xmlns:a16="http://schemas.microsoft.com/office/drawing/2014/main" id="{97D42103-6805-4C3C-A7D9-A2FB81F72A8A}"/>
              </a:ext>
            </a:extLst>
          </p:cNvPr>
          <p:cNvPicPr>
            <a:picLocks noChangeAspect="1"/>
          </p:cNvPicPr>
          <p:nvPr/>
        </p:nvPicPr>
        <p:blipFill>
          <a:blip r:embed="rId9"/>
          <a:stretch>
            <a:fillRect/>
          </a:stretch>
        </p:blipFill>
        <p:spPr>
          <a:xfrm>
            <a:off x="0" y="1554651"/>
            <a:ext cx="6252376" cy="474053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par>
                          <p:cTn id="8" fill="hold">
                            <p:stCondLst>
                              <p:cond delay="125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图片 13"/>
          <p:cNvPicPr>
            <a:picLocks noChangeAspect="1"/>
          </p:cNvPicPr>
          <p:nvPr/>
        </p:nvPicPr>
        <p:blipFill>
          <a:blip r:embed="rId5" cstate="email">
            <a:clrChange>
              <a:clrFrom>
                <a:srgbClr val="FFFFFF"/>
              </a:clrFrom>
              <a:clrTo>
                <a:srgbClr val="FFFFFF">
                  <a:alpha val="0"/>
                </a:srgbClr>
              </a:clrTo>
            </a:clrChange>
            <a:grayscl/>
          </a:blip>
          <a:srcRect/>
          <a:stretch>
            <a:fillRect/>
          </a:stretch>
        </p:blipFill>
        <p:spPr bwMode="auto">
          <a:xfrm>
            <a:off x="-17409" y="4047090"/>
            <a:ext cx="12209409" cy="257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9E9E6FEA-A0CE-4861-829B-70289935F195}"/>
              </a:ext>
            </a:extLst>
          </p:cNvPr>
          <p:cNvPicPr>
            <a:picLocks noChangeAspect="1"/>
          </p:cNvPicPr>
          <p:nvPr/>
        </p:nvPicPr>
        <p:blipFill>
          <a:blip r:embed="rId6"/>
          <a:stretch>
            <a:fillRect/>
          </a:stretch>
        </p:blipFill>
        <p:spPr>
          <a:xfrm>
            <a:off x="0" y="427"/>
            <a:ext cx="6825043" cy="4224779"/>
          </a:xfrm>
          <a:prstGeom prst="rect">
            <a:avLst/>
          </a:prstGeom>
        </p:spPr>
      </p:pic>
      <p:pic>
        <p:nvPicPr>
          <p:cNvPr id="12" name="图片 11">
            <a:extLst>
              <a:ext uri="{FF2B5EF4-FFF2-40B4-BE49-F238E27FC236}">
                <a16:creationId xmlns:a16="http://schemas.microsoft.com/office/drawing/2014/main" id="{143B6F07-A3EA-46EB-989F-10F97B9279A6}"/>
              </a:ext>
            </a:extLst>
          </p:cNvPr>
          <p:cNvPicPr>
            <a:picLocks noChangeAspect="1"/>
          </p:cNvPicPr>
          <p:nvPr/>
        </p:nvPicPr>
        <p:blipFill>
          <a:blip r:embed="rId7"/>
          <a:stretch>
            <a:fillRect/>
          </a:stretch>
        </p:blipFill>
        <p:spPr>
          <a:xfrm>
            <a:off x="5601867" y="1638674"/>
            <a:ext cx="6590133" cy="5198882"/>
          </a:xfrm>
          <a:prstGeom prst="rect">
            <a:avLst/>
          </a:prstGeom>
        </p:spPr>
      </p:pic>
      <p:sp>
        <p:nvSpPr>
          <p:cNvPr id="4" name="文本框 3">
            <a:extLst>
              <a:ext uri="{FF2B5EF4-FFF2-40B4-BE49-F238E27FC236}">
                <a16:creationId xmlns:a16="http://schemas.microsoft.com/office/drawing/2014/main" id="{AFB11AC7-BE95-4FCE-BDF1-561BFB731D7C}"/>
              </a:ext>
            </a:extLst>
          </p:cNvPr>
          <p:cNvSpPr txBox="1"/>
          <p:nvPr/>
        </p:nvSpPr>
        <p:spPr>
          <a:xfrm>
            <a:off x="8614128" y="1242539"/>
            <a:ext cx="2330391" cy="369332"/>
          </a:xfrm>
          <a:prstGeom prst="rect">
            <a:avLst/>
          </a:prstGeom>
          <a:noFill/>
        </p:spPr>
        <p:txBody>
          <a:bodyPr wrap="square" rtlCol="0">
            <a:spAutoFit/>
          </a:bodyPr>
          <a:lstStyle/>
          <a:p>
            <a:r>
              <a:rPr lang="en-US" altLang="zh-CN" b="1" dirty="0"/>
              <a:t>i7-9750H(12MB)</a:t>
            </a:r>
            <a:endParaRPr lang="zh-CN" altLang="en-US" b="1" dirty="0"/>
          </a:p>
        </p:txBody>
      </p:sp>
      <p:pic>
        <p:nvPicPr>
          <p:cNvPr id="8" name="图片 7">
            <a:extLst>
              <a:ext uri="{FF2B5EF4-FFF2-40B4-BE49-F238E27FC236}">
                <a16:creationId xmlns:a16="http://schemas.microsoft.com/office/drawing/2014/main" id="{20C77346-2F4B-41BC-808B-6791D5EA41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220400"/>
            <a:ext cx="3959257" cy="2637173"/>
          </a:xfrm>
          <a:prstGeom prst="rect">
            <a:avLst/>
          </a:prstGeom>
        </p:spPr>
      </p:pic>
      <p:graphicFrame>
        <p:nvGraphicFramePr>
          <p:cNvPr id="10" name="对象 9">
            <a:extLst>
              <a:ext uri="{FF2B5EF4-FFF2-40B4-BE49-F238E27FC236}">
                <a16:creationId xmlns:a16="http://schemas.microsoft.com/office/drawing/2014/main" id="{8B9DEE9B-3DEA-4873-9D07-917F41EA9F35}"/>
              </a:ext>
            </a:extLst>
          </p:cNvPr>
          <p:cNvGraphicFramePr>
            <a:graphicFrameLocks noChangeAspect="1"/>
          </p:cNvGraphicFramePr>
          <p:nvPr>
            <p:extLst>
              <p:ext uri="{D42A27DB-BD31-4B8C-83A1-F6EECF244321}">
                <p14:modId xmlns:p14="http://schemas.microsoft.com/office/powerpoint/2010/main" val="936519087"/>
              </p:ext>
            </p:extLst>
          </p:nvPr>
        </p:nvGraphicFramePr>
        <p:xfrm>
          <a:off x="4197949" y="4837477"/>
          <a:ext cx="1165225" cy="392113"/>
        </p:xfrm>
        <a:graphic>
          <a:graphicData uri="http://schemas.openxmlformats.org/presentationml/2006/ole">
            <mc:AlternateContent xmlns:mc="http://schemas.openxmlformats.org/markup-compatibility/2006">
              <mc:Choice xmlns:v="urn:schemas-microsoft-com:vml" Requires="v">
                <p:oleObj name="包装程序外壳对象" showAsIcon="1" r:id="rId9" imgW="1164600" imgH="392040" progId="Package">
                  <p:embed/>
                </p:oleObj>
              </mc:Choice>
              <mc:Fallback>
                <p:oleObj name="包装程序外壳对象" showAsIcon="1" r:id="rId9" imgW="1164600" imgH="392040" progId="Package">
                  <p:embed/>
                  <p:pic>
                    <p:nvPicPr>
                      <p:cNvPr id="0" name=""/>
                      <p:cNvPicPr/>
                      <p:nvPr/>
                    </p:nvPicPr>
                    <p:blipFill>
                      <a:blip r:embed="rId10"/>
                      <a:stretch>
                        <a:fillRect/>
                      </a:stretch>
                    </p:blipFill>
                    <p:spPr>
                      <a:xfrm>
                        <a:off x="4197949" y="4837477"/>
                        <a:ext cx="1165225" cy="392113"/>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3426271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图片 13"/>
          <p:cNvPicPr>
            <a:picLocks noChangeAspect="1"/>
          </p:cNvPicPr>
          <p:nvPr/>
        </p:nvPicPr>
        <p:blipFill>
          <a:blip r:embed="rId5" cstate="email">
            <a:clrChange>
              <a:clrFrom>
                <a:srgbClr val="FFFFFF"/>
              </a:clrFrom>
              <a:clrTo>
                <a:srgbClr val="FFFFFF">
                  <a:alpha val="0"/>
                </a:srgbClr>
              </a:clrTo>
            </a:clrChange>
            <a:grayscl/>
          </a:blip>
          <a:srcRect/>
          <a:stretch>
            <a:fillRect/>
          </a:stretch>
        </p:blipFill>
        <p:spPr bwMode="auto">
          <a:xfrm>
            <a:off x="-17409" y="4047090"/>
            <a:ext cx="12209409" cy="2578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9E9E6FEA-A0CE-4861-829B-70289935F195}"/>
              </a:ext>
            </a:extLst>
          </p:cNvPr>
          <p:cNvPicPr>
            <a:picLocks noChangeAspect="1"/>
          </p:cNvPicPr>
          <p:nvPr/>
        </p:nvPicPr>
        <p:blipFill>
          <a:blip r:embed="rId6"/>
          <a:stretch>
            <a:fillRect/>
          </a:stretch>
        </p:blipFill>
        <p:spPr>
          <a:xfrm>
            <a:off x="1" y="428"/>
            <a:ext cx="6730442" cy="4166220"/>
          </a:xfrm>
          <a:prstGeom prst="rect">
            <a:avLst/>
          </a:prstGeom>
        </p:spPr>
      </p:pic>
      <p:pic>
        <p:nvPicPr>
          <p:cNvPr id="4" name="图片 3">
            <a:extLst>
              <a:ext uri="{FF2B5EF4-FFF2-40B4-BE49-F238E27FC236}">
                <a16:creationId xmlns:a16="http://schemas.microsoft.com/office/drawing/2014/main" id="{42C0F0D0-BCC5-4B7C-BA92-71071656FA4F}"/>
              </a:ext>
            </a:extLst>
          </p:cNvPr>
          <p:cNvPicPr>
            <a:picLocks noChangeAspect="1"/>
          </p:cNvPicPr>
          <p:nvPr/>
        </p:nvPicPr>
        <p:blipFill>
          <a:blip r:embed="rId7"/>
          <a:stretch>
            <a:fillRect/>
          </a:stretch>
        </p:blipFill>
        <p:spPr>
          <a:xfrm>
            <a:off x="5378298" y="2064470"/>
            <a:ext cx="6813702" cy="4793530"/>
          </a:xfrm>
          <a:prstGeom prst="rect">
            <a:avLst/>
          </a:prstGeom>
        </p:spPr>
      </p:pic>
      <p:pic>
        <p:nvPicPr>
          <p:cNvPr id="5" name="图片 4">
            <a:extLst>
              <a:ext uri="{FF2B5EF4-FFF2-40B4-BE49-F238E27FC236}">
                <a16:creationId xmlns:a16="http://schemas.microsoft.com/office/drawing/2014/main" id="{DDE24F0F-4CA7-4B06-8926-718FCB928E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166648"/>
            <a:ext cx="4480102" cy="2690924"/>
          </a:xfrm>
          <a:prstGeom prst="rect">
            <a:avLst/>
          </a:prstGeom>
        </p:spPr>
      </p:pic>
      <p:graphicFrame>
        <p:nvGraphicFramePr>
          <p:cNvPr id="3" name="对象 2">
            <a:extLst>
              <a:ext uri="{FF2B5EF4-FFF2-40B4-BE49-F238E27FC236}">
                <a16:creationId xmlns:a16="http://schemas.microsoft.com/office/drawing/2014/main" id="{D3886FF4-626E-4F9A-84D3-3ABC05C8B6A6}"/>
              </a:ext>
            </a:extLst>
          </p:cNvPr>
          <p:cNvGraphicFramePr>
            <a:graphicFrameLocks noChangeAspect="1"/>
          </p:cNvGraphicFramePr>
          <p:nvPr>
            <p:extLst>
              <p:ext uri="{D42A27DB-BD31-4B8C-83A1-F6EECF244321}">
                <p14:modId xmlns:p14="http://schemas.microsoft.com/office/powerpoint/2010/main" val="487785025"/>
              </p:ext>
            </p:extLst>
          </p:nvPr>
        </p:nvGraphicFramePr>
        <p:xfrm>
          <a:off x="4584548" y="4524866"/>
          <a:ext cx="793750" cy="392113"/>
        </p:xfrm>
        <a:graphic>
          <a:graphicData uri="http://schemas.openxmlformats.org/presentationml/2006/ole">
            <mc:AlternateContent xmlns:mc="http://schemas.openxmlformats.org/markup-compatibility/2006">
              <mc:Choice xmlns:v="urn:schemas-microsoft-com:vml" Requires="v">
                <p:oleObj name="包装程序外壳对象" showAsIcon="1" r:id="rId9" imgW="793800" imgH="392040" progId="Package">
                  <p:embed/>
                </p:oleObj>
              </mc:Choice>
              <mc:Fallback>
                <p:oleObj name="包装程序外壳对象" showAsIcon="1" r:id="rId9" imgW="793800" imgH="392040" progId="Package">
                  <p:embed/>
                  <p:pic>
                    <p:nvPicPr>
                      <p:cNvPr id="0" name=""/>
                      <p:cNvPicPr/>
                      <p:nvPr/>
                    </p:nvPicPr>
                    <p:blipFill>
                      <a:blip r:embed="rId10"/>
                      <a:stretch>
                        <a:fillRect/>
                      </a:stretch>
                    </p:blipFill>
                    <p:spPr>
                      <a:xfrm>
                        <a:off x="4584548" y="4524866"/>
                        <a:ext cx="793750" cy="392113"/>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DB76FCAD-0A9E-4CC9-8982-C79588857EE0}"/>
              </a:ext>
            </a:extLst>
          </p:cNvPr>
          <p:cNvSpPr txBox="1"/>
          <p:nvPr/>
        </p:nvSpPr>
        <p:spPr>
          <a:xfrm>
            <a:off x="8444447" y="1647891"/>
            <a:ext cx="2330391" cy="369332"/>
          </a:xfrm>
          <a:prstGeom prst="rect">
            <a:avLst/>
          </a:prstGeom>
          <a:noFill/>
        </p:spPr>
        <p:txBody>
          <a:bodyPr wrap="square" rtlCol="0">
            <a:spAutoFit/>
          </a:bodyPr>
          <a:lstStyle/>
          <a:p>
            <a:r>
              <a:rPr lang="en-US" altLang="zh-CN" b="1" dirty="0"/>
              <a:t>R5-3500U(4MB)</a:t>
            </a:r>
            <a:endParaRPr lang="zh-CN" altLang="en-US" b="1" dirty="0"/>
          </a:p>
        </p:txBody>
      </p:sp>
    </p:spTree>
    <p:custDataLst>
      <p:tags r:id="rId1"/>
    </p:custDataLst>
    <p:extLst>
      <p:ext uri="{BB962C8B-B14F-4D97-AF65-F5344CB8AC3E}">
        <p14:creationId xmlns:p14="http://schemas.microsoft.com/office/powerpoint/2010/main" val="26028430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伍</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91513" y="5089395"/>
            <a:ext cx="6112417" cy="662554"/>
          </a:xfrm>
          <a:prstGeom prst="rect">
            <a:avLst/>
          </a:prstGeom>
          <a:noFill/>
          <a:ln>
            <a:noFill/>
          </a:ln>
        </p:spPr>
        <p:txBody>
          <a:bodyPr wrap="square">
            <a:spAutoFit/>
          </a:bodyPr>
          <a:lstStyle/>
          <a:p>
            <a:pPr algn="ctr">
              <a:lnSpc>
                <a:spcPct val="150000"/>
              </a:lnSpc>
            </a:pPr>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比较分析</a:t>
            </a:r>
            <a:endParaRPr lang="zh-CN" altLang="zh-CN" sz="2800" b="1"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807339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ECD97A-A64A-4BA2-A3FC-26D4C7563E02}"/>
              </a:ext>
            </a:extLst>
          </p:cNvPr>
          <p:cNvPicPr>
            <a:picLocks noChangeAspect="1"/>
          </p:cNvPicPr>
          <p:nvPr/>
        </p:nvPicPr>
        <p:blipFill>
          <a:blip r:embed="rId5"/>
          <a:stretch>
            <a:fillRect/>
          </a:stretch>
        </p:blipFill>
        <p:spPr>
          <a:xfrm>
            <a:off x="0" y="5512515"/>
            <a:ext cx="12192000" cy="1279161"/>
          </a:xfrm>
          <a:prstGeom prst="rect">
            <a:avLst/>
          </a:prstGeom>
        </p:spPr>
      </p:pic>
      <p:pic>
        <p:nvPicPr>
          <p:cNvPr id="7" name="图片 6">
            <a:extLst>
              <a:ext uri="{FF2B5EF4-FFF2-40B4-BE49-F238E27FC236}">
                <a16:creationId xmlns:a16="http://schemas.microsoft.com/office/drawing/2014/main" id="{303FDB4D-178B-49D9-93DE-B1205927848A}"/>
              </a:ext>
            </a:extLst>
          </p:cNvPr>
          <p:cNvPicPr>
            <a:picLocks noChangeAspect="1"/>
          </p:cNvPicPr>
          <p:nvPr/>
        </p:nvPicPr>
        <p:blipFill>
          <a:blip r:embed="rId6"/>
          <a:stretch>
            <a:fillRect/>
          </a:stretch>
        </p:blipFill>
        <p:spPr>
          <a:xfrm>
            <a:off x="2375554" y="707438"/>
            <a:ext cx="7080017" cy="4382611"/>
          </a:xfrm>
          <a:prstGeom prst="rect">
            <a:avLst/>
          </a:prstGeom>
        </p:spPr>
      </p:pic>
    </p:spTree>
    <p:custDataLst>
      <p:tags r:id="rId1"/>
    </p:custDataLst>
    <p:extLst>
      <p:ext uri="{BB962C8B-B14F-4D97-AF65-F5344CB8AC3E}">
        <p14:creationId xmlns:p14="http://schemas.microsoft.com/office/powerpoint/2010/main" val="32317453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571C47-D81A-4D7F-93E5-090F3F4A1F54}"/>
              </a:ext>
            </a:extLst>
          </p:cNvPr>
          <p:cNvPicPr>
            <a:picLocks noChangeAspect="1"/>
          </p:cNvPicPr>
          <p:nvPr/>
        </p:nvPicPr>
        <p:blipFill>
          <a:blip r:embed="rId5"/>
          <a:stretch>
            <a:fillRect/>
          </a:stretch>
        </p:blipFill>
        <p:spPr>
          <a:xfrm>
            <a:off x="417458" y="4987019"/>
            <a:ext cx="10706172" cy="1870981"/>
          </a:xfrm>
          <a:prstGeom prst="rect">
            <a:avLst/>
          </a:prstGeom>
        </p:spPr>
      </p:pic>
      <p:pic>
        <p:nvPicPr>
          <p:cNvPr id="5" name="图片 4">
            <a:extLst>
              <a:ext uri="{FF2B5EF4-FFF2-40B4-BE49-F238E27FC236}">
                <a16:creationId xmlns:a16="http://schemas.microsoft.com/office/drawing/2014/main" id="{526A33FE-2662-45ED-9014-EBBEAE962308}"/>
              </a:ext>
            </a:extLst>
          </p:cNvPr>
          <p:cNvPicPr>
            <a:picLocks noChangeAspect="1"/>
          </p:cNvPicPr>
          <p:nvPr/>
        </p:nvPicPr>
        <p:blipFill>
          <a:blip r:embed="rId6"/>
          <a:stretch>
            <a:fillRect/>
          </a:stretch>
        </p:blipFill>
        <p:spPr>
          <a:xfrm>
            <a:off x="1597527" y="103858"/>
            <a:ext cx="8346033" cy="4883161"/>
          </a:xfrm>
          <a:prstGeom prst="rect">
            <a:avLst/>
          </a:prstGeom>
        </p:spPr>
      </p:pic>
    </p:spTree>
    <p:custDataLst>
      <p:tags r:id="rId1"/>
    </p:custDataLst>
    <p:extLst>
      <p:ext uri="{BB962C8B-B14F-4D97-AF65-F5344CB8AC3E}">
        <p14:creationId xmlns:p14="http://schemas.microsoft.com/office/powerpoint/2010/main" val="31259946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2BC56CDF-5DA1-4C62-BBB7-775319584795}"/>
              </a:ext>
            </a:extLst>
          </p:cNvPr>
          <p:cNvSpPr txBox="1"/>
          <p:nvPr/>
        </p:nvSpPr>
        <p:spPr>
          <a:xfrm>
            <a:off x="567245" y="1255479"/>
            <a:ext cx="5362215" cy="3785652"/>
          </a:xfrm>
          <a:prstGeom prst="rect">
            <a:avLst/>
          </a:prstGeom>
          <a:noFill/>
        </p:spPr>
        <p:txBody>
          <a:bodyPr wrap="square">
            <a:spAutoFit/>
          </a:bodyPr>
          <a:lstStyle/>
          <a:p>
            <a:r>
              <a:rPr lang="en-US" altLang="zh-CN" sz="2400" b="1" dirty="0">
                <a:solidFill>
                  <a:srgbClr val="4D4D4D"/>
                </a:solidFill>
                <a:latin typeface="-apple-system"/>
              </a:rPr>
              <a:t>(</a:t>
            </a:r>
            <a:r>
              <a:rPr lang="zh-CN" altLang="en-US" sz="2400" b="1" dirty="0">
                <a:solidFill>
                  <a:srgbClr val="4D4D4D"/>
                </a:solidFill>
                <a:latin typeface="-apple-system"/>
              </a:rPr>
              <a:t>1</a:t>
            </a:r>
            <a:r>
              <a:rPr lang="en-US" altLang="zh-CN" sz="2400" b="1" dirty="0">
                <a:solidFill>
                  <a:srgbClr val="4D4D4D"/>
                </a:solidFill>
                <a:latin typeface="-apple-system"/>
              </a:rPr>
              <a:t>)</a:t>
            </a:r>
            <a:r>
              <a:rPr lang="zh-CN" altLang="en-US" sz="2400" b="1" dirty="0">
                <a:solidFill>
                  <a:srgbClr val="4D4D4D"/>
                </a:solidFill>
                <a:latin typeface="-apple-system"/>
              </a:rPr>
              <a:t>整体分析：</a:t>
            </a:r>
            <a:endParaRPr lang="en-US" altLang="zh-CN" sz="2400" b="1" dirty="0">
              <a:solidFill>
                <a:srgbClr val="4D4D4D"/>
              </a:solidFill>
              <a:latin typeface="-apple-system"/>
            </a:endParaRPr>
          </a:p>
          <a:p>
            <a:r>
              <a:rPr lang="zh-CN" altLang="en-US" dirty="0"/>
              <a:t>① size 从 2KB 变到 32MB, stride 从 1 变到 64 个元素，每个元素是一个 8 字节的 double。整体趋势：我们看到随着workSetSize的增大读吞吐率反而减小；随着stride的增大读吞吐率也呈现减小的趋势；因此整个Corei</a:t>
            </a:r>
            <a:r>
              <a:rPr lang="en-US" altLang="zh-CN" dirty="0"/>
              <a:t>7</a:t>
            </a:r>
            <a:r>
              <a:rPr lang="zh-CN" altLang="en-US" dirty="0"/>
              <a:t>的读吞吐量的趋势是：size 的值越小，得到的工作集越小，因此时间局部性越好。 stride 的值越小，得到的空间局部性越好。</a:t>
            </a:r>
            <a:endParaRPr lang="en-US" altLang="zh-CN" dirty="0"/>
          </a:p>
          <a:p>
            <a:r>
              <a:rPr lang="zh-CN" altLang="en-US" dirty="0"/>
              <a:t>② 垂直于 size 轴的是四条山脊，分别对应于工作集完全在 L</a:t>
            </a:r>
            <a:r>
              <a:rPr lang="en-US" altLang="zh-CN" dirty="0"/>
              <a:t>1</a:t>
            </a:r>
            <a:r>
              <a:rPr lang="zh-CN" altLang="en-US" dirty="0"/>
              <a:t> 高速缓存、 L2 高速缓存、 L3 高速缓存和主存内的时间局部性区城。</a:t>
            </a:r>
            <a:endParaRPr lang="en-US" altLang="zh-CN" dirty="0"/>
          </a:p>
          <a:p>
            <a:r>
              <a:rPr lang="zh-CN" altLang="en-US" dirty="0"/>
              <a:t>③ 在 L1、L2、 L3 和主存山脊上随着步长的增加有一个空间局部性的斜坡，空间局部性下降。</a:t>
            </a:r>
          </a:p>
        </p:txBody>
      </p:sp>
      <p:pic>
        <p:nvPicPr>
          <p:cNvPr id="4" name="图片 3">
            <a:extLst>
              <a:ext uri="{FF2B5EF4-FFF2-40B4-BE49-F238E27FC236}">
                <a16:creationId xmlns:a16="http://schemas.microsoft.com/office/drawing/2014/main" id="{18ECD7E3-DA73-4D09-B817-2C61A8AA6FBF}"/>
              </a:ext>
            </a:extLst>
          </p:cNvPr>
          <p:cNvPicPr>
            <a:picLocks noChangeAspect="1"/>
          </p:cNvPicPr>
          <p:nvPr/>
        </p:nvPicPr>
        <p:blipFill>
          <a:blip r:embed="rId5"/>
          <a:stretch>
            <a:fillRect/>
          </a:stretch>
        </p:blipFill>
        <p:spPr>
          <a:xfrm>
            <a:off x="6342602" y="1345484"/>
            <a:ext cx="5282153" cy="4167031"/>
          </a:xfrm>
          <a:prstGeom prst="rect">
            <a:avLst/>
          </a:prstGeom>
        </p:spPr>
      </p:pic>
      <p:sp>
        <p:nvSpPr>
          <p:cNvPr id="5" name="文本框 4">
            <a:extLst>
              <a:ext uri="{FF2B5EF4-FFF2-40B4-BE49-F238E27FC236}">
                <a16:creationId xmlns:a16="http://schemas.microsoft.com/office/drawing/2014/main" id="{C83E02BB-A657-4CA5-A30E-95935466E640}"/>
              </a:ext>
            </a:extLst>
          </p:cNvPr>
          <p:cNvSpPr txBox="1"/>
          <p:nvPr/>
        </p:nvSpPr>
        <p:spPr>
          <a:xfrm>
            <a:off x="8463299" y="925568"/>
            <a:ext cx="2330391" cy="369332"/>
          </a:xfrm>
          <a:prstGeom prst="rect">
            <a:avLst/>
          </a:prstGeom>
          <a:noFill/>
        </p:spPr>
        <p:txBody>
          <a:bodyPr wrap="square" rtlCol="0">
            <a:spAutoFit/>
          </a:bodyPr>
          <a:lstStyle/>
          <a:p>
            <a:r>
              <a:rPr lang="en-US" altLang="zh-CN" b="1" dirty="0"/>
              <a:t>i7-9750H(12MB)</a:t>
            </a:r>
            <a:endParaRPr lang="zh-CN" altLang="en-US" b="1" dirty="0"/>
          </a:p>
        </p:txBody>
      </p:sp>
    </p:spTree>
    <p:custDataLst>
      <p:tags r:id="rId1"/>
    </p:custDataLst>
    <p:extLst>
      <p:ext uri="{BB962C8B-B14F-4D97-AF65-F5344CB8AC3E}">
        <p14:creationId xmlns:p14="http://schemas.microsoft.com/office/powerpoint/2010/main" val="1957620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8FF3581-7CD9-457C-B45D-99D48BFCD0A7}"/>
              </a:ext>
            </a:extLst>
          </p:cNvPr>
          <p:cNvSpPr txBox="1"/>
          <p:nvPr/>
        </p:nvSpPr>
        <p:spPr>
          <a:xfrm>
            <a:off x="664589" y="175377"/>
            <a:ext cx="6645897" cy="461665"/>
          </a:xfrm>
          <a:prstGeom prst="rect">
            <a:avLst/>
          </a:prstGeom>
          <a:noFill/>
        </p:spPr>
        <p:txBody>
          <a:bodyPr wrap="square">
            <a:spAutoFit/>
          </a:bodyPr>
          <a:lstStyle/>
          <a:p>
            <a:r>
              <a:rPr lang="zh-CN" altLang="en-US" sz="2400" b="1" i="0" dirty="0">
                <a:solidFill>
                  <a:srgbClr val="4D4D4D"/>
                </a:solidFill>
                <a:effectLst/>
                <a:latin typeface="-apple-system"/>
              </a:rPr>
              <a:t>（</a:t>
            </a:r>
            <a:r>
              <a:rPr lang="en-US" altLang="zh-CN" sz="2400" b="1" i="0" dirty="0">
                <a:solidFill>
                  <a:srgbClr val="4D4D4D"/>
                </a:solidFill>
                <a:effectLst/>
                <a:latin typeface="-apple-system"/>
              </a:rPr>
              <a:t>2</a:t>
            </a:r>
            <a:r>
              <a:rPr lang="zh-CN" altLang="en-US" sz="2400" b="1" i="0" dirty="0">
                <a:solidFill>
                  <a:srgbClr val="4D4D4D"/>
                </a:solidFill>
                <a:effectLst/>
                <a:latin typeface="-apple-system"/>
              </a:rPr>
              <a:t>）取出一个片段，保持步长为常数</a:t>
            </a:r>
            <a:r>
              <a:rPr lang="en-US" altLang="zh-CN" sz="2400" b="1" i="0" dirty="0">
                <a:solidFill>
                  <a:srgbClr val="4D4D4D"/>
                </a:solidFill>
                <a:effectLst/>
                <a:latin typeface="-apple-system"/>
              </a:rPr>
              <a:t>stride=16</a:t>
            </a:r>
            <a:endParaRPr lang="zh-CN" altLang="en-US" sz="2400" dirty="0"/>
          </a:p>
        </p:txBody>
      </p:sp>
      <p:sp>
        <p:nvSpPr>
          <p:cNvPr id="8" name="文本框 7">
            <a:extLst>
              <a:ext uri="{FF2B5EF4-FFF2-40B4-BE49-F238E27FC236}">
                <a16:creationId xmlns:a16="http://schemas.microsoft.com/office/drawing/2014/main" id="{4613128F-16D3-4D12-BA89-4767E3073371}"/>
              </a:ext>
            </a:extLst>
          </p:cNvPr>
          <p:cNvSpPr txBox="1"/>
          <p:nvPr/>
        </p:nvSpPr>
        <p:spPr>
          <a:xfrm>
            <a:off x="841352" y="673499"/>
            <a:ext cx="9830565" cy="2031325"/>
          </a:xfrm>
          <a:prstGeom prst="rect">
            <a:avLst/>
          </a:prstGeom>
          <a:noFill/>
        </p:spPr>
        <p:txBody>
          <a:bodyPr wrap="square">
            <a:spAutoFit/>
          </a:bodyPr>
          <a:lstStyle/>
          <a:p>
            <a:r>
              <a:rPr lang="zh-CN" altLang="en-US" dirty="0"/>
              <a:t>工作集完全能放进统一的 L3 高速缓存中。更大的工作集大小主要由主存来服务。</a:t>
            </a:r>
            <a:endParaRPr lang="en-US" altLang="zh-CN" dirty="0"/>
          </a:p>
          <a:p>
            <a:r>
              <a:rPr lang="zh-CN" altLang="en-US" dirty="0"/>
              <a:t>① 在吞吐量峰值 </a:t>
            </a:r>
            <a:r>
              <a:rPr lang="en-US" altLang="zh-CN" dirty="0"/>
              <a:t>25618.3</a:t>
            </a:r>
            <a:r>
              <a:rPr lang="zh-CN" altLang="en-US" dirty="0"/>
              <a:t>MB/s 处，读都是由 L1 来服务的，大小最大为 256KB 的工作集完全能放进统一的 L2 高速缓存中，对于大小最大为 8M, 工作集完全能放进统一的 L3 高速缓 存中。更大的工作集大小主要由主存来服务。</a:t>
            </a:r>
            <a:endParaRPr lang="en-US" altLang="zh-CN" dirty="0"/>
          </a:p>
          <a:p>
            <a:r>
              <a:rPr lang="zh-CN" altLang="en-US" dirty="0"/>
              <a:t>② 由此估计出本机器的数据L1-d-cache大致为32KB，L2-cache=256kb，L3通用cache=8M</a:t>
            </a:r>
            <a:endParaRPr lang="en-US" altLang="zh-CN" dirty="0"/>
          </a:p>
          <a:p>
            <a:r>
              <a:rPr lang="zh-CN" altLang="en-US" dirty="0"/>
              <a:t>③ L3 高速缓存区域最左边的边缘上读吞吐量的下降很有可能是由其他数据和代码块造成的，这些数据和代码块使得不可能将整个数组都装进相应的高速缓存中。</a:t>
            </a:r>
          </a:p>
        </p:txBody>
      </p:sp>
      <p:pic>
        <p:nvPicPr>
          <p:cNvPr id="9" name="图片 8">
            <a:extLst>
              <a:ext uri="{FF2B5EF4-FFF2-40B4-BE49-F238E27FC236}">
                <a16:creationId xmlns:a16="http://schemas.microsoft.com/office/drawing/2014/main" id="{29FBAF1A-8E67-4904-95AF-3B6E7F12A2AD}"/>
              </a:ext>
            </a:extLst>
          </p:cNvPr>
          <p:cNvPicPr>
            <a:picLocks noChangeAspect="1"/>
          </p:cNvPicPr>
          <p:nvPr/>
        </p:nvPicPr>
        <p:blipFill>
          <a:blip r:embed="rId5"/>
          <a:stretch>
            <a:fillRect/>
          </a:stretch>
        </p:blipFill>
        <p:spPr>
          <a:xfrm>
            <a:off x="1316953" y="2704824"/>
            <a:ext cx="7195451" cy="4157372"/>
          </a:xfrm>
          <a:prstGeom prst="rect">
            <a:avLst/>
          </a:prstGeom>
        </p:spPr>
      </p:pic>
    </p:spTree>
    <p:custDataLst>
      <p:tags r:id="rId1"/>
    </p:custDataLst>
    <p:extLst>
      <p:ext uri="{BB962C8B-B14F-4D97-AF65-F5344CB8AC3E}">
        <p14:creationId xmlns:p14="http://schemas.microsoft.com/office/powerpoint/2010/main" val="41500830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CF56DA-2A2A-42CB-A3C9-92054E1BC699}"/>
              </a:ext>
            </a:extLst>
          </p:cNvPr>
          <p:cNvSpPr txBox="1"/>
          <p:nvPr/>
        </p:nvSpPr>
        <p:spPr>
          <a:xfrm>
            <a:off x="819125" y="685254"/>
            <a:ext cx="9144002" cy="2031325"/>
          </a:xfrm>
          <a:prstGeom prst="rect">
            <a:avLst/>
          </a:prstGeom>
          <a:noFill/>
        </p:spPr>
        <p:txBody>
          <a:bodyPr wrap="square">
            <a:spAutoFit/>
          </a:bodyPr>
          <a:lstStyle/>
          <a:p>
            <a:r>
              <a:rPr lang="zh-CN" altLang="en-US" b="0" i="0" dirty="0">
                <a:solidFill>
                  <a:srgbClr val="4D4D4D"/>
                </a:solidFill>
                <a:effectLst/>
                <a:latin typeface="-apple-system"/>
              </a:rPr>
              <a:t> </a:t>
            </a:r>
            <a:r>
              <a:rPr lang="zh-CN" altLang="en-US" dirty="0"/>
              <a:t>在</a:t>
            </a:r>
            <a:r>
              <a:rPr lang="en-US" altLang="zh-CN" dirty="0"/>
              <a:t>4MB </a:t>
            </a:r>
            <a:r>
              <a:rPr lang="zh-CN" altLang="en-US" dirty="0"/>
              <a:t>山脊，工作集完全能够放到</a:t>
            </a:r>
            <a:r>
              <a:rPr lang="en-US" altLang="zh-CN" dirty="0"/>
              <a:t>L3</a:t>
            </a:r>
            <a:r>
              <a:rPr lang="zh-CN" altLang="en-US" dirty="0"/>
              <a:t>高速缓存中，但是对</a:t>
            </a:r>
            <a:r>
              <a:rPr lang="en-US" altLang="zh-CN" dirty="0"/>
              <a:t>L2</a:t>
            </a:r>
            <a:r>
              <a:rPr lang="zh-CN" altLang="en-US" dirty="0"/>
              <a:t>高速缓存来说太大了。随着步长从</a:t>
            </a:r>
            <a:r>
              <a:rPr lang="en-US" altLang="zh-CN" dirty="0"/>
              <a:t>1</a:t>
            </a:r>
            <a:r>
              <a:rPr lang="zh-CN" altLang="en-US" dirty="0"/>
              <a:t>个双字增长到</a:t>
            </a:r>
            <a:r>
              <a:rPr lang="en-US" altLang="zh-CN" dirty="0"/>
              <a:t>24</a:t>
            </a:r>
            <a:r>
              <a:rPr lang="zh-CN" altLang="en-US" dirty="0"/>
              <a:t>个双字，读吞吐量平稳地下降。在山的这个区域中，</a:t>
            </a:r>
            <a:r>
              <a:rPr lang="en-US" altLang="zh-CN" dirty="0"/>
              <a:t>L2</a:t>
            </a:r>
            <a:r>
              <a:rPr lang="zh-CN" altLang="en-US" dirty="0"/>
              <a:t>中的读不命中会导致一个块从 </a:t>
            </a:r>
            <a:r>
              <a:rPr lang="en-US" altLang="zh-CN" dirty="0"/>
              <a:t>L3 </a:t>
            </a:r>
            <a:r>
              <a:rPr lang="zh-CN" altLang="en-US" dirty="0"/>
              <a:t>传送到 </a:t>
            </a:r>
            <a:r>
              <a:rPr lang="en-US" altLang="zh-CN" dirty="0"/>
              <a:t>L2</a:t>
            </a:r>
            <a:r>
              <a:rPr lang="zh-CN" altLang="en-US" dirty="0"/>
              <a:t>。后面在 </a:t>
            </a:r>
            <a:r>
              <a:rPr lang="en-US" altLang="zh-CN" dirty="0"/>
              <a:t>L2 </a:t>
            </a:r>
            <a:r>
              <a:rPr lang="zh-CN" altLang="en-US" dirty="0"/>
              <a:t>中这个块上会有一定数量的命中，这是取决于步长的。随着步长的增加， </a:t>
            </a:r>
            <a:r>
              <a:rPr lang="en-US" altLang="zh-CN" dirty="0"/>
              <a:t>L2 </a:t>
            </a:r>
            <a:r>
              <a:rPr lang="zh-CN" altLang="en-US" dirty="0"/>
              <a:t>不命中与 </a:t>
            </a:r>
            <a:r>
              <a:rPr lang="en-US" altLang="zh-CN" dirty="0"/>
              <a:t>L2 </a:t>
            </a:r>
            <a:r>
              <a:rPr lang="zh-CN" altLang="en-US" dirty="0"/>
              <a:t>命中的比值也增加了。因为服务不命中要比命中更慢，所以读吞吐量呈现下降的趋势。一旦步长达到</a:t>
            </a:r>
            <a:r>
              <a:rPr lang="en-US" altLang="zh-CN" dirty="0"/>
              <a:t>24</a:t>
            </a:r>
            <a:r>
              <a:rPr lang="zh-CN" altLang="en-US" dirty="0"/>
              <a:t>个双字，使得大于高速缓存块的大小，每个读请求在</a:t>
            </a:r>
            <a:r>
              <a:rPr lang="en-US" altLang="zh-CN" dirty="0"/>
              <a:t>L2</a:t>
            </a:r>
            <a:r>
              <a:rPr lang="zh-CN" altLang="en-US" dirty="0"/>
              <a:t>中都会不命中，必须从</a:t>
            </a:r>
            <a:r>
              <a:rPr lang="en-US" altLang="zh-CN" dirty="0"/>
              <a:t>L3</a:t>
            </a:r>
            <a:r>
              <a:rPr lang="zh-CN" altLang="en-US" dirty="0"/>
              <a:t>服务。因此，对于至少为</a:t>
            </a:r>
            <a:r>
              <a:rPr lang="en-US" altLang="zh-CN" dirty="0"/>
              <a:t>24</a:t>
            </a:r>
            <a:r>
              <a:rPr lang="zh-CN" altLang="en-US" dirty="0"/>
              <a:t>个双字的步长来说，读吞吐量是一个常数速率，是由从</a:t>
            </a:r>
            <a:r>
              <a:rPr lang="en-US" altLang="zh-CN" dirty="0"/>
              <a:t>L3</a:t>
            </a:r>
            <a:r>
              <a:rPr lang="zh-CN" altLang="en-US" dirty="0"/>
              <a:t>传送高速缓存块到</a:t>
            </a:r>
            <a:r>
              <a:rPr lang="en-US" altLang="zh-CN" dirty="0"/>
              <a:t>L2</a:t>
            </a:r>
            <a:r>
              <a:rPr lang="zh-CN" altLang="en-US" dirty="0"/>
              <a:t>的速率决定的。</a:t>
            </a:r>
          </a:p>
        </p:txBody>
      </p:sp>
      <p:sp>
        <p:nvSpPr>
          <p:cNvPr id="6" name="文本框 5">
            <a:extLst>
              <a:ext uri="{FF2B5EF4-FFF2-40B4-BE49-F238E27FC236}">
                <a16:creationId xmlns:a16="http://schemas.microsoft.com/office/drawing/2014/main" id="{FEB4037F-C9F9-4C82-97BE-84966408F7FE}"/>
              </a:ext>
            </a:extLst>
          </p:cNvPr>
          <p:cNvSpPr txBox="1"/>
          <p:nvPr/>
        </p:nvSpPr>
        <p:spPr>
          <a:xfrm>
            <a:off x="637879" y="223589"/>
            <a:ext cx="5458121" cy="461665"/>
          </a:xfrm>
          <a:prstGeom prst="rect">
            <a:avLst/>
          </a:prstGeom>
          <a:noFill/>
        </p:spPr>
        <p:txBody>
          <a:bodyPr wrap="square">
            <a:spAutoFit/>
          </a:bodyPr>
          <a:lstStyle/>
          <a:p>
            <a:r>
              <a:rPr lang="zh-CN" altLang="en-US" sz="2400" b="1" i="0" dirty="0">
                <a:solidFill>
                  <a:srgbClr val="4D4D4D"/>
                </a:solidFill>
                <a:effectLst/>
                <a:latin typeface="-apple-system"/>
              </a:rPr>
              <a:t>（</a:t>
            </a:r>
            <a:r>
              <a:rPr lang="en-US" altLang="zh-CN" sz="2400" b="1" i="0" dirty="0">
                <a:solidFill>
                  <a:srgbClr val="4D4D4D"/>
                </a:solidFill>
                <a:effectLst/>
                <a:latin typeface="-apple-system"/>
              </a:rPr>
              <a:t>3</a:t>
            </a:r>
            <a:r>
              <a:rPr lang="zh-CN" altLang="en-US" sz="2400" b="1" i="0" dirty="0">
                <a:solidFill>
                  <a:srgbClr val="4D4D4D"/>
                </a:solidFill>
                <a:effectLst/>
                <a:latin typeface="-apple-system"/>
              </a:rPr>
              <a:t>）保持工作集大小不变，</a:t>
            </a:r>
            <a:r>
              <a:rPr lang="en-US" altLang="zh-CN" sz="2400" b="1" i="0" dirty="0">
                <a:solidFill>
                  <a:srgbClr val="4D4D4D"/>
                </a:solidFill>
                <a:effectLst/>
                <a:latin typeface="-apple-system"/>
              </a:rPr>
              <a:t>size=</a:t>
            </a:r>
            <a:r>
              <a:rPr lang="en-US" altLang="zh-CN" sz="2400" b="1" dirty="0">
                <a:solidFill>
                  <a:srgbClr val="4D4D4D"/>
                </a:solidFill>
                <a:latin typeface="-apple-system"/>
              </a:rPr>
              <a:t>4MB</a:t>
            </a:r>
            <a:endParaRPr lang="zh-CN" altLang="en-US" sz="2400" dirty="0"/>
          </a:p>
        </p:txBody>
      </p:sp>
      <p:pic>
        <p:nvPicPr>
          <p:cNvPr id="5" name="图片 4">
            <a:extLst>
              <a:ext uri="{FF2B5EF4-FFF2-40B4-BE49-F238E27FC236}">
                <a16:creationId xmlns:a16="http://schemas.microsoft.com/office/drawing/2014/main" id="{6603B190-EC44-4411-908D-F5A438B5B533}"/>
              </a:ext>
            </a:extLst>
          </p:cNvPr>
          <p:cNvPicPr>
            <a:picLocks noChangeAspect="1"/>
          </p:cNvPicPr>
          <p:nvPr/>
        </p:nvPicPr>
        <p:blipFill>
          <a:blip r:embed="rId5"/>
          <a:stretch>
            <a:fillRect/>
          </a:stretch>
        </p:blipFill>
        <p:spPr>
          <a:xfrm>
            <a:off x="960527" y="2766328"/>
            <a:ext cx="7071110" cy="4091672"/>
          </a:xfrm>
          <a:prstGeom prst="rect">
            <a:avLst/>
          </a:prstGeom>
        </p:spPr>
      </p:pic>
      <p:graphicFrame>
        <p:nvGraphicFramePr>
          <p:cNvPr id="7" name="对象 6">
            <a:extLst>
              <a:ext uri="{FF2B5EF4-FFF2-40B4-BE49-F238E27FC236}">
                <a16:creationId xmlns:a16="http://schemas.microsoft.com/office/drawing/2014/main" id="{131B9220-19E6-4174-B31A-D98FD979BEB3}"/>
              </a:ext>
            </a:extLst>
          </p:cNvPr>
          <p:cNvGraphicFramePr>
            <a:graphicFrameLocks noChangeAspect="1"/>
          </p:cNvGraphicFramePr>
          <p:nvPr>
            <p:extLst>
              <p:ext uri="{D42A27DB-BD31-4B8C-83A1-F6EECF244321}">
                <p14:modId xmlns:p14="http://schemas.microsoft.com/office/powerpoint/2010/main" val="439303944"/>
              </p:ext>
            </p:extLst>
          </p:nvPr>
        </p:nvGraphicFramePr>
        <p:xfrm>
          <a:off x="8436074" y="3354699"/>
          <a:ext cx="787400" cy="392113"/>
        </p:xfrm>
        <a:graphic>
          <a:graphicData uri="http://schemas.openxmlformats.org/presentationml/2006/ole">
            <mc:AlternateContent xmlns:mc="http://schemas.openxmlformats.org/markup-compatibility/2006">
              <mc:Choice xmlns:v="urn:schemas-microsoft-com:vml" Requires="v">
                <p:oleObj name="包装程序外壳对象" showAsIcon="1" r:id="rId6" imgW="788040" imgH="392040" progId="Package">
                  <p:embed/>
                </p:oleObj>
              </mc:Choice>
              <mc:Fallback>
                <p:oleObj name="包装程序外壳对象" showAsIcon="1" r:id="rId6" imgW="788040" imgH="392040" progId="Package">
                  <p:embed/>
                  <p:pic>
                    <p:nvPicPr>
                      <p:cNvPr id="0" name=""/>
                      <p:cNvPicPr/>
                      <p:nvPr/>
                    </p:nvPicPr>
                    <p:blipFill>
                      <a:blip r:embed="rId7"/>
                      <a:stretch>
                        <a:fillRect/>
                      </a:stretch>
                    </p:blipFill>
                    <p:spPr>
                      <a:xfrm>
                        <a:off x="8436074" y="3354699"/>
                        <a:ext cx="787400" cy="392113"/>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162967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rotWithShape="1">
          <a:blip r:embed="rId5" cstate="screen">
            <a:extLst>
              <a:ext uri="{28A0092B-C50C-407E-A947-70E740481C1C}">
                <a14:useLocalDpi xmlns:a14="http://schemas.microsoft.com/office/drawing/2010/main"/>
              </a:ext>
            </a:extLst>
          </a:blip>
          <a:srcRect l="32701"/>
          <a:stretch>
            <a:fillRect/>
          </a:stretch>
        </p:blipFill>
        <p:spPr>
          <a:xfrm flipH="1">
            <a:off x="9589134" y="0"/>
            <a:ext cx="2702417" cy="6858000"/>
          </a:xfrm>
          <a:prstGeom prst="rect">
            <a:avLst/>
          </a:prstGeom>
        </p:spPr>
      </p:pic>
      <p:sp>
        <p:nvSpPr>
          <p:cNvPr id="6" name="文本框 5">
            <a:extLst>
              <a:ext uri="{FF2B5EF4-FFF2-40B4-BE49-F238E27FC236}">
                <a16:creationId xmlns:a16="http://schemas.microsoft.com/office/drawing/2014/main" id="{FEB4037F-C9F9-4C82-97BE-84966408F7FE}"/>
              </a:ext>
            </a:extLst>
          </p:cNvPr>
          <p:cNvSpPr txBox="1"/>
          <p:nvPr/>
        </p:nvSpPr>
        <p:spPr>
          <a:xfrm>
            <a:off x="1093509" y="1156843"/>
            <a:ext cx="5458121" cy="584775"/>
          </a:xfrm>
          <a:prstGeom prst="rect">
            <a:avLst/>
          </a:prstGeom>
          <a:noFill/>
        </p:spPr>
        <p:txBody>
          <a:bodyPr wrap="square">
            <a:spAutoFit/>
          </a:bodyPr>
          <a:lstStyle/>
          <a:p>
            <a:r>
              <a:rPr lang="zh-CN" altLang="en-US" sz="3200" b="1" dirty="0">
                <a:solidFill>
                  <a:srgbClr val="4D4D4D"/>
                </a:solidFill>
                <a:latin typeface="-apple-system"/>
              </a:rPr>
              <a:t>结论</a:t>
            </a:r>
            <a:r>
              <a:rPr lang="zh-CN" altLang="en-US" sz="2400" b="1" dirty="0">
                <a:solidFill>
                  <a:srgbClr val="4D4D4D"/>
                </a:solidFill>
                <a:latin typeface="-apple-system"/>
              </a:rPr>
              <a:t>：</a:t>
            </a:r>
            <a:endParaRPr lang="zh-CN" altLang="en-US" sz="2400" dirty="0"/>
          </a:p>
        </p:txBody>
      </p:sp>
      <p:sp>
        <p:nvSpPr>
          <p:cNvPr id="7" name="文本框 6">
            <a:extLst>
              <a:ext uri="{FF2B5EF4-FFF2-40B4-BE49-F238E27FC236}">
                <a16:creationId xmlns:a16="http://schemas.microsoft.com/office/drawing/2014/main" id="{7D968D8B-F37B-49E4-B383-4D8E14591DF0}"/>
              </a:ext>
            </a:extLst>
          </p:cNvPr>
          <p:cNvSpPr txBox="1"/>
          <p:nvPr/>
        </p:nvSpPr>
        <p:spPr>
          <a:xfrm>
            <a:off x="1093508" y="2035718"/>
            <a:ext cx="7579151" cy="2308324"/>
          </a:xfrm>
          <a:prstGeom prst="rect">
            <a:avLst/>
          </a:prstGeom>
          <a:noFill/>
        </p:spPr>
        <p:txBody>
          <a:bodyPr wrap="square">
            <a:spAutoFit/>
          </a:bodyPr>
          <a:lstStyle/>
          <a:p>
            <a:r>
              <a:rPr lang="zh-CN" altLang="en-US" sz="2400" b="0" i="0" dirty="0">
                <a:solidFill>
                  <a:srgbClr val="4D4D4D"/>
                </a:solidFill>
                <a:effectLst/>
                <a:latin typeface="-apple-system"/>
              </a:rPr>
              <a:t>存储器系统的性能是一座时间和空间局部性的山，这座山的上升高度差别可以超过一个数量级。在编写我们的程序时，应该尽量使得程序运行在山峰而不是低谷。目标就是利用时间局部性，使得频繁使用的字从 </a:t>
            </a:r>
            <a:r>
              <a:rPr lang="en-US" altLang="zh-CN" sz="2400" b="0" i="0" dirty="0">
                <a:solidFill>
                  <a:srgbClr val="4D4D4D"/>
                </a:solidFill>
                <a:effectLst/>
                <a:latin typeface="-apple-system"/>
              </a:rPr>
              <a:t>L1</a:t>
            </a:r>
            <a:r>
              <a:rPr lang="zh-CN" altLang="en-US" sz="2400" b="0" i="0" dirty="0">
                <a:solidFill>
                  <a:srgbClr val="4D4D4D"/>
                </a:solidFill>
                <a:effectLst/>
                <a:latin typeface="-apple-system"/>
              </a:rPr>
              <a:t>中取出，还要利用空间局部性，使得尽可能多的字从一个 </a:t>
            </a:r>
            <a:r>
              <a:rPr lang="en-US" altLang="zh-CN" sz="2400" b="0" i="0" dirty="0">
                <a:solidFill>
                  <a:srgbClr val="4D4D4D"/>
                </a:solidFill>
                <a:effectLst/>
                <a:latin typeface="-apple-system"/>
              </a:rPr>
              <a:t>L1</a:t>
            </a:r>
            <a:r>
              <a:rPr lang="zh-CN" altLang="en-US" sz="2400" b="0" i="0" dirty="0">
                <a:solidFill>
                  <a:srgbClr val="4D4D4D"/>
                </a:solidFill>
                <a:effectLst/>
                <a:latin typeface="-apple-system"/>
              </a:rPr>
              <a:t>高速缓存行中访问到。</a:t>
            </a:r>
            <a:endParaRPr lang="zh-CN" altLang="en-US" sz="2400" dirty="0"/>
          </a:p>
        </p:txBody>
      </p:sp>
    </p:spTree>
    <p:custDataLst>
      <p:tags r:id="rId1"/>
    </p:custDataLst>
    <p:extLst>
      <p:ext uri="{BB962C8B-B14F-4D97-AF65-F5344CB8AC3E}">
        <p14:creationId xmlns:p14="http://schemas.microsoft.com/office/powerpoint/2010/main" val="1708248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250" fill="hold"/>
                                        <p:tgtEl>
                                          <p:spTgt spid="25"/>
                                        </p:tgtEl>
                                        <p:attrNameLst>
                                          <p:attrName>ppt_x</p:attrName>
                                        </p:attrNameLst>
                                      </p:cBhvr>
                                      <p:tavLst>
                                        <p:tav tm="0">
                                          <p:val>
                                            <p:strVal val="1+#ppt_w/2"/>
                                          </p:val>
                                        </p:tav>
                                        <p:tav tm="100000">
                                          <p:val>
                                            <p:strVal val="#ppt_x"/>
                                          </p:val>
                                        </p:tav>
                                      </p:tavLst>
                                    </p:anim>
                                    <p:anim calcmode="lin" valueType="num">
                                      <p:cBhvr additive="base">
                                        <p:cTn id="8" dur="125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壹</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91513" y="5089395"/>
            <a:ext cx="6112417" cy="637675"/>
          </a:xfrm>
          <a:prstGeom prst="rect">
            <a:avLst/>
          </a:prstGeom>
          <a:noFill/>
          <a:ln>
            <a:noFill/>
          </a:ln>
        </p:spPr>
        <p:txBody>
          <a:bodyPr wrap="square">
            <a:spAutoFit/>
          </a:bodyPr>
          <a:lstStyle/>
          <a:p>
            <a:pPr algn="ctr">
              <a:lnSpc>
                <a:spcPct val="150000"/>
              </a:lnSpc>
            </a:pPr>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问题描述</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5" cstate="screen">
            <a:extLst>
              <a:ext uri="{28A0092B-C50C-407E-A947-70E740481C1C}">
                <a14:useLocalDpi xmlns:a14="http://schemas.microsoft.com/office/drawing/2010/main"/>
              </a:ext>
            </a:extLst>
          </a:blip>
          <a:srcRect l="27444" t="9632" r="23378" b="21559"/>
          <a:stretch>
            <a:fillRect/>
          </a:stretch>
        </p:blipFill>
        <p:spPr>
          <a:xfrm>
            <a:off x="4075588" y="1362168"/>
            <a:ext cx="1514210" cy="3175520"/>
          </a:xfrm>
          <a:prstGeom prst="rect">
            <a:avLst/>
          </a:prstGeom>
        </p:spPr>
      </p:pic>
      <p:pic>
        <p:nvPicPr>
          <p:cNvPr id="19" name="图片 18"/>
          <p:cNvPicPr>
            <a:picLocks noChangeAspect="1"/>
          </p:cNvPicPr>
          <p:nvPr/>
        </p:nvPicPr>
        <p:blipFill rotWithShape="1">
          <a:blip r:embed="rId6" cstate="screen">
            <a:extLst>
              <a:ext uri="{28A0092B-C50C-407E-A947-70E740481C1C}">
                <a14:useLocalDpi xmlns:a14="http://schemas.microsoft.com/office/drawing/2010/main"/>
              </a:ext>
            </a:extLst>
          </a:blip>
          <a:srcRect l="4689" t="46192" r="71105" b="-1"/>
          <a:stretch>
            <a:fillRect/>
          </a:stretch>
        </p:blipFill>
        <p:spPr>
          <a:xfrm flipH="1">
            <a:off x="5253021" y="-98477"/>
            <a:ext cx="4499354" cy="6668088"/>
          </a:xfrm>
          <a:prstGeom prst="rect">
            <a:avLst/>
          </a:prstGeom>
        </p:spPr>
      </p:pic>
      <p:grpSp>
        <p:nvGrpSpPr>
          <p:cNvPr id="12" name="组合 11"/>
          <p:cNvGrpSpPr/>
          <p:nvPr/>
        </p:nvGrpSpPr>
        <p:grpSpPr>
          <a:xfrm>
            <a:off x="4539143" y="4713028"/>
            <a:ext cx="430887" cy="447894"/>
            <a:chOff x="7077476" y="2846291"/>
            <a:chExt cx="430887" cy="447894"/>
          </a:xfrm>
        </p:grpSpPr>
        <p:pic>
          <p:nvPicPr>
            <p:cNvPr id="13" name="图片 1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35739" y="2846291"/>
              <a:ext cx="3270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a:spLocks noChangeArrowheads="1"/>
            </p:cNvSpPr>
            <p:nvPr/>
          </p:nvSpPr>
          <p:spPr bwMode="auto">
            <a:xfrm>
              <a:off x="7077476" y="2873498"/>
              <a:ext cx="4308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印</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6" presetClass="entr" presetSubtype="2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31D5433-F0A7-4806-889C-556C4D7F0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3266"/>
            <a:ext cx="12192000" cy="2283829"/>
          </a:xfrm>
          <a:prstGeom prst="rect">
            <a:avLst/>
          </a:prstGeom>
        </p:spPr>
      </p:pic>
      <p:grpSp>
        <p:nvGrpSpPr>
          <p:cNvPr id="11" name="组合 10">
            <a:extLst>
              <a:ext uri="{FF2B5EF4-FFF2-40B4-BE49-F238E27FC236}">
                <a16:creationId xmlns:a16="http://schemas.microsoft.com/office/drawing/2014/main" id="{C042A6A4-CFB6-4C09-81E4-39117D57E8C9}"/>
              </a:ext>
            </a:extLst>
          </p:cNvPr>
          <p:cNvGrpSpPr/>
          <p:nvPr/>
        </p:nvGrpSpPr>
        <p:grpSpPr bwMode="auto">
          <a:xfrm>
            <a:off x="429235" y="328223"/>
            <a:ext cx="2643903" cy="1400176"/>
            <a:chOff x="-122550" y="-816140"/>
            <a:chExt cx="2643922" cy="1400182"/>
          </a:xfrm>
        </p:grpSpPr>
        <p:pic>
          <p:nvPicPr>
            <p:cNvPr id="12" name="Picture 3">
              <a:extLst>
                <a:ext uri="{FF2B5EF4-FFF2-40B4-BE49-F238E27FC236}">
                  <a16:creationId xmlns:a16="http://schemas.microsoft.com/office/drawing/2014/main" id="{0148239A-300B-44B7-A57E-A2C0ED746BC3}"/>
                </a:ext>
              </a:extLst>
            </p:cNvPr>
            <p:cNvPicPr>
              <a:picLocks noChangeAspect="1" noChangeArrowheads="1"/>
            </p:cNvPicPr>
            <p:nvPr/>
          </p:nvPicPr>
          <p:blipFill>
            <a:blip r:embed="rId6"/>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106518A-094A-4DCC-8ACB-E24D35752950}"/>
                </a:ext>
              </a:extLst>
            </p:cNvPr>
            <p:cNvSpPr txBox="1">
              <a:spLocks noChangeArrowheads="1"/>
            </p:cNvSpPr>
            <p:nvPr/>
          </p:nvSpPr>
          <p:spPr bwMode="auto">
            <a:xfrm>
              <a:off x="857256" y="-464534"/>
              <a:ext cx="1664116"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问题描述</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ustDataLst>
      <p:tags r:id="rId1"/>
    </p:custDataLst>
    <p:extLst>
      <p:ext uri="{BB962C8B-B14F-4D97-AF65-F5344CB8AC3E}">
        <p14:creationId xmlns:p14="http://schemas.microsoft.com/office/powerpoint/2010/main" val="30244630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4135903" y="-84832"/>
            <a:ext cx="3995224" cy="5318145"/>
          </a:xfrm>
          <a:prstGeom prst="rect">
            <a:avLst/>
          </a:prstGeom>
        </p:spPr>
      </p:pic>
      <p:sp>
        <p:nvSpPr>
          <p:cNvPr id="8" name="椭圆 7"/>
          <p:cNvSpPr/>
          <p:nvPr/>
        </p:nvSpPr>
        <p:spPr>
          <a:xfrm>
            <a:off x="5327571" y="2602521"/>
            <a:ext cx="1635155" cy="1597852"/>
          </a:xfrm>
          <a:prstGeom prst="ellipse">
            <a:avLst/>
          </a:prstGeom>
          <a:solidFill>
            <a:schemeClr val="bg1"/>
          </a:solidFill>
          <a:ln>
            <a:noFill/>
          </a:ln>
          <a:effectLst>
            <a:outerShdw blurRad="50800" dist="76200" dir="66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5487184" y="2799654"/>
            <a:ext cx="1292662" cy="1287993"/>
          </a:xfrm>
          <a:prstGeom prst="rect">
            <a:avLst/>
          </a:prstGeom>
          <a:noFill/>
        </p:spPr>
        <p:txBody>
          <a:bodyPr vert="eaVert" wrap="square" rtlCol="0">
            <a:spAutoFit/>
          </a:bodyPr>
          <a:lstStyle/>
          <a:p>
            <a:pPr algn="ctr"/>
            <a:r>
              <a:rPr lang="zh-CN" altLang="en-US" sz="7200" dirty="0">
                <a:latin typeface="微软雅黑" panose="020B0503020204020204" pitchFamily="34" charset="-122"/>
                <a:ea typeface="微软雅黑" panose="020B0503020204020204" pitchFamily="34" charset="-122"/>
                <a:sym typeface="微软雅黑" panose="020B0503020204020204" pitchFamily="34" charset="-122"/>
              </a:rPr>
              <a:t>贰</a:t>
            </a:r>
            <a:endParaRPr lang="zh-CN" altLang="en-US" sz="6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23"/>
          <p:cNvSpPr>
            <a:spLocks noChangeArrowheads="1"/>
          </p:cNvSpPr>
          <p:nvPr/>
        </p:nvSpPr>
        <p:spPr bwMode="auto">
          <a:xfrm>
            <a:off x="3091513" y="5089395"/>
            <a:ext cx="6112417" cy="637675"/>
          </a:xfrm>
          <a:prstGeom prst="rect">
            <a:avLst/>
          </a:prstGeom>
          <a:noFill/>
          <a:ln>
            <a:noFill/>
          </a:ln>
        </p:spPr>
        <p:txBody>
          <a:bodyPr wrap="square">
            <a:spAutoFit/>
          </a:bodyPr>
          <a:lstStyle/>
          <a:p>
            <a:pPr algn="ctr">
              <a:lnSpc>
                <a:spcPct val="150000"/>
              </a:lnSpc>
            </a:pPr>
            <a:r>
              <a:rPr lang="zh-CN" altLang="en-US" sz="2800" kern="0" dirty="0">
                <a:latin typeface="黑体" panose="02010609060101010101" pitchFamily="49" charset="-122"/>
                <a:ea typeface="黑体" panose="02010609060101010101" pitchFamily="49" charset="-122"/>
                <a:sym typeface="微软雅黑" panose="020B0503020204020204" pitchFamily="34" charset="-122"/>
              </a:rPr>
              <a:t>写读相关对存储性能的影响</a:t>
            </a:r>
            <a:endParaRPr lang="en-US" altLang="zh-CN" sz="2800" kern="0" dirty="0">
              <a:latin typeface="黑体" panose="02010609060101010101" pitchFamily="49" charset="-122"/>
              <a:ea typeface="黑体" panose="02010609060101010101" pitchFamily="49"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2680803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1000"/>
                                        <p:tgtEl>
                                          <p:spTgt spid="8"/>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4A613D87-7D4F-42D2-9B90-EE4E45A9FD14}"/>
              </a:ext>
            </a:extLst>
          </p:cNvPr>
          <p:cNvGrpSpPr/>
          <p:nvPr/>
        </p:nvGrpSpPr>
        <p:grpSpPr bwMode="auto">
          <a:xfrm>
            <a:off x="429235" y="328223"/>
            <a:ext cx="3219487" cy="1400176"/>
            <a:chOff x="-122550" y="-816140"/>
            <a:chExt cx="3219510" cy="1400182"/>
          </a:xfrm>
        </p:grpSpPr>
        <p:pic>
          <p:nvPicPr>
            <p:cNvPr id="11" name="Picture 3">
              <a:extLst>
                <a:ext uri="{FF2B5EF4-FFF2-40B4-BE49-F238E27FC236}">
                  <a16:creationId xmlns:a16="http://schemas.microsoft.com/office/drawing/2014/main" id="{52F2F694-96D0-40DB-B132-DF7687DB7BE1}"/>
                </a:ext>
              </a:extLst>
            </p:cNvPr>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a:extLst>
                <a:ext uri="{FF2B5EF4-FFF2-40B4-BE49-F238E27FC236}">
                  <a16:creationId xmlns:a16="http://schemas.microsoft.com/office/drawing/2014/main" id="{24CB86AF-F5CD-4AA9-B85E-9AD46A078DD7}"/>
                </a:ext>
              </a:extLst>
            </p:cNvPr>
            <p:cNvSpPr txBox="1">
              <a:spLocks noChangeArrowheads="1"/>
            </p:cNvSpPr>
            <p:nvPr/>
          </p:nvSpPr>
          <p:spPr bwMode="auto">
            <a:xfrm>
              <a:off x="857256" y="-377660"/>
              <a:ext cx="2239704"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存储的性能</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3" name="TextBox 12">
            <a:extLst>
              <a:ext uri="{FF2B5EF4-FFF2-40B4-BE49-F238E27FC236}">
                <a16:creationId xmlns:a16="http://schemas.microsoft.com/office/drawing/2014/main" id="{3DBB4503-941F-40BF-9ACD-9CE093D84B63}"/>
              </a:ext>
            </a:extLst>
          </p:cNvPr>
          <p:cNvSpPr txBox="1">
            <a:spLocks noChangeArrowheads="1"/>
          </p:cNvSpPr>
          <p:nvPr/>
        </p:nvSpPr>
        <p:spPr bwMode="auto">
          <a:xfrm>
            <a:off x="1286226" y="2080003"/>
            <a:ext cx="65793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加载操作：从存储位置读到寄存器</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2">
            <a:extLst>
              <a:ext uri="{FF2B5EF4-FFF2-40B4-BE49-F238E27FC236}">
                <a16:creationId xmlns:a16="http://schemas.microsoft.com/office/drawing/2014/main" id="{777259A8-6E15-46B8-90E5-2C70AEEF4E52}"/>
              </a:ext>
            </a:extLst>
          </p:cNvPr>
          <p:cNvSpPr txBox="1">
            <a:spLocks noChangeArrowheads="1"/>
          </p:cNvSpPr>
          <p:nvPr/>
        </p:nvSpPr>
        <p:spPr bwMode="auto">
          <a:xfrm>
            <a:off x="1286226" y="3218569"/>
            <a:ext cx="68989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存储操作：将寄存器的值写到存储器</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2">
            <a:extLst>
              <a:ext uri="{FF2B5EF4-FFF2-40B4-BE49-F238E27FC236}">
                <a16:creationId xmlns:a16="http://schemas.microsoft.com/office/drawing/2014/main" id="{F163E574-4938-4810-AE05-1B5489A8CCF9}"/>
              </a:ext>
            </a:extLst>
          </p:cNvPr>
          <p:cNvSpPr txBox="1">
            <a:spLocks noChangeArrowheads="1"/>
          </p:cNvSpPr>
          <p:nvPr/>
        </p:nvSpPr>
        <p:spPr bwMode="auto">
          <a:xfrm>
            <a:off x="1303982" y="4587209"/>
            <a:ext cx="956228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写</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读相关：存储器的读的结果依赖于最近写入的结果</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3603262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EA6D671A-BE9C-460F-A060-EAF642C0BF47}"/>
              </a:ext>
            </a:extLst>
          </p:cNvPr>
          <p:cNvGrpSpPr/>
          <p:nvPr/>
        </p:nvGrpSpPr>
        <p:grpSpPr bwMode="auto">
          <a:xfrm>
            <a:off x="429235" y="328223"/>
            <a:ext cx="4036233" cy="1400176"/>
            <a:chOff x="-122550" y="-816140"/>
            <a:chExt cx="4036262" cy="1400182"/>
          </a:xfrm>
        </p:grpSpPr>
        <p:pic>
          <p:nvPicPr>
            <p:cNvPr id="9" name="Picture 3">
              <a:extLst>
                <a:ext uri="{FF2B5EF4-FFF2-40B4-BE49-F238E27FC236}">
                  <a16:creationId xmlns:a16="http://schemas.microsoft.com/office/drawing/2014/main" id="{B5CB2E37-8820-43F4-B8A3-13EB3946B8C2}"/>
                </a:ext>
              </a:extLst>
            </p:cNvPr>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2">
              <a:extLst>
                <a:ext uri="{FF2B5EF4-FFF2-40B4-BE49-F238E27FC236}">
                  <a16:creationId xmlns:a16="http://schemas.microsoft.com/office/drawing/2014/main" id="{A72465CE-56B1-4DD5-BD51-A83B4E987706}"/>
                </a:ext>
              </a:extLst>
            </p:cNvPr>
            <p:cNvSpPr txBox="1">
              <a:spLocks noChangeArrowheads="1"/>
            </p:cNvSpPr>
            <p:nvPr/>
          </p:nvSpPr>
          <p:spPr bwMode="auto">
            <a:xfrm>
              <a:off x="857256" y="-464534"/>
              <a:ext cx="3056456"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Buffer</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cache</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6" name="图片 15">
            <a:extLst>
              <a:ext uri="{FF2B5EF4-FFF2-40B4-BE49-F238E27FC236}">
                <a16:creationId xmlns:a16="http://schemas.microsoft.com/office/drawing/2014/main" id="{DDA96B53-F4C2-44B0-B813-F203005AC060}"/>
              </a:ext>
            </a:extLst>
          </p:cNvPr>
          <p:cNvPicPr>
            <a:picLocks noChangeAspect="1"/>
          </p:cNvPicPr>
          <p:nvPr/>
        </p:nvPicPr>
        <p:blipFill>
          <a:blip r:embed="rId6"/>
          <a:stretch>
            <a:fillRect/>
          </a:stretch>
        </p:blipFill>
        <p:spPr>
          <a:xfrm>
            <a:off x="4465468" y="1590171"/>
            <a:ext cx="7600765" cy="3800383"/>
          </a:xfrm>
          <a:prstGeom prst="rect">
            <a:avLst/>
          </a:prstGeom>
        </p:spPr>
      </p:pic>
      <p:sp>
        <p:nvSpPr>
          <p:cNvPr id="17" name="文本框 16">
            <a:extLst>
              <a:ext uri="{FF2B5EF4-FFF2-40B4-BE49-F238E27FC236}">
                <a16:creationId xmlns:a16="http://schemas.microsoft.com/office/drawing/2014/main" id="{0449EE0B-EDC5-44B9-9CC3-D23FF9EBEC3C}"/>
              </a:ext>
            </a:extLst>
          </p:cNvPr>
          <p:cNvSpPr txBox="1"/>
          <p:nvPr/>
        </p:nvSpPr>
        <p:spPr>
          <a:xfrm>
            <a:off x="1012640" y="1728399"/>
            <a:ext cx="4067452" cy="3539430"/>
          </a:xfrm>
          <a:prstGeom prst="rect">
            <a:avLst/>
          </a:prstGeom>
          <a:noFill/>
        </p:spPr>
        <p:txBody>
          <a:bodyPr wrap="square">
            <a:spAutoFit/>
          </a:bodyPr>
          <a:lstStyle/>
          <a:p>
            <a:r>
              <a:rPr lang="zh-CN" altLang="en-US" sz="2800" b="1" i="0" dirty="0">
                <a:solidFill>
                  <a:srgbClr val="333333"/>
                </a:solidFill>
                <a:effectLst/>
                <a:latin typeface="courier new" panose="02070309020205020404" pitchFamily="49" charset="0"/>
              </a:rPr>
              <a:t>缓冲区</a:t>
            </a:r>
            <a:r>
              <a:rPr lang="en-US" altLang="zh-CN" sz="2800" b="1" i="0" dirty="0">
                <a:solidFill>
                  <a:srgbClr val="333333"/>
                </a:solidFill>
                <a:effectLst/>
                <a:latin typeface="courier new" panose="02070309020205020404" pitchFamily="49" charset="0"/>
              </a:rPr>
              <a:t>(buffer)</a:t>
            </a:r>
            <a:r>
              <a:rPr lang="zh-CN" altLang="en-US" sz="2800" b="1" i="0" dirty="0">
                <a:solidFill>
                  <a:srgbClr val="333333"/>
                </a:solidFill>
                <a:effectLst/>
                <a:latin typeface="courier new" panose="02070309020205020404" pitchFamily="49" charset="0"/>
              </a:rPr>
              <a:t>，它是内存空间的一部分。也就是说，在内存空间中预留了一定的存储空间，这些存储空间用来缓冲输入或输出的数据，这部分预留的空间就叫做缓冲区</a:t>
            </a:r>
            <a:endParaRPr lang="zh-CN" altLang="en-US" sz="2800" b="1" dirty="0"/>
          </a:p>
        </p:txBody>
      </p:sp>
    </p:spTree>
    <p:custDataLst>
      <p:tags r:id="rId1"/>
    </p:custDataLst>
    <p:extLst>
      <p:ext uri="{BB962C8B-B14F-4D97-AF65-F5344CB8AC3E}">
        <p14:creationId xmlns:p14="http://schemas.microsoft.com/office/powerpoint/2010/main" val="2888195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BD16BA3-53DE-4740-BF2F-E6A8D3A8185A}"/>
              </a:ext>
            </a:extLst>
          </p:cNvPr>
          <p:cNvGrpSpPr/>
          <p:nvPr/>
        </p:nvGrpSpPr>
        <p:grpSpPr bwMode="auto">
          <a:xfrm>
            <a:off x="429235" y="328223"/>
            <a:ext cx="4262035" cy="1400176"/>
            <a:chOff x="-122550" y="-816140"/>
            <a:chExt cx="4262066" cy="1400182"/>
          </a:xfrm>
        </p:grpSpPr>
        <p:pic>
          <p:nvPicPr>
            <p:cNvPr id="11" name="Picture 3">
              <a:extLst>
                <a:ext uri="{FF2B5EF4-FFF2-40B4-BE49-F238E27FC236}">
                  <a16:creationId xmlns:a16="http://schemas.microsoft.com/office/drawing/2014/main" id="{70824960-CF81-4167-B22E-5A4BA7CF6994}"/>
                </a:ext>
              </a:extLst>
            </p:cNvPr>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2">
              <a:extLst>
                <a:ext uri="{FF2B5EF4-FFF2-40B4-BE49-F238E27FC236}">
                  <a16:creationId xmlns:a16="http://schemas.microsoft.com/office/drawing/2014/main" id="{E94A10D1-92D8-4ED0-8409-AE88855DED99}"/>
                </a:ext>
              </a:extLst>
            </p:cNvPr>
            <p:cNvSpPr txBox="1">
              <a:spLocks noChangeArrowheads="1"/>
            </p:cNvSpPr>
            <p:nvPr/>
          </p:nvSpPr>
          <p:spPr bwMode="auto">
            <a:xfrm>
              <a:off x="857256" y="-464534"/>
              <a:ext cx="3282260"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举个读</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写例子</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3" name="图片 12">
            <a:extLst>
              <a:ext uri="{FF2B5EF4-FFF2-40B4-BE49-F238E27FC236}">
                <a16:creationId xmlns:a16="http://schemas.microsoft.com/office/drawing/2014/main" id="{A79525FB-EBF9-49E9-B3D5-CB0AC2449D63}"/>
              </a:ext>
            </a:extLst>
          </p:cNvPr>
          <p:cNvPicPr>
            <a:picLocks noChangeAspect="1"/>
          </p:cNvPicPr>
          <p:nvPr/>
        </p:nvPicPr>
        <p:blipFill>
          <a:blip r:embed="rId6"/>
          <a:stretch>
            <a:fillRect/>
          </a:stretch>
        </p:blipFill>
        <p:spPr>
          <a:xfrm>
            <a:off x="1012640" y="2080003"/>
            <a:ext cx="6402670" cy="3830467"/>
          </a:xfrm>
          <a:prstGeom prst="rect">
            <a:avLst/>
          </a:prstGeom>
        </p:spPr>
      </p:pic>
      <p:pic>
        <p:nvPicPr>
          <p:cNvPr id="14" name="图片 13">
            <a:extLst>
              <a:ext uri="{FF2B5EF4-FFF2-40B4-BE49-F238E27FC236}">
                <a16:creationId xmlns:a16="http://schemas.microsoft.com/office/drawing/2014/main" id="{0AF8B6CA-81EB-4E1C-A308-58AFAD65E0D3}"/>
              </a:ext>
            </a:extLst>
          </p:cNvPr>
          <p:cNvPicPr>
            <a:picLocks noChangeAspect="1"/>
          </p:cNvPicPr>
          <p:nvPr/>
        </p:nvPicPr>
        <p:blipFill>
          <a:blip r:embed="rId7"/>
          <a:stretch>
            <a:fillRect/>
          </a:stretch>
        </p:blipFill>
        <p:spPr>
          <a:xfrm>
            <a:off x="7415310" y="2080003"/>
            <a:ext cx="5580481" cy="3526554"/>
          </a:xfrm>
          <a:prstGeom prst="rect">
            <a:avLst/>
          </a:prstGeom>
        </p:spPr>
      </p:pic>
    </p:spTree>
    <p:custDataLst>
      <p:tags r:id="rId1"/>
    </p:custDataLst>
    <p:extLst>
      <p:ext uri="{BB962C8B-B14F-4D97-AF65-F5344CB8AC3E}">
        <p14:creationId xmlns:p14="http://schemas.microsoft.com/office/powerpoint/2010/main" val="3366938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cstate="screen">
            <a:alphaModFix amt="2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D1962CC-4C04-4C75-BF5C-4939069571F5}"/>
              </a:ext>
            </a:extLst>
          </p:cNvPr>
          <p:cNvGrpSpPr/>
          <p:nvPr/>
        </p:nvGrpSpPr>
        <p:grpSpPr bwMode="auto">
          <a:xfrm>
            <a:off x="429235" y="328223"/>
            <a:ext cx="2643903" cy="1400176"/>
            <a:chOff x="-122550" y="-816140"/>
            <a:chExt cx="2643922" cy="1400182"/>
          </a:xfrm>
        </p:grpSpPr>
        <p:pic>
          <p:nvPicPr>
            <p:cNvPr id="9" name="Picture 3">
              <a:extLst>
                <a:ext uri="{FF2B5EF4-FFF2-40B4-BE49-F238E27FC236}">
                  <a16:creationId xmlns:a16="http://schemas.microsoft.com/office/drawing/2014/main" id="{BCF63071-A1A1-40A6-A987-CC14513D2372}"/>
                </a:ext>
              </a:extLst>
            </p:cNvPr>
            <p:cNvPicPr>
              <a:picLocks noChangeAspect="1" noChangeArrowheads="1"/>
            </p:cNvPicPr>
            <p:nvPr/>
          </p:nvPicPr>
          <p:blipFill>
            <a:blip r:embed="rId5"/>
            <a:srcRect/>
            <a:stretch>
              <a:fillRect/>
            </a:stretch>
          </p:blipFill>
          <p:spPr bwMode="auto">
            <a:xfrm>
              <a:off x="-122550" y="-816140"/>
              <a:ext cx="1166818"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2">
              <a:extLst>
                <a:ext uri="{FF2B5EF4-FFF2-40B4-BE49-F238E27FC236}">
                  <a16:creationId xmlns:a16="http://schemas.microsoft.com/office/drawing/2014/main" id="{7625A101-0EB1-43C2-ADCF-868985DCBAA0}"/>
                </a:ext>
              </a:extLst>
            </p:cNvPr>
            <p:cNvSpPr txBox="1">
              <a:spLocks noChangeArrowheads="1"/>
            </p:cNvSpPr>
            <p:nvPr/>
          </p:nvSpPr>
          <p:spPr bwMode="auto">
            <a:xfrm>
              <a:off x="857256" y="-464534"/>
              <a:ext cx="1664116" cy="52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5" name="文本框 14">
            <a:extLst>
              <a:ext uri="{FF2B5EF4-FFF2-40B4-BE49-F238E27FC236}">
                <a16:creationId xmlns:a16="http://schemas.microsoft.com/office/drawing/2014/main" id="{83CDEF74-72F4-40FA-9780-87EA2CA28D38}"/>
              </a:ext>
            </a:extLst>
          </p:cNvPr>
          <p:cNvSpPr txBox="1"/>
          <p:nvPr/>
        </p:nvSpPr>
        <p:spPr>
          <a:xfrm>
            <a:off x="799433" y="2080003"/>
            <a:ext cx="5296567" cy="3970318"/>
          </a:xfrm>
          <a:prstGeom prst="rect">
            <a:avLst/>
          </a:prstGeom>
          <a:noFill/>
        </p:spPr>
        <p:txBody>
          <a:bodyPr wrap="square">
            <a:spAutoFit/>
          </a:bodyPr>
          <a:lstStyle/>
          <a:p>
            <a:r>
              <a:rPr lang="zh-CN" altLang="en-US" sz="2800" b="1" dirty="0"/>
              <a:t>指令</a:t>
            </a:r>
            <a:r>
              <a:rPr lang="en-US" altLang="zh-CN" sz="2800" b="1" dirty="0" err="1"/>
              <a:t>movl</a:t>
            </a:r>
            <a:r>
              <a:rPr lang="en-US" altLang="zh-CN" sz="2800" b="1" dirty="0"/>
              <a:t> %</a:t>
            </a:r>
            <a:r>
              <a:rPr lang="en-US" altLang="zh-CN" sz="2800" b="1" dirty="0" err="1"/>
              <a:t>eax</a:t>
            </a:r>
            <a:r>
              <a:rPr lang="en-US" altLang="zh-CN" sz="2800" b="1" dirty="0"/>
              <a:t>, (%</a:t>
            </a:r>
            <a:r>
              <a:rPr lang="en-US" altLang="zh-CN" sz="2800" b="1" dirty="0" err="1"/>
              <a:t>ecx</a:t>
            </a:r>
            <a:r>
              <a:rPr lang="en-US" altLang="zh-CN" sz="2800" b="1" dirty="0"/>
              <a:t>)</a:t>
            </a:r>
            <a:r>
              <a:rPr lang="zh-CN" altLang="en-US" sz="2800" b="1" dirty="0"/>
              <a:t>被翻译成两个操作</a:t>
            </a:r>
            <a:r>
              <a:rPr lang="en-US" altLang="zh-CN" sz="2800" b="1" dirty="0"/>
              <a:t>:</a:t>
            </a:r>
            <a:r>
              <a:rPr lang="en-US" altLang="zh-CN" sz="2800" b="1" dirty="0">
                <a:highlight>
                  <a:srgbClr val="FFFF00"/>
                </a:highlight>
              </a:rPr>
              <a:t> s_ </a:t>
            </a:r>
            <a:r>
              <a:rPr lang="en-US" altLang="zh-CN" sz="2800" b="1" dirty="0" err="1">
                <a:highlight>
                  <a:srgbClr val="FFFF00"/>
                </a:highlight>
              </a:rPr>
              <a:t>addr</a:t>
            </a:r>
            <a:r>
              <a:rPr lang="zh-CN" altLang="en-US" sz="2800" b="1" dirty="0">
                <a:highlight>
                  <a:srgbClr val="FFFF00"/>
                </a:highlight>
              </a:rPr>
              <a:t>指令计算存储操作的地址，在存储缓冲区创建一个条目，并且设置该条目的地址字段。</a:t>
            </a:r>
            <a:r>
              <a:rPr lang="en-US" altLang="zh-CN" sz="2800" b="1" dirty="0">
                <a:highlight>
                  <a:srgbClr val="FFFF00"/>
                </a:highlight>
              </a:rPr>
              <a:t>s_ data</a:t>
            </a:r>
            <a:r>
              <a:rPr lang="zh-CN" altLang="en-US" sz="2800" b="1" dirty="0">
                <a:highlight>
                  <a:srgbClr val="FFFF00"/>
                </a:highlight>
              </a:rPr>
              <a:t>操作设置该条目的数据字段。</a:t>
            </a:r>
            <a:r>
              <a:rPr lang="zh-CN" altLang="en-US" sz="2800" b="1" dirty="0"/>
              <a:t>两个计算是独立执行的，这对程序的性能来说很重要。</a:t>
            </a:r>
            <a:br>
              <a:rPr lang="zh-CN" altLang="en-US" sz="2800" b="1" dirty="0"/>
            </a:br>
            <a:endParaRPr lang="zh-CN" altLang="en-US" sz="2800" b="1" dirty="0"/>
          </a:p>
        </p:txBody>
      </p:sp>
      <p:pic>
        <p:nvPicPr>
          <p:cNvPr id="16" name="图片 15">
            <a:extLst>
              <a:ext uri="{FF2B5EF4-FFF2-40B4-BE49-F238E27FC236}">
                <a16:creationId xmlns:a16="http://schemas.microsoft.com/office/drawing/2014/main" id="{DFD89577-9386-4690-BB46-4529CF961C9F}"/>
              </a:ext>
            </a:extLst>
          </p:cNvPr>
          <p:cNvPicPr>
            <a:picLocks noChangeAspect="1"/>
          </p:cNvPicPr>
          <p:nvPr/>
        </p:nvPicPr>
        <p:blipFill>
          <a:blip r:embed="rId6"/>
          <a:stretch>
            <a:fillRect/>
          </a:stretch>
        </p:blipFill>
        <p:spPr>
          <a:xfrm>
            <a:off x="6347791" y="1832897"/>
            <a:ext cx="5426751" cy="3192206"/>
          </a:xfrm>
          <a:prstGeom prst="rect">
            <a:avLst/>
          </a:prstGeom>
        </p:spPr>
      </p:pic>
      <p:sp>
        <p:nvSpPr>
          <p:cNvPr id="17" name="TextBox 12">
            <a:extLst>
              <a:ext uri="{FF2B5EF4-FFF2-40B4-BE49-F238E27FC236}">
                <a16:creationId xmlns:a16="http://schemas.microsoft.com/office/drawing/2014/main" id="{52A8BD3F-DA8F-49E8-930B-A80B500E78CF}"/>
              </a:ext>
            </a:extLst>
          </p:cNvPr>
          <p:cNvSpPr txBox="1">
            <a:spLocks noChangeArrowheads="1"/>
          </p:cNvSpPr>
          <p:nvPr/>
        </p:nvSpPr>
        <p:spPr bwMode="auto">
          <a:xfrm>
            <a:off x="1409034" y="766701"/>
            <a:ext cx="32822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举个读</a:t>
            </a:r>
            <a:r>
              <a:rPr lang="en-US" altLang="zh-CN" sz="2800" b="1"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写例子</a:t>
            </a:r>
            <a:endParaRPr lang="zh-CN" altLang="zh-CN" sz="2800" b="1"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
    </p:custDataLst>
    <p:extLst>
      <p:ext uri="{BB962C8B-B14F-4D97-AF65-F5344CB8AC3E}">
        <p14:creationId xmlns:p14="http://schemas.microsoft.com/office/powerpoint/2010/main" val="1787176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LIDE_ID_2" val="{FDDDD1CA-C686-4F16-A5FB-150E20BF87C1}"/>
  <p:tag name="GENSWF_ADVANCE_TIME" val="5"/>
  <p:tag name="ISPRING_CUSTOM_TIMING_USED" val="1"/>
</p:tagLst>
</file>

<file path=ppt/tags/tag10.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1.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2.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3.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4.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5.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6.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7.xml><?xml version="1.0" encoding="utf-8"?>
<p:tagLst xmlns:a="http://schemas.openxmlformats.org/drawingml/2006/main" xmlns:r="http://schemas.openxmlformats.org/officeDocument/2006/relationships" xmlns:p="http://schemas.openxmlformats.org/presentationml/2006/main">
  <p:tag name="ISPRING_SLIDE_ID_2" val="{77F8FDB7-3558-4317-8A77-678E22367803}"/>
  <p:tag name="GENSWF_ADVANCE_TIME" val="5"/>
  <p:tag name="ISPRING_CUSTOM_TIMING_USED" val="1"/>
</p:tagLst>
</file>

<file path=ppt/tags/tag18.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19.xml><?xml version="1.0" encoding="utf-8"?>
<p:tagLst xmlns:a="http://schemas.openxmlformats.org/drawingml/2006/main" xmlns:r="http://schemas.openxmlformats.org/officeDocument/2006/relationships" xmlns:p="http://schemas.openxmlformats.org/presentationml/2006/main">
  <p:tag name="ISPRING_SLIDE_ID_2" val="{D09DCD9B-1BEF-4FC7-B3EF-14810AB728DB}"/>
  <p:tag name="GENSWF_ADVANCE_TIME" val="5"/>
  <p:tag name="ISPRING_CUSTOM_TIMING_USED" val="1"/>
</p:tagLst>
</file>

<file path=ppt/tags/tag2.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0.xml><?xml version="1.0" encoding="utf-8"?>
<p:tagLst xmlns:a="http://schemas.openxmlformats.org/drawingml/2006/main" xmlns:r="http://schemas.openxmlformats.org/officeDocument/2006/relationships" xmlns:p="http://schemas.openxmlformats.org/presentationml/2006/main">
  <p:tag name="ISPRING_SLIDE_ID_2" val="{D09DCD9B-1BEF-4FC7-B3EF-14810AB728DB}"/>
  <p:tag name="GENSWF_ADVANCE_TIME" val="5"/>
  <p:tag name="ISPRING_CUSTOM_TIMING_USED" val="1"/>
</p:tagLst>
</file>

<file path=ppt/tags/tag21.xml><?xml version="1.0" encoding="utf-8"?>
<p:tagLst xmlns:a="http://schemas.openxmlformats.org/drawingml/2006/main" xmlns:r="http://schemas.openxmlformats.org/officeDocument/2006/relationships" xmlns:p="http://schemas.openxmlformats.org/presentationml/2006/main">
  <p:tag name="ISPRING_SLIDE_ID_2" val="{D09DCD9B-1BEF-4FC7-B3EF-14810AB728DB}"/>
  <p:tag name="GENSWF_ADVANCE_TIME" val="5"/>
  <p:tag name="ISPRING_CUSTOM_TIMING_USED" val="1"/>
</p:tagLst>
</file>

<file path=ppt/tags/tag22.xml><?xml version="1.0" encoding="utf-8"?>
<p:tagLst xmlns:a="http://schemas.openxmlformats.org/drawingml/2006/main" xmlns:r="http://schemas.openxmlformats.org/officeDocument/2006/relationships" xmlns:p="http://schemas.openxmlformats.org/presentationml/2006/main">
  <p:tag name="ISPRING_SLIDE_ID_2" val="{D09DCD9B-1BEF-4FC7-B3EF-14810AB728DB}"/>
  <p:tag name="GENSWF_ADVANCE_TIME" val="5"/>
  <p:tag name="ISPRING_CUSTOM_TIMING_USED" val="1"/>
</p:tagLst>
</file>

<file path=ppt/tags/tag23.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24.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5.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6.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7.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8.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29.xml><?xml version="1.0" encoding="utf-8"?>
<p:tagLst xmlns:a="http://schemas.openxmlformats.org/drawingml/2006/main" xmlns:r="http://schemas.openxmlformats.org/officeDocument/2006/relationships" xmlns:p="http://schemas.openxmlformats.org/presentationml/2006/main">
  <p:tag name="ISPRING_SLIDE_ID_2" val="{8D570BB7-9FDB-448D-8DE5-4A2EF8A9ADD8}"/>
  <p:tag name="GENSWF_ADVANCE_TIME" val="5"/>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30.xml><?xml version="1.0" encoding="utf-8"?>
<p:tagLst xmlns:a="http://schemas.openxmlformats.org/drawingml/2006/main" xmlns:r="http://schemas.openxmlformats.org/officeDocument/2006/relationships" xmlns:p="http://schemas.openxmlformats.org/presentationml/2006/main">
  <p:tag name="ISPRING_SLIDE_ID_2" val="{94AB8D28-9712-48C8-BE9A-99389090EAC3}"/>
  <p:tag name="GENSWF_ADVANCE_TIME" val="5"/>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5.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6.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7.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8.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ags/tag9.xml><?xml version="1.0" encoding="utf-8"?>
<p:tagLst xmlns:a="http://schemas.openxmlformats.org/drawingml/2006/main" xmlns:r="http://schemas.openxmlformats.org/officeDocument/2006/relationships" xmlns:p="http://schemas.openxmlformats.org/presentationml/2006/main">
  <p:tag name="ISPRING_SLIDE_ID_2" val="{8A79FDD6-2179-41AF-9112-195CBEFFD948}"/>
  <p:tag name="GENSWF_ADVANCE_TIME" val="5"/>
  <p:tag name="ISPRING_CUSTOM_TIMING_USED"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1387</Words>
  <Application>Microsoft Office PowerPoint</Application>
  <PresentationFormat>宽屏</PresentationFormat>
  <Paragraphs>104</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1" baseType="lpstr">
      <vt:lpstr>-apple-system</vt:lpstr>
      <vt:lpstr>PingFang SC</vt:lpstr>
      <vt:lpstr>等线</vt:lpstr>
      <vt:lpstr>等线 Light</vt:lpstr>
      <vt:lpstr>黑体</vt:lpstr>
      <vt:lpstr>微软雅黑</vt:lpstr>
      <vt:lpstr>Arial</vt:lpstr>
      <vt:lpstr>Calibri</vt:lpstr>
      <vt:lpstr>courier new</vt:lpstr>
      <vt:lpstr>Office 主题​​</vt:lpstr>
      <vt:lpstr>包装程序外壳对象</vt:lpstr>
      <vt:lpstr>计算机系统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淡雅中国风</dc:title>
  <dc:creator>第一PPT</dc:creator>
  <cp:keywords>www.1ppt.com</cp:keywords>
  <dc:description>www.1ppt.com</dc:description>
  <cp:lastModifiedBy>杨 杰</cp:lastModifiedBy>
  <cp:revision>66</cp:revision>
  <dcterms:created xsi:type="dcterms:W3CDTF">2017-05-03T23:55:00Z</dcterms:created>
  <dcterms:modified xsi:type="dcterms:W3CDTF">2021-05-20T03:58:17Z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