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21"/>
  </p:notesMasterIdLst>
  <p:handoutMasterIdLst>
    <p:handoutMasterId r:id="rId22"/>
  </p:handoutMasterIdLst>
  <p:sldIdLst>
    <p:sldId id="701" r:id="rId2"/>
    <p:sldId id="731" r:id="rId3"/>
    <p:sldId id="705" r:id="rId4"/>
    <p:sldId id="719" r:id="rId5"/>
    <p:sldId id="723" r:id="rId6"/>
    <p:sldId id="706" r:id="rId7"/>
    <p:sldId id="707" r:id="rId8"/>
    <p:sldId id="659" r:id="rId9"/>
    <p:sldId id="708" r:id="rId10"/>
    <p:sldId id="732" r:id="rId11"/>
    <p:sldId id="733" r:id="rId12"/>
    <p:sldId id="661" r:id="rId13"/>
    <p:sldId id="734" r:id="rId14"/>
    <p:sldId id="700" r:id="rId15"/>
    <p:sldId id="711" r:id="rId16"/>
    <p:sldId id="736" r:id="rId17"/>
    <p:sldId id="712" r:id="rId18"/>
    <p:sldId id="591" r:id="rId19"/>
    <p:sldId id="6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83587" autoAdjust="0"/>
  </p:normalViewPr>
  <p:slideViewPr>
    <p:cSldViewPr>
      <p:cViewPr varScale="1">
        <p:scale>
          <a:sx n="104" d="100"/>
          <a:sy n="104" d="100"/>
        </p:scale>
        <p:origin x="11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le:\\\file:\\\file:\\\file:\\\D:\&#26412;&#22320;&#30005;&#33041;\&#26700;&#38754;\&#20998;&#26512;&#25253;&#21578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zh-CN"/>
              <a:t>大作文（满分</a:t>
            </a:r>
            <a:r>
              <a:rPr lang="en-US"/>
              <a:t>20</a:t>
            </a:r>
            <a:r>
              <a:rPr lang="zh-CN"/>
              <a:t>）一致率</a:t>
            </a:r>
          </a:p>
        </c:rich>
      </c:tx>
      <c:layout>
        <c:manualLayout>
          <c:xMode val="edge"/>
          <c:yMode val="edge"/>
          <c:x val="0.19682869789685783"/>
          <c:y val="2.669107954698302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'2016年1月湖南研究生考试'!$C$17</c:f>
              <c:strCache>
                <c:ptCount val="1"/>
                <c:pt idx="0">
                  <c:v>人机一致率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529-4D10-8087-4F3BE7B1CB7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529-4D10-8087-4F3BE7B1CB7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C529-4D10-8087-4F3BE7B1CB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'2016年1月湖南研究生考试'!$B$18:$B$20</c:f>
              <c:strCache>
                <c:ptCount val="3"/>
                <c:pt idx="0">
                  <c:v>分差&lt;=2</c:v>
                </c:pt>
                <c:pt idx="1">
                  <c:v>分差&lt;=4（仲裁分差）</c:v>
                </c:pt>
                <c:pt idx="2">
                  <c:v>分差&lt;=6</c:v>
                </c:pt>
              </c:strCache>
            </c:strRef>
          </c:cat>
          <c:val>
            <c:numRef>
              <c:f>'2016年1月湖南研究生考试'!$C$18:$C$20</c:f>
              <c:numCache>
                <c:formatCode>0.00%</c:formatCode>
                <c:ptCount val="3"/>
                <c:pt idx="0">
                  <c:v>0.927761444771105</c:v>
                </c:pt>
                <c:pt idx="1">
                  <c:v>0.98686026279474404</c:v>
                </c:pt>
                <c:pt idx="2">
                  <c:v>0.99826003479930403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5-48B8-A38E-85899C427D29}"/>
            </c:ext>
          </c:extLst>
        </c:ser>
        <c:ser>
          <c:idx val="1"/>
          <c:order val="1"/>
          <c:tx>
            <c:strRef>
              <c:f>'2016年1月湖南研究生考试'!$D$17</c:f>
              <c:strCache>
                <c:ptCount val="1"/>
                <c:pt idx="0">
                  <c:v>人人一致率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'2016年1月湖南研究生考试'!$B$18:$B$20</c:f>
              <c:strCache>
                <c:ptCount val="3"/>
                <c:pt idx="0">
                  <c:v>分差&lt;=2</c:v>
                </c:pt>
                <c:pt idx="1">
                  <c:v>分差&lt;=4（仲裁分差）</c:v>
                </c:pt>
                <c:pt idx="2">
                  <c:v>分差&lt;=6</c:v>
                </c:pt>
              </c:strCache>
            </c:strRef>
          </c:cat>
          <c:val>
            <c:numRef>
              <c:f>'2016年1月湖南研究生考试'!$D$18:$D$20</c:f>
              <c:numCache>
                <c:formatCode>0.00%</c:formatCode>
                <c:ptCount val="3"/>
                <c:pt idx="0">
                  <c:v>0.63919999999999999</c:v>
                </c:pt>
                <c:pt idx="1">
                  <c:v>0.86850000000000005</c:v>
                </c:pt>
                <c:pt idx="2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5-48B8-A38E-85899C427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83272832"/>
        <c:axId val="83274368"/>
      </c:barChart>
      <c:catAx>
        <c:axId val="8327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3274368"/>
        <c:crosses val="autoZero"/>
        <c:auto val="1"/>
        <c:lblAlgn val="ctr"/>
        <c:lblOffset val="100"/>
        <c:noMultiLvlLbl val="0"/>
      </c:catAx>
      <c:valAx>
        <c:axId val="83274368"/>
        <c:scaling>
          <c:orientation val="minMax"/>
          <c:max val="1"/>
          <c:min val="0.6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3272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/>
            </a:solidFill>
          </a:ln>
          <a:effectLst/>
        </c:sp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832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agent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指能自主活动的软件或者硬件实体。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0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0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650" indent="-2756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538" indent="-2205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3553" indent="-2205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4568" indent="-2205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5583" indent="-2205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6598" indent="-2205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7613" indent="-2205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8629" indent="-2205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52FD4D-A1E5-4726-89C1-2D77D4DE5428}" type="slidenum">
              <a:rPr lang="zh-CN" altLang="en-US" sz="13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07856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自然语言处理是实现认知智能、自然人机交互里一块重要的技术基石，而机器阅读理解则可以被视为是自然语言处理领域皇冠上的明珠，也是目前该领域的研究焦点之一，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挑战赛是行业内公认的机器阅读理解问题回答的标准水平测试，也是该领域的顶级赛事，被誉为机器阅读理解界的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（图像识别领域的顶级赛事）。参赛者来自全球学术界和产业界的研究团队，包括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Salesforce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Facebook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IBM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、斯坦福大学、卡耐基梅隆大学、华盛顿大学、清华、北大、中科院等国际著名的科研机构与企业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，讯飞是目前唯一能把准确率做到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以上的单位。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图示例子难点：</a:t>
            </a:r>
            <a:endParaRPr kumimoji="1" lang="en-US" altLang="zh-CN" dirty="0"/>
          </a:p>
          <a:p>
            <a:r>
              <a:rPr kumimoji="1" lang="zh-CN" altLang="en-US" dirty="0"/>
              <a:t>要理解后面的一句中“他”指的是普利斯特里，而且“首个发现者”指的是 “氧气的首个发现者”，才能得到“普利斯特里是最先发现氧气的人” ，这里需要对指代消解、长距离因果依赖、语义分析等技术有精确的建模才能够答对问题。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883C1C-9E20-4029-B1E6-228DE8EDFB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8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741590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196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63822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16497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63259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73787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987298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755608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8" y="342900"/>
            <a:ext cx="8229957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24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28588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798416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28176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4306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94220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08551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416975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659933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301779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s://haokan.baidu.com/v?vid=1877709939740412982&amp;pd=bjh&amp;fr=bjhauthor&amp;type=video" TargetMode="External"/><Relationship Id="rId2" Type="http://schemas.openxmlformats.org/officeDocument/2006/relationships/slideLayout" Target="../slideLayouts/slideLayout17.xml"/><Relationship Id="rId1" Type="http://schemas.openxmlformats.org/officeDocument/2006/relationships/video" Target="file:///D:\&#20113;&#20849;&#20139;\&#20154;&#24037;&#26234;&#33021;&#38598;\&#21385;&#23475;&#20102;&#65292;&#24555;&#36882;&#26426;&#22120;&#20154;&#33258;&#21160;&#20998;&#25315;_&#26631;&#28165;_&#26631;&#28165;.flv" TargetMode="Externa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193756"/>
            <a:ext cx="7152691" cy="24704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sz="67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sz="67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67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人工智能导论</a:t>
            </a:r>
            <a:br>
              <a:rPr lang="en-US" altLang="zh-CN" sz="5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教师：周旭 博士 副教授</a:t>
            </a:r>
            <a:br>
              <a:rPr lang="en-US" altLang="zh-CN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邮箱：</a:t>
            </a:r>
            <a:r>
              <a:rPr lang="en-US" altLang="zh-CN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zhxu@hnu.edu.cn</a:t>
            </a:r>
            <a:br>
              <a:rPr lang="en-US" altLang="zh-CN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微信号：</a:t>
            </a:r>
            <a:r>
              <a:rPr lang="en-US" altLang="zh-CN" sz="4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15773146964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 descr="C:\Temp\ketrina\Lecture1-Introdu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9243" y="4664244"/>
            <a:ext cx="4517136" cy="2017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31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ECD8B-53A1-4159-82C8-10791D4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47721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pic>
        <p:nvPicPr>
          <p:cNvPr id="5" name="Picture 149">
            <a:extLst>
              <a:ext uri="{FF2B5EF4-FFF2-40B4-BE49-F238E27FC236}">
                <a16:creationId xmlns:a16="http://schemas.microsoft.com/office/drawing/2014/main" id="{89F1651F-790F-45FC-BEBF-6956F8ABCC1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10" y="1602724"/>
            <a:ext cx="2340387" cy="159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7F791D-320C-4E11-B7FC-BD37BA661BA4}"/>
              </a:ext>
            </a:extLst>
          </p:cNvPr>
          <p:cNvSpPr/>
          <p:nvPr/>
        </p:nvSpPr>
        <p:spPr>
          <a:xfrm>
            <a:off x="1225570" y="1120907"/>
            <a:ext cx="4572000" cy="2635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ea typeface="宋体" charset="-122"/>
              </a:rPr>
              <a:t>图灵测试示范</a:t>
            </a:r>
            <a:r>
              <a:rPr lang="en-US" altLang="zh-CN" sz="1400" b="1" dirty="0">
                <a:ea typeface="宋体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C00000"/>
                </a:solidFill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C00000"/>
                </a:solidFill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问：请再次回答，你会下国际象棋吗？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C00000"/>
                </a:solidFill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FF3300"/>
                </a:solidFill>
                <a:ea typeface="宋体" charset="-122"/>
              </a:rPr>
              <a:t>一部笨机器</a:t>
            </a:r>
            <a:r>
              <a:rPr lang="ru-RU" altLang="zh-CN" sz="1400" b="1" dirty="0">
                <a:solidFill>
                  <a:srgbClr val="FF3300"/>
                </a:solidFill>
                <a:ea typeface="宋体" charset="-122"/>
              </a:rPr>
              <a:t>!!!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FD8DBB-4BEF-4ACD-A4B2-E35BEB7A5D5F}"/>
              </a:ext>
            </a:extLst>
          </p:cNvPr>
          <p:cNvSpPr/>
          <p:nvPr/>
        </p:nvSpPr>
        <p:spPr>
          <a:xfrm>
            <a:off x="1225570" y="3741926"/>
            <a:ext cx="4572000" cy="29576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ea typeface="宋体" charset="-122"/>
              </a:rPr>
              <a:t>图灵测试示范</a:t>
            </a:r>
            <a:r>
              <a:rPr lang="en-US" altLang="zh-CN" sz="1400" b="1" dirty="0">
                <a:ea typeface="宋体" charset="-122"/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 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C00000"/>
                </a:solidFill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答：是的，我不是已经说过了吗？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ea typeface="宋体" charset="-122"/>
              </a:rPr>
              <a:t>问：请再次回答，你会下国际象棋吗？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chemeClr val="accent4">
                    <a:lumMod val="75000"/>
                  </a:schemeClr>
                </a:solidFill>
                <a:ea typeface="宋体" charset="-122"/>
              </a:rPr>
              <a:t>答：你烦不烦，干嘛老提同样的问题 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FF3300"/>
                </a:solidFill>
                <a:ea typeface="宋体" charset="-122"/>
              </a:rPr>
              <a:t>大概是人而不是机器</a:t>
            </a:r>
            <a:r>
              <a:rPr lang="ru-RU" altLang="zh-CN" sz="1400" b="1" dirty="0">
                <a:solidFill>
                  <a:srgbClr val="FF3300"/>
                </a:solidFill>
                <a:ea typeface="宋体" charset="-122"/>
              </a:rPr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3345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ECD8B-53A1-4159-82C8-10791D4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47721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pic>
        <p:nvPicPr>
          <p:cNvPr id="5" name="Picture 149">
            <a:extLst>
              <a:ext uri="{FF2B5EF4-FFF2-40B4-BE49-F238E27FC236}">
                <a16:creationId xmlns:a16="http://schemas.microsoft.com/office/drawing/2014/main" id="{89F1651F-790F-45FC-BEBF-6956F8ABCC1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98" y="3933056"/>
            <a:ext cx="309331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02A5D5-7541-4508-9663-22443BBA7CC1}"/>
              </a:ext>
            </a:extLst>
          </p:cNvPr>
          <p:cNvSpPr/>
          <p:nvPr/>
        </p:nvSpPr>
        <p:spPr>
          <a:xfrm>
            <a:off x="1299498" y="1618049"/>
            <a:ext cx="4884391" cy="192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b="1" dirty="0">
                <a:solidFill>
                  <a:srgbClr val="FF0000"/>
                </a:solidFill>
                <a:ea typeface="宋体" charset="-122"/>
              </a:rPr>
              <a:t>再看一例对话：</a:t>
            </a:r>
            <a:endParaRPr lang="en-US" altLang="zh-CN" sz="1350" b="1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50" b="1" dirty="0">
                <a:ea typeface="宋体" charset="-122"/>
              </a:rPr>
              <a:t>爸爸没法举起他的儿子，因为他很重。</a:t>
            </a:r>
          </a:p>
          <a:p>
            <a:pPr>
              <a:lnSpc>
                <a:spcPct val="150000"/>
              </a:lnSpc>
            </a:pPr>
            <a:r>
              <a:rPr lang="zh-CN" altLang="en-US" sz="1350" b="1" dirty="0">
                <a:ea typeface="宋体" charset="-122"/>
              </a:rPr>
              <a:t>问：谁重？ 答：儿子</a:t>
            </a:r>
          </a:p>
          <a:p>
            <a:pPr>
              <a:lnSpc>
                <a:spcPct val="150000"/>
              </a:lnSpc>
            </a:pPr>
            <a:endParaRPr lang="zh-CN" altLang="en-US" sz="1350" b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50" b="1" dirty="0">
                <a:ea typeface="宋体" charset="-122"/>
              </a:rPr>
              <a:t>爸爸没法举起他的儿子，因为他很虚弱。</a:t>
            </a:r>
          </a:p>
          <a:p>
            <a:pPr>
              <a:lnSpc>
                <a:spcPct val="150000"/>
              </a:lnSpc>
            </a:pPr>
            <a:r>
              <a:rPr lang="zh-CN" altLang="en-US" sz="1350" b="1" dirty="0">
                <a:ea typeface="宋体" charset="-122"/>
              </a:rPr>
              <a:t>问：谁虚弱？  答：爸爸</a:t>
            </a:r>
          </a:p>
        </p:txBody>
      </p:sp>
      <p:sp>
        <p:nvSpPr>
          <p:cNvPr id="9" name="圆角矩形标注 2">
            <a:extLst>
              <a:ext uri="{FF2B5EF4-FFF2-40B4-BE49-F238E27FC236}">
                <a16:creationId xmlns:a16="http://schemas.microsoft.com/office/drawing/2014/main" id="{4BB425F3-B01E-4E26-9409-7C66C1F6E5CB}"/>
              </a:ext>
            </a:extLst>
          </p:cNvPr>
          <p:cNvSpPr/>
          <p:nvPr/>
        </p:nvSpPr>
        <p:spPr>
          <a:xfrm>
            <a:off x="4847085" y="1618049"/>
            <a:ext cx="3960440" cy="3257056"/>
          </a:xfrm>
          <a:prstGeom prst="wedgeRoundRectCallout">
            <a:avLst>
              <a:gd name="adj1" fmla="val -77002"/>
              <a:gd name="adj2" fmla="val 574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53"/>
              </a:spcBef>
              <a:spcAft>
                <a:spcPts val="353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Helvetic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Helvetica"/>
              </a:rPr>
              <a:t>、对人类来说容易求解的问题，对计算机来说并不一定容易。</a:t>
            </a:r>
            <a:endParaRPr lang="en-US" altLang="zh-CN" sz="1400" dirty="0">
              <a:solidFill>
                <a:prstClr val="black"/>
              </a:solidFill>
              <a:latin typeface="宋体" pitchFamily="2" charset="-122"/>
              <a:ea typeface="宋体" pitchFamily="2" charset="-122"/>
              <a:cs typeface="Helvetica"/>
            </a:endParaRPr>
          </a:p>
          <a:p>
            <a:pPr>
              <a:spcBef>
                <a:spcPts val="353"/>
              </a:spcBef>
              <a:spcAft>
                <a:spcPts val="353"/>
              </a:spcAft>
              <a:defRPr/>
            </a:pP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解决办法：</a:t>
            </a:r>
            <a:r>
              <a:rPr lang="zh-CN" altLang="en-US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自然语言处理</a:t>
            </a:r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, </a:t>
            </a:r>
            <a:r>
              <a:rPr lang="zh-CN" altLang="en-US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知识表示</a:t>
            </a:r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, </a:t>
            </a:r>
            <a:r>
              <a:rPr lang="zh-CN" altLang="en-US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自动推理</a:t>
            </a:r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, </a:t>
            </a:r>
            <a:r>
              <a:rPr lang="zh-CN" altLang="en-US" sz="1400" b="1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Helvetica"/>
              </a:rPr>
              <a:t>机器学习</a:t>
            </a:r>
          </a:p>
          <a:p>
            <a:pPr>
              <a:spcBef>
                <a:spcPts val="353"/>
              </a:spcBef>
              <a:spcAft>
                <a:spcPts val="353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Helvetica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Helvetica"/>
              </a:rPr>
              <a:t>、对人类来说困难的问题，计算机处理起来不一定困难。</a:t>
            </a:r>
            <a:endParaRPr lang="en-US" altLang="zh-CN" sz="1400" dirty="0">
              <a:solidFill>
                <a:prstClr val="black"/>
              </a:solidFill>
              <a:latin typeface="宋体" pitchFamily="2" charset="-122"/>
              <a:ea typeface="宋体" pitchFamily="2" charset="-122"/>
              <a:cs typeface="Helvetica"/>
            </a:endParaRPr>
          </a:p>
          <a:p>
            <a:pPr>
              <a:spcBef>
                <a:spcPts val="353"/>
              </a:spcBef>
              <a:spcAft>
                <a:spcPts val="353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Helvetica"/>
              </a:rPr>
              <a:t>利用计算机难以通过图灵测试的特点，可逆向使用图灵测试，解决复杂问题：</a:t>
            </a:r>
          </a:p>
          <a:p>
            <a:pPr>
              <a:spcBef>
                <a:spcPts val="353"/>
              </a:spcBef>
              <a:spcAft>
                <a:spcPts val="353"/>
              </a:spcAft>
              <a:defRPr/>
            </a:pPr>
            <a:r>
              <a:rPr lang="zh-CN" altLang="en-US" sz="1400" dirty="0">
                <a:solidFill>
                  <a:srgbClr val="0703B5"/>
                </a:solidFill>
                <a:latin typeface="宋体" pitchFamily="2" charset="-122"/>
                <a:ea typeface="宋体" pitchFamily="2" charset="-122"/>
                <a:cs typeface="Helvetica"/>
              </a:rPr>
              <a:t>防止利用程序对网络系统进行恶意攻击，在登录界面上，除了要输入用户名、密码之外，还要识别出系统随机产生的一些在复杂背景上的变形文字</a:t>
            </a:r>
          </a:p>
        </p:txBody>
      </p:sp>
    </p:spTree>
    <p:extLst>
      <p:ext uri="{BB962C8B-B14F-4D97-AF65-F5344CB8AC3E}">
        <p14:creationId xmlns:p14="http://schemas.microsoft.com/office/powerpoint/2010/main" val="25003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160" y="5360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3212976"/>
            <a:ext cx="7256178" cy="2697163"/>
          </a:xfrm>
        </p:spPr>
        <p:txBody>
          <a:bodyPr>
            <a:noAutofit/>
          </a:bodyPr>
          <a:lstStyle/>
          <a:p>
            <a:pPr marL="82296" indent="0">
              <a:buClr>
                <a:srgbClr val="800000"/>
              </a:buClr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通过完全的图灵测试，计算机需具备以下能力：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P4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自然语言处理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知识表示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自动推理</a:t>
            </a:r>
          </a:p>
        </p:txBody>
      </p:sp>
      <p:sp>
        <p:nvSpPr>
          <p:cNvPr id="5" name="右箭头 1"/>
          <p:cNvSpPr>
            <a:spLocks noChangeArrowheads="1"/>
          </p:cNvSpPr>
          <p:nvPr/>
        </p:nvSpPr>
        <p:spPr bwMode="auto">
          <a:xfrm>
            <a:off x="3974929" y="1922858"/>
            <a:ext cx="1800225" cy="466725"/>
          </a:xfrm>
          <a:prstGeom prst="rightArrow">
            <a:avLst>
              <a:gd name="adj1" fmla="val 50000"/>
              <a:gd name="adj2" fmla="val 50107"/>
            </a:avLst>
          </a:prstGeom>
          <a:solidFill>
            <a:srgbClr val="FF0000"/>
          </a:solidFill>
          <a:ln w="2857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918572" y="1446432"/>
            <a:ext cx="191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2400" dirty="0"/>
              <a:t>Is it passed?</a:t>
            </a:r>
            <a:endParaRPr lang="zh-CN" altLang="en-US" sz="24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842969" y="1802207"/>
            <a:ext cx="212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4000" b="1" dirty="0">
                <a:solidFill>
                  <a:srgbClr val="FF0000"/>
                </a:solidFill>
              </a:rPr>
              <a:t>Still No!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175" y="1196752"/>
            <a:ext cx="269104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160" y="5360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2065" y="3227848"/>
            <a:ext cx="6825952" cy="2481139"/>
          </a:xfrm>
        </p:spPr>
        <p:txBody>
          <a:bodyPr>
            <a:noAutofit/>
          </a:bodyPr>
          <a:lstStyle/>
          <a:p>
            <a:pPr marL="82296" indent="0">
              <a:buClr>
                <a:srgbClr val="800000"/>
              </a:buClr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通过完全的图灵测试，计算机需具备以下能力：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自然语言处理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知识表示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自动推理</a:t>
            </a:r>
          </a:p>
        </p:txBody>
      </p:sp>
      <p:sp>
        <p:nvSpPr>
          <p:cNvPr id="5" name="右箭头 1"/>
          <p:cNvSpPr>
            <a:spLocks noChangeArrowheads="1"/>
          </p:cNvSpPr>
          <p:nvPr/>
        </p:nvSpPr>
        <p:spPr bwMode="auto">
          <a:xfrm>
            <a:off x="3974929" y="1922858"/>
            <a:ext cx="1800225" cy="466725"/>
          </a:xfrm>
          <a:prstGeom prst="rightArrow">
            <a:avLst>
              <a:gd name="adj1" fmla="val 50000"/>
              <a:gd name="adj2" fmla="val 50107"/>
            </a:avLst>
          </a:prstGeom>
          <a:solidFill>
            <a:srgbClr val="FF0000"/>
          </a:solidFill>
          <a:ln w="2857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918572" y="1446432"/>
            <a:ext cx="191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2400" dirty="0"/>
              <a:t>Is it passed?</a:t>
            </a:r>
            <a:endParaRPr lang="zh-CN" altLang="en-US" sz="24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842969" y="1802207"/>
            <a:ext cx="212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4000" b="1" dirty="0">
                <a:solidFill>
                  <a:srgbClr val="FF0000"/>
                </a:solidFill>
              </a:rPr>
              <a:t>Still No!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920" y="1196752"/>
            <a:ext cx="2664296" cy="17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716016" y="3474744"/>
            <a:ext cx="2718692" cy="1936824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机器学习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计算机视觉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机器人学</a:t>
            </a:r>
          </a:p>
        </p:txBody>
      </p:sp>
    </p:spTree>
    <p:extLst>
      <p:ext uri="{BB962C8B-B14F-4D97-AF65-F5344CB8AC3E}">
        <p14:creationId xmlns:p14="http://schemas.microsoft.com/office/powerpoint/2010/main" val="31867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441544" y="1401340"/>
            <a:ext cx="6589199" cy="128089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合理地行动：合理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1550057" y="1988637"/>
            <a:ext cx="4838700" cy="3400213"/>
          </a:xfrm>
        </p:spPr>
        <p:txBody>
          <a:bodyPr rIns="99058">
            <a:normAutofit/>
          </a:bodyPr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包括四个部分：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性能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(Performance)</a:t>
            </a:r>
          </a:p>
          <a:p>
            <a:pPr marL="457200" indent="-457200"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环境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(Environment)</a:t>
            </a:r>
          </a:p>
          <a:p>
            <a:pPr marL="457200" indent="-457200"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执行器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(Actuators)</a:t>
            </a:r>
          </a:p>
          <a:p>
            <a:pPr marL="457200" indent="-457200"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传感器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(Sensors)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331641" y="3933056"/>
            <a:ext cx="4104456" cy="2808312"/>
            <a:chOff x="4616215" y="3194447"/>
            <a:chExt cx="4052397" cy="1434703"/>
          </a:xfrm>
        </p:grpSpPr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4616215" y="3200398"/>
              <a:ext cx="1919558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rot="10800000" flipH="1">
              <a:off x="5611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1" name="Rectangle 9"/>
            <p:cNvSpPr>
              <a:spLocks/>
            </p:cNvSpPr>
            <p:nvPr/>
          </p:nvSpPr>
          <p:spPr bwMode="auto">
            <a:xfrm rot="16200000">
              <a:off x="4687016" y="3598189"/>
              <a:ext cx="564897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16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5363764" y="3748869"/>
              <a:ext cx="476250" cy="323850"/>
              <a:chOff x="0" y="0"/>
              <a:chExt cx="400" cy="272"/>
            </a:xfrm>
          </p:grpSpPr>
          <p:sp>
            <p:nvSpPr>
              <p:cNvPr id="23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24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1600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5073252" y="3430191"/>
              <a:ext cx="1104900" cy="1059657"/>
              <a:chOff x="32" y="19"/>
              <a:chExt cx="928" cy="890"/>
            </a:xfrm>
          </p:grpSpPr>
          <p:sp>
            <p:nvSpPr>
              <p:cNvPr id="26" name="Rectangle 14"/>
              <p:cNvSpPr>
                <a:spLocks/>
              </p:cNvSpPr>
              <p:nvPr/>
            </p:nvSpPr>
            <p:spPr bwMode="auto">
              <a:xfrm>
                <a:off x="84" y="19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1400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27" name="Rectangle 15"/>
              <p:cNvSpPr>
                <a:spLocks/>
              </p:cNvSpPr>
              <p:nvPr/>
            </p:nvSpPr>
            <p:spPr bwMode="auto">
              <a:xfrm>
                <a:off x="32" y="661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1400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28" name="AutoShape 16"/>
            <p:cNvSpPr>
              <a:spLocks/>
            </p:cNvSpPr>
            <p:nvPr/>
          </p:nvSpPr>
          <p:spPr bwMode="auto">
            <a:xfrm>
              <a:off x="7815475" y="3194447"/>
              <a:ext cx="853137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9" name="Rectangle 17"/>
            <p:cNvSpPr>
              <a:spLocks/>
            </p:cNvSpPr>
            <p:nvPr/>
          </p:nvSpPr>
          <p:spPr bwMode="auto">
            <a:xfrm rot="5400000">
              <a:off x="7696859" y="3589450"/>
              <a:ext cx="1157018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rot="10800000" flipH="1">
              <a:off x="6182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6275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2" name="Rectangle 20"/>
            <p:cNvSpPr>
              <a:spLocks/>
            </p:cNvSpPr>
            <p:nvPr/>
          </p:nvSpPr>
          <p:spPr bwMode="auto">
            <a:xfrm>
              <a:off x="6682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1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33" name="Rectangle 21"/>
            <p:cNvSpPr>
              <a:spLocks/>
            </p:cNvSpPr>
            <p:nvPr/>
          </p:nvSpPr>
          <p:spPr bwMode="auto">
            <a:xfrm>
              <a:off x="6749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1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pic>
        <p:nvPicPr>
          <p:cNvPr id="46083" name="Picture 3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102612" y="3688743"/>
            <a:ext cx="2819399" cy="2767556"/>
          </a:xfrm>
          <a:prstGeom prst="rect">
            <a:avLst/>
          </a:prstGeom>
          <a:noFill/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7C31336-55D8-4078-A5EC-348780A0DC46}"/>
              </a:ext>
            </a:extLst>
          </p:cNvPr>
          <p:cNvSpPr txBox="1"/>
          <p:nvPr/>
        </p:nvSpPr>
        <p:spPr>
          <a:xfrm>
            <a:off x="1695704" y="654487"/>
            <a:ext cx="5578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latin typeface="Arial Unicode MS" panose="020B0604020202020204" pitchFamily="34" charset="-122"/>
                <a:ea typeface="微软雅黑" panose="020B0503020204020204" pitchFamily="34" charset="-122"/>
                <a:cs typeface="+mj-cs"/>
              </a:rPr>
              <a:t>人工智能概念</a:t>
            </a:r>
          </a:p>
        </p:txBody>
      </p:sp>
    </p:spTree>
    <p:extLst>
      <p:ext uri="{BB962C8B-B14F-4D97-AF65-F5344CB8AC3E}">
        <p14:creationId xmlns:p14="http://schemas.microsoft.com/office/powerpoint/2010/main" val="134278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5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7AFD-6DE3-480B-B07A-C6EED18D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4" y="609683"/>
            <a:ext cx="7006086" cy="128089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人工智能应用</a:t>
            </a:r>
            <a:r>
              <a:rPr lang="en-US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智能安防和巡检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9BF76-4EFF-4D5C-8697-91D6DB0A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人脸识别·2">
            <a:extLst>
              <a:ext uri="{FF2B5EF4-FFF2-40B4-BE49-F238E27FC236}">
                <a16:creationId xmlns:a16="http://schemas.microsoft.com/office/drawing/2014/main" id="{8D0C3EFE-3E29-4DE0-94FB-06763213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9"/>
            <a:ext cx="4261187" cy="362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 descr="机器人·应用8_副本">
            <a:extLst>
              <a:ext uri="{FF2B5EF4-FFF2-40B4-BE49-F238E27FC236}">
                <a16:creationId xmlns:a16="http://schemas.microsoft.com/office/drawing/2014/main" id="{338B72BA-9ACF-4667-84C9-B4B0BFC2C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6"/>
          <a:stretch/>
        </p:blipFill>
        <p:spPr bwMode="auto">
          <a:xfrm>
            <a:off x="5034707" y="2032655"/>
            <a:ext cx="4109293" cy="362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0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E9DE4-13B8-4BCD-9296-1C6E3445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人工智能应用</a:t>
            </a:r>
            <a:r>
              <a:rPr lang="en-US" altLang="zh-CN" sz="36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智能安防和巡检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A198EE-EC2E-437D-B7EC-91329E6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DC0E14-9DFC-4389-B2AC-5F8AFD80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1341320"/>
            <a:ext cx="5278126" cy="41753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44D0AD-BCA1-4F4D-B4FA-0C4BC02AB70D}"/>
              </a:ext>
            </a:extLst>
          </p:cNvPr>
          <p:cNvSpPr txBox="1"/>
          <p:nvPr/>
        </p:nvSpPr>
        <p:spPr>
          <a:xfrm>
            <a:off x="1203003" y="5516679"/>
            <a:ext cx="7344816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目前智能安防机器人还无法实现自学、自理、自决 等完全智能的能力， 但已经具备了目标检测、物体识别、环境感知、多模态交互等基本的分析判定功能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EE30C-19ED-432D-BD58-495647CF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624110"/>
            <a:ext cx="7130753" cy="80351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人工智能应用</a:t>
            </a:r>
            <a:r>
              <a:rPr lang="en-US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实例：智能服务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ED06F-7E9A-4D89-BF50-335C5B45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2131593"/>
            <a:ext cx="6591985" cy="37776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63723-C667-41B8-8991-5F8F853C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4DEE78-A823-4659-AD7B-AC05353C2F77}"/>
              </a:ext>
            </a:extLst>
          </p:cNvPr>
          <p:cNvGrpSpPr/>
          <p:nvPr/>
        </p:nvGrpSpPr>
        <p:grpSpPr>
          <a:xfrm>
            <a:off x="609599" y="1427624"/>
            <a:ext cx="7692294" cy="4855859"/>
            <a:chOff x="44651" y="1031676"/>
            <a:chExt cx="12147349" cy="5783961"/>
          </a:xfrm>
        </p:grpSpPr>
        <p:pic>
          <p:nvPicPr>
            <p:cNvPr id="18" name="图片 8" descr="机器人·抢饭碗11">
              <a:extLst>
                <a:ext uri="{FF2B5EF4-FFF2-40B4-BE49-F238E27FC236}">
                  <a16:creationId xmlns:a16="http://schemas.microsoft.com/office/drawing/2014/main" id="{F9407DCB-7E68-463C-A8F8-BFCB30DA8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1702" y="4055619"/>
              <a:ext cx="3680298" cy="2760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图片 8" descr="机器人·06_副本">
              <a:extLst>
                <a:ext uri="{FF2B5EF4-FFF2-40B4-BE49-F238E27FC236}">
                  <a16:creationId xmlns:a16="http://schemas.microsoft.com/office/drawing/2014/main" id="{A93DE539-D63D-4B4A-A752-43C8882470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70" b="4374"/>
            <a:stretch/>
          </p:blipFill>
          <p:spPr bwMode="auto">
            <a:xfrm>
              <a:off x="44651" y="1751412"/>
              <a:ext cx="4279968" cy="400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1" descr="微信图片_20170628111300_副本">
              <a:extLst>
                <a:ext uri="{FF2B5EF4-FFF2-40B4-BE49-F238E27FC236}">
                  <a16:creationId xmlns:a16="http://schemas.microsoft.com/office/drawing/2014/main" id="{53668714-0551-48DD-9D4F-5DDDD4465B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42"/>
            <a:stretch/>
          </p:blipFill>
          <p:spPr bwMode="auto">
            <a:xfrm>
              <a:off x="4742909" y="1031676"/>
              <a:ext cx="3075433" cy="291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4" descr="机器人·应用1_副本">
              <a:extLst>
                <a:ext uri="{FF2B5EF4-FFF2-40B4-BE49-F238E27FC236}">
                  <a16:creationId xmlns:a16="http://schemas.microsoft.com/office/drawing/2014/main" id="{E735DB12-CC1A-431E-8C15-AF866A5D8B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6"/>
            <a:stretch/>
          </p:blipFill>
          <p:spPr bwMode="auto">
            <a:xfrm>
              <a:off x="8404687" y="1031676"/>
              <a:ext cx="3699764" cy="2723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4" descr="机器人·抢饭碗1">
              <a:extLst>
                <a:ext uri="{FF2B5EF4-FFF2-40B4-BE49-F238E27FC236}">
                  <a16:creationId xmlns:a16="http://schemas.microsoft.com/office/drawing/2014/main" id="{75B7F3AE-4226-47C8-844B-5DA85A8C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619" y="4027586"/>
              <a:ext cx="4167617" cy="277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520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17774"/>
            <a:ext cx="8229957" cy="64985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人工智能应用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实例：智能快递分拣</a:t>
            </a:r>
          </a:p>
        </p:txBody>
      </p:sp>
      <p:pic>
        <p:nvPicPr>
          <p:cNvPr id="7" name="图片 4" descr="快递·人工分拣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489447"/>
            <a:ext cx="3713534" cy="246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内容占位符 3" descr="快递·人工分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2101" y="892734"/>
            <a:ext cx="3713534" cy="2555676"/>
          </a:xfrm>
          <a:prstGeom prst="rect">
            <a:avLst/>
          </a:prstGeom>
        </p:spPr>
      </p:pic>
      <p:pic>
        <p:nvPicPr>
          <p:cNvPr id="11" name="厉害了，快递机器人自动分拣_标清_标清.flv">
            <a:hlinkClick r:id="" action="ppaction://media"/>
          </p:cNvPr>
          <p:cNvPicPr>
            <a:picLocks noChangeArrowheads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67" y="2123813"/>
            <a:ext cx="4895933" cy="286289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6532" y="5211251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/>
              <a:t>视频 ：</a:t>
            </a:r>
            <a:r>
              <a:rPr lang="en-US" altLang="zh-CN" sz="1350" dirty="0">
                <a:hlinkClick r:id="rId7"/>
              </a:rPr>
              <a:t>https://haokan.baidu.com/v?vid=1877709939740412982&amp;pd=bjh&amp;fr=bjhauthor&amp;type=video</a:t>
            </a:r>
            <a:r>
              <a:rPr lang="en-US" altLang="zh-CN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8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indefinite">
                      <p:tgtEl>
                        <p:sldTgt/>
                      </p:tgtEl>
                    </p:cond>
                    <p:cond evt="onPrev" delay="indefinite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41089" y="1339794"/>
            <a:ext cx="2031325" cy="338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8010">
              <a:defRPr/>
            </a:pPr>
            <a:r>
              <a:rPr lang="zh-CN" altLang="en-US" sz="1601" b="1" dirty="0">
                <a:latin typeface="微软雅黑"/>
                <a:ea typeface="微软雅黑"/>
              </a:rPr>
              <a:t>研究生智能阅卷验证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51516191"/>
              </p:ext>
            </p:extLst>
          </p:nvPr>
        </p:nvGraphicFramePr>
        <p:xfrm>
          <a:off x="4666119" y="1696057"/>
          <a:ext cx="3860062" cy="187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矩形 14"/>
          <p:cNvSpPr/>
          <p:nvPr/>
        </p:nvSpPr>
        <p:spPr>
          <a:xfrm>
            <a:off x="1547664" y="1332375"/>
            <a:ext cx="1826141" cy="338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8010">
              <a:defRPr/>
            </a:pPr>
            <a:r>
              <a:rPr lang="zh-CN" altLang="en-US" sz="1601" b="1" dirty="0">
                <a:latin typeface="微软雅黑"/>
                <a:ea typeface="微软雅黑"/>
              </a:rPr>
              <a:t>高考智能阅卷验证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06530"/>
              </p:ext>
            </p:extLst>
          </p:nvPr>
        </p:nvGraphicFramePr>
        <p:xfrm>
          <a:off x="873148" y="1822009"/>
          <a:ext cx="3353294" cy="1847284"/>
        </p:xfrm>
        <a:graphic>
          <a:graphicData uri="http://schemas.openxmlformats.org/drawingml/2006/table">
            <a:tbl>
              <a:tblPr firstRow="1" bandRow="1"/>
              <a:tblGrid>
                <a:gridCol w="74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语文作文一致率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（分差＜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英语作文一致率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（分差小于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机评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报道分</a:t>
                      </a:r>
                      <a:endParaRPr lang="en-US" altLang="zh-CN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92.82%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94.57%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1-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87.36%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82.85%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0969" marR="60969" marT="30485" marB="30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2244FAAC-F34F-46C0-948A-DB99B479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58" y="4425950"/>
            <a:ext cx="6986381" cy="1549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人工智能应用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实例：机器阅读理解用于智能阅卷</a:t>
            </a:r>
          </a:p>
        </p:txBody>
      </p:sp>
    </p:spTree>
    <p:extLst>
      <p:ext uri="{BB962C8B-B14F-4D97-AF65-F5344CB8AC3E}">
        <p14:creationId xmlns:p14="http://schemas.microsoft.com/office/powerpoint/2010/main" val="18573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618547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复习重点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2420888"/>
            <a:ext cx="5184576" cy="2160240"/>
          </a:xfrm>
        </p:spPr>
        <p:txBody>
          <a:bodyPr>
            <a:normAutofit/>
          </a:bodyPr>
          <a:lstStyle/>
          <a:p>
            <a:pPr marL="31750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基本概念</a:t>
            </a:r>
            <a:endParaRPr lang="en-US" altLang="zh-CN" sz="2800" b="1" dirty="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1750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Verdana" pitchFamily="34" charset="0"/>
              </a:rPr>
              <a:t>2.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Verdana" pitchFamily="34" charset="0"/>
              </a:rPr>
              <a:t>了解人工智能相关技术应用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5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4210-50C4-4BDA-8F17-74A2E7D4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12" y="624110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人工智能概念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b="1" dirty="0"/>
              <a:t>身边的</a:t>
            </a:r>
            <a:r>
              <a:rPr lang="en-US" altLang="zh-CN" sz="2800" b="1" dirty="0"/>
              <a:t>AI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68287-D8A5-4A72-A8C7-3C56B7A35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64D98-5669-40BB-BAD1-1A054906CF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F4216-3621-43E6-8A55-F64E31E8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A3209E-EE41-45EA-9596-D391BE71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54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59877-DE85-49E2-BA7D-77948B85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A172DD-4EA5-4026-86D9-8A65D568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组合 13">
            <a:extLst>
              <a:ext uri="{FF2B5EF4-FFF2-40B4-BE49-F238E27FC236}">
                <a16:creationId xmlns:a16="http://schemas.microsoft.com/office/drawing/2014/main" id="{45C1B676-CB78-4001-810B-9D545D15AED2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780928"/>
            <a:ext cx="7296150" cy="981075"/>
            <a:chOff x="0" y="135717"/>
            <a:chExt cx="4331070" cy="582450"/>
          </a:xfrm>
        </p:grpSpPr>
        <p:sp>
          <p:nvSpPr>
            <p:cNvPr id="6" name="任意多边形 45">
              <a:extLst>
                <a:ext uri="{FF2B5EF4-FFF2-40B4-BE49-F238E27FC236}">
                  <a16:creationId xmlns:a16="http://schemas.microsoft.com/office/drawing/2014/main" id="{0F43F40A-796B-4E8E-A313-4341DF73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任意多边形 126">
              <a:extLst>
                <a:ext uri="{FF2B5EF4-FFF2-40B4-BE49-F238E27FC236}">
                  <a16:creationId xmlns:a16="http://schemas.microsoft.com/office/drawing/2014/main" id="{A7C3D970-DCB1-428A-8ED5-1EAC05518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文本框 69">
              <a:extLst>
                <a:ext uri="{FF2B5EF4-FFF2-40B4-BE49-F238E27FC236}">
                  <a16:creationId xmlns:a16="http://schemas.microsoft.com/office/drawing/2014/main" id="{01A9C03E-CF7E-46E5-AFA2-3697DF5CC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000" b="1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</a:p>
          </p:txBody>
        </p:sp>
        <p:sp>
          <p:nvSpPr>
            <p:cNvPr id="9" name="文本框 69">
              <a:extLst>
                <a:ext uri="{FF2B5EF4-FFF2-40B4-BE49-F238E27FC236}">
                  <a16:creationId xmlns:a16="http://schemas.microsoft.com/office/drawing/2014/main" id="{110FD7FB-F396-40B7-8073-00AD9BEC6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4400" b="1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endParaRPr lang="zh-CN" altLang="zh-CN" sz="44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75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CCC71-6EDB-49D2-8C04-46D6DE19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59" y="663917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人工智能概念</a:t>
            </a:r>
            <a:endParaRPr lang="zh-CN" altLang="en-US" sz="2800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3703D-09B9-45C8-8635-9ABEFB0D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E86785-C3B9-4A8F-8326-7A3A0C01A0D4}"/>
              </a:ext>
            </a:extLst>
          </p:cNvPr>
          <p:cNvSpPr txBox="1">
            <a:spLocks/>
          </p:cNvSpPr>
          <p:nvPr/>
        </p:nvSpPr>
        <p:spPr bwMode="auto">
          <a:xfrm>
            <a:off x="318420" y="1377122"/>
            <a:ext cx="8825580" cy="183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人工智能（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Artificial Intelligence[ˌ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ɑːrtɪfɪʃl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ɪnˈtelɪdʒəns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），英文缩写为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1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它是研究、开发用于模拟、延伸和扩展人的智能的理论、方法、技术及应用系统的一门科学。该领域的研究包括</a:t>
            </a:r>
            <a:r>
              <a:rPr lang="zh-CN" altLang="en-US" sz="1600" kern="0" dirty="0">
                <a:solidFill>
                  <a:srgbClr val="0703B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机器人、语言识别、图像识别、自然语言处理和专家系统等</a:t>
            </a:r>
            <a:r>
              <a:rPr lang="zh-CN" altLang="en-US" sz="1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1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相关学科 ：哲学、数学、经济学、神经科学、心理学、计算机工程、控制论、语言学等学科。</a:t>
            </a:r>
            <a:endParaRPr lang="en-US" altLang="zh-CN" sz="1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endParaRPr lang="en-US" altLang="zh-CN" sz="1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1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D0FE0D-6852-42CF-B4EE-7E9C53B8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857256"/>
            <a:ext cx="5616625" cy="316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8">
            <a:extLst>
              <a:ext uri="{FF2B5EF4-FFF2-40B4-BE49-F238E27FC236}">
                <a16:creationId xmlns:a16="http://schemas.microsoft.com/office/drawing/2014/main" id="{A6B66FE9-ECE3-4F98-A7BF-F259A160C96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32" y="3209699"/>
            <a:ext cx="1891214" cy="266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3">
            <a:extLst>
              <a:ext uri="{FF2B5EF4-FFF2-40B4-BE49-F238E27FC236}">
                <a16:creationId xmlns:a16="http://schemas.microsoft.com/office/drawing/2014/main" id="{77A7B904-FA30-4BD0-BE23-A4B1B0CF378D}"/>
              </a:ext>
            </a:extLst>
          </p:cNvPr>
          <p:cNvSpPr/>
          <p:nvPr/>
        </p:nvSpPr>
        <p:spPr>
          <a:xfrm>
            <a:off x="6095550" y="1967810"/>
            <a:ext cx="2859227" cy="843440"/>
          </a:xfrm>
          <a:prstGeom prst="wedgeRoundRectCallout">
            <a:avLst>
              <a:gd name="adj1" fmla="val 4516"/>
              <a:gd name="adj2" fmla="val 89863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约翰</a:t>
            </a:r>
            <a:r>
              <a:rPr lang="en-US" altLang="zh-CN" sz="1350" dirty="0"/>
              <a:t>•</a:t>
            </a:r>
            <a:r>
              <a:rPr lang="zh-CN" altLang="en-US" sz="1350" dirty="0"/>
              <a:t>麦卡锡（</a:t>
            </a:r>
            <a:r>
              <a:rPr lang="en-US" altLang="zh-CN" sz="1350" dirty="0"/>
              <a:t>John McCarthy</a:t>
            </a:r>
            <a:r>
              <a:rPr lang="zh-CN" altLang="en-US" sz="1350" dirty="0"/>
              <a:t>），</a:t>
            </a:r>
            <a:r>
              <a:rPr lang="en-US" altLang="zh-CN" sz="1350" dirty="0"/>
              <a:t>1956</a:t>
            </a:r>
            <a:r>
              <a:rPr lang="zh-CN" altLang="en-US" sz="1350" dirty="0"/>
              <a:t>年发起达特茅斯会议，并提出“人工智能”的概念</a:t>
            </a:r>
          </a:p>
        </p:txBody>
      </p:sp>
    </p:spTree>
    <p:extLst>
      <p:ext uri="{BB962C8B-B14F-4D97-AF65-F5344CB8AC3E}">
        <p14:creationId xmlns:p14="http://schemas.microsoft.com/office/powerpoint/2010/main" val="16415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6870-1B2A-416C-93B5-159FA350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65" y="498574"/>
            <a:ext cx="6589200" cy="128089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506E-7569-43A2-88DF-3F30480E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2232A-FAAF-4576-B0EF-B22BAF37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5111"/>
              </p:ext>
            </p:extLst>
          </p:nvPr>
        </p:nvGraphicFramePr>
        <p:xfrm>
          <a:off x="667647" y="2378174"/>
          <a:ext cx="8401050" cy="2863810"/>
        </p:xfrm>
        <a:graphic>
          <a:graphicData uri="http://schemas.openxmlformats.org/drawingml/2006/table">
            <a:tbl>
              <a:tblPr/>
              <a:tblGrid>
                <a:gridCol w="42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类人思考的系统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理性思考的系统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要使计算机能思考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……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有头脑的机器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Haugeland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 1985)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[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使之自动化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]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与人类的思维相关的活动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诸如</a:t>
                      </a:r>
                      <a:r>
                        <a:rPr kumimoji="1" lang="zh-CN" alt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决策、问题求解、学习等活动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(Bellman, 1978)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通过对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3B5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计算模型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的使用来进行心智能力的研究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Charniak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&amp;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McDemontt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 1985)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对使得知觉、推理和行动成为可能的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3B5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计算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的研究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(Winston, 1992)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类人行为的系统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理性行为的系统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创造机器来执行人需要智能才能完成的功能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(Kurzweil, 1990)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研究如何让计算机能够做到那些目前</a:t>
                      </a:r>
                      <a:r>
                        <a:rPr kumimoji="1" lang="zh-CN" alt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人比计算机做得更好的事情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(Rich &amp; Knight, 1991)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计算智能是对设计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3B5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智能化智能体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的研究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(Poole et al., 1998)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AI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关心的是人工制品中的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3B5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智能行为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(Nilsson, 1998)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DEF8A00E-0365-429A-AAE9-4BC8F59F97E7}"/>
              </a:ext>
            </a:extLst>
          </p:cNvPr>
          <p:cNvSpPr/>
          <p:nvPr/>
        </p:nvSpPr>
        <p:spPr>
          <a:xfrm>
            <a:off x="4961965" y="1141687"/>
            <a:ext cx="4106732" cy="1500661"/>
          </a:xfrm>
          <a:prstGeom prst="wedgeRoundRectCallout">
            <a:avLst>
              <a:gd name="adj1" fmla="val -72412"/>
              <a:gd name="adj2" fmla="val 53595"/>
              <a:gd name="adj3" fmla="val 16667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rPr>
              <a:t>AI</a:t>
            </a:r>
            <a:r>
              <a:rPr lang="zh-CN" altLang="en-US" sz="1500" dirty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rPr>
              <a:t>就是一种运行在我们自己机器中的程序</a:t>
            </a:r>
            <a:r>
              <a:rPr lang="zh-CN" altLang="en-US" sz="150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，它的智能都是我们给的！但是：</a:t>
            </a:r>
            <a:r>
              <a:rPr lang="zh-CN" altLang="en-US" sz="1350" b="1" dirty="0">
                <a:solidFill>
                  <a:prstClr val="black"/>
                </a:solidFill>
                <a:latin typeface="Calibri"/>
                <a:ea typeface="宋体" charset="-122"/>
              </a:rPr>
              <a:t>人类大脑是如何实现智能的？</a:t>
            </a:r>
          </a:p>
          <a:p>
            <a:pPr marL="342900" lvl="1" defTabSz="685800">
              <a:spcBef>
                <a:spcPct val="10000"/>
              </a:spcBef>
              <a:spcAft>
                <a:spcPct val="10000"/>
              </a:spcAft>
              <a:buFont typeface="Wingdings" charset="2"/>
              <a:buChar char="ü"/>
              <a:defRPr/>
            </a:pPr>
            <a:r>
              <a:rPr lang="zh-CN" altLang="en-US" sz="1350" b="1" dirty="0">
                <a:solidFill>
                  <a:prstClr val="black"/>
                </a:solidFill>
                <a:latin typeface="Calibri"/>
                <a:ea typeface="宋体" charset="-122"/>
              </a:rPr>
              <a:t> 目前对人脑奥秘知之甚少</a:t>
            </a:r>
            <a:endParaRPr lang="en-US" altLang="zh-CN" sz="1350" b="1" dirty="0">
              <a:solidFill>
                <a:prstClr val="black"/>
              </a:solidFill>
              <a:latin typeface="Calibri"/>
              <a:ea typeface="宋体" charset="-122"/>
            </a:endParaRPr>
          </a:p>
          <a:p>
            <a:pPr marL="342900" lvl="1" defTabSz="685800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例如：人如何认识人，甚至认识</a:t>
            </a:r>
            <a:r>
              <a:rPr lang="en-US" altLang="zh-CN" sz="15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15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个杯子？</a:t>
            </a:r>
            <a:endParaRPr lang="en-US" altLang="zh-CN" sz="1500" b="1" dirty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 marL="342900" lvl="1" defTabSz="685800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人又是如何回忆起几十年前的事情的？</a:t>
            </a:r>
            <a:endParaRPr lang="en-US" altLang="zh-CN" sz="15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1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DB02-1BCF-40C5-A784-CF9EBC76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97" y="599022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E743C5-D941-43D3-8D7A-80B0846C5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5200" y="1486808"/>
            <a:ext cx="6022308" cy="3498894"/>
            <a:chOff x="2362" y="3745"/>
            <a:chExt cx="7381" cy="4212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8A16798A-3A7C-4D32-8906-89593BED3F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" y="3745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068800-49A1-4C6E-8C3E-45A1BFA86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745"/>
              <a:ext cx="7224" cy="4076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defTabSz="685800"/>
              <a:endParaRPr lang="zh-CN" altLang="en-US" sz="1400">
                <a:solidFill>
                  <a:srgbClr val="D6862D">
                    <a:lumMod val="20000"/>
                    <a:lumOff val="8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828C71-382A-446D-B3B1-7B322F8C9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4512"/>
              <a:ext cx="992" cy="8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思考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过程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7BA1A12D-59A4-4979-8AEC-37FC34BB6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1" y="3881"/>
              <a:ext cx="2" cy="3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559885C-6DCC-40F9-88C8-313D5928B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5647"/>
              <a:ext cx="68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C4428AB-123A-485B-A879-1708B4C74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913"/>
              <a:ext cx="1409" cy="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srgbClr val="0703B5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类人思考</a:t>
              </a:r>
            </a:p>
            <a:p>
              <a:pPr algn="just" defTabSz="685800" eaLnBrk="1" hangingPunct="1"/>
              <a:endPara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defTabSz="685800" eaLnBrk="1" hangingPunct="1"/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模拟思维过程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2E3E38A-550A-4538-8655-02B71ECC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7549"/>
              <a:ext cx="1096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srgbClr val="0703B5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理性思考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EF920DC9-D82F-40EA-88B0-BEB867DA7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" y="7549"/>
              <a:ext cx="1096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srgbClr val="0703B5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理性行为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D4EBCC-7474-42ED-AB63-3C1C69D5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5443"/>
              <a:ext cx="1567" cy="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685800"/>
              <a:r>
                <a:rPr lang="zh-CN" altLang="en-US" sz="1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人类智能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05EE9F2-FEBF-48DC-AD7E-7554DCE19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79" y="5240"/>
              <a:ext cx="313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720DF1-F06E-4053-97F9-A7A40CD3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" y="4482"/>
              <a:ext cx="975" cy="8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智能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行为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F113E5E-B02F-401F-BBF1-BA81DEEC2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4" y="5240"/>
              <a:ext cx="604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9CCED23-89BF-44E0-9FEF-90C72226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" y="3893"/>
              <a:ext cx="1433" cy="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srgbClr val="0703B5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类人行为</a:t>
              </a:r>
            </a:p>
            <a:p>
              <a:pPr algn="just" defTabSz="685800" eaLnBrk="1" hangingPunct="1"/>
              <a:endPara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defTabSz="685800" eaLnBrk="1" hangingPunct="1"/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模拟行为功能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420216-5657-4B52-995A-DC9138A21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6055"/>
              <a:ext cx="939" cy="8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思维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过程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671DE26A-6C16-48B4-B669-5D02CC619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3" y="6191"/>
              <a:ext cx="469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B0F815-30B9-4B5E-845D-7F555469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6462"/>
              <a:ext cx="1093" cy="8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思维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C2F427DE-0283-42F5-8D5D-BCE22958E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" y="6598"/>
              <a:ext cx="313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9D0DECE-95A8-4287-B01E-D11AB9DA7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7277"/>
              <a:ext cx="2190" cy="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按照模型建立思维系统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26845A-3B86-4ED6-B975-253935C4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" y="6042"/>
              <a:ext cx="1000" cy="8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智能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行为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610B48-E99C-4949-8CDB-12628B7E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" y="6462"/>
              <a:ext cx="1094" cy="8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行为</a:t>
              </a:r>
              <a:endParaRPr lang="en-US" altLang="zh-CN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defTabSz="685800">
                <a:spcBef>
                  <a:spcPts val="581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建模</a:t>
              </a: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87A63588-8C36-4D8A-AE73-4CFE516F6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4" y="6191"/>
              <a:ext cx="447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3252E335-69E7-4B9A-80E9-89C7830E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1" y="6598"/>
              <a:ext cx="47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5FCC34C1-9027-40C5-910D-C13586986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9" y="7141"/>
              <a:ext cx="2189" cy="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just" defTabSz="685800" eaLnBrk="1" hangingPunct="1"/>
              <a:r>
                <a:rPr lang="zh-CN" altLang="en-US" sz="14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按照模型建立行为系统</a:t>
              </a:r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F395A478-9B9F-4B24-8D94-70C41E56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431" y="5200021"/>
            <a:ext cx="7001969" cy="103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 </a:t>
            </a:r>
            <a:r>
              <a:rPr lang="zh-CN" altLang="en-US" sz="2100" dirty="0">
                <a:solidFill>
                  <a:prstClr val="black"/>
                </a:solidFill>
              </a:rPr>
              <a:t>类人思考或类人行为：直接模拟 </a:t>
            </a:r>
            <a:r>
              <a:rPr lang="en-US" altLang="zh-CN" sz="2100" dirty="0">
                <a:solidFill>
                  <a:prstClr val="black"/>
                </a:solidFill>
              </a:rPr>
              <a:t>/ </a:t>
            </a:r>
            <a:r>
              <a:rPr lang="zh-CN" altLang="en-US" sz="2100" dirty="0">
                <a:solidFill>
                  <a:prstClr val="black"/>
                </a:solidFill>
              </a:rPr>
              <a:t>追随人</a:t>
            </a:r>
          </a:p>
          <a:p>
            <a:pPr defTabSz="685800" eaLnBrk="1" hangingPunct="1">
              <a:lnSpc>
                <a:spcPct val="15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100" dirty="0">
                <a:solidFill>
                  <a:prstClr val="black"/>
                </a:solidFill>
              </a:rPr>
              <a:t> 理性思考或理性行为：间接模拟 </a:t>
            </a:r>
            <a:r>
              <a:rPr lang="en-US" altLang="zh-CN" sz="2100" dirty="0">
                <a:solidFill>
                  <a:prstClr val="black"/>
                </a:solidFill>
              </a:rPr>
              <a:t>/ </a:t>
            </a:r>
            <a:r>
              <a:rPr lang="zh-CN" altLang="en-US" sz="2100" dirty="0">
                <a:solidFill>
                  <a:prstClr val="black"/>
                </a:solidFill>
              </a:rPr>
              <a:t>概括人 </a:t>
            </a:r>
            <a:r>
              <a:rPr lang="en-US" altLang="zh-CN" sz="2100" dirty="0">
                <a:solidFill>
                  <a:prstClr val="black"/>
                </a:solidFill>
                <a:latin typeface="Times New Roman" pitchFamily="18" charset="0"/>
              </a:rPr>
              <a:t>––</a:t>
            </a:r>
            <a:r>
              <a:rPr lang="zh-CN" altLang="en-US" sz="2100" dirty="0">
                <a:solidFill>
                  <a:prstClr val="black"/>
                </a:solidFill>
              </a:rPr>
              <a:t>更普遍</a:t>
            </a:r>
          </a:p>
        </p:txBody>
      </p:sp>
    </p:spTree>
    <p:extLst>
      <p:ext uri="{BB962C8B-B14F-4D97-AF65-F5344CB8AC3E}">
        <p14:creationId xmlns:p14="http://schemas.microsoft.com/office/powerpoint/2010/main" val="70301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5729" y="570439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3892" y="1412776"/>
            <a:ext cx="7408333" cy="3450696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5F2236-3E5E-4537-A202-6EF0315261FD}"/>
              </a:ext>
            </a:extLst>
          </p:cNvPr>
          <p:cNvGrpSpPr/>
          <p:nvPr/>
        </p:nvGrpSpPr>
        <p:grpSpPr>
          <a:xfrm>
            <a:off x="504056" y="1556792"/>
            <a:ext cx="8388424" cy="5040560"/>
            <a:chOff x="665978" y="1343025"/>
            <a:chExt cx="11246513" cy="50405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2CC5E32-F7AF-4634-B719-4B0105A6F4E6}"/>
                </a:ext>
              </a:extLst>
            </p:cNvPr>
            <p:cNvGrpSpPr/>
            <p:nvPr/>
          </p:nvGrpSpPr>
          <p:grpSpPr>
            <a:xfrm>
              <a:off x="665978" y="1343025"/>
              <a:ext cx="3361133" cy="5040560"/>
              <a:chOff x="1003143" y="1673017"/>
              <a:chExt cx="3361133" cy="46598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B7A41DB-7EBB-4EB1-BB80-594E605CD507}"/>
                  </a:ext>
                </a:extLst>
              </p:cNvPr>
              <p:cNvSpPr/>
              <p:nvPr/>
            </p:nvSpPr>
            <p:spPr>
              <a:xfrm>
                <a:off x="1003143" y="1673017"/>
                <a:ext cx="3361133" cy="4659803"/>
              </a:xfrm>
              <a:prstGeom prst="rect">
                <a:avLst/>
              </a:prstGeom>
              <a:solidFill>
                <a:srgbClr val="1B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50">
                <a:extLst>
                  <a:ext uri="{FF2B5EF4-FFF2-40B4-BE49-F238E27FC236}">
                    <a16:creationId xmlns:a16="http://schemas.microsoft.com/office/drawing/2014/main" id="{6BA76187-52E8-46C7-8FAD-BF7ECD6E83E5}"/>
                  </a:ext>
                </a:extLst>
              </p:cNvPr>
              <p:cNvSpPr txBox="1"/>
              <p:nvPr/>
            </p:nvSpPr>
            <p:spPr>
              <a:xfrm>
                <a:off x="1197325" y="1775769"/>
                <a:ext cx="3127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阿兰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·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图灵</a:t>
                </a:r>
                <a:endParaRPr lang="zh-CN" altLang="en-US" sz="2800" b="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51">
                <a:extLst>
                  <a:ext uri="{FF2B5EF4-FFF2-40B4-BE49-F238E27FC236}">
                    <a16:creationId xmlns:a16="http://schemas.microsoft.com/office/drawing/2014/main" id="{9C5A612A-A835-44A2-90AF-3F6CEB90B807}"/>
                  </a:ext>
                </a:extLst>
              </p:cNvPr>
              <p:cNvSpPr txBox="1"/>
              <p:nvPr/>
            </p:nvSpPr>
            <p:spPr>
              <a:xfrm>
                <a:off x="1255610" y="2339500"/>
                <a:ext cx="29602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</a:rPr>
                  <a:t>英国数学家、逻辑学家，被视为计算机科学之父。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51F95EF-547F-4408-9F65-A190DAC7069D}"/>
                </a:ext>
              </a:extLst>
            </p:cNvPr>
            <p:cNvGrpSpPr/>
            <p:nvPr/>
          </p:nvGrpSpPr>
          <p:grpSpPr>
            <a:xfrm>
              <a:off x="4257676" y="1343025"/>
              <a:ext cx="3471198" cy="5040560"/>
              <a:chOff x="4459516" y="1673016"/>
              <a:chExt cx="3361133" cy="467221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73A4D1C-BA19-4F10-8CA3-A5C1BED05D11}"/>
                  </a:ext>
                </a:extLst>
              </p:cNvPr>
              <p:cNvSpPr/>
              <p:nvPr/>
            </p:nvSpPr>
            <p:spPr>
              <a:xfrm>
                <a:off x="4459516" y="1673016"/>
                <a:ext cx="3361133" cy="4672214"/>
              </a:xfrm>
              <a:prstGeom prst="rect">
                <a:avLst/>
              </a:prstGeom>
              <a:solidFill>
                <a:srgbClr val="EA53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98">
                <a:extLst>
                  <a:ext uri="{FF2B5EF4-FFF2-40B4-BE49-F238E27FC236}">
                    <a16:creationId xmlns:a16="http://schemas.microsoft.com/office/drawing/2014/main" id="{4E18B028-F134-4CED-A820-AF8CBB499846}"/>
                  </a:ext>
                </a:extLst>
              </p:cNvPr>
              <p:cNvSpPr txBox="1"/>
              <p:nvPr/>
            </p:nvSpPr>
            <p:spPr>
              <a:xfrm>
                <a:off x="4659955" y="2190882"/>
                <a:ext cx="2960252" cy="3893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阿兰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·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图灵在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1950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年发表的一篇名为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《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计算机器与智能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》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的论文，提出著名的“图灵测试”，</a:t>
                </a:r>
                <a:r>
                  <a:rPr lang="zh-CN" altLang="en-US" dirty="0"/>
                  <a:t>测试者在与被测试者（一个人和一台机器）隔开的情况下，通过一些装置（如键盘）向被测试者随意提问。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分钟对话后，如果机器能够让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的测试人相信它是人类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，那么这台计算机就可以被认为具有人类的思考能力。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文本框 115">
                <a:extLst>
                  <a:ext uri="{FF2B5EF4-FFF2-40B4-BE49-F238E27FC236}">
                    <a16:creationId xmlns:a16="http://schemas.microsoft.com/office/drawing/2014/main" id="{F17195FE-1BDE-47BF-AF78-0965B705BB9B}"/>
                  </a:ext>
                </a:extLst>
              </p:cNvPr>
              <p:cNvSpPr txBox="1"/>
              <p:nvPr/>
            </p:nvSpPr>
            <p:spPr>
              <a:xfrm>
                <a:off x="4576342" y="1673016"/>
                <a:ext cx="3127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0" dirty="0">
                    <a:ln>
                      <a:noFill/>
                    </a:ln>
                    <a:solidFill>
                      <a:schemeClr val="bg1"/>
                    </a:solidFill>
                  </a:rPr>
                  <a:t>图灵测试</a:t>
                </a:r>
                <a:r>
                  <a:rPr lang="en-US" altLang="zh-CN" sz="2800" b="0" dirty="0">
                    <a:ln>
                      <a:noFill/>
                    </a:ln>
                    <a:solidFill>
                      <a:schemeClr val="bg1"/>
                    </a:solidFill>
                  </a:rPr>
                  <a:t>  </a:t>
                </a:r>
                <a:endParaRPr lang="zh-CN" altLang="en-US" sz="2800" b="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" name="Picture 2" descr="C:\Users\yuly\Desktop\0dd7912397dda144a1bb0e37bbb7d0a20df48680.jpg">
              <a:extLst>
                <a:ext uri="{FF2B5EF4-FFF2-40B4-BE49-F238E27FC236}">
                  <a16:creationId xmlns:a16="http://schemas.microsoft.com/office/drawing/2014/main" id="{16C4DDD4-06BE-4AD1-B77C-14F0F3FB3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6915" y="3195872"/>
              <a:ext cx="2209047" cy="2761308"/>
            </a:xfrm>
            <a:prstGeom prst="rect">
              <a:avLst/>
            </a:prstGeom>
            <a:noFill/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B9DC91-EE0F-4201-8C97-A149CC8E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066" y="1419348"/>
              <a:ext cx="4009425" cy="331984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2AF3D2-EBB9-44CD-A693-8B0CF9A21E7F}"/>
                </a:ext>
              </a:extLst>
            </p:cNvPr>
            <p:cNvSpPr/>
            <p:nvPr/>
          </p:nvSpPr>
          <p:spPr>
            <a:xfrm>
              <a:off x="8183533" y="5014939"/>
              <a:ext cx="3448493" cy="1015663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图灵测试额外加分项：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说服测试者，令他认为自己是电脑。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ECD8B-53A1-4159-82C8-10791D4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47721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人工智能概念</a:t>
            </a:r>
          </a:p>
        </p:txBody>
      </p:sp>
      <p:pic>
        <p:nvPicPr>
          <p:cNvPr id="5" name="Picture 149">
            <a:extLst>
              <a:ext uri="{FF2B5EF4-FFF2-40B4-BE49-F238E27FC236}">
                <a16:creationId xmlns:a16="http://schemas.microsoft.com/office/drawing/2014/main" id="{89F1651F-790F-45FC-BEBF-6956F8ABCC1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67" y="2060848"/>
            <a:ext cx="291528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7F791D-320C-4E11-B7FC-BD37BA661BA4}"/>
              </a:ext>
            </a:extLst>
          </p:cNvPr>
          <p:cNvSpPr/>
          <p:nvPr/>
        </p:nvSpPr>
        <p:spPr>
          <a:xfrm>
            <a:off x="1691680" y="1828611"/>
            <a:ext cx="4572000" cy="2635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ea typeface="宋体" charset="-122"/>
              </a:rPr>
              <a:t>图灵测试示范</a:t>
            </a:r>
            <a:r>
              <a:rPr lang="en-US" altLang="zh-CN" sz="1400" dirty="0">
                <a:ea typeface="宋体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问：你会下国际象棋吗？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问：你会下国际象棋吗？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问：请再次回答，你会下国际象棋吗？</a:t>
            </a:r>
          </a:p>
          <a:p>
            <a:pPr>
              <a:lnSpc>
                <a:spcPct val="150000"/>
              </a:lnSpc>
            </a:pPr>
            <a:r>
              <a:rPr lang="zh-CN" altLang="ru-RU" sz="1400" dirty="0">
                <a:ea typeface="宋体" charset="-122"/>
              </a:rPr>
              <a:t>答：是的。</a:t>
            </a:r>
          </a:p>
          <a:p>
            <a:pPr>
              <a:lnSpc>
                <a:spcPct val="150000"/>
              </a:lnSpc>
            </a:pPr>
            <a:r>
              <a:rPr lang="zh-CN" altLang="ru-RU" sz="1400" b="1" dirty="0">
                <a:solidFill>
                  <a:srgbClr val="FF3300"/>
                </a:solidFill>
                <a:ea typeface="宋体" charset="-122"/>
              </a:rPr>
              <a:t>一部笨机器</a:t>
            </a:r>
            <a:r>
              <a:rPr lang="ru-RU" altLang="zh-CN" sz="1400" dirty="0">
                <a:solidFill>
                  <a:srgbClr val="FF3300"/>
                </a:solidFill>
                <a:ea typeface="宋体" charset="-122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2512250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274DB"/>
    </a:dk2>
    <a:lt2>
      <a:srgbClr val="6DA709"/>
    </a:lt2>
    <a:accent1>
      <a:srgbClr val="069DDD"/>
    </a:accent1>
    <a:accent2>
      <a:srgbClr val="79B002"/>
    </a:accent2>
    <a:accent3>
      <a:srgbClr val="F08E21"/>
    </a:accent3>
    <a:accent4>
      <a:srgbClr val="F35B1E"/>
    </a:accent4>
    <a:accent5>
      <a:srgbClr val="F34976"/>
    </a:accent5>
    <a:accent6>
      <a:srgbClr val="C058AC"/>
    </a:accent6>
    <a:hlink>
      <a:srgbClr val="1274DB"/>
    </a:hlink>
    <a:folHlink>
      <a:srgbClr val="6DA709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13912</TotalTime>
  <Words>1385</Words>
  <Application>Microsoft Office PowerPoint</Application>
  <PresentationFormat>全屏显示(4:3)</PresentationFormat>
  <Paragraphs>161</Paragraphs>
  <Slides>19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 Unicode MS</vt:lpstr>
      <vt:lpstr>Helvetica Neue</vt:lpstr>
      <vt:lpstr>PingFang SC</vt:lpstr>
      <vt:lpstr>黑体</vt:lpstr>
      <vt:lpstr>华文行楷</vt:lpstr>
      <vt:lpstr>楷体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  人工智能导论 教师：周旭 博士 副教授 邮箱：zhxu@hnu.edu.cn 微信号：15773146964</vt:lpstr>
      <vt:lpstr>复习重点</vt:lpstr>
      <vt:lpstr>人工智能概念—身边的AI</vt:lpstr>
      <vt:lpstr>PowerPoint 演示文稿</vt:lpstr>
      <vt:lpstr>人工智能概念</vt:lpstr>
      <vt:lpstr>人工智能概念</vt:lpstr>
      <vt:lpstr>人工智能概念</vt:lpstr>
      <vt:lpstr>人工智能概念</vt:lpstr>
      <vt:lpstr>人工智能概念</vt:lpstr>
      <vt:lpstr>人工智能概念</vt:lpstr>
      <vt:lpstr>人工智能概念</vt:lpstr>
      <vt:lpstr>人工智能概念</vt:lpstr>
      <vt:lpstr>人工智能概念</vt:lpstr>
      <vt:lpstr>合理地行动：合理Agent</vt:lpstr>
      <vt:lpstr>人工智能应用-智能安防和巡检</vt:lpstr>
      <vt:lpstr>人工智能应用-智能安防和巡检</vt:lpstr>
      <vt:lpstr>人工智能应用——实例：智能服务</vt:lpstr>
      <vt:lpstr>人工智能应用——实例：智能快递分拣</vt:lpstr>
      <vt:lpstr>人工智能应用——实例：机器阅读理解用于智能阅卷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967</cp:revision>
  <dcterms:created xsi:type="dcterms:W3CDTF">2012-07-06T08:29:17Z</dcterms:created>
  <dcterms:modified xsi:type="dcterms:W3CDTF">2021-12-28T01:22:14Z</dcterms:modified>
</cp:coreProperties>
</file>