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91" r:id="rId2"/>
    <p:sldId id="439" r:id="rId3"/>
    <p:sldId id="698" r:id="rId4"/>
    <p:sldId id="693" r:id="rId5"/>
    <p:sldId id="716" r:id="rId6"/>
    <p:sldId id="659" r:id="rId7"/>
    <p:sldId id="684" r:id="rId8"/>
    <p:sldId id="661" r:id="rId9"/>
    <p:sldId id="692" r:id="rId10"/>
    <p:sldId id="662" r:id="rId11"/>
    <p:sldId id="663" r:id="rId12"/>
    <p:sldId id="704" r:id="rId13"/>
    <p:sldId id="686" r:id="rId14"/>
    <p:sldId id="700" r:id="rId15"/>
    <p:sldId id="665" r:id="rId16"/>
    <p:sldId id="705" r:id="rId17"/>
    <p:sldId id="1909" r:id="rId18"/>
    <p:sldId id="701" r:id="rId19"/>
    <p:sldId id="702" r:id="rId20"/>
    <p:sldId id="667" r:id="rId21"/>
    <p:sldId id="412" r:id="rId22"/>
    <p:sldId id="413" r:id="rId23"/>
    <p:sldId id="668" r:id="rId24"/>
    <p:sldId id="1898" r:id="rId25"/>
    <p:sldId id="1900" r:id="rId26"/>
    <p:sldId id="963" r:id="rId27"/>
    <p:sldId id="964" r:id="rId28"/>
    <p:sldId id="1888" r:id="rId29"/>
    <p:sldId id="1889" r:id="rId30"/>
    <p:sldId id="1887" r:id="rId31"/>
    <p:sldId id="1891" r:id="rId32"/>
    <p:sldId id="1908" r:id="rId33"/>
    <p:sldId id="1907" r:id="rId34"/>
    <p:sldId id="191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76671" autoAdjust="0"/>
  </p:normalViewPr>
  <p:slideViewPr>
    <p:cSldViewPr>
      <p:cViewPr varScale="1">
        <p:scale>
          <a:sx n="96" d="100"/>
          <a:sy n="96" d="100"/>
        </p:scale>
        <p:origin x="138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BD33-6F4E-4442-AE10-F7766F96CE0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DD10B-BFFD-4063-AB6B-D37A894C6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enturebeat.com/company/youtub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company/foursquare" TargetMode="External"/><Relationship Id="rId4" Type="http://schemas.openxmlformats.org/officeDocument/2006/relationships/hyperlink" Target="http://venturebeat.com/company/facebook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Welcome to </a:t>
            </a:r>
            <a:r>
              <a:rPr lang="en-US" altLang="zh-CN" dirty="0" err="1"/>
              <a:t>NExT</a:t>
            </a:r>
            <a:r>
              <a:rPr lang="en-US" altLang="zh-CN" dirty="0"/>
              <a:t>. </a:t>
            </a:r>
            <a:r>
              <a:rPr lang="en-US" altLang="zh-CN" dirty="0" err="1"/>
              <a:t>NExT</a:t>
            </a:r>
            <a:r>
              <a:rPr lang="en-US" altLang="zh-CN" dirty="0"/>
              <a:t> is a joint research centre setup between NUS and </a:t>
            </a:r>
            <a:r>
              <a:rPr lang="en-US" altLang="zh-CN" dirty="0" err="1"/>
              <a:t>Tsinghua</a:t>
            </a:r>
            <a:r>
              <a:rPr lang="en-US" altLang="zh-CN" dirty="0"/>
              <a:t> University of China. The aim is to carry out research on extreme search on user-generated social network contents.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lIns="96661" tIns="48331" rIns="96661" bIns="48331"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2CD75-3708-4860-AE07-B3B1373E0532}" type="slidenum">
              <a:rPr lang="en-US" smtClean="0"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3765">
              <a:defRPr/>
            </a:pPr>
            <a:endParaRPr lang="en-US" baseline="0" dirty="0"/>
          </a:p>
          <a:p>
            <a:pPr defTabSz="913765">
              <a:defRPr/>
            </a:pPr>
            <a:r>
              <a:rPr lang="en-US" baseline="0" dirty="0"/>
              <a:t>But just how big these UGCs are. On average, in e</a:t>
            </a:r>
            <a:r>
              <a:rPr lang="en-US" dirty="0"/>
              <a:t>very 60 seconds in social media, two million videos are viewed on 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, 700,000 messages are delivered by way of </a:t>
            </a:r>
            <a:r>
              <a:rPr lang="en-US" dirty="0" err="1">
                <a:hlinkClick r:id="rId4"/>
              </a:rPr>
              <a:t>Facebook</a:t>
            </a:r>
            <a:r>
              <a:rPr lang="en-US" dirty="0"/>
              <a:t>, 175,000 tweets are fired off into the ether, and 2,000 </a:t>
            </a:r>
            <a:r>
              <a:rPr lang="en-US" dirty="0">
                <a:hlinkClick r:id="rId5"/>
              </a:rPr>
              <a:t>Foursquare</a:t>
            </a:r>
            <a:r>
              <a:rPr lang="en-US" dirty="0"/>
              <a:t> check-ins tell the world where we are. When considered together, one thing seems clear: social media has taken over the world. 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6815E10C-8866-412C-998E-D2F6892ADA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68E9318-F894-41E2-BB6D-A67C8B4F3D60}" type="slidenum">
              <a:rPr lang="zh-CN" altLang="en-US" sz="1200" smtClean="0"/>
              <a:pPr/>
              <a:t>26</a:t>
            </a:fld>
            <a:endParaRPr lang="zh-CN" altLang="en-US" sz="1200"/>
          </a:p>
        </p:txBody>
      </p:sp>
      <p:sp>
        <p:nvSpPr>
          <p:cNvPr id="120835" name="Rectangle 7">
            <a:extLst>
              <a:ext uri="{FF2B5EF4-FFF2-40B4-BE49-F238E27FC236}">
                <a16:creationId xmlns:a16="http://schemas.microsoft.com/office/drawing/2014/main" id="{A5958744-A314-4270-8102-E8AA3D0C9FA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6" tIns="45729" rIns="91456" bIns="45729" anchor="b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717CF96-A1F0-43D5-B9F2-D0D1B6A2C220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26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20836" name="Rectangle 2">
            <a:extLst>
              <a:ext uri="{FF2B5EF4-FFF2-40B4-BE49-F238E27FC236}">
                <a16:creationId xmlns:a16="http://schemas.microsoft.com/office/drawing/2014/main" id="{E9BC49EF-5187-4DBF-ADFE-269003F0032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36650" y="682625"/>
            <a:ext cx="4559300" cy="3419475"/>
          </a:xfrm>
          <a:ln/>
        </p:spPr>
      </p:sp>
      <p:sp>
        <p:nvSpPr>
          <p:cNvPr id="120837" name="Rectangle 3">
            <a:extLst>
              <a:ext uri="{FF2B5EF4-FFF2-40B4-BE49-F238E27FC236}">
                <a16:creationId xmlns:a16="http://schemas.microsoft.com/office/drawing/2014/main" id="{53BF40DF-ACF7-4589-9452-441E0C1293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1225" y="4330700"/>
            <a:ext cx="5008563" cy="4103688"/>
          </a:xfrm>
        </p:spPr>
        <p:txBody>
          <a:bodyPr lIns="91456" tIns="45729" rIns="91456" bIns="45729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C917C1A2-C9F0-46CC-A451-7AF9424438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B865DD7-9DEB-4282-9593-93AC418406F2}" type="slidenum">
              <a:rPr lang="zh-CN" altLang="en-US" sz="1200" smtClean="0"/>
              <a:pPr/>
              <a:t>27</a:t>
            </a:fld>
            <a:endParaRPr lang="zh-CN" altLang="en-US" sz="1200"/>
          </a:p>
        </p:txBody>
      </p:sp>
      <p:sp>
        <p:nvSpPr>
          <p:cNvPr id="122883" name="Rectangle 7">
            <a:extLst>
              <a:ext uri="{FF2B5EF4-FFF2-40B4-BE49-F238E27FC236}">
                <a16:creationId xmlns:a16="http://schemas.microsoft.com/office/drawing/2014/main" id="{B9813926-1A93-4496-892A-88B020E16C6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6" tIns="45729" rIns="91456" bIns="45729" anchor="b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BC7762E-C7E7-49DB-83CC-25A6A7C2D4FF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27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22884" name="Rectangle 2">
            <a:extLst>
              <a:ext uri="{FF2B5EF4-FFF2-40B4-BE49-F238E27FC236}">
                <a16:creationId xmlns:a16="http://schemas.microsoft.com/office/drawing/2014/main" id="{BCE04BD2-1CD9-4C82-A761-35F695208BF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36650" y="682625"/>
            <a:ext cx="4559300" cy="3419475"/>
          </a:xfrm>
          <a:ln/>
        </p:spPr>
      </p:sp>
      <p:sp>
        <p:nvSpPr>
          <p:cNvPr id="122885" name="Rectangle 3">
            <a:extLst>
              <a:ext uri="{FF2B5EF4-FFF2-40B4-BE49-F238E27FC236}">
                <a16:creationId xmlns:a16="http://schemas.microsoft.com/office/drawing/2014/main" id="{2F9E32B1-D6BD-429D-B4E6-9C86949B14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1225" y="4330700"/>
            <a:ext cx="5008563" cy="4103688"/>
          </a:xfrm>
        </p:spPr>
        <p:txBody>
          <a:bodyPr lIns="91456" tIns="45729" rIns="91456" bIns="45729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E5D444A0-A05C-4BA2-B97B-F3369ACE6C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C39065-6FCD-40E6-94E6-48219DFAAABC}" type="slidenum">
              <a:rPr lang="zh-CN" altLang="en-US" sz="1200" smtClean="0"/>
              <a:pPr/>
              <a:t>28</a:t>
            </a:fld>
            <a:endParaRPr lang="zh-CN" altLang="en-US" sz="1200"/>
          </a:p>
        </p:txBody>
      </p:sp>
      <p:sp>
        <p:nvSpPr>
          <p:cNvPr id="124931" name="Rectangle 7">
            <a:extLst>
              <a:ext uri="{FF2B5EF4-FFF2-40B4-BE49-F238E27FC236}">
                <a16:creationId xmlns:a16="http://schemas.microsoft.com/office/drawing/2014/main" id="{92CBE93D-2205-4B30-B562-13FEC3E6278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6" tIns="45729" rIns="91456" bIns="45729" anchor="b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B922B7D-516B-482C-AC25-FD7C975C42C3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28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24932" name="Rectangle 2">
            <a:extLst>
              <a:ext uri="{FF2B5EF4-FFF2-40B4-BE49-F238E27FC236}">
                <a16:creationId xmlns:a16="http://schemas.microsoft.com/office/drawing/2014/main" id="{C97A37BB-897C-4379-B2C2-6BDF1A4DCC6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36650" y="682625"/>
            <a:ext cx="4559300" cy="3419475"/>
          </a:xfrm>
          <a:ln/>
        </p:spPr>
      </p:sp>
      <p:sp>
        <p:nvSpPr>
          <p:cNvPr id="124933" name="Rectangle 3">
            <a:extLst>
              <a:ext uri="{FF2B5EF4-FFF2-40B4-BE49-F238E27FC236}">
                <a16:creationId xmlns:a16="http://schemas.microsoft.com/office/drawing/2014/main" id="{036DA692-F00D-4335-9920-253450EC38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1225" y="4330700"/>
            <a:ext cx="5008563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6" tIns="45729" rIns="91456" bIns="45729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C45652EA-1165-40AB-93A2-BA86ECDC0F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803EBCE-8202-4BA2-8E1B-65E952016F6C}" type="slidenum">
              <a:rPr lang="zh-CN" altLang="en-US" sz="1200" smtClean="0"/>
              <a:pPr/>
              <a:t>29</a:t>
            </a:fld>
            <a:endParaRPr lang="zh-CN" altLang="en-US" sz="1200"/>
          </a:p>
        </p:txBody>
      </p:sp>
      <p:sp>
        <p:nvSpPr>
          <p:cNvPr id="126979" name="Rectangle 7">
            <a:extLst>
              <a:ext uri="{FF2B5EF4-FFF2-40B4-BE49-F238E27FC236}">
                <a16:creationId xmlns:a16="http://schemas.microsoft.com/office/drawing/2014/main" id="{3010E280-D440-46F9-A525-91F57BEDE69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6" tIns="45729" rIns="91456" bIns="45729" anchor="b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3D5DF5B-A0DA-4DB9-8557-86B82D2A7EEF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29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26980" name="Rectangle 2">
            <a:extLst>
              <a:ext uri="{FF2B5EF4-FFF2-40B4-BE49-F238E27FC236}">
                <a16:creationId xmlns:a16="http://schemas.microsoft.com/office/drawing/2014/main" id="{F32FECE1-463C-4F62-94CB-EF9486173A4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36650" y="682625"/>
            <a:ext cx="4559300" cy="3419475"/>
          </a:xfrm>
          <a:ln/>
        </p:spPr>
      </p:sp>
      <p:sp>
        <p:nvSpPr>
          <p:cNvPr id="126981" name="Rectangle 3">
            <a:extLst>
              <a:ext uri="{FF2B5EF4-FFF2-40B4-BE49-F238E27FC236}">
                <a16:creationId xmlns:a16="http://schemas.microsoft.com/office/drawing/2014/main" id="{EF0C4087-FC34-4D38-B47D-868312D120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1225" y="4330700"/>
            <a:ext cx="5008563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6" tIns="45729" rIns="91456" bIns="45729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CF72D2A1-1A5C-49B2-A82B-B3AF08AE7E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F6B18E5-A7BD-4C94-AA0F-5335E2F0A3D5}" type="slidenum">
              <a:rPr lang="zh-CN" altLang="en-US" sz="1200" smtClean="0"/>
              <a:pPr/>
              <a:t>30</a:t>
            </a:fld>
            <a:endParaRPr lang="zh-CN" altLang="en-US" sz="1200"/>
          </a:p>
        </p:txBody>
      </p:sp>
      <p:sp>
        <p:nvSpPr>
          <p:cNvPr id="129027" name="Rectangle 7">
            <a:extLst>
              <a:ext uri="{FF2B5EF4-FFF2-40B4-BE49-F238E27FC236}">
                <a16:creationId xmlns:a16="http://schemas.microsoft.com/office/drawing/2014/main" id="{AD562D70-1C1E-4FAA-8F72-F33A0279FDF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6" tIns="45729" rIns="91456" bIns="45729" anchor="b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9F1510E-BBD0-4AEC-8407-CFC3A67CA761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30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29028" name="Rectangle 2">
            <a:extLst>
              <a:ext uri="{FF2B5EF4-FFF2-40B4-BE49-F238E27FC236}">
                <a16:creationId xmlns:a16="http://schemas.microsoft.com/office/drawing/2014/main" id="{02266A37-7BFF-4A30-8107-E9C5A9F0F5D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36650" y="682625"/>
            <a:ext cx="4559300" cy="3419475"/>
          </a:xfrm>
          <a:ln/>
        </p:spPr>
      </p:sp>
      <p:sp>
        <p:nvSpPr>
          <p:cNvPr id="129029" name="Rectangle 3">
            <a:extLst>
              <a:ext uri="{FF2B5EF4-FFF2-40B4-BE49-F238E27FC236}">
                <a16:creationId xmlns:a16="http://schemas.microsoft.com/office/drawing/2014/main" id="{84DC828F-6CC0-41F2-9142-5382B19EBA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1225" y="4330700"/>
            <a:ext cx="5008563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6" tIns="45729" rIns="91456" bIns="45729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6815E10C-8866-412C-998E-D2F6892ADA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68E9318-F894-41E2-BB6D-A67C8B4F3D60}" type="slidenum">
              <a:rPr lang="zh-CN" altLang="en-US" sz="1200" smtClean="0"/>
              <a:pPr/>
              <a:t>34</a:t>
            </a:fld>
            <a:endParaRPr lang="zh-CN" altLang="en-US" sz="1200"/>
          </a:p>
        </p:txBody>
      </p:sp>
      <p:sp>
        <p:nvSpPr>
          <p:cNvPr id="120835" name="Rectangle 7">
            <a:extLst>
              <a:ext uri="{FF2B5EF4-FFF2-40B4-BE49-F238E27FC236}">
                <a16:creationId xmlns:a16="http://schemas.microsoft.com/office/drawing/2014/main" id="{A5958744-A314-4270-8102-E8AA3D0C9FA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6" tIns="45729" rIns="91456" bIns="45729" anchor="b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717CF96-A1F0-43D5-B9F2-D0D1B6A2C220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34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20836" name="Rectangle 2">
            <a:extLst>
              <a:ext uri="{FF2B5EF4-FFF2-40B4-BE49-F238E27FC236}">
                <a16:creationId xmlns:a16="http://schemas.microsoft.com/office/drawing/2014/main" id="{E9BC49EF-5187-4DBF-ADFE-269003F0032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36650" y="682625"/>
            <a:ext cx="4559300" cy="3419475"/>
          </a:xfrm>
          <a:ln/>
        </p:spPr>
      </p:sp>
      <p:sp>
        <p:nvSpPr>
          <p:cNvPr id="120837" name="Rectangle 3">
            <a:extLst>
              <a:ext uri="{FF2B5EF4-FFF2-40B4-BE49-F238E27FC236}">
                <a16:creationId xmlns:a16="http://schemas.microsoft.com/office/drawing/2014/main" id="{53BF40DF-ACF7-4589-9452-441E0C1293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1225" y="4330700"/>
            <a:ext cx="5008563" cy="4103688"/>
          </a:xfrm>
        </p:spPr>
        <p:txBody>
          <a:bodyPr lIns="91456" tIns="45729" rIns="91456" bIns="45729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13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2247007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-108520" y="6492875"/>
            <a:ext cx="676875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SG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                                                                                                湖南大学信息科学与工程学院</a:t>
            </a:r>
            <a:endParaRPr lang="en-SG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" y="0"/>
            <a:ext cx="9141319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5"/>
            <a:ext cx="9144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04BA9-FD43-491D-A0E4-EDE828381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055BE7B-83B0-4386-8308-662BD11426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2A78E-7B16-4231-933F-ECAA0C4BAA14}" type="datetime4">
              <a:rPr lang="zh-CN" altLang="en-US"/>
              <a:pPr>
                <a:defRPr/>
              </a:pPr>
              <a:t>2021年12月28日星期二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48EA338-C0E8-48C4-92E7-2AB02BCD88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F9DC3BE-DDC0-4324-A52E-36252BE9C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336A8-40F2-4B39-A67F-37AC052E62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901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png"/><Relationship Id="rId5" Type="http://schemas.openxmlformats.org/officeDocument/2006/relationships/image" Target="../media/image25.e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png"/><Relationship Id="rId5" Type="http://schemas.openxmlformats.org/officeDocument/2006/relationships/image" Target="../media/image25.e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png"/><Relationship Id="rId5" Type="http://schemas.openxmlformats.org/officeDocument/2006/relationships/image" Target="../media/image25.e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44825"/>
            <a:ext cx="8064896" cy="2448271"/>
          </a:xfrm>
        </p:spPr>
        <p:txBody>
          <a:bodyPr>
            <a:normAutofit fontScale="90000"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  <a:t>第十章</a:t>
            </a:r>
            <a:br>
              <a:rPr lang="en-US" altLang="zh-CN" sz="6000" dirty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</a:br>
            <a:r>
              <a:rPr lang="en-US" altLang="zh-CN" sz="6000" dirty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  <a:t> </a:t>
            </a:r>
            <a:br>
              <a:rPr lang="en-US" altLang="zh-CN" sz="6000" dirty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</a:br>
            <a:r>
              <a:rPr lang="zh-CN" altLang="en-US" sz="6000" dirty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  <a:t>不确定性的量化</a:t>
            </a:r>
            <a:br>
              <a:rPr lang="en-US" altLang="zh-CN" sz="6000" dirty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</a:br>
            <a:r>
              <a:rPr lang="en-US" altLang="zh-CN" sz="5400" dirty="0">
                <a:solidFill>
                  <a:schemeClr val="tx1"/>
                </a:solidFill>
              </a:rPr>
              <a:t>		</a:t>
            </a:r>
            <a:endParaRPr lang="en-SG" altLang="zh-CN" sz="3600" b="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2277" y="188640"/>
            <a:ext cx="27602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条件概率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条件</a:t>
            </a:r>
            <a:r>
              <a:rPr lang="zh-CN" altLang="en-US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概率</a:t>
            </a: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又称为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后验</a:t>
            </a: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概率</a:t>
            </a: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60000"/>
              </a:lnSpc>
              <a:buClr>
                <a:srgbClr val="800000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P(cavity | toothache) = 0.8</a:t>
            </a:r>
          </a:p>
          <a:p>
            <a:pPr>
              <a:lnSpc>
                <a:spcPct val="16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如果我们已经知道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cavity</a:t>
            </a: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发生了，那么我们能够推断</a:t>
            </a: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60000"/>
              </a:lnSpc>
              <a:buClr>
                <a:srgbClr val="800000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P(cavity | toothache, cavity) = 1</a:t>
            </a:r>
          </a:p>
          <a:p>
            <a:pPr>
              <a:lnSpc>
                <a:spcPct val="16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当新的事件是无关的时候，可以进行简化</a:t>
            </a: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60000"/>
              </a:lnSpc>
              <a:buClr>
                <a:srgbClr val="800000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P(cavity | toothache, </a:t>
            </a:r>
            <a:r>
              <a:rPr lang="en-US" altLang="zh-CN" sz="4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</a:t>
            </a:r>
            <a:r>
              <a:rPr lang="en-US" altLang="zh-CN" sz="3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//sunny </a:t>
            </a:r>
            <a:r>
              <a:rPr lang="zh-CN" altLang="en-US" sz="3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cavity </a:t>
            </a:r>
            <a:r>
              <a:rPr lang="zh-CN" altLang="en-US" sz="3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无关</a:t>
            </a:r>
            <a:endParaRPr lang="en-US" altLang="zh-CN" sz="3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60000"/>
              </a:lnSpc>
              <a:buClr>
                <a:srgbClr val="800000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P(cavity | toothache) </a:t>
            </a:r>
          </a:p>
          <a:p>
            <a:pPr marL="457200" lvl="1" indent="0">
              <a:lnSpc>
                <a:spcPct val="160000"/>
              </a:lnSpc>
              <a:buClr>
                <a:srgbClr val="800000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0.8</a:t>
            </a: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条件概率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条件概率的定义：</a:t>
            </a: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Clr>
                <a:srgbClr val="800000"/>
              </a:buClr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 | b) = P(a ∧ b) / P(b)  if P(b) &gt; 0</a:t>
            </a:r>
          </a:p>
          <a:p>
            <a:pPr marL="457200" lvl="1" indent="0">
              <a:lnSpc>
                <a:spcPct val="150000"/>
              </a:lnSpc>
              <a:buClr>
                <a:srgbClr val="800000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譬如：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P(Weather, Cavity) </a:t>
            </a:r>
          </a:p>
          <a:p>
            <a:pPr marL="457200" lvl="1" indent="0">
              <a:lnSpc>
                <a:spcPct val="150000"/>
              </a:lnSpc>
              <a:buClr>
                <a:srgbClr val="800000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P(Weather | Cavity) P(Cavity)</a:t>
            </a:r>
          </a:p>
          <a:p>
            <a:pPr>
              <a:lnSpc>
                <a:spcPct val="15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运用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乘法规则</a:t>
            </a: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我们得到另一种表示形式</a:t>
            </a: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Clr>
                <a:srgbClr val="800000"/>
              </a:buClr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 ∧ b) = P(a | b) P(b) = P(b | a) P(a)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条件概率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根据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链式推导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规则我们可以得到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/>
              <p:cNvSpPr txBox="1"/>
              <p:nvPr/>
            </p:nvSpPr>
            <p:spPr>
              <a:xfrm>
                <a:off x="215516" y="2420888"/>
                <a:ext cx="8712968" cy="432048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=.....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∏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对象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2420888"/>
                <a:ext cx="8712968" cy="4320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例子：牙病问题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8411" y="1672192"/>
            <a:ext cx="4727178" cy="190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789040"/>
            <a:ext cx="28479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975" y="4397102"/>
            <a:ext cx="8782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3364496" y="2636912"/>
            <a:ext cx="1656184" cy="7920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5013177"/>
            <a:ext cx="4013076" cy="38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5589240"/>
            <a:ext cx="8568952" cy="70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例子：牙病问题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700808"/>
            <a:ext cx="45243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645024"/>
            <a:ext cx="43910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196959"/>
            <a:ext cx="8420621" cy="231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028B397-FBE4-4822-BE73-F0AAE9EC0B21}"/>
              </a:ext>
            </a:extLst>
          </p:cNvPr>
          <p:cNvSpPr/>
          <p:nvPr/>
        </p:nvSpPr>
        <p:spPr>
          <a:xfrm>
            <a:off x="2483768" y="2996951"/>
            <a:ext cx="2664296" cy="5231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56D5D1-A28E-4359-9B86-7350E2AEA463}"/>
              </a:ext>
            </a:extLst>
          </p:cNvPr>
          <p:cNvSpPr/>
          <p:nvPr/>
        </p:nvSpPr>
        <p:spPr>
          <a:xfrm>
            <a:off x="5364088" y="5146482"/>
            <a:ext cx="2376264" cy="36004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归一化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484784"/>
            <a:ext cx="9108504" cy="506916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Clr>
                <a:srgbClr val="800000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目 标：给定</a:t>
            </a:r>
            <a:r>
              <a:rPr lang="zh-CN" altLang="en-US" b="1" u="sng" dirty="0">
                <a:solidFill>
                  <a:srgbClr val="00B05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条件变量</a:t>
            </a:r>
            <a:r>
              <a:rPr lang="en-US" altLang="zh-CN" b="1" u="sng" dirty="0">
                <a:solidFill>
                  <a:srgbClr val="00B05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的值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e, </a:t>
            </a: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计算</a:t>
            </a:r>
            <a:r>
              <a:rPr lang="zh-CN" altLang="en-US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查询变量</a:t>
            </a:r>
            <a:r>
              <a:rPr lang="en-US" altLang="zh-CN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的后验联合分布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P(Y|E=e).</a:t>
            </a:r>
          </a:p>
          <a:p>
            <a:pPr marL="0" indent="0">
              <a:lnSpc>
                <a:spcPct val="150000"/>
              </a:lnSpc>
              <a:buClr>
                <a:srgbClr val="800000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步 骤：</a:t>
            </a: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确定</a:t>
            </a:r>
            <a:r>
              <a:rPr lang="zh-CN" altLang="en-US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隐藏变量</a:t>
            </a:r>
            <a:r>
              <a:rPr lang="en-US" altLang="zh-CN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=X-E-Y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是变量总集</a:t>
            </a: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P(Y | E = e)</a:t>
            </a:r>
          </a:p>
          <a:p>
            <a:pPr marL="457200" lvl="1" indent="0">
              <a:lnSpc>
                <a:spcPct val="170000"/>
              </a:lnSpc>
              <a:buClr>
                <a:srgbClr val="800000"/>
              </a:buClr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el-GR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P(Y, E = e) </a:t>
            </a:r>
          </a:p>
          <a:p>
            <a:pPr marL="457200" lvl="1" indent="0">
              <a:lnSpc>
                <a:spcPct val="170000"/>
              </a:lnSpc>
              <a:buClr>
                <a:srgbClr val="800000"/>
              </a:buClr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el-GR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l-GR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P(Y, E= e,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170000"/>
              </a:lnSpc>
              <a:buClr>
                <a:srgbClr val="800000"/>
              </a:buCl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[P(Y, E= e,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P(Y, E= e, 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﹁ 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归一化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050B25-CADF-4779-BFCA-9A5B373746AD}"/>
                  </a:ext>
                </a:extLst>
              </p:cNvPr>
              <p:cNvSpPr txBox="1"/>
              <p:nvPr/>
            </p:nvSpPr>
            <p:spPr>
              <a:xfrm>
                <a:off x="-68454" y="1535449"/>
                <a:ext cx="76683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buClr>
                    <a:srgbClr val="800000"/>
                  </a:buClr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P(Cavity,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toothache)=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P(toothache)</a:t>
                </a:r>
                <a:r>
                  <a:rPr lang="en-US" altLang="zh-CN" sz="24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P(Cavity | toothache)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050B25-CADF-4779-BFCA-9A5B37374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454" y="1535449"/>
                <a:ext cx="7668344" cy="461665"/>
              </a:xfrm>
              <a:prstGeom prst="rect">
                <a:avLst/>
              </a:prstGeom>
              <a:blipFill>
                <a:blip r:embed="rId2"/>
                <a:stretch>
                  <a:fillRect t="-11842" r="-3657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3867CE-B588-49A2-B644-F90E53B23619}"/>
                  </a:ext>
                </a:extLst>
              </p:cNvPr>
              <p:cNvSpPr txBox="1"/>
              <p:nvPr/>
            </p:nvSpPr>
            <p:spPr>
              <a:xfrm>
                <a:off x="-68454" y="2238980"/>
                <a:ext cx="88685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buClr>
                    <a:srgbClr val="800000"/>
                  </a:buClr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Cavity,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toothache)=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P(toothache)</a:t>
                </a:r>
                <a:r>
                  <a:rPr lang="en-US" altLang="zh-CN" sz="24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Cavity | toothache)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3867CE-B588-49A2-B644-F90E53B23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454" y="2238980"/>
                <a:ext cx="8868523" cy="461665"/>
              </a:xfrm>
              <a:prstGeom prst="rect">
                <a:avLst/>
              </a:prstGeom>
              <a:blipFill>
                <a:blip r:embed="rId3"/>
                <a:stretch>
                  <a:fillRect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3CF827B-0BD5-46F7-8DCD-110A33A68414}"/>
                  </a:ext>
                </a:extLst>
              </p:cNvPr>
              <p:cNvSpPr txBox="1"/>
              <p:nvPr/>
            </p:nvSpPr>
            <p:spPr>
              <a:xfrm>
                <a:off x="-103992" y="2631185"/>
                <a:ext cx="8724508" cy="260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  <a:buClr>
                    <a:srgbClr val="800000"/>
                  </a:buClr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P(Cavity | toothache)</a:t>
                </a:r>
              </a:p>
              <a:p>
                <a:pPr lvl="1">
                  <a:lnSpc>
                    <a:spcPct val="150000"/>
                  </a:lnSpc>
                  <a:buClr>
                    <a:srgbClr val="800000"/>
                  </a:buClr>
                </a:pPr>
                <a:r>
                  <a:rPr lang="en-US" altLang="zh-CN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P(Cavity,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toothache)/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8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toohache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lnSpc>
                    <a:spcPct val="150000"/>
                  </a:lnSpc>
                  <a:buClr>
                    <a:srgbClr val="800000"/>
                  </a:buClr>
                </a:pPr>
                <a:r>
                  <a:rPr lang="en-US" altLang="zh-CN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[P(Cavity,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toothache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catch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 P(Cavity,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toothache,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catch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</a:t>
                </a:r>
                <a:endPara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3CF827B-0BD5-46F7-8DCD-110A33A68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992" y="2631185"/>
                <a:ext cx="8724508" cy="2600199"/>
              </a:xfrm>
              <a:prstGeom prst="rect">
                <a:avLst/>
              </a:prstGeom>
              <a:blipFill>
                <a:blip r:embed="rId4"/>
                <a:stretch>
                  <a:fillRect r="-1747" b="-5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D9957F35-71CF-4C55-8774-D01976E6833A}"/>
              </a:ext>
            </a:extLst>
          </p:cNvPr>
          <p:cNvSpPr txBox="1"/>
          <p:nvPr/>
        </p:nvSpPr>
        <p:spPr>
          <a:xfrm>
            <a:off x="467544" y="5634622"/>
            <a:ext cx="2376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隐藏变量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归一化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4221087"/>
            <a:ext cx="8544247" cy="16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772816"/>
            <a:ext cx="533513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37B08D-9BAC-49F3-B60E-0E28CAFDAC71}"/>
              </a:ext>
            </a:extLst>
          </p:cNvPr>
          <p:cNvSpPr txBox="1"/>
          <p:nvPr/>
        </p:nvSpPr>
        <p:spPr>
          <a:xfrm>
            <a:off x="4644008" y="5905508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归一化，同时除以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0.12+0.08</a:t>
            </a:r>
          </a:p>
          <a:p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400" dirty="0">
                <a:solidFill>
                  <a:srgbClr val="C00000"/>
                </a:solidFill>
                <a:ea typeface="Cambria Math" panose="02040503050406030204" pitchFamily="18" charset="0"/>
              </a:rPr>
              <a:t> =1/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0.12+0.08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2553E3-7225-4B3C-AE58-034350C4F6F2}"/>
              </a:ext>
            </a:extLst>
          </p:cNvPr>
          <p:cNvSpPr txBox="1"/>
          <p:nvPr/>
        </p:nvSpPr>
        <p:spPr>
          <a:xfrm>
            <a:off x="-108520" y="1307103"/>
            <a:ext cx="8636977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800000"/>
              </a:buClr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P(toothache)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无法估计时同样可以计算概率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P(Cavity | toothache)</a:t>
            </a:r>
          </a:p>
        </p:txBody>
      </p:sp>
    </p:spTree>
    <p:extLst>
      <p:ext uri="{BB962C8B-B14F-4D97-AF65-F5344CB8AC3E}">
        <p14:creationId xmlns:p14="http://schemas.microsoft.com/office/powerpoint/2010/main" val="242430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独立性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86016" y="1392120"/>
            <a:ext cx="8229600" cy="506916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命题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之间的独立性可以写作：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6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6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6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92" name="Object 4"/>
              <p:cNvSpPr txBox="1"/>
              <p:nvPr/>
            </p:nvSpPr>
            <p:spPr>
              <a:xfrm>
                <a:off x="209836" y="2276390"/>
                <a:ext cx="8795320" cy="64560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) 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) 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349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36" y="2276390"/>
                <a:ext cx="8795320" cy="6456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902009"/>
            <a:ext cx="665843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57200" y="4895307"/>
                <a:ext cx="8229600" cy="11411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P(Toothache, Catch, Cavity, Weather)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= P(Toothache, Catch, Cavity)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P(Weather)</a:t>
                </a:r>
                <a:endParaRPr lang="zh-CN" altLang="en-US" sz="2400" dirty="0"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95307"/>
                <a:ext cx="8229600" cy="1141146"/>
              </a:xfrm>
              <a:prstGeom prst="rect">
                <a:avLst/>
              </a:prstGeom>
              <a:blipFill>
                <a:blip r:embed="rId4"/>
                <a:stretch>
                  <a:fillRect l="-1111" b="-11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条件独立性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>
            <a:no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如果我有一个牙洞，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钢探针能够触摸到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catch</a:t>
            </a: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的概率不依赖于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牙疼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toothache</a:t>
            </a:r>
          </a:p>
          <a:p>
            <a:pPr marL="457200" lvl="1" indent="0">
              <a:buClr>
                <a:srgbClr val="800000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P(catch |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toothache, 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cavity)=P(catch|cavity)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同样，如果没有牙洞，钢探针能够触摸到的概率也不依赖于牙疼</a:t>
            </a: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800000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P(catch |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toothache, 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¬cavity)=P(catch|¬cavity)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钢探针能否触摸到是条件独立于牙洞的</a:t>
            </a: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800000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P(catch |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toothache, 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cavity)=P(</a:t>
            </a:r>
            <a:r>
              <a:rPr lang="en-US" altLang="zh-CN" dirty="0" err="1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catch|cavity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32750D-6D03-4510-B746-22D87D23B748}"/>
              </a:ext>
            </a:extLst>
          </p:cNvPr>
          <p:cNvSpPr txBox="1"/>
          <p:nvPr/>
        </p:nvSpPr>
        <p:spPr>
          <a:xfrm>
            <a:off x="611560" y="6016337"/>
            <a:ext cx="6336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catch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toothache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相互独立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内容提要</a:t>
            </a:r>
            <a:endParaRPr lang="en-US" sz="4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sz="half" idx="1"/>
          </p:nvPr>
        </p:nvSpPr>
        <p:spPr>
          <a:xfrm>
            <a:off x="2915816" y="2060848"/>
            <a:ext cx="5256584" cy="3672408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不确定性概述</a:t>
            </a:r>
            <a:endParaRPr lang="en-US" altLang="zh-CN" sz="3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Verdana" pitchFamily="34" charset="0"/>
                <a:ea typeface="楷体" pitchFamily="49" charset="-122"/>
                <a:cs typeface="Verdana" pitchFamily="34" charset="0"/>
              </a:rPr>
              <a:t>基本概率符号</a:t>
            </a:r>
            <a:endParaRPr lang="en-US" altLang="zh-CN" sz="3200" dirty="0">
              <a:latin typeface="Verdana" pitchFamily="34" charset="0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Verdana" pitchFamily="34" charset="0"/>
                <a:ea typeface="楷体" pitchFamily="49" charset="-122"/>
                <a:cs typeface="Verdana" pitchFamily="34" charset="0"/>
              </a:rPr>
              <a:t>条件独立性</a:t>
            </a:r>
            <a:endParaRPr lang="en-US" altLang="zh-CN" sz="3200" dirty="0">
              <a:latin typeface="Verdana" pitchFamily="34" charset="0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solidFill>
                  <a:srgbClr val="C00000"/>
                </a:solidFill>
                <a:latin typeface="Verdana" pitchFamily="34" charset="0"/>
                <a:ea typeface="楷体" pitchFamily="49" charset="-122"/>
                <a:cs typeface="Verdana" pitchFamily="34" charset="0"/>
              </a:rPr>
              <a:t>贝叶斯规则和分类</a:t>
            </a:r>
            <a:endParaRPr lang="en-US" altLang="zh-CN" sz="3200" dirty="0">
              <a:solidFill>
                <a:srgbClr val="C00000"/>
              </a:solidFill>
              <a:latin typeface="Verdana" pitchFamily="34" charset="0"/>
              <a:ea typeface="楷体" pitchFamily="49" charset="-122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贝叶斯规则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51520" y="1988840"/>
            <a:ext cx="8435280" cy="2592288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6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联合概率规则</a:t>
            </a:r>
            <a:endParaRPr lang="en-US" altLang="zh-CN" sz="36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800000"/>
              </a:buClr>
              <a:buNone/>
            </a:pPr>
            <a:endParaRPr lang="en-US" altLang="zh-CN" sz="36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800000"/>
              </a:buClr>
              <a:buNone/>
            </a:pP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P(A∧B) = P(A| B) P(B) = P(B | A) P(A)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DBBC9404-8E02-400C-9365-38902CB8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4078" y="-1624"/>
            <a:ext cx="9178077" cy="1414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贝叶斯分类器</a:t>
            </a: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C79AF0E5-5F7B-466A-8C37-7AE4EA0D7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8318500" cy="5181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/>
              <a:t>一个用于解决分类问题的概率框架</a:t>
            </a:r>
          </a:p>
          <a:p>
            <a:pPr eaLnBrk="1" hangingPunct="1"/>
            <a:r>
              <a:rPr lang="zh-CN" altLang="en-US" sz="3600" dirty="0">
                <a:solidFill>
                  <a:srgbClr val="C00000"/>
                </a:solidFill>
              </a:rPr>
              <a:t>条件</a:t>
            </a:r>
            <a:r>
              <a:rPr lang="zh-CN" altLang="en-US" dirty="0"/>
              <a:t>概率</a:t>
            </a:r>
            <a:r>
              <a:rPr lang="en-US" altLang="zh-CN" dirty="0"/>
              <a:t>: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 </a:t>
            </a:r>
            <a:r>
              <a:rPr lang="en-US" altLang="zh-CN" sz="3600" dirty="0">
                <a:solidFill>
                  <a:srgbClr val="C00000"/>
                </a:solidFill>
              </a:rPr>
              <a:t>Bayes</a:t>
            </a:r>
            <a:r>
              <a:rPr lang="zh-CN" altLang="en-US" dirty="0"/>
              <a:t>定理</a:t>
            </a:r>
            <a:r>
              <a:rPr lang="en-US" altLang="zh-CN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5">
                <a:extLst>
                  <a:ext uri="{FF2B5EF4-FFF2-40B4-BE49-F238E27FC236}">
                    <a16:creationId xmlns:a16="http://schemas.microsoft.com/office/drawing/2014/main" id="{7471C732-CD5B-4E95-8B61-0F5339A6E3F7}"/>
                  </a:ext>
                </a:extLst>
              </p:cNvPr>
              <p:cNvSpPr txBox="1"/>
              <p:nvPr/>
            </p:nvSpPr>
            <p:spPr bwMode="auto">
              <a:xfrm>
                <a:off x="2915816" y="5622007"/>
                <a:ext cx="4440238" cy="9413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26" name="Object 5">
                <a:extLst>
                  <a:ext uri="{FF2B5EF4-FFF2-40B4-BE49-F238E27FC236}">
                    <a16:creationId xmlns:a16="http://schemas.microsoft.com/office/drawing/2014/main" id="{7471C732-CD5B-4E95-8B61-0F5339A6E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6" y="5622007"/>
                <a:ext cx="4440238" cy="9413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6">
                <a:extLst>
                  <a:ext uri="{FF2B5EF4-FFF2-40B4-BE49-F238E27FC236}">
                    <a16:creationId xmlns:a16="http://schemas.microsoft.com/office/drawing/2014/main" id="{F35D1EC6-871C-4F4B-8866-F672D644AA50}"/>
                  </a:ext>
                </a:extLst>
              </p:cNvPr>
              <p:cNvSpPr txBox="1"/>
              <p:nvPr/>
            </p:nvSpPr>
            <p:spPr bwMode="auto">
              <a:xfrm>
                <a:off x="3033863" y="2924944"/>
                <a:ext cx="2819400" cy="15449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27" name="Object 6">
                <a:extLst>
                  <a:ext uri="{FF2B5EF4-FFF2-40B4-BE49-F238E27FC236}">
                    <a16:creationId xmlns:a16="http://schemas.microsoft.com/office/drawing/2014/main" id="{F35D1EC6-871C-4F4B-8866-F672D644A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3863" y="2924944"/>
                <a:ext cx="2819400" cy="1544935"/>
              </a:xfrm>
              <a:prstGeom prst="rect">
                <a:avLst/>
              </a:prstGeom>
              <a:blipFill>
                <a:blip r:embed="rId3"/>
                <a:stretch>
                  <a:fillRect b="-2529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右弧形 1">
            <a:extLst>
              <a:ext uri="{FF2B5EF4-FFF2-40B4-BE49-F238E27FC236}">
                <a16:creationId xmlns:a16="http://schemas.microsoft.com/office/drawing/2014/main" id="{7675B2DD-F990-412A-891D-15F662BF6490}"/>
              </a:ext>
            </a:extLst>
          </p:cNvPr>
          <p:cNvSpPr/>
          <p:nvPr/>
        </p:nvSpPr>
        <p:spPr>
          <a:xfrm>
            <a:off x="6444208" y="4018285"/>
            <a:ext cx="720080" cy="18986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49134FEF-4820-42CC-AF3B-595BB5F09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127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贝叶斯定理举例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3976CAB-31BA-4FC2-98F0-DE43E6BBA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68760"/>
            <a:ext cx="8929201" cy="4634631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给定</a:t>
            </a:r>
            <a:r>
              <a:rPr lang="en-US" altLang="zh-CN" sz="2800" dirty="0"/>
              <a:t>: </a:t>
            </a:r>
          </a:p>
          <a:p>
            <a:pPr marL="971550" lvl="1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50%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脑膜炎患者</a:t>
            </a:r>
            <a:r>
              <a:rPr lang="en-US" altLang="zh-CN" dirty="0"/>
              <a:t>M</a:t>
            </a:r>
            <a:r>
              <a:rPr lang="zh-CN" altLang="en-US" dirty="0">
                <a:solidFill>
                  <a:srgbClr val="00B050"/>
                </a:solidFill>
              </a:rPr>
              <a:t>脖子僵硬</a:t>
            </a:r>
            <a:r>
              <a:rPr lang="en-US" altLang="zh-CN" dirty="0"/>
              <a:t>S</a:t>
            </a:r>
            <a:endParaRPr lang="zh-CN" altLang="en-US" dirty="0"/>
          </a:p>
          <a:p>
            <a:pPr marL="971550" lvl="1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人得</a:t>
            </a:r>
            <a:r>
              <a:rPr lang="zh-CN" altLang="en-US" dirty="0">
                <a:solidFill>
                  <a:srgbClr val="C00000"/>
                </a:solidFill>
              </a:rPr>
              <a:t>脑膜炎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zh-CN" altLang="en-US" dirty="0"/>
              <a:t>的概率是</a:t>
            </a:r>
            <a:r>
              <a:rPr lang="en-US" altLang="zh-CN" dirty="0"/>
              <a:t>1/50,000</a:t>
            </a:r>
          </a:p>
          <a:p>
            <a:pPr marL="971550" lvl="1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B050"/>
                </a:solidFill>
              </a:rPr>
              <a:t>脖子僵硬</a:t>
            </a:r>
            <a:r>
              <a:rPr lang="zh-CN" altLang="en-US" dirty="0"/>
              <a:t>的人</a:t>
            </a:r>
            <a:r>
              <a:rPr lang="en-US" altLang="zh-CN" dirty="0"/>
              <a:t>S</a:t>
            </a:r>
            <a:r>
              <a:rPr lang="zh-CN" altLang="en-US" dirty="0"/>
              <a:t>的概率是 </a:t>
            </a:r>
            <a:r>
              <a:rPr lang="en-US" altLang="zh-CN" dirty="0"/>
              <a:t>1/20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若某个患者脖子僵硬</a:t>
            </a:r>
            <a:r>
              <a:rPr lang="en-US" altLang="zh-CN" sz="2800" dirty="0"/>
              <a:t>S, </a:t>
            </a:r>
            <a:r>
              <a:rPr lang="zh-CN" altLang="en-US" sz="2800" dirty="0"/>
              <a:t>则他患脑膜炎</a:t>
            </a:r>
            <a:r>
              <a:rPr lang="en-US" altLang="zh-CN" sz="2800" dirty="0"/>
              <a:t>M</a:t>
            </a:r>
            <a:r>
              <a:rPr lang="zh-CN" altLang="en-US" sz="2800" dirty="0"/>
              <a:t>的概率是多少</a:t>
            </a:r>
            <a:r>
              <a:rPr lang="en-US" altLang="zh-CN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5">
                <a:extLst>
                  <a:ext uri="{FF2B5EF4-FFF2-40B4-BE49-F238E27FC236}">
                    <a16:creationId xmlns:a16="http://schemas.microsoft.com/office/drawing/2014/main" id="{31F6D347-418B-4612-8CDB-C0159B6C9414}"/>
                  </a:ext>
                </a:extLst>
              </p:cNvPr>
              <p:cNvSpPr txBox="1"/>
              <p:nvPr/>
            </p:nvSpPr>
            <p:spPr bwMode="auto">
              <a:xfrm>
                <a:off x="827584" y="4974429"/>
                <a:ext cx="7772400" cy="962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0.5×1/50000</m:t>
                          </m:r>
                        </m:num>
                        <m:den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1/20</m:t>
                          </m:r>
                        </m:den>
                      </m:f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=0.0002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050" name="Object 5">
                <a:extLst>
                  <a:ext uri="{FF2B5EF4-FFF2-40B4-BE49-F238E27FC236}">
                    <a16:creationId xmlns:a16="http://schemas.microsoft.com/office/drawing/2014/main" id="{31F6D347-418B-4612-8CDB-C0159B6C9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4974429"/>
                <a:ext cx="7772400" cy="962025"/>
              </a:xfrm>
              <a:prstGeom prst="rect">
                <a:avLst/>
              </a:prstGeom>
              <a:blipFill>
                <a:blip r:embed="rId2"/>
                <a:stretch>
                  <a:fillRect b="-506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贝叶斯规则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t>23</a:t>
            </a:fld>
            <a:endParaRPr lang="en-US" altLang="zh-CN">
              <a:ea typeface="宋体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5212" y="1505074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利用条件独立性和贝叶斯规则简化问题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朴素贝叶斯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294" y="2119667"/>
            <a:ext cx="7615436" cy="123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356" y="3961978"/>
            <a:ext cx="80391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3E6418-8D9A-406A-BAAF-B8FDF2F946D9}"/>
                  </a:ext>
                </a:extLst>
              </p:cNvPr>
              <p:cNvSpPr txBox="1"/>
              <p:nvPr/>
            </p:nvSpPr>
            <p:spPr>
              <a:xfrm>
                <a:off x="5148064" y="2119667"/>
                <a:ext cx="416863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省去了计算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P(Toothache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Catch)</a:t>
                </a:r>
                <a:r>
                  <a:rPr lang="en-US" altLang="zh-CN" sz="24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3E6418-8D9A-406A-BAAF-B8FDF2F94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119667"/>
                <a:ext cx="4168636" cy="461665"/>
              </a:xfrm>
              <a:prstGeom prst="rect">
                <a:avLst/>
              </a:prstGeom>
              <a:blipFill>
                <a:blip r:embed="rId4"/>
                <a:stretch>
                  <a:fillRect l="-2193" t="-16000" r="-4825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>
            <a:extLst>
              <a:ext uri="{FF2B5EF4-FFF2-40B4-BE49-F238E27FC236}">
                <a16:creationId xmlns:a16="http://schemas.microsoft.com/office/drawing/2014/main" id="{08E8DDBD-B1D1-416B-81E1-F3CF9F31E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ea typeface="SimSun" panose="02010600030101010101" pitchFamily="2" charset="-122"/>
              </a:rPr>
              <a:t>贝叶斯分类</a:t>
            </a:r>
          </a:p>
        </p:txBody>
      </p:sp>
      <p:sp>
        <p:nvSpPr>
          <p:cNvPr id="116739" name="日期占位符 3">
            <a:extLst>
              <a:ext uri="{FF2B5EF4-FFF2-40B4-BE49-F238E27FC236}">
                <a16:creationId xmlns:a16="http://schemas.microsoft.com/office/drawing/2014/main" id="{74FA5DC6-CBE7-4862-AD54-85EB2F3E8B1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A2DE3961-9BBB-4F32-9572-BE78FD7E01F5}" type="datetime4">
              <a:rPr lang="zh-CN" altLang="en-US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2021年12月28日星期二</a:t>
            </a:fld>
            <a:endParaRPr lang="en-US" altLang="zh-CN" sz="1200"/>
          </a:p>
        </p:txBody>
      </p:sp>
      <p:pic>
        <p:nvPicPr>
          <p:cNvPr id="116740" name="内容占位符 6">
            <a:extLst>
              <a:ext uri="{FF2B5EF4-FFF2-40B4-BE49-F238E27FC236}">
                <a16:creationId xmlns:a16="http://schemas.microsoft.com/office/drawing/2014/main" id="{879697EB-663B-406A-A11E-CE5C5ED37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03" y="1477961"/>
            <a:ext cx="9107754" cy="5380039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3BF6506-88B1-4EC5-B657-9249967CF2AA}"/>
              </a:ext>
            </a:extLst>
          </p:cNvPr>
          <p:cNvSpPr/>
          <p:nvPr/>
        </p:nvSpPr>
        <p:spPr>
          <a:xfrm>
            <a:off x="4211960" y="3023415"/>
            <a:ext cx="51383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imSun" panose="02010600030101010101" pitchFamily="2" charset="-122"/>
              </a:rPr>
              <a:t>（分类特征间都是独立的！）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958A54-107A-46F6-8E61-609B638A2A73}"/>
              </a:ext>
            </a:extLst>
          </p:cNvPr>
          <p:cNvSpPr/>
          <p:nvPr/>
        </p:nvSpPr>
        <p:spPr>
          <a:xfrm>
            <a:off x="6948264" y="3524498"/>
            <a:ext cx="43204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altLang="zh-CN" sz="44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sz="44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>
            <a:extLst>
              <a:ext uri="{FF2B5EF4-FFF2-40B4-BE49-F238E27FC236}">
                <a16:creationId xmlns:a16="http://schemas.microsoft.com/office/drawing/2014/main" id="{BF308C1A-CC4F-4374-87DF-8149C8B97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ea typeface="SimSun" panose="02010600030101010101" pitchFamily="2" charset="-122"/>
            </a:endParaRPr>
          </a:p>
        </p:txBody>
      </p:sp>
      <p:pic>
        <p:nvPicPr>
          <p:cNvPr id="118787" name="内容占位符 4">
            <a:extLst>
              <a:ext uri="{FF2B5EF4-FFF2-40B4-BE49-F238E27FC236}">
                <a16:creationId xmlns:a16="http://schemas.microsoft.com/office/drawing/2014/main" id="{D85C94BA-FF75-4D57-AE3C-3603B96F9E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" y="1508117"/>
            <a:ext cx="9169395" cy="5325056"/>
          </a:xfrm>
        </p:spPr>
      </p:pic>
      <p:sp>
        <p:nvSpPr>
          <p:cNvPr id="118788" name="日期占位符 3">
            <a:extLst>
              <a:ext uri="{FF2B5EF4-FFF2-40B4-BE49-F238E27FC236}">
                <a16:creationId xmlns:a16="http://schemas.microsoft.com/office/drawing/2014/main" id="{3362E644-6FF9-42A5-8055-C61D86571E9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A2DE3961-9BBB-4F32-9572-BE78FD7E01F5}" type="datetime4">
              <a:rPr lang="zh-CN" altLang="en-US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2021年12月28日星期二</a:t>
            </a:fld>
            <a:endParaRPr lang="en-US" altLang="zh-CN" sz="1200"/>
          </a:p>
        </p:txBody>
      </p:sp>
      <p:sp>
        <p:nvSpPr>
          <p:cNvPr id="118789" name="标题 1">
            <a:extLst>
              <a:ext uri="{FF2B5EF4-FFF2-40B4-BE49-F238E27FC236}">
                <a16:creationId xmlns:a16="http://schemas.microsoft.com/office/drawing/2014/main" id="{8C74B9C7-83FE-4F5D-8DF0-3B34F440B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7156"/>
            <a:ext cx="7716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贝叶斯分类</a:t>
            </a:r>
            <a:endParaRPr lang="zh-CN" altLang="en-US" sz="4000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占位符 1">
            <a:extLst>
              <a:ext uri="{FF2B5EF4-FFF2-40B4-BE49-F238E27FC236}">
                <a16:creationId xmlns:a16="http://schemas.microsoft.com/office/drawing/2014/main" id="{79AA0F47-3A7F-4CDF-8401-1A2FB679F8D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 dirty="0"/>
          </a:p>
        </p:txBody>
      </p:sp>
      <p:sp>
        <p:nvSpPr>
          <p:cNvPr id="119811" name="灯片编号占位符 3">
            <a:extLst>
              <a:ext uri="{FF2B5EF4-FFF2-40B4-BE49-F238E27FC236}">
                <a16:creationId xmlns:a16="http://schemas.microsoft.com/office/drawing/2014/main" id="{CE73C492-CF29-4D47-B31E-247F4D863B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7BB022D-712E-4ACA-99CE-3106D91483B3}" type="slidenum">
              <a:rPr lang="zh-CN"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zh-CN" altLang="en-US" sz="1400"/>
          </a:p>
        </p:txBody>
      </p:sp>
      <p:sp>
        <p:nvSpPr>
          <p:cNvPr id="119812" name="Slide Number Placeholder 5">
            <a:extLst>
              <a:ext uri="{FF2B5EF4-FFF2-40B4-BE49-F238E27FC236}">
                <a16:creationId xmlns:a16="http://schemas.microsoft.com/office/drawing/2014/main" id="{AE6225F2-D8F8-47A2-957D-20CFC9DE459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5913CE9-4F6A-497F-92E6-B231BC699AF8}" type="slidenum">
              <a:rPr lang="zh-CN" altLang="en-US" sz="1200">
                <a:ea typeface="SimSun" panose="02010600030101010101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zh-CN" altLang="en-US" sz="1200">
              <a:ea typeface="SimSun" panose="02010600030101010101" pitchFamily="2" charset="-122"/>
            </a:endParaRPr>
          </a:p>
        </p:txBody>
      </p:sp>
      <p:sp>
        <p:nvSpPr>
          <p:cNvPr id="119813" name="Rectangle 2">
            <a:extLst>
              <a:ext uri="{FF2B5EF4-FFF2-40B4-BE49-F238E27FC236}">
                <a16:creationId xmlns:a16="http://schemas.microsoft.com/office/drawing/2014/main" id="{404D5314-93DF-4B46-973F-34249CC169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541"/>
            <a:ext cx="9144000" cy="6096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楷体_GB2312" pitchFamily="1" charset="-122"/>
                <a:ea typeface="楷体_GB2312" pitchFamily="1" charset="-122"/>
              </a:rPr>
              <a:t>贝叶斯分类</a:t>
            </a:r>
            <a:endParaRPr lang="zh-CN" altLang="en-US" sz="3200" dirty="0">
              <a:ea typeface="SimSun" panose="02010600030101010101" pitchFamily="2" charset="-122"/>
            </a:endParaRPr>
          </a:p>
        </p:txBody>
      </p:sp>
      <p:sp>
        <p:nvSpPr>
          <p:cNvPr id="119814" name="Text Box 4">
            <a:extLst>
              <a:ext uri="{FF2B5EF4-FFF2-40B4-BE49-F238E27FC236}">
                <a16:creationId xmlns:a16="http://schemas.microsoft.com/office/drawing/2014/main" id="{B9CE8011-4ADA-4B81-B98D-F21517B9F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141605"/>
            <a:ext cx="3429000" cy="502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类别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C1: </a:t>
            </a:r>
            <a:r>
              <a:rPr lang="en-US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buys_computer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= ‘yes’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C2: </a:t>
            </a:r>
            <a:r>
              <a:rPr lang="en-US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buys_computer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= ‘no’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待预测数据：</a:t>
            </a:r>
            <a:endParaRPr lang="en-US" altLang="zh-CN" sz="2400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X = (age &lt;=30,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Income = medium,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Student = yes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Credit_rating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= Fair)</a:t>
            </a:r>
          </a:p>
        </p:txBody>
      </p:sp>
      <p:graphicFrame>
        <p:nvGraphicFramePr>
          <p:cNvPr id="119815" name="Object 5">
            <a:extLst>
              <a:ext uri="{FF2B5EF4-FFF2-40B4-BE49-F238E27FC236}">
                <a16:creationId xmlns:a16="http://schemas.microsoft.com/office/drawing/2014/main" id="{995D4BE1-92A3-44E7-B134-BC7FFE517C3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02941385"/>
              </p:ext>
            </p:extLst>
          </p:nvPr>
        </p:nvGraphicFramePr>
        <p:xfrm>
          <a:off x="107504" y="1416188"/>
          <a:ext cx="5283696" cy="47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name="Worksheet" r:id="rId4" imgW="5311038" imgH="4069109" progId="Excel.Sheet.8">
                  <p:embed/>
                </p:oleObj>
              </mc:Choice>
              <mc:Fallback>
                <p:oleObj name="Worksheet" r:id="rId4" imgW="5311038" imgH="4069109" progId="Excel.Sheet.8">
                  <p:embed/>
                  <p:pic>
                    <p:nvPicPr>
                      <p:cNvPr id="119815" name="Object 5">
                        <a:extLst>
                          <a:ext uri="{FF2B5EF4-FFF2-40B4-BE49-F238E27FC236}">
                            <a16:creationId xmlns:a16="http://schemas.microsoft.com/office/drawing/2014/main" id="{995D4BE1-92A3-44E7-B134-BC7FFE517C3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416188"/>
                        <a:ext cx="5283696" cy="47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02E4F7E-736A-40C6-A328-0F92F732DC68}"/>
              </a:ext>
            </a:extLst>
          </p:cNvPr>
          <p:cNvSpPr txBox="1"/>
          <p:nvPr/>
        </p:nvSpPr>
        <p:spPr>
          <a:xfrm>
            <a:off x="2627784" y="6389865"/>
            <a:ext cx="4667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A0A00FA3-91C0-4ED6-9A09-A5CEB3F6E0B2}" type="datetime4">
              <a:rPr lang="zh-CN" altLang="en-US" sz="1800" smtClean="0"/>
              <a:pPr/>
              <a:t>2021年12月28日星期二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3">
            <a:extLst>
              <a:ext uri="{FF2B5EF4-FFF2-40B4-BE49-F238E27FC236}">
                <a16:creationId xmlns:a16="http://schemas.microsoft.com/office/drawing/2014/main" id="{43FB7D41-64F7-4A6D-A26D-F671F251FD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F810968-45ED-4310-883D-68DB3226B86F}" type="slidenum">
              <a:rPr lang="zh-CN"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zh-CN" altLang="en-US" sz="1400"/>
          </a:p>
        </p:txBody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ED89AFA0-A144-463E-9241-39B3273B18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02971"/>
            <a:ext cx="85344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ea typeface="SimSun" panose="02010600030101010101" pitchFamily="2" charset="-122"/>
              </a:rPr>
              <a:t>X=(age&lt;=30, income=medium, student=yes, </a:t>
            </a:r>
            <a:r>
              <a:rPr lang="en-US" altLang="zh-CN" sz="2400" b="1" dirty="0" err="1">
                <a:ea typeface="SimSun" panose="02010600030101010101" pitchFamily="2" charset="-122"/>
              </a:rPr>
              <a:t>credit_rating</a:t>
            </a:r>
            <a:r>
              <a:rPr lang="en-US" altLang="zh-CN" sz="2400" b="1" dirty="0">
                <a:ea typeface="SimSun" panose="02010600030101010101" pitchFamily="2" charset="-122"/>
              </a:rPr>
              <a:t>= fair)</a:t>
            </a:r>
            <a:endParaRPr lang="en-US" altLang="zh-CN" sz="2400" dirty="0">
              <a:ea typeface="SimSun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P(C</a:t>
            </a:r>
            <a:r>
              <a:rPr lang="en-US" altLang="zh-CN" sz="2400" baseline="-25000" dirty="0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):    P(</a:t>
            </a:r>
            <a:r>
              <a:rPr lang="en-US" altLang="zh-CN" sz="2400" dirty="0" err="1">
                <a:ea typeface="SimSun" panose="02010600030101010101" pitchFamily="2" charset="-122"/>
              </a:rPr>
              <a:t>buys_computer</a:t>
            </a:r>
            <a:r>
              <a:rPr lang="en-US" altLang="zh-CN" sz="2400" dirty="0">
                <a:ea typeface="SimSun" panose="02010600030101010101" pitchFamily="2" charset="-122"/>
              </a:rPr>
              <a:t> = “yes”)  = 9/14 = 0.643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                   P(</a:t>
            </a:r>
            <a:r>
              <a:rPr lang="en-US" altLang="zh-CN" sz="2400" dirty="0" err="1">
                <a:ea typeface="SimSun" panose="02010600030101010101" pitchFamily="2" charset="-122"/>
              </a:rPr>
              <a:t>buys_computer</a:t>
            </a:r>
            <a:r>
              <a:rPr lang="en-US" altLang="zh-CN" sz="2400" dirty="0">
                <a:ea typeface="SimSun" panose="02010600030101010101" pitchFamily="2" charset="-122"/>
              </a:rPr>
              <a:t> = “no”) = 5/14= 0.357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800" b="1" dirty="0">
                <a:ea typeface="SimSun" panose="02010600030101010101" pitchFamily="2" charset="-122"/>
              </a:rPr>
              <a:t>	</a:t>
            </a:r>
          </a:p>
        </p:txBody>
      </p:sp>
      <p:graphicFrame>
        <p:nvGraphicFramePr>
          <p:cNvPr id="121861" name="Object 5">
            <a:extLst>
              <a:ext uri="{FF2B5EF4-FFF2-40B4-BE49-F238E27FC236}">
                <a16:creationId xmlns:a16="http://schemas.microsoft.com/office/drawing/2014/main" id="{F72837F5-9CC9-4F31-BBF9-3689469E36DA}"/>
              </a:ext>
            </a:extLst>
          </p:cNvPr>
          <p:cNvGraphicFramePr>
            <a:graphicFrameLocks/>
          </p:cNvGraphicFramePr>
          <p:nvPr/>
        </p:nvGraphicFramePr>
        <p:xfrm>
          <a:off x="4495800" y="3019425"/>
          <a:ext cx="38862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r:id="rId4" imgW="6065280" imgH="6252120" progId="Excel.Sheet.8">
                  <p:embed/>
                </p:oleObj>
              </mc:Choice>
              <mc:Fallback>
                <p:oleObj r:id="rId4" imgW="6065280" imgH="6252120" progId="Excel.Sheet.8">
                  <p:embed/>
                  <p:pic>
                    <p:nvPicPr>
                      <p:cNvPr id="121861" name="Object 5">
                        <a:extLst>
                          <a:ext uri="{FF2B5EF4-FFF2-40B4-BE49-F238E27FC236}">
                            <a16:creationId xmlns:a16="http://schemas.microsoft.com/office/drawing/2014/main" id="{F72837F5-9CC9-4F31-BBF9-3689469E36D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019425"/>
                        <a:ext cx="38862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E064B3F4-D51A-4707-B1E1-C997F9EFFDA2}"/>
              </a:ext>
            </a:extLst>
          </p:cNvPr>
          <p:cNvSpPr/>
          <p:nvPr/>
        </p:nvSpPr>
        <p:spPr bwMode="auto">
          <a:xfrm>
            <a:off x="4267200" y="3657600"/>
            <a:ext cx="4191000" cy="6858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039A37-9D8A-463E-A1DC-177C2D792B9F}"/>
              </a:ext>
            </a:extLst>
          </p:cNvPr>
          <p:cNvSpPr/>
          <p:nvPr/>
        </p:nvSpPr>
        <p:spPr bwMode="auto">
          <a:xfrm>
            <a:off x="4248150" y="5029200"/>
            <a:ext cx="4191000" cy="111442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7961EB-4B48-4135-9DC2-E11E37B1B095}"/>
              </a:ext>
            </a:extLst>
          </p:cNvPr>
          <p:cNvSpPr/>
          <p:nvPr/>
        </p:nvSpPr>
        <p:spPr bwMode="auto">
          <a:xfrm>
            <a:off x="4248150" y="4572000"/>
            <a:ext cx="4191000" cy="2286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F8138B5-C864-48DF-9218-C6F9097B9E0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048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latin typeface="楷体_GB2312" pitchFamily="1" charset="-122"/>
                <a:ea typeface="楷体_GB2312" pitchFamily="1" charset="-122"/>
              </a:rPr>
              <a:t>贝叶斯分类</a:t>
            </a:r>
            <a:endParaRPr lang="zh-CN" altLang="en-US" sz="3200" dirty="0"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29C5262-CEC6-4FB5-878B-625625DC1FA1}"/>
                  </a:ext>
                </a:extLst>
              </p:cNvPr>
              <p:cNvSpPr txBox="1"/>
              <p:nvPr/>
            </p:nvSpPr>
            <p:spPr>
              <a:xfrm>
                <a:off x="6084168" y="374261"/>
                <a:ext cx="273630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</a:rPr>
                  <a:t>--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计算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先验</m:t>
                    </m:r>
                    <m:r>
                      <a:rPr lang="zh-CN" alt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概率</m:t>
                    </m:r>
                    <m:r>
                      <a:rPr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𝑪𝒊</m:t>
                    </m:r>
                    <m:r>
                      <a:rPr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29C5262-CEC6-4FB5-878B-625625DC1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74261"/>
                <a:ext cx="2736304" cy="400110"/>
              </a:xfrm>
              <a:prstGeom prst="rect">
                <a:avLst/>
              </a:prstGeom>
              <a:blipFill>
                <a:blip r:embed="rId6"/>
                <a:stretch>
                  <a:fillRect l="-2227" t="-121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3">
            <a:extLst>
              <a:ext uri="{FF2B5EF4-FFF2-40B4-BE49-F238E27FC236}">
                <a16:creationId xmlns:a16="http://schemas.microsoft.com/office/drawing/2014/main" id="{FFBCB3BF-B3DE-40FE-A44F-B91ADD4D24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0D1A1D3-6A71-4BFC-9CD8-5A3B9ED3DCBD}" type="slidenum">
              <a:rPr lang="zh-CN"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zh-CN" altLang="en-US" sz="1400"/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8340CBC2-321B-4B96-8B8E-DA78752C02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607955"/>
            <a:ext cx="8596064" cy="5105400"/>
          </a:xfrm>
        </p:spPr>
        <p:txBody>
          <a:bodyPr/>
          <a:lstStyle/>
          <a:p>
            <a:pPr eaLnBrk="1" hangingPunct="1">
              <a:lnSpc>
                <a:spcPts val="38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SimSun" panose="02010600030101010101" pitchFamily="2" charset="-122"/>
              </a:rPr>
              <a:t>X=(age&lt;=30, income=medium, student=yes, </a:t>
            </a:r>
            <a:r>
              <a:rPr lang="en-US" altLang="zh-CN" sz="2400" b="1" dirty="0" err="1">
                <a:solidFill>
                  <a:srgbClr val="FF0000"/>
                </a:solidFill>
                <a:ea typeface="SimSun" panose="02010600030101010101" pitchFamily="2" charset="-122"/>
              </a:rPr>
              <a:t>credit_rating</a:t>
            </a:r>
            <a:r>
              <a:rPr lang="en-US" altLang="zh-CN" sz="2400" b="1" dirty="0">
                <a:solidFill>
                  <a:srgbClr val="FF0000"/>
                </a:solidFill>
                <a:ea typeface="SimSun" panose="02010600030101010101" pitchFamily="2" charset="-122"/>
              </a:rPr>
              <a:t>= fair)</a:t>
            </a:r>
            <a:endParaRPr lang="en-US" altLang="zh-CN" sz="2400" dirty="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 eaLnBrk="1" hangingPunct="1">
              <a:lnSpc>
                <a:spcPts val="3800"/>
              </a:lnSpc>
              <a:spcBef>
                <a:spcPts val="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P(C</a:t>
            </a:r>
            <a:r>
              <a:rPr lang="en-US" altLang="zh-CN" sz="2400" baseline="-25000" dirty="0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):    P(</a:t>
            </a:r>
            <a:r>
              <a:rPr lang="en-US" altLang="zh-CN" sz="2400" dirty="0" err="1">
                <a:ea typeface="SimSun" panose="02010600030101010101" pitchFamily="2" charset="-122"/>
              </a:rPr>
              <a:t>buys_computer</a:t>
            </a:r>
            <a:r>
              <a:rPr lang="en-US" altLang="zh-CN" sz="2400" dirty="0">
                <a:ea typeface="SimSun" panose="02010600030101010101" pitchFamily="2" charset="-122"/>
              </a:rPr>
              <a:t> = “yes”)  = 9/14 = 0.643</a:t>
            </a:r>
          </a:p>
          <a:p>
            <a:pPr eaLnBrk="1" hangingPunct="1">
              <a:lnSpc>
                <a:spcPts val="3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                   P(</a:t>
            </a:r>
            <a:r>
              <a:rPr lang="en-US" altLang="zh-CN" sz="2400" dirty="0" err="1">
                <a:ea typeface="SimSun" panose="02010600030101010101" pitchFamily="2" charset="-122"/>
              </a:rPr>
              <a:t>buys_computer</a:t>
            </a:r>
            <a:r>
              <a:rPr lang="en-US" altLang="zh-CN" sz="2400" dirty="0">
                <a:ea typeface="SimSun" panose="02010600030101010101" pitchFamily="2" charset="-122"/>
              </a:rPr>
              <a:t> = “no”) = 5/14= 0.357</a:t>
            </a:r>
          </a:p>
          <a:p>
            <a:pPr eaLnBrk="1" hangingPunct="1">
              <a:lnSpc>
                <a:spcPts val="3800"/>
              </a:lnSpc>
              <a:spcBef>
                <a:spcPts val="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Compute P(</a:t>
            </a:r>
            <a:r>
              <a:rPr lang="en-US" altLang="zh-CN" sz="2400" dirty="0" err="1">
                <a:ea typeface="SimSun" panose="02010600030101010101" pitchFamily="2" charset="-122"/>
              </a:rPr>
              <a:t>X|C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) for each class</a:t>
            </a:r>
          </a:p>
          <a:p>
            <a:pPr lvl="1" eaLnBrk="1" hangingPunct="1">
              <a:lnSpc>
                <a:spcPts val="3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     P(</a:t>
            </a:r>
            <a:r>
              <a:rPr lang="en-US" altLang="zh-CN" sz="2400" dirty="0">
                <a:solidFill>
                  <a:schemeClr val="tx2"/>
                </a:solidFill>
                <a:ea typeface="SimSun" panose="02010600030101010101" pitchFamily="2" charset="-122"/>
              </a:rPr>
              <a:t>age</a:t>
            </a:r>
            <a:r>
              <a:rPr lang="en-US" altLang="zh-CN" sz="2400" dirty="0">
                <a:ea typeface="SimSun" panose="02010600030101010101" pitchFamily="2" charset="-122"/>
              </a:rPr>
              <a:t> = “&lt;=30” | </a:t>
            </a:r>
            <a:r>
              <a:rPr lang="en-US" altLang="zh-CN" sz="2400" dirty="0" err="1">
                <a:ea typeface="SimSun" panose="02010600030101010101" pitchFamily="2" charset="-122"/>
              </a:rPr>
              <a:t>buys_computer</a:t>
            </a:r>
            <a:r>
              <a:rPr lang="en-US" altLang="zh-CN" sz="2400" dirty="0">
                <a:ea typeface="SimSun" panose="02010600030101010101" pitchFamily="2" charset="-122"/>
              </a:rPr>
              <a:t> = “yes”)  = 2/9 = 0.222</a:t>
            </a:r>
          </a:p>
          <a:p>
            <a:pPr lvl="1" eaLnBrk="1" hangingPunct="1">
              <a:lnSpc>
                <a:spcPts val="3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     P(</a:t>
            </a:r>
            <a:r>
              <a:rPr lang="en-US" altLang="zh-CN" sz="2400" dirty="0">
                <a:solidFill>
                  <a:schemeClr val="tx2"/>
                </a:solidFill>
                <a:ea typeface="SimSun" panose="02010600030101010101" pitchFamily="2" charset="-122"/>
              </a:rPr>
              <a:t>age</a:t>
            </a:r>
            <a:r>
              <a:rPr lang="en-US" altLang="zh-CN" sz="2400" dirty="0">
                <a:ea typeface="SimSun" panose="02010600030101010101" pitchFamily="2" charset="-122"/>
              </a:rPr>
              <a:t> = “&lt;= 30” | </a:t>
            </a:r>
            <a:r>
              <a:rPr lang="en-US" altLang="zh-CN" sz="2400" dirty="0" err="1">
                <a:ea typeface="SimSun" panose="02010600030101010101" pitchFamily="2" charset="-122"/>
              </a:rPr>
              <a:t>buys_computer</a:t>
            </a:r>
            <a:r>
              <a:rPr lang="en-US" altLang="zh-CN" sz="2400" dirty="0">
                <a:ea typeface="SimSun" panose="02010600030101010101" pitchFamily="2" charset="-122"/>
              </a:rPr>
              <a:t> = “no”) = 3/5 = 0.6</a:t>
            </a:r>
          </a:p>
          <a:p>
            <a:pPr lvl="1" eaLnBrk="1" hangingPunct="1">
              <a:lnSpc>
                <a:spcPts val="38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SimSun" panose="02010600030101010101" pitchFamily="2" charset="-122"/>
              </a:rPr>
              <a:t>	</a:t>
            </a:r>
            <a:r>
              <a:rPr lang="en-US" altLang="zh-CN" sz="1800" b="1" dirty="0">
                <a:ea typeface="SimSun" panose="02010600030101010101" pitchFamily="2" charset="-122"/>
              </a:rPr>
              <a:t>	</a:t>
            </a:r>
          </a:p>
        </p:txBody>
      </p:sp>
      <p:graphicFrame>
        <p:nvGraphicFramePr>
          <p:cNvPr id="123909" name="Object 5">
            <a:extLst>
              <a:ext uri="{FF2B5EF4-FFF2-40B4-BE49-F238E27FC236}">
                <a16:creationId xmlns:a16="http://schemas.microsoft.com/office/drawing/2014/main" id="{DB7D655B-917A-4B01-81B4-8DAE5EE4CF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80247"/>
              </p:ext>
            </p:extLst>
          </p:nvPr>
        </p:nvGraphicFramePr>
        <p:xfrm>
          <a:off x="5257800" y="3505200"/>
          <a:ext cx="38862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r:id="rId4" imgW="6065280" imgH="6252120" progId="Excel.Sheet.8">
                  <p:embed/>
                </p:oleObj>
              </mc:Choice>
              <mc:Fallback>
                <p:oleObj r:id="rId4" imgW="6065280" imgH="6252120" progId="Excel.Sheet.8">
                  <p:embed/>
                  <p:pic>
                    <p:nvPicPr>
                      <p:cNvPr id="123909" name="Object 5">
                        <a:extLst>
                          <a:ext uri="{FF2B5EF4-FFF2-40B4-BE49-F238E27FC236}">
                            <a16:creationId xmlns:a16="http://schemas.microsoft.com/office/drawing/2014/main" id="{DB7D655B-917A-4B01-81B4-8DAE5EE4CFB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05200"/>
                        <a:ext cx="38862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3347F5BC-0854-42E5-BF3D-6A0844963366}"/>
              </a:ext>
            </a:extLst>
          </p:cNvPr>
          <p:cNvSpPr/>
          <p:nvPr/>
        </p:nvSpPr>
        <p:spPr bwMode="auto">
          <a:xfrm>
            <a:off x="5220072" y="5486400"/>
            <a:ext cx="4000500" cy="2286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9F1B43-BC40-4595-A762-B31F68BABDE4}"/>
              </a:ext>
            </a:extLst>
          </p:cNvPr>
          <p:cNvSpPr/>
          <p:nvPr/>
        </p:nvSpPr>
        <p:spPr bwMode="auto">
          <a:xfrm>
            <a:off x="5180012" y="5953125"/>
            <a:ext cx="4000500" cy="2286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FFC91F-3D51-4A29-8A1F-BAE4CB8A5F8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76155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楷体_GB2312" pitchFamily="1" charset="-122"/>
                <a:ea typeface="楷体_GB2312" pitchFamily="1" charset="-122"/>
              </a:rPr>
              <a:t>贝叶斯分类</a:t>
            </a:r>
            <a:endParaRPr lang="zh-CN" altLang="en-US" sz="3200" dirty="0"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B472810-9095-433C-8124-E500EC055399}"/>
                  </a:ext>
                </a:extLst>
              </p:cNvPr>
              <p:cNvSpPr txBox="1"/>
              <p:nvPr/>
            </p:nvSpPr>
            <p:spPr>
              <a:xfrm>
                <a:off x="5769496" y="297193"/>
                <a:ext cx="322210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</a:rPr>
                  <a:t>--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计算</a:t>
                </a:r>
                <a14:m>
                  <m:oMath xmlns:m="http://schemas.openxmlformats.org/officeDocument/2006/math">
                    <m:r>
                      <a:rPr lang="zh-CN" alt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条件</m:t>
                    </m:r>
                    <m:r>
                      <a:rPr lang="zh-CN" alt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概率</m:t>
                    </m:r>
                    <m:r>
                      <a:rPr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Xi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𝑪𝒊</m:t>
                    </m:r>
                    <m:r>
                      <a:rPr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B472810-9095-433C-8124-E500EC05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96" y="297193"/>
                <a:ext cx="3222104" cy="400110"/>
              </a:xfrm>
              <a:prstGeom prst="rect">
                <a:avLst/>
              </a:prstGeom>
              <a:blipFill>
                <a:blip r:embed="rId6"/>
                <a:stretch>
                  <a:fillRect l="-1890" t="-13846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3">
            <a:extLst>
              <a:ext uri="{FF2B5EF4-FFF2-40B4-BE49-F238E27FC236}">
                <a16:creationId xmlns:a16="http://schemas.microsoft.com/office/drawing/2014/main" id="{3EB11213-37CD-47BF-9DCE-8A719F46D9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FCDDA44-5AB2-42CE-AA1F-9D382B932A21}" type="slidenum">
              <a:rPr lang="zh-CN"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zh-CN" altLang="en-US" sz="1400"/>
          </a:p>
        </p:txBody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4BF0FB62-8218-4A69-9600-482800CD58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914" y="2014537"/>
            <a:ext cx="8534400" cy="4632325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Compute P(</a:t>
            </a:r>
            <a:r>
              <a:rPr lang="en-US" altLang="zh-CN" sz="1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X|C</a:t>
            </a:r>
            <a:r>
              <a:rPr lang="en-US" altLang="zh-CN" sz="1800" baseline="-25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for each class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“&lt;=30” | </a:t>
            </a:r>
            <a:r>
              <a:rPr lang="en-US" altLang="zh-CN" sz="1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buys_computer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“yes”)  = 2/9 = 0.222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“&lt;= 30” | </a:t>
            </a:r>
            <a:r>
              <a:rPr lang="en-US" altLang="zh-CN" sz="1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buys_computer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“no”) = 3/5 = 0.6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income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“medium” | </a:t>
            </a:r>
            <a:r>
              <a:rPr lang="en-US" altLang="zh-CN" sz="1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buys_computer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“yes”) 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income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“medium” | </a:t>
            </a:r>
            <a:r>
              <a:rPr lang="en-US" altLang="zh-CN" sz="1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buys_computer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“no”) 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“yes” | </a:t>
            </a:r>
            <a:r>
              <a:rPr lang="en-US" altLang="zh-CN" sz="1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buys_computer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“yes) 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“yes” | </a:t>
            </a:r>
            <a:r>
              <a:rPr lang="en-US" altLang="zh-CN" sz="1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buys_computer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“no”) 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1800" dirty="0" err="1">
                <a:solidFill>
                  <a:srgbClr val="26267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credit_rating</a:t>
            </a:r>
            <a:r>
              <a:rPr lang="en-US" altLang="zh-CN" sz="1800" dirty="0">
                <a:solidFill>
                  <a:srgbClr val="26267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“fair” | </a:t>
            </a:r>
            <a:r>
              <a:rPr lang="en-US" altLang="zh-CN" sz="1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buys_computer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“yes”) 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1800" dirty="0" err="1">
                <a:solidFill>
                  <a:srgbClr val="26267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credit_rating</a:t>
            </a:r>
            <a:r>
              <a:rPr lang="en-US" altLang="zh-CN" sz="1800" dirty="0">
                <a:solidFill>
                  <a:srgbClr val="26267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“fair” | </a:t>
            </a:r>
            <a:r>
              <a:rPr lang="en-US" altLang="zh-CN" sz="1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buys_computer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“no”) </a:t>
            </a:r>
            <a:r>
              <a:rPr lang="en-US" altLang="zh-CN" sz="1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125957" name="Object 5">
            <a:extLst>
              <a:ext uri="{FF2B5EF4-FFF2-40B4-BE49-F238E27FC236}">
                <a16:creationId xmlns:a16="http://schemas.microsoft.com/office/drawing/2014/main" id="{A42594F8-586C-47E4-BAA3-E8108F9627AA}"/>
              </a:ext>
            </a:extLst>
          </p:cNvPr>
          <p:cNvGraphicFramePr>
            <a:graphicFrameLocks/>
          </p:cNvGraphicFramePr>
          <p:nvPr/>
        </p:nvGraphicFramePr>
        <p:xfrm>
          <a:off x="5238750" y="3114675"/>
          <a:ext cx="3819525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r:id="rId4" imgW="6065280" imgH="6252120" progId="Excel.Sheet.8">
                  <p:embed/>
                </p:oleObj>
              </mc:Choice>
              <mc:Fallback>
                <p:oleObj r:id="rId4" imgW="6065280" imgH="6252120" progId="Excel.Sheet.8">
                  <p:embed/>
                  <p:pic>
                    <p:nvPicPr>
                      <p:cNvPr id="125957" name="Object 5">
                        <a:extLst>
                          <a:ext uri="{FF2B5EF4-FFF2-40B4-BE49-F238E27FC236}">
                            <a16:creationId xmlns:a16="http://schemas.microsoft.com/office/drawing/2014/main" id="{A42594F8-586C-47E4-BAA3-E8108F9627A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3114675"/>
                        <a:ext cx="3819525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8" name="文本框 6">
            <a:extLst>
              <a:ext uri="{FF2B5EF4-FFF2-40B4-BE49-F238E27FC236}">
                <a16:creationId xmlns:a16="http://schemas.microsoft.com/office/drawing/2014/main" id="{207EA27F-A29F-40A8-B4B3-A85CC5EDB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14" y="717387"/>
            <a:ext cx="8963025" cy="12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X=(age&lt;=30,income=</a:t>
            </a:r>
            <a:r>
              <a:rPr lang="en-US" altLang="zh-CN" b="1" dirty="0" err="1">
                <a:solidFill>
                  <a:srgbClr val="FF0000"/>
                </a:solidFill>
                <a:ea typeface="SimSun" panose="02010600030101010101" pitchFamily="2" charset="-122"/>
              </a:rPr>
              <a:t>medium,student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=yes,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err="1">
                <a:solidFill>
                  <a:srgbClr val="FF0000"/>
                </a:solidFill>
                <a:ea typeface="SimSun" panose="02010600030101010101" pitchFamily="2" charset="-122"/>
              </a:rPr>
              <a:t>credit_rating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= fair)</a:t>
            </a:r>
            <a:endParaRPr lang="en-US" altLang="zh-CN" dirty="0">
              <a:solidFill>
                <a:srgbClr val="FF0000"/>
              </a:solidFill>
              <a:ea typeface="SimSun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BB13C1B-3A04-4053-A988-177686AE0F0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048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latin typeface="楷体_GB2312" pitchFamily="1" charset="-122"/>
                <a:ea typeface="楷体_GB2312" pitchFamily="1" charset="-122"/>
              </a:rPr>
              <a:t>贝叶斯分类</a:t>
            </a:r>
            <a:endParaRPr lang="zh-CN" altLang="en-US" sz="3200" dirty="0"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080649E-9407-4483-B68A-C284E68CD478}"/>
                  </a:ext>
                </a:extLst>
              </p:cNvPr>
              <p:cNvSpPr txBox="1"/>
              <p:nvPr/>
            </p:nvSpPr>
            <p:spPr>
              <a:xfrm>
                <a:off x="5803636" y="347207"/>
                <a:ext cx="322210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</a:rPr>
                  <a:t>--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计算</a:t>
                </a:r>
                <a14:m>
                  <m:oMath xmlns:m="http://schemas.openxmlformats.org/officeDocument/2006/math">
                    <m:r>
                      <a:rPr lang="zh-CN" alt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条件</m:t>
                    </m:r>
                    <m:r>
                      <a:rPr lang="zh-CN" alt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概率</m:t>
                    </m:r>
                    <m:r>
                      <a:rPr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Xi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𝑪𝒊</m:t>
                    </m:r>
                    <m:r>
                      <a:rPr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080649E-9407-4483-B68A-C284E68CD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636" y="347207"/>
                <a:ext cx="3222104" cy="400110"/>
              </a:xfrm>
              <a:prstGeom prst="rect">
                <a:avLst/>
              </a:prstGeom>
              <a:blipFill>
                <a:blip r:embed="rId6"/>
                <a:stretch>
                  <a:fillRect l="-1890" t="-1363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逻辑理论与概率理论</a:t>
            </a:r>
            <a:endParaRPr lang="en-SG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Rectangle 4"/>
          <p:cNvSpPr>
            <a:spLocks noGrp="1"/>
          </p:cNvSpPr>
          <p:nvPr>
            <p:ph sz="half" idx="1"/>
          </p:nvPr>
        </p:nvSpPr>
        <p:spPr>
          <a:xfrm>
            <a:off x="-108520" y="1484784"/>
            <a:ext cx="9252520" cy="4548206"/>
          </a:xfrm>
        </p:spPr>
        <p:txBody>
          <a:bodyPr>
            <a:noAutofit/>
          </a:bodyPr>
          <a:lstStyle/>
          <a:p>
            <a:pPr marL="431800" lvl="1" indent="0">
              <a:spcBef>
                <a:spcPts val="1800"/>
              </a:spcBef>
              <a:buClr>
                <a:srgbClr val="800000"/>
              </a:buClr>
              <a:buNone/>
            </a:pPr>
            <a:r>
              <a:rPr lang="zh-CN" altLang="en-US" sz="36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逻辑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Agent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相信每个语句是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正确的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或者错误的，不做评价</a:t>
            </a:r>
            <a:endParaRPr lang="en-US" altLang="zh-CN" sz="36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31800" lvl="1" indent="0">
              <a:spcBef>
                <a:spcPts val="1800"/>
              </a:spcBef>
              <a:buClr>
                <a:srgbClr val="800000"/>
              </a:buClr>
              <a:buNone/>
            </a:pPr>
            <a:r>
              <a:rPr lang="zh-CN" altLang="en-US" sz="36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概率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Agent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为每个语句</a:t>
            </a:r>
            <a:r>
              <a:rPr lang="zh-CN" altLang="en-US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赋予一个</a:t>
            </a:r>
            <a:r>
              <a:rPr lang="en-US" altLang="zh-CN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0</a:t>
            </a:r>
            <a:r>
              <a:rPr lang="zh-CN" altLang="en-US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到</a:t>
            </a:r>
            <a:r>
              <a:rPr lang="en-US" altLang="zh-CN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1</a:t>
            </a:r>
            <a:r>
              <a:rPr lang="zh-CN" altLang="en-US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之间的数值作为其信念度</a:t>
            </a:r>
            <a:endParaRPr lang="en-US" altLang="zh-CN" sz="3600" dirty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31800" lvl="1" indent="0">
              <a:lnSpc>
                <a:spcPct val="120000"/>
              </a:lnSpc>
              <a:spcBef>
                <a:spcPts val="1800"/>
              </a:spcBef>
              <a:buClr>
                <a:srgbClr val="800000"/>
              </a:buClr>
              <a:buNone/>
            </a:pPr>
            <a:r>
              <a:rPr lang="zh-CN" altLang="en-US" sz="36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例如：牙疼   牙洞</a:t>
            </a:r>
            <a:r>
              <a:rPr lang="en-US" altLang="zh-CN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80%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的可能性。</a:t>
            </a:r>
            <a:endParaRPr lang="en-US" altLang="zh-CN" sz="36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31800" lvl="1" indent="0">
              <a:lnSpc>
                <a:spcPct val="120000"/>
              </a:lnSpc>
              <a:spcBef>
                <a:spcPts val="1800"/>
              </a:spcBef>
              <a:buClr>
                <a:srgbClr val="800000"/>
              </a:buClr>
              <a:buNone/>
            </a:pPr>
            <a:r>
              <a:rPr lang="zh-CN" altLang="en-US" sz="36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如何获得这一概率？从样本数据中统计获得</a:t>
            </a:r>
            <a:endParaRPr lang="en-US" altLang="zh-CN" sz="3600" dirty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31750" indent="0">
              <a:spcBef>
                <a:spcPts val="1800"/>
              </a:spcBef>
              <a:buClr>
                <a:srgbClr val="800000"/>
              </a:buClr>
              <a:buNone/>
            </a:pPr>
            <a:endParaRPr lang="en-US" altLang="zh-CN" sz="36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sz="36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44A6AF2F-D2D1-42A9-BC59-B8868C458B22}"/>
                  </a:ext>
                </a:extLst>
              </p:cNvPr>
              <p:cNvSpPr txBox="1"/>
              <p:nvPr/>
            </p:nvSpPr>
            <p:spPr>
              <a:xfrm>
                <a:off x="2771800" y="4149080"/>
                <a:ext cx="576064" cy="51435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44A6AF2F-D2D1-42A9-BC59-B8868C458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149080"/>
                <a:ext cx="576064" cy="5143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3">
            <a:extLst>
              <a:ext uri="{FF2B5EF4-FFF2-40B4-BE49-F238E27FC236}">
                <a16:creationId xmlns:a16="http://schemas.microsoft.com/office/drawing/2014/main" id="{46BD306B-2A87-42B2-84B8-777934A7A4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E81FF2C-C822-4272-A1B6-C0B565D0E8A7}" type="slidenum">
              <a:rPr lang="zh-CN"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zh-CN" altLang="en-US" sz="1400"/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6F4FD5BD-901E-4009-A39A-6AB07DC84A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876300"/>
            <a:ext cx="8784976" cy="5845175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b="1" dirty="0">
                <a:solidFill>
                  <a:srgbClr val="C00000"/>
                </a:solidFill>
                <a:ea typeface="SimSun" panose="02010600030101010101" pitchFamily="2" charset="-122"/>
              </a:rPr>
              <a:t>X=(age&lt;=30, income=medium, student=yes, </a:t>
            </a:r>
            <a:r>
              <a:rPr lang="en-US" altLang="zh-CN" sz="2400" b="1" dirty="0" err="1">
                <a:solidFill>
                  <a:srgbClr val="C00000"/>
                </a:solidFill>
                <a:ea typeface="SimSun" panose="02010600030101010101" pitchFamily="2" charset="-122"/>
              </a:rPr>
              <a:t>credit_rating</a:t>
            </a:r>
            <a:r>
              <a:rPr lang="en-US" altLang="zh-CN" sz="2400" b="1" dirty="0">
                <a:solidFill>
                  <a:srgbClr val="C00000"/>
                </a:solidFill>
                <a:ea typeface="SimSun" panose="02010600030101010101" pitchFamily="2" charset="-122"/>
              </a:rPr>
              <a:t>= fair)</a:t>
            </a:r>
            <a:endParaRPr lang="en-US" altLang="zh-CN" sz="2400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P(C</a:t>
            </a:r>
            <a:r>
              <a:rPr lang="en-US" altLang="zh-CN" sz="2400" baseline="-25000" dirty="0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):    P(</a:t>
            </a:r>
            <a:r>
              <a:rPr lang="en-US" altLang="zh-CN" sz="2400" dirty="0" err="1">
                <a:ea typeface="SimSun" panose="02010600030101010101" pitchFamily="2" charset="-122"/>
              </a:rPr>
              <a:t>buys_computer</a:t>
            </a:r>
            <a:r>
              <a:rPr lang="en-US" altLang="zh-CN" sz="2400" dirty="0">
                <a:ea typeface="SimSun" panose="02010600030101010101" pitchFamily="2" charset="-122"/>
              </a:rPr>
              <a:t> = “yes”)  = 9/14 = 0.643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                    P(</a:t>
            </a:r>
            <a:r>
              <a:rPr lang="en-US" altLang="zh-CN" sz="2400" dirty="0" err="1">
                <a:ea typeface="SimSun" panose="02010600030101010101" pitchFamily="2" charset="-122"/>
              </a:rPr>
              <a:t>buys_computer</a:t>
            </a:r>
            <a:r>
              <a:rPr lang="en-US" altLang="zh-CN" sz="2400" dirty="0">
                <a:ea typeface="SimSun" panose="02010600030101010101" pitchFamily="2" charset="-122"/>
              </a:rPr>
              <a:t> = “no”) = 5/14= 0.357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Compute P(</a:t>
            </a:r>
            <a:r>
              <a:rPr lang="en-US" altLang="zh-CN" sz="2400" dirty="0" err="1">
                <a:ea typeface="SimSun" panose="02010600030101010101" pitchFamily="2" charset="-122"/>
              </a:rPr>
              <a:t>X|C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) for each class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          P(</a:t>
            </a:r>
            <a:r>
              <a:rPr lang="en-US" altLang="zh-CN" sz="2400" dirty="0">
                <a:solidFill>
                  <a:schemeClr val="tx2"/>
                </a:solidFill>
                <a:ea typeface="SimSun" panose="02010600030101010101" pitchFamily="2" charset="-122"/>
              </a:rPr>
              <a:t>age</a:t>
            </a:r>
            <a:r>
              <a:rPr lang="en-US" altLang="zh-CN" sz="2400" dirty="0">
                <a:ea typeface="SimSun" panose="02010600030101010101" pitchFamily="2" charset="-122"/>
              </a:rPr>
              <a:t> = “&lt;=30” | </a:t>
            </a:r>
            <a:r>
              <a:rPr lang="en-US" altLang="zh-CN" sz="2400" dirty="0" err="1">
                <a:ea typeface="SimSun" panose="02010600030101010101" pitchFamily="2" charset="-122"/>
              </a:rPr>
              <a:t>buys_computer</a:t>
            </a:r>
            <a:r>
              <a:rPr lang="en-US" altLang="zh-CN" sz="2400" dirty="0">
                <a:ea typeface="SimSun" panose="02010600030101010101" pitchFamily="2" charset="-122"/>
              </a:rPr>
              <a:t> = “yes”)  = 2/9 = 0.222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          P(</a:t>
            </a:r>
            <a:r>
              <a:rPr lang="en-US" altLang="zh-CN" sz="2400" dirty="0">
                <a:solidFill>
                  <a:schemeClr val="tx2"/>
                </a:solidFill>
                <a:ea typeface="SimSun" panose="02010600030101010101" pitchFamily="2" charset="-122"/>
              </a:rPr>
              <a:t>age</a:t>
            </a:r>
            <a:r>
              <a:rPr lang="en-US" altLang="zh-CN" sz="2400" dirty="0">
                <a:ea typeface="SimSun" panose="02010600030101010101" pitchFamily="2" charset="-122"/>
              </a:rPr>
              <a:t> = “&lt;= 30” | </a:t>
            </a:r>
            <a:r>
              <a:rPr lang="en-US" altLang="zh-CN" sz="2400" dirty="0" err="1">
                <a:ea typeface="SimSun" panose="02010600030101010101" pitchFamily="2" charset="-122"/>
              </a:rPr>
              <a:t>buys_computer</a:t>
            </a:r>
            <a:r>
              <a:rPr lang="en-US" altLang="zh-CN" sz="2400" dirty="0">
                <a:ea typeface="SimSun" panose="02010600030101010101" pitchFamily="2" charset="-122"/>
              </a:rPr>
              <a:t> = “no”) = 3/5 = 0.6 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          P(</a:t>
            </a:r>
            <a:r>
              <a:rPr lang="en-US" altLang="zh-CN" sz="2400" dirty="0">
                <a:solidFill>
                  <a:schemeClr val="accent2"/>
                </a:solidFill>
                <a:ea typeface="SimSun" panose="02010600030101010101" pitchFamily="2" charset="-122"/>
              </a:rPr>
              <a:t>income</a:t>
            </a:r>
            <a:r>
              <a:rPr lang="en-US" altLang="zh-CN" sz="2400" dirty="0">
                <a:ea typeface="SimSun" panose="02010600030101010101" pitchFamily="2" charset="-122"/>
              </a:rPr>
              <a:t> = “medium” |  </a:t>
            </a:r>
            <a:r>
              <a:rPr lang="en-US" altLang="zh-CN" sz="2400" dirty="0" err="1">
                <a:ea typeface="SimSun" panose="02010600030101010101" pitchFamily="2" charset="-122"/>
              </a:rPr>
              <a:t>buys_computer</a:t>
            </a:r>
            <a:r>
              <a:rPr lang="en-US" altLang="zh-CN" sz="2400" dirty="0">
                <a:ea typeface="SimSun" panose="02010600030101010101" pitchFamily="2" charset="-122"/>
              </a:rPr>
              <a:t> = “yes”) = 4/9 = 0.444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   P(</a:t>
            </a:r>
            <a:r>
              <a:rPr lang="en-US" altLang="zh-CN" sz="2400" dirty="0">
                <a:solidFill>
                  <a:schemeClr val="accent2"/>
                </a:solidFill>
                <a:ea typeface="SimSun" panose="02010600030101010101" pitchFamily="2" charset="-122"/>
              </a:rPr>
              <a:t>income</a:t>
            </a:r>
            <a:r>
              <a:rPr lang="en-US" altLang="zh-CN" sz="2400" dirty="0">
                <a:ea typeface="SimSun" panose="02010600030101010101" pitchFamily="2" charset="-122"/>
              </a:rPr>
              <a:t> = “medium” | </a:t>
            </a:r>
            <a:r>
              <a:rPr lang="en-US" altLang="zh-CN" sz="2400" dirty="0" err="1">
                <a:ea typeface="SimSun" panose="02010600030101010101" pitchFamily="2" charset="-122"/>
              </a:rPr>
              <a:t>buys_computer</a:t>
            </a:r>
            <a:r>
              <a:rPr lang="en-US" altLang="zh-CN" sz="2400" dirty="0">
                <a:ea typeface="SimSun" panose="02010600030101010101" pitchFamily="2" charset="-122"/>
              </a:rPr>
              <a:t> = “no”) = 2/5 = 0.4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   P(</a:t>
            </a:r>
            <a:r>
              <a:rPr lang="en-US" altLang="zh-CN" sz="2400" dirty="0">
                <a:solidFill>
                  <a:schemeClr val="accent1"/>
                </a:solidFill>
                <a:ea typeface="SimSun" panose="02010600030101010101" pitchFamily="2" charset="-122"/>
              </a:rPr>
              <a:t>student</a:t>
            </a:r>
            <a:r>
              <a:rPr lang="en-US" altLang="zh-CN" sz="2400" dirty="0">
                <a:ea typeface="SimSun" panose="02010600030101010101" pitchFamily="2" charset="-122"/>
              </a:rPr>
              <a:t> = “yes” | </a:t>
            </a:r>
            <a:r>
              <a:rPr lang="en-US" altLang="zh-CN" sz="2400" dirty="0" err="1">
                <a:ea typeface="SimSun" panose="02010600030101010101" pitchFamily="2" charset="-122"/>
              </a:rPr>
              <a:t>buys_computer</a:t>
            </a:r>
            <a:r>
              <a:rPr lang="en-US" altLang="zh-CN" sz="2400" dirty="0">
                <a:ea typeface="SimSun" panose="02010600030101010101" pitchFamily="2" charset="-122"/>
              </a:rPr>
              <a:t> = “yes) = 6/9 = 0.667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   P(</a:t>
            </a:r>
            <a:r>
              <a:rPr lang="en-US" altLang="zh-CN" sz="2400" dirty="0">
                <a:solidFill>
                  <a:schemeClr val="accent1"/>
                </a:solidFill>
                <a:ea typeface="SimSun" panose="02010600030101010101" pitchFamily="2" charset="-122"/>
              </a:rPr>
              <a:t>student</a:t>
            </a:r>
            <a:r>
              <a:rPr lang="en-US" altLang="zh-CN" sz="2400" dirty="0">
                <a:ea typeface="SimSun" panose="02010600030101010101" pitchFamily="2" charset="-122"/>
              </a:rPr>
              <a:t> = “yes” | </a:t>
            </a:r>
            <a:r>
              <a:rPr lang="en-US" altLang="zh-CN" sz="2400" dirty="0" err="1">
                <a:ea typeface="SimSun" panose="02010600030101010101" pitchFamily="2" charset="-122"/>
              </a:rPr>
              <a:t>buys_computer</a:t>
            </a:r>
            <a:r>
              <a:rPr lang="en-US" altLang="zh-CN" sz="2400" dirty="0">
                <a:ea typeface="SimSun" panose="02010600030101010101" pitchFamily="2" charset="-122"/>
              </a:rPr>
              <a:t> = “no”) = 1/5 = 0.2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   P(</a:t>
            </a:r>
            <a:r>
              <a:rPr lang="en-US" altLang="zh-CN" sz="2400" dirty="0" err="1">
                <a:solidFill>
                  <a:srgbClr val="262673"/>
                </a:solidFill>
                <a:ea typeface="SimSun" panose="02010600030101010101" pitchFamily="2" charset="-122"/>
              </a:rPr>
              <a:t>credit_rating</a:t>
            </a:r>
            <a:r>
              <a:rPr lang="en-US" altLang="zh-CN" sz="2400" dirty="0">
                <a:solidFill>
                  <a:srgbClr val="262673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</a:rPr>
              <a:t>= “fair” | </a:t>
            </a:r>
            <a:r>
              <a:rPr lang="en-US" altLang="zh-CN" sz="2400" dirty="0" err="1">
                <a:ea typeface="SimSun" panose="02010600030101010101" pitchFamily="2" charset="-122"/>
              </a:rPr>
              <a:t>buys_computer</a:t>
            </a:r>
            <a:r>
              <a:rPr lang="en-US" altLang="zh-CN" sz="2400" dirty="0">
                <a:ea typeface="SimSun" panose="02010600030101010101" pitchFamily="2" charset="-122"/>
              </a:rPr>
              <a:t> = “yes”) = 6/9 = 0.667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   P(</a:t>
            </a:r>
            <a:r>
              <a:rPr lang="en-US" altLang="zh-CN" sz="2400" dirty="0" err="1">
                <a:solidFill>
                  <a:srgbClr val="262673"/>
                </a:solidFill>
                <a:ea typeface="SimSun" panose="02010600030101010101" pitchFamily="2" charset="-122"/>
              </a:rPr>
              <a:t>credit_rating</a:t>
            </a:r>
            <a:r>
              <a:rPr lang="en-US" altLang="zh-CN" sz="2400" dirty="0">
                <a:solidFill>
                  <a:srgbClr val="262673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</a:rPr>
              <a:t>= “fair” | </a:t>
            </a:r>
            <a:r>
              <a:rPr lang="en-US" altLang="zh-CN" sz="2400" dirty="0" err="1">
                <a:ea typeface="SimSun" panose="02010600030101010101" pitchFamily="2" charset="-122"/>
              </a:rPr>
              <a:t>buys_computer</a:t>
            </a:r>
            <a:r>
              <a:rPr lang="en-US" altLang="zh-CN" sz="2400" dirty="0">
                <a:ea typeface="SimSun" panose="02010600030101010101" pitchFamily="2" charset="-122"/>
              </a:rPr>
              <a:t> = “no”) = 2/5 = 0.4</a:t>
            </a:r>
            <a:endParaRPr lang="en-US" altLang="zh-CN" sz="2400" b="1" dirty="0">
              <a:ea typeface="SimSun" panose="0201060003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FA3CD1-1099-42F8-B9E9-731A92F8431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048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楷体_GB2312" pitchFamily="1" charset="-122"/>
                <a:ea typeface="楷体_GB2312" pitchFamily="1" charset="-122"/>
              </a:rPr>
              <a:t>贝叶斯分类</a:t>
            </a:r>
            <a:endParaRPr lang="zh-CN" altLang="en-US" sz="320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日期占位符 1">
            <a:extLst>
              <a:ext uri="{FF2B5EF4-FFF2-40B4-BE49-F238E27FC236}">
                <a16:creationId xmlns:a16="http://schemas.microsoft.com/office/drawing/2014/main" id="{F29A7ED4-83DB-4EBD-B48B-73A9A04BAB5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051" name="文本框 3">
                <a:extLst>
                  <a:ext uri="{FF2B5EF4-FFF2-40B4-BE49-F238E27FC236}">
                    <a16:creationId xmlns:a16="http://schemas.microsoft.com/office/drawing/2014/main" id="{49CBA8D7-AFEB-4FE3-9A11-4BFB357A3F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2065338"/>
                <a:ext cx="8610600" cy="1391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3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X|Ci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):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P(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X|buys_computer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=“yes”)=0.222</a:t>
                </a:r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0.444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0.667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0.667=0.044</a:t>
                </a:r>
              </a:p>
              <a:p>
                <a:pPr>
                  <a:lnSpc>
                    <a:spcPts val="3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0051" name="文本框 3">
                <a:extLst>
                  <a:ext uri="{FF2B5EF4-FFF2-40B4-BE49-F238E27FC236}">
                    <a16:creationId xmlns:a16="http://schemas.microsoft.com/office/drawing/2014/main" id="{49CBA8D7-AFEB-4FE3-9A11-4BFB357A3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2065338"/>
                <a:ext cx="8610600" cy="1391728"/>
              </a:xfrm>
              <a:prstGeom prst="rect">
                <a:avLst/>
              </a:prstGeom>
              <a:blipFill>
                <a:blip r:embed="rId2"/>
                <a:stretch>
                  <a:fillRect l="-1062" t="-3947" r="-4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052" name="文本框 5">
            <a:extLst>
              <a:ext uri="{FF2B5EF4-FFF2-40B4-BE49-F238E27FC236}">
                <a16:creationId xmlns:a16="http://schemas.microsoft.com/office/drawing/2014/main" id="{ACC341AE-0F97-4775-9462-BE90D8C12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10" y="1290490"/>
            <a:ext cx="8382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X=(age&lt;=30, income=medium, student=yes,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credit_rating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fair)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4334DC1-787B-4289-A158-92B847F9A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14000"/>
            <a:ext cx="8534400" cy="35433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kern="0" dirty="0">
                <a:ea typeface="SimSun" panose="02010600030101010101" pitchFamily="2" charset="-122"/>
              </a:rPr>
              <a:t>Compute P(</a:t>
            </a:r>
            <a:r>
              <a:rPr lang="en-US" altLang="zh-CN" sz="2400" kern="0" dirty="0" err="1">
                <a:ea typeface="SimSun" panose="02010600030101010101" pitchFamily="2" charset="-122"/>
              </a:rPr>
              <a:t>X|C</a:t>
            </a:r>
            <a:r>
              <a:rPr lang="en-US" altLang="zh-CN" sz="2400" kern="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400" kern="0" dirty="0">
                <a:ea typeface="SimSun" panose="02010600030101010101" pitchFamily="2" charset="-122"/>
              </a:rPr>
              <a:t>) for each class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ea typeface="SimSun" panose="02010600030101010101" pitchFamily="2" charset="-122"/>
              </a:rPr>
              <a:t>P(</a:t>
            </a:r>
            <a:r>
              <a:rPr lang="en-US" altLang="zh-CN" kern="0" dirty="0">
                <a:solidFill>
                  <a:schemeClr val="tx2"/>
                </a:solidFill>
                <a:ea typeface="SimSun" panose="02010600030101010101" pitchFamily="2" charset="-122"/>
              </a:rPr>
              <a:t>age</a:t>
            </a:r>
            <a:r>
              <a:rPr lang="en-US" altLang="zh-CN" kern="0" dirty="0">
                <a:ea typeface="SimSun" panose="02010600030101010101" pitchFamily="2" charset="-122"/>
              </a:rPr>
              <a:t> = “&lt;=30” | </a:t>
            </a:r>
            <a:r>
              <a:rPr lang="en-US" altLang="zh-CN" kern="0" dirty="0" err="1">
                <a:ea typeface="SimSun" panose="02010600030101010101" pitchFamily="2" charset="-122"/>
              </a:rPr>
              <a:t>buys_computer</a:t>
            </a:r>
            <a:r>
              <a:rPr lang="en-US" altLang="zh-CN" kern="0" dirty="0">
                <a:ea typeface="SimSun" panose="02010600030101010101" pitchFamily="2" charset="-122"/>
              </a:rPr>
              <a:t> = “yes”)  = 2/9 = 0.222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ea typeface="SimSun" panose="02010600030101010101" pitchFamily="2" charset="-122"/>
              </a:rPr>
              <a:t>P(</a:t>
            </a:r>
            <a:r>
              <a:rPr lang="en-US" altLang="zh-CN" kern="0" dirty="0">
                <a:solidFill>
                  <a:schemeClr val="accent2"/>
                </a:solidFill>
                <a:ea typeface="SimSun" panose="02010600030101010101" pitchFamily="2" charset="-122"/>
              </a:rPr>
              <a:t>income</a:t>
            </a:r>
            <a:r>
              <a:rPr lang="en-US" altLang="zh-CN" kern="0" dirty="0">
                <a:ea typeface="SimSun" panose="02010600030101010101" pitchFamily="2" charset="-122"/>
              </a:rPr>
              <a:t> = “medium” | </a:t>
            </a:r>
            <a:r>
              <a:rPr lang="en-US" altLang="zh-CN" kern="0" dirty="0" err="1">
                <a:ea typeface="SimSun" panose="02010600030101010101" pitchFamily="2" charset="-122"/>
              </a:rPr>
              <a:t>buys_computer</a:t>
            </a:r>
            <a:r>
              <a:rPr lang="en-US" altLang="zh-CN" kern="0" dirty="0">
                <a:ea typeface="SimSun" panose="02010600030101010101" pitchFamily="2" charset="-122"/>
              </a:rPr>
              <a:t> = “yes”) = 4/9 = 0.444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ea typeface="SimSun" panose="02010600030101010101" pitchFamily="2" charset="-122"/>
              </a:rPr>
              <a:t>P(</a:t>
            </a:r>
            <a:r>
              <a:rPr lang="en-US" altLang="zh-CN" kern="0" dirty="0">
                <a:solidFill>
                  <a:schemeClr val="accent1"/>
                </a:solidFill>
                <a:ea typeface="SimSun" panose="02010600030101010101" pitchFamily="2" charset="-122"/>
              </a:rPr>
              <a:t>student</a:t>
            </a:r>
            <a:r>
              <a:rPr lang="en-US" altLang="zh-CN" kern="0" dirty="0">
                <a:ea typeface="SimSun" panose="02010600030101010101" pitchFamily="2" charset="-122"/>
              </a:rPr>
              <a:t> = “yes” | </a:t>
            </a:r>
            <a:r>
              <a:rPr lang="en-US" altLang="zh-CN" kern="0" dirty="0" err="1">
                <a:ea typeface="SimSun" panose="02010600030101010101" pitchFamily="2" charset="-122"/>
              </a:rPr>
              <a:t>buys_computer</a:t>
            </a:r>
            <a:r>
              <a:rPr lang="en-US" altLang="zh-CN" kern="0" dirty="0">
                <a:ea typeface="SimSun" panose="02010600030101010101" pitchFamily="2" charset="-122"/>
              </a:rPr>
              <a:t> = “yes) = 6/9 = 0.667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ea typeface="SimSun" panose="02010600030101010101" pitchFamily="2" charset="-122"/>
              </a:rPr>
              <a:t>P(</a:t>
            </a:r>
            <a:r>
              <a:rPr lang="en-US" altLang="zh-CN" kern="0" dirty="0" err="1">
                <a:solidFill>
                  <a:srgbClr val="262673"/>
                </a:solidFill>
                <a:ea typeface="SimSun" panose="02010600030101010101" pitchFamily="2" charset="-122"/>
              </a:rPr>
              <a:t>credit_rating</a:t>
            </a:r>
            <a:r>
              <a:rPr lang="en-US" altLang="zh-CN" kern="0" dirty="0">
                <a:solidFill>
                  <a:srgbClr val="262673"/>
                </a:solidFill>
                <a:ea typeface="SimSun" panose="02010600030101010101" pitchFamily="2" charset="-122"/>
              </a:rPr>
              <a:t> </a:t>
            </a:r>
            <a:r>
              <a:rPr lang="en-US" altLang="zh-CN" kern="0" dirty="0">
                <a:ea typeface="SimSun" panose="02010600030101010101" pitchFamily="2" charset="-122"/>
              </a:rPr>
              <a:t>= “fair” | </a:t>
            </a:r>
            <a:r>
              <a:rPr lang="en-US" altLang="zh-CN" kern="0" dirty="0" err="1">
                <a:ea typeface="SimSun" panose="02010600030101010101" pitchFamily="2" charset="-122"/>
              </a:rPr>
              <a:t>buys_computer</a:t>
            </a:r>
            <a:r>
              <a:rPr lang="en-US" altLang="zh-CN" kern="0" dirty="0">
                <a:ea typeface="SimSun" panose="02010600030101010101" pitchFamily="2" charset="-122"/>
              </a:rPr>
              <a:t> = “yes”) = 6/9 = 0.667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>
                <a:ea typeface="SimSun" panose="02010600030101010101" pitchFamily="2" charset="-122"/>
              </a:rPr>
              <a:t>	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BB9F756-563D-4B12-8E90-886B21ED299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048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latin typeface="楷体_GB2312" pitchFamily="1" charset="-122"/>
                <a:ea typeface="楷体_GB2312" pitchFamily="1" charset="-122"/>
              </a:rPr>
              <a:t>贝叶斯分类</a:t>
            </a:r>
            <a:endParaRPr lang="zh-CN" altLang="en-US" sz="320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日期占位符 1">
            <a:extLst>
              <a:ext uri="{FF2B5EF4-FFF2-40B4-BE49-F238E27FC236}">
                <a16:creationId xmlns:a16="http://schemas.microsoft.com/office/drawing/2014/main" id="{25D6CBF2-5846-466A-B470-A3C6111B086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075" name="文本框 3">
                <a:extLst>
                  <a:ext uri="{FF2B5EF4-FFF2-40B4-BE49-F238E27FC236}">
                    <a16:creationId xmlns:a16="http://schemas.microsoft.com/office/drawing/2014/main" id="{B3E53664-B72D-4EE6-86EC-6371CF4111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2057400"/>
                <a:ext cx="8610600" cy="1392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3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X|Ci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):</a:t>
                </a:r>
                <a:endParaRPr lang="en-US" altLang="zh-CN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P(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X|buys_computer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=“no”) =0.6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0.4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0.2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0.4 = 0.019</a:t>
                </a:r>
              </a:p>
              <a:p>
                <a:pPr>
                  <a:lnSpc>
                    <a:spcPts val="3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1075" name="文本框 3">
                <a:extLst>
                  <a:ext uri="{FF2B5EF4-FFF2-40B4-BE49-F238E27FC236}">
                    <a16:creationId xmlns:a16="http://schemas.microsoft.com/office/drawing/2014/main" id="{B3E53664-B72D-4EE6-86EC-6371CF411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2057400"/>
                <a:ext cx="8610600" cy="1392238"/>
              </a:xfrm>
              <a:prstGeom prst="rect">
                <a:avLst/>
              </a:prstGeom>
              <a:blipFill>
                <a:blip r:embed="rId2"/>
                <a:stretch>
                  <a:fillRect l="-1062" t="-3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076" name="文本框 5">
            <a:extLst>
              <a:ext uri="{FF2B5EF4-FFF2-40B4-BE49-F238E27FC236}">
                <a16:creationId xmlns:a16="http://schemas.microsoft.com/office/drawing/2014/main" id="{DD1D7BF5-8A0E-417E-9F40-7414C889D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62088"/>
            <a:ext cx="8382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X=(age&lt;=30, income=medium, student=yes,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credit_rating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fair)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AAF3385-1492-4214-B9CE-394DB0BBE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12976"/>
            <a:ext cx="8534400" cy="288032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Compute P(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X|C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for each class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P(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“&lt;= 30” | 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buys_computer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“no”) = 3/5 = 0.6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P(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income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“medium” | 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buys_computer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“no”) = 2/5 = 0.4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P(</a:t>
            </a: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“yes” | 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buys_computer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“no”) = 1/5 = 0.2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P(</a:t>
            </a:r>
            <a:r>
              <a:rPr lang="en-US" altLang="zh-CN" sz="2400" dirty="0" err="1">
                <a:solidFill>
                  <a:srgbClr val="26267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credit_rating</a:t>
            </a:r>
            <a:r>
              <a:rPr lang="en-US" altLang="zh-CN" sz="2400" dirty="0">
                <a:solidFill>
                  <a:srgbClr val="26267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“fair” | 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buys_computer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“no”) = 2/5 = 0.4 </a:t>
            </a:r>
            <a:r>
              <a:rPr lang="en-US" altLang="zh-CN" sz="1800" b="1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C3D1184-1A33-40EE-87B0-13B97539CC9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048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latin typeface="楷体_GB2312" pitchFamily="1" charset="-122"/>
                <a:ea typeface="楷体_GB2312" pitchFamily="1" charset="-122"/>
              </a:rPr>
              <a:t>贝叶斯分类</a:t>
            </a:r>
            <a:endParaRPr lang="zh-CN" altLang="en-US" sz="320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日期占位符 1">
            <a:extLst>
              <a:ext uri="{FF2B5EF4-FFF2-40B4-BE49-F238E27FC236}">
                <a16:creationId xmlns:a16="http://schemas.microsoft.com/office/drawing/2014/main" id="{18883988-D232-4DC4-8489-C6D02BF6FF3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200" dirty="0"/>
          </a:p>
        </p:txBody>
      </p:sp>
      <p:sp>
        <p:nvSpPr>
          <p:cNvPr id="132100" name="文本框 5">
            <a:extLst>
              <a:ext uri="{FF2B5EF4-FFF2-40B4-BE49-F238E27FC236}">
                <a16:creationId xmlns:a16="http://schemas.microsoft.com/office/drawing/2014/main" id="{1C64CBD9-05B1-4EE4-B3DF-B65BF2015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34" y="1047837"/>
            <a:ext cx="868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X=(age&lt;=30, income=medium, student=yes,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credit_rating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fair)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101" name="Object 5">
                <a:extLst>
                  <a:ext uri="{FF2B5EF4-FFF2-40B4-BE49-F238E27FC236}">
                    <a16:creationId xmlns:a16="http://schemas.microsoft.com/office/drawing/2014/main" id="{65B07422-0EC6-46BD-B1AC-6B76D1468779}"/>
                  </a:ext>
                </a:extLst>
              </p:cNvPr>
              <p:cNvSpPr txBox="1"/>
              <p:nvPr/>
            </p:nvSpPr>
            <p:spPr bwMode="auto">
              <a:xfrm>
                <a:off x="283885" y="1800976"/>
                <a:ext cx="8568952" cy="709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20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l-GR" altLang="zh-CN" sz="3200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fName>
                      <m:e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2101" name="Object 5">
                <a:extLst>
                  <a:ext uri="{FF2B5EF4-FFF2-40B4-BE49-F238E27FC236}">
                    <a16:creationId xmlns:a16="http://schemas.microsoft.com/office/drawing/2014/main" id="{65B07422-0EC6-46BD-B1AC-6B76D1468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885" y="1800976"/>
                <a:ext cx="8568952" cy="709613"/>
              </a:xfrm>
              <a:prstGeom prst="rect">
                <a:avLst/>
              </a:prstGeom>
              <a:blipFill>
                <a:blip r:embed="rId4"/>
                <a:stretch>
                  <a:fillRect b="-273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>
            <a:extLst>
              <a:ext uri="{FF2B5EF4-FFF2-40B4-BE49-F238E27FC236}">
                <a16:creationId xmlns:a16="http://schemas.microsoft.com/office/drawing/2014/main" id="{40913949-6233-40E5-AA67-E7AA9D3BCB7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048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latin typeface="楷体_GB2312" pitchFamily="1" charset="-122"/>
                <a:ea typeface="楷体_GB2312" pitchFamily="1" charset="-122"/>
              </a:rPr>
              <a:t>贝叶斯分类</a:t>
            </a:r>
            <a:endParaRPr lang="zh-CN" altLang="en-US" sz="3200" dirty="0">
              <a:ea typeface="SimSun" panose="02010600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A46532B-DB56-46C3-ACBD-77A167EC3745}"/>
              </a:ext>
            </a:extLst>
          </p:cNvPr>
          <p:cNvGrpSpPr/>
          <p:nvPr/>
        </p:nvGrpSpPr>
        <p:grpSpPr>
          <a:xfrm>
            <a:off x="247362" y="5747884"/>
            <a:ext cx="8221454" cy="923330"/>
            <a:chOff x="247362" y="5747884"/>
            <a:chExt cx="8221454" cy="92333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0AD8085-9333-4C9A-94F2-D2FF3535EBF8}"/>
                </a:ext>
              </a:extLst>
            </p:cNvPr>
            <p:cNvSpPr/>
            <p:nvPr/>
          </p:nvSpPr>
          <p:spPr>
            <a:xfrm>
              <a:off x="247362" y="5747884"/>
              <a:ext cx="410861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(0.028, 0.007)   </a:t>
              </a:r>
              <a:endPara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BF6AFA4C-261D-4055-BF07-C75EC83B8A8A}"/>
                </a:ext>
              </a:extLst>
            </p:cNvPr>
            <p:cNvSpPr/>
            <p:nvPr/>
          </p:nvSpPr>
          <p:spPr>
            <a:xfrm>
              <a:off x="4432176" y="6166514"/>
              <a:ext cx="432048" cy="21602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9C73572-80C5-4257-9C00-F65137CABC1C}"/>
                </a:ext>
              </a:extLst>
            </p:cNvPr>
            <p:cNvSpPr txBox="1"/>
            <p:nvPr/>
          </p:nvSpPr>
          <p:spPr>
            <a:xfrm>
              <a:off x="5076056" y="5747884"/>
              <a:ext cx="33927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(80%, 20%)</a:t>
              </a:r>
              <a:endParaRPr lang="zh-CN" altLang="en-US" sz="5400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0AF55FD8-2F54-4883-9F5E-857124B902F9}"/>
              </a:ext>
            </a:extLst>
          </p:cNvPr>
          <p:cNvSpPr/>
          <p:nvPr/>
        </p:nvSpPr>
        <p:spPr>
          <a:xfrm>
            <a:off x="283885" y="1700808"/>
            <a:ext cx="8392571" cy="1152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3ACD8CD-1BC6-4CF2-B45C-72B4ACAE4AEC}"/>
              </a:ext>
            </a:extLst>
          </p:cNvPr>
          <p:cNvGrpSpPr/>
          <p:nvPr/>
        </p:nvGrpSpPr>
        <p:grpSpPr>
          <a:xfrm>
            <a:off x="342900" y="2900363"/>
            <a:ext cx="8610600" cy="2714625"/>
            <a:chOff x="342900" y="2900363"/>
            <a:chExt cx="8610600" cy="2714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099" name="文本框 3">
                  <a:extLst>
                    <a:ext uri="{FF2B5EF4-FFF2-40B4-BE49-F238E27FC236}">
                      <a16:creationId xmlns:a16="http://schemas.microsoft.com/office/drawing/2014/main" id="{089DE613-FF2C-44F6-A249-963D54A210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900" y="2900363"/>
                  <a:ext cx="8610600" cy="2714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lnSpc>
                      <a:spcPts val="3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P(</a:t>
                  </a:r>
                  <a:r>
                    <a:rPr lang="en-US" altLang="zh-CN" sz="2400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X|Ci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)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P(Ci):</a:t>
                  </a:r>
                </a:p>
                <a:p>
                  <a:pPr>
                    <a:lnSpc>
                      <a:spcPts val="3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P(</a:t>
                  </a:r>
                  <a:r>
                    <a:rPr lang="en-US" altLang="zh-CN" sz="2400" dirty="0" err="1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X|buys_computer</a:t>
                  </a:r>
                  <a:r>
                    <a:rPr lang="en-US" altLang="zh-CN" sz="24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=“yes”)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US" altLang="zh-CN" sz="24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P(</a:t>
                  </a:r>
                  <a:r>
                    <a:rPr lang="en-US" altLang="zh-CN" sz="2400" dirty="0" err="1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buys_computer</a:t>
                  </a:r>
                  <a:r>
                    <a:rPr lang="en-US" altLang="zh-CN" sz="24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=“yes”)= </a:t>
                  </a:r>
                  <a:r>
                    <a:rPr lang="en-US" altLang="zh-CN" sz="24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0.028 </a:t>
                  </a:r>
                  <a:r>
                    <a:rPr lang="en-US" altLang="zh-CN" sz="24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           P(</a:t>
                  </a:r>
                  <a:r>
                    <a:rPr lang="en-US" altLang="zh-CN" sz="2400" dirty="0" err="1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X|buys_computer</a:t>
                  </a:r>
                  <a:r>
                    <a:rPr lang="en-US" altLang="zh-CN" sz="24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=“no”)</a:t>
                  </a:r>
                  <a:r>
                    <a:rPr lang="en-US" altLang="zh-CN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US" altLang="zh-CN" sz="24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P(</a:t>
                  </a:r>
                  <a:r>
                    <a:rPr lang="en-US" altLang="zh-CN" sz="2400" dirty="0" err="1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buys_computer</a:t>
                  </a:r>
                  <a:r>
                    <a:rPr lang="en-US" altLang="zh-CN" sz="24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=“no”)=0.007</a:t>
                  </a:r>
                </a:p>
                <a:p>
                  <a:pPr>
                    <a:lnSpc>
                      <a:spcPts val="3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ts val="3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Therefore,  X belongs to class (“</a:t>
                  </a:r>
                  <a:r>
                    <a:rPr lang="en-US" altLang="zh-CN" sz="2400" dirty="0" err="1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buys_computer</a:t>
                  </a:r>
                  <a:r>
                    <a:rPr lang="en-US" altLang="zh-CN" sz="24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= yes”)</a:t>
                  </a:r>
                  <a:endParaRPr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099" name="文本框 3">
                  <a:extLst>
                    <a:ext uri="{FF2B5EF4-FFF2-40B4-BE49-F238E27FC236}">
                      <a16:creationId xmlns:a16="http://schemas.microsoft.com/office/drawing/2014/main" id="{089DE613-FF2C-44F6-A249-963D54A210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2900" y="2900363"/>
                  <a:ext cx="8610600" cy="2714625"/>
                </a:xfrm>
                <a:prstGeom prst="rect">
                  <a:avLst/>
                </a:prstGeom>
                <a:blipFill>
                  <a:blip r:embed="rId5"/>
                  <a:stretch>
                    <a:fillRect l="-1062" t="-2022" b="-427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FAD923-CC5B-40D3-BA86-BF9FF8AF174A}"/>
                </a:ext>
              </a:extLst>
            </p:cNvPr>
            <p:cNvSpPr txBox="1"/>
            <p:nvPr/>
          </p:nvSpPr>
          <p:spPr>
            <a:xfrm>
              <a:off x="8358770" y="3715634"/>
              <a:ext cx="44233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b="0" cap="none" spc="0" dirty="0">
                  <a:ln w="0"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√ 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占位符 1">
            <a:extLst>
              <a:ext uri="{FF2B5EF4-FFF2-40B4-BE49-F238E27FC236}">
                <a16:creationId xmlns:a16="http://schemas.microsoft.com/office/drawing/2014/main" id="{79AA0F47-3A7F-4CDF-8401-1A2FB679F8D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 dirty="0"/>
          </a:p>
        </p:txBody>
      </p:sp>
      <p:sp>
        <p:nvSpPr>
          <p:cNvPr id="119811" name="灯片编号占位符 3">
            <a:extLst>
              <a:ext uri="{FF2B5EF4-FFF2-40B4-BE49-F238E27FC236}">
                <a16:creationId xmlns:a16="http://schemas.microsoft.com/office/drawing/2014/main" id="{CE73C492-CF29-4D47-B31E-247F4D863B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7BB022D-712E-4ACA-99CE-3106D91483B3}" type="slidenum">
              <a:rPr lang="zh-CN"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zh-CN" altLang="en-US" sz="1400"/>
          </a:p>
        </p:txBody>
      </p:sp>
      <p:sp>
        <p:nvSpPr>
          <p:cNvPr id="119813" name="Rectangle 2">
            <a:extLst>
              <a:ext uri="{FF2B5EF4-FFF2-40B4-BE49-F238E27FC236}">
                <a16:creationId xmlns:a16="http://schemas.microsoft.com/office/drawing/2014/main" id="{404D5314-93DF-4B46-973F-34249CC169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541"/>
            <a:ext cx="9144000" cy="6096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楷体_GB2312" pitchFamily="1" charset="-122"/>
                <a:ea typeface="楷体_GB2312" pitchFamily="1" charset="-122"/>
              </a:rPr>
              <a:t>贝叶斯分类</a:t>
            </a:r>
            <a:endParaRPr lang="zh-CN" altLang="en-US" sz="3200" dirty="0">
              <a:ea typeface="SimSun" panose="02010600030101010101" pitchFamily="2" charset="-122"/>
            </a:endParaRPr>
          </a:p>
        </p:txBody>
      </p:sp>
      <p:sp>
        <p:nvSpPr>
          <p:cNvPr id="119814" name="Text Box 4">
            <a:extLst>
              <a:ext uri="{FF2B5EF4-FFF2-40B4-BE49-F238E27FC236}">
                <a16:creationId xmlns:a16="http://schemas.microsoft.com/office/drawing/2014/main" id="{B9CE8011-4ADA-4B81-B98D-F21517B9F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700" y="1080457"/>
            <a:ext cx="3429000" cy="501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类 别</a:t>
            </a:r>
            <a:r>
              <a:rPr lang="en-US" altLang="zh-CN" sz="2400" b="1" dirty="0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C1: </a:t>
            </a:r>
            <a:r>
              <a:rPr lang="en-US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buys_computer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= ‘yes’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C2: </a:t>
            </a:r>
            <a:r>
              <a:rPr lang="en-US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buys_computer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= ‘no’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待预测数据：</a:t>
            </a:r>
            <a:endParaRPr lang="en-US" altLang="zh-CN" sz="2400" b="1" dirty="0">
              <a:solidFill>
                <a:srgbClr val="00B05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X = (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age&gt;40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Income = medium,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Student = yes,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Credit_rating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= Fair)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预测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X</a:t>
            </a:r>
            <a:r>
              <a:rPr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所属类别？</a:t>
            </a:r>
            <a:endParaRPr lang="en-US" altLang="zh-CN" sz="2400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119815" name="Object 5">
            <a:extLst>
              <a:ext uri="{FF2B5EF4-FFF2-40B4-BE49-F238E27FC236}">
                <a16:creationId xmlns:a16="http://schemas.microsoft.com/office/drawing/2014/main" id="{995D4BE1-92A3-44E7-B134-BC7FFE517C3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5142211"/>
              </p:ext>
            </p:extLst>
          </p:nvPr>
        </p:nvGraphicFramePr>
        <p:xfrm>
          <a:off x="113507" y="1232253"/>
          <a:ext cx="5283696" cy="47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Worksheet" r:id="rId4" imgW="5311038" imgH="4069109" progId="Excel.Sheet.8">
                  <p:embed/>
                </p:oleObj>
              </mc:Choice>
              <mc:Fallback>
                <p:oleObj name="Worksheet" r:id="rId4" imgW="5311038" imgH="4069109" progId="Excel.Sheet.8">
                  <p:embed/>
                  <p:pic>
                    <p:nvPicPr>
                      <p:cNvPr id="119815" name="Object 5">
                        <a:extLst>
                          <a:ext uri="{FF2B5EF4-FFF2-40B4-BE49-F238E27FC236}">
                            <a16:creationId xmlns:a16="http://schemas.microsoft.com/office/drawing/2014/main" id="{995D4BE1-92A3-44E7-B134-BC7FFE517C3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7" y="1232253"/>
                        <a:ext cx="5283696" cy="47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02E4F7E-736A-40C6-A328-0F92F732DC68}"/>
              </a:ext>
            </a:extLst>
          </p:cNvPr>
          <p:cNvSpPr txBox="1"/>
          <p:nvPr/>
        </p:nvSpPr>
        <p:spPr>
          <a:xfrm>
            <a:off x="2627784" y="6389865"/>
            <a:ext cx="4667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A0A00FA3-91C0-4ED6-9A09-A5CEB3F6E0B2}" type="datetime4">
              <a:rPr lang="zh-CN" altLang="en-US" sz="1800" smtClean="0"/>
              <a:pPr/>
              <a:t>2021年12月28日星期二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69367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基本概率符号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282" y="1571612"/>
            <a:ext cx="878687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样本空间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( )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：所有可能世界组成的集合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buClr>
                <a:srgbClr val="800000"/>
              </a:buClr>
              <a:buFont typeface="+mj-ea"/>
              <a:buAutoNum type="circleNumDbPlain"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互斥的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buClr>
                <a:srgbClr val="800000"/>
              </a:buClr>
              <a:buFont typeface="+mj-ea"/>
              <a:buAutoNum type="circleNumDbPlain"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完备的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68627" y="1733738"/>
          <a:ext cx="285752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9" name="Equation" r:id="rId3" imgW="3962400" imgH="3962400" progId="">
                  <p:embed/>
                </p:oleObj>
              </mc:Choice>
              <mc:Fallback>
                <p:oleObj name="Equation" r:id="rId3" imgW="3962400" imgH="3962400" progId="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368627" y="1733738"/>
                        <a:ext cx="285752" cy="2857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332EFB72-3489-4924-BBB5-B91AF92D6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204143"/>
              </p:ext>
            </p:extLst>
          </p:nvPr>
        </p:nvGraphicFramePr>
        <p:xfrm>
          <a:off x="1331640" y="3407997"/>
          <a:ext cx="5616624" cy="2174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" name="位图图像" r:id="rId5" imgW="4439270" imgH="1238423" progId="Paint.Picture">
                  <p:embed/>
                </p:oleObj>
              </mc:Choice>
              <mc:Fallback>
                <p:oleObj name="位图图像" r:id="rId5" imgW="4439270" imgH="1238423" progId="Paint.Picture">
                  <p:embed/>
                  <p:pic>
                    <p:nvPicPr>
                      <p:cNvPr id="2242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407997"/>
                        <a:ext cx="5616624" cy="2174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基本概率符号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282" y="1571612"/>
            <a:ext cx="878687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样本空间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( )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：所有可能世界组成的集合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buClr>
                <a:srgbClr val="800000"/>
              </a:buClr>
              <a:buFont typeface="+mj-ea"/>
              <a:buAutoNum type="circleNumDbPlain"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互斥的：每个事件间相互独立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buClr>
                <a:srgbClr val="800000"/>
              </a:buClr>
              <a:buFont typeface="+mj-ea"/>
              <a:buAutoNum type="circleNumDbPlain"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完备的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概率模型：为每一个可能世界附一个数值概率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p(w)</a:t>
            </a:r>
          </a:p>
          <a:p>
            <a:pPr lvl="1">
              <a:buClr>
                <a:srgbClr val="800000"/>
              </a:buClr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样本空间中的所有可能世界的总概率是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1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事件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(event):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样本空间中的可能世界集合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27784" y="5229200"/>
          <a:ext cx="3657345" cy="81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2" name="Equation" r:id="rId3" imgW="36880800" imgH="8229600" progId="">
                  <p:embed/>
                </p:oleObj>
              </mc:Choice>
              <mc:Fallback>
                <p:oleObj name="Equation" r:id="rId3" imgW="36880800" imgH="8229600" progId="">
                  <p:embed/>
                  <p:pic>
                    <p:nvPicPr>
                      <p:cNvPr id="6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627784" y="5229200"/>
                        <a:ext cx="3657345" cy="81610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68627" y="1733738"/>
          <a:ext cx="285752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3" name="Equation" r:id="rId5" imgW="3962400" imgH="3962400" progId="">
                  <p:embed/>
                </p:oleObj>
              </mc:Choice>
              <mc:Fallback>
                <p:oleObj name="Equation" r:id="rId5" imgW="3962400" imgH="3962400" progId="">
                  <p:embed/>
                  <p:pic>
                    <p:nvPicPr>
                      <p:cNvPr id="7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2368627" y="1733738"/>
                        <a:ext cx="285752" cy="2857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36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1319" cy="14176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基本概率符号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基本元素：随机变量</a:t>
            </a: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Clr>
                <a:srgbClr val="800000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大写字母开头，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e.g. Total: </a:t>
            </a: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掷两个骰子的点数</a:t>
            </a:r>
          </a:p>
          <a:p>
            <a:pPr>
              <a:lnSpc>
                <a:spcPct val="15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定义域：变量所有可能值组成的集合</a:t>
            </a: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Clr>
                <a:srgbClr val="800000"/>
              </a:buClr>
              <a:buFont typeface="+mj-ea"/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e.g. Total</a:t>
            </a: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的定义域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{2,…,12}</a:t>
            </a:r>
          </a:p>
          <a:p>
            <a:pPr marL="971550" lvl="1" indent="-514350">
              <a:lnSpc>
                <a:spcPct val="150000"/>
              </a:lnSpc>
              <a:buClr>
                <a:srgbClr val="800000"/>
              </a:buClr>
              <a:buFont typeface="+mj-ea"/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e.g. </a:t>
            </a: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布尔变量定义域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{true,false}</a:t>
            </a:r>
          </a:p>
          <a:p>
            <a:pPr marL="971550" lvl="1" indent="-514350">
              <a:lnSpc>
                <a:spcPct val="150000"/>
              </a:lnSpc>
              <a:buClr>
                <a:srgbClr val="800000"/>
              </a:buClr>
              <a:buFont typeface="+mj-ea"/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A=true</a:t>
            </a: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简写成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a, A=false</a:t>
            </a: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简写成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﹁a</a:t>
            </a:r>
          </a:p>
          <a:p>
            <a:pPr>
              <a:lnSpc>
                <a:spcPct val="15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基本概率符号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离散变量 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vs.</a:t>
            </a: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连续变量</a:t>
            </a: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原子命题 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vs.</a:t>
            </a: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复杂命题</a:t>
            </a: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80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原子命题通过对随机变量赋值得到的命题，比如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= sunny, Cavity = false</a:t>
            </a: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80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复杂命题指原子命题通过连接符号连接而成的命题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= sunny ∨ Cavity = false</a:t>
            </a:r>
          </a:p>
          <a:p>
            <a:pPr>
              <a:lnSpc>
                <a:spcPct val="15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概率理论对命题给定信任度值</a:t>
            </a: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e.g. P(cavity| ﹁toothache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∧teen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)=0.1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概率公理</a:t>
            </a:r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对于任何命题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A,B</a:t>
            </a:r>
          </a:p>
          <a:p>
            <a:pPr lvl="1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0 ≤ P(A) ≤ 1</a:t>
            </a:r>
          </a:p>
          <a:p>
            <a:pPr lvl="1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P(true) = 1 and P(false) = 0</a:t>
            </a:r>
          </a:p>
          <a:p>
            <a:pPr lvl="1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P(A ∨ B) = P(A) + P(B) - P(A ∧ B)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603451"/>
            <a:ext cx="48006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先验概率</a:t>
            </a:r>
          </a:p>
        </p:txBody>
      </p:sp>
      <p:sp>
        <p:nvSpPr>
          <p:cNvPr id="7" name="矩形 6"/>
          <p:cNvSpPr/>
          <p:nvPr/>
        </p:nvSpPr>
        <p:spPr>
          <a:xfrm>
            <a:off x="395535" y="1556792"/>
            <a:ext cx="81369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先验概率</a:t>
            </a:r>
            <a:r>
              <a:rPr lang="zh-CN" altLang="en-US" sz="28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又称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无条件概率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（不考虑其它因素）</a:t>
            </a:r>
            <a:endParaRPr lang="en-US" altLang="zh-CN" sz="3200" dirty="0">
              <a:solidFill>
                <a:srgbClr val="C00000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lvl="1">
              <a:buClr>
                <a:srgbClr val="800000"/>
              </a:buClr>
            </a:pPr>
            <a:r>
              <a:rPr lang="en-US" altLang="zh-CN" sz="28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P(Cavity = true) = 0.1, P(Weather = sunny) = 0.72  </a:t>
            </a:r>
          </a:p>
          <a:p>
            <a:pPr lvl="1">
              <a:buClr>
                <a:srgbClr val="800000"/>
              </a:buClr>
            </a:pPr>
            <a:endParaRPr lang="en-US" altLang="zh-CN" sz="28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概率分布</a:t>
            </a:r>
            <a:r>
              <a:rPr lang="zh-CN" altLang="en-US" sz="28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对于所有可能的随机变量赋予概率值</a:t>
            </a:r>
            <a:endParaRPr lang="en-US" altLang="zh-CN" sz="28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lvl="1">
              <a:buClr>
                <a:srgbClr val="800000"/>
              </a:buClr>
            </a:pPr>
            <a:r>
              <a:rPr lang="en-US" altLang="zh-CN" sz="28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  P(Weather) = &lt;0.72, 0.1, 0.08, 0.1&gt; </a:t>
            </a:r>
          </a:p>
          <a:p>
            <a:pPr lvl="1">
              <a:buClr>
                <a:srgbClr val="800000"/>
              </a:buClr>
            </a:pPr>
            <a:r>
              <a:rPr lang="zh-CN" altLang="en-US" sz="28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  所有可能事件的概率值之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和为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</a:t>
            </a:r>
          </a:p>
          <a:p>
            <a:pPr lvl="1">
              <a:buClr>
                <a:srgbClr val="800000"/>
              </a:buClr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联合概率分布</a:t>
            </a:r>
            <a:r>
              <a:rPr lang="zh-CN" altLang="en-US" sz="28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对多个随机变量中的每个变量发生的可能性进行概率赋值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623209"/>
            <a:ext cx="6603481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NExT_Template_light(pure)</Template>
  <TotalTime>327</TotalTime>
  <Words>2397</Words>
  <Application>Microsoft Office PowerPoint</Application>
  <PresentationFormat>全屏显示(4:3)</PresentationFormat>
  <Paragraphs>266</Paragraphs>
  <Slides>34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DFKai-SB</vt:lpstr>
      <vt:lpstr>楷体</vt:lpstr>
      <vt:lpstr>楷体_GB2312</vt:lpstr>
      <vt:lpstr>Arial</vt:lpstr>
      <vt:lpstr>Calibri</vt:lpstr>
      <vt:lpstr>Cambria Math</vt:lpstr>
      <vt:lpstr>Tahoma</vt:lpstr>
      <vt:lpstr>Times New Roman</vt:lpstr>
      <vt:lpstr>Verdana</vt:lpstr>
      <vt:lpstr>Wingdings</vt:lpstr>
      <vt:lpstr>NExT_Template_light(pure)</vt:lpstr>
      <vt:lpstr>Equation</vt:lpstr>
      <vt:lpstr>位图图像</vt:lpstr>
      <vt:lpstr>Worksheet</vt:lpstr>
      <vt:lpstr>Microsoft Excel 97-2003 Worksheet</vt:lpstr>
      <vt:lpstr>第十章   不确定性的量化   </vt:lpstr>
      <vt:lpstr>内容提要</vt:lpstr>
      <vt:lpstr>逻辑理论与概率理论</vt:lpstr>
      <vt:lpstr>基本概率符号</vt:lpstr>
      <vt:lpstr>基本概率符号</vt:lpstr>
      <vt:lpstr>基本概率符号</vt:lpstr>
      <vt:lpstr>基本概率符号</vt:lpstr>
      <vt:lpstr>概率公理</vt:lpstr>
      <vt:lpstr>先验概率</vt:lpstr>
      <vt:lpstr>条件概率</vt:lpstr>
      <vt:lpstr>条件概率</vt:lpstr>
      <vt:lpstr>条件概率</vt:lpstr>
      <vt:lpstr>例子：牙病问题</vt:lpstr>
      <vt:lpstr>例子：牙病问题</vt:lpstr>
      <vt:lpstr>归一化</vt:lpstr>
      <vt:lpstr>归一化</vt:lpstr>
      <vt:lpstr>归一化</vt:lpstr>
      <vt:lpstr>独立性</vt:lpstr>
      <vt:lpstr>条件独立性</vt:lpstr>
      <vt:lpstr>贝叶斯规则</vt:lpstr>
      <vt:lpstr>贝叶斯分类器</vt:lpstr>
      <vt:lpstr>贝叶斯定理举例</vt:lpstr>
      <vt:lpstr>贝叶斯规则</vt:lpstr>
      <vt:lpstr>贝叶斯分类</vt:lpstr>
      <vt:lpstr>PowerPoint 演示文稿</vt:lpstr>
      <vt:lpstr>贝叶斯分类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贝叶斯分类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ZhouXu</cp:lastModifiedBy>
  <cp:revision>1198</cp:revision>
  <dcterms:created xsi:type="dcterms:W3CDTF">2012-07-06T08:29:00Z</dcterms:created>
  <dcterms:modified xsi:type="dcterms:W3CDTF">2021-12-28T02:42:51Z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