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2.xml" ContentType="application/vnd.openxmlformats-officedocument.presentationml.notesSlide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</p:sldMasterIdLst>
  <p:notesMasterIdLst>
    <p:notesMasterId r:id="rId25"/>
  </p:notesMasterIdLst>
  <p:handoutMasterIdLst>
    <p:handoutMasterId r:id="rId26"/>
  </p:handoutMasterIdLst>
  <p:sldIdLst>
    <p:sldId id="460" r:id="rId2"/>
    <p:sldId id="474" r:id="rId3"/>
    <p:sldId id="501" r:id="rId4"/>
    <p:sldId id="502" r:id="rId5"/>
    <p:sldId id="478" r:id="rId6"/>
    <p:sldId id="479" r:id="rId7"/>
    <p:sldId id="504" r:id="rId8"/>
    <p:sldId id="480" r:id="rId9"/>
    <p:sldId id="481" r:id="rId10"/>
    <p:sldId id="494" r:id="rId11"/>
    <p:sldId id="493" r:id="rId12"/>
    <p:sldId id="475" r:id="rId13"/>
    <p:sldId id="591" r:id="rId14"/>
    <p:sldId id="377" r:id="rId15"/>
    <p:sldId id="398" r:id="rId16"/>
    <p:sldId id="432" r:id="rId17"/>
    <p:sldId id="470" r:id="rId18"/>
    <p:sldId id="382" r:id="rId19"/>
    <p:sldId id="500" r:id="rId20"/>
    <p:sldId id="482" r:id="rId21"/>
    <p:sldId id="483" r:id="rId22"/>
    <p:sldId id="484" r:id="rId23"/>
    <p:sldId id="485" r:id="rId24"/>
  </p:sldIdLst>
  <p:sldSz cx="12192000" cy="6858000"/>
  <p:notesSz cx="7315200" cy="96012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Xu" initials="Z" lastIdx="2" clrIdx="0">
    <p:extLst>
      <p:ext uri="{19B8F6BF-5375-455C-9EA6-DF929625EA0E}">
        <p15:presenceInfo xmlns:p15="http://schemas.microsoft.com/office/powerpoint/2012/main" userId="Zhou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00CC"/>
    <a:srgbClr val="FFFF00"/>
    <a:srgbClr val="FFF16B"/>
    <a:srgbClr val="33CC33"/>
    <a:srgbClr val="3333FF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25" autoAdjust="0"/>
  </p:normalViewPr>
  <p:slideViewPr>
    <p:cSldViewPr>
      <p:cViewPr varScale="1">
        <p:scale>
          <a:sx n="92" d="100"/>
          <a:sy n="92" d="100"/>
        </p:scale>
        <p:origin x="58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3T10:21:21.11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1" dt="2021-12-13T10:21:37.958" idx="2">
    <p:pos x="106" y="10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40C18FC-EE2D-42E8-B71B-E316FD6071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27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200DAEC-8020-4CF7-A90A-331E0EE17C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2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latin typeface="Calibri"/>
              <a:cs typeface="Calibri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Calibri"/>
                <a:cs typeface="Calibri"/>
              </a:rPr>
              <a:t>Note: pretty short lecture, good one to present mini-contest results or anything else not exactly lecture.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60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Rt-1 </a:t>
            </a:r>
            <a:r>
              <a:rPr lang="zh-CN" altLang="en-US" dirty="0"/>
              <a:t>为</a:t>
            </a:r>
            <a:r>
              <a:rPr lang="en-US" altLang="zh-CN" dirty="0"/>
              <a:t>t </a:t>
            </a:r>
            <a:r>
              <a:rPr lang="zh-CN" altLang="en-US" dirty="0"/>
              <a:t>表示 </a:t>
            </a:r>
            <a:r>
              <a:rPr lang="en-US" altLang="zh-CN" dirty="0"/>
              <a:t>t-1</a:t>
            </a:r>
            <a:r>
              <a:rPr lang="zh-CN" altLang="en-US" dirty="0"/>
              <a:t>时刻下雨，则</a:t>
            </a:r>
            <a:r>
              <a:rPr lang="en-US" altLang="zh-CN" dirty="0"/>
              <a:t>P(Rt)</a:t>
            </a:r>
            <a:r>
              <a:rPr lang="zh-CN" altLang="en-US" dirty="0"/>
              <a:t>的概率为</a:t>
            </a:r>
            <a:r>
              <a:rPr lang="en-US" altLang="zh-CN" dirty="0"/>
              <a:t>0.7</a:t>
            </a:r>
            <a:r>
              <a:rPr lang="zh-CN" altLang="en-US" dirty="0"/>
              <a:t>； 而</a:t>
            </a:r>
            <a:r>
              <a:rPr lang="en-US" altLang="zh-CN" dirty="0"/>
              <a:t>Rt-1 </a:t>
            </a:r>
            <a:r>
              <a:rPr lang="zh-CN" altLang="en-US" dirty="0"/>
              <a:t>为</a:t>
            </a:r>
            <a:r>
              <a:rPr lang="en-US" altLang="zh-CN" dirty="0"/>
              <a:t>t </a:t>
            </a:r>
            <a:r>
              <a:rPr lang="zh-CN" altLang="en-US" dirty="0"/>
              <a:t>表示 </a:t>
            </a:r>
            <a:r>
              <a:rPr lang="en-US" altLang="zh-CN" dirty="0"/>
              <a:t>t-1</a:t>
            </a:r>
            <a:r>
              <a:rPr lang="zh-CN" altLang="en-US" dirty="0"/>
              <a:t>时刻不下雨， </a:t>
            </a:r>
            <a:r>
              <a:rPr lang="en-US" altLang="zh-CN" dirty="0"/>
              <a:t>t</a:t>
            </a:r>
            <a:r>
              <a:rPr lang="zh-CN" altLang="en-US" dirty="0"/>
              <a:t>时刻下雨概率为</a:t>
            </a:r>
            <a:r>
              <a:rPr lang="en-US" altLang="zh-CN" dirty="0"/>
              <a:t>0.3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01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D4DC253-A9A5-4D90-B624-D5BA5845A987}" type="slidenum">
              <a:rPr lang="en-US" sz="1300"/>
              <a:pPr eaLnBrk="1" hangingPunct="1"/>
              <a:t>14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819334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  <a:r>
              <a:rPr lang="en-US" altLang="zh-CN" dirty="0"/>
              <a:t>+</a:t>
            </a:r>
            <a:r>
              <a:rPr lang="zh-CN" altLang="en-US" dirty="0"/>
              <a:t>证据进行推断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40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MM </a:t>
            </a:r>
            <a:r>
              <a:rPr lang="zh-CN" altLang="en-US" dirty="0"/>
              <a:t>状态之间转换  </a:t>
            </a:r>
            <a:r>
              <a:rPr lang="en-US" altLang="zh-CN" dirty="0"/>
              <a:t>HMM</a:t>
            </a:r>
            <a:r>
              <a:rPr lang="zh-CN" altLang="en-US" dirty="0"/>
              <a:t>引入了证据变量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D4DC253-A9A5-4D90-B624-D5BA5845A987}" type="slidenum">
              <a:rPr lang="en-US" sz="1300"/>
              <a:pPr eaLnBrk="1" hangingPunct="1"/>
              <a:t>22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005872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itchFamily="34" charset="0"/>
                <a:ea typeface="ＭＳ Ｐゴシック" pitchFamily="34" charset="-128"/>
              </a:rPr>
              <a:t>X2</a:t>
            </a:r>
            <a:r>
              <a:rPr lang="zh-CN" altLang="en-US" dirty="0">
                <a:latin typeface="Arial" pitchFamily="34" charset="0"/>
                <a:ea typeface="ＭＳ Ｐゴシック" pitchFamily="34" charset="-128"/>
              </a:rPr>
              <a:t>条件下</a:t>
            </a:r>
            <a:r>
              <a:rPr lang="en-US" altLang="zh-CN" dirty="0">
                <a:latin typeface="Arial" pitchFamily="34" charset="0"/>
                <a:ea typeface="ＭＳ Ｐゴシック" pitchFamily="34" charset="-128"/>
              </a:rPr>
              <a:t>E2</a:t>
            </a:r>
            <a:r>
              <a:rPr lang="zh-CN" altLang="en-US" dirty="0">
                <a:latin typeface="Arial" pitchFamily="34" charset="0"/>
                <a:ea typeface="ＭＳ Ｐゴシック" pitchFamily="34" charset="-128"/>
              </a:rPr>
              <a:t>与</a:t>
            </a:r>
            <a:r>
              <a:rPr lang="en-US" altLang="zh-CN" dirty="0">
                <a:latin typeface="Arial" pitchFamily="34" charset="0"/>
                <a:ea typeface="ＭＳ Ｐゴシック" pitchFamily="34" charset="-128"/>
              </a:rPr>
              <a:t>X1</a:t>
            </a:r>
            <a:r>
              <a:rPr lang="zh-CN" altLang="en-US" dirty="0">
                <a:latin typeface="Arial" pitchFamily="34" charset="0"/>
                <a:ea typeface="ＭＳ Ｐゴシック" pitchFamily="34" charset="-128"/>
              </a:rPr>
              <a:t>独立</a:t>
            </a:r>
            <a:endParaRPr lang="en-US" altLang="zh-CN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D4DC253-A9A5-4D90-B624-D5BA5845A987}" type="slidenum">
              <a:rPr lang="en-US" sz="1300"/>
              <a:pPr eaLnBrk="1" hangingPunct="1"/>
              <a:t>23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339008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证据变量来确认 状态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84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01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转移模型：状态之间的转移概率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7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前两个状态对当前状态有影响</a:t>
            </a:r>
            <a:endParaRPr lang="en-US" altLang="zh-CN" dirty="0"/>
          </a:p>
          <a:p>
            <a:r>
              <a:rPr lang="zh-CN" altLang="en-US" dirty="0"/>
              <a:t>提高准确率，可以扩展到前</a:t>
            </a:r>
            <a:r>
              <a:rPr lang="en-US" altLang="zh-CN" dirty="0"/>
              <a:t>k</a:t>
            </a:r>
            <a:r>
              <a:rPr lang="zh-CN" altLang="en-US" dirty="0"/>
              <a:t>个状态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47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前两个状态对当前状态有影响</a:t>
            </a:r>
            <a:endParaRPr lang="en-US" altLang="zh-CN" dirty="0"/>
          </a:p>
          <a:p>
            <a:r>
              <a:rPr lang="zh-CN" altLang="en-US" dirty="0"/>
              <a:t>提高准确率，可以扩展到前</a:t>
            </a:r>
            <a:r>
              <a:rPr lang="en-US" altLang="zh-CN" dirty="0"/>
              <a:t>k</a:t>
            </a:r>
            <a:r>
              <a:rPr lang="zh-CN" altLang="en-US" dirty="0"/>
              <a:t>个状态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6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当前状态传感器的值与历史状态的值没有关系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14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Rt-1 </a:t>
            </a:r>
            <a:r>
              <a:rPr lang="zh-CN" altLang="en-US" dirty="0"/>
              <a:t>为</a:t>
            </a:r>
            <a:r>
              <a:rPr lang="en-US" altLang="zh-CN" dirty="0"/>
              <a:t>t </a:t>
            </a:r>
            <a:r>
              <a:rPr lang="zh-CN" altLang="en-US" dirty="0"/>
              <a:t>表示 </a:t>
            </a:r>
            <a:r>
              <a:rPr lang="en-US" altLang="zh-CN" dirty="0"/>
              <a:t>t-1</a:t>
            </a:r>
            <a:r>
              <a:rPr lang="zh-CN" altLang="en-US" dirty="0"/>
              <a:t>时刻下雨，则</a:t>
            </a:r>
            <a:r>
              <a:rPr lang="en-US" altLang="zh-CN" dirty="0"/>
              <a:t>P(Rt)</a:t>
            </a:r>
            <a:r>
              <a:rPr lang="zh-CN" altLang="en-US" dirty="0"/>
              <a:t>的概率为</a:t>
            </a:r>
            <a:r>
              <a:rPr lang="en-US" altLang="zh-CN" dirty="0"/>
              <a:t>0.7</a:t>
            </a:r>
            <a:r>
              <a:rPr lang="zh-CN" altLang="en-US" dirty="0"/>
              <a:t>； 而</a:t>
            </a:r>
            <a:r>
              <a:rPr lang="en-US" altLang="zh-CN" dirty="0"/>
              <a:t>Rt-1 </a:t>
            </a:r>
            <a:r>
              <a:rPr lang="zh-CN" altLang="en-US" dirty="0"/>
              <a:t>为</a:t>
            </a:r>
            <a:r>
              <a:rPr lang="en-US" altLang="zh-CN" dirty="0"/>
              <a:t>t </a:t>
            </a:r>
            <a:r>
              <a:rPr lang="zh-CN" altLang="en-US" dirty="0"/>
              <a:t>表示 </a:t>
            </a:r>
            <a:r>
              <a:rPr lang="en-US" altLang="zh-CN" dirty="0"/>
              <a:t>t-1</a:t>
            </a:r>
            <a:r>
              <a:rPr lang="zh-CN" altLang="en-US" dirty="0"/>
              <a:t>时刻不下雨， </a:t>
            </a:r>
            <a:r>
              <a:rPr lang="en-US" altLang="zh-CN" dirty="0"/>
              <a:t>t</a:t>
            </a:r>
            <a:r>
              <a:rPr lang="zh-CN" altLang="en-US" dirty="0"/>
              <a:t>时刻下雨概率为</a:t>
            </a:r>
            <a:r>
              <a:rPr lang="en-US" altLang="zh-CN" dirty="0"/>
              <a:t>0.3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联合概率转换成局部条件概率形式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50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Rt-1 </a:t>
            </a:r>
            <a:r>
              <a:rPr lang="zh-CN" altLang="en-US" dirty="0"/>
              <a:t>为</a:t>
            </a:r>
            <a:r>
              <a:rPr lang="en-US" altLang="zh-CN" dirty="0"/>
              <a:t>t </a:t>
            </a:r>
            <a:r>
              <a:rPr lang="zh-CN" altLang="en-US" dirty="0"/>
              <a:t>表示 </a:t>
            </a:r>
            <a:r>
              <a:rPr lang="en-US" altLang="zh-CN" dirty="0"/>
              <a:t>t-1</a:t>
            </a:r>
            <a:r>
              <a:rPr lang="zh-CN" altLang="en-US" dirty="0"/>
              <a:t>时刻下雨，则</a:t>
            </a:r>
            <a:r>
              <a:rPr lang="en-US" altLang="zh-CN" dirty="0"/>
              <a:t>P(Rt)</a:t>
            </a:r>
            <a:r>
              <a:rPr lang="zh-CN" altLang="en-US" dirty="0"/>
              <a:t>的概率为</a:t>
            </a:r>
            <a:r>
              <a:rPr lang="en-US" altLang="zh-CN" dirty="0"/>
              <a:t>0.7</a:t>
            </a:r>
            <a:r>
              <a:rPr lang="zh-CN" altLang="en-US" dirty="0"/>
              <a:t>； 而</a:t>
            </a:r>
            <a:r>
              <a:rPr lang="en-US" altLang="zh-CN" dirty="0"/>
              <a:t>Rt-1 </a:t>
            </a:r>
            <a:r>
              <a:rPr lang="zh-CN" altLang="en-US" dirty="0"/>
              <a:t>为</a:t>
            </a:r>
            <a:r>
              <a:rPr lang="en-US" altLang="zh-CN" dirty="0"/>
              <a:t>t </a:t>
            </a:r>
            <a:r>
              <a:rPr lang="zh-CN" altLang="en-US" dirty="0"/>
              <a:t>表示 </a:t>
            </a:r>
            <a:r>
              <a:rPr lang="en-US" altLang="zh-CN" dirty="0"/>
              <a:t>t-1</a:t>
            </a:r>
            <a:r>
              <a:rPr lang="zh-CN" altLang="en-US" dirty="0"/>
              <a:t>时刻不下雨， </a:t>
            </a:r>
            <a:r>
              <a:rPr lang="en-US" altLang="zh-CN" dirty="0"/>
              <a:t>t</a:t>
            </a:r>
            <a:r>
              <a:rPr lang="zh-CN" altLang="en-US" dirty="0"/>
              <a:t>时刻下雨概率为</a:t>
            </a:r>
            <a:r>
              <a:rPr lang="en-US" altLang="zh-CN" dirty="0"/>
              <a:t>0.3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837CE-2868-4A24-AB49-9D6ECFAE0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C6A190-8AB7-4691-9B1A-A7A256B1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2BF44-F5DC-417D-9079-2D3083838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20002-19F1-4774-AF43-286B6C1B4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36B34-1B90-46F4-A9FD-203AD0F3FE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37EC-F46C-4BDE-97B4-414C27CD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94C94-7C12-4DBB-8C4A-35B5A4CE2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8BA95B-2345-4C5A-9B56-F1F9E0D05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3B8CD-5DCF-4A13-886D-84358CFE1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4A8097-C3C0-403A-AC97-EA80930ED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4B70B-A198-4F20-B03F-8CDDBD258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517FA1F-2885-4781-AF47-C9AEB50C4E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5.xml"/><Relationship Id="rId7" Type="http://schemas.openxmlformats.org/officeDocument/2006/relationships/image" Target="../media/image28.png"/><Relationship Id="rId12" Type="http://schemas.openxmlformats.org/officeDocument/2006/relationships/image" Target="../media/image58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5" Type="http://schemas.openxmlformats.org/officeDocument/2006/relationships/tags" Target="../tags/tag17.xml"/><Relationship Id="rId10" Type="http://schemas.openxmlformats.org/officeDocument/2006/relationships/image" Target="../media/image31.png"/><Relationship Id="rId4" Type="http://schemas.openxmlformats.org/officeDocument/2006/relationships/tags" Target="../tags/tag16.xml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32.png"/><Relationship Id="rId3" Type="http://schemas.openxmlformats.org/officeDocument/2006/relationships/tags" Target="../tags/tag20.xml"/><Relationship Id="rId21" Type="http://schemas.openxmlformats.org/officeDocument/2006/relationships/image" Target="../media/image35.pn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image" Target="../media/image31.png"/><Relationship Id="rId2" Type="http://schemas.openxmlformats.org/officeDocument/2006/relationships/tags" Target="../tags/tag19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tags" Target="../tags/tag27.xml"/><Relationship Id="rId19" Type="http://schemas.openxmlformats.org/officeDocument/2006/relationships/image" Target="../media/image33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4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90168"/>
            <a:ext cx="12192000" cy="3858032"/>
          </a:xfrm>
        </p:spPr>
        <p:txBody>
          <a:bodyPr/>
          <a:lstStyle/>
          <a:p>
            <a:r>
              <a:rPr lang="zh-CN" altLang="en-US" sz="5400" b="1" kern="1200" dirty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  <a:t>第十五章 </a:t>
            </a:r>
            <a:br>
              <a:rPr lang="en-US" altLang="zh-CN" sz="5400" b="1" kern="1200" dirty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</a:br>
            <a:br>
              <a:rPr lang="en-US" altLang="zh-CN" sz="5400" b="1" kern="1200" dirty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</a:br>
            <a:r>
              <a:rPr lang="zh-CN" altLang="en-US" sz="5400" b="1" kern="1200" dirty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  <a:t>时间上的概率推理</a:t>
            </a:r>
            <a:br>
              <a:rPr lang="zh-CN" altLang="en-US" dirty="0"/>
            </a:br>
            <a:br>
              <a:rPr lang="zh-CN" altLang="en-US" dirty="0"/>
            </a:br>
            <a:br>
              <a:rPr lang="en-US" dirty="0"/>
            </a:br>
            <a:endParaRPr lang="en-US" sz="36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42" y="4191000"/>
            <a:ext cx="6790812" cy="149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6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例子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36561" y="1385887"/>
            <a:ext cx="11603039" cy="5395913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雨伞世界的贝叶斯网络结构及条件分布</a:t>
            </a:r>
            <a:endParaRPr lang="en-US" altLang="zh-CN" kern="1200" dirty="0">
              <a:solidFill>
                <a:schemeClr val="tx1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endParaRPr lang="en-US" altLang="zh-CN" kern="1200" dirty="0">
              <a:solidFill>
                <a:schemeClr val="tx1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endParaRPr lang="en-US" altLang="zh-CN" kern="1200" dirty="0">
              <a:solidFill>
                <a:schemeClr val="tx1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endParaRPr lang="en-US" altLang="zh-CN" kern="1200" dirty="0">
              <a:solidFill>
                <a:schemeClr val="tx1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endParaRPr lang="en-US" altLang="zh-CN" kern="1200" dirty="0">
              <a:solidFill>
                <a:schemeClr val="tx1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endParaRPr lang="en-US" altLang="zh-CN" kern="1200" dirty="0">
              <a:solidFill>
                <a:schemeClr val="tx1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0" indent="0">
              <a:buClr>
                <a:srgbClr val="C00000"/>
              </a:buClr>
              <a:buNone/>
              <a:defRPr/>
            </a:pPr>
            <a:r>
              <a:rPr lang="zh-CN" altLang="en-US" sz="28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模型的修正：</a:t>
            </a:r>
            <a:endParaRPr lang="en-US" altLang="zh-CN" sz="2800" b="1" kern="1200" dirty="0">
              <a:solidFill>
                <a:schemeClr val="tx1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提高马尔可夫过程的阶数</a:t>
            </a:r>
            <a:endParaRPr lang="en-US" altLang="zh-CN" sz="2800" kern="1200" dirty="0">
              <a:solidFill>
                <a:schemeClr val="tx1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扩大变量集合，增加</a:t>
            </a:r>
            <a:r>
              <a:rPr lang="en-US" altLang="zh-CN"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Temp</a:t>
            </a:r>
            <a:r>
              <a:rPr lang="zh-CN" altLang="en-US"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， </a:t>
            </a:r>
            <a:r>
              <a:rPr lang="en-US" altLang="zh-CN"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Pressure</a:t>
            </a:r>
            <a:r>
              <a:rPr lang="zh-CN" altLang="en-US"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等其它变量</a:t>
            </a:r>
            <a:endParaRPr lang="en-US" altLang="zh-CN" kern="1200" dirty="0">
              <a:solidFill>
                <a:schemeClr val="tx1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  <a:defRPr/>
            </a:pPr>
            <a:endParaRPr lang="en-US" altLang="zh-CN" kern="1200" dirty="0">
              <a:solidFill>
                <a:schemeClr val="tx1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0" indent="0">
              <a:buClr>
                <a:srgbClr val="C00000"/>
              </a:buClr>
              <a:buNone/>
              <a:defRPr/>
            </a:pPr>
            <a:r>
              <a:rPr lang="en-US" altLang="zh-CN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90725"/>
            <a:ext cx="775750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995D7B-B176-4817-A037-1AF2B8F99D3F}"/>
              </a:ext>
            </a:extLst>
          </p:cNvPr>
          <p:cNvSpPr/>
          <p:nvPr/>
        </p:nvSpPr>
        <p:spPr>
          <a:xfrm>
            <a:off x="8166216" y="1974100"/>
            <a:ext cx="3970224" cy="27930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三类信息：</a:t>
            </a:r>
            <a:endParaRPr lang="en-US" altLang="zh-CN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状态变量的先验分布</a:t>
            </a:r>
            <a:endParaRPr lang="en-US" altLang="zh-CN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i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cap="none" spc="0" baseline="-25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  <a:endParaRPr lang="en-US" altLang="zh-CN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转移模型</a:t>
            </a:r>
            <a:r>
              <a:rPr lang="en-US" altLang="zh-CN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cap="none" spc="0" baseline="-25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en-US" altLang="zh-CN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|X</a:t>
            </a:r>
            <a:r>
              <a:rPr lang="en-US" altLang="zh-CN" sz="2400" b="1" baseline="-25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 ；</a:t>
            </a:r>
            <a:endParaRPr lang="en-US" altLang="zh-CN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传感器模型 </a:t>
            </a:r>
            <a:r>
              <a:rPr lang="en-US" altLang="zh-CN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|X</a:t>
            </a:r>
            <a:r>
              <a:rPr lang="en-US" altLang="zh-CN" sz="2400" b="1" baseline="-250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4914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例 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69985"/>
                <a:ext cx="11603039" cy="5395913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Clr>
                    <a:srgbClr val="C00000"/>
                  </a:buClr>
                  <a:buNone/>
                  <a:defRPr/>
                </a:pPr>
                <a:r>
                  <a:rPr lang="zh-CN" altLang="en-US" sz="2800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 </a:t>
                </a:r>
                <a:r>
                  <a:rPr lang="zh-CN" altLang="en-US" sz="2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转移模型是</a:t>
                </a:r>
                <a:r>
                  <a:rPr lang="en-US" altLang="zh-CN" sz="2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Rain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Rain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，传感器模型</a:t>
                </a:r>
                <a:r>
                  <a:rPr lang="en-US" altLang="zh-CN" sz="2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Umbrella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Rain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Clr>
                    <a:srgbClr val="C00000"/>
                  </a:buClr>
                  <a:buNone/>
                  <a:defRPr/>
                </a:pPr>
                <a:r>
                  <a:rPr lang="zh-CN" altLang="en-US" sz="2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  时刻</a:t>
                </a:r>
                <a:r>
                  <a:rPr lang="en-US" altLang="zh-CN" sz="2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的先验概率分布</a:t>
                </a:r>
                <a:r>
                  <a:rPr lang="en-US" altLang="zh-CN" sz="2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ctr">
                  <a:lnSpc>
                    <a:spcPct val="150000"/>
                  </a:lnSpc>
                  <a:buClr>
                    <a:srgbClr val="C00000"/>
                  </a:buClr>
                  <a:buNone/>
                  <a:defRPr/>
                </a:pPr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 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0: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1: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)=P(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Verdana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kern="1200" dirty="0" smtClean="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𝑖</m:t>
                        </m:r>
                        <m:r>
                          <a:rPr lang="en-US" altLang="zh-CN" b="0" i="1" kern="1200" dirty="0" smtClean="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kern="1200" dirty="0" smtClean="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𝑡</m:t>
                        </m:r>
                      </m:sup>
                      <m:e>
                        <m:r>
                          <a:rPr lang="en-US" altLang="zh-CN" b="0" i="1" kern="1200" dirty="0" smtClean="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  <a:cs typeface="Verdana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itchFamily="49" charset="-122"/>
                                    <a:cs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楷体" pitchFamily="49" charset="-122"/>
                                    <a:cs typeface="Verdana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楷体" pitchFamily="49" charset="-122"/>
                                    <a:cs typeface="Verdana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itchFamily="49" charset="-122"/>
                                    <a:cs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200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楷体" pitchFamily="49" charset="-122"/>
                                    <a:cs typeface="Verdana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 kern="1200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楷体" pitchFamily="49" charset="-122"/>
                                    <a:cs typeface="Verdana" pitchFamily="34" charset="0"/>
                                  </a:rPr>
                                  <m:t>𝑖</m:t>
                                </m:r>
                                <m:r>
                                  <a:rPr lang="en-US" altLang="zh-CN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楷体" pitchFamily="49" charset="-122"/>
                                    <a:cs typeface="Verdana" pitchFamily="34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kern="1200" dirty="0" smtClean="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kern="1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  <a:cs typeface="Verdana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itchFamily="49" charset="-122"/>
                                    <a:cs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楷体" pitchFamily="49" charset="-122"/>
                                    <a:cs typeface="Verdana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 kern="1200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楷体" pitchFamily="49" charset="-122"/>
                                    <a:cs typeface="Verdana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itchFamily="49" charset="-122"/>
                                    <a:cs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200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楷体" pitchFamily="49" charset="-122"/>
                                    <a:cs typeface="Verdana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 kern="1200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楷体" pitchFamily="49" charset="-122"/>
                                    <a:cs typeface="Verdana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Clr>
                    <a:srgbClr val="C00000"/>
                  </a:buClr>
                  <a:buNone/>
                  <a:defRPr/>
                </a:pPr>
                <a:endParaRPr lang="en-US" altLang="zh-CN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Verdana" pitchFamily="34" charset="0"/>
                </a:endParaRPr>
              </a:p>
              <a:p>
                <a:pPr marL="0" indent="0">
                  <a:lnSpc>
                    <a:spcPct val="150000"/>
                  </a:lnSpc>
                  <a:buClr>
                    <a:srgbClr val="C00000"/>
                  </a:buClr>
                  <a:buNone/>
                  <a:defRPr/>
                </a:pPr>
                <a:r>
                  <a:rPr lang="en-US" altLang="zh-CN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69985"/>
                <a:ext cx="11603039" cy="539591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CEDF0BE6-CB84-41B3-83D8-225D12AE663B}"/>
              </a:ext>
            </a:extLst>
          </p:cNvPr>
          <p:cNvSpPr/>
          <p:nvPr/>
        </p:nvSpPr>
        <p:spPr>
          <a:xfrm>
            <a:off x="3959096" y="4244224"/>
            <a:ext cx="26548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初始状态概率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9E82CE-8728-4929-B76A-046E1E7ACADD}"/>
              </a:ext>
            </a:extLst>
          </p:cNvPr>
          <p:cNvSpPr/>
          <p:nvPr/>
        </p:nvSpPr>
        <p:spPr>
          <a:xfrm>
            <a:off x="6793194" y="4647266"/>
            <a:ext cx="18309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转移模型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373F5F-0ADC-4C42-8226-110A5DEDFF21}"/>
              </a:ext>
            </a:extLst>
          </p:cNvPr>
          <p:cNvSpPr/>
          <p:nvPr/>
        </p:nvSpPr>
        <p:spPr>
          <a:xfrm>
            <a:off x="8803350" y="4237993"/>
            <a:ext cx="22429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传感器模型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D7DAAA38-74A3-4810-9A99-337BC6C075F8}"/>
              </a:ext>
            </a:extLst>
          </p:cNvPr>
          <p:cNvSpPr/>
          <p:nvPr/>
        </p:nvSpPr>
        <p:spPr>
          <a:xfrm>
            <a:off x="5061535" y="3657600"/>
            <a:ext cx="304800" cy="58477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EAA8455-8CA1-46AF-BCB8-265BB867B260}"/>
              </a:ext>
            </a:extLst>
          </p:cNvPr>
          <p:cNvSpPr/>
          <p:nvPr/>
        </p:nvSpPr>
        <p:spPr>
          <a:xfrm>
            <a:off x="7467600" y="3657600"/>
            <a:ext cx="304800" cy="57308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6D1829F5-97A6-4629-B38D-E2187BFCE8B5}"/>
              </a:ext>
            </a:extLst>
          </p:cNvPr>
          <p:cNvSpPr/>
          <p:nvPr/>
        </p:nvSpPr>
        <p:spPr>
          <a:xfrm>
            <a:off x="9318114" y="3657600"/>
            <a:ext cx="304800" cy="57308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回顾概率</a:t>
            </a:r>
            <a:endParaRPr lang="en-US" kern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1201401" cy="5135001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条件概率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914353" lvl="2" indent="0"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353" lvl="2" indent="0"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乘积法则</a:t>
            </a:r>
            <a:endParaRPr lang="en-US" altLang="zh-CN" kern="1200" dirty="0">
              <a:solidFill>
                <a:schemeClr val="tx1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>
              <a:buFont typeface="Wingdings" charset="0"/>
              <a:buChar char="§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0"/>
              <a:buChar char="§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链式法则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784" y="2133600"/>
            <a:ext cx="2599516" cy="76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784" y="3828583"/>
            <a:ext cx="3200400" cy="34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0002" y="5276383"/>
            <a:ext cx="7391400" cy="11433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372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回顾概率</a:t>
            </a:r>
            <a:endParaRPr lang="en-US" kern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95299" y="1295527"/>
            <a:ext cx="11201401" cy="5395913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条件概率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914353" lvl="2" indent="0"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乘积法则</a:t>
            </a:r>
            <a:endParaRPr lang="en-US" altLang="zh-CN" kern="1200" dirty="0">
              <a:solidFill>
                <a:schemeClr val="tx1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>
              <a:buFont typeface="Wingdings" charset="0"/>
              <a:buChar char="§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链式法则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X, Y</a:t>
            </a:r>
            <a:r>
              <a:rPr lang="zh-CN" alt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独立当且仅当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:</a:t>
            </a:r>
          </a:p>
          <a:p>
            <a:pPr lvl="4">
              <a:buFont typeface="Wingdings" charset="0"/>
              <a:buChar char="§"/>
              <a:defRPr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给定</a:t>
            </a:r>
            <a:r>
              <a:rPr lang="en-US" altLang="zh-CN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，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和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独立当且仅当</a:t>
            </a:r>
            <a:r>
              <a:rPr lang="zh-CN" alt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Z</a:t>
            </a:r>
            <a:r>
              <a:rPr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条件下独立</a:t>
            </a:r>
            <a:r>
              <a:rPr lang="zh-CN" alt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>
              <a:buFont typeface="Wingdings" charset="0"/>
              <a:buChar char="§"/>
              <a:defRPr/>
            </a:pPr>
            <a:endParaRPr lang="en-US" dirty="0"/>
          </a:p>
        </p:txBody>
      </p:sp>
      <p:pic>
        <p:nvPicPr>
          <p:cNvPr id="17414" name="Picture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32876"/>
            <a:ext cx="4219074" cy="33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166121"/>
            <a:ext cx="5662825" cy="36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471" y="6138991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855F187-691F-4B8B-8835-ADC2CA7FB379}"/>
              </a:ext>
            </a:extLst>
          </p:cNvPr>
          <p:cNvGrpSpPr/>
          <p:nvPr/>
        </p:nvGrpSpPr>
        <p:grpSpPr>
          <a:xfrm>
            <a:off x="8610600" y="1295527"/>
            <a:ext cx="3086100" cy="2808312"/>
            <a:chOff x="1907704" y="1554163"/>
            <a:chExt cx="3246192" cy="2954958"/>
          </a:xfrm>
        </p:grpSpPr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7464897C-561D-474C-A8AB-5783D0D6A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704" y="1554163"/>
              <a:ext cx="1572997" cy="76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MS PGothic" pitchFamily="34" charset="-128"/>
                  <a:cs typeface="Times New Roman" panose="02020603050405020304" pitchFamily="18" charset="0"/>
                  <a:sym typeface="Calibri" pitchFamily="34" charset="0"/>
                </a:rPr>
                <a:t>Burglary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  <a:sym typeface="Calibri" pitchFamily="34" charset="0"/>
              </a:endParaRPr>
            </a:p>
          </p:txBody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A19A659D-579C-43F5-9B05-A6DE539CE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450" y="1589385"/>
              <a:ext cx="1403598" cy="6915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MS PGothic" pitchFamily="34" charset="-128"/>
                  <a:cs typeface="Times New Roman" panose="02020603050405020304" pitchFamily="18" charset="0"/>
                  <a:sym typeface="Calibri" pitchFamily="34" charset="0"/>
                </a:rPr>
                <a:t>E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MS PGothic" pitchFamily="34" charset="-128"/>
                  <a:cs typeface="Times New Roman" panose="02020603050405020304" pitchFamily="18" charset="0"/>
                  <a:sym typeface="Calibri" pitchFamily="34" charset="0"/>
                </a:rPr>
                <a:t>arthqk</a:t>
              </a:r>
              <a:endPara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  <a:sym typeface="Calibri" pitchFamily="34" charset="0"/>
              </a:endParaRPr>
            </a:p>
          </p:txBody>
        </p:sp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F45CFD05-8202-4EA1-8C26-B997FF09E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799" y="2672619"/>
              <a:ext cx="1330450" cy="73639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itchFamily="34" charset="-128"/>
                  <a:cs typeface="Times New Roman" panose="02020603050405020304" pitchFamily="18" charset="0"/>
                  <a:sym typeface="Calibri" pitchFamily="34" charset="0"/>
                </a:rPr>
                <a:t>Alarm</a:t>
              </a:r>
              <a:endPara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0FA0A142-394B-48E4-AF03-B093B3734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596" y="3789041"/>
              <a:ext cx="1089298" cy="7200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itchFamily="34" charset="-128"/>
                  <a:cs typeface="Times New Roman" panose="02020603050405020304" pitchFamily="18" charset="0"/>
                  <a:sym typeface="Calibri" pitchFamily="34" charset="0"/>
                </a:rPr>
                <a:t>John calls</a:t>
              </a:r>
              <a:endPara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5" name="Oval 8">
              <a:extLst>
                <a:ext uri="{FF2B5EF4-FFF2-40B4-BE49-F238E27FC236}">
                  <a16:creationId xmlns:a16="http://schemas.microsoft.com/office/drawing/2014/main" id="{EBA60252-E22A-4818-A442-8645A2B11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914" y="3789039"/>
              <a:ext cx="1030982" cy="72008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itchFamily="34" charset="-128"/>
                  <a:cs typeface="Times New Roman" panose="02020603050405020304" pitchFamily="18" charset="0"/>
                  <a:sym typeface="Calibri" pitchFamily="34" charset="0"/>
                </a:rPr>
                <a:t>Mary calls</a:t>
              </a:r>
              <a:endPara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0">
              <a:extLst>
                <a:ext uri="{FF2B5EF4-FFF2-40B4-BE49-F238E27FC236}">
                  <a16:creationId xmlns:a16="http://schemas.microsoft.com/office/drawing/2014/main" id="{67DBA328-55D5-488C-B7F3-C548A51989D8}"/>
                </a:ext>
              </a:extLst>
            </p:cNvPr>
            <p:cNvCxnSpPr>
              <a:cxnSpLocks noChangeShapeType="1"/>
              <a:stCxn id="11" idx="4"/>
              <a:endCxn id="13" idx="1"/>
            </p:cNvCxnSpPr>
            <p:nvPr/>
          </p:nvCxnSpPr>
          <p:spPr bwMode="auto">
            <a:xfrm>
              <a:off x="2694202" y="2316163"/>
              <a:ext cx="472437" cy="464299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Arrow Connector 12">
              <a:extLst>
                <a:ext uri="{FF2B5EF4-FFF2-40B4-BE49-F238E27FC236}">
                  <a16:creationId xmlns:a16="http://schemas.microsoft.com/office/drawing/2014/main" id="{18482290-E782-4AE5-A542-511C1DD3E013}"/>
                </a:ext>
              </a:extLst>
            </p:cNvPr>
            <p:cNvCxnSpPr>
              <a:cxnSpLocks noChangeShapeType="1"/>
              <a:stCxn id="12" idx="4"/>
            </p:cNvCxnSpPr>
            <p:nvPr/>
          </p:nvCxnSpPr>
          <p:spPr bwMode="auto">
            <a:xfrm flipH="1">
              <a:off x="3995936" y="2280940"/>
              <a:ext cx="306313" cy="499522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16">
              <a:extLst>
                <a:ext uri="{FF2B5EF4-FFF2-40B4-BE49-F238E27FC236}">
                  <a16:creationId xmlns:a16="http://schemas.microsoft.com/office/drawing/2014/main" id="{7EDEDBD0-5EA3-46DE-9EB9-136C7CC3267E}"/>
                </a:ext>
              </a:extLst>
            </p:cNvPr>
            <p:cNvCxnSpPr>
              <a:cxnSpLocks noChangeShapeType="1"/>
              <a:stCxn id="13" idx="3"/>
              <a:endCxn id="14" idx="0"/>
            </p:cNvCxnSpPr>
            <p:nvPr/>
          </p:nvCxnSpPr>
          <p:spPr bwMode="auto">
            <a:xfrm flipH="1">
              <a:off x="2581245" y="3301174"/>
              <a:ext cx="585394" cy="487867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1E48391-4A22-4EE1-BBC4-6256BDF93F9C}"/>
                </a:ext>
              </a:extLst>
            </p:cNvPr>
            <p:cNvCxnSpPr>
              <a:cxnSpLocks noChangeShapeType="1"/>
              <a:stCxn id="13" idx="5"/>
              <a:endCxn id="15" idx="0"/>
            </p:cNvCxnSpPr>
            <p:nvPr/>
          </p:nvCxnSpPr>
          <p:spPr bwMode="auto">
            <a:xfrm>
              <a:off x="4107409" y="3301174"/>
              <a:ext cx="530996" cy="487865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9977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马尔可夫模型</a:t>
            </a:r>
            <a:endParaRPr lang="en-US" kern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-32208" y="1117600"/>
            <a:ext cx="12192000" cy="4902200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 在给定时间的</a:t>
            </a:r>
            <a:r>
              <a:rPr lang="en-US" altLang="zh-CN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X</a:t>
            </a:r>
            <a:r>
              <a:rPr lang="zh-CN" altLang="en-US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的值被称为状态</a:t>
            </a:r>
            <a:endParaRPr lang="en-US" sz="3200" kern="12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lvl="1">
              <a:lnSpc>
                <a:spcPct val="15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 marL="457176" lvl="1" indent="0">
              <a:lnSpc>
                <a:spcPct val="150000"/>
              </a:lnSpc>
              <a:buNone/>
            </a:pPr>
            <a:endParaRPr lang="en-US" sz="2400" dirty="0">
              <a:ea typeface="ＭＳ Ｐゴシック" pitchFamily="34" charset="-128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 参数</a:t>
            </a:r>
            <a:r>
              <a:rPr lang="en-US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:</a:t>
            </a:r>
            <a:r>
              <a:rPr lang="zh-CN" altLang="en-US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称为</a:t>
            </a:r>
            <a:r>
              <a:rPr lang="zh-CN" altLang="en-US" sz="3200" kern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转移概率</a:t>
            </a:r>
            <a:r>
              <a:rPr lang="zh-CN" altLang="en-US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或动态</a:t>
            </a:r>
            <a:r>
              <a:rPr lang="en-US" altLang="zh-CN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,</a:t>
            </a:r>
            <a:r>
              <a:rPr lang="zh-CN" altLang="en-US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指定状态的演化如何随着时间的 </a:t>
            </a:r>
            <a:endParaRPr lang="en-US" altLang="zh-CN" sz="3200" kern="12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57176" lvl="1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zh-CN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   </a:t>
            </a:r>
            <a:r>
              <a:rPr lang="zh-CN" altLang="en-US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推移</a:t>
            </a:r>
            <a:r>
              <a:rPr lang="en-US" altLang="zh-CN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 (</a:t>
            </a:r>
            <a:r>
              <a:rPr lang="zh-CN" altLang="en-US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给定</a:t>
            </a:r>
            <a:r>
              <a:rPr lang="zh-CN" altLang="en-US" sz="3200" kern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初始状态概率</a:t>
            </a:r>
            <a:r>
              <a:rPr lang="en-US" altLang="zh-CN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)</a:t>
            </a:r>
            <a:endParaRPr lang="en-US" sz="3200" kern="12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 平稳性假设</a:t>
            </a:r>
            <a:r>
              <a:rPr lang="en-US" altLang="zh-CN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: </a:t>
            </a:r>
            <a:r>
              <a:rPr lang="zh-CN" altLang="en-US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转移概率相同</a:t>
            </a:r>
            <a:endParaRPr lang="en-US" altLang="zh-CN" sz="3200" kern="12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4980215" y="2087925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cxnSp>
        <p:nvCxnSpPr>
          <p:cNvPr id="22533" name="AutoShape 6"/>
          <p:cNvCxnSpPr>
            <a:cxnSpLocks noChangeShapeType="1"/>
            <a:stCxn id="22534" idx="6"/>
            <a:endCxn id="22532" idx="2"/>
          </p:cNvCxnSpPr>
          <p:nvPr/>
        </p:nvCxnSpPr>
        <p:spPr bwMode="auto">
          <a:xfrm>
            <a:off x="4429042" y="2354625"/>
            <a:ext cx="55117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Oval 7"/>
          <p:cNvSpPr>
            <a:spLocks noChangeArrowheads="1"/>
          </p:cNvSpPr>
          <p:nvPr/>
        </p:nvSpPr>
        <p:spPr bwMode="auto">
          <a:xfrm>
            <a:off x="3886200" y="2087925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2535" name="Oval 8"/>
          <p:cNvSpPr>
            <a:spLocks noChangeArrowheads="1"/>
          </p:cNvSpPr>
          <p:nvPr/>
        </p:nvSpPr>
        <p:spPr bwMode="auto">
          <a:xfrm>
            <a:off x="5885539" y="2087925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22536" name="AutoShape 9"/>
          <p:cNvCxnSpPr>
            <a:cxnSpLocks noChangeShapeType="1"/>
            <a:stCxn id="22535" idx="6"/>
            <a:endCxn id="22538" idx="2"/>
          </p:cNvCxnSpPr>
          <p:nvPr/>
        </p:nvCxnSpPr>
        <p:spPr bwMode="auto">
          <a:xfrm>
            <a:off x="6428381" y="2354625"/>
            <a:ext cx="362860" cy="2667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10"/>
          <p:cNvCxnSpPr>
            <a:cxnSpLocks noChangeShapeType="1"/>
            <a:stCxn id="22532" idx="6"/>
            <a:endCxn id="22535" idx="2"/>
          </p:cNvCxnSpPr>
          <p:nvPr/>
        </p:nvCxnSpPr>
        <p:spPr bwMode="auto">
          <a:xfrm>
            <a:off x="5523057" y="2354625"/>
            <a:ext cx="36248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Oval 11"/>
          <p:cNvSpPr>
            <a:spLocks noChangeArrowheads="1"/>
          </p:cNvSpPr>
          <p:nvPr/>
        </p:nvSpPr>
        <p:spPr bwMode="auto">
          <a:xfrm>
            <a:off x="6791241" y="2114595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22539" name="AutoShape 12"/>
          <p:cNvCxnSpPr>
            <a:cxnSpLocks noChangeShapeType="1"/>
          </p:cNvCxnSpPr>
          <p:nvPr/>
        </p:nvCxnSpPr>
        <p:spPr bwMode="auto">
          <a:xfrm flipV="1">
            <a:off x="7334082" y="2354625"/>
            <a:ext cx="746415" cy="2667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5539" y="2813980"/>
            <a:ext cx="1728179" cy="3600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158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853" y="2850333"/>
            <a:ext cx="100911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100"/>
            <a:ext cx="12192000" cy="1143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马尔可夫链例子</a:t>
            </a:r>
            <a:r>
              <a:rPr lang="en-US" altLang="zh-CN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天气</a:t>
            </a:r>
            <a:endParaRPr lang="en-US" kern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4267200" cy="83820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状态</a:t>
            </a:r>
            <a:r>
              <a:rPr lang="en-US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: </a:t>
            </a:r>
            <a:r>
              <a:rPr lang="en-US" dirty="0">
                <a:ea typeface="ＭＳ Ｐゴシック" pitchFamily="34" charset="-128"/>
              </a:rPr>
              <a:t>X = {rain, sun}</a:t>
            </a:r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8675" name="Oval 4"/>
          <p:cNvSpPr>
            <a:spLocks noChangeArrowheads="1"/>
          </p:cNvSpPr>
          <p:nvPr/>
        </p:nvSpPr>
        <p:spPr bwMode="auto">
          <a:xfrm>
            <a:off x="5853113" y="5057775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rain</a:t>
            </a:r>
          </a:p>
        </p:txBody>
      </p:sp>
      <p:sp>
        <p:nvSpPr>
          <p:cNvPr id="28676" name="Oval 5"/>
          <p:cNvSpPr>
            <a:spLocks noChangeArrowheads="1"/>
          </p:cNvSpPr>
          <p:nvPr/>
        </p:nvSpPr>
        <p:spPr bwMode="auto">
          <a:xfrm>
            <a:off x="7300913" y="5057775"/>
            <a:ext cx="609600" cy="609600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sun</a:t>
            </a:r>
          </a:p>
        </p:txBody>
      </p:sp>
      <p:cxnSp>
        <p:nvCxnSpPr>
          <p:cNvPr id="28677" name="AutoShape 6"/>
          <p:cNvCxnSpPr>
            <a:cxnSpLocks noChangeShapeType="1"/>
            <a:stCxn id="28675" idx="0"/>
            <a:endCxn id="28676" idx="0"/>
          </p:cNvCxnSpPr>
          <p:nvPr/>
        </p:nvCxnSpPr>
        <p:spPr bwMode="auto">
          <a:xfrm rot="5400000" flipV="1">
            <a:off x="6881019" y="4320381"/>
            <a:ext cx="1588" cy="1447800"/>
          </a:xfrm>
          <a:prstGeom prst="curvedConnector3">
            <a:avLst>
              <a:gd name="adj1" fmla="val -25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8" name="AutoShape 7"/>
          <p:cNvCxnSpPr>
            <a:cxnSpLocks noChangeShapeType="1"/>
            <a:stCxn id="28676" idx="4"/>
            <a:endCxn id="28675" idx="4"/>
          </p:cNvCxnSpPr>
          <p:nvPr/>
        </p:nvCxnSpPr>
        <p:spPr bwMode="auto">
          <a:xfrm rot="5400000">
            <a:off x="6881019" y="4958556"/>
            <a:ext cx="1588" cy="1447800"/>
          </a:xfrm>
          <a:prstGeom prst="curvedConnector3">
            <a:avLst>
              <a:gd name="adj1" fmla="val 28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AutoShape 8"/>
          <p:cNvCxnSpPr>
            <a:cxnSpLocks noChangeShapeType="1"/>
            <a:stCxn id="28676" idx="7"/>
            <a:endCxn id="28676" idx="6"/>
          </p:cNvCxnSpPr>
          <p:nvPr/>
        </p:nvCxnSpPr>
        <p:spPr bwMode="auto">
          <a:xfrm rot="5400000" flipV="1">
            <a:off x="7758113" y="5195887"/>
            <a:ext cx="230188" cy="103187"/>
          </a:xfrm>
          <a:prstGeom prst="curvedConnector4">
            <a:avLst>
              <a:gd name="adj1" fmla="val -212417"/>
              <a:gd name="adj2" fmla="val 47230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AutoShape 9"/>
          <p:cNvCxnSpPr>
            <a:cxnSpLocks noChangeShapeType="1"/>
            <a:stCxn id="28675" idx="3"/>
            <a:endCxn id="28675" idx="2"/>
          </p:cNvCxnSpPr>
          <p:nvPr/>
        </p:nvCxnSpPr>
        <p:spPr bwMode="auto">
          <a:xfrm rot="16200000" flipV="1">
            <a:off x="5775325" y="5426075"/>
            <a:ext cx="230187" cy="103188"/>
          </a:xfrm>
          <a:prstGeom prst="curvedConnector4">
            <a:avLst>
              <a:gd name="adj1" fmla="val -249657"/>
              <a:gd name="adj2" fmla="val 47845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8153400" y="45100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0.9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5638800" y="6048375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0.7</a:t>
            </a:r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6629400" y="4676775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0.3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6629400" y="6200775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0.1</a:t>
            </a:r>
          </a:p>
        </p:txBody>
      </p:sp>
      <p:sp>
        <p:nvSpPr>
          <p:cNvPr id="28685" name="AutoShape 14"/>
          <p:cNvSpPr>
            <a:spLocks noChangeArrowheads="1"/>
          </p:cNvSpPr>
          <p:nvPr/>
        </p:nvSpPr>
        <p:spPr bwMode="auto">
          <a:xfrm>
            <a:off x="5562600" y="3810000"/>
            <a:ext cx="6019800" cy="457200"/>
          </a:xfrm>
          <a:prstGeom prst="wedgeRectCallout">
            <a:avLst>
              <a:gd name="adj1" fmla="val -49866"/>
              <a:gd name="adj2" fmla="val -26079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两个新方法代表相同的</a:t>
            </a:r>
            <a:r>
              <a:rPr lang="en-US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CPT</a:t>
            </a:r>
          </a:p>
        </p:txBody>
      </p:sp>
      <p:grpSp>
        <p:nvGrpSpPr>
          <p:cNvPr id="28687" name="Group 1"/>
          <p:cNvGrpSpPr>
            <a:grpSpLocks/>
          </p:cNvGrpSpPr>
          <p:nvPr/>
        </p:nvGrpSpPr>
        <p:grpSpPr bwMode="auto">
          <a:xfrm>
            <a:off x="8839200" y="5029200"/>
            <a:ext cx="2133600" cy="1066800"/>
            <a:chOff x="2057400" y="3260725"/>
            <a:chExt cx="2133600" cy="1066800"/>
          </a:xfrm>
        </p:grpSpPr>
        <p:sp>
          <p:nvSpPr>
            <p:cNvPr id="28718" name="Rectangle 7"/>
            <p:cNvSpPr>
              <a:spLocks noChangeArrowheads="1"/>
            </p:cNvSpPr>
            <p:nvPr/>
          </p:nvSpPr>
          <p:spPr bwMode="auto">
            <a:xfrm>
              <a:off x="2057400" y="3260725"/>
              <a:ext cx="685800" cy="3810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sun</a:t>
              </a:r>
            </a:p>
          </p:txBody>
        </p:sp>
        <p:sp>
          <p:nvSpPr>
            <p:cNvPr id="28719" name="Rectangle 8"/>
            <p:cNvSpPr>
              <a:spLocks noChangeArrowheads="1"/>
            </p:cNvSpPr>
            <p:nvPr/>
          </p:nvSpPr>
          <p:spPr bwMode="auto">
            <a:xfrm>
              <a:off x="2057400" y="3946525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rain</a:t>
              </a:r>
            </a:p>
          </p:txBody>
        </p:sp>
        <p:sp>
          <p:nvSpPr>
            <p:cNvPr id="28720" name="Rectangle 9"/>
            <p:cNvSpPr>
              <a:spLocks noChangeArrowheads="1"/>
            </p:cNvSpPr>
            <p:nvPr/>
          </p:nvSpPr>
          <p:spPr bwMode="auto">
            <a:xfrm>
              <a:off x="3505200" y="3260725"/>
              <a:ext cx="685800" cy="3810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sun</a:t>
              </a:r>
            </a:p>
          </p:txBody>
        </p:sp>
        <p:sp>
          <p:nvSpPr>
            <p:cNvPr id="28721" name="Rectangle 10"/>
            <p:cNvSpPr>
              <a:spLocks noChangeArrowheads="1"/>
            </p:cNvSpPr>
            <p:nvPr/>
          </p:nvSpPr>
          <p:spPr bwMode="auto">
            <a:xfrm>
              <a:off x="3505200" y="3946525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rain</a:t>
              </a:r>
            </a:p>
          </p:txBody>
        </p:sp>
        <p:cxnSp>
          <p:nvCxnSpPr>
            <p:cNvPr id="28722" name="AutoShape 15"/>
            <p:cNvCxnSpPr>
              <a:cxnSpLocks noChangeShapeType="1"/>
              <a:stCxn id="28718" idx="3"/>
              <a:endCxn id="28720" idx="1"/>
            </p:cNvCxnSpPr>
            <p:nvPr/>
          </p:nvCxnSpPr>
          <p:spPr bwMode="auto">
            <a:xfrm>
              <a:off x="2743200" y="3451225"/>
              <a:ext cx="762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3" name="AutoShape 16"/>
            <p:cNvCxnSpPr>
              <a:cxnSpLocks noChangeShapeType="1"/>
              <a:stCxn id="28718" idx="3"/>
              <a:endCxn id="28721" idx="1"/>
            </p:cNvCxnSpPr>
            <p:nvPr/>
          </p:nvCxnSpPr>
          <p:spPr bwMode="auto">
            <a:xfrm>
              <a:off x="2743200" y="3451225"/>
              <a:ext cx="7620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4" name="AutoShape 17"/>
            <p:cNvCxnSpPr>
              <a:cxnSpLocks noChangeShapeType="1"/>
              <a:stCxn id="28719" idx="3"/>
              <a:endCxn id="28720" idx="1"/>
            </p:cNvCxnSpPr>
            <p:nvPr/>
          </p:nvCxnSpPr>
          <p:spPr bwMode="auto">
            <a:xfrm flipV="1">
              <a:off x="2743200" y="3451225"/>
              <a:ext cx="7620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5" name="AutoShape 18"/>
            <p:cNvCxnSpPr>
              <a:cxnSpLocks noChangeShapeType="1"/>
              <a:stCxn id="28719" idx="3"/>
              <a:endCxn id="28721" idx="1"/>
            </p:cNvCxnSpPr>
            <p:nvPr/>
          </p:nvCxnSpPr>
          <p:spPr bwMode="auto">
            <a:xfrm>
              <a:off x="2743200" y="4137025"/>
              <a:ext cx="762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688" name="Text Box 12"/>
          <p:cNvSpPr txBox="1">
            <a:spLocks noChangeArrowheads="1"/>
          </p:cNvSpPr>
          <p:nvPr/>
        </p:nvSpPr>
        <p:spPr bwMode="auto">
          <a:xfrm>
            <a:off x="9829800" y="5181600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0.1</a:t>
            </a:r>
          </a:p>
        </p:txBody>
      </p:sp>
      <p:sp>
        <p:nvSpPr>
          <p:cNvPr id="28689" name="Text Box 10"/>
          <p:cNvSpPr txBox="1">
            <a:spLocks noChangeArrowheads="1"/>
          </p:cNvSpPr>
          <p:nvPr/>
        </p:nvSpPr>
        <p:spPr bwMode="auto">
          <a:xfrm>
            <a:off x="9829800" y="48148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0.9</a:t>
            </a:r>
          </a:p>
        </p:txBody>
      </p:sp>
      <p:sp>
        <p:nvSpPr>
          <p:cNvPr id="28690" name="Text Box 10"/>
          <p:cNvSpPr txBox="1">
            <a:spLocks noChangeArrowheads="1"/>
          </p:cNvSpPr>
          <p:nvPr/>
        </p:nvSpPr>
        <p:spPr bwMode="auto">
          <a:xfrm>
            <a:off x="9829800" y="5943600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0.7</a:t>
            </a:r>
          </a:p>
        </p:txBody>
      </p:sp>
      <p:sp>
        <p:nvSpPr>
          <p:cNvPr id="28691" name="Text Box 10"/>
          <p:cNvSpPr txBox="1">
            <a:spLocks noChangeArrowheads="1"/>
          </p:cNvSpPr>
          <p:nvPr/>
        </p:nvSpPr>
        <p:spPr bwMode="auto">
          <a:xfrm>
            <a:off x="9829800" y="55006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0.3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203908"/>
              </p:ext>
            </p:extLst>
          </p:nvPr>
        </p:nvGraphicFramePr>
        <p:xfrm>
          <a:off x="1219200" y="3810002"/>
          <a:ext cx="3200401" cy="259559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1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825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2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2800" b="1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-1</a:t>
                      </a: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baseline="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2800" b="1" i="0" u="none" baseline="-250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2800" b="1" i="0" u="none" baseline="-250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2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2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lang="en-US" sz="2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2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2800" b="1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-1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91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9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latin typeface="Calibri"/>
                          <a:cs typeface="Calibri"/>
                          <a:sym typeface="Symbol"/>
                        </a:rPr>
                        <a:t>sun</a:t>
                      </a:r>
                      <a:endParaRPr lang="en-US" sz="2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2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9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2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9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2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2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533400" y="2438400"/>
            <a:ext cx="5257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初始分布</a:t>
            </a:r>
            <a:r>
              <a:rPr 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: </a:t>
            </a:r>
            <a:r>
              <a:rPr lang="en-US" dirty="0">
                <a:ea typeface="ＭＳ Ｐゴシック" pitchFamily="34" charset="-128"/>
              </a:rPr>
              <a:t>1.0 sun</a:t>
            </a:r>
          </a:p>
          <a:p>
            <a:pPr marL="0" indent="0">
              <a:buNone/>
            </a:pPr>
            <a:r>
              <a:rPr lang="en-US" dirty="0">
                <a:ea typeface="ＭＳ Ｐゴシック" pitchFamily="34" charset="-128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条件概率表</a:t>
            </a:r>
            <a:r>
              <a:rPr lang="en-US" dirty="0">
                <a:ea typeface="ＭＳ Ｐゴシック" pitchFamily="34" charset="-128"/>
              </a:rPr>
              <a:t>CPT P(X</a:t>
            </a:r>
            <a:r>
              <a:rPr lang="en-US" baseline="-25000" dirty="0"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|X</a:t>
            </a:r>
            <a:r>
              <a:rPr lang="en-US" baseline="-25000" dirty="0">
                <a:ea typeface="ＭＳ Ｐゴシック" pitchFamily="34" charset="-128"/>
              </a:rPr>
              <a:t>t-1</a:t>
            </a:r>
            <a:r>
              <a:rPr lang="en-US" dirty="0">
                <a:ea typeface="ＭＳ Ｐゴシック" pitchFamily="34" charset="-128"/>
              </a:rPr>
              <a:t>):</a:t>
            </a:r>
          </a:p>
          <a:p>
            <a:pPr lvl="1"/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143000"/>
            <a:ext cx="5298851" cy="2266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  <p:bldP spid="28676" grpId="0" animBg="1"/>
      <p:bldP spid="28681" grpId="0"/>
      <p:bldP spid="28682" grpId="0"/>
      <p:bldP spid="28683" grpId="0"/>
      <p:bldP spid="28684" grpId="0"/>
      <p:bldP spid="28685" grpId="0"/>
      <p:bldP spid="28688" grpId="0"/>
      <p:bldP spid="28689" grpId="0"/>
      <p:bldP spid="28690" grpId="0"/>
      <p:bldP spid="286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马尔可夫链例子</a:t>
            </a:r>
            <a:r>
              <a:rPr lang="en-US" altLang="zh-CN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天气</a:t>
            </a:r>
            <a:endParaRPr lang="en-US" kern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初始分布</a:t>
            </a:r>
            <a:r>
              <a:rPr lang="en-US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: </a:t>
            </a:r>
            <a:r>
              <a:rPr lang="en-US" altLang="zh-CN" dirty="0"/>
              <a:t>sun </a:t>
            </a:r>
            <a:r>
              <a:rPr lang="en-US" dirty="0"/>
              <a:t>1.0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kern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 </a:t>
            </a:r>
            <a:r>
              <a:rPr lang="zh-CN" altLang="en-US" kern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概率分布在一个步骤之后是什么</a:t>
            </a:r>
            <a:r>
              <a:rPr lang="en-US" kern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?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529513" y="1919288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rain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977313" y="1919288"/>
            <a:ext cx="609600" cy="609600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sun</a:t>
            </a:r>
          </a:p>
        </p:txBody>
      </p:sp>
      <p:cxnSp>
        <p:nvCxnSpPr>
          <p:cNvPr id="7" name="AutoShape 6"/>
          <p:cNvCxnSpPr>
            <a:cxnSpLocks noChangeShapeType="1"/>
            <a:stCxn id="5" idx="0"/>
            <a:endCxn id="6" idx="0"/>
          </p:cNvCxnSpPr>
          <p:nvPr/>
        </p:nvCxnSpPr>
        <p:spPr bwMode="auto">
          <a:xfrm rot="5400000" flipV="1">
            <a:off x="8557419" y="1181894"/>
            <a:ext cx="1588" cy="1447800"/>
          </a:xfrm>
          <a:prstGeom prst="curvedConnector3">
            <a:avLst>
              <a:gd name="adj1" fmla="val -25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7"/>
          <p:cNvCxnSpPr>
            <a:cxnSpLocks noChangeShapeType="1"/>
            <a:stCxn id="6" idx="4"/>
            <a:endCxn id="5" idx="4"/>
          </p:cNvCxnSpPr>
          <p:nvPr/>
        </p:nvCxnSpPr>
        <p:spPr bwMode="auto">
          <a:xfrm rot="5400000">
            <a:off x="8557419" y="1820069"/>
            <a:ext cx="1588" cy="1447800"/>
          </a:xfrm>
          <a:prstGeom prst="curvedConnector3">
            <a:avLst>
              <a:gd name="adj1" fmla="val 28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  <a:stCxn id="6" idx="7"/>
            <a:endCxn id="6" idx="6"/>
          </p:cNvCxnSpPr>
          <p:nvPr/>
        </p:nvCxnSpPr>
        <p:spPr bwMode="auto">
          <a:xfrm rot="5400000" flipV="1">
            <a:off x="9434513" y="2057400"/>
            <a:ext cx="230188" cy="103187"/>
          </a:xfrm>
          <a:prstGeom prst="curvedConnector4">
            <a:avLst>
              <a:gd name="adj1" fmla="val -212417"/>
              <a:gd name="adj2" fmla="val 47230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9"/>
          <p:cNvCxnSpPr>
            <a:cxnSpLocks noChangeShapeType="1"/>
            <a:stCxn id="5" idx="3"/>
            <a:endCxn id="5" idx="2"/>
          </p:cNvCxnSpPr>
          <p:nvPr/>
        </p:nvCxnSpPr>
        <p:spPr bwMode="auto">
          <a:xfrm rot="16200000" flipV="1">
            <a:off x="7451725" y="2287588"/>
            <a:ext cx="230187" cy="103188"/>
          </a:xfrm>
          <a:prstGeom prst="curvedConnector4">
            <a:avLst>
              <a:gd name="adj1" fmla="val -249657"/>
              <a:gd name="adj2" fmla="val 47845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9829800" y="1371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0.9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315200" y="29098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0.7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305800" y="1538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0.3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8305800" y="3062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0.1</a:t>
            </a:r>
          </a:p>
        </p:txBody>
      </p:sp>
      <p:pic>
        <p:nvPicPr>
          <p:cNvPr id="16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3657600"/>
            <a:ext cx="9448800" cy="86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1105" y="4953000"/>
            <a:ext cx="3795713" cy="2666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95600" y="4850309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=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3770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Mini-Forward</a:t>
            </a:r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算法</a:t>
            </a:r>
            <a:endParaRPr lang="en-US" kern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04927"/>
            <a:ext cx="8458200" cy="4525963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kern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问题</a:t>
            </a:r>
            <a:r>
              <a:rPr lang="en-US" altLang="zh-CN" kern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:</a:t>
            </a:r>
            <a:r>
              <a:rPr lang="zh-CN" altLang="en-US" kern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在同一天</a:t>
            </a:r>
            <a:r>
              <a:rPr lang="en-US" altLang="zh-CN" kern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t</a:t>
            </a:r>
            <a:r>
              <a:rPr lang="zh-CN" altLang="en-US" kern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，</a:t>
            </a:r>
            <a:r>
              <a:rPr lang="en-US" altLang="zh-CN" kern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P(X)</a:t>
            </a:r>
            <a:r>
              <a:rPr lang="zh-CN" altLang="en-US" kern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是多少</a:t>
            </a:r>
            <a:r>
              <a:rPr lang="en-US" altLang="ja-JP" kern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?</a:t>
            </a:r>
          </a:p>
        </p:txBody>
      </p:sp>
      <p:pic>
        <p:nvPicPr>
          <p:cNvPr id="10265" name="Picture 2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16" y="3200399"/>
            <a:ext cx="26050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6" name="Line 29"/>
          <p:cNvSpPr>
            <a:spLocks noChangeShapeType="1"/>
          </p:cNvSpPr>
          <p:nvPr/>
        </p:nvSpPr>
        <p:spPr bwMode="auto">
          <a:xfrm flipH="1" flipV="1">
            <a:off x="3886200" y="5257799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Text Box 30"/>
          <p:cNvSpPr txBox="1">
            <a:spLocks noChangeArrowheads="1"/>
          </p:cNvSpPr>
          <p:nvPr/>
        </p:nvSpPr>
        <p:spPr bwMode="auto">
          <a:xfrm>
            <a:off x="4953000" y="5425439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正向模拟 </a:t>
            </a:r>
            <a:endParaRPr lang="en-US" sz="28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2514600"/>
            <a:ext cx="4480838" cy="2743199"/>
          </a:xfrm>
          <a:prstGeom prst="rect">
            <a:avLst/>
          </a:prstGeom>
        </p:spPr>
      </p:pic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2423160" y="22479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cxnSp>
        <p:nvCxnSpPr>
          <p:cNvPr id="31" name="AutoShape 6"/>
          <p:cNvCxnSpPr>
            <a:cxnSpLocks noChangeShapeType="1"/>
            <a:stCxn id="32" idx="6"/>
            <a:endCxn id="30" idx="2"/>
          </p:cNvCxnSpPr>
          <p:nvPr/>
        </p:nvCxnSpPr>
        <p:spPr bwMode="auto">
          <a:xfrm>
            <a:off x="2057400" y="2514600"/>
            <a:ext cx="36576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1524000" y="22479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3352800" y="22479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34" name="AutoShape 9"/>
          <p:cNvCxnSpPr>
            <a:cxnSpLocks noChangeShapeType="1"/>
            <a:stCxn id="33" idx="6"/>
            <a:endCxn id="36" idx="2"/>
          </p:cNvCxnSpPr>
          <p:nvPr/>
        </p:nvCxnSpPr>
        <p:spPr bwMode="auto">
          <a:xfrm>
            <a:off x="3886200" y="2514600"/>
            <a:ext cx="425768" cy="1143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0"/>
          <p:cNvCxnSpPr>
            <a:cxnSpLocks noChangeShapeType="1"/>
            <a:stCxn id="30" idx="6"/>
            <a:endCxn id="33" idx="2"/>
          </p:cNvCxnSpPr>
          <p:nvPr/>
        </p:nvCxnSpPr>
        <p:spPr bwMode="auto">
          <a:xfrm>
            <a:off x="2956560" y="2514600"/>
            <a:ext cx="39624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4311968" y="225933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37" name="AutoShape 12"/>
          <p:cNvCxnSpPr>
            <a:cxnSpLocks noChangeShapeType="1"/>
            <a:stCxn id="36" idx="6"/>
          </p:cNvCxnSpPr>
          <p:nvPr/>
        </p:nvCxnSpPr>
        <p:spPr bwMode="auto">
          <a:xfrm>
            <a:off x="4845368" y="2526030"/>
            <a:ext cx="793432" cy="762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0" y="3938407"/>
            <a:ext cx="1282700" cy="382741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938407"/>
            <a:ext cx="1905000" cy="643038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0" y="4792980"/>
            <a:ext cx="3583303" cy="6858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2799796-0599-4438-AC04-D26D45B8ADBD}"/>
              </a:ext>
            </a:extLst>
          </p:cNvPr>
          <p:cNvSpPr/>
          <p:nvPr/>
        </p:nvSpPr>
        <p:spPr>
          <a:xfrm>
            <a:off x="1387316" y="5998232"/>
            <a:ext cx="52758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仅依赖于前一个状态情况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4703F8-26B8-4AA2-B458-2A7F6877E66E}"/>
              </a:ext>
            </a:extLst>
          </p:cNvPr>
          <p:cNvSpPr/>
          <p:nvPr/>
        </p:nvSpPr>
        <p:spPr>
          <a:xfrm>
            <a:off x="4631182" y="3882147"/>
            <a:ext cx="14125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3200" b="1" i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i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cap="none" spc="0" baseline="-25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61BADE1-4D32-46E3-B0C4-7D4EAD21A4E7}"/>
              </a:ext>
            </a:extLst>
          </p:cNvPr>
          <p:cNvSpPr/>
          <p:nvPr/>
        </p:nvSpPr>
        <p:spPr>
          <a:xfrm>
            <a:off x="6002472" y="4754249"/>
            <a:ext cx="14125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3200" b="1" i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i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cap="none" spc="0" baseline="-25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40993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100"/>
            <a:ext cx="12192000" cy="1143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ini</a:t>
            </a:r>
            <a:r>
              <a:rPr 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-Forward</a:t>
            </a:r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算法的运行示例</a:t>
            </a:r>
            <a:endParaRPr lang="en-US" kern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816382" y="1152009"/>
            <a:ext cx="10766017" cy="5401191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从最初的观察太阳</a:t>
            </a:r>
            <a:endParaRPr lang="en-US" altLang="zh-CN" kern="1200" dirty="0">
              <a:solidFill>
                <a:schemeClr val="tx1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Font typeface="Wingdings" charset="0"/>
              <a:buChar char="§"/>
              <a:defRPr/>
            </a:pPr>
            <a:endParaRPr lang="en-US" sz="2400" dirty="0"/>
          </a:p>
          <a:p>
            <a:pPr lvl="1">
              <a:buFont typeface="Wingdings" charset="0"/>
              <a:buChar char="§"/>
              <a:defRPr/>
            </a:pP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	</a:t>
            </a:r>
          </a:p>
          <a:p>
            <a:pPr marL="0" indent="0">
              <a:buFont typeface="Wingdings" charset="0"/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P(X3=sun)</a:t>
            </a:r>
            <a:endParaRPr lang="en-US" altLang="zh-CN" sz="2800" kern="1200" dirty="0">
              <a:solidFill>
                <a:schemeClr val="tx1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Font typeface="Wingdings" charset="0"/>
              <a:buChar char="§"/>
              <a:defRPr/>
            </a:pPr>
            <a:endParaRPr lang="en-US" sz="2800" dirty="0"/>
          </a:p>
          <a:p>
            <a:pPr lvl="4">
              <a:buFont typeface="Wingdings" charset="0"/>
              <a:buChar char="§"/>
              <a:defRPr/>
            </a:pPr>
            <a:endParaRPr lang="en-US" sz="1600" dirty="0"/>
          </a:p>
        </p:txBody>
      </p:sp>
      <p:pic>
        <p:nvPicPr>
          <p:cNvPr id="3072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71" y="1795463"/>
            <a:ext cx="10509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716" y="1792287"/>
            <a:ext cx="1231084" cy="7957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725" name="AutoShape 8"/>
          <p:cNvSpPr>
            <a:spLocks noChangeArrowheads="1"/>
          </p:cNvSpPr>
          <p:nvPr/>
        </p:nvSpPr>
        <p:spPr bwMode="auto">
          <a:xfrm>
            <a:off x="7625171" y="2024063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17577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27" name="Text Box 10"/>
          <p:cNvSpPr txBox="1">
            <a:spLocks noChangeArrowheads="1"/>
          </p:cNvSpPr>
          <p:nvPr/>
        </p:nvSpPr>
        <p:spPr bwMode="auto">
          <a:xfrm>
            <a:off x="32055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9371" y="1792287"/>
            <a:ext cx="1050925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7171" y="1792287"/>
            <a:ext cx="1230312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48057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87681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1232" y="1792287"/>
            <a:ext cx="1440365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734" name="Text Box 11"/>
          <p:cNvSpPr txBox="1">
            <a:spLocks noChangeArrowheads="1"/>
          </p:cNvSpPr>
          <p:nvPr/>
        </p:nvSpPr>
        <p:spPr bwMode="auto">
          <a:xfrm>
            <a:off x="6405971" y="2586038"/>
            <a:ext cx="91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32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80150"/>
              </p:ext>
            </p:extLst>
          </p:nvPr>
        </p:nvGraphicFramePr>
        <p:xfrm>
          <a:off x="8208757" y="3540169"/>
          <a:ext cx="3069817" cy="258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18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81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i="0" u="none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800" b="1" i="0" u="none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34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</a:t>
                      </a: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sun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rain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rain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rain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rain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23B9C6-A1C4-4A00-82ED-51004D7B0377}"/>
                  </a:ext>
                </a:extLst>
              </p:cNvPr>
              <p:cNvSpPr/>
              <p:nvPr/>
            </p:nvSpPr>
            <p:spPr>
              <a:xfrm>
                <a:off x="787948" y="4184162"/>
                <a:ext cx="6070052" cy="194764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1" i="1" cap="none" spc="0" smtClean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P(X2)P(X3|X2)+</a:t>
                </a:r>
                <a:r>
                  <a:rPr lang="en-US" altLang="zh-CN" sz="28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P(¬X2)P(X3|¬X2)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altLang="zh-CN" sz="28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=0.9</a:t>
                </a:r>
                <a:r>
                  <a:rPr lang="zh-CN" altLang="en-US" sz="28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*</a:t>
                </a:r>
                <a:r>
                  <a:rPr lang="en-US" altLang="zh-CN" sz="28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0.9+0.1</a:t>
                </a:r>
                <a:r>
                  <a:rPr lang="zh-CN" altLang="en-US" sz="28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*</a:t>
                </a:r>
                <a:r>
                  <a:rPr lang="en-US" altLang="zh-CN" sz="28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0.3=0.84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P(X4)</a:t>
                </a:r>
                <a:r>
                  <a:rPr lang="zh-CN" altLang="en-US" sz="28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？</a:t>
                </a:r>
                <a:endParaRPr lang="en-US" altLang="zh-CN" sz="2800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23B9C6-A1C4-4A00-82ED-51004D7B0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48" y="4184162"/>
                <a:ext cx="6070052" cy="19476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  <p:bldP spid="30727" grpId="0"/>
      <p:bldP spid="30730" grpId="0"/>
      <p:bldP spid="30731" grpId="0"/>
      <p:bldP spid="30734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100"/>
            <a:ext cx="12192000" cy="1143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ini</a:t>
            </a:r>
            <a:r>
              <a:rPr 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-Forward</a:t>
            </a:r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算法的运行示例</a:t>
            </a:r>
            <a:endParaRPr lang="en-US" kern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816383" y="1152009"/>
            <a:ext cx="9982200" cy="5627132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从最初的观察太阳</a:t>
            </a:r>
            <a:endParaRPr lang="en-US" altLang="zh-CN" kern="1200" dirty="0">
              <a:solidFill>
                <a:schemeClr val="tx1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Font typeface="Wingdings" charset="0"/>
              <a:buChar char="§"/>
              <a:defRPr/>
            </a:pPr>
            <a:endParaRPr lang="en-US" sz="2400" dirty="0"/>
          </a:p>
          <a:p>
            <a:pPr lvl="1">
              <a:buFont typeface="Wingdings" charset="0"/>
              <a:buChar char="§"/>
              <a:defRPr/>
            </a:pP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	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从最初的观察下雨</a:t>
            </a:r>
            <a:endParaRPr lang="en-US" altLang="zh-CN" kern="1200" dirty="0">
              <a:solidFill>
                <a:schemeClr val="tx1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Font typeface="Wingdings" charset="0"/>
              <a:buChar char="§"/>
              <a:defRPr/>
            </a:pPr>
            <a:endParaRPr lang="en-US" sz="2800" dirty="0"/>
          </a:p>
          <a:p>
            <a:pPr>
              <a:buFont typeface="Wingdings" charset="0"/>
              <a:buChar char="§"/>
              <a:defRPr/>
            </a:pPr>
            <a:endParaRPr lang="en-US" sz="2800" dirty="0"/>
          </a:p>
          <a:p>
            <a:pPr lvl="4">
              <a:buFont typeface="Wingdings" charset="0"/>
              <a:buChar char="§"/>
              <a:defRPr/>
            </a:pPr>
            <a:endParaRPr lang="en-US" sz="1600" dirty="0"/>
          </a:p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从另一个初始分布</a:t>
            </a:r>
            <a:r>
              <a:rPr lang="en-US" sz="2800" dirty="0"/>
              <a:t>P(X</a:t>
            </a:r>
            <a:r>
              <a:rPr lang="en-US" sz="2800" baseline="-25000" dirty="0"/>
              <a:t>1</a:t>
            </a:r>
            <a:r>
              <a:rPr lang="en-US" sz="2800" dirty="0"/>
              <a:t>):</a:t>
            </a:r>
          </a:p>
        </p:txBody>
      </p:sp>
      <p:pic>
        <p:nvPicPr>
          <p:cNvPr id="3072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71" y="1795463"/>
            <a:ext cx="10509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716" y="1792287"/>
            <a:ext cx="1231084" cy="7957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725" name="AutoShape 8"/>
          <p:cNvSpPr>
            <a:spLocks noChangeArrowheads="1"/>
          </p:cNvSpPr>
          <p:nvPr/>
        </p:nvSpPr>
        <p:spPr bwMode="auto">
          <a:xfrm>
            <a:off x="7625171" y="2024063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17577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27" name="Text Box 10"/>
          <p:cNvSpPr txBox="1">
            <a:spLocks noChangeArrowheads="1"/>
          </p:cNvSpPr>
          <p:nvPr/>
        </p:nvSpPr>
        <p:spPr bwMode="auto">
          <a:xfrm>
            <a:off x="32055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9371" y="1792287"/>
            <a:ext cx="1050925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7171" y="1792287"/>
            <a:ext cx="1230312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48057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87681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1232" y="1792287"/>
            <a:ext cx="1440365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734" name="Text Box 11"/>
          <p:cNvSpPr txBox="1">
            <a:spLocks noChangeArrowheads="1"/>
          </p:cNvSpPr>
          <p:nvPr/>
        </p:nvSpPr>
        <p:spPr bwMode="auto">
          <a:xfrm>
            <a:off x="6405971" y="2586038"/>
            <a:ext cx="91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1571" y="3736975"/>
            <a:ext cx="1050925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9371" y="3733800"/>
            <a:ext cx="1050925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7171" y="3733800"/>
            <a:ext cx="1230312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716" y="3733800"/>
            <a:ext cx="1231084" cy="7957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739" name="AutoShape 8"/>
          <p:cNvSpPr>
            <a:spLocks noChangeArrowheads="1"/>
          </p:cNvSpPr>
          <p:nvPr/>
        </p:nvSpPr>
        <p:spPr bwMode="auto">
          <a:xfrm>
            <a:off x="7625171" y="3965575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Text Box 9"/>
          <p:cNvSpPr txBox="1">
            <a:spLocks noChangeArrowheads="1"/>
          </p:cNvSpPr>
          <p:nvPr/>
        </p:nvSpPr>
        <p:spPr bwMode="auto">
          <a:xfrm>
            <a:off x="1757771" y="44227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1" name="Text Box 10"/>
          <p:cNvSpPr txBox="1">
            <a:spLocks noChangeArrowheads="1"/>
          </p:cNvSpPr>
          <p:nvPr/>
        </p:nvSpPr>
        <p:spPr bwMode="auto">
          <a:xfrm>
            <a:off x="3205571" y="44227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2" name="Text Box 11"/>
          <p:cNvSpPr txBox="1">
            <a:spLocks noChangeArrowheads="1"/>
          </p:cNvSpPr>
          <p:nvPr/>
        </p:nvSpPr>
        <p:spPr bwMode="auto">
          <a:xfrm>
            <a:off x="4805771" y="44227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3" name="Text Box 12"/>
          <p:cNvSpPr txBox="1">
            <a:spLocks noChangeArrowheads="1"/>
          </p:cNvSpPr>
          <p:nvPr/>
        </p:nvSpPr>
        <p:spPr bwMode="auto">
          <a:xfrm>
            <a:off x="8768171" y="44227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3" name="Picture 12" descr="txp_fig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1232" y="3733800"/>
            <a:ext cx="1440365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745" name="Text Box 11"/>
          <p:cNvSpPr txBox="1">
            <a:spLocks noChangeArrowheads="1"/>
          </p:cNvSpPr>
          <p:nvPr/>
        </p:nvSpPr>
        <p:spPr bwMode="auto">
          <a:xfrm>
            <a:off x="6405971" y="44196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5" name="Picture 14" descr="txp_fig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2652" y="5565775"/>
            <a:ext cx="1321163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Picture 49" descr="txp_fig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4916" y="5562600"/>
            <a:ext cx="1231084" cy="7957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1833971" y="62515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9" name="Text Box 12"/>
          <p:cNvSpPr txBox="1">
            <a:spLocks noChangeArrowheads="1"/>
          </p:cNvSpPr>
          <p:nvPr/>
        </p:nvSpPr>
        <p:spPr bwMode="auto">
          <a:xfrm>
            <a:off x="8844371" y="62515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50" name="AutoShape 8"/>
          <p:cNvSpPr>
            <a:spLocks noChangeArrowheads="1"/>
          </p:cNvSpPr>
          <p:nvPr/>
        </p:nvSpPr>
        <p:spPr bwMode="auto">
          <a:xfrm>
            <a:off x="7625171" y="5794375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TextBox 15"/>
          <p:cNvSpPr txBox="1">
            <a:spLocks noChangeArrowheads="1"/>
          </p:cNvSpPr>
          <p:nvPr/>
        </p:nvSpPr>
        <p:spPr bwMode="auto">
          <a:xfrm>
            <a:off x="4119971" y="58705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/>
              <a:t>…</a:t>
            </a:r>
          </a:p>
        </p:txBody>
      </p:sp>
      <p:graphicFrame>
        <p:nvGraphicFramePr>
          <p:cNvPr id="32" name="Table 28"/>
          <p:cNvGraphicFramePr>
            <a:graphicFrameLocks noGrp="1"/>
          </p:cNvGraphicFramePr>
          <p:nvPr/>
        </p:nvGraphicFramePr>
        <p:xfrm>
          <a:off x="9906000" y="1107727"/>
          <a:ext cx="2286000" cy="187944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273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-1</a:t>
                      </a: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baseline="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1" i="0" u="none" baseline="-250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-1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4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4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sun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6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61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  <p:bldP spid="30727" grpId="0"/>
      <p:bldP spid="30730" grpId="0"/>
      <p:bldP spid="30731" grpId="0"/>
      <p:bldP spid="30734" grpId="0"/>
      <p:bldP spid="30739" grpId="0" animBg="1"/>
      <p:bldP spid="30740" grpId="0"/>
      <p:bldP spid="30741" grpId="0"/>
      <p:bldP spid="30742" grpId="0"/>
      <p:bldP spid="30743" grpId="0"/>
      <p:bldP spid="30745" grpId="0"/>
      <p:bldP spid="30748" grpId="0"/>
      <p:bldP spid="30749" grpId="0"/>
      <p:bldP spid="30750" grpId="0" animBg="1"/>
      <p:bldP spid="307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7600" y="2133600"/>
            <a:ext cx="5486400" cy="3763965"/>
          </a:xfrm>
        </p:spPr>
        <p:txBody>
          <a:bodyPr/>
          <a:lstStyle/>
          <a:p>
            <a:pPr marL="488950" indent="-457200">
              <a:lnSpc>
                <a:spcPct val="150000"/>
              </a:lnSpc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Verdana" pitchFamily="34" charset="0"/>
                <a:ea typeface="楷体" pitchFamily="49" charset="-122"/>
                <a:cs typeface="Verdana" pitchFamily="34" charset="0"/>
              </a:rPr>
              <a:t>时序模型中的推理</a:t>
            </a:r>
          </a:p>
          <a:p>
            <a:pPr marL="488950" indent="-457200">
              <a:lnSpc>
                <a:spcPct val="150000"/>
              </a:lnSpc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Verdana" pitchFamily="34" charset="0"/>
                <a:ea typeface="楷体" pitchFamily="49" charset="-122"/>
                <a:cs typeface="Verdana" pitchFamily="34" charset="0"/>
              </a:rPr>
              <a:t>隐马尔可夫模型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6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隐马尔可夫模型</a:t>
            </a:r>
            <a:endParaRPr lang="en-US" kern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62361"/>
            <a:ext cx="11379200" cy="4729164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对于大多数问题马尔可夫链不太有用</a:t>
            </a:r>
            <a:endParaRPr lang="en-US" altLang="zh-CN" kern="1200" dirty="0">
              <a:solidFill>
                <a:schemeClr val="tx1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需要观察来更新你的信念</a:t>
            </a:r>
            <a:endParaRPr lang="en-US" kern="1200" dirty="0">
              <a:solidFill>
                <a:schemeClr val="tx1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隐马尔可夫模型</a:t>
            </a:r>
            <a:r>
              <a:rPr lang="en-US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(</a:t>
            </a:r>
            <a:r>
              <a:rPr lang="en-US" altLang="zh-CN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Hidden Markov Model</a:t>
            </a:r>
            <a:r>
              <a:rPr lang="zh-CN" altLang="en-US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，</a:t>
            </a:r>
            <a:r>
              <a:rPr lang="en-US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HMM)</a:t>
            </a:r>
          </a:p>
          <a:p>
            <a:pPr marL="855663" lvl="1" indent="-514350">
              <a:lnSpc>
                <a:spcPct val="90000"/>
              </a:lnSpc>
              <a:buClr>
                <a:srgbClr val="C00000"/>
              </a:buClr>
              <a:buFont typeface="+mj-ea"/>
              <a:buAutoNum type="circleNumDbPlain"/>
              <a:defRPr/>
            </a:pPr>
            <a:r>
              <a:rPr lang="zh-CN" altLang="en-US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用单个随机变量描述过程状态的时序概率</a:t>
            </a:r>
            <a:endParaRPr lang="en-US" altLang="zh-CN" kern="12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55663" lvl="1" indent="-514350">
              <a:lnSpc>
                <a:spcPct val="90000"/>
              </a:lnSpc>
              <a:buClr>
                <a:srgbClr val="C00000"/>
              </a:buClr>
              <a:buFont typeface="+mj-ea"/>
              <a:buAutoNum type="circleNumDbPlain"/>
              <a:defRPr/>
            </a:pPr>
            <a:r>
              <a:rPr lang="zh-CN" altLang="en-US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潜在的马尔可夫链状态</a:t>
            </a:r>
            <a:r>
              <a:rPr lang="en-US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X</a:t>
            </a:r>
          </a:p>
          <a:p>
            <a:pPr marL="341313" lvl="1" indent="23813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endParaRPr lang="en-US" altLang="zh-CN" kern="12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341313" lvl="1" indent="23813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endParaRPr lang="en-US" altLang="zh-CN" kern="12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341313" lvl="1" indent="23813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endParaRPr lang="en-US" altLang="zh-CN" kern="12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341313" lvl="1" indent="23813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endParaRPr lang="en-US" altLang="zh-CN" kern="12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341313" lvl="1" indent="23813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观察在每个步的输出</a:t>
            </a:r>
            <a:endParaRPr lang="en-US" altLang="zh-CN" kern="12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341313" lvl="1" indent="23813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模型有多个变量，可以将多个变量组合成单个“大变量”</a:t>
            </a:r>
            <a:endParaRPr lang="en-US" kern="12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</p:txBody>
      </p:sp>
      <p:sp>
        <p:nvSpPr>
          <p:cNvPr id="36867" name="Oval 4"/>
          <p:cNvSpPr>
            <a:spLocks noChangeArrowheads="1"/>
          </p:cNvSpPr>
          <p:nvPr/>
        </p:nvSpPr>
        <p:spPr bwMode="auto">
          <a:xfrm>
            <a:off x="5638800" y="3810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cxnSp>
        <p:nvCxnSpPr>
          <p:cNvPr id="36868" name="AutoShape 5"/>
          <p:cNvCxnSpPr>
            <a:cxnSpLocks noChangeShapeType="1"/>
            <a:stCxn id="36867" idx="4"/>
            <a:endCxn id="36883" idx="0"/>
          </p:cNvCxnSpPr>
          <p:nvPr/>
        </p:nvCxnSpPr>
        <p:spPr bwMode="auto">
          <a:xfrm>
            <a:off x="5905500" y="4357688"/>
            <a:ext cx="0" cy="504825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2286000" y="3810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2</a:t>
            </a:r>
          </a:p>
        </p:txBody>
      </p:sp>
      <p:cxnSp>
        <p:nvCxnSpPr>
          <p:cNvPr id="36870" name="AutoShape 7"/>
          <p:cNvCxnSpPr>
            <a:cxnSpLocks noChangeShapeType="1"/>
            <a:stCxn id="36869" idx="4"/>
            <a:endCxn id="36880" idx="0"/>
          </p:cNvCxnSpPr>
          <p:nvPr/>
        </p:nvCxnSpPr>
        <p:spPr bwMode="auto">
          <a:xfrm>
            <a:off x="2552700" y="43576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1" name="Oval 8"/>
          <p:cNvSpPr>
            <a:spLocks noChangeArrowheads="1"/>
          </p:cNvSpPr>
          <p:nvPr/>
        </p:nvSpPr>
        <p:spPr bwMode="auto">
          <a:xfrm>
            <a:off x="1371600" y="48768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36872" name="AutoShape 9"/>
          <p:cNvCxnSpPr>
            <a:cxnSpLocks noChangeShapeType="1"/>
            <a:stCxn id="36873" idx="6"/>
            <a:endCxn id="36869" idx="2"/>
          </p:cNvCxnSpPr>
          <p:nvPr/>
        </p:nvCxnSpPr>
        <p:spPr bwMode="auto">
          <a:xfrm>
            <a:off x="1919288" y="40767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3" name="Oval 10"/>
          <p:cNvSpPr>
            <a:spLocks noChangeArrowheads="1"/>
          </p:cNvSpPr>
          <p:nvPr/>
        </p:nvSpPr>
        <p:spPr bwMode="auto">
          <a:xfrm>
            <a:off x="1371600" y="3810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X</a:t>
            </a:r>
            <a:r>
              <a:rPr lang="en-US" sz="2400" baseline="-25000" dirty="0">
                <a:latin typeface="Calibri"/>
                <a:cs typeface="Calibri"/>
              </a:rPr>
              <a:t>1</a:t>
            </a:r>
          </a:p>
        </p:txBody>
      </p:sp>
      <p:cxnSp>
        <p:nvCxnSpPr>
          <p:cNvPr id="36874" name="AutoShape 11"/>
          <p:cNvCxnSpPr>
            <a:cxnSpLocks noChangeShapeType="1"/>
            <a:stCxn id="36873" idx="4"/>
            <a:endCxn id="36871" idx="0"/>
          </p:cNvCxnSpPr>
          <p:nvPr/>
        </p:nvCxnSpPr>
        <p:spPr bwMode="auto">
          <a:xfrm>
            <a:off x="1638300" y="43576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5" name="Oval 12"/>
          <p:cNvSpPr>
            <a:spLocks noChangeArrowheads="1"/>
          </p:cNvSpPr>
          <p:nvPr/>
        </p:nvSpPr>
        <p:spPr bwMode="auto">
          <a:xfrm>
            <a:off x="3200400" y="3810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X</a:t>
            </a:r>
            <a:r>
              <a:rPr lang="en-US" sz="2400" baseline="-25000" dirty="0">
                <a:latin typeface="Calibri"/>
                <a:cs typeface="Calibri"/>
              </a:rPr>
              <a:t>3</a:t>
            </a:r>
          </a:p>
        </p:txBody>
      </p:sp>
      <p:cxnSp>
        <p:nvCxnSpPr>
          <p:cNvPr id="36876" name="AutoShape 13"/>
          <p:cNvCxnSpPr>
            <a:cxnSpLocks noChangeShapeType="1"/>
            <a:stCxn id="36875" idx="6"/>
            <a:endCxn id="36878" idx="2"/>
          </p:cNvCxnSpPr>
          <p:nvPr/>
        </p:nvCxnSpPr>
        <p:spPr bwMode="auto">
          <a:xfrm>
            <a:off x="3748088" y="40767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7" name="AutoShape 14"/>
          <p:cNvCxnSpPr>
            <a:cxnSpLocks noChangeShapeType="1"/>
            <a:stCxn id="36869" idx="6"/>
            <a:endCxn id="36875" idx="2"/>
          </p:cNvCxnSpPr>
          <p:nvPr/>
        </p:nvCxnSpPr>
        <p:spPr bwMode="auto">
          <a:xfrm>
            <a:off x="2833688" y="40767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8" name="Oval 15"/>
          <p:cNvSpPr>
            <a:spLocks noChangeArrowheads="1"/>
          </p:cNvSpPr>
          <p:nvPr/>
        </p:nvSpPr>
        <p:spPr bwMode="auto">
          <a:xfrm>
            <a:off x="4114800" y="3810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4</a:t>
            </a:r>
          </a:p>
        </p:txBody>
      </p:sp>
      <p:cxnSp>
        <p:nvCxnSpPr>
          <p:cNvPr id="36879" name="AutoShape 16"/>
          <p:cNvCxnSpPr>
            <a:cxnSpLocks noChangeShapeType="1"/>
            <a:stCxn id="36878" idx="6"/>
            <a:endCxn id="36867" idx="2"/>
          </p:cNvCxnSpPr>
          <p:nvPr/>
        </p:nvCxnSpPr>
        <p:spPr bwMode="auto">
          <a:xfrm>
            <a:off x="4662488" y="4076700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0" name="Oval 17"/>
          <p:cNvSpPr>
            <a:spLocks noChangeArrowheads="1"/>
          </p:cNvSpPr>
          <p:nvPr/>
        </p:nvSpPr>
        <p:spPr bwMode="auto">
          <a:xfrm>
            <a:off x="2286000" y="48768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E</a:t>
            </a:r>
            <a:r>
              <a:rPr lang="en-US" sz="2400" baseline="-25000" dirty="0">
                <a:latin typeface="Calibri"/>
                <a:cs typeface="Calibri"/>
              </a:rPr>
              <a:t>2</a:t>
            </a:r>
          </a:p>
        </p:txBody>
      </p:sp>
      <p:sp>
        <p:nvSpPr>
          <p:cNvPr id="36881" name="Oval 18"/>
          <p:cNvSpPr>
            <a:spLocks noChangeArrowheads="1"/>
          </p:cNvSpPr>
          <p:nvPr/>
        </p:nvSpPr>
        <p:spPr bwMode="auto">
          <a:xfrm>
            <a:off x="3200400" y="48768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3</a:t>
            </a:r>
          </a:p>
        </p:txBody>
      </p:sp>
      <p:sp>
        <p:nvSpPr>
          <p:cNvPr id="36882" name="Oval 19"/>
          <p:cNvSpPr>
            <a:spLocks noChangeArrowheads="1"/>
          </p:cNvSpPr>
          <p:nvPr/>
        </p:nvSpPr>
        <p:spPr bwMode="auto">
          <a:xfrm>
            <a:off x="4114800" y="48768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E</a:t>
            </a:r>
            <a:r>
              <a:rPr lang="en-US" sz="2400" baseline="-25000" dirty="0">
                <a:latin typeface="Calibri"/>
                <a:cs typeface="Calibri"/>
              </a:rPr>
              <a:t>4</a:t>
            </a:r>
          </a:p>
        </p:txBody>
      </p:sp>
      <p:sp>
        <p:nvSpPr>
          <p:cNvPr id="36883" name="Oval 20"/>
          <p:cNvSpPr>
            <a:spLocks noChangeArrowheads="1"/>
          </p:cNvSpPr>
          <p:nvPr/>
        </p:nvSpPr>
        <p:spPr bwMode="auto">
          <a:xfrm>
            <a:off x="5638800" y="4876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lang="en-US" sz="2400" baseline="-2500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cxnSp>
        <p:nvCxnSpPr>
          <p:cNvPr id="36884" name="AutoShape 21"/>
          <p:cNvCxnSpPr>
            <a:cxnSpLocks noChangeShapeType="1"/>
            <a:stCxn id="36875" idx="4"/>
            <a:endCxn id="36881" idx="0"/>
          </p:cNvCxnSpPr>
          <p:nvPr/>
        </p:nvCxnSpPr>
        <p:spPr bwMode="auto">
          <a:xfrm>
            <a:off x="3467100" y="43576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AutoShape 22"/>
          <p:cNvCxnSpPr>
            <a:cxnSpLocks noChangeShapeType="1"/>
            <a:stCxn id="36878" idx="4"/>
            <a:endCxn id="36882" idx="0"/>
          </p:cNvCxnSpPr>
          <p:nvPr/>
        </p:nvCxnSpPr>
        <p:spPr bwMode="auto">
          <a:xfrm>
            <a:off x="4381500" y="43576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3098781"/>
            <a:ext cx="3080747" cy="279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5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例子</a:t>
            </a:r>
            <a:r>
              <a:rPr 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: Weather HMM</a:t>
            </a:r>
          </a:p>
        </p:txBody>
      </p:sp>
      <p:cxnSp>
        <p:nvCxnSpPr>
          <p:cNvPr id="11" name="Straight Arrow Connector 10"/>
          <p:cNvCxnSpPr>
            <a:endCxn id="52" idx="2"/>
          </p:cNvCxnSpPr>
          <p:nvPr/>
        </p:nvCxnSpPr>
        <p:spPr>
          <a:xfrm>
            <a:off x="3124200" y="2057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95930"/>
              </p:ext>
            </p:extLst>
          </p:nvPr>
        </p:nvGraphicFramePr>
        <p:xfrm>
          <a:off x="7435849" y="4305148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1371600" y="2941638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t-1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2362200" y="2438400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2446338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3" idx="2"/>
          </p:cNvCxnSpPr>
          <p:nvPr/>
        </p:nvCxnSpPr>
        <p:spPr>
          <a:xfrm flipV="1">
            <a:off x="5410200" y="2057400"/>
            <a:ext cx="533400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934200" y="2454276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90564"/>
              </p:ext>
            </p:extLst>
          </p:nvPr>
        </p:nvGraphicFramePr>
        <p:xfrm>
          <a:off x="9798049" y="4305148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Oval 48"/>
          <p:cNvSpPr/>
          <p:nvPr/>
        </p:nvSpPr>
        <p:spPr>
          <a:xfrm>
            <a:off x="3657600" y="29718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err="1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 err="1">
                <a:solidFill>
                  <a:srgbClr val="333399"/>
                </a:solidFill>
                <a:latin typeface="Calibri"/>
                <a:cs typeface="Calibri"/>
              </a:rPr>
              <a:t>t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943600" y="29718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t+1</a:t>
            </a:r>
          </a:p>
        </p:txBody>
      </p:sp>
      <p:sp>
        <p:nvSpPr>
          <p:cNvPr id="51" name="Oval 50"/>
          <p:cNvSpPr/>
          <p:nvPr/>
        </p:nvSpPr>
        <p:spPr>
          <a:xfrm>
            <a:off x="1371600" y="16764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t-1</a:t>
            </a:r>
          </a:p>
        </p:txBody>
      </p:sp>
      <p:sp>
        <p:nvSpPr>
          <p:cNvPr id="52" name="Oval 51"/>
          <p:cNvSpPr/>
          <p:nvPr/>
        </p:nvSpPr>
        <p:spPr>
          <a:xfrm>
            <a:off x="3657600" y="16764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err="1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 err="1">
                <a:solidFill>
                  <a:srgbClr val="333399"/>
                </a:solidFill>
                <a:latin typeface="Calibri"/>
                <a:cs typeface="Calibri"/>
              </a:rPr>
              <a:t>t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943600" y="16764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t+1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90600" y="2057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924800" y="2057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4572000"/>
            <a:ext cx="8229600" cy="1630362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HMM </a:t>
            </a:r>
            <a:r>
              <a:rPr lang="zh-CN" altLang="en-US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由如下定义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1">
              <a:lnSpc>
                <a:spcPct val="8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初始化分布</a:t>
            </a:r>
            <a:r>
              <a:rPr lang="en-US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:</a:t>
            </a:r>
          </a:p>
          <a:p>
            <a:pPr lvl="1">
              <a:lnSpc>
                <a:spcPct val="8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转移模型</a:t>
            </a:r>
            <a:r>
              <a:rPr lang="en-US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:</a:t>
            </a:r>
          </a:p>
          <a:p>
            <a:pPr lvl="1">
              <a:lnSpc>
                <a:spcPct val="8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>
                <a:ea typeface="ＭＳ Ｐゴシック" pitchFamily="34" charset="-128"/>
              </a:rPr>
              <a:t>Emissions:</a:t>
            </a:r>
          </a:p>
        </p:txBody>
      </p:sp>
      <p:pic>
        <p:nvPicPr>
          <p:cNvPr id="6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979" y="5135562"/>
            <a:ext cx="896021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693" y="5549526"/>
            <a:ext cx="1905907" cy="348035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49" y="5967412"/>
            <a:ext cx="1479551" cy="334092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95400"/>
            <a:ext cx="1600200" cy="29221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14600"/>
            <a:ext cx="1250951" cy="2824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178" y="1600200"/>
            <a:ext cx="2621611" cy="89001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C7610C7-6AF0-4B52-9E5F-6E58E737DF7E}"/>
              </a:ext>
            </a:extLst>
          </p:cNvPr>
          <p:cNvSpPr/>
          <p:nvPr/>
        </p:nvSpPr>
        <p:spPr>
          <a:xfrm>
            <a:off x="8423737" y="3675768"/>
            <a:ext cx="22445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条件概率表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C626A5E-6EAF-41CA-966F-04D1428B2EA8}"/>
              </a:ext>
            </a:extLst>
          </p:cNvPr>
          <p:cNvSpPr/>
          <p:nvPr/>
        </p:nvSpPr>
        <p:spPr>
          <a:xfrm>
            <a:off x="7196746" y="6194428"/>
            <a:ext cx="26532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状态转移模型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7BED3E-6D64-4CB6-8A66-346FE250C539}"/>
              </a:ext>
            </a:extLst>
          </p:cNvPr>
          <p:cNvSpPr/>
          <p:nvPr/>
        </p:nvSpPr>
        <p:spPr>
          <a:xfrm>
            <a:off x="9747403" y="6194428"/>
            <a:ext cx="22429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传感器模型</a:t>
            </a:r>
          </a:p>
        </p:txBody>
      </p:sp>
    </p:spTree>
    <p:extLst>
      <p:ext uri="{BB962C8B-B14F-4D97-AF65-F5344CB8AC3E}">
        <p14:creationId xmlns:p14="http://schemas.microsoft.com/office/powerpoint/2010/main" val="161332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5449"/>
            <a:ext cx="12192000" cy="1143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一个</a:t>
            </a:r>
            <a:r>
              <a:rPr 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HMM</a:t>
            </a:r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的联合分布</a:t>
            </a:r>
            <a:endParaRPr lang="en-US" kern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819400"/>
            <a:ext cx="11353800" cy="3657600"/>
          </a:xfrm>
        </p:spPr>
        <p:txBody>
          <a:bodyPr/>
          <a:lstStyle/>
          <a:p>
            <a:pPr lvl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联合分布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: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105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11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更一般</a:t>
            </a:r>
            <a:r>
              <a:rPr lang="en-US" sz="3200" kern="1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: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marL="457176" lvl="1" indent="0">
              <a:lnSpc>
                <a:spcPct val="90000"/>
              </a:lnSpc>
              <a:buNone/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8010076" y="35052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aseline="-25000">
              <a:latin typeface="Calibri"/>
              <a:cs typeface="Calibri"/>
            </a:endParaRP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8153400" y="1143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lang="en-US" sz="2400" baseline="-2500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cxnSp>
        <p:nvCxnSpPr>
          <p:cNvPr id="17" name="AutoShape 5"/>
          <p:cNvCxnSpPr>
            <a:cxnSpLocks noChangeShapeType="1"/>
            <a:stCxn id="16" idx="4"/>
            <a:endCxn id="32" idx="0"/>
          </p:cNvCxnSpPr>
          <p:nvPr/>
        </p:nvCxnSpPr>
        <p:spPr bwMode="auto">
          <a:xfrm>
            <a:off x="8420100" y="1690688"/>
            <a:ext cx="0" cy="504825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4800600" y="1143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2</a:t>
            </a:r>
          </a:p>
        </p:txBody>
      </p:sp>
      <p:cxnSp>
        <p:nvCxnSpPr>
          <p:cNvPr id="19" name="AutoShape 7"/>
          <p:cNvCxnSpPr>
            <a:cxnSpLocks noChangeShapeType="1"/>
            <a:stCxn id="18" idx="4"/>
            <a:endCxn id="29" idx="0"/>
          </p:cNvCxnSpPr>
          <p:nvPr/>
        </p:nvCxnSpPr>
        <p:spPr bwMode="auto">
          <a:xfrm>
            <a:off x="5067300" y="16906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3886200" y="22098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21" name="AutoShape 9"/>
          <p:cNvCxnSpPr>
            <a:cxnSpLocks noChangeShapeType="1"/>
            <a:stCxn id="22" idx="6"/>
            <a:endCxn id="18" idx="2"/>
          </p:cNvCxnSpPr>
          <p:nvPr/>
        </p:nvCxnSpPr>
        <p:spPr bwMode="auto">
          <a:xfrm>
            <a:off x="4433888" y="14097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3886200" y="1143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23" name="AutoShape 11"/>
          <p:cNvCxnSpPr>
            <a:cxnSpLocks noChangeShapeType="1"/>
            <a:stCxn id="22" idx="4"/>
            <a:endCxn id="20" idx="0"/>
          </p:cNvCxnSpPr>
          <p:nvPr/>
        </p:nvCxnSpPr>
        <p:spPr bwMode="auto">
          <a:xfrm>
            <a:off x="4152900" y="16906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5715000" y="1143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3</a:t>
            </a:r>
          </a:p>
        </p:txBody>
      </p:sp>
      <p:cxnSp>
        <p:nvCxnSpPr>
          <p:cNvPr id="26" name="AutoShape 14"/>
          <p:cNvCxnSpPr>
            <a:cxnSpLocks noChangeShapeType="1"/>
            <a:stCxn id="18" idx="6"/>
            <a:endCxn id="24" idx="2"/>
          </p:cNvCxnSpPr>
          <p:nvPr/>
        </p:nvCxnSpPr>
        <p:spPr bwMode="auto">
          <a:xfrm>
            <a:off x="5348288" y="14097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6"/>
          <p:cNvCxnSpPr>
            <a:cxnSpLocks noChangeShapeType="1"/>
          </p:cNvCxnSpPr>
          <p:nvPr/>
        </p:nvCxnSpPr>
        <p:spPr bwMode="auto">
          <a:xfrm>
            <a:off x="6248400" y="1409700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Oval 17"/>
          <p:cNvSpPr>
            <a:spLocks noChangeArrowheads="1"/>
          </p:cNvSpPr>
          <p:nvPr/>
        </p:nvSpPr>
        <p:spPr bwMode="auto">
          <a:xfrm>
            <a:off x="4800600" y="22098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30" name="Oval 18"/>
          <p:cNvSpPr>
            <a:spLocks noChangeArrowheads="1"/>
          </p:cNvSpPr>
          <p:nvPr/>
        </p:nvSpPr>
        <p:spPr bwMode="auto">
          <a:xfrm>
            <a:off x="5715000" y="22098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3</a:t>
            </a:r>
          </a:p>
        </p:txBody>
      </p:sp>
      <p:sp>
        <p:nvSpPr>
          <p:cNvPr id="32" name="Oval 20"/>
          <p:cNvSpPr>
            <a:spLocks noChangeArrowheads="1"/>
          </p:cNvSpPr>
          <p:nvPr/>
        </p:nvSpPr>
        <p:spPr bwMode="auto">
          <a:xfrm>
            <a:off x="8153400" y="2209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lang="en-US" sz="2400" baseline="-2500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cxnSp>
        <p:nvCxnSpPr>
          <p:cNvPr id="33" name="AutoShape 21"/>
          <p:cNvCxnSpPr>
            <a:cxnSpLocks noChangeShapeType="1"/>
            <a:stCxn id="24" idx="4"/>
            <a:endCxn id="30" idx="0"/>
          </p:cNvCxnSpPr>
          <p:nvPr/>
        </p:nvCxnSpPr>
        <p:spPr bwMode="auto">
          <a:xfrm>
            <a:off x="5981700" y="16906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5" y="3616449"/>
            <a:ext cx="11125200" cy="310901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82" y="4602758"/>
            <a:ext cx="9296400" cy="92875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0B1285D-296F-4640-8B01-A63A67BA39F6}"/>
              </a:ext>
            </a:extLst>
          </p:cNvPr>
          <p:cNvSpPr/>
          <p:nvPr/>
        </p:nvSpPr>
        <p:spPr>
          <a:xfrm>
            <a:off x="5348288" y="3578348"/>
            <a:ext cx="2661788" cy="38710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7BECA1B-893F-4191-AA26-3714EED43B9B}"/>
                  </a:ext>
                </a:extLst>
              </p:cNvPr>
              <p:cNvSpPr txBox="1"/>
              <p:nvPr/>
            </p:nvSpPr>
            <p:spPr>
              <a:xfrm>
                <a:off x="6629400" y="2366538"/>
                <a:ext cx="3657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kern="12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表示可观察证据变量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7BECA1B-893F-4191-AA26-3714EED43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2366538"/>
                <a:ext cx="3657600" cy="461665"/>
              </a:xfrm>
              <a:prstGeom prst="rect">
                <a:avLst/>
              </a:prstGeom>
              <a:blipFill>
                <a:blip r:embed="rId5"/>
                <a:stretch>
                  <a:fillRect l="-500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62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65611" y="1653791"/>
            <a:ext cx="11734800" cy="4131682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从链式法则，关于                的联合</a:t>
            </a:r>
            <a:endParaRPr lang="en-US" altLang="zh-CN" kern="1200" dirty="0">
              <a:solidFill>
                <a:schemeClr val="tx1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zh-CN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  </a:t>
            </a:r>
            <a:r>
              <a:rPr lang="zh-CN" altLang="en-US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分布可写作</a:t>
            </a:r>
            <a:r>
              <a:rPr lang="en-US" altLang="zh-CN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:</a:t>
            </a: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i="1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8010076" y="35052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aseline="-25000">
              <a:latin typeface="Calibri"/>
              <a:cs typeface="Calibri"/>
            </a:endParaRP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230" y="1961988"/>
            <a:ext cx="2941320" cy="275212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783826"/>
            <a:ext cx="10060252" cy="816133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9142149" y="1539262"/>
            <a:ext cx="2784240" cy="1451582"/>
            <a:chOff x="4752975" y="1219200"/>
            <a:chExt cx="3324225" cy="1600200"/>
          </a:xfrm>
        </p:grpSpPr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67375" y="121920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Calibri"/>
                  <a:cs typeface="Calibri"/>
                </a:rPr>
                <a:t>X</a:t>
              </a:r>
              <a:r>
                <a:rPr lang="en-US" sz="2400" baseline="-25000" dirty="0">
                  <a:latin typeface="Calibri"/>
                  <a:cs typeface="Calibri"/>
                </a:rPr>
                <a:t>2</a:t>
              </a:r>
            </a:p>
          </p:txBody>
        </p:sp>
        <p:cxnSp>
          <p:nvCxnSpPr>
            <p:cNvPr id="38" name="AutoShape 7"/>
            <p:cNvCxnSpPr>
              <a:cxnSpLocks noChangeShapeType="1"/>
              <a:stCxn id="37" idx="4"/>
              <a:endCxn id="46" idx="0"/>
            </p:cNvCxnSpPr>
            <p:nvPr/>
          </p:nvCxnSpPr>
          <p:spPr bwMode="auto">
            <a:xfrm>
              <a:off x="5934075" y="1766888"/>
              <a:ext cx="0" cy="5048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Oval 8"/>
            <p:cNvSpPr>
              <a:spLocks noChangeArrowheads="1"/>
            </p:cNvSpPr>
            <p:nvPr/>
          </p:nvSpPr>
          <p:spPr bwMode="auto">
            <a:xfrm>
              <a:off x="4752975" y="2286000"/>
              <a:ext cx="533400" cy="533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Calibri"/>
                  <a:cs typeface="Calibri"/>
                </a:rPr>
                <a:t>E</a:t>
              </a:r>
              <a:r>
                <a:rPr lang="en-US" sz="2400" baseline="-25000">
                  <a:latin typeface="Calibri"/>
                  <a:cs typeface="Calibri"/>
                </a:rPr>
                <a:t>1</a:t>
              </a:r>
            </a:p>
          </p:txBody>
        </p:sp>
        <p:cxnSp>
          <p:nvCxnSpPr>
            <p:cNvPr id="40" name="AutoShape 9"/>
            <p:cNvCxnSpPr>
              <a:cxnSpLocks noChangeShapeType="1"/>
              <a:stCxn id="41" idx="6"/>
              <a:endCxn id="37" idx="2"/>
            </p:cNvCxnSpPr>
            <p:nvPr/>
          </p:nvCxnSpPr>
          <p:spPr bwMode="auto">
            <a:xfrm>
              <a:off x="5300663" y="1485900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4752975" y="121920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Calibri"/>
                  <a:cs typeface="Calibri"/>
                </a:rPr>
                <a:t>X</a:t>
              </a:r>
              <a:r>
                <a:rPr lang="en-US" sz="2400" baseline="-25000">
                  <a:latin typeface="Calibri"/>
                  <a:cs typeface="Calibri"/>
                </a:rPr>
                <a:t>1</a:t>
              </a:r>
            </a:p>
          </p:txBody>
        </p:sp>
        <p:cxnSp>
          <p:nvCxnSpPr>
            <p:cNvPr id="42" name="AutoShape 11"/>
            <p:cNvCxnSpPr>
              <a:cxnSpLocks noChangeShapeType="1"/>
              <a:stCxn id="41" idx="4"/>
              <a:endCxn id="39" idx="0"/>
            </p:cNvCxnSpPr>
            <p:nvPr/>
          </p:nvCxnSpPr>
          <p:spPr bwMode="auto">
            <a:xfrm>
              <a:off x="5019675" y="1766888"/>
              <a:ext cx="0" cy="5048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6581775" y="121920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Calibri"/>
                  <a:cs typeface="Calibri"/>
                </a:rPr>
                <a:t>X</a:t>
              </a:r>
              <a:r>
                <a:rPr lang="en-US" sz="2400" baseline="-25000" dirty="0">
                  <a:latin typeface="Calibri"/>
                  <a:cs typeface="Calibri"/>
                </a:rPr>
                <a:t>3</a:t>
              </a:r>
            </a:p>
          </p:txBody>
        </p:sp>
        <p:cxnSp>
          <p:nvCxnSpPr>
            <p:cNvPr id="44" name="AutoShape 14"/>
            <p:cNvCxnSpPr>
              <a:cxnSpLocks noChangeShapeType="1"/>
              <a:stCxn id="37" idx="6"/>
              <a:endCxn id="43" idx="2"/>
            </p:cNvCxnSpPr>
            <p:nvPr/>
          </p:nvCxnSpPr>
          <p:spPr bwMode="auto">
            <a:xfrm>
              <a:off x="6215063" y="1485900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16"/>
            <p:cNvCxnSpPr>
              <a:cxnSpLocks noChangeShapeType="1"/>
            </p:cNvCxnSpPr>
            <p:nvPr/>
          </p:nvCxnSpPr>
          <p:spPr bwMode="auto">
            <a:xfrm>
              <a:off x="7115175" y="1485900"/>
              <a:ext cx="9620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5667375" y="2286000"/>
              <a:ext cx="533400" cy="533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Calibri"/>
                  <a:cs typeface="Calibri"/>
                </a:rPr>
                <a:t>E</a:t>
              </a:r>
              <a:r>
                <a:rPr lang="en-US" sz="2400" baseline="-25000"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6581775" y="2286000"/>
              <a:ext cx="533400" cy="533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Calibri"/>
                  <a:cs typeface="Calibri"/>
                </a:rPr>
                <a:t>E</a:t>
              </a:r>
              <a:r>
                <a:rPr lang="en-US" sz="2400" baseline="-25000">
                  <a:latin typeface="Calibri"/>
                  <a:cs typeface="Calibri"/>
                </a:rPr>
                <a:t>3</a:t>
              </a:r>
            </a:p>
          </p:txBody>
        </p:sp>
        <p:cxnSp>
          <p:nvCxnSpPr>
            <p:cNvPr id="48" name="AutoShape 21"/>
            <p:cNvCxnSpPr>
              <a:cxnSpLocks noChangeShapeType="1"/>
              <a:stCxn id="43" idx="4"/>
              <a:endCxn id="47" idx="0"/>
            </p:cNvCxnSpPr>
            <p:nvPr/>
          </p:nvCxnSpPr>
          <p:spPr bwMode="auto">
            <a:xfrm>
              <a:off x="6848475" y="1766888"/>
              <a:ext cx="0" cy="5048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-25400"/>
            <a:ext cx="12229011" cy="1143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链式法则和</a:t>
            </a:r>
            <a:r>
              <a:rPr 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HMMs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27922B-B271-4DD9-94D6-05E04E34EA2D}"/>
              </a:ext>
            </a:extLst>
          </p:cNvPr>
          <p:cNvSpPr txBox="1"/>
          <p:nvPr/>
        </p:nvSpPr>
        <p:spPr>
          <a:xfrm>
            <a:off x="8726651" y="16537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①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3CAC16-F59D-4973-B2DA-E31C79AE9A47}"/>
              </a:ext>
            </a:extLst>
          </p:cNvPr>
          <p:cNvSpPr txBox="1"/>
          <p:nvPr/>
        </p:nvSpPr>
        <p:spPr>
          <a:xfrm>
            <a:off x="9412450" y="20592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②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F3AAD92-5073-4EF4-8442-E2061F9A4A6C}"/>
              </a:ext>
            </a:extLst>
          </p:cNvPr>
          <p:cNvSpPr txBox="1"/>
          <p:nvPr/>
        </p:nvSpPr>
        <p:spPr>
          <a:xfrm>
            <a:off x="9545725" y="13868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③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D353ED9-E3AE-41B2-B71D-21459203FE4B}"/>
              </a:ext>
            </a:extLst>
          </p:cNvPr>
          <p:cNvSpPr txBox="1"/>
          <p:nvPr/>
        </p:nvSpPr>
        <p:spPr>
          <a:xfrm>
            <a:off x="10174450" y="20881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④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A30CFBB-6B12-46D8-8CB2-CCD51DF672F0}"/>
              </a:ext>
            </a:extLst>
          </p:cNvPr>
          <p:cNvSpPr txBox="1"/>
          <p:nvPr/>
        </p:nvSpPr>
        <p:spPr>
          <a:xfrm>
            <a:off x="10311589" y="13868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⑤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AB7747B-F892-4173-AE20-36FED236E55F}"/>
              </a:ext>
            </a:extLst>
          </p:cNvPr>
          <p:cNvSpPr txBox="1"/>
          <p:nvPr/>
        </p:nvSpPr>
        <p:spPr>
          <a:xfrm>
            <a:off x="10936450" y="20881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94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状态与观察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6957" y="1219200"/>
                <a:ext cx="11963400" cy="526437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表示在时刻</a:t>
                </a:r>
                <a:r>
                  <a:rPr lang="en-US" altLang="zh-CN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t</a:t>
                </a:r>
                <a:r>
                  <a:rPr lang="zh-CN" altLang="en-US" b="1" u="sng" kern="1200" dirty="0">
                    <a:solidFill>
                      <a:srgbClr val="00B050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不可观察</a:t>
                </a:r>
                <a:r>
                  <a:rPr lang="zh-CN" altLang="en-US" kern="12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状态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变量集，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表示</a:t>
                </a:r>
                <a:r>
                  <a:rPr lang="zh-CN" altLang="en-US" b="1" u="sng" kern="1200" dirty="0">
                    <a:solidFill>
                      <a:srgbClr val="00B050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可观察</a:t>
                </a:r>
                <a:r>
                  <a:rPr lang="zh-CN" altLang="en-US" kern="12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证据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变量集。</a:t>
                </a:r>
                <a:endParaRPr lang="en-US" altLang="zh-CN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Verdana" pitchFamily="34" charset="0"/>
                </a:endParaRP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  <a:defRPr/>
                </a:pPr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时刻</a:t>
                </a:r>
                <a:r>
                  <a:rPr lang="en-US" altLang="zh-CN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t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的观察结果为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＝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Verdana" pitchFamily="34" charset="0"/>
                </a:endParaRPr>
              </a:p>
              <a:p>
                <a:pPr marL="0" indent="0">
                  <a:lnSpc>
                    <a:spcPct val="150000"/>
                  </a:lnSpc>
                  <a:buClr>
                    <a:srgbClr val="C00000"/>
                  </a:buClr>
                  <a:buNone/>
                  <a:defRPr/>
                </a:pPr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  例子：某秘密设施的警卫，想知道今天到底会不会下雨，但他</a:t>
                </a:r>
                <a:endParaRPr lang="en-US" altLang="zh-CN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Verdana" pitchFamily="34" charset="0"/>
                </a:endParaRPr>
              </a:p>
              <a:p>
                <a:pPr marL="0" indent="0">
                  <a:lnSpc>
                    <a:spcPct val="150000"/>
                  </a:lnSpc>
                  <a:buClr>
                    <a:srgbClr val="C00000"/>
                  </a:buClr>
                  <a:buNone/>
                  <a:defRPr/>
                </a:pPr>
                <a:r>
                  <a:rPr lang="en-US" altLang="zh-CN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 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 了解外界的唯一渠道是每天早晨看到主管进来时有没有</a:t>
                </a:r>
                <a:r>
                  <a:rPr lang="zh-CN" altLang="en-US" kern="12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带着雨</a:t>
                </a:r>
                <a:endParaRPr lang="en-US" altLang="zh-CN" kern="12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Verdana" pitchFamily="34" charset="0"/>
                </a:endParaRPr>
              </a:p>
              <a:p>
                <a:pPr marL="0" indent="0">
                  <a:lnSpc>
                    <a:spcPct val="150000"/>
                  </a:lnSpc>
                  <a:buClr>
                    <a:srgbClr val="C00000"/>
                  </a:buClr>
                  <a:buNone/>
                  <a:defRPr/>
                </a:pPr>
                <a:r>
                  <a:rPr lang="en-US" altLang="zh-CN" kern="12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  </a:t>
                </a:r>
                <a:r>
                  <a:rPr lang="zh-CN" altLang="en-US" kern="12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伞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。</a:t>
                </a:r>
              </a:p>
              <a:p>
                <a:pPr marL="0" indent="0">
                  <a:lnSpc>
                    <a:spcPct val="150000"/>
                  </a:lnSpc>
                  <a:buNone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957" y="1219200"/>
                <a:ext cx="11963400" cy="5264377"/>
              </a:xfrm>
              <a:blipFill>
                <a:blip r:embed="rId3"/>
                <a:stretch>
                  <a:fillRect l="-1121" r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6FFAA331-86B1-4C63-B4A3-168FA221C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4527788"/>
            <a:ext cx="3019425" cy="22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4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状态与观察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11887200" cy="51816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包含单一</a:t>
                </a:r>
                <a:r>
                  <a:rPr lang="zh-CN" altLang="en-US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证据变量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Verdana" pitchFamily="34" charset="0"/>
                          </a:rPr>
                        </m:ctrlPr>
                      </m:sSubPr>
                      <m:e>
                        <m:r>
                          <a:rPr lang="en-US" altLang="zh-CN" kern="120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𝑈</m:t>
                        </m:r>
                      </m:e>
                      <m:sub>
                        <m:r>
                          <a:rPr lang="en-US" altLang="zh-CN" kern="120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，集合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包含单一</a:t>
                </a:r>
                <a:r>
                  <a:rPr lang="zh-CN" altLang="en-US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状态变量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Verdana" pitchFamily="34" charset="0"/>
                          </a:rPr>
                        </m:ctrlPr>
                      </m:sSubPr>
                      <m:e>
                        <m:r>
                          <a:rPr lang="en-US" altLang="zh-CN" b="0" i="1" kern="1200" smtClean="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kern="120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，</a:t>
                </a:r>
                <a:endParaRPr lang="en-US" altLang="zh-CN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Clr>
                    <a:srgbClr val="C00000"/>
                  </a:buClr>
                  <a:buNone/>
                  <a:defRPr/>
                </a:pPr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  雨伞问题可以表示为：</a:t>
                </a:r>
                <a:endParaRPr lang="en-US" altLang="zh-CN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Clr>
                    <a:srgbClr val="C00000"/>
                  </a:buClr>
                  <a:buNone/>
                  <a:defRPr/>
                </a:pPr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kern="12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状态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Verdana" pitchFamily="34" charset="0"/>
                          </a:rPr>
                        </m:ctrlPr>
                      </m:sSubPr>
                      <m:e>
                        <m:r>
                          <a:rPr lang="en-US" altLang="zh-CN" i="1" kern="120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kern="1200" smtClean="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b="0" i="0" kern="1200" smtClean="0">
                        <a:solidFill>
                          <a:schemeClr val="tx1"/>
                        </a:solidFill>
                        <a:latin typeface="Cambria Math"/>
                        <a:ea typeface="楷体" pitchFamily="49" charset="-122"/>
                        <a:cs typeface="Verdana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Verdana" pitchFamily="34" charset="0"/>
                          </a:rPr>
                        </m:ctrlPr>
                      </m:sSubPr>
                      <m:e>
                        <m:r>
                          <a:rPr lang="en-US" altLang="zh-CN" i="1" kern="120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kern="1200" smtClean="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Verdana" pitchFamily="34" charset="0"/>
                          </a:rPr>
                        </m:ctrlPr>
                      </m:sSubPr>
                      <m:e>
                        <m:r>
                          <a:rPr lang="en-US" altLang="zh-CN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Verdana" pitchFamily="34" charset="0"/>
                          </a:rPr>
                          <m:t> </m:t>
                        </m:r>
                        <m:r>
                          <a:rPr lang="en-US" altLang="zh-CN" i="1" kern="120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kern="1200" smtClean="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 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；</a:t>
                </a:r>
                <a:r>
                  <a:rPr lang="zh-CN" altLang="en-US" kern="12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证据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Verdana" pitchFamily="34" charset="0"/>
                          </a:rPr>
                        </m:ctrlPr>
                      </m:sSubPr>
                      <m:e>
                        <m:r>
                          <a:rPr lang="en-US" altLang="zh-CN" b="0" i="1" kern="1200" smtClean="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kern="120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Verdana" pitchFamily="34" charset="0"/>
                          </a:rPr>
                        </m:ctrlPr>
                      </m:sSubPr>
                      <m:e>
                        <m:r>
                          <a:rPr lang="en-US" altLang="zh-CN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Verdana" pitchFamily="34" charset="0"/>
                          </a:rPr>
                          <m:t> </m:t>
                        </m:r>
                        <m:r>
                          <a:rPr lang="en-US" altLang="zh-CN" b="0" i="1" kern="1200" smtClean="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kern="120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 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符号</a:t>
                </a:r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a : b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表示从</a:t>
                </a:r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到</a:t>
                </a:r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的整数序列（</a:t>
                </a:r>
                <a:r>
                  <a:rPr lang="zh-CN" altLang="en-US" b="1" kern="1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包括</a:t>
                </a:r>
                <a:r>
                  <a:rPr lang="en-US" altLang="zh-CN" b="1" kern="1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b="1" kern="1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b="1" kern="1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  <a:defRPr/>
                </a:pPr>
                <a:r>
                  <a:rPr 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符号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表示从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的一组变量</a:t>
                </a:r>
                <a:endParaRPr lang="en-US" altLang="zh-CN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  <a:defRPr/>
                </a:pPr>
                <a:r>
                  <a:rPr 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kern="1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例如</a:t>
                </a:r>
                <a14:m>
                  <m:oMath xmlns:m="http://schemas.openxmlformats.org/officeDocument/2006/math">
                    <m:r>
                      <a:rPr lang="zh-CN" altLang="en-US" b="0" i="1" kern="1200" smtClean="0">
                        <a:solidFill>
                          <a:srgbClr val="C00000"/>
                        </a:solidFill>
                        <a:latin typeface="Cambria Math"/>
                        <a:ea typeface="楷体" pitchFamily="49" charset="-122"/>
                        <a:cs typeface="Verdana" pitchFamily="34" charset="0"/>
                      </a:rPr>
                      <m:t>：</m:t>
                    </m:r>
                    <m:sSub>
                      <m:sSubPr>
                        <m:ctrlPr>
                          <a:rPr lang="en-US" altLang="zh-CN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Verdana" pitchFamily="34" charset="0"/>
                          </a:rPr>
                        </m:ctrlPr>
                      </m:sSubPr>
                      <m:e>
                        <m:r>
                          <a:rPr lang="en-US" altLang="zh-CN" i="1" kern="120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kern="120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1</m:t>
                        </m:r>
                        <m:r>
                          <a:rPr lang="en-US" altLang="zh-CN" b="0" i="1" kern="1200" smtClean="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:3</m:t>
                        </m:r>
                      </m:sub>
                    </m:sSub>
                    <m:r>
                      <a:rPr lang="zh-CN" altLang="en-US" i="1" kern="1200">
                        <a:solidFill>
                          <a:schemeClr val="tx1"/>
                        </a:solidFill>
                        <a:latin typeface="Cambria Math"/>
                        <a:ea typeface="楷体" pitchFamily="49" charset="-122"/>
                        <a:cs typeface="Verdana" pitchFamily="34" charset="0"/>
                      </a:rPr>
                      <m:t>对应于变量</m:t>
                    </m:r>
                    <m:sSub>
                      <m:sSubPr>
                        <m:ctrlPr>
                          <a:rPr lang="en-US" altLang="zh-CN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Verdana" pitchFamily="34" charset="0"/>
                          </a:rPr>
                        </m:ctrlPr>
                      </m:sSubPr>
                      <m:e>
                        <m:r>
                          <a:rPr lang="en-US" altLang="zh-CN" i="1" kern="120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kern="1200" smtClean="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Verdana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altLang="zh-CN" i="1" kern="120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kern="1200" smtClean="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Verdana" pitchFamily="34" charset="0"/>
                          </a:rPr>
                        </m:ctrlPr>
                      </m:sSubPr>
                      <m:e>
                        <m:r>
                          <a:rPr lang="en-US" altLang="zh-CN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Verdana" pitchFamily="34" charset="0"/>
                          </a:rPr>
                          <m:t> </m:t>
                        </m:r>
                        <m:r>
                          <a:rPr lang="en-US" altLang="zh-CN" i="1" kern="120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kern="1200" smtClean="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11887200" cy="51816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21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转移模型与传感器模型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6561" y="1295400"/>
                <a:ext cx="11603039" cy="539591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  <a:defRPr/>
                </a:pPr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给定问题的状态变量和证据变量的集合</a:t>
                </a:r>
                <a:endParaRPr lang="en-US" altLang="zh-CN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  <a:defRPr/>
                </a:pPr>
                <a:r>
                  <a:rPr lang="zh-CN" altLang="en-US" kern="1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转移模型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：描述在给定过去状态变量的值之后，确定最新状态变量的概率分布</a:t>
                </a:r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0: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Clr>
                    <a:srgbClr val="C00000"/>
                  </a:buClr>
                  <a:buNone/>
                  <a:defRPr/>
                </a:pPr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  (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世界如何演变</a:t>
                </a:r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  <a:defRPr/>
                </a:pPr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随着时间</a:t>
                </a:r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的增长，集合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0: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的大小没有约束</a:t>
                </a:r>
                <a:endParaRPr lang="en-US" altLang="zh-CN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  <a:defRPr/>
                </a:pPr>
                <a:endParaRPr lang="en-US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561" y="1295400"/>
                <a:ext cx="11603039" cy="5395913"/>
              </a:xfrm>
              <a:blipFill>
                <a:blip r:embed="rId3"/>
                <a:stretch>
                  <a:fillRect l="-1209" r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50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转移模型与传感器模型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6561" y="1385887"/>
                <a:ext cx="11603039" cy="539591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  <a:defRPr/>
                </a:pPr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一阶马尔可夫过程：当前状态只依赖于</a:t>
                </a:r>
                <a:r>
                  <a:rPr lang="zh-CN" altLang="en-US" b="1" kern="1200" dirty="0">
                    <a:solidFill>
                      <a:srgbClr val="00B050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前一个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状态</a:t>
                </a:r>
                <a:endParaRPr lang="en-US" altLang="zh-CN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Verdana" pitchFamily="34" charset="0"/>
                </a:endParaRPr>
              </a:p>
              <a:p>
                <a:pPr marL="0" indent="0">
                  <a:lnSpc>
                    <a:spcPct val="150000"/>
                  </a:lnSpc>
                  <a:buClr>
                    <a:srgbClr val="C00000"/>
                  </a:buClr>
                  <a:buNone/>
                  <a:defRPr/>
                </a:pPr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        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0: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)=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Clr>
                    <a:srgbClr val="C00000"/>
                  </a:buClr>
                  <a:buNone/>
                  <a:defRPr/>
                </a:pPr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转移模型就是</a:t>
                </a:r>
                <a:r>
                  <a:rPr lang="zh-CN" altLang="en-US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条件分布</a:t>
                </a:r>
                <a:r>
                  <a:rPr lang="en-US" altLang="zh-CN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Clr>
                    <a:srgbClr val="C00000"/>
                  </a:buClr>
                  <a:buNone/>
                  <a:defRPr/>
                </a:pPr>
                <a:endParaRPr lang="en-US" altLang="zh-CN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561" y="1385887"/>
                <a:ext cx="11603039" cy="5395913"/>
              </a:xfrm>
              <a:blipFill>
                <a:blip r:embed="rId3"/>
                <a:stretch>
                  <a:fillRect l="-1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91000"/>
            <a:ext cx="739087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6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转移模型与传感器模型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6561" y="1385887"/>
                <a:ext cx="11603039" cy="539591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  <a:defRPr/>
                </a:pPr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二阶马尔可夫过程：当前状态只依赖于</a:t>
                </a:r>
                <a:r>
                  <a:rPr lang="zh-CN" altLang="en-US" b="1" kern="1200" dirty="0">
                    <a:solidFill>
                      <a:srgbClr val="00B050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前两个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状态</a:t>
                </a:r>
                <a:endParaRPr lang="en-US" altLang="zh-CN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Verdana" pitchFamily="34" charset="0"/>
                </a:endParaRPr>
              </a:p>
              <a:p>
                <a:pPr marL="0" indent="0">
                  <a:lnSpc>
                    <a:spcPct val="150000"/>
                  </a:lnSpc>
                  <a:buClr>
                    <a:srgbClr val="C00000"/>
                  </a:buClr>
                  <a:buNone/>
                  <a:defRPr/>
                </a:pPr>
                <a:r>
                  <a:rPr lang="en-US" altLang="zh-CN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        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0: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)=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Clr>
                    <a:srgbClr val="C00000"/>
                  </a:buClr>
                  <a:buNone/>
                  <a:defRPr/>
                </a:pPr>
                <a:r>
                  <a:rPr lang="en-US" altLang="zh-CN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  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转移模型就是</a:t>
                </a:r>
                <a:r>
                  <a:rPr lang="zh-CN" altLang="en-US" kern="12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条件分布</a:t>
                </a:r>
                <a:r>
                  <a:rPr lang="en-US" altLang="zh-CN" kern="12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)</a:t>
                </a:r>
              </a:p>
              <a:p>
                <a:pPr marL="0" indent="0">
                  <a:buClr>
                    <a:srgbClr val="C00000"/>
                  </a:buClr>
                  <a:buNone/>
                  <a:defRPr/>
                </a:pPr>
                <a:endParaRPr lang="en-US" altLang="zh-CN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561" y="1385887"/>
                <a:ext cx="11603039" cy="5395913"/>
              </a:xfrm>
              <a:blipFill>
                <a:blip r:embed="rId3"/>
                <a:stretch>
                  <a:fillRect l="-1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67200"/>
            <a:ext cx="8622686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88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转移模型与传感器模型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6561" y="1385887"/>
                <a:ext cx="11603039" cy="539591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  <a:defRPr/>
                </a:pPr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传感器模型（观察模型）：</a:t>
                </a:r>
                <a:endParaRPr lang="en-US" altLang="zh-CN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Verdana" pitchFamily="34" charset="0"/>
                </a:endParaRPr>
              </a:p>
              <a:p>
                <a:pPr marL="0" indent="0">
                  <a:lnSpc>
                    <a:spcPct val="150000"/>
                  </a:lnSpc>
                  <a:buClr>
                    <a:srgbClr val="C00000"/>
                  </a:buClr>
                  <a:buNone/>
                  <a:defRPr/>
                </a:pPr>
                <a:r>
                  <a:rPr lang="en-US" altLang="zh-CN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  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证据变量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可能依赖于前面的变量，也依赖于当前的状态变量 </a:t>
                </a:r>
                <a:endParaRPr lang="en-US" altLang="zh-CN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Verdana" pitchFamily="34" charset="0"/>
                </a:endParaRP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  <a:defRPr/>
                </a:pPr>
                <a:r>
                  <a:rPr lang="zh-CN" altLang="en-US" kern="12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 传感器马尔可夫假设</a:t>
                </a:r>
                <a:r>
                  <a:rPr lang="en-US" altLang="zh-CN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Clr>
                    <a:srgbClr val="C00000"/>
                  </a:buClr>
                  <a:buNone/>
                  <a:defRPr/>
                </a:pPr>
                <a:r>
                  <a:rPr lang="en-US" altLang="zh-CN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  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当前的状态产生当前的</a:t>
                </a:r>
                <a:r>
                  <a:rPr lang="zh-CN" altLang="en-US" kern="1200" dirty="0">
                    <a:solidFill>
                      <a:srgbClr val="CC00CC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传感器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值</a:t>
                </a:r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0: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0: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)=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C00CC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  <a:defRPr/>
                </a:pPr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稳态过程：转移模型</a:t>
                </a:r>
                <a:r>
                  <a:rPr lang="en-US" altLang="zh-CN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)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和传感器模型</a:t>
                </a:r>
                <a:r>
                  <a:rPr lang="en-US" altLang="zh-CN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)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对</a:t>
                </a:r>
                <a:r>
                  <a:rPr lang="zh-CN" altLang="en-US" b="1" kern="1200" dirty="0">
                    <a:solidFill>
                      <a:srgbClr val="00B050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所有的</a:t>
                </a:r>
                <a:r>
                  <a:rPr lang="en-US" altLang="zh-CN" b="1" i="1" kern="1200" dirty="0">
                    <a:solidFill>
                      <a:srgbClr val="00B050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t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都是</a:t>
                </a:r>
                <a:r>
                  <a:rPr lang="zh-CN" altLang="en-US" kern="1200" dirty="0">
                    <a:solidFill>
                      <a:srgbClr val="CC00CC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相同</a:t>
                </a:r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的。</a:t>
                </a:r>
                <a:endParaRPr lang="en-US" altLang="zh-CN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Verdana" pitchFamily="34" charset="0"/>
                </a:endParaRPr>
              </a:p>
              <a:p>
                <a:pPr marL="0" indent="0">
                  <a:buClr>
                    <a:srgbClr val="C00000"/>
                  </a:buClr>
                  <a:buNone/>
                  <a:defRPr/>
                </a:pPr>
                <a:r>
                  <a:rPr lang="en-US" altLang="zh-CN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561" y="1385887"/>
                <a:ext cx="11603039" cy="5395913"/>
              </a:xfrm>
              <a:blipFill>
                <a:blip r:embed="rId3"/>
                <a:stretch>
                  <a:fillRect l="-1209" r="-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53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kern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例 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1665" y="1295400"/>
                <a:ext cx="11770335" cy="5395913"/>
              </a:xfrm>
            </p:spPr>
            <p:txBody>
              <a:bodyPr/>
              <a:lstStyle/>
              <a:p>
                <a:pPr>
                  <a:buClr>
                    <a:srgbClr val="C00000"/>
                  </a:buClr>
                  <a:buFont typeface="Wingdings" pitchFamily="2" charset="2"/>
                  <a:buChar char="Ø"/>
                  <a:defRPr/>
                </a:pPr>
                <a:r>
                  <a:rPr lang="zh-CN" altLang="en-US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雨伞世界的贝叶斯网络结构及条件分布</a:t>
                </a:r>
                <a:endParaRPr lang="en-US" altLang="zh-CN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Verdana" pitchFamily="34" charset="0"/>
                </a:endParaRPr>
              </a:p>
              <a:p>
                <a:pPr>
                  <a:buClr>
                    <a:srgbClr val="C00000"/>
                  </a:buClr>
                  <a:buFont typeface="Wingdings" pitchFamily="2" charset="2"/>
                  <a:buChar char="Ø"/>
                  <a:defRPr/>
                </a:pPr>
                <a:endParaRPr lang="en-US" altLang="zh-CN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Verdana" pitchFamily="34" charset="0"/>
                </a:endParaRPr>
              </a:p>
              <a:p>
                <a:pPr>
                  <a:buClr>
                    <a:srgbClr val="C00000"/>
                  </a:buClr>
                  <a:buFont typeface="Wingdings" pitchFamily="2" charset="2"/>
                  <a:buChar char="Ø"/>
                  <a:defRPr/>
                </a:pPr>
                <a:endParaRPr lang="en-US" altLang="zh-CN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Verdana" pitchFamily="34" charset="0"/>
                </a:endParaRPr>
              </a:p>
              <a:p>
                <a:pPr>
                  <a:buClr>
                    <a:srgbClr val="C00000"/>
                  </a:buClr>
                  <a:buFont typeface="Wingdings" pitchFamily="2" charset="2"/>
                  <a:buChar char="Ø"/>
                  <a:defRPr/>
                </a:pPr>
                <a:endParaRPr lang="en-US" altLang="zh-CN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Verdana" pitchFamily="34" charset="0"/>
                </a:endParaRPr>
              </a:p>
              <a:p>
                <a:pPr>
                  <a:buClr>
                    <a:srgbClr val="C00000"/>
                  </a:buClr>
                  <a:buFont typeface="Wingdings" pitchFamily="2" charset="2"/>
                  <a:buChar char="Ø"/>
                  <a:defRPr/>
                </a:pPr>
                <a:endParaRPr lang="en-US" altLang="zh-CN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Verdana" pitchFamily="34" charset="0"/>
                </a:endParaRPr>
              </a:p>
              <a:p>
                <a:pPr marL="0" indent="0">
                  <a:buClr>
                    <a:srgbClr val="C00000"/>
                  </a:buClr>
                  <a:buNone/>
                  <a:defRPr/>
                </a:pPr>
                <a:endParaRPr lang="en-US" altLang="zh-CN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Verdana" pitchFamily="34" charset="0"/>
                </a:endParaRPr>
              </a:p>
              <a:p>
                <a:pPr marL="0" indent="0">
                  <a:buClr>
                    <a:srgbClr val="C00000"/>
                  </a:buClr>
                  <a:buNone/>
                  <a:defRPr/>
                </a:pPr>
                <a:r>
                  <a:rPr lang="zh-CN" altLang="en-US" sz="2800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  </a:t>
                </a:r>
                <a:r>
                  <a:rPr lang="zh-CN" altLang="en-US" sz="2800" kern="1200" dirty="0">
                    <a:solidFill>
                      <a:srgbClr val="CC00CC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转移模型</a:t>
                </a:r>
                <a:r>
                  <a:rPr lang="zh-CN" altLang="en-US" sz="2800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是</a:t>
                </a:r>
                <a:r>
                  <a:rPr lang="en-US" altLang="zh-CN" sz="2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Rain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Rain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，</a:t>
                </a:r>
                <a:r>
                  <a:rPr lang="zh-CN" altLang="en-US" sz="2800" kern="1200" dirty="0">
                    <a:solidFill>
                      <a:srgbClr val="00B050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传感器模型</a:t>
                </a:r>
                <a:r>
                  <a:rPr lang="en-US" altLang="zh-CN" sz="2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Umbrella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Rain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Clr>
                    <a:srgbClr val="C00000"/>
                  </a:buClr>
                  <a:buNone/>
                  <a:defRPr/>
                </a:pPr>
                <a:r>
                  <a:rPr lang="zh-CN" altLang="en-US" sz="2800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  时刻</a:t>
                </a:r>
                <a:r>
                  <a:rPr lang="en-US" altLang="zh-CN" sz="2800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0</a:t>
                </a:r>
                <a:r>
                  <a:rPr lang="zh-CN" altLang="en-US" sz="2800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的先验概率分布</a:t>
                </a:r>
                <a:r>
                  <a:rPr lang="en-US" altLang="zh-CN" sz="2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ctr">
                  <a:buClr>
                    <a:srgbClr val="C00000"/>
                  </a:buClr>
                  <a:buNone/>
                  <a:defRPr/>
                </a:pPr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 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0: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1: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)=P(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Verdana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kern="1200" dirty="0" smtClean="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𝑖</m:t>
                        </m:r>
                        <m:r>
                          <a:rPr lang="en-US" altLang="zh-CN" b="0" i="1" kern="1200" dirty="0" smtClean="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kern="1200" dirty="0" smtClean="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𝑡</m:t>
                        </m:r>
                      </m:sup>
                      <m:e>
                        <m:r>
                          <a:rPr lang="en-US" altLang="zh-CN" b="0" i="1" kern="1200" dirty="0" smtClean="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kern="12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  <a:cs typeface="Verdana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itchFamily="49" charset="-122"/>
                                    <a:cs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楷体" pitchFamily="49" charset="-122"/>
                                    <a:cs typeface="Verdana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楷体" pitchFamily="49" charset="-122"/>
                                    <a:cs typeface="Verdana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itchFamily="49" charset="-122"/>
                                    <a:cs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200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楷体" pitchFamily="49" charset="-122"/>
                                    <a:cs typeface="Verdana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 kern="1200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楷体" pitchFamily="49" charset="-122"/>
                                    <a:cs typeface="Verdana" pitchFamily="34" charset="0"/>
                                  </a:rPr>
                                  <m:t>𝑖</m:t>
                                </m:r>
                                <m:r>
                                  <a:rPr lang="en-US" altLang="zh-CN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楷体" pitchFamily="49" charset="-122"/>
                                    <a:cs typeface="Verdana" pitchFamily="34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kern="1200" dirty="0" smtClean="0">
                            <a:solidFill>
                              <a:schemeClr val="tx1"/>
                            </a:solidFill>
                            <a:latin typeface="Cambria Math"/>
                            <a:ea typeface="楷体" pitchFamily="49" charset="-122"/>
                            <a:cs typeface="Verdana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kern="1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  <a:cs typeface="Verdana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itchFamily="49" charset="-122"/>
                                    <a:cs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楷体" pitchFamily="49" charset="-122"/>
                                    <a:cs typeface="Verdana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 kern="1200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楷体" pitchFamily="49" charset="-122"/>
                                    <a:cs typeface="Verdana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itchFamily="49" charset="-122"/>
                                    <a:cs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200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楷体" pitchFamily="49" charset="-122"/>
                                    <a:cs typeface="Verdana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 kern="1200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楷体" pitchFamily="49" charset="-122"/>
                                    <a:cs typeface="Verdana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C00000"/>
                  </a:buClr>
                  <a:buNone/>
                  <a:defRPr/>
                </a:pPr>
                <a:endParaRPr lang="en-US" altLang="zh-CN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Verdana" pitchFamily="34" charset="0"/>
                </a:endParaRPr>
              </a:p>
              <a:p>
                <a:pPr marL="0" indent="0">
                  <a:buClr>
                    <a:srgbClr val="C00000"/>
                  </a:buClr>
                  <a:buNone/>
                  <a:defRPr/>
                </a:pPr>
                <a:r>
                  <a:rPr lang="en-US" altLang="zh-CN" kern="1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Verdana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65" y="1295400"/>
                <a:ext cx="11770335" cy="5395913"/>
              </a:xfrm>
              <a:blipFill>
                <a:blip r:embed="rId3"/>
                <a:stretch>
                  <a:fillRect l="-1139" t="-1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775750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52AA3FD-6D05-45BB-B6EA-5E33CCB81277}"/>
              </a:ext>
            </a:extLst>
          </p:cNvPr>
          <p:cNvSpPr/>
          <p:nvPr/>
        </p:nvSpPr>
        <p:spPr>
          <a:xfrm>
            <a:off x="6705600" y="5867400"/>
            <a:ext cx="3429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1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FIRSTPABBEEL@W80480ZJATPT3PP7" val="41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begin{eqnarray*}&#10;P(X_2 = \mbox{sun}) = &amp;&amp; \textcolor{YellowOrange}{P(X_2 = \mbox{sun} | X_1 = \mbox{sun}) P(X_1 = \mbox{sun})}+\\&#10;                      &amp;&amp; \textcolor{RoyalBlue}{P(X_2 = \mbox{sun} | X_1 = \mbox{rain}) P(X_1 = \mbox{rain})}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566"/>
  <p:tag name="PICTUREFILESIZE" val="636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YellowOrange}{0.9 \cdot 1.0}+ \textcolor{RoyalBlue}{0.3 \cdot 0.0} = 0.9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42"/>
  <p:tag name="PICTUREFILESIZE" val="150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rickRed}{P(x_1)} = \mbox{known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152"/>
  <p:tag name="PICTUREFILESIZE" val="1116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left&lt;&#10;\begin{array}{c}&#10;\textcolor{YellowOrange}{1.0}\\&#10;\textcolor{RoyalBlue}{0.0}&#10;\end{array}&#10;\right&gt;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70"/>
  <p:tag name="PICTUREFILESIZE" val="1219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75}\\&#10;\textcolor{RoyalBlue}{0.25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32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9}\\&#10;\textcolor{RoyalBlue}{0.1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127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84}\\&#10;\textcolor{RoyalBlue}{0.16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46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804}\\&#10;\textcolor{RoyalBlue}{0.196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6"/>
  <p:tag name="PICTUREFILESIZE" val="1787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left&lt;&#10;\begin{array}{c}&#10;\textcolor{YellowOrange}{1.0}\\&#10;\textcolor{RoyalBlue}{0.0}&#10;\end{array}&#10;\right&gt;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70"/>
  <p:tag name="PICTUREFILESIZE" val="1219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75}\\&#10;\textcolor{RoyalBlue}{0.25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3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9}\\&#10;\textcolor{RoyalBlue}{0.1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127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84}\\&#10;\textcolor{RoyalBlue}{0.16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46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804}\\&#10;\textcolor{RoyalBlue}{0.196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6"/>
  <p:tag name="PICTUREFILESIZE" val="178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0}\\&#10;\textcolor{RoyalBlue}{1.0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1225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3}\\&#10;\textcolor{RoyalBlue}{0.7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129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48}\\&#10;\textcolor{RoyalBlue}{0.52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84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75}\\&#10;\textcolor{RoyalBlue}{0.25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32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588}\\&#10;\textcolor{RoyalBlue}{0.412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6"/>
  <p:tag name="PICTUREFILESIZE" val="1748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p}\\&#10;\textcolor{RoyalBlue}{1-p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8"/>
  <p:tag name="PICTUREFILESIZE" val="1263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75}\\&#10;\textcolor{RoyalBlue}{0.25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32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t|X_{t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1"/>
  <p:tag name="PICTUREFILESIZE" val="624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73573</TotalTime>
  <Words>1405</Words>
  <Application>Microsoft Office PowerPoint</Application>
  <PresentationFormat>宽屏</PresentationFormat>
  <Paragraphs>360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DFKai-SB</vt:lpstr>
      <vt:lpstr>仿宋</vt:lpstr>
      <vt:lpstr>楷体</vt:lpstr>
      <vt:lpstr>Arial</vt:lpstr>
      <vt:lpstr>Calibri</vt:lpstr>
      <vt:lpstr>Cambria Math</vt:lpstr>
      <vt:lpstr>Times New Roman</vt:lpstr>
      <vt:lpstr>Verdana</vt:lpstr>
      <vt:lpstr>Wingdings</vt:lpstr>
      <vt:lpstr>dan-berkeley-nlp-v1</vt:lpstr>
      <vt:lpstr>第十五章   时间上的概率推理   </vt:lpstr>
      <vt:lpstr>内容提要</vt:lpstr>
      <vt:lpstr>状态与观察</vt:lpstr>
      <vt:lpstr>状态与观察</vt:lpstr>
      <vt:lpstr>转移模型与传感器模型</vt:lpstr>
      <vt:lpstr>转移模型与传感器模型</vt:lpstr>
      <vt:lpstr>转移模型与传感器模型</vt:lpstr>
      <vt:lpstr>转移模型与传感器模型</vt:lpstr>
      <vt:lpstr>例 子</vt:lpstr>
      <vt:lpstr>例子</vt:lpstr>
      <vt:lpstr>例 子</vt:lpstr>
      <vt:lpstr>回顾概率</vt:lpstr>
      <vt:lpstr>回顾概率</vt:lpstr>
      <vt:lpstr>马尔可夫模型</vt:lpstr>
      <vt:lpstr>马尔可夫链例子:天气</vt:lpstr>
      <vt:lpstr>马尔可夫链例子:天气</vt:lpstr>
      <vt:lpstr>Mini-Forward算法</vt:lpstr>
      <vt:lpstr>Mini-Forward算法的运行示例</vt:lpstr>
      <vt:lpstr>Mini-Forward算法的运行示例</vt:lpstr>
      <vt:lpstr>隐马尔可夫模型</vt:lpstr>
      <vt:lpstr>例子: Weather HMM</vt:lpstr>
      <vt:lpstr>一个HMM的联合分布</vt:lpstr>
      <vt:lpstr>链式法则和HMMs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ZhouXu</cp:lastModifiedBy>
  <cp:revision>4278</cp:revision>
  <cp:lastPrinted>2014-03-04T18:42:06Z</cp:lastPrinted>
  <dcterms:created xsi:type="dcterms:W3CDTF">2004-08-27T04:16:05Z</dcterms:created>
  <dcterms:modified xsi:type="dcterms:W3CDTF">2021-12-28T02:48:51Z</dcterms:modified>
</cp:coreProperties>
</file>