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91" r:id="rId2"/>
    <p:sldId id="439" r:id="rId3"/>
    <p:sldId id="699" r:id="rId4"/>
    <p:sldId id="707" r:id="rId5"/>
    <p:sldId id="262" r:id="rId6"/>
    <p:sldId id="264" r:id="rId7"/>
    <p:sldId id="265" r:id="rId8"/>
    <p:sldId id="667" r:id="rId9"/>
    <p:sldId id="697" r:id="rId10"/>
    <p:sldId id="668" r:id="rId11"/>
    <p:sldId id="670" r:id="rId12"/>
    <p:sldId id="688" r:id="rId13"/>
    <p:sldId id="672" r:id="rId14"/>
    <p:sldId id="674" r:id="rId15"/>
    <p:sldId id="675" r:id="rId16"/>
    <p:sldId id="676" r:id="rId17"/>
    <p:sldId id="677" r:id="rId18"/>
    <p:sldId id="681" r:id="rId19"/>
    <p:sldId id="6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71043" autoAdjust="0"/>
  </p:normalViewPr>
  <p:slideViewPr>
    <p:cSldViewPr>
      <p:cViewPr varScale="1">
        <p:scale>
          <a:sx n="89" d="100"/>
          <a:sy n="89" d="100"/>
        </p:scale>
        <p:origin x="15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Welcome to </a:t>
            </a:r>
            <a:r>
              <a:rPr lang="en-US" altLang="zh-CN" dirty="0" err="1"/>
              <a:t>NExT</a:t>
            </a:r>
            <a:r>
              <a:rPr lang="en-US" altLang="zh-CN" dirty="0"/>
              <a:t>. </a:t>
            </a:r>
            <a:r>
              <a:rPr lang="en-US" altLang="zh-CN" dirty="0" err="1"/>
              <a:t>NExT</a:t>
            </a:r>
            <a:r>
              <a:rPr lang="en-US" altLang="zh-CN" dirty="0"/>
              <a:t> is a joint research centre setup between NUS and </a:t>
            </a:r>
            <a:r>
              <a:rPr lang="en-US" altLang="zh-CN" dirty="0" err="1"/>
              <a:t>Tsinghua</a:t>
            </a:r>
            <a:r>
              <a:rPr lang="en-US" altLang="zh-CN" dirty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9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0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DFKai-SB" panose="03000509000000000000" pitchFamily="65" charset="-120"/>
                <a:ea typeface="楷体" panose="02010609060101010101" charset="-122"/>
              </a:rPr>
              <a:t>第三章</a:t>
            </a:r>
            <a:br>
              <a:rPr lang="en-US" altLang="zh-CN" sz="6000" dirty="0">
                <a:solidFill>
                  <a:srgbClr val="7030A0"/>
                </a:solidFill>
                <a:latin typeface="DFKai-SB" panose="03000509000000000000" pitchFamily="65" charset="-120"/>
                <a:ea typeface="楷体" panose="02010609060101010101" charset="-122"/>
              </a:rPr>
            </a:br>
            <a:r>
              <a:rPr lang="en-US" altLang="zh-CN" sz="6000" dirty="0">
                <a:solidFill>
                  <a:srgbClr val="7030A0"/>
                </a:solidFill>
                <a:latin typeface="DFKai-SB" panose="03000509000000000000" pitchFamily="65" charset="-120"/>
                <a:ea typeface="楷体" panose="02010609060101010101" charset="-122"/>
              </a:rPr>
              <a:t> </a:t>
            </a:r>
            <a:br>
              <a:rPr lang="en-US" altLang="zh-CN" sz="6000" dirty="0">
                <a:solidFill>
                  <a:srgbClr val="7030A0"/>
                </a:solidFill>
                <a:latin typeface="DFKai-SB" panose="03000509000000000000" pitchFamily="65" charset="-120"/>
                <a:ea typeface="楷体" panose="02010609060101010101" charset="-122"/>
              </a:rPr>
            </a:br>
            <a:r>
              <a:rPr lang="en-US" altLang="zh-CN" sz="6000" dirty="0">
                <a:solidFill>
                  <a:srgbClr val="7030A0"/>
                </a:solidFill>
                <a:latin typeface="DFKai-SB" panose="03000509000000000000" pitchFamily="65" charset="-120"/>
                <a:ea typeface="楷体" panose="02010609060101010101" charset="-122"/>
              </a:rPr>
              <a:t>PartI</a:t>
            </a:r>
            <a:br>
              <a:rPr lang="en-US" altLang="zh-CN" sz="6000" dirty="0">
                <a:solidFill>
                  <a:srgbClr val="7030A0"/>
                </a:solidFill>
                <a:latin typeface="DFKai-SB" panose="03000509000000000000" pitchFamily="65" charset="-120"/>
                <a:ea typeface="楷体" panose="02010609060101010101" charset="-122"/>
              </a:rPr>
            </a:br>
            <a:r>
              <a:rPr lang="zh-CN" altLang="en-US" sz="6000" dirty="0">
                <a:solidFill>
                  <a:srgbClr val="7030A0"/>
                </a:solidFill>
                <a:latin typeface="DFKai-SB" panose="03000509000000000000" pitchFamily="65" charset="-120"/>
                <a:ea typeface="楷体" panose="02010609060101010101" charset="-122"/>
              </a:rPr>
              <a:t>通过搜索对问题求解</a:t>
            </a:r>
            <a:br>
              <a:rPr lang="en-US" altLang="zh-CN" sz="6000" dirty="0">
                <a:solidFill>
                  <a:srgbClr val="7030A0"/>
                </a:solidFill>
                <a:latin typeface="DFKai-SB" panose="03000509000000000000" pitchFamily="65" charset="-120"/>
                <a:ea typeface="楷体" panose="02010609060101010101" charset="-122"/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		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无信息搜索策略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panose="02010600030101010101" pitchFamily="2" charset="-122"/>
              </a:rPr>
              <a:pPr/>
              <a:t>10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无信息搜索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除了问题定义中提供的状态信息外没有任何附加信息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算法只能区分状态是不是目标状态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无法比较非目标状态的好坏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策略：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宽度优先搜索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一致代价搜索</a:t>
            </a:r>
            <a:endParaRPr lang="en-US" altLang="zh-CN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深度优先搜索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深度受限搜索</a:t>
            </a:r>
            <a:endParaRPr lang="en-US" altLang="zh-CN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迭代加深的深度优先搜索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宽度优先搜索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panose="02010600030101010101" pitchFamily="2" charset="-122"/>
              </a:rPr>
              <a:pPr/>
              <a:t>11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先扩展根结点，再扩展根结点的所有后继，然后再扩展它们的后继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实现：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FIFO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队列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3286124"/>
            <a:ext cx="4752528" cy="301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宽度优先搜索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3779912" cy="248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628800"/>
            <a:ext cx="3672408" cy="243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437112"/>
            <a:ext cx="3616821" cy="215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一致代价搜索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58007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1520" y="198884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1:sibiu</a:t>
            </a:r>
            <a:r>
              <a:rPr lang="zh-CN" altLang="en-US" dirty="0">
                <a:solidFill>
                  <a:srgbClr val="FF0000"/>
                </a:solidFill>
              </a:rPr>
              <a:t>入队，出队，检测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307070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2:Fagaras,Rimnicu</a:t>
            </a:r>
            <a:r>
              <a:rPr lang="zh-CN" altLang="en-US" dirty="0">
                <a:solidFill>
                  <a:srgbClr val="FF0000"/>
                </a:solidFill>
              </a:rPr>
              <a:t>入队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4100879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3:Rimnicu</a:t>
            </a:r>
            <a:r>
              <a:rPr lang="zh-CN" altLang="en-US" dirty="0">
                <a:solidFill>
                  <a:srgbClr val="FF0000"/>
                </a:solidFill>
              </a:rPr>
              <a:t>出队，检测，</a:t>
            </a:r>
            <a:r>
              <a:rPr lang="en-US" altLang="zh-CN" dirty="0">
                <a:solidFill>
                  <a:srgbClr val="FF0000"/>
                </a:solidFill>
              </a:rPr>
              <a:t>pitesti</a:t>
            </a:r>
            <a:r>
              <a:rPr lang="zh-CN" altLang="en-US" dirty="0">
                <a:solidFill>
                  <a:srgbClr val="FF0000"/>
                </a:solidFill>
              </a:rPr>
              <a:t>入队在</a:t>
            </a:r>
            <a:r>
              <a:rPr lang="en-US" altLang="zh-CN" dirty="0">
                <a:solidFill>
                  <a:srgbClr val="FF0000"/>
                </a:solidFill>
              </a:rPr>
              <a:t>fagaras</a:t>
            </a:r>
            <a:r>
              <a:rPr lang="zh-CN" altLang="en-US" dirty="0">
                <a:solidFill>
                  <a:srgbClr val="FF0000"/>
                </a:solidFill>
              </a:rPr>
              <a:t>后面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2120" y="184482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4: fagaras</a:t>
            </a:r>
            <a:r>
              <a:rPr lang="zh-CN" altLang="en-US" dirty="0">
                <a:solidFill>
                  <a:srgbClr val="FF0000"/>
                </a:solidFill>
              </a:rPr>
              <a:t>出队，检测，</a:t>
            </a:r>
            <a:r>
              <a:rPr lang="en-US" altLang="zh-CN" dirty="0">
                <a:solidFill>
                  <a:srgbClr val="FF0000"/>
                </a:solidFill>
              </a:rPr>
              <a:t>bucharest</a:t>
            </a:r>
            <a:r>
              <a:rPr lang="zh-CN" altLang="en-US" dirty="0">
                <a:solidFill>
                  <a:srgbClr val="FF0000"/>
                </a:solidFill>
              </a:rPr>
              <a:t>入队在</a:t>
            </a:r>
            <a:r>
              <a:rPr lang="en-US" altLang="zh-CN" dirty="0">
                <a:solidFill>
                  <a:srgbClr val="FF0000"/>
                </a:solidFill>
              </a:rPr>
              <a:t>pitesti</a:t>
            </a:r>
            <a:r>
              <a:rPr lang="zh-CN" altLang="en-US" dirty="0">
                <a:solidFill>
                  <a:srgbClr val="FF0000"/>
                </a:solidFill>
              </a:rPr>
              <a:t>后面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6176" y="321297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5: pitesti</a:t>
            </a:r>
            <a:r>
              <a:rPr lang="zh-CN" altLang="en-US" dirty="0">
                <a:solidFill>
                  <a:srgbClr val="FF0000"/>
                </a:solidFill>
              </a:rPr>
              <a:t>出队，检测，</a:t>
            </a:r>
            <a:r>
              <a:rPr lang="en-US" altLang="zh-CN" dirty="0">
                <a:solidFill>
                  <a:srgbClr val="FF0000"/>
                </a:solidFill>
              </a:rPr>
              <a:t>bucharest</a:t>
            </a:r>
            <a:r>
              <a:rPr lang="zh-CN" altLang="en-US" dirty="0">
                <a:solidFill>
                  <a:srgbClr val="FF0000"/>
                </a:solidFill>
              </a:rPr>
              <a:t>更新距离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58112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6: bucharest</a:t>
            </a:r>
            <a:r>
              <a:rPr lang="zh-CN" altLang="en-US" dirty="0">
                <a:solidFill>
                  <a:srgbClr val="FF0000"/>
                </a:solidFill>
              </a:rPr>
              <a:t>出对检测达到目标，算法结束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深度优先搜索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3395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首先扩展最深的为扩展结点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实现：用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LIFO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队列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栈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)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来存储结点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56992"/>
            <a:ext cx="4876775" cy="28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深度优先搜索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5"/>
            <a:ext cx="4214810" cy="24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556792"/>
            <a:ext cx="4321049" cy="231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3964361"/>
            <a:ext cx="4214842" cy="23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4" y="3986254"/>
            <a:ext cx="4162457" cy="241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深度优先搜索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799"/>
            <a:ext cx="3635896" cy="201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628800"/>
            <a:ext cx="351053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3" y="4221088"/>
            <a:ext cx="3456384" cy="199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077072"/>
            <a:ext cx="39287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深度优先搜索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484784"/>
            <a:ext cx="4336037" cy="251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7" y="1500173"/>
            <a:ext cx="4357718" cy="250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8676" y="4149080"/>
            <a:ext cx="4390778" cy="25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迭代加深的深度优先算法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844824"/>
            <a:ext cx="41052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564904"/>
            <a:ext cx="8705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438" y="3501008"/>
            <a:ext cx="87820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迭代加深的深度优先算法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9725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内容提要</a:t>
            </a:r>
            <a:endParaRPr lang="en-US" sz="4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sz="4800" b="1" dirty="0">
              <a:latin typeface="楷体" panose="02010609060101010101" charset="-122"/>
              <a:ea typeface="楷体" panose="02010609060101010101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4800" b="1" dirty="0">
                <a:latin typeface="楷体" panose="02010609060101010101" charset="-122"/>
                <a:ea typeface="楷体" panose="02010609060101010101" charset="-122"/>
                <a:cs typeface="Verdana" panose="020B0604030504040204" pitchFamily="34" charset="0"/>
              </a:rPr>
              <a:t>有信息和无信息搜索策略</a:t>
            </a:r>
            <a:endParaRPr lang="en-US" altLang="zh-CN" sz="4800" b="1" dirty="0">
              <a:latin typeface="楷体" panose="02010609060101010101" charset="-122"/>
              <a:ea typeface="楷体" panose="02010609060101010101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5E92B-114E-4D6B-9FF9-A2923A87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>
                <a:latin typeface="Times New Roman" pitchFamily="18" charset="0"/>
                <a:ea typeface="黑体" pitchFamily="2" charset="-122"/>
              </a:rPr>
              <a:t>5.1  </a:t>
            </a:r>
            <a:r>
              <a:rPr lang="zh-CN" altLang="en-US" sz="4400" b="0" dirty="0">
                <a:latin typeface="Times New Roman" pitchFamily="18" charset="0"/>
                <a:ea typeface="黑体" pitchFamily="2" charset="-122"/>
              </a:rPr>
              <a:t>搜索的概念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95D42-4327-4635-8B52-CA609E8B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搜索问题：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已知一个问题的</a:t>
            </a:r>
            <a:r>
              <a:rPr lang="zh-CN" altLang="en-US" dirty="0">
                <a:solidFill>
                  <a:srgbClr val="FF0000"/>
                </a:solidFill>
              </a:rPr>
              <a:t>初始状态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目标状态</a:t>
            </a:r>
            <a:r>
              <a:rPr lang="zh-CN" altLang="en-US" dirty="0"/>
              <a:t>，找到</a:t>
            </a:r>
            <a:r>
              <a:rPr lang="zh-CN" altLang="en-US" dirty="0">
                <a:solidFill>
                  <a:srgbClr val="FF0000"/>
                </a:solidFill>
              </a:rPr>
              <a:t>一个操作序列</a:t>
            </a:r>
            <a:r>
              <a:rPr lang="zh-CN" altLang="en-US" dirty="0"/>
              <a:t>，使得问题的状态能从初始状态转移到目标状态。</a:t>
            </a:r>
          </a:p>
        </p:txBody>
      </p:sp>
    </p:spTree>
    <p:extLst>
      <p:ext uri="{BB962C8B-B14F-4D97-AF65-F5344CB8AC3E}">
        <p14:creationId xmlns:p14="http://schemas.microsoft.com/office/powerpoint/2010/main" val="244569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38B010-79FA-4960-81B2-CF8F78FA7263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Times New Roman" pitchFamily="18" charset="0"/>
                <a:ea typeface="黑体" pitchFamily="2" charset="-122"/>
              </a:rPr>
              <a:t>5.1  </a:t>
            </a:r>
            <a:r>
              <a:rPr lang="zh-CN" altLang="en-US" sz="3600" b="0" dirty="0">
                <a:latin typeface="Times New Roman" pitchFamily="18" charset="0"/>
                <a:ea typeface="黑体" pitchFamily="2" charset="-122"/>
              </a:rPr>
              <a:t>搜索的概念</a:t>
            </a:r>
            <a:r>
              <a:rPr lang="en-US" altLang="zh-CN" sz="3600" b="0" dirty="0">
                <a:latin typeface="Times New Roman" pitchFamily="18" charset="0"/>
                <a:ea typeface="黑体" pitchFamily="2" charset="-122"/>
              </a:rPr>
              <a:t>-</a:t>
            </a:r>
            <a:r>
              <a:rPr lang="zh-CN" altLang="en-US" sz="3600" b="0" dirty="0">
                <a:latin typeface="Times New Roman" pitchFamily="18" charset="0"/>
                <a:ea typeface="黑体" pitchFamily="2" charset="-122"/>
              </a:rPr>
              <a:t>典型的搜索问题</a:t>
            </a:r>
            <a:r>
              <a:rPr lang="zh-CN" altLang="en-US" sz="3600" dirty="0"/>
              <a:t> </a:t>
            </a:r>
            <a:endParaRPr lang="zh-CN" alt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700733"/>
            <a:ext cx="8642350" cy="4248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Times New Roman" pitchFamily="18" charset="0"/>
              </a:rPr>
              <a:t>搜索问题四个要素</a:t>
            </a:r>
            <a:r>
              <a:rPr lang="zh-CN" altLang="en-US" sz="2800" dirty="0">
                <a:latin typeface="Times New Roman" pitchFamily="18" charset="0"/>
              </a:rPr>
              <a:t>：</a:t>
            </a:r>
          </a:p>
          <a:p>
            <a:pPr marL="990600" lvl="1" indent="-519113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）初始状态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  <a:p>
            <a:pPr marL="990600" lvl="1" indent="-519113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）后继函数：某个行动输入给定状态，可以输出相应的后继状态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  <a:p>
            <a:pPr marL="990600" lvl="1" indent="-519113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）目标测试：给定状态是否为目标状态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  <a:p>
            <a:pPr marL="990600" lvl="1" indent="-519113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）路径代价函数：状态转移所需的代价</a:t>
            </a:r>
          </a:p>
        </p:txBody>
      </p:sp>
    </p:spTree>
    <p:extLst>
      <p:ext uri="{BB962C8B-B14F-4D97-AF65-F5344CB8AC3E}">
        <p14:creationId xmlns:p14="http://schemas.microsoft.com/office/powerpoint/2010/main" val="1054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38B010-79FA-4960-81B2-CF8F78FA7263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Times New Roman" pitchFamily="18" charset="0"/>
                <a:ea typeface="黑体" pitchFamily="2" charset="-122"/>
              </a:rPr>
              <a:t>5.2 </a:t>
            </a:r>
            <a:r>
              <a:rPr lang="zh-CN" altLang="en-US" sz="3600" b="0" dirty="0">
                <a:latin typeface="Times New Roman" pitchFamily="18" charset="0"/>
                <a:ea typeface="黑体" pitchFamily="2" charset="-122"/>
              </a:rPr>
              <a:t>搜索的基本问题与主要过程</a:t>
            </a:r>
            <a:r>
              <a:rPr lang="zh-CN" altLang="en-US" dirty="0"/>
              <a:t> 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700733"/>
            <a:ext cx="8642350" cy="4248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Times New Roman" pitchFamily="18" charset="0"/>
              </a:rPr>
              <a:t>搜索中需要解决的基本问题</a:t>
            </a:r>
            <a:r>
              <a:rPr lang="zh-CN" altLang="en-US" sz="2800" dirty="0">
                <a:latin typeface="Times New Roman" pitchFamily="18" charset="0"/>
              </a:rPr>
              <a:t>：</a:t>
            </a:r>
            <a:endParaRPr lang="en-US" altLang="zh-CN" sz="2800" dirty="0">
              <a:latin typeface="Times New Roman" pitchFamily="18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pPr marL="990600" lvl="1" indent="-519113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）是否一定能找到一个解。</a:t>
            </a:r>
          </a:p>
          <a:p>
            <a:pPr marL="990600" lvl="1" indent="-519113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）找到的解是否是最佳解。</a:t>
            </a:r>
          </a:p>
          <a:p>
            <a:pPr marL="990600" lvl="1" indent="-519113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）时间与空间复杂性如何。</a:t>
            </a:r>
          </a:p>
          <a:p>
            <a:pPr marL="990600" lvl="1" indent="-519113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）是否终止运行了或是否会陷入一个死循环。</a:t>
            </a:r>
          </a:p>
        </p:txBody>
      </p:sp>
    </p:spTree>
    <p:extLst>
      <p:ext uri="{BB962C8B-B14F-4D97-AF65-F5344CB8AC3E}">
        <p14:creationId xmlns:p14="http://schemas.microsoft.com/office/powerpoint/2010/main" val="203139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38B010-79FA-4960-81B2-CF8F78FA7263}" type="datetimeFigureOut">
              <a:rPr lang="zh-CN" altLang="en-US" smtClean="0"/>
              <a:pPr/>
              <a:t>2021/12/28</a:t>
            </a:fld>
            <a:endParaRPr lang="en-US" altLang="ja-JP" sz="2000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Times New Roman" pitchFamily="18" charset="0"/>
                <a:ea typeface="黑体" pitchFamily="2" charset="-122"/>
              </a:rPr>
              <a:t>5. 2  </a:t>
            </a:r>
            <a:r>
              <a:rPr lang="zh-CN" altLang="en-US" sz="3600" b="0" dirty="0">
                <a:latin typeface="Times New Roman" pitchFamily="18" charset="0"/>
                <a:ea typeface="黑体" pitchFamily="2" charset="-122"/>
              </a:rPr>
              <a:t>搜索策略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323528" y="1484784"/>
            <a:ext cx="8475464" cy="482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566738" indent="-566738">
              <a:spcBef>
                <a:spcPct val="10000"/>
              </a:spcBef>
              <a:buFont typeface="Arial" pitchFamily="34" charset="0"/>
              <a:buChar char="•"/>
              <a:defRPr sz="2800" b="1"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搜索方向：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(1) </a:t>
            </a:r>
            <a:r>
              <a:rPr lang="zh-CN" altLang="en-US" sz="2400" dirty="0">
                <a:solidFill>
                  <a:srgbClr val="FF0000"/>
                </a:solidFill>
              </a:rPr>
              <a:t>数据驱动：</a:t>
            </a:r>
            <a:r>
              <a:rPr lang="zh-CN" altLang="en-US" sz="2400" dirty="0"/>
              <a:t>从初始状态出发的正向搜索。   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Arial" charset="0"/>
              </a:rPr>
              <a:t>正向搜索</a:t>
            </a:r>
            <a:r>
              <a:rPr lang="en-US" altLang="zh-CN" sz="2400" dirty="0">
                <a:latin typeface="Arial" charset="0"/>
              </a:rPr>
              <a:t>——</a:t>
            </a:r>
            <a:r>
              <a:rPr lang="zh-CN" altLang="en-US" sz="2400" dirty="0">
                <a:latin typeface="Arial" charset="0"/>
              </a:rPr>
              <a:t>从问题给出的条件出发。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(2) </a:t>
            </a:r>
            <a:r>
              <a:rPr lang="zh-CN" altLang="en-US" sz="2400" dirty="0">
                <a:solidFill>
                  <a:srgbClr val="FF0000"/>
                </a:solidFill>
              </a:rPr>
              <a:t>目的驱动：</a:t>
            </a:r>
            <a:r>
              <a:rPr lang="zh-CN" altLang="en-US" sz="2400" dirty="0"/>
              <a:t>从目的状态出发的逆向搜索。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逆向搜索：从想达到的目的入手，看哪些操作算子能产生该目的，以及应用这些操作算子产生目的时需要哪些条件。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(3) </a:t>
            </a:r>
            <a:r>
              <a:rPr lang="zh-CN" altLang="en-US" sz="2400" dirty="0">
                <a:solidFill>
                  <a:srgbClr val="FF0000"/>
                </a:solidFill>
              </a:rPr>
              <a:t>双向搜索：</a:t>
            </a:r>
            <a:r>
              <a:rPr lang="zh-CN" altLang="en-US" sz="2400" dirty="0"/>
              <a:t>从开始状态出发作正向搜索，同时又从目的状态出发作逆向搜索，直到两条路径在中间的某处汇合为止。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971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38B010-79FA-4960-81B2-CF8F78FA7263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Times New Roman" pitchFamily="18" charset="0"/>
                <a:ea typeface="黑体" pitchFamily="2" charset="-122"/>
              </a:rPr>
              <a:t>5.2  </a:t>
            </a:r>
            <a:r>
              <a:rPr lang="zh-CN" altLang="en-US" sz="3600" b="0" dirty="0">
                <a:latin typeface="Times New Roman" pitchFamily="18" charset="0"/>
                <a:ea typeface="黑体" pitchFamily="2" charset="-122"/>
              </a:rPr>
              <a:t>搜索策略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709"/>
            <a:ext cx="8424863" cy="5400675"/>
          </a:xfrm>
        </p:spPr>
        <p:txBody>
          <a:bodyPr>
            <a:normAutofit/>
          </a:bodyPr>
          <a:lstStyle/>
          <a:p>
            <a:pPr marL="533400" indent="-533400" algn="just"/>
            <a:r>
              <a:rPr lang="en-US" altLang="zh-CN" b="1" dirty="0">
                <a:latin typeface="Times New Roman" pitchFamily="18" charset="0"/>
              </a:rPr>
              <a:t>2.  </a:t>
            </a:r>
            <a:r>
              <a:rPr lang="zh-CN" altLang="en-US" b="1" dirty="0">
                <a:latin typeface="Times New Roman" pitchFamily="18" charset="0"/>
              </a:rPr>
              <a:t>盲目搜索与启发式搜索</a:t>
            </a:r>
            <a:r>
              <a:rPr lang="en-US" altLang="zh-CN" b="1" dirty="0">
                <a:latin typeface="Times New Roman" pitchFamily="18" charset="0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533400" indent="-533400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）盲目搜索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sz="2800" dirty="0">
                <a:latin typeface="Times New Roman" pitchFamily="18" charset="0"/>
              </a:rPr>
              <a:t>在不具有对特定问题的任何有关信息的条件下，按固定的步骤（依次或随机调用操作算子）进行的搜索。 </a:t>
            </a:r>
            <a:endParaRPr lang="en-US" altLang="zh-CN" sz="28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533400" indent="-533400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）启发式搜索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sz="2800" dirty="0">
                <a:latin typeface="Times New Roman" pitchFamily="18" charset="0"/>
              </a:rPr>
              <a:t>考虑特定问题领域可应用的知识，动态地确定调用操作算子的步骤，优先选择较适合的操作算子，尽量减少不必要的搜索，以求尽快地到达结束</a:t>
            </a:r>
            <a:r>
              <a:rPr lang="zh-CN" altLang="en-US" sz="2800" dirty="0"/>
              <a:t>状态。</a:t>
            </a:r>
          </a:p>
        </p:txBody>
      </p:sp>
    </p:spTree>
    <p:extLst>
      <p:ext uri="{BB962C8B-B14F-4D97-AF65-F5344CB8AC3E}">
        <p14:creationId xmlns:p14="http://schemas.microsoft.com/office/powerpoint/2010/main" val="263091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算法性能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6858000"/>
            <a:ext cx="7884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 Environment: Patient, hospital, staff</a:t>
            </a:r>
          </a:p>
          <a:p>
            <a:r>
              <a:rPr lang="en-US" altLang="zh-CN" dirty="0"/>
              <a:t> Actuators: Screen display (questions,</a:t>
            </a:r>
          </a:p>
          <a:p>
            <a:r>
              <a:rPr lang="en-US" altLang="zh-CN" dirty="0"/>
              <a:t>tests, diagnoses, treatments, referrals)</a:t>
            </a:r>
          </a:p>
          <a:p>
            <a:r>
              <a:rPr lang="en-US" altLang="zh-CN" dirty="0"/>
              <a:t> Sensors: Keyboard (entry of symptoms,</a:t>
            </a:r>
          </a:p>
          <a:p>
            <a:r>
              <a:rPr lang="en-US" altLang="zh-CN" dirty="0"/>
              <a:t>findings, patient's answers)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性能评价标准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完备性：如果问题存在解，算法即可找到解</a:t>
            </a:r>
            <a:endParaRPr lang="en-US" altLang="zh-CN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最优性：找到的解是最优解</a:t>
            </a:r>
            <a:endParaRPr lang="en-US" altLang="zh-CN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时间复杂度：花费的时间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空间复杂度：花费的内存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算法性能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时间空间复杂度的度量：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时间由搜索过程中产生的结点数目来度量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空间由内存中存储的最多结点数量来度量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通常小于状态空间数量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|V|+|E|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296</TotalTime>
  <Words>710</Words>
  <Application>Microsoft Office PowerPoint</Application>
  <PresentationFormat>全屏显示(4:3)</PresentationFormat>
  <Paragraphs>90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DFKai-SB</vt:lpstr>
      <vt:lpstr>楷体</vt:lpstr>
      <vt:lpstr>Arial</vt:lpstr>
      <vt:lpstr>Calibri</vt:lpstr>
      <vt:lpstr>Times New Roman</vt:lpstr>
      <vt:lpstr>Wingdings</vt:lpstr>
      <vt:lpstr>NExT_Template_light(pure)</vt:lpstr>
      <vt:lpstr>第三章   PartI 通过搜索对问题求解   </vt:lpstr>
      <vt:lpstr>内容提要</vt:lpstr>
      <vt:lpstr>5.1  搜索的概念 </vt:lpstr>
      <vt:lpstr>5.1  搜索的概念-典型的搜索问题 </vt:lpstr>
      <vt:lpstr>5.2 搜索的基本问题与主要过程 </vt:lpstr>
      <vt:lpstr>5. 2  搜索策略</vt:lpstr>
      <vt:lpstr>5.2  搜索策略</vt:lpstr>
      <vt:lpstr>算法性能</vt:lpstr>
      <vt:lpstr>算法性能</vt:lpstr>
      <vt:lpstr>无信息搜索策略</vt:lpstr>
      <vt:lpstr>宽度优先搜索</vt:lpstr>
      <vt:lpstr>宽度优先搜索</vt:lpstr>
      <vt:lpstr>一致代价搜索</vt:lpstr>
      <vt:lpstr>深度优先搜索</vt:lpstr>
      <vt:lpstr>深度优先搜索</vt:lpstr>
      <vt:lpstr>深度优先搜索</vt:lpstr>
      <vt:lpstr>深度优先搜索</vt:lpstr>
      <vt:lpstr>迭代加深的深度优先算法</vt:lpstr>
      <vt:lpstr>迭代加深的深度优先算法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1072</cp:revision>
  <dcterms:created xsi:type="dcterms:W3CDTF">2012-07-06T08:29:00Z</dcterms:created>
  <dcterms:modified xsi:type="dcterms:W3CDTF">2021-12-28T01:27:34Z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