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91" r:id="rId2"/>
    <p:sldId id="439" r:id="rId3"/>
    <p:sldId id="664" r:id="rId4"/>
    <p:sldId id="659" r:id="rId5"/>
    <p:sldId id="685" r:id="rId6"/>
    <p:sldId id="705" r:id="rId7"/>
    <p:sldId id="660" r:id="rId8"/>
    <p:sldId id="717" r:id="rId9"/>
    <p:sldId id="718" r:id="rId10"/>
    <p:sldId id="719" r:id="rId11"/>
    <p:sldId id="720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31" r:id="rId21"/>
    <p:sldId id="699" r:id="rId22"/>
    <p:sldId id="732" r:id="rId23"/>
    <p:sldId id="663" r:id="rId24"/>
    <p:sldId id="739" r:id="rId25"/>
    <p:sldId id="662" r:id="rId26"/>
    <p:sldId id="738" r:id="rId27"/>
    <p:sldId id="735" r:id="rId28"/>
    <p:sldId id="736" r:id="rId29"/>
    <p:sldId id="734" r:id="rId30"/>
    <p:sldId id="733" r:id="rId31"/>
    <p:sldId id="6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113" d="100"/>
          <a:sy n="113" d="100"/>
        </p:scale>
        <p:origin x="9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第三章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PartII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有信息的搜索策略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9560-788F-45D7-A0C8-E81F728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F7DE-7E9C-4499-B9C8-8B33746A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7" y="4509120"/>
            <a:ext cx="8229600" cy="2262982"/>
          </a:xfrm>
        </p:spPr>
        <p:txBody>
          <a:bodyPr>
            <a:normAutofit/>
          </a:bodyPr>
          <a:lstStyle/>
          <a:p>
            <a:r>
              <a:rPr lang="en-US" altLang="zh-CN" dirty="0"/>
              <a:t>Open=[A]; Closed=[]</a:t>
            </a: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C, B</a:t>
            </a:r>
            <a:r>
              <a:rPr lang="en-US" altLang="zh-CN" dirty="0"/>
              <a:t>]; Closed=[A]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F, H, B</a:t>
            </a:r>
            <a:r>
              <a:rPr lang="en-US" altLang="zh-CN" dirty="0"/>
              <a:t>]; Closed=[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,A]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CEB84-5DFF-4512-AEC2-8D4A215F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3570"/>
            <a:ext cx="7820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9560-788F-45D7-A0C8-E81F728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F7DE-7E9C-4499-B9C8-8B33746A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7" y="4509120"/>
            <a:ext cx="8229600" cy="226298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Open=[A]; Closed=[]</a:t>
            </a: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C, B</a:t>
            </a:r>
            <a:r>
              <a:rPr lang="en-US" altLang="zh-CN" dirty="0"/>
              <a:t>]; Closed=[A]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F, H, B</a:t>
            </a:r>
            <a:r>
              <a:rPr lang="en-US" altLang="zh-CN" dirty="0"/>
              <a:t>]; Closed=[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,A]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H, B, M, L</a:t>
            </a:r>
            <a:r>
              <a:rPr lang="en-US" altLang="zh-CN" dirty="0"/>
              <a:t>]; Closed=[</a:t>
            </a:r>
            <a:r>
              <a:rPr lang="en-US" altLang="zh-CN" dirty="0">
                <a:solidFill>
                  <a:srgbClr val="FF0000"/>
                </a:solidFill>
              </a:rPr>
              <a:t>F, C</a:t>
            </a:r>
            <a:r>
              <a:rPr lang="en-US" altLang="zh-CN" dirty="0"/>
              <a:t>,A]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CEB84-5DFF-4512-AEC2-8D4A215F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3570"/>
            <a:ext cx="7820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9560-788F-45D7-A0C8-E81F728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F7DE-7E9C-4499-B9C8-8B33746A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139599"/>
            <a:ext cx="8229600" cy="254966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Open=[A]; Closed=[]</a:t>
            </a:r>
          </a:p>
          <a:p>
            <a:r>
              <a:rPr lang="en-US" altLang="zh-CN" sz="2800" dirty="0"/>
              <a:t>Open=[</a:t>
            </a:r>
            <a:r>
              <a:rPr lang="en-US" altLang="zh-CN" sz="2800" dirty="0">
                <a:solidFill>
                  <a:srgbClr val="FF0000"/>
                </a:solidFill>
              </a:rPr>
              <a:t>C, B</a:t>
            </a:r>
            <a:r>
              <a:rPr lang="en-US" altLang="zh-CN" sz="2800" dirty="0"/>
              <a:t>]; Closed=[A]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dirty="0"/>
              <a:t>Open=[</a:t>
            </a:r>
            <a:r>
              <a:rPr lang="en-US" altLang="zh-CN" sz="2800" dirty="0">
                <a:solidFill>
                  <a:srgbClr val="FF0000"/>
                </a:solidFill>
              </a:rPr>
              <a:t>F, H, B</a:t>
            </a:r>
            <a:r>
              <a:rPr lang="en-US" altLang="zh-CN" sz="2800" dirty="0"/>
              <a:t>]; Closed=[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/>
              <a:t>,A]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dirty="0"/>
              <a:t>Open=[</a:t>
            </a:r>
            <a:r>
              <a:rPr lang="en-US" altLang="zh-CN" sz="2800" dirty="0">
                <a:solidFill>
                  <a:srgbClr val="FF0000"/>
                </a:solidFill>
              </a:rPr>
              <a:t>H, B, M, L</a:t>
            </a:r>
            <a:r>
              <a:rPr lang="en-US" altLang="zh-CN" sz="2800" dirty="0"/>
              <a:t>]; Closed=[</a:t>
            </a:r>
            <a:r>
              <a:rPr lang="en-US" altLang="zh-CN" sz="2800" dirty="0">
                <a:solidFill>
                  <a:srgbClr val="FF0000"/>
                </a:solidFill>
              </a:rPr>
              <a:t>F, C</a:t>
            </a:r>
            <a:r>
              <a:rPr lang="en-US" altLang="zh-CN" sz="2800" dirty="0"/>
              <a:t>,A]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dirty="0"/>
              <a:t>Open=[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G2, </a:t>
            </a:r>
            <a:r>
              <a:rPr lang="en-US" altLang="zh-CN" sz="2800" dirty="0">
                <a:solidFill>
                  <a:srgbClr val="FF0000"/>
                </a:solidFill>
              </a:rPr>
              <a:t>N, B, M, L</a:t>
            </a:r>
            <a:r>
              <a:rPr lang="en-US" altLang="zh-CN" sz="2800" dirty="0"/>
              <a:t>]; Closed=[</a:t>
            </a:r>
            <a:r>
              <a:rPr lang="en-US" altLang="zh-CN" sz="2800" dirty="0">
                <a:solidFill>
                  <a:srgbClr val="FF0000"/>
                </a:solidFill>
              </a:rPr>
              <a:t>H, F, C</a:t>
            </a:r>
            <a:r>
              <a:rPr lang="en-US" altLang="zh-CN" sz="2800" dirty="0"/>
              <a:t>, A]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CEB84-5DFF-4512-AEC2-8D4A215F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43570"/>
            <a:ext cx="6840760" cy="25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6C4CA-95B7-4D93-A61F-2E1DF515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DBC9-5E9D-4B70-8871-EE0BD5C9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按照递增的代价制定搜索路径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798B7-8402-4046-9641-ABAB35CB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7037"/>
            <a:ext cx="6699550" cy="25922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38062-1CE5-47F3-9ADE-5765B43AFC48}"/>
              </a:ext>
            </a:extLst>
          </p:cNvPr>
          <p:cNvSpPr/>
          <p:nvPr/>
        </p:nvSpPr>
        <p:spPr>
          <a:xfrm>
            <a:off x="552289" y="5445224"/>
            <a:ext cx="775885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结束条件：其它路径（未到达目标节点）的代价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大于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等于当前最优的路径代价</a:t>
            </a:r>
            <a:endParaRPr lang="zh-CN" alt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2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846"/>
            <a:ext cx="8183117" cy="293298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FA3562-B8ED-43C8-AC23-AD0BC27B4A93}"/>
              </a:ext>
            </a:extLst>
          </p:cNvPr>
          <p:cNvSpPr/>
          <p:nvPr/>
        </p:nvSpPr>
        <p:spPr>
          <a:xfrm>
            <a:off x="539551" y="4701043"/>
            <a:ext cx="849694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每个分支上的数值为函数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g(n), </a:t>
            </a:r>
          </a:p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表示已走过的路径长度（当前节点与源点的路径长度）</a:t>
            </a:r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忽略了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h(n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11E802-03B4-444B-A57F-ACC49B56629C}"/>
              </a:ext>
            </a:extLst>
          </p:cNvPr>
          <p:cNvSpPr/>
          <p:nvPr/>
        </p:nvSpPr>
        <p:spPr>
          <a:xfrm>
            <a:off x="5229270" y="1418063"/>
            <a:ext cx="3786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源点</a:t>
            </a:r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，目标节点</a:t>
            </a:r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G2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55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060848"/>
            <a:ext cx="8183117" cy="293298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80AB60-3823-42CB-9E21-B418907989BE}"/>
              </a:ext>
            </a:extLst>
          </p:cNvPr>
          <p:cNvSpPr/>
          <p:nvPr/>
        </p:nvSpPr>
        <p:spPr>
          <a:xfrm>
            <a:off x="3851920" y="2060848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A25B42-03AA-484E-8B6B-DC17576B67CD}"/>
              </a:ext>
            </a:extLst>
          </p:cNvPr>
          <p:cNvSpPr/>
          <p:nvPr/>
        </p:nvSpPr>
        <p:spPr>
          <a:xfrm>
            <a:off x="1979712" y="2841241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B71A07-1AC7-4E76-8F2C-2C73BEB9C78C}"/>
              </a:ext>
            </a:extLst>
          </p:cNvPr>
          <p:cNvSpPr/>
          <p:nvPr/>
        </p:nvSpPr>
        <p:spPr>
          <a:xfrm>
            <a:off x="5868144" y="2852936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3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060848"/>
            <a:ext cx="8183117" cy="293298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80AB60-3823-42CB-9E21-B418907989BE}"/>
              </a:ext>
            </a:extLst>
          </p:cNvPr>
          <p:cNvSpPr/>
          <p:nvPr/>
        </p:nvSpPr>
        <p:spPr>
          <a:xfrm>
            <a:off x="3851920" y="2060848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B71A07-1AC7-4E76-8F2C-2C73BEB9C78C}"/>
              </a:ext>
            </a:extLst>
          </p:cNvPr>
          <p:cNvSpPr/>
          <p:nvPr/>
        </p:nvSpPr>
        <p:spPr>
          <a:xfrm>
            <a:off x="5868144" y="2852936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49843-5A19-4911-B92D-A164B2B03FEA}"/>
              </a:ext>
            </a:extLst>
          </p:cNvPr>
          <p:cNvSpPr/>
          <p:nvPr/>
        </p:nvSpPr>
        <p:spPr>
          <a:xfrm>
            <a:off x="971600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BE022-21B5-4FF1-B017-E3A318DD221E}"/>
              </a:ext>
            </a:extLst>
          </p:cNvPr>
          <p:cNvSpPr/>
          <p:nvPr/>
        </p:nvSpPr>
        <p:spPr>
          <a:xfrm>
            <a:off x="2915816" y="3544229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BC2185-B34F-4550-AA5E-7A0E484A9DB0}"/>
              </a:ext>
            </a:extLst>
          </p:cNvPr>
          <p:cNvSpPr/>
          <p:nvPr/>
        </p:nvSpPr>
        <p:spPr>
          <a:xfrm>
            <a:off x="1979713" y="2785652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6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060848"/>
            <a:ext cx="8183117" cy="293298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80AB60-3823-42CB-9E21-B418907989BE}"/>
              </a:ext>
            </a:extLst>
          </p:cNvPr>
          <p:cNvSpPr/>
          <p:nvPr/>
        </p:nvSpPr>
        <p:spPr>
          <a:xfrm>
            <a:off x="3851920" y="2060848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49843-5A19-4911-B92D-A164B2B03FEA}"/>
              </a:ext>
            </a:extLst>
          </p:cNvPr>
          <p:cNvSpPr/>
          <p:nvPr/>
        </p:nvSpPr>
        <p:spPr>
          <a:xfrm>
            <a:off x="971600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BE022-21B5-4FF1-B017-E3A318DD221E}"/>
              </a:ext>
            </a:extLst>
          </p:cNvPr>
          <p:cNvSpPr/>
          <p:nvPr/>
        </p:nvSpPr>
        <p:spPr>
          <a:xfrm>
            <a:off x="2915816" y="3544229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BC2185-B34F-4550-AA5E-7A0E484A9DB0}"/>
              </a:ext>
            </a:extLst>
          </p:cNvPr>
          <p:cNvSpPr/>
          <p:nvPr/>
        </p:nvSpPr>
        <p:spPr>
          <a:xfrm>
            <a:off x="1979713" y="2785652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38DCA-1890-416D-8B1B-498EA7B208C1}"/>
              </a:ext>
            </a:extLst>
          </p:cNvPr>
          <p:cNvSpPr/>
          <p:nvPr/>
        </p:nvSpPr>
        <p:spPr>
          <a:xfrm>
            <a:off x="4860032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843284-40A5-463A-AEB7-974D93E28715}"/>
              </a:ext>
            </a:extLst>
          </p:cNvPr>
          <p:cNvSpPr/>
          <p:nvPr/>
        </p:nvSpPr>
        <p:spPr>
          <a:xfrm>
            <a:off x="6886263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226F84-D7D8-455D-B58E-FCDEF1D9D8A5}"/>
              </a:ext>
            </a:extLst>
          </p:cNvPr>
          <p:cNvSpPr/>
          <p:nvPr/>
        </p:nvSpPr>
        <p:spPr>
          <a:xfrm>
            <a:off x="5868143" y="2850621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9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060848"/>
            <a:ext cx="8183117" cy="293298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80AB60-3823-42CB-9E21-B418907989BE}"/>
              </a:ext>
            </a:extLst>
          </p:cNvPr>
          <p:cNvSpPr/>
          <p:nvPr/>
        </p:nvSpPr>
        <p:spPr>
          <a:xfrm>
            <a:off x="3851920" y="2060848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49843-5A19-4911-B92D-A164B2B03FEA}"/>
              </a:ext>
            </a:extLst>
          </p:cNvPr>
          <p:cNvSpPr/>
          <p:nvPr/>
        </p:nvSpPr>
        <p:spPr>
          <a:xfrm>
            <a:off x="971600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BE022-21B5-4FF1-B017-E3A318DD221E}"/>
              </a:ext>
            </a:extLst>
          </p:cNvPr>
          <p:cNvSpPr/>
          <p:nvPr/>
        </p:nvSpPr>
        <p:spPr>
          <a:xfrm>
            <a:off x="2915816" y="3544229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BC2185-B34F-4550-AA5E-7A0E484A9DB0}"/>
              </a:ext>
            </a:extLst>
          </p:cNvPr>
          <p:cNvSpPr/>
          <p:nvPr/>
        </p:nvSpPr>
        <p:spPr>
          <a:xfrm>
            <a:off x="1979713" y="2785652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38DCA-1890-416D-8B1B-498EA7B208C1}"/>
              </a:ext>
            </a:extLst>
          </p:cNvPr>
          <p:cNvSpPr/>
          <p:nvPr/>
        </p:nvSpPr>
        <p:spPr>
          <a:xfrm>
            <a:off x="4860032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226F84-D7D8-455D-B58E-FCDEF1D9D8A5}"/>
              </a:ext>
            </a:extLst>
          </p:cNvPr>
          <p:cNvSpPr/>
          <p:nvPr/>
        </p:nvSpPr>
        <p:spPr>
          <a:xfrm>
            <a:off x="5868143" y="2850621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AAD281-6978-4091-948A-8AFD1D24F39E}"/>
              </a:ext>
            </a:extLst>
          </p:cNvPr>
          <p:cNvSpPr/>
          <p:nvPr/>
        </p:nvSpPr>
        <p:spPr>
          <a:xfrm>
            <a:off x="6901206" y="3544229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09F3A-CE88-422A-A2B0-3B62BDF38D05}"/>
              </a:ext>
            </a:extLst>
          </p:cNvPr>
          <p:cNvSpPr/>
          <p:nvPr/>
        </p:nvSpPr>
        <p:spPr>
          <a:xfrm>
            <a:off x="6660232" y="4509120"/>
            <a:ext cx="936104" cy="40094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D0C44F-2A33-47DB-8E37-F650A128C5AD}"/>
              </a:ext>
            </a:extLst>
          </p:cNvPr>
          <p:cNvSpPr/>
          <p:nvPr/>
        </p:nvSpPr>
        <p:spPr>
          <a:xfrm>
            <a:off x="7705346" y="4509120"/>
            <a:ext cx="936104" cy="40094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7637-5475-4EB0-A3F2-5DB45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0B98F-AE5D-49B5-B89B-C94ABC6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060848"/>
            <a:ext cx="8183117" cy="293298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80AB60-3823-42CB-9E21-B418907989BE}"/>
              </a:ext>
            </a:extLst>
          </p:cNvPr>
          <p:cNvSpPr/>
          <p:nvPr/>
        </p:nvSpPr>
        <p:spPr>
          <a:xfrm>
            <a:off x="3851920" y="2060848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D49843-5A19-4911-B92D-A164B2B03FEA}"/>
              </a:ext>
            </a:extLst>
          </p:cNvPr>
          <p:cNvSpPr/>
          <p:nvPr/>
        </p:nvSpPr>
        <p:spPr>
          <a:xfrm>
            <a:off x="971600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BE022-21B5-4FF1-B017-E3A318DD221E}"/>
              </a:ext>
            </a:extLst>
          </p:cNvPr>
          <p:cNvSpPr/>
          <p:nvPr/>
        </p:nvSpPr>
        <p:spPr>
          <a:xfrm>
            <a:off x="2915816" y="3544229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BC2185-B34F-4550-AA5E-7A0E484A9DB0}"/>
              </a:ext>
            </a:extLst>
          </p:cNvPr>
          <p:cNvSpPr/>
          <p:nvPr/>
        </p:nvSpPr>
        <p:spPr>
          <a:xfrm>
            <a:off x="1979713" y="2785652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838DCA-1890-416D-8B1B-498EA7B208C1}"/>
              </a:ext>
            </a:extLst>
          </p:cNvPr>
          <p:cNvSpPr/>
          <p:nvPr/>
        </p:nvSpPr>
        <p:spPr>
          <a:xfrm>
            <a:off x="4860032" y="3527342"/>
            <a:ext cx="1296144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226F84-D7D8-455D-B58E-FCDEF1D9D8A5}"/>
              </a:ext>
            </a:extLst>
          </p:cNvPr>
          <p:cNvSpPr/>
          <p:nvPr/>
        </p:nvSpPr>
        <p:spPr>
          <a:xfrm>
            <a:off x="5868143" y="2850621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AAD281-6978-4091-948A-8AFD1D24F39E}"/>
              </a:ext>
            </a:extLst>
          </p:cNvPr>
          <p:cNvSpPr/>
          <p:nvPr/>
        </p:nvSpPr>
        <p:spPr>
          <a:xfrm>
            <a:off x="6901206" y="3544229"/>
            <a:ext cx="129614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09F3A-CE88-422A-A2B0-3B62BDF38D05}"/>
              </a:ext>
            </a:extLst>
          </p:cNvPr>
          <p:cNvSpPr/>
          <p:nvPr/>
        </p:nvSpPr>
        <p:spPr>
          <a:xfrm>
            <a:off x="6660232" y="4509120"/>
            <a:ext cx="936104" cy="40094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D0C44F-2A33-47DB-8E37-F650A128C5AD}"/>
              </a:ext>
            </a:extLst>
          </p:cNvPr>
          <p:cNvSpPr/>
          <p:nvPr/>
        </p:nvSpPr>
        <p:spPr>
          <a:xfrm>
            <a:off x="7705346" y="4509120"/>
            <a:ext cx="936104" cy="400946"/>
          </a:xfrm>
          <a:prstGeom prst="rect">
            <a:avLst/>
          </a:prstGeom>
          <a:noFill/>
          <a:ln w="44450"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8395CC-0F93-449E-9CF2-CB19044B60E4}"/>
              </a:ext>
            </a:extLst>
          </p:cNvPr>
          <p:cNvSpPr txBox="1"/>
          <p:nvPr/>
        </p:nvSpPr>
        <p:spPr>
          <a:xfrm>
            <a:off x="1006262" y="5387468"/>
            <a:ext cx="6699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Open=[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F, E, 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Closed=[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C,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A]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Open=[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F, E, 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Closed=[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C,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A]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3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最佳优先搜索方法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94615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04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贪婪最佳优先搜索</a:t>
            </a:r>
            <a:endParaRPr lang="en-US" altLang="zh-CN" sz="304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94615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sz="3040" dirty="0">
                <a:latin typeface="楷体" panose="02010609060101010101" pitchFamily="49" charset="-122"/>
                <a:ea typeface="楷体" panose="02010609060101010101" pitchFamily="49" charset="-122"/>
              </a:rPr>
              <a:t>A* </a:t>
            </a:r>
            <a:r>
              <a:rPr lang="zh-CN" altLang="en-US" sz="3040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endParaRPr lang="en-US" altLang="zh-CN" sz="304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5FC49-6385-41D0-8E0E-B5D23D9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r>
              <a:rPr lang="en-US" altLang="zh-CN" dirty="0"/>
              <a:t>-</a:t>
            </a:r>
            <a:r>
              <a:rPr lang="zh-CN" altLang="en-US" dirty="0"/>
              <a:t>分支定界法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64E9B9-98D1-4AFE-AF6A-479A9E0A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1470825"/>
            <a:ext cx="8011643" cy="329611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D35FDE-EFB1-4094-94BB-7C9F23D09F85}"/>
              </a:ext>
            </a:extLst>
          </p:cNvPr>
          <p:cNvSpPr txBox="1"/>
          <p:nvPr/>
        </p:nvSpPr>
        <p:spPr>
          <a:xfrm>
            <a:off x="899592" y="4869160"/>
            <a:ext cx="669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Open=[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F, E, 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Closed=[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C,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A]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D99392-B40A-46EE-B63B-E7A0C767C958}"/>
              </a:ext>
            </a:extLst>
          </p:cNvPr>
          <p:cNvSpPr/>
          <p:nvPr/>
        </p:nvSpPr>
        <p:spPr>
          <a:xfrm>
            <a:off x="4427984" y="4869160"/>
            <a:ext cx="2160240" cy="548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DAE4C8-DE4A-46D2-BFE8-03AF3EC2FE7C}"/>
              </a:ext>
            </a:extLst>
          </p:cNvPr>
          <p:cNvSpPr/>
          <p:nvPr/>
        </p:nvSpPr>
        <p:spPr>
          <a:xfrm>
            <a:off x="662349" y="5545959"/>
            <a:ext cx="717356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获得一条路径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C, 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长度为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（基于该阈值删减搜索空间）</a:t>
            </a:r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951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最佳优先搜索与一致代价搜索比较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vs.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一致代价搜索？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633267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vs.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一致代价搜索？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估计值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vs.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估值函数不同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89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一致混合搜索算法（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A0394E-8790-4C91-9D39-847E04ED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633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最佳优先搜索估值函数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一直代价搜索估值函数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是否可以结合两者优点？获得更好的估值函数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一致混合搜索算法（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A0394E-8790-4C91-9D39-847E04ED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63326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最佳优先搜索估值函数 （与目标距离估计值）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一致代价搜索估值函数（与源点距离的真实值）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是否可以结合两者优点？获得更好的估值函数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既考虑与源点的真实距离又兼顾与目标点距离的预估值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1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评价函数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f(n) = g(n) + h(n)</a:t>
            </a: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g(n)=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到达结点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已经花费的代价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h(n)=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到目标节点的评估代价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f(n)=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到达目标结点的总评估代价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37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一致混合搜索算法（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B506E-9515-4616-ACEE-462B4D37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2" y="2132856"/>
            <a:ext cx="6143636" cy="360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D935AA9-37D6-474F-A2F9-F27F17913001}"/>
              </a:ext>
            </a:extLst>
          </p:cNvPr>
          <p:cNvSpPr/>
          <p:nvPr/>
        </p:nvSpPr>
        <p:spPr>
          <a:xfrm>
            <a:off x="1500182" y="2924944"/>
            <a:ext cx="55153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59FD4A-8E53-435D-8928-70520C89B1B8}"/>
              </a:ext>
            </a:extLst>
          </p:cNvPr>
          <p:cNvSpPr/>
          <p:nvPr/>
        </p:nvSpPr>
        <p:spPr>
          <a:xfrm>
            <a:off x="5436096" y="5013176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207F7580-E1B7-49EE-9FEC-E1BE6675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440877"/>
            <a:ext cx="5040560" cy="116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DF1177A-9CD9-49DF-A2B5-B10A48569645}"/>
              </a:ext>
            </a:extLst>
          </p:cNvPr>
          <p:cNvGrpSpPr/>
          <p:nvPr/>
        </p:nvGrpSpPr>
        <p:grpSpPr>
          <a:xfrm>
            <a:off x="22115" y="1625526"/>
            <a:ext cx="6143636" cy="4948211"/>
            <a:chOff x="22115" y="1625526"/>
            <a:chExt cx="6143636" cy="4948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EB506E-9515-4616-ACEE-462B4D37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15" y="1625526"/>
              <a:ext cx="6143636" cy="3606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935AA9-37D6-474F-A2F9-F27F17913001}"/>
                </a:ext>
              </a:extLst>
            </p:cNvPr>
            <p:cNvSpPr/>
            <p:nvPr/>
          </p:nvSpPr>
          <p:spPr>
            <a:xfrm>
              <a:off x="22115" y="2420888"/>
              <a:ext cx="551538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59FD4A-8E53-435D-8928-70520C89B1B8}"/>
                </a:ext>
              </a:extLst>
            </p:cNvPr>
            <p:cNvSpPr/>
            <p:nvPr/>
          </p:nvSpPr>
          <p:spPr>
            <a:xfrm>
              <a:off x="3995936" y="4509120"/>
              <a:ext cx="792088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EB8337-3C45-497F-A424-FE01997C2E66}"/>
                </a:ext>
              </a:extLst>
            </p:cNvPr>
            <p:cNvSpPr/>
            <p:nvPr/>
          </p:nvSpPr>
          <p:spPr>
            <a:xfrm>
              <a:off x="3413702" y="6045484"/>
              <a:ext cx="870265" cy="52825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9AA83E-857D-4515-9F43-444486E9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877272"/>
            <a:ext cx="1028700" cy="6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6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E299-3451-41E2-A24A-B9AF0B74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E73AF-E051-4165-AB6D-8C4AF447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A650D2-3788-4499-BD1C-2C26B1F9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659313"/>
            <a:ext cx="6200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1ECA2EC-8A1C-418D-8F09-05AA7DE9F553}"/>
              </a:ext>
            </a:extLst>
          </p:cNvPr>
          <p:cNvGrpSpPr/>
          <p:nvPr/>
        </p:nvGrpSpPr>
        <p:grpSpPr>
          <a:xfrm>
            <a:off x="251520" y="1566603"/>
            <a:ext cx="5472608" cy="2910148"/>
            <a:chOff x="22115" y="1625526"/>
            <a:chExt cx="6143636" cy="3606948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CB4E3B5-D590-46C0-AD72-D6A38B7F4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15" y="1625526"/>
              <a:ext cx="6143636" cy="3606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5330EE-15A1-4107-868A-C2483D6F5303}"/>
                </a:ext>
              </a:extLst>
            </p:cNvPr>
            <p:cNvSpPr/>
            <p:nvPr/>
          </p:nvSpPr>
          <p:spPr>
            <a:xfrm>
              <a:off x="22115" y="2420888"/>
              <a:ext cx="551538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387B99-0359-4D4F-AF74-BF3A9F9419F2}"/>
                </a:ext>
              </a:extLst>
            </p:cNvPr>
            <p:cNvSpPr/>
            <p:nvPr/>
          </p:nvSpPr>
          <p:spPr>
            <a:xfrm>
              <a:off x="3995936" y="4509120"/>
              <a:ext cx="792088" cy="3600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0893660-9093-4C6F-97A0-6A7D4D7C88ED}"/>
              </a:ext>
            </a:extLst>
          </p:cNvPr>
          <p:cNvSpPr/>
          <p:nvPr/>
        </p:nvSpPr>
        <p:spPr>
          <a:xfrm>
            <a:off x="3293726" y="5661249"/>
            <a:ext cx="870265" cy="498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5904656" cy="18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EB8337-3C45-497F-A424-FE01997C2E66}"/>
              </a:ext>
            </a:extLst>
          </p:cNvPr>
          <p:cNvSpPr/>
          <p:nvPr/>
        </p:nvSpPr>
        <p:spPr>
          <a:xfrm>
            <a:off x="3995935" y="4293096"/>
            <a:ext cx="720081" cy="454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可采纳的启发函数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启发函数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h(n)(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估价函数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是可采纳的条件：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如果对于每个结点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n, h(n)&lt;=h*(n)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h*(n)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是到达目标结点的真实代价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提供问题的启发式信息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可采纳启发函数绝不会高估到达目标结点的代价，因此它是最优的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40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A*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395" y="2085938"/>
            <a:ext cx="6200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787" y="4005064"/>
            <a:ext cx="5904656" cy="18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8A7FDC-E5E2-458E-9C09-05B92F00BA30}"/>
              </a:ext>
            </a:extLst>
          </p:cNvPr>
          <p:cNvSpPr/>
          <p:nvPr/>
        </p:nvSpPr>
        <p:spPr>
          <a:xfrm>
            <a:off x="2195736" y="4936308"/>
            <a:ext cx="792088" cy="454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19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789040"/>
            <a:ext cx="6120680" cy="246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1D0E84-34FC-4861-812B-AD3C035F237C}"/>
              </a:ext>
            </a:extLst>
          </p:cNvPr>
          <p:cNvSpPr/>
          <p:nvPr/>
        </p:nvSpPr>
        <p:spPr>
          <a:xfrm>
            <a:off x="4355976" y="3275119"/>
            <a:ext cx="842078" cy="454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3B6C0-0FB2-4E5B-9636-F728E3886BFD}"/>
              </a:ext>
            </a:extLst>
          </p:cNvPr>
          <p:cNvSpPr/>
          <p:nvPr/>
        </p:nvSpPr>
        <p:spPr>
          <a:xfrm>
            <a:off x="3707904" y="5782694"/>
            <a:ext cx="842078" cy="454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0EF9CF-6A73-4FB4-A737-A20AD5EAB620}"/>
              </a:ext>
            </a:extLst>
          </p:cNvPr>
          <p:cNvSpPr/>
          <p:nvPr/>
        </p:nvSpPr>
        <p:spPr>
          <a:xfrm>
            <a:off x="2411760" y="5517232"/>
            <a:ext cx="1242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win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41339-A8E1-49FE-9B90-73D5EB438AD9}"/>
              </a:ext>
            </a:extLst>
          </p:cNvPr>
          <p:cNvSpPr/>
          <p:nvPr/>
        </p:nvSpPr>
        <p:spPr>
          <a:xfrm>
            <a:off x="1187624" y="6313232"/>
            <a:ext cx="7366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边界节点，即待扩展（还未访问过的）的节点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基本思路：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通过对每一个结点计算评价函数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f(n)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找到一个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f(n)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最低的未扩散的结点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队列中：结点按照评价函数值从低到高排序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大多数评价函数由启发函数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构成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h(n):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到目标结点的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最小代价估计值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673424"/>
            <a:ext cx="8784976" cy="477991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800000"/>
              </a:buClr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贪婪最佳优先搜索：首先扩展与目标结点估测距离最近的结点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罗马尼亚问题：使用两点之间的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直线距离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来估测两点之间的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实际距离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5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1150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539552" y="2978290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0546" y="2492896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1560" y="3977071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93097" y="3986402"/>
            <a:ext cx="270317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31840" y="3501008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61050" y="3384985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67946" y="4959830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5" idx="5"/>
            <a:endCxn id="13" idx="3"/>
          </p:cNvCxnSpPr>
          <p:nvPr/>
        </p:nvCxnSpPr>
        <p:spPr>
          <a:xfrm>
            <a:off x="846865" y="3224141"/>
            <a:ext cx="1166912" cy="4066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339752" y="357301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1"/>
          </p:cNvCxnSpPr>
          <p:nvPr/>
        </p:nvCxnSpPr>
        <p:spPr>
          <a:xfrm>
            <a:off x="3491880" y="3717032"/>
            <a:ext cx="828793" cy="12849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061540" y="2030868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466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56792"/>
            <a:ext cx="5153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36912"/>
            <a:ext cx="6362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327351"/>
            <a:ext cx="6286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2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3DCA-3330-4F17-A1D3-2823B9C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Example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886E4A-5017-4C94-8530-9121DB0EF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1971675"/>
            <a:ext cx="7820025" cy="2914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4B8CEB-853D-46D8-94D9-002F067AB16A}"/>
              </a:ext>
            </a:extLst>
          </p:cNvPr>
          <p:cNvSpPr/>
          <p:nvPr/>
        </p:nvSpPr>
        <p:spPr>
          <a:xfrm>
            <a:off x="1538809" y="5157192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当前节点到目标节点的估价函数值</a:t>
            </a:r>
          </a:p>
        </p:txBody>
      </p:sp>
    </p:spTree>
    <p:extLst>
      <p:ext uri="{BB962C8B-B14F-4D97-AF65-F5344CB8AC3E}">
        <p14:creationId xmlns:p14="http://schemas.microsoft.com/office/powerpoint/2010/main" val="278698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9560-788F-45D7-A0C8-E81F728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F7DE-7E9C-4499-B9C8-8B33746A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7" y="4509120"/>
            <a:ext cx="8229600" cy="226298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Open=[A]; Closed=[]</a:t>
            </a:r>
          </a:p>
          <a:p>
            <a:r>
              <a:rPr lang="en-US" altLang="zh-CN" dirty="0"/>
              <a:t>Open=[B, C]; Closed=[A]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Open </a:t>
            </a:r>
            <a:r>
              <a:rPr lang="zh-CN" altLang="en-US" dirty="0">
                <a:solidFill>
                  <a:srgbClr val="FF0000"/>
                </a:solidFill>
              </a:rPr>
              <a:t>表中节点按照估值进行排序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Open=[</a:t>
            </a:r>
            <a:r>
              <a:rPr lang="en-US" altLang="zh-CN" dirty="0">
                <a:solidFill>
                  <a:srgbClr val="FF0000"/>
                </a:solidFill>
              </a:rPr>
              <a:t>C, B</a:t>
            </a:r>
            <a:r>
              <a:rPr lang="en-US" altLang="zh-CN" dirty="0"/>
              <a:t>]; Closed=[A]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CEB84-5DFF-4512-AEC2-8D4A215F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3570"/>
            <a:ext cx="7820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6738"/>
      </p:ext>
    </p:extLst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406</TotalTime>
  <Words>834</Words>
  <Application>Microsoft Office PowerPoint</Application>
  <PresentationFormat>全屏显示(4:3)</PresentationFormat>
  <Paragraphs>107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楷体</vt:lpstr>
      <vt:lpstr>Arial</vt:lpstr>
      <vt:lpstr>Calibri</vt:lpstr>
      <vt:lpstr>Times New Roman</vt:lpstr>
      <vt:lpstr>Wingdings</vt:lpstr>
      <vt:lpstr>NExT_Template_light(pure)</vt:lpstr>
      <vt:lpstr>第三章   PartII 有信息的搜索策略   </vt:lpstr>
      <vt:lpstr>内容提要</vt:lpstr>
      <vt:lpstr>可采纳的启发函数</vt:lpstr>
      <vt:lpstr>最佳优先搜索</vt:lpstr>
      <vt:lpstr>最佳优先搜索</vt:lpstr>
      <vt:lpstr>最佳优先搜索</vt:lpstr>
      <vt:lpstr>最佳优先搜索</vt:lpstr>
      <vt:lpstr>最佳优先搜索-Example</vt:lpstr>
      <vt:lpstr>最佳优先搜索</vt:lpstr>
      <vt:lpstr>最佳优先搜索</vt:lpstr>
      <vt:lpstr>最佳优先搜索</vt:lpstr>
      <vt:lpstr>最佳优先搜索</vt:lpstr>
      <vt:lpstr>一致代价搜索-分支定界法</vt:lpstr>
      <vt:lpstr>一致代价搜索-分支定界法</vt:lpstr>
      <vt:lpstr>一致代价搜索-分支定界法</vt:lpstr>
      <vt:lpstr>一致代价搜索-分支定界法</vt:lpstr>
      <vt:lpstr>一致代价搜索-分支定界法</vt:lpstr>
      <vt:lpstr>一致代价搜索-分支定界法</vt:lpstr>
      <vt:lpstr>一致代价搜索-分支定界法</vt:lpstr>
      <vt:lpstr>一致代价搜索-分支定界法</vt:lpstr>
      <vt:lpstr>最佳优先搜索与一致代价搜索比较</vt:lpstr>
      <vt:lpstr>最佳优先搜索</vt:lpstr>
      <vt:lpstr>最佳+一致混合搜索算法（A搜索）</vt:lpstr>
      <vt:lpstr>最佳+一致混合搜索算法（A 搜索）</vt:lpstr>
      <vt:lpstr>A 搜索</vt:lpstr>
      <vt:lpstr>最佳+一致混合搜索算法（A 搜索）</vt:lpstr>
      <vt:lpstr>A 搜索</vt:lpstr>
      <vt:lpstr>A 搜索</vt:lpstr>
      <vt:lpstr>A 搜索</vt:lpstr>
      <vt:lpstr>A* 搜索</vt:lpstr>
      <vt:lpstr>A 搜索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1150</cp:revision>
  <dcterms:created xsi:type="dcterms:W3CDTF">2012-07-06T08:29:00Z</dcterms:created>
  <dcterms:modified xsi:type="dcterms:W3CDTF">2021-12-28T02:04:25Z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