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591" r:id="rId2"/>
    <p:sldId id="879" r:id="rId3"/>
    <p:sldId id="685" r:id="rId4"/>
    <p:sldId id="699" r:id="rId5"/>
    <p:sldId id="858" r:id="rId6"/>
    <p:sldId id="859" r:id="rId7"/>
    <p:sldId id="877" r:id="rId8"/>
    <p:sldId id="860" r:id="rId9"/>
    <p:sldId id="662" r:id="rId10"/>
    <p:sldId id="692" r:id="rId11"/>
    <p:sldId id="865" r:id="rId12"/>
    <p:sldId id="863" r:id="rId13"/>
    <p:sldId id="868" r:id="rId14"/>
    <p:sldId id="872" r:id="rId15"/>
    <p:sldId id="687" r:id="rId16"/>
    <p:sldId id="688" r:id="rId17"/>
    <p:sldId id="704" r:id="rId18"/>
    <p:sldId id="8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360" autoAdjust="0"/>
  </p:normalViewPr>
  <p:slideViewPr>
    <p:cSldViewPr>
      <p:cViewPr varScale="1">
        <p:scale>
          <a:sx n="113" d="100"/>
          <a:sy n="113" d="100"/>
        </p:scale>
        <p:origin x="9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第五章</a:t>
            </a:r>
            <a:b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对抗搜索</a:t>
            </a:r>
            <a:br>
              <a:rPr lang="en-US" altLang="zh-CN" sz="60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剪枝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104456" cy="251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412431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剪枝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104456" cy="251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412431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9" y="4293096"/>
            <a:ext cx="478160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5346" y="4509120"/>
            <a:ext cx="435115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sym typeface="+mn-ea"/>
              </a:rPr>
              <a:t>剪枝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310BD-3514-4E67-9529-432B3EB1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1" y="1417638"/>
            <a:ext cx="7826477" cy="54470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B1A129-A812-4FC5-9A2F-8A68363AABAC}"/>
              </a:ext>
            </a:extLst>
          </p:cNvPr>
          <p:cNvSpPr/>
          <p:nvPr/>
        </p:nvSpPr>
        <p:spPr>
          <a:xfrm>
            <a:off x="735912" y="4725144"/>
            <a:ext cx="65734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根（</a:t>
            </a:r>
            <a:r>
              <a:rPr lang="en-US" altLang="zh-CN" sz="20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）节点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的估计函数值大于等于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（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 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找下界）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B471-63C5-4FAA-A230-565B5A04E828}"/>
              </a:ext>
            </a:extLst>
          </p:cNvPr>
          <p:cNvSpPr/>
          <p:nvPr/>
        </p:nvSpPr>
        <p:spPr>
          <a:xfrm>
            <a:off x="1432326" y="2884521"/>
            <a:ext cx="57567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 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节点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的估计函数值小于等于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 </a:t>
            </a:r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找上界）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69A8E-92DA-4AB5-819C-A723BDC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sym typeface="+mn-ea"/>
              </a:rPr>
              <a:t>剪枝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93B39D-9583-4E60-BEC4-3E30434B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17638"/>
            <a:ext cx="9141318" cy="54403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7E46F2-0730-46CA-91BF-740A3038F9FC}"/>
              </a:ext>
            </a:extLst>
          </p:cNvPr>
          <p:cNvSpPr txBox="1"/>
          <p:nvPr/>
        </p:nvSpPr>
        <p:spPr>
          <a:xfrm>
            <a:off x="4462" y="5255696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CD6A0-4AC3-4D74-A567-F1F7C9EFB7B4}"/>
              </a:ext>
            </a:extLst>
          </p:cNvPr>
          <p:cNvSpPr txBox="1"/>
          <p:nvPr/>
        </p:nvSpPr>
        <p:spPr>
          <a:xfrm>
            <a:off x="-2680" y="3948791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0D04BF-3771-47DB-B167-26905DEE6232}"/>
              </a:ext>
            </a:extLst>
          </p:cNvPr>
          <p:cNvSpPr txBox="1"/>
          <p:nvPr/>
        </p:nvSpPr>
        <p:spPr>
          <a:xfrm>
            <a:off x="-2680" y="2759907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020A2-6CC5-4926-8B15-A0512B0E31A9}"/>
              </a:ext>
            </a:extLst>
          </p:cNvPr>
          <p:cNvSpPr txBox="1"/>
          <p:nvPr/>
        </p:nvSpPr>
        <p:spPr>
          <a:xfrm>
            <a:off x="4462" y="1701758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27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69A8E-92DA-4AB5-819C-A723BDCB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sym typeface="+mn-ea"/>
              </a:rPr>
              <a:t>剪枝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93B39D-9583-4E60-BEC4-3E30434B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680" y="1391438"/>
            <a:ext cx="9141318" cy="54403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7E46F2-0730-46CA-91BF-740A3038F9FC}"/>
              </a:ext>
            </a:extLst>
          </p:cNvPr>
          <p:cNvSpPr txBox="1"/>
          <p:nvPr/>
        </p:nvSpPr>
        <p:spPr>
          <a:xfrm>
            <a:off x="4462" y="5255696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CD6A0-4AC3-4D74-A567-F1F7C9EFB7B4}"/>
              </a:ext>
            </a:extLst>
          </p:cNvPr>
          <p:cNvSpPr txBox="1"/>
          <p:nvPr/>
        </p:nvSpPr>
        <p:spPr>
          <a:xfrm>
            <a:off x="-2680" y="3948791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0D04BF-3771-47DB-B167-26905DEE6232}"/>
              </a:ext>
            </a:extLst>
          </p:cNvPr>
          <p:cNvSpPr txBox="1"/>
          <p:nvPr/>
        </p:nvSpPr>
        <p:spPr>
          <a:xfrm>
            <a:off x="-2680" y="2759907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020A2-6CC5-4926-8B15-A0512B0E31A9}"/>
              </a:ext>
            </a:extLst>
          </p:cNvPr>
          <p:cNvSpPr txBox="1"/>
          <p:nvPr/>
        </p:nvSpPr>
        <p:spPr>
          <a:xfrm>
            <a:off x="4462" y="1701758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F1838D-3335-4990-B7CB-559C33E98090}"/>
              </a:ext>
            </a:extLst>
          </p:cNvPr>
          <p:cNvSpPr/>
          <p:nvPr/>
        </p:nvSpPr>
        <p:spPr>
          <a:xfrm>
            <a:off x="5004048" y="1417638"/>
            <a:ext cx="629816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6AB42E-1272-4506-95EB-B1EF846ABABD}"/>
              </a:ext>
            </a:extLst>
          </p:cNvPr>
          <p:cNvSpPr/>
          <p:nvPr/>
        </p:nvSpPr>
        <p:spPr>
          <a:xfrm>
            <a:off x="7308304" y="2650610"/>
            <a:ext cx="629816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F21120-D04E-4861-8A73-6461FE18E9C9}"/>
              </a:ext>
            </a:extLst>
          </p:cNvPr>
          <p:cNvSpPr/>
          <p:nvPr/>
        </p:nvSpPr>
        <p:spPr>
          <a:xfrm>
            <a:off x="6588224" y="3926953"/>
            <a:ext cx="629816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C4CEFB-9E68-4FD1-85C6-0506A0616A63}"/>
              </a:ext>
            </a:extLst>
          </p:cNvPr>
          <p:cNvSpPr/>
          <p:nvPr/>
        </p:nvSpPr>
        <p:spPr>
          <a:xfrm>
            <a:off x="6578444" y="3926953"/>
            <a:ext cx="629816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17EEC3-05B3-4832-A480-EAEC7EB2B9F2}"/>
              </a:ext>
            </a:extLst>
          </p:cNvPr>
          <p:cNvSpPr/>
          <p:nvPr/>
        </p:nvSpPr>
        <p:spPr>
          <a:xfrm>
            <a:off x="5305163" y="4437112"/>
            <a:ext cx="629816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5728B3-605C-49A9-8322-1C4116594E59}"/>
              </a:ext>
            </a:extLst>
          </p:cNvPr>
          <p:cNvSpPr/>
          <p:nvPr/>
        </p:nvSpPr>
        <p:spPr>
          <a:xfrm>
            <a:off x="6228184" y="6309320"/>
            <a:ext cx="43204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E0F6ED-0FC7-4CD4-970F-7ACEBE0E5697}"/>
              </a:ext>
            </a:extLst>
          </p:cNvPr>
          <p:cNvSpPr txBox="1"/>
          <p:nvPr/>
        </p:nvSpPr>
        <p:spPr>
          <a:xfrm>
            <a:off x="641420" y="1602304"/>
            <a:ext cx="2934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计算极小极大法的结果？是否相同</a:t>
            </a:r>
            <a:endParaRPr lang="en-US" altLang="zh-CN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最大值上界，最小值下界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676790-B9EE-494E-83A0-9AF613A4EFC6}"/>
              </a:ext>
            </a:extLst>
          </p:cNvPr>
          <p:cNvSpPr/>
          <p:nvPr/>
        </p:nvSpPr>
        <p:spPr>
          <a:xfrm>
            <a:off x="1331640" y="3926953"/>
            <a:ext cx="769864" cy="11582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剪枝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剪枝的效率很大程度上依赖于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检查后继状态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的顺序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最佳剪枝情况下可以将时间复杂度从极大极小算法的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减少到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m/2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，采用随机顺序检查的总结点数大约是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3m/4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54" y="4437112"/>
            <a:ext cx="445183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0002" y="4437112"/>
            <a:ext cx="45185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随机博弈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西洋双陆棋的博弈树除了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max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min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结点之外还必须包括随机结点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563023"/>
            <a:ext cx="5256584" cy="379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83768" y="635433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没有明确的极大极小值，而是期望值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机会博弈的评估函数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20269"/>
            <a:ext cx="8363272" cy="1761059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评估函数应该与棋局获胜的概率成线性变换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(b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baseline="30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264696" cy="278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C2C3FE-7E35-46DD-A371-51B98276982B}"/>
              </a:ext>
            </a:extLst>
          </p:cNvPr>
          <p:cNvSpPr/>
          <p:nvPr/>
        </p:nvSpPr>
        <p:spPr>
          <a:xfrm>
            <a:off x="1907704" y="2492896"/>
            <a:ext cx="1368152" cy="165618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89E02-05E1-4983-B9C6-B96B7517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4AB97-669A-404B-87E4-CE24DF9F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剪枝相关学习资源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https://www.bilibili.com/video/BV1m7411E7X5?p=33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3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复习要点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844824"/>
            <a:ext cx="6203032" cy="4281339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剪枝</a:t>
            </a:r>
            <a:endParaRPr lang="en-US" altLang="zh-CN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95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博弈中的优化决策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912768" cy="300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/>
          </p:cNvSpPr>
          <p:nvPr>
            <p:ph sz="half" idx="1"/>
          </p:nvPr>
        </p:nvSpPr>
        <p:spPr>
          <a:xfrm>
            <a:off x="251520" y="4653136"/>
            <a:ext cx="8435280" cy="1905000"/>
          </a:xfrm>
        </p:spPr>
        <p:txBody>
          <a:bodyPr>
            <a:normAutofit fontScale="92500" lnSpcReduction="2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博弈树的最优策略通过检查每个结点的极大极小值来决定：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minimax(n)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Max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喜欢移动到有极大值的状态，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min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喜欢移动到有极小值的状态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dirty="0">
              <a:ea typeface="Verdana" pitchFamily="34" charset="0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极小极大算法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93" y="2276872"/>
            <a:ext cx="795061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331640" y="5229200"/>
            <a:ext cx="23762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07904" y="5229200"/>
            <a:ext cx="23762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84168" y="5229200"/>
            <a:ext cx="23762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2519772" y="4005064"/>
            <a:ext cx="324036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88024" y="4077072"/>
            <a:ext cx="288032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092280" y="4005064"/>
            <a:ext cx="72008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627784" y="3573016"/>
            <a:ext cx="48245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987824" y="2708920"/>
            <a:ext cx="1584176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984" y="234888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3" y="1916832"/>
            <a:ext cx="7488832" cy="46967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711755-687D-47B3-A83F-6C6FABA155F0}"/>
              </a:ext>
            </a:extLst>
          </p:cNvPr>
          <p:cNvSpPr/>
          <p:nvPr/>
        </p:nvSpPr>
        <p:spPr>
          <a:xfrm>
            <a:off x="27608" y="1484784"/>
            <a:ext cx="85750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求出以下示例中的行动路线？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1E261A-947D-47D8-A7F2-74084598EBEA}"/>
              </a:ext>
            </a:extLst>
          </p:cNvPr>
          <p:cNvSpPr/>
          <p:nvPr/>
        </p:nvSpPr>
        <p:spPr>
          <a:xfrm>
            <a:off x="3635896" y="2126829"/>
            <a:ext cx="9070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</a:t>
            </a:r>
            <a:endParaRPr lang="zh-CN" alt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740F9D-C5D8-407F-911A-1CA40C0D4DA7}"/>
              </a:ext>
            </a:extLst>
          </p:cNvPr>
          <p:cNvSpPr/>
          <p:nvPr/>
        </p:nvSpPr>
        <p:spPr>
          <a:xfrm>
            <a:off x="1649840" y="3104876"/>
            <a:ext cx="8467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7CD4E2-CE36-42B0-AC6E-ED89A7C4FEBB}"/>
              </a:ext>
            </a:extLst>
          </p:cNvPr>
          <p:cNvSpPr/>
          <p:nvPr/>
        </p:nvSpPr>
        <p:spPr>
          <a:xfrm>
            <a:off x="-89597" y="5733256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效用值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480720" cy="5355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43196"/>
            <a:ext cx="6768752" cy="51839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C769D5-E89D-4C8F-8162-6CD85D906E3C}"/>
              </a:ext>
            </a:extLst>
          </p:cNvPr>
          <p:cNvSpPr/>
          <p:nvPr/>
        </p:nvSpPr>
        <p:spPr>
          <a:xfrm>
            <a:off x="251521" y="4643687"/>
            <a:ext cx="8467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D6040B-E13E-43BB-8F72-9F9888D464C7}"/>
              </a:ext>
            </a:extLst>
          </p:cNvPr>
          <p:cNvSpPr/>
          <p:nvPr/>
        </p:nvSpPr>
        <p:spPr>
          <a:xfrm>
            <a:off x="167167" y="3778898"/>
            <a:ext cx="9070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79A3AE-7FA9-4F06-92DA-E9980ADD8534}"/>
              </a:ext>
            </a:extLst>
          </p:cNvPr>
          <p:cNvSpPr/>
          <p:nvPr/>
        </p:nvSpPr>
        <p:spPr>
          <a:xfrm>
            <a:off x="251520" y="2844225"/>
            <a:ext cx="8467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7AC083-5D34-44D6-99B9-D90B2AC029C2}"/>
              </a:ext>
            </a:extLst>
          </p:cNvPr>
          <p:cNvSpPr/>
          <p:nvPr/>
        </p:nvSpPr>
        <p:spPr>
          <a:xfrm>
            <a:off x="221352" y="1758087"/>
            <a:ext cx="9070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18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566942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多人博弈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7"/>
            <a:ext cx="8229600" cy="237626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与两人博弈的不同 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效用最大，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效用最大，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效用最大）</a:t>
            </a:r>
            <a:endParaRPr lang="en-US" altLang="zh-CN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用向量值取代单一值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通常选择使自己效用值最大的行为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联盟与破坏联盟（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结盟对付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B9F93-BD87-424E-830A-E2DB02E2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1628800"/>
            <a:ext cx="7433187" cy="306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17932</TotalTime>
  <Words>394</Words>
  <Application>Microsoft Office PowerPoint</Application>
  <PresentationFormat>全屏显示(4:3)</PresentationFormat>
  <Paragraphs>57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楷体</vt:lpstr>
      <vt:lpstr>Arial</vt:lpstr>
      <vt:lpstr>Calibri</vt:lpstr>
      <vt:lpstr>Wingdings</vt:lpstr>
      <vt:lpstr>NExT_Template_light(pure)</vt:lpstr>
      <vt:lpstr>第五章   对抗搜索   </vt:lpstr>
      <vt:lpstr>复习要点</vt:lpstr>
      <vt:lpstr>博弈中的优化决策</vt:lpstr>
      <vt:lpstr>极小极大算法</vt:lpstr>
      <vt:lpstr>极小极大算法</vt:lpstr>
      <vt:lpstr>极小极大算法</vt:lpstr>
      <vt:lpstr>极小极大算法</vt:lpstr>
      <vt:lpstr>极小极大算法</vt:lpstr>
      <vt:lpstr>多人博弈</vt:lpstr>
      <vt:lpstr>α-β剪枝</vt:lpstr>
      <vt:lpstr>α-β剪枝</vt:lpstr>
      <vt:lpstr>α-β剪枝</vt:lpstr>
      <vt:lpstr>α-β剪枝</vt:lpstr>
      <vt:lpstr>α-β剪枝</vt:lpstr>
      <vt:lpstr>α-β剪枝</vt:lpstr>
      <vt:lpstr>随机博弈</vt:lpstr>
      <vt:lpstr>机会博弈的评估函数</vt:lpstr>
      <vt:lpstr>相关资源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1349</cp:revision>
  <dcterms:created xsi:type="dcterms:W3CDTF">2012-07-06T08:29:17Z</dcterms:created>
  <dcterms:modified xsi:type="dcterms:W3CDTF">2021-12-28T02:11:17Z</dcterms:modified>
</cp:coreProperties>
</file>