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4" r:id="rId1"/>
  </p:sldMasterIdLst>
  <p:notesMasterIdLst>
    <p:notesMasterId r:id="rId29"/>
  </p:notesMasterIdLst>
  <p:handoutMasterIdLst>
    <p:handoutMasterId r:id="rId30"/>
  </p:handoutMasterIdLst>
  <p:sldIdLst>
    <p:sldId id="591" r:id="rId2"/>
    <p:sldId id="439" r:id="rId3"/>
    <p:sldId id="754" r:id="rId4"/>
    <p:sldId id="755" r:id="rId5"/>
    <p:sldId id="269" r:id="rId6"/>
    <p:sldId id="270" r:id="rId7"/>
    <p:sldId id="271" r:id="rId8"/>
    <p:sldId id="702" r:id="rId9"/>
    <p:sldId id="764" r:id="rId10"/>
    <p:sldId id="272" r:id="rId11"/>
    <p:sldId id="273" r:id="rId12"/>
    <p:sldId id="274" r:id="rId13"/>
    <p:sldId id="670" r:id="rId14"/>
    <p:sldId id="669" r:id="rId15"/>
    <p:sldId id="671" r:id="rId16"/>
    <p:sldId id="706" r:id="rId17"/>
    <p:sldId id="705" r:id="rId18"/>
    <p:sldId id="779" r:id="rId19"/>
    <p:sldId id="796" r:id="rId20"/>
    <p:sldId id="709" r:id="rId21"/>
    <p:sldId id="313" r:id="rId22"/>
    <p:sldId id="314" r:id="rId23"/>
    <p:sldId id="315" r:id="rId24"/>
    <p:sldId id="316" r:id="rId25"/>
    <p:sldId id="780" r:id="rId26"/>
    <p:sldId id="781" r:id="rId27"/>
    <p:sldId id="782" r:id="rId28"/>
  </p:sldIdLst>
  <p:sldSz cx="9144000" cy="6858000" type="screen4x3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4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84" autoAdjust="0"/>
    <p:restoredTop sz="86109" autoAdjust="0"/>
  </p:normalViewPr>
  <p:slideViewPr>
    <p:cSldViewPr>
      <p:cViewPr varScale="1">
        <p:scale>
          <a:sx n="108" d="100"/>
          <a:sy n="108" d="100"/>
        </p:scale>
        <p:origin x="1046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3960" y="-96"/>
      </p:cViewPr>
      <p:guideLst>
        <p:guide orient="horz" pos="3128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2153" tIns="46077" rIns="92153" bIns="46077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2153" tIns="46077" rIns="92153" bIns="46077" rtlCol="0"/>
          <a:lstStyle>
            <a:lvl1pPr algn="r">
              <a:defRPr sz="1200"/>
            </a:lvl1pPr>
          </a:lstStyle>
          <a:p>
            <a:fld id="{72F0BD33-6F4E-4442-AE10-F7766F96CE00}" type="datetimeFigureOut">
              <a:rPr lang="zh-CN" altLang="en-US" smtClean="0"/>
              <a:pPr/>
              <a:t>2021/12/28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2153" tIns="46077" rIns="92153" bIns="46077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2153" tIns="46077" rIns="92153" bIns="46077" rtlCol="0" anchor="b"/>
          <a:lstStyle>
            <a:lvl1pPr algn="r">
              <a:defRPr sz="1200"/>
            </a:lvl1pPr>
          </a:lstStyle>
          <a:p>
            <a:fld id="{B95DD10B-BFFD-4063-AB6B-D37A894C6EF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6960749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2153" tIns="46077" rIns="92153" bIns="46077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2153" tIns="46077" rIns="92153" bIns="46077" rtlCol="0"/>
          <a:lstStyle>
            <a:lvl1pPr algn="r">
              <a:defRPr sz="1200"/>
            </a:lvl1pPr>
          </a:lstStyle>
          <a:p>
            <a:fld id="{139C77C4-79B1-4BB9-91B3-4C87C057B65F}" type="datetimeFigureOut">
              <a:rPr lang="zh-CN" altLang="en-US" smtClean="0"/>
              <a:pPr/>
              <a:t>2021/12/28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153" tIns="46077" rIns="92153" bIns="46077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2153" tIns="46077" rIns="92153" bIns="46077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2153" tIns="46077" rIns="92153" bIns="46077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2153" tIns="46077" rIns="92153" bIns="46077" rtlCol="0" anchor="b"/>
          <a:lstStyle>
            <a:lvl1pPr algn="r">
              <a:defRPr sz="1200"/>
            </a:lvl1pPr>
          </a:lstStyle>
          <a:p>
            <a:fld id="{F771BAA4-B46D-40F9-ABAC-F33DAD13BD9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0784352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71BAA4-B46D-40F9-ABAC-F33DAD13BD98}" type="slidenum">
              <a:rPr lang="zh-CN" altLang="en-US" smtClean="0">
                <a:solidFill>
                  <a:prstClr val="black"/>
                </a:solidFill>
              </a:rPr>
              <a:pPr/>
              <a:t>1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眉占位符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 wrap="square" lIns="97415" tIns="48708" rIns="97415" bIns="48708"/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Arial" pitchFamily="34" charset="0"/>
            </a:endParaRPr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E2CD75-3708-4860-AE07-B3B1373E0532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眉占位符 5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2247007"/>
            <a:ext cx="7772400" cy="1470025"/>
          </a:xfrm>
        </p:spPr>
        <p:txBody>
          <a:bodyPr/>
          <a:lstStyle>
            <a:lvl1pPr>
              <a:defRPr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3648" y="4581128"/>
            <a:ext cx="6400800" cy="12961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/>
              <a:t>Click to edit Master subtitle style</a:t>
            </a:r>
            <a:endParaRPr lang="en-SG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-108520" y="6492875"/>
            <a:ext cx="6768752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SG" dirty="0"/>
              <a:t>2015</a:t>
            </a:r>
            <a:r>
              <a:rPr lang="zh-CN" altLang="en-US" dirty="0"/>
              <a:t>年</a:t>
            </a:r>
            <a:r>
              <a:rPr lang="en-US" altLang="zh-CN" dirty="0"/>
              <a:t>1</a:t>
            </a:r>
            <a:r>
              <a:rPr lang="zh-CN" altLang="en-US" dirty="0"/>
              <a:t>月                                                                                                湖南大学信息科学与工程学院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0132354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1" y="0"/>
            <a:ext cx="9141319" cy="1417638"/>
          </a:xfrm>
          <a:gradFill flip="none" rotWithShape="1">
            <a:gsLst>
              <a:gs pos="0">
                <a:schemeClr val="tx1">
                  <a:lumMod val="73000"/>
                </a:schemeClr>
              </a:gs>
              <a:gs pos="50000">
                <a:schemeClr val="tx1">
                  <a:lumMod val="65000"/>
                  <a:lumOff val="3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0" scaled="1"/>
            <a:tileRect/>
          </a:gradFill>
        </p:spPr>
        <p:txBody>
          <a:bodyPr/>
          <a:lstStyle>
            <a:lvl1pPr>
              <a:defRPr b="0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r>
              <a:rPr lang="en-US" altLang="zh-CN"/>
              <a:t>Click to edit Master title style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7544" y="6356350"/>
            <a:ext cx="2133600" cy="365125"/>
          </a:xfrm>
        </p:spPr>
        <p:txBody>
          <a:bodyPr/>
          <a:lstStyle/>
          <a:p>
            <a:fld id="{7D75B9EA-579D-4E82-A1B2-247215221A92}" type="slidenum">
              <a:rPr lang="en-SG" smtClean="0"/>
              <a:pPr/>
              <a:t>‹#›</a:t>
            </a:fld>
            <a:endParaRPr lang="en-SG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1412775"/>
            <a:ext cx="9144000" cy="6785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99100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d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2276872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576" y="3861049"/>
            <a:ext cx="7772400" cy="43204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34136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52600"/>
            <a:ext cx="4038600" cy="5022787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52600"/>
            <a:ext cx="4038600" cy="5022787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9504BA9-FD43-491D-A0E4-EDE8283811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053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51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250825" y="908050"/>
            <a:ext cx="4244975" cy="54006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908050"/>
            <a:ext cx="4244975" cy="26241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684588"/>
            <a:ext cx="4244975" cy="26241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6934200" y="6477000"/>
            <a:ext cx="1981200" cy="360363"/>
          </a:xfrm>
        </p:spPr>
        <p:txBody>
          <a:bodyPr/>
          <a:lstStyle>
            <a:lvl1pPr>
              <a:defRPr/>
            </a:lvl1pPr>
          </a:lstStyle>
          <a:p>
            <a:fld id="{A87DE4D9-C94E-4722-9152-88B9850D26D2}" type="slidenum">
              <a:rPr lang="ja-JP" altLang="en-US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109601862"/>
      </p:ext>
    </p:extLst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75B9EA-579D-4E82-A1B2-247215221A92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097504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30" r:id="rId5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660.png"/><Relationship Id="rId7" Type="http://schemas.openxmlformats.org/officeDocument/2006/relationships/image" Target="../media/image70.png"/><Relationship Id="rId2" Type="http://schemas.openxmlformats.org/officeDocument/2006/relationships/image" Target="../media/image6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680.png"/><Relationship Id="rId4" Type="http://schemas.openxmlformats.org/officeDocument/2006/relationships/image" Target="../media/image67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3" Type="http://schemas.openxmlformats.org/officeDocument/2006/relationships/image" Target="../media/image86.png"/><Relationship Id="rId7" Type="http://schemas.openxmlformats.org/officeDocument/2006/relationships/image" Target="../media/image90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png"/><Relationship Id="rId5" Type="http://schemas.openxmlformats.org/officeDocument/2006/relationships/image" Target="../media/image88.png"/><Relationship Id="rId10" Type="http://schemas.openxmlformats.org/officeDocument/2006/relationships/image" Target="../media/image93.png"/><Relationship Id="rId4" Type="http://schemas.openxmlformats.org/officeDocument/2006/relationships/image" Target="../media/image87.png"/><Relationship Id="rId9" Type="http://schemas.openxmlformats.org/officeDocument/2006/relationships/image" Target="../media/image9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9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png"/><Relationship Id="rId3" Type="http://schemas.openxmlformats.org/officeDocument/2006/relationships/image" Target="../media/image960.png"/><Relationship Id="rId7" Type="http://schemas.openxmlformats.org/officeDocument/2006/relationships/image" Target="../media/image102.png"/><Relationship Id="rId2" Type="http://schemas.openxmlformats.org/officeDocument/2006/relationships/image" Target="../media/image9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9.png"/><Relationship Id="rId5" Type="http://schemas.openxmlformats.org/officeDocument/2006/relationships/image" Target="../media/image98.png"/><Relationship Id="rId4" Type="http://schemas.openxmlformats.org/officeDocument/2006/relationships/image" Target="../media/image970.png"/><Relationship Id="rId9" Type="http://schemas.openxmlformats.org/officeDocument/2006/relationships/image" Target="../media/image10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536" y="1844825"/>
            <a:ext cx="8064896" cy="2448271"/>
          </a:xfrm>
        </p:spPr>
        <p:txBody>
          <a:bodyPr>
            <a:normAutofit fontScale="90000"/>
          </a:bodyPr>
          <a:lstStyle/>
          <a:p>
            <a:r>
              <a:rPr lang="zh-CN" altLang="en-US" sz="6000" dirty="0">
                <a:solidFill>
                  <a:srgbClr val="7030A0"/>
                </a:solidFill>
                <a:latin typeface="楷体" pitchFamily="49" charset="-122"/>
                <a:ea typeface="楷体" pitchFamily="49" charset="-122"/>
              </a:rPr>
              <a:t>第七章</a:t>
            </a:r>
            <a:br>
              <a:rPr lang="en-US" altLang="zh-CN" sz="6000" dirty="0">
                <a:solidFill>
                  <a:srgbClr val="7030A0"/>
                </a:solidFill>
                <a:latin typeface="楷体" pitchFamily="49" charset="-122"/>
                <a:ea typeface="楷体" pitchFamily="49" charset="-122"/>
              </a:rPr>
            </a:br>
            <a:r>
              <a:rPr lang="en-US" altLang="zh-CN" sz="6000" dirty="0">
                <a:solidFill>
                  <a:srgbClr val="7030A0"/>
                </a:solidFill>
                <a:latin typeface="楷体" pitchFamily="49" charset="-122"/>
                <a:ea typeface="楷体" pitchFamily="49" charset="-122"/>
              </a:rPr>
              <a:t> </a:t>
            </a:r>
            <a:br>
              <a:rPr lang="en-US" altLang="zh-CN" sz="6000" dirty="0">
                <a:solidFill>
                  <a:srgbClr val="7030A0"/>
                </a:solidFill>
                <a:latin typeface="楷体" pitchFamily="49" charset="-122"/>
                <a:ea typeface="楷体" pitchFamily="49" charset="-122"/>
              </a:rPr>
            </a:br>
            <a:r>
              <a:rPr lang="zh-CN" altLang="en-US" sz="6000" dirty="0">
                <a:solidFill>
                  <a:srgbClr val="7030A0"/>
                </a:solidFill>
                <a:latin typeface="楷体" pitchFamily="49" charset="-122"/>
                <a:ea typeface="楷体" pitchFamily="49" charset="-122"/>
              </a:rPr>
              <a:t>逻辑</a:t>
            </a:r>
            <a:r>
              <a:rPr lang="en-US" altLang="zh-CN" sz="6000" dirty="0">
                <a:solidFill>
                  <a:srgbClr val="7030A0"/>
                </a:solidFill>
                <a:latin typeface="楷体" pitchFamily="49" charset="-122"/>
                <a:ea typeface="楷体" pitchFamily="49" charset="-122"/>
              </a:rPr>
              <a:t>Agent</a:t>
            </a:r>
            <a:br>
              <a:rPr lang="en-US" altLang="zh-CN" sz="6000" dirty="0">
                <a:solidFill>
                  <a:srgbClr val="7030A0"/>
                </a:solidFill>
                <a:latin typeface="楷体" pitchFamily="49" charset="-122"/>
                <a:ea typeface="楷体" pitchFamily="49" charset="-122"/>
              </a:rPr>
            </a:br>
            <a:r>
              <a:rPr lang="en-US" altLang="zh-CN" sz="5400" dirty="0">
                <a:solidFill>
                  <a:schemeClr val="tx1"/>
                </a:solidFill>
              </a:rPr>
              <a:t>		</a:t>
            </a:r>
            <a:endParaRPr lang="en-SG" altLang="zh-CN" sz="3600" b="0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32277" y="188640"/>
            <a:ext cx="2760203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副标题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7767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CCEBF50-BA8F-4AA1-BC1C-A3D4746E7C7B}" type="datetimeFigureOut">
              <a:rPr lang="zh-CN" altLang="en-US" smtClean="0"/>
              <a:pPr/>
              <a:t>2021/12/28</a:t>
            </a:fld>
            <a:endParaRPr lang="en-US" altLang="ja-JP" dirty="0"/>
          </a:p>
        </p:txBody>
      </p:sp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Times New Roman" pitchFamily="18" charset="0"/>
              </a:rPr>
              <a:t>谓词公式（复合语句）</a:t>
            </a:r>
          </a:p>
        </p:txBody>
      </p:sp>
      <p:sp>
        <p:nvSpPr>
          <p:cNvPr id="222211" name="Rectangle 3"/>
          <p:cNvSpPr>
            <a:spLocks noChangeArrowheads="1"/>
          </p:cNvSpPr>
          <p:nvPr/>
        </p:nvSpPr>
        <p:spPr bwMode="auto">
          <a:xfrm>
            <a:off x="0" y="33575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221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547664"/>
            <a:ext cx="8229600" cy="4525963"/>
          </a:xfrm>
          <a:noFill/>
          <a:ln/>
        </p:spPr>
        <p:txBody>
          <a:bodyPr/>
          <a:lstStyle/>
          <a:p>
            <a:pPr marL="374650" indent="-374650">
              <a:lnSpc>
                <a:spcPct val="150000"/>
              </a:lnSpc>
              <a:spcBef>
                <a:spcPct val="50000"/>
              </a:spcBef>
              <a:buFont typeface="Wingdings" pitchFamily="2" charset="2"/>
              <a:buNone/>
              <a:tabLst>
                <a:tab pos="476250" algn="l"/>
              </a:tabLst>
            </a:pPr>
            <a:r>
              <a:rPr lang="en-US" altLang="zh-CN" b="1" dirty="0">
                <a:latin typeface="Times New Roman" pitchFamily="18" charset="0"/>
              </a:rPr>
              <a:t>1.  </a:t>
            </a:r>
            <a:r>
              <a:rPr lang="zh-CN" altLang="en-US" b="1" dirty="0">
                <a:latin typeface="Times New Roman" pitchFamily="18" charset="0"/>
              </a:rPr>
              <a:t>连接词（连词）</a:t>
            </a:r>
          </a:p>
          <a:p>
            <a:pPr marL="374650" indent="-374650">
              <a:lnSpc>
                <a:spcPct val="150000"/>
              </a:lnSpc>
              <a:spcBef>
                <a:spcPct val="90000"/>
              </a:spcBef>
              <a:buFont typeface="Wingdings" pitchFamily="2" charset="2"/>
              <a:buNone/>
              <a:tabLst>
                <a:tab pos="476250" algn="l"/>
              </a:tabLst>
            </a:pPr>
            <a:r>
              <a:rPr lang="zh-CN" altLang="en-US" b="1" dirty="0">
                <a:latin typeface="Times New Roman" pitchFamily="18" charset="0"/>
              </a:rPr>
              <a:t>（</a:t>
            </a:r>
            <a:r>
              <a:rPr lang="en-US" altLang="zh-CN" b="1" dirty="0">
                <a:latin typeface="Times New Roman" pitchFamily="18" charset="0"/>
              </a:rPr>
              <a:t>1</a:t>
            </a:r>
            <a:r>
              <a:rPr lang="zh-CN" altLang="en-US" b="1" dirty="0">
                <a:latin typeface="Times New Roman" pitchFamily="18" charset="0"/>
              </a:rPr>
              <a:t>）</a:t>
            </a:r>
            <a:r>
              <a:rPr lang="en-US" altLang="zh-CN" b="1" dirty="0">
                <a:solidFill>
                  <a:srgbClr val="0000FF"/>
                </a:solidFill>
                <a:latin typeface="Times New Roman" pitchFamily="18" charset="0"/>
              </a:rPr>
              <a:t>﹁</a:t>
            </a:r>
            <a:r>
              <a:rPr lang="zh-CN" altLang="en-US" b="1" dirty="0">
                <a:latin typeface="Times New Roman" pitchFamily="18" charset="0"/>
              </a:rPr>
              <a:t>： “否定” （ </a:t>
            </a:r>
            <a:r>
              <a:rPr lang="en-US" altLang="zh-CN" b="1" dirty="0">
                <a:latin typeface="Times New Roman" pitchFamily="18" charset="0"/>
              </a:rPr>
              <a:t>negation </a:t>
            </a:r>
            <a:r>
              <a:rPr lang="zh-CN" altLang="en-US" b="1" dirty="0">
                <a:latin typeface="Times New Roman" pitchFamily="18" charset="0"/>
              </a:rPr>
              <a:t>）或 “非”。</a:t>
            </a:r>
          </a:p>
          <a:p>
            <a:pPr marL="374650" indent="-374650">
              <a:lnSpc>
                <a:spcPct val="150000"/>
              </a:lnSpc>
              <a:spcBef>
                <a:spcPct val="90000"/>
              </a:spcBef>
              <a:buFont typeface="Wingdings" pitchFamily="2" charset="2"/>
              <a:buNone/>
              <a:tabLst>
                <a:tab pos="476250" algn="l"/>
              </a:tabLst>
            </a:pPr>
            <a:r>
              <a:rPr lang="zh-CN" altLang="en-US" b="1" dirty="0">
                <a:latin typeface="Times New Roman" pitchFamily="18" charset="0"/>
              </a:rPr>
              <a:t>（</a:t>
            </a:r>
            <a:r>
              <a:rPr lang="en-US" altLang="zh-CN" b="1" dirty="0">
                <a:latin typeface="Times New Roman" pitchFamily="18" charset="0"/>
              </a:rPr>
              <a:t>2</a:t>
            </a:r>
            <a:r>
              <a:rPr lang="zh-CN" altLang="en-US" b="1" dirty="0">
                <a:latin typeface="Times New Roman" pitchFamily="18" charset="0"/>
              </a:rPr>
              <a:t>）</a:t>
            </a:r>
            <a:r>
              <a:rPr lang="zh-CN" altLang="en-US" b="1" dirty="0">
                <a:solidFill>
                  <a:srgbClr val="0000FF"/>
                </a:solidFill>
                <a:latin typeface="Times New Roman" pitchFamily="18" charset="0"/>
              </a:rPr>
              <a:t>∨</a:t>
            </a:r>
            <a:r>
              <a:rPr lang="zh-CN" altLang="en-US" b="1" dirty="0">
                <a:latin typeface="Times New Roman" pitchFamily="18" charset="0"/>
              </a:rPr>
              <a:t>： “析取”（</a:t>
            </a:r>
            <a:r>
              <a:rPr lang="en-US" altLang="zh-CN" b="1" dirty="0">
                <a:latin typeface="Times New Roman" pitchFamily="18" charset="0"/>
              </a:rPr>
              <a:t>disjunction</a:t>
            </a:r>
            <a:r>
              <a:rPr lang="zh-CN" altLang="en-US" b="1" dirty="0">
                <a:latin typeface="Times New Roman" pitchFamily="18" charset="0"/>
              </a:rPr>
              <a:t>）</a:t>
            </a:r>
            <a:r>
              <a:rPr lang="en-US" altLang="zh-CN" b="1" dirty="0">
                <a:latin typeface="Times New Roman" pitchFamily="18" charset="0"/>
              </a:rPr>
              <a:t>——</a:t>
            </a:r>
            <a:r>
              <a:rPr lang="zh-CN" altLang="en-US" b="1" dirty="0">
                <a:latin typeface="Times New Roman" pitchFamily="18" charset="0"/>
              </a:rPr>
              <a:t>或。</a:t>
            </a:r>
          </a:p>
          <a:p>
            <a:pPr marL="374650" indent="-374650">
              <a:lnSpc>
                <a:spcPct val="150000"/>
              </a:lnSpc>
              <a:spcBef>
                <a:spcPct val="90000"/>
              </a:spcBef>
              <a:buFont typeface="Wingdings" pitchFamily="2" charset="2"/>
              <a:buNone/>
              <a:tabLst>
                <a:tab pos="476250" algn="l"/>
              </a:tabLst>
            </a:pPr>
            <a:r>
              <a:rPr lang="zh-CN" altLang="en-US" b="1" dirty="0">
                <a:latin typeface="Times New Roman" pitchFamily="18" charset="0"/>
              </a:rPr>
              <a:t>（</a:t>
            </a:r>
            <a:r>
              <a:rPr lang="en-US" altLang="zh-CN" b="1" dirty="0">
                <a:latin typeface="Times New Roman" pitchFamily="18" charset="0"/>
              </a:rPr>
              <a:t>3</a:t>
            </a:r>
            <a:r>
              <a:rPr lang="zh-CN" altLang="en-US" b="1" dirty="0">
                <a:latin typeface="Times New Roman" pitchFamily="18" charset="0"/>
              </a:rPr>
              <a:t>）</a:t>
            </a:r>
            <a:r>
              <a:rPr lang="zh-CN" altLang="en-US" b="1" dirty="0">
                <a:solidFill>
                  <a:srgbClr val="0000FF"/>
                </a:solidFill>
                <a:latin typeface="Times New Roman" pitchFamily="18" charset="0"/>
              </a:rPr>
              <a:t>∧</a:t>
            </a:r>
            <a:r>
              <a:rPr lang="zh-CN" altLang="en-US" b="1" dirty="0">
                <a:latin typeface="Times New Roman" pitchFamily="18" charset="0"/>
              </a:rPr>
              <a:t>： “合取”（</a:t>
            </a:r>
            <a:r>
              <a:rPr lang="en-US" altLang="zh-CN" b="1" dirty="0">
                <a:latin typeface="Times New Roman" pitchFamily="18" charset="0"/>
              </a:rPr>
              <a:t>conjunction</a:t>
            </a:r>
            <a:r>
              <a:rPr lang="zh-CN" altLang="en-US" b="1" dirty="0">
                <a:latin typeface="Times New Roman" pitchFamily="18" charset="0"/>
              </a:rPr>
              <a:t>）</a:t>
            </a:r>
            <a:r>
              <a:rPr lang="en-US" altLang="zh-CN" b="1" dirty="0">
                <a:latin typeface="Times New Roman" pitchFamily="18" charset="0"/>
              </a:rPr>
              <a:t>——</a:t>
            </a:r>
            <a:r>
              <a:rPr lang="zh-CN" altLang="en-US" b="1" dirty="0">
                <a:latin typeface="Times New Roman" pitchFamily="18" charset="0"/>
              </a:rPr>
              <a:t>与。</a:t>
            </a:r>
          </a:p>
        </p:txBody>
      </p:sp>
      <p:sp>
        <p:nvSpPr>
          <p:cNvPr id="222213" name="AutoShape 5"/>
          <p:cNvSpPr>
            <a:spLocks/>
          </p:cNvSpPr>
          <p:nvPr/>
        </p:nvSpPr>
        <p:spPr bwMode="auto">
          <a:xfrm>
            <a:off x="2196894" y="2330723"/>
            <a:ext cx="6781800" cy="539750"/>
          </a:xfrm>
          <a:prstGeom prst="accentBorderCallout1">
            <a:avLst>
              <a:gd name="adj1" fmla="val 21176"/>
              <a:gd name="adj2" fmla="val -1125"/>
              <a:gd name="adj3" fmla="val 118236"/>
              <a:gd name="adj4" fmla="val -8917"/>
            </a:avLst>
          </a:prstGeom>
          <a:gradFill rotWithShape="0">
            <a:gsLst>
              <a:gs pos="0">
                <a:schemeClr val="accent1"/>
              </a:gs>
              <a:gs pos="100000">
                <a:schemeClr val="bg1"/>
              </a:gs>
            </a:gsLst>
            <a:path path="rect">
              <a:fillToRect l="100000" t="100000"/>
            </a:path>
          </a:grad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CN" sz="2600" b="1">
                <a:latin typeface="Times New Roman" pitchFamily="18" charset="0"/>
              </a:rPr>
              <a:t>“</a:t>
            </a:r>
            <a:r>
              <a:rPr lang="zh-CN" altLang="en-US" sz="2600" b="1">
                <a:solidFill>
                  <a:schemeClr val="accent2"/>
                </a:solidFill>
                <a:latin typeface="Times New Roman" pitchFamily="18" charset="0"/>
              </a:rPr>
              <a:t>机器人不在</a:t>
            </a:r>
            <a:r>
              <a:rPr lang="en-US" altLang="zh-CN" sz="2600" b="1">
                <a:solidFill>
                  <a:schemeClr val="accent2"/>
                </a:solidFill>
                <a:latin typeface="Times New Roman" pitchFamily="18" charset="0"/>
              </a:rPr>
              <a:t>2</a:t>
            </a:r>
            <a:r>
              <a:rPr lang="zh-CN" altLang="en-US" sz="2600" b="1">
                <a:solidFill>
                  <a:schemeClr val="accent2"/>
                </a:solidFill>
                <a:latin typeface="Times New Roman" pitchFamily="18" charset="0"/>
              </a:rPr>
              <a:t>号房间</a:t>
            </a:r>
            <a:r>
              <a:rPr lang="zh-CN" altLang="en-US" sz="2600" b="1">
                <a:latin typeface="Times New Roman" pitchFamily="18" charset="0"/>
              </a:rPr>
              <a:t>”：</a:t>
            </a:r>
            <a:r>
              <a:rPr lang="en-US" altLang="zh-CN" sz="2600" b="1">
                <a:solidFill>
                  <a:srgbClr val="0000FF"/>
                </a:solidFill>
                <a:latin typeface="Times New Roman" pitchFamily="18" charset="0"/>
              </a:rPr>
              <a:t>﹁ </a:t>
            </a:r>
            <a:r>
              <a:rPr lang="en-US" altLang="zh-CN" sz="2600" b="1" i="1">
                <a:latin typeface="Times New Roman" pitchFamily="18" charset="0"/>
              </a:rPr>
              <a:t>Inroom</a:t>
            </a:r>
            <a:r>
              <a:rPr lang="en-US" altLang="zh-CN" sz="2600" b="1">
                <a:latin typeface="Times New Roman" pitchFamily="18" charset="0"/>
              </a:rPr>
              <a:t> (</a:t>
            </a:r>
            <a:r>
              <a:rPr lang="en-US" altLang="zh-CN" sz="2600" b="1" i="1">
                <a:latin typeface="Times New Roman" pitchFamily="18" charset="0"/>
              </a:rPr>
              <a:t>robot</a:t>
            </a:r>
            <a:r>
              <a:rPr lang="en-US" altLang="zh-CN" sz="2600" b="1">
                <a:latin typeface="Times New Roman" pitchFamily="18" charset="0"/>
              </a:rPr>
              <a:t>, </a:t>
            </a:r>
            <a:r>
              <a:rPr lang="en-US" altLang="zh-CN" sz="2600" b="1" i="1">
                <a:latin typeface="Times New Roman" pitchFamily="18" charset="0"/>
              </a:rPr>
              <a:t>r</a:t>
            </a:r>
            <a:r>
              <a:rPr lang="en-US" altLang="zh-CN" sz="2600" b="1">
                <a:latin typeface="Times New Roman" pitchFamily="18" charset="0"/>
              </a:rPr>
              <a:t>2)</a:t>
            </a:r>
          </a:p>
        </p:txBody>
      </p:sp>
      <p:sp>
        <p:nvSpPr>
          <p:cNvPr id="222214" name="AutoShape 6"/>
          <p:cNvSpPr>
            <a:spLocks/>
          </p:cNvSpPr>
          <p:nvPr/>
        </p:nvSpPr>
        <p:spPr bwMode="auto">
          <a:xfrm>
            <a:off x="2196894" y="3470806"/>
            <a:ext cx="6564998" cy="678274"/>
          </a:xfrm>
          <a:prstGeom prst="accentBorderCallout1">
            <a:avLst>
              <a:gd name="adj1" fmla="val 10875"/>
              <a:gd name="adj2" fmla="val -1102"/>
              <a:gd name="adj3" fmla="val 107700"/>
              <a:gd name="adj4" fmla="val -7448"/>
            </a:avLst>
          </a:prstGeom>
          <a:gradFill rotWithShape="0">
            <a:gsLst>
              <a:gs pos="0">
                <a:schemeClr val="accent1"/>
              </a:gs>
              <a:gs pos="100000">
                <a:schemeClr val="bg1"/>
              </a:gs>
            </a:gsLst>
            <a:path path="rect">
              <a:fillToRect l="100000" b="100000"/>
            </a:path>
          </a:grad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b="1">
                <a:latin typeface="Times New Roman" pitchFamily="18" charset="0"/>
              </a:rPr>
              <a:t>“</a:t>
            </a:r>
            <a:r>
              <a:rPr lang="zh-CN" altLang="en-US" b="1">
                <a:solidFill>
                  <a:schemeClr val="accent2"/>
                </a:solidFill>
                <a:latin typeface="Times New Roman" pitchFamily="18" charset="0"/>
              </a:rPr>
              <a:t>李明打篮球或踢足球</a:t>
            </a:r>
            <a:r>
              <a:rPr lang="zh-CN" altLang="en-US" b="1">
                <a:latin typeface="Times New Roman" pitchFamily="18" charset="0"/>
              </a:rPr>
              <a:t>”：</a:t>
            </a:r>
          </a:p>
          <a:p>
            <a:pPr>
              <a:lnSpc>
                <a:spcPct val="120000"/>
              </a:lnSpc>
            </a:pPr>
            <a:r>
              <a:rPr lang="en-US" altLang="zh-CN" b="1" i="1">
                <a:latin typeface="Times New Roman" pitchFamily="18" charset="0"/>
              </a:rPr>
              <a:t>Plays </a:t>
            </a:r>
            <a:r>
              <a:rPr lang="en-US" altLang="zh-CN" b="1">
                <a:latin typeface="Times New Roman" pitchFamily="18" charset="0"/>
              </a:rPr>
              <a:t>(</a:t>
            </a:r>
            <a:r>
              <a:rPr lang="en-US" altLang="zh-CN" b="1" i="1">
                <a:latin typeface="Times New Roman" pitchFamily="18" charset="0"/>
              </a:rPr>
              <a:t>Liming</a:t>
            </a:r>
            <a:r>
              <a:rPr lang="en-US" altLang="zh-CN" b="1">
                <a:latin typeface="Times New Roman" pitchFamily="18" charset="0"/>
              </a:rPr>
              <a:t>, </a:t>
            </a:r>
            <a:r>
              <a:rPr lang="en-US" altLang="zh-CN" b="1" i="1">
                <a:latin typeface="Times New Roman" pitchFamily="18" charset="0"/>
              </a:rPr>
              <a:t>basketball</a:t>
            </a:r>
            <a:r>
              <a:rPr lang="en-US" altLang="zh-CN" b="1">
                <a:latin typeface="Times New Roman" pitchFamily="18" charset="0"/>
              </a:rPr>
              <a:t>) </a:t>
            </a:r>
            <a:r>
              <a:rPr lang="en-US" altLang="zh-CN" b="1">
                <a:solidFill>
                  <a:srgbClr val="0000FF"/>
                </a:solidFill>
                <a:latin typeface="Times New Roman" pitchFamily="18" charset="0"/>
              </a:rPr>
              <a:t>∨</a:t>
            </a:r>
            <a:r>
              <a:rPr lang="en-US" altLang="zh-CN" b="1">
                <a:solidFill>
                  <a:srgbClr val="0000FF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en-US" altLang="zh-CN" b="1" i="1">
                <a:latin typeface="Times New Roman" pitchFamily="18" charset="0"/>
              </a:rPr>
              <a:t>Plays </a:t>
            </a:r>
            <a:r>
              <a:rPr lang="en-US" altLang="zh-CN" b="1">
                <a:latin typeface="Times New Roman" pitchFamily="18" charset="0"/>
              </a:rPr>
              <a:t>(</a:t>
            </a:r>
            <a:r>
              <a:rPr lang="en-US" altLang="zh-CN" b="1" i="1">
                <a:latin typeface="Times New Roman" pitchFamily="18" charset="0"/>
              </a:rPr>
              <a:t>Liming</a:t>
            </a:r>
            <a:r>
              <a:rPr lang="en-US" altLang="zh-CN" b="1">
                <a:latin typeface="Times New Roman" pitchFamily="18" charset="0"/>
              </a:rPr>
              <a:t>, </a:t>
            </a:r>
            <a:r>
              <a:rPr lang="en-US" altLang="zh-CN" b="1" i="1">
                <a:latin typeface="Times New Roman" pitchFamily="18" charset="0"/>
              </a:rPr>
              <a:t>football</a:t>
            </a:r>
            <a:r>
              <a:rPr lang="en-US" altLang="zh-CN" b="1">
                <a:latin typeface="Times New Roman" pitchFamily="18" charset="0"/>
              </a:rPr>
              <a:t>)</a:t>
            </a:r>
          </a:p>
        </p:txBody>
      </p:sp>
      <p:sp>
        <p:nvSpPr>
          <p:cNvPr id="222215" name="AutoShape 7"/>
          <p:cNvSpPr>
            <a:spLocks/>
          </p:cNvSpPr>
          <p:nvPr/>
        </p:nvSpPr>
        <p:spPr bwMode="auto">
          <a:xfrm>
            <a:off x="2625519" y="4590256"/>
            <a:ext cx="5924550" cy="720080"/>
          </a:xfrm>
          <a:prstGeom prst="accentBorderCallout1">
            <a:avLst>
              <a:gd name="adj1" fmla="val 12162"/>
              <a:gd name="adj2" fmla="val -1287"/>
              <a:gd name="adj3" fmla="val 82794"/>
              <a:gd name="adj4" fmla="val -12423"/>
            </a:avLst>
          </a:prstGeom>
          <a:gradFill rotWithShape="0">
            <a:gsLst>
              <a:gs pos="0">
                <a:schemeClr val="accent1"/>
              </a:gs>
              <a:gs pos="50000">
                <a:schemeClr val="bg1"/>
              </a:gs>
              <a:gs pos="100000">
                <a:schemeClr val="accent1"/>
              </a:gs>
            </a:gsLst>
            <a:lin ang="18900000" scaled="1"/>
          </a:grad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CN" b="1">
                <a:latin typeface="Arial" charset="0"/>
              </a:rPr>
              <a:t>“</a:t>
            </a:r>
            <a:r>
              <a:rPr lang="zh-CN" altLang="en-US" b="1">
                <a:solidFill>
                  <a:schemeClr val="accent2"/>
                </a:solidFill>
                <a:latin typeface="Arial" charset="0"/>
              </a:rPr>
              <a:t>我喜欢音乐和绘画</a:t>
            </a:r>
            <a:r>
              <a:rPr lang="zh-CN" altLang="en-US" b="1">
                <a:latin typeface="Arial" charset="0"/>
              </a:rPr>
              <a:t>”：</a:t>
            </a:r>
          </a:p>
          <a:p>
            <a:r>
              <a:rPr lang="zh-CN" altLang="en-US" b="1">
                <a:latin typeface="Times New Roman" pitchFamily="18" charset="0"/>
              </a:rPr>
              <a:t>            </a:t>
            </a:r>
            <a:r>
              <a:rPr lang="en-US" altLang="zh-CN" b="1" i="1">
                <a:latin typeface="Times New Roman" pitchFamily="18" charset="0"/>
              </a:rPr>
              <a:t>Like </a:t>
            </a:r>
            <a:r>
              <a:rPr lang="en-US" altLang="zh-CN" b="1">
                <a:latin typeface="Times New Roman" pitchFamily="18" charset="0"/>
              </a:rPr>
              <a:t>(</a:t>
            </a:r>
            <a:r>
              <a:rPr lang="en-US" altLang="zh-CN" b="1" i="1">
                <a:latin typeface="Times New Roman" pitchFamily="18" charset="0"/>
              </a:rPr>
              <a:t>I</a:t>
            </a:r>
            <a:r>
              <a:rPr lang="en-US" altLang="zh-CN" b="1">
                <a:latin typeface="Times New Roman" pitchFamily="18" charset="0"/>
              </a:rPr>
              <a:t>, </a:t>
            </a:r>
            <a:r>
              <a:rPr lang="en-US" altLang="zh-CN" b="1" i="1">
                <a:latin typeface="Times New Roman" pitchFamily="18" charset="0"/>
              </a:rPr>
              <a:t>music</a:t>
            </a:r>
            <a:r>
              <a:rPr lang="en-US" altLang="zh-CN" b="1">
                <a:latin typeface="Times New Roman" pitchFamily="18" charset="0"/>
              </a:rPr>
              <a:t>) </a:t>
            </a:r>
            <a:r>
              <a:rPr lang="el-GR" altLang="zh-CN" b="1">
                <a:solidFill>
                  <a:srgbClr val="0000FF"/>
                </a:solidFill>
                <a:latin typeface="Times New Roman" pitchFamily="18" charset="0"/>
              </a:rPr>
              <a:t>∧</a:t>
            </a:r>
            <a:r>
              <a:rPr lang="en-US" altLang="zh-CN" b="1">
                <a:latin typeface="Times New Roman" pitchFamily="18" charset="0"/>
              </a:rPr>
              <a:t> </a:t>
            </a:r>
            <a:r>
              <a:rPr lang="en-US" altLang="zh-CN" b="1" i="1">
                <a:latin typeface="Times New Roman" pitchFamily="18" charset="0"/>
              </a:rPr>
              <a:t>Like </a:t>
            </a:r>
            <a:r>
              <a:rPr lang="en-US" altLang="zh-CN" b="1">
                <a:latin typeface="Times New Roman" pitchFamily="18" charset="0"/>
              </a:rPr>
              <a:t>(</a:t>
            </a:r>
            <a:r>
              <a:rPr lang="en-US" altLang="zh-CN" b="1" i="1">
                <a:latin typeface="Times New Roman" pitchFamily="18" charset="0"/>
              </a:rPr>
              <a:t>I</a:t>
            </a:r>
            <a:r>
              <a:rPr lang="en-US" altLang="zh-CN" b="1">
                <a:latin typeface="Times New Roman" pitchFamily="18" charset="0"/>
              </a:rPr>
              <a:t>, </a:t>
            </a:r>
            <a:r>
              <a:rPr lang="en-US" altLang="zh-CN" b="1" i="1">
                <a:latin typeface="Times New Roman" pitchFamily="18" charset="0"/>
              </a:rPr>
              <a:t>painting</a:t>
            </a:r>
            <a:r>
              <a:rPr lang="en-US" altLang="zh-CN" b="1">
                <a:latin typeface="Times New Roman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28209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22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2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22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2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22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213" grpId="0" animBg="1" autoUpdateAnimBg="0"/>
      <p:bldP spid="222214" grpId="0" animBg="1" autoUpdateAnimBg="0"/>
      <p:bldP spid="222215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CCEBF50-BA8F-4AA1-BC1C-A3D4746E7C7B}" type="datetimeFigureOut">
              <a:rPr lang="zh-CN" altLang="en-US" smtClean="0"/>
              <a:pPr/>
              <a:t>2021/12/28</a:t>
            </a:fld>
            <a:endParaRPr lang="en-US" altLang="ja-JP"/>
          </a:p>
        </p:txBody>
      </p:sp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Times New Roman" pitchFamily="18" charset="0"/>
              </a:rPr>
              <a:t>谓词公式</a:t>
            </a:r>
          </a:p>
        </p:txBody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512694"/>
            <a:ext cx="8867775" cy="5400675"/>
          </a:xfrm>
        </p:spPr>
        <p:txBody>
          <a:bodyPr/>
          <a:lstStyle/>
          <a:p>
            <a:pPr marL="374650" indent="-374650">
              <a:spcBef>
                <a:spcPct val="50000"/>
              </a:spcBef>
              <a:buFont typeface="Wingdings" pitchFamily="2" charset="2"/>
              <a:buNone/>
              <a:tabLst>
                <a:tab pos="476250" algn="l"/>
              </a:tabLst>
            </a:pPr>
            <a:r>
              <a:rPr lang="en-US" altLang="zh-CN" b="1" dirty="0">
                <a:latin typeface="Times New Roman" pitchFamily="18" charset="0"/>
              </a:rPr>
              <a:t>  1.  </a:t>
            </a:r>
            <a:r>
              <a:rPr lang="zh-CN" altLang="en-US" b="1" dirty="0">
                <a:latin typeface="Times New Roman" pitchFamily="18" charset="0"/>
              </a:rPr>
              <a:t>连接词（连词）</a:t>
            </a:r>
          </a:p>
          <a:p>
            <a:pPr marL="374650" indent="-374650">
              <a:spcBef>
                <a:spcPct val="50000"/>
              </a:spcBef>
              <a:buFont typeface="Wingdings" pitchFamily="2" charset="2"/>
              <a:buNone/>
              <a:tabLst>
                <a:tab pos="476250" algn="l"/>
              </a:tabLst>
            </a:pPr>
            <a:r>
              <a:rPr lang="zh-CN" altLang="en-US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zh-CN" altLang="en-US" b="1" dirty="0"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altLang="en-US" b="1" dirty="0"/>
              <a:t>→</a:t>
            </a:r>
            <a:r>
              <a:rPr lang="zh-CN" altLang="en-US" b="1" dirty="0">
                <a:latin typeface="宋体" pitchFamily="2" charset="-122"/>
              </a:rPr>
              <a:t>：</a:t>
            </a:r>
            <a:r>
              <a:rPr lang="zh-CN" altLang="en-US" b="1" dirty="0">
                <a:latin typeface="Times New Roman"/>
              </a:rPr>
              <a:t>“</a:t>
            </a:r>
            <a:r>
              <a:rPr lang="zh-CN" altLang="en-US" b="1" dirty="0">
                <a:latin typeface="宋体" pitchFamily="2" charset="-122"/>
              </a:rPr>
              <a:t>蕴含</a:t>
            </a:r>
            <a:r>
              <a:rPr lang="zh-CN" altLang="en-US" b="1" dirty="0">
                <a:latin typeface="Times New Roman"/>
              </a:rPr>
              <a:t>”</a:t>
            </a:r>
            <a:r>
              <a:rPr lang="en-US" altLang="zh-CN" b="1" dirty="0">
                <a:latin typeface="宋体" pitchFamily="2" charset="-122"/>
              </a:rPr>
              <a:t>(</a:t>
            </a: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implication</a:t>
            </a:r>
            <a:r>
              <a:rPr lang="en-US" altLang="zh-CN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或 </a:t>
            </a:r>
            <a:r>
              <a:rPr lang="zh-CN" altLang="en-US" b="1" dirty="0">
                <a:latin typeface="Times New Roman"/>
              </a:rPr>
              <a:t>“</a:t>
            </a:r>
            <a:r>
              <a:rPr lang="zh-CN" altLang="en-US" b="1" dirty="0">
                <a:latin typeface="宋体" pitchFamily="2" charset="-122"/>
              </a:rPr>
              <a:t>条件</a:t>
            </a:r>
            <a:r>
              <a:rPr lang="zh-CN" altLang="en-US" b="1" dirty="0">
                <a:latin typeface="Times New Roman"/>
              </a:rPr>
              <a:t>”</a:t>
            </a:r>
            <a:r>
              <a:rPr lang="en-US" altLang="zh-CN" b="1" dirty="0">
                <a:latin typeface="宋体" pitchFamily="2" charset="-122"/>
              </a:rPr>
              <a:t>(</a:t>
            </a: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condition</a:t>
            </a:r>
            <a:r>
              <a:rPr lang="en-US" altLang="zh-CN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。</a:t>
            </a:r>
            <a:endParaRPr lang="zh-CN" altLang="en-US" b="1" dirty="0"/>
          </a:p>
          <a:p>
            <a:pPr marL="374650" indent="-374650">
              <a:spcBef>
                <a:spcPct val="50000"/>
              </a:spcBef>
              <a:buFont typeface="Wingdings" pitchFamily="2" charset="2"/>
              <a:buNone/>
              <a:tabLst>
                <a:tab pos="476250" algn="l"/>
              </a:tabLst>
            </a:pPr>
            <a:endParaRPr lang="en-US" altLang="zh-CN" b="1" dirty="0"/>
          </a:p>
        </p:txBody>
      </p:sp>
      <p:sp>
        <p:nvSpPr>
          <p:cNvPr id="223236" name="Rectangle 4"/>
          <p:cNvSpPr>
            <a:spLocks noChangeArrowheads="1"/>
          </p:cNvSpPr>
          <p:nvPr/>
        </p:nvSpPr>
        <p:spPr bwMode="auto">
          <a:xfrm>
            <a:off x="0" y="33575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3237" name="AutoShape 5"/>
          <p:cNvSpPr>
            <a:spLocks/>
          </p:cNvSpPr>
          <p:nvPr/>
        </p:nvSpPr>
        <p:spPr bwMode="auto">
          <a:xfrm>
            <a:off x="3635896" y="2965394"/>
            <a:ext cx="5400600" cy="967653"/>
          </a:xfrm>
          <a:prstGeom prst="accentBorderCallout1">
            <a:avLst>
              <a:gd name="adj1" fmla="val 9847"/>
              <a:gd name="adj2" fmla="val -954"/>
              <a:gd name="adj3" fmla="val -64110"/>
              <a:gd name="adj4" fmla="val -6755"/>
            </a:avLst>
          </a:prstGeom>
          <a:gradFill rotWithShape="0">
            <a:gsLst>
              <a:gs pos="0">
                <a:schemeClr val="accent1"/>
              </a:gs>
              <a:gs pos="100000">
                <a:schemeClr val="bg1"/>
              </a:gs>
            </a:gsLst>
            <a:path path="rect">
              <a:fillToRect l="100000" t="10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just">
              <a:lnSpc>
                <a:spcPct val="120000"/>
              </a:lnSpc>
            </a:pP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</a:rPr>
              <a:t>“</a:t>
            </a:r>
            <a:r>
              <a:rPr lang="zh-CN" altLang="en-US" b="1" dirty="0">
                <a:solidFill>
                  <a:srgbClr val="FF0000"/>
                </a:solidFill>
                <a:latin typeface="Times New Roman" pitchFamily="18" charset="0"/>
              </a:rPr>
              <a:t>如果刘华跑得最快，那么他取得冠军。” </a:t>
            </a:r>
            <a:r>
              <a:rPr lang="zh-CN" altLang="en-US" b="1" dirty="0">
                <a:solidFill>
                  <a:srgbClr val="002060"/>
                </a:solidFill>
                <a:latin typeface="Times New Roman" pitchFamily="18" charset="0"/>
              </a:rPr>
              <a:t>：</a:t>
            </a:r>
          </a:p>
          <a:p>
            <a:pPr algn="just">
              <a:lnSpc>
                <a:spcPct val="120000"/>
              </a:lnSpc>
            </a:pPr>
            <a:r>
              <a:rPr lang="zh-CN" altLang="en-US" b="1" dirty="0">
                <a:solidFill>
                  <a:srgbClr val="002060"/>
                </a:solidFill>
                <a:latin typeface="Times New Roman" pitchFamily="18" charset="0"/>
              </a:rPr>
              <a:t>    </a:t>
            </a:r>
            <a:r>
              <a:rPr lang="en-US" altLang="zh-CN" b="1" i="1" dirty="0">
                <a:solidFill>
                  <a:srgbClr val="002060"/>
                </a:solidFill>
                <a:latin typeface="Times New Roman" pitchFamily="18" charset="0"/>
              </a:rPr>
              <a:t>RUNS </a:t>
            </a:r>
            <a:r>
              <a:rPr lang="en-US" altLang="zh-CN" b="1" dirty="0">
                <a:solidFill>
                  <a:srgbClr val="002060"/>
                </a:solidFill>
                <a:latin typeface="Times New Roman" pitchFamily="18" charset="0"/>
              </a:rPr>
              <a:t>(</a:t>
            </a:r>
            <a:r>
              <a:rPr lang="en-US" altLang="zh-CN" b="1" i="1" dirty="0" err="1">
                <a:solidFill>
                  <a:srgbClr val="002060"/>
                </a:solidFill>
                <a:latin typeface="Times New Roman" pitchFamily="18" charset="0"/>
              </a:rPr>
              <a:t>Liuhua</a:t>
            </a:r>
            <a:r>
              <a:rPr lang="zh-CN" altLang="en-US" b="1" dirty="0">
                <a:solidFill>
                  <a:srgbClr val="002060"/>
                </a:solidFill>
                <a:latin typeface="Times New Roman" pitchFamily="18" charset="0"/>
              </a:rPr>
              <a:t>，</a:t>
            </a:r>
            <a:r>
              <a:rPr lang="en-US" altLang="zh-CN" b="1" i="1" dirty="0">
                <a:solidFill>
                  <a:srgbClr val="002060"/>
                </a:solidFill>
                <a:latin typeface="Times New Roman" pitchFamily="18" charset="0"/>
              </a:rPr>
              <a:t>faster</a:t>
            </a:r>
            <a:r>
              <a:rPr lang="en-US" altLang="zh-CN" b="1" dirty="0">
                <a:solidFill>
                  <a:srgbClr val="002060"/>
                </a:solidFill>
                <a:latin typeface="Times New Roman" pitchFamily="18" charset="0"/>
              </a:rPr>
              <a:t>)</a:t>
            </a:r>
            <a:r>
              <a:rPr lang="en-US" altLang="zh-CN" b="1" dirty="0">
                <a:solidFill>
                  <a:srgbClr val="002060"/>
                </a:solidFill>
                <a:latin typeface="Arial" charset="0"/>
              </a:rPr>
              <a:t>→</a:t>
            </a:r>
            <a:r>
              <a:rPr lang="en-US" altLang="zh-CN" b="1" i="1" dirty="0">
                <a:solidFill>
                  <a:srgbClr val="002060"/>
                </a:solidFill>
                <a:latin typeface="Times New Roman" pitchFamily="18" charset="0"/>
              </a:rPr>
              <a:t>WINS </a:t>
            </a:r>
            <a:r>
              <a:rPr lang="en-US" altLang="zh-CN" b="1" dirty="0">
                <a:solidFill>
                  <a:srgbClr val="002060"/>
                </a:solidFill>
                <a:latin typeface="Times New Roman" pitchFamily="18" charset="0"/>
              </a:rPr>
              <a:t>(</a:t>
            </a:r>
            <a:r>
              <a:rPr lang="en-US" altLang="zh-CN" b="1" i="1" dirty="0" err="1">
                <a:solidFill>
                  <a:srgbClr val="002060"/>
                </a:solidFill>
                <a:latin typeface="Times New Roman" pitchFamily="18" charset="0"/>
              </a:rPr>
              <a:t>Liuhua</a:t>
            </a:r>
            <a:r>
              <a:rPr lang="en-US" altLang="zh-CN" b="1" i="1" dirty="0">
                <a:solidFill>
                  <a:srgbClr val="002060"/>
                </a:solidFill>
                <a:latin typeface="Times New Roman" pitchFamily="18" charset="0"/>
              </a:rPr>
              <a:t> </a:t>
            </a:r>
            <a:r>
              <a:rPr lang="zh-CN" altLang="en-US" b="1" dirty="0">
                <a:solidFill>
                  <a:srgbClr val="002060"/>
                </a:solidFill>
                <a:latin typeface="Times New Roman" pitchFamily="18" charset="0"/>
              </a:rPr>
              <a:t>，</a:t>
            </a:r>
            <a:r>
              <a:rPr lang="en-US" altLang="zh-CN" b="1" dirty="0">
                <a:solidFill>
                  <a:srgbClr val="002060"/>
                </a:solidFill>
                <a:latin typeface="Times New Roman" pitchFamily="18" charset="0"/>
              </a:rPr>
              <a:t>champion)</a:t>
            </a:r>
          </a:p>
        </p:txBody>
      </p:sp>
      <p:sp>
        <p:nvSpPr>
          <p:cNvPr id="223238" name="Rectangle 6"/>
          <p:cNvSpPr>
            <a:spLocks noChangeArrowheads="1"/>
          </p:cNvSpPr>
          <p:nvPr/>
        </p:nvSpPr>
        <p:spPr bwMode="auto">
          <a:xfrm>
            <a:off x="14287" y="4149080"/>
            <a:ext cx="9129713" cy="2105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zh-CN" altLang="en-US" sz="3200" b="1" dirty="0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  </a:t>
            </a:r>
            <a:r>
              <a:rPr lang="zh-CN" altLang="en-US" sz="2800" b="1" dirty="0">
                <a:latin typeface="宋体" pitchFamily="2" charset="-122"/>
              </a:rPr>
              <a:t>：</a:t>
            </a:r>
            <a:r>
              <a:rPr lang="zh-CN" altLang="en-US" sz="2800" b="1" dirty="0">
                <a:latin typeface="Times New Roman"/>
              </a:rPr>
              <a:t>“</a:t>
            </a:r>
            <a:r>
              <a:rPr lang="zh-CN" altLang="en-US" sz="2800" b="1" dirty="0">
                <a:latin typeface="宋体" pitchFamily="2" charset="-122"/>
              </a:rPr>
              <a:t>等价</a:t>
            </a:r>
            <a:r>
              <a:rPr lang="zh-CN" altLang="en-US" sz="2800" b="1" dirty="0">
                <a:latin typeface="Times New Roman"/>
              </a:rPr>
              <a:t>”</a:t>
            </a:r>
            <a:r>
              <a:rPr lang="zh-CN" altLang="en-US" sz="2800" b="1" dirty="0">
                <a:latin typeface="宋体" pitchFamily="2" charset="-122"/>
              </a:rPr>
              <a:t>（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equivalence</a:t>
            </a:r>
            <a:r>
              <a:rPr lang="zh-CN" altLang="en-US" sz="2800" b="1" dirty="0">
                <a:latin typeface="宋体" pitchFamily="2" charset="-122"/>
              </a:rPr>
              <a:t>）或</a:t>
            </a:r>
            <a:r>
              <a:rPr lang="zh-CN" altLang="en-US" sz="2800" b="1" dirty="0">
                <a:latin typeface="Times New Roman"/>
              </a:rPr>
              <a:t>“</a:t>
            </a:r>
            <a:r>
              <a:rPr lang="zh-CN" altLang="en-US" sz="2800" b="1" dirty="0">
                <a:latin typeface="宋体" pitchFamily="2" charset="-122"/>
              </a:rPr>
              <a:t>双条件</a:t>
            </a:r>
            <a:r>
              <a:rPr lang="zh-CN" altLang="en-US" sz="2800" b="1" dirty="0">
                <a:latin typeface="Times New Roman"/>
              </a:rPr>
              <a:t>”</a:t>
            </a:r>
            <a:endParaRPr lang="zh-CN" altLang="en-US" sz="2800" b="1" dirty="0">
              <a:latin typeface="宋体" pitchFamily="2" charset="-122"/>
            </a:endParaRPr>
          </a:p>
          <a:p>
            <a:pPr>
              <a:lnSpc>
                <a:spcPct val="120000"/>
              </a:lnSpc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2800" b="1" dirty="0">
                <a:latin typeface="宋体" pitchFamily="2" charset="-122"/>
              </a:rPr>
              <a:t>         （</a:t>
            </a:r>
            <a:r>
              <a:rPr lang="en-US" altLang="zh-CN" sz="2800" b="1" dirty="0" err="1">
                <a:latin typeface="Times New Roman" pitchFamily="18" charset="0"/>
                <a:cs typeface="Times New Roman" pitchFamily="18" charset="0"/>
              </a:rPr>
              <a:t>bicondition</a:t>
            </a:r>
            <a:r>
              <a:rPr lang="zh-CN" altLang="en-US" sz="2800" b="1" dirty="0">
                <a:latin typeface="宋体" pitchFamily="2" charset="-122"/>
              </a:rPr>
              <a:t>）。</a:t>
            </a:r>
          </a:p>
          <a:p>
            <a:pPr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2800" b="1" dirty="0">
                <a:latin typeface="宋体" pitchFamily="2" charset="-122"/>
              </a:rPr>
              <a:t>             </a:t>
            </a:r>
            <a:r>
              <a:rPr lang="en-US" altLang="zh-CN" sz="2800" b="1" i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8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 </a:t>
            </a:r>
            <a:r>
              <a:rPr lang="en-US" altLang="zh-CN" sz="2800" b="1" i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2800" b="1" dirty="0">
                <a:latin typeface="宋体" pitchFamily="2" charset="-122"/>
              </a:rPr>
              <a:t>: </a:t>
            </a:r>
            <a:r>
              <a:rPr lang="en-US" altLang="zh-CN" sz="2800" b="1" dirty="0">
                <a:latin typeface="Times New Roman"/>
              </a:rPr>
              <a:t>“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zh-CN" altLang="en-US" sz="2800" b="1" dirty="0">
                <a:latin typeface="宋体" pitchFamily="2" charset="-122"/>
              </a:rPr>
              <a:t>当且仅当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2800" b="1" dirty="0">
                <a:latin typeface="Times New Roman"/>
              </a:rPr>
              <a:t>”</a:t>
            </a:r>
            <a:r>
              <a:rPr lang="zh-CN" altLang="en-US" sz="2800" b="1" dirty="0">
                <a:latin typeface="宋体" pitchFamily="2" charset="-122"/>
              </a:rPr>
              <a:t>。</a:t>
            </a:r>
            <a:r>
              <a:rPr lang="zh-CN" altLang="en-US" sz="2800" b="1" dirty="0">
                <a:latin typeface="Arial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59715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3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3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3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3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235" grpId="0" autoUpdateAnimBg="0"/>
      <p:bldP spid="223237" grpId="0" animBg="1" autoUpdateAnimBg="0"/>
      <p:bldP spid="223238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CCEBF50-BA8F-4AA1-BC1C-A3D4746E7C7B}" type="datetimeFigureOut">
              <a:rPr lang="zh-CN" altLang="en-US" smtClean="0"/>
              <a:pPr/>
              <a:t>2021/12/28</a:t>
            </a:fld>
            <a:endParaRPr lang="en-US" altLang="ja-JP"/>
          </a:p>
        </p:txBody>
      </p:sp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393602"/>
          </a:xfrm>
        </p:spPr>
        <p:txBody>
          <a:bodyPr/>
          <a:lstStyle/>
          <a:p>
            <a:r>
              <a:rPr lang="zh-CN" altLang="en-US" dirty="0">
                <a:latin typeface="Times New Roman" pitchFamily="18" charset="0"/>
              </a:rPr>
              <a:t>谓词公式</a:t>
            </a:r>
          </a:p>
        </p:txBody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701" y="1502296"/>
            <a:ext cx="8642350" cy="930275"/>
          </a:xfrm>
        </p:spPr>
        <p:txBody>
          <a:bodyPr/>
          <a:lstStyle/>
          <a:p>
            <a:pPr marL="374650" indent="-374650">
              <a:spcBef>
                <a:spcPct val="50000"/>
              </a:spcBef>
              <a:buFont typeface="Wingdings" pitchFamily="2" charset="2"/>
              <a:buNone/>
              <a:tabLst>
                <a:tab pos="476250" algn="l"/>
              </a:tabLst>
            </a:pPr>
            <a:r>
              <a:rPr lang="en-US" altLang="zh-CN" b="1">
                <a:latin typeface="Times New Roman" pitchFamily="18" charset="0"/>
              </a:rPr>
              <a:t>1.</a:t>
            </a:r>
            <a:r>
              <a:rPr lang="en-US" altLang="zh-CN" b="1"/>
              <a:t> </a:t>
            </a:r>
            <a:r>
              <a:rPr lang="zh-CN" altLang="en-US" b="1"/>
              <a:t>连接词（连词）</a:t>
            </a:r>
          </a:p>
          <a:p>
            <a:pPr marL="374650" indent="-374650">
              <a:spcBef>
                <a:spcPct val="50000"/>
              </a:spcBef>
              <a:buFont typeface="Wingdings" pitchFamily="2" charset="2"/>
              <a:buNone/>
              <a:tabLst>
                <a:tab pos="476250" algn="l"/>
              </a:tabLst>
            </a:pPr>
            <a:endParaRPr lang="zh-CN" altLang="en-US" b="1"/>
          </a:p>
          <a:p>
            <a:pPr marL="374650" indent="-374650">
              <a:spcBef>
                <a:spcPct val="50000"/>
              </a:spcBef>
              <a:buFont typeface="Wingdings" pitchFamily="2" charset="2"/>
              <a:buNone/>
              <a:tabLst>
                <a:tab pos="476250" algn="l"/>
              </a:tabLst>
            </a:pPr>
            <a:endParaRPr lang="en-US" altLang="zh-CN" b="1"/>
          </a:p>
        </p:txBody>
      </p:sp>
      <p:sp>
        <p:nvSpPr>
          <p:cNvPr id="224260" name="Rectangle 4"/>
          <p:cNvSpPr>
            <a:spLocks noChangeArrowheads="1"/>
          </p:cNvSpPr>
          <p:nvPr/>
        </p:nvSpPr>
        <p:spPr bwMode="auto">
          <a:xfrm>
            <a:off x="0" y="33575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24261" name="Object 5"/>
          <p:cNvGraphicFramePr>
            <a:graphicFrameLocks noChangeAspect="1"/>
          </p:cNvGraphicFramePr>
          <p:nvPr/>
        </p:nvGraphicFramePr>
        <p:xfrm>
          <a:off x="304800" y="2603500"/>
          <a:ext cx="8559800" cy="331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71" name="位图图像" r:id="rId3" imgW="4439270" imgH="1238423" progId="Paint.Picture">
                  <p:embed/>
                </p:oleObj>
              </mc:Choice>
              <mc:Fallback>
                <p:oleObj name="位图图像" r:id="rId3" imgW="4439270" imgH="1238423" progId="Paint.Picture">
                  <p:embed/>
                  <p:pic>
                    <p:nvPicPr>
                      <p:cNvPr id="22426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603500"/>
                        <a:ext cx="8559800" cy="331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4262" name="Text Box 6"/>
          <p:cNvSpPr txBox="1">
            <a:spLocks noChangeArrowheads="1"/>
          </p:cNvSpPr>
          <p:nvPr/>
        </p:nvSpPr>
        <p:spPr bwMode="auto">
          <a:xfrm>
            <a:off x="1134268" y="2075382"/>
            <a:ext cx="6900863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600" b="1" dirty="0">
                <a:latin typeface="宋体" pitchFamily="2" charset="-122"/>
              </a:rPr>
              <a:t>谓词逻辑真值表</a:t>
            </a:r>
            <a:r>
              <a:rPr lang="zh-CN" altLang="en-US" sz="2600" b="1" dirty="0">
                <a:latin typeface="Arial" charset="0"/>
              </a:rPr>
              <a:t> </a:t>
            </a:r>
          </a:p>
        </p:txBody>
      </p:sp>
      <p:sp>
        <p:nvSpPr>
          <p:cNvPr id="2" name="椭圆 1"/>
          <p:cNvSpPr/>
          <p:nvPr/>
        </p:nvSpPr>
        <p:spPr>
          <a:xfrm>
            <a:off x="521882" y="4039344"/>
            <a:ext cx="720080" cy="5760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FFC000"/>
                </a:solidFill>
              </a:ln>
              <a:noFill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14733" y="2204864"/>
            <a:ext cx="1636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前件          后件</a:t>
            </a:r>
          </a:p>
        </p:txBody>
      </p:sp>
      <p:sp>
        <p:nvSpPr>
          <p:cNvPr id="10" name="椭圆 9"/>
          <p:cNvSpPr/>
          <p:nvPr/>
        </p:nvSpPr>
        <p:spPr>
          <a:xfrm>
            <a:off x="6516216" y="4077072"/>
            <a:ext cx="720080" cy="5760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FFC000"/>
                </a:solidFill>
              </a:ln>
              <a:noFill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1357197" y="4027174"/>
            <a:ext cx="720080" cy="5760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FFC000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4322218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楷体" pitchFamily="49" charset="-122"/>
                <a:ea typeface="楷体" pitchFamily="49" charset="-122"/>
              </a:rPr>
              <a:t>逻辑等价</a:t>
            </a:r>
            <a:endParaRPr lang="en-US" altLang="zh-CN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6675438" y="6769174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5DAABA5A-3EBB-49C8-988D-5476B6117577}" type="slidenum">
              <a:rPr lang="en-US" altLang="zh-CN" smtClean="0">
                <a:ea typeface="宋体" charset="-122"/>
              </a:rPr>
              <a:pPr/>
              <a:t>13</a:t>
            </a:fld>
            <a:endParaRPr lang="en-US" altLang="zh-CN">
              <a:ea typeface="宋体" charset="-122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772816"/>
            <a:ext cx="8991600" cy="465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楷体" pitchFamily="49" charset="-122"/>
                <a:ea typeface="楷体" pitchFamily="49" charset="-122"/>
              </a:rPr>
              <a:t>推理和证明</a:t>
            </a:r>
          </a:p>
        </p:txBody>
      </p:sp>
      <p:sp>
        <p:nvSpPr>
          <p:cNvPr id="4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6748140" y="7129214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4007E09A-3D01-48D2-BB9C-CAAED43BCD09}" type="slidenum">
              <a:rPr lang="en-US" altLang="zh-CN" smtClean="0">
                <a:ea typeface="宋体" charset="-122"/>
              </a:rPr>
              <a:pPr/>
              <a:t>14</a:t>
            </a:fld>
            <a:endParaRPr lang="en-US" altLang="zh-CN">
              <a:ea typeface="宋体" charset="-122"/>
            </a:endParaRPr>
          </a:p>
        </p:txBody>
      </p:sp>
      <p:sp>
        <p:nvSpPr>
          <p:cNvPr id="6" name="AutoShape 2" descr="c:\users\user\appdata\roaming\360se6\User Data\temp\images?q=tbn:ANd9GcSz0I0iEyPkWf7LvBiQ-lmErnA_aVpOrMeOE7PzChuC8und0GIvVoqduwA.jpg"/>
          <p:cNvSpPr>
            <a:spLocks noChangeAspect="1" noChangeArrowheads="1"/>
          </p:cNvSpPr>
          <p:nvPr/>
        </p:nvSpPr>
        <p:spPr bwMode="auto">
          <a:xfrm>
            <a:off x="4611365" y="606176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内容占位符 2"/>
          <p:cNvSpPr>
            <a:spLocks noGrp="1"/>
          </p:cNvSpPr>
          <p:nvPr>
            <p:ph idx="1"/>
          </p:nvPr>
        </p:nvSpPr>
        <p:spPr>
          <a:xfrm>
            <a:off x="395536" y="1639341"/>
            <a:ext cx="8229600" cy="4525963"/>
          </a:xfrm>
        </p:spPr>
        <p:txBody>
          <a:bodyPr>
            <a:normAutofit/>
          </a:bodyPr>
          <a:lstStyle/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>
                <a:latin typeface="楷体" pitchFamily="49" charset="-122"/>
                <a:ea typeface="楷体" pitchFamily="49" charset="-122"/>
              </a:rPr>
              <a:t>证明分为两类：</a:t>
            </a:r>
            <a:endParaRPr lang="en-US" altLang="zh-CN" dirty="0">
              <a:latin typeface="楷体" pitchFamily="49" charset="-122"/>
              <a:ea typeface="楷体" pitchFamily="49" charset="-122"/>
            </a:endParaRPr>
          </a:p>
          <a:p>
            <a:pPr marL="457200" lvl="1" indent="0">
              <a:buClr>
                <a:srgbClr val="800000"/>
              </a:buClr>
              <a:buNone/>
            </a:pPr>
            <a:r>
              <a:rPr lang="zh-CN" altLang="en-US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推理规则</a:t>
            </a:r>
            <a:endParaRPr lang="en-US" altLang="zh-CN" dirty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  <a:p>
            <a:pPr marL="1371600" lvl="2" indent="-457200">
              <a:buClr>
                <a:srgbClr val="800000"/>
              </a:buClr>
              <a:buFont typeface="+mj-lt"/>
              <a:buAutoNum type="arabicPeriod"/>
            </a:pPr>
            <a:r>
              <a:rPr lang="zh-CN" altLang="en-US" dirty="0">
                <a:latin typeface="楷体" pitchFamily="49" charset="-122"/>
                <a:ea typeface="楷体" pitchFamily="49" charset="-122"/>
              </a:rPr>
              <a:t>从旧的语句中产生新的语句</a:t>
            </a:r>
            <a:endParaRPr lang="en-US" altLang="zh-CN" dirty="0">
              <a:latin typeface="楷体" pitchFamily="49" charset="-122"/>
              <a:ea typeface="楷体" pitchFamily="49" charset="-122"/>
            </a:endParaRPr>
          </a:p>
          <a:p>
            <a:pPr marL="1371600" lvl="2" indent="-457200">
              <a:buClr>
                <a:srgbClr val="800000"/>
              </a:buClr>
              <a:buFont typeface="+mj-lt"/>
              <a:buAutoNum type="arabicPeriod"/>
            </a:pPr>
            <a:r>
              <a:rPr lang="zh-CN" altLang="en-US" dirty="0">
                <a:latin typeface="楷体" pitchFamily="49" charset="-122"/>
                <a:ea typeface="楷体" pitchFamily="49" charset="-122"/>
              </a:rPr>
              <a:t>证明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=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一系列推理规则的应用</a:t>
            </a:r>
            <a:endParaRPr lang="en-US" altLang="zh-CN" dirty="0">
              <a:latin typeface="楷体" pitchFamily="49" charset="-122"/>
              <a:ea typeface="楷体" pitchFamily="49" charset="-122"/>
            </a:endParaRPr>
          </a:p>
          <a:p>
            <a:pPr marL="1371600" lvl="2" indent="-457200">
              <a:buClr>
                <a:srgbClr val="800000"/>
              </a:buClr>
              <a:buFont typeface="+mj-lt"/>
              <a:buAutoNum type="arabicPeriod"/>
            </a:pPr>
            <a:r>
              <a:rPr lang="zh-CN" altLang="en-US" dirty="0">
                <a:latin typeface="楷体" pitchFamily="49" charset="-122"/>
                <a:ea typeface="楷体" pitchFamily="49" charset="-122"/>
              </a:rPr>
              <a:t>通常需要将语句转成范式</a:t>
            </a:r>
            <a:endParaRPr lang="en-US" altLang="zh-CN" dirty="0"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81" y="0"/>
            <a:ext cx="9141319" cy="1381092"/>
          </a:xfrm>
        </p:spPr>
        <p:txBody>
          <a:bodyPr/>
          <a:lstStyle/>
          <a:p>
            <a:r>
              <a:rPr lang="zh-CN" altLang="en-US" dirty="0">
                <a:latin typeface="楷体" pitchFamily="49" charset="-122"/>
                <a:ea typeface="楷体" pitchFamily="49" charset="-122"/>
              </a:rPr>
              <a:t>推理规则</a:t>
            </a:r>
          </a:p>
        </p:txBody>
      </p:sp>
      <p:sp>
        <p:nvSpPr>
          <p:cNvPr id="4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6748140" y="7129214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4007E09A-3D01-48D2-BB9C-CAAED43BCD09}" type="slidenum">
              <a:rPr lang="en-US" altLang="zh-CN" smtClean="0">
                <a:ea typeface="宋体" charset="-122"/>
              </a:rPr>
              <a:pPr/>
              <a:t>15</a:t>
            </a:fld>
            <a:endParaRPr lang="en-US" altLang="zh-CN">
              <a:ea typeface="宋体" charset="-122"/>
            </a:endParaRPr>
          </a:p>
        </p:txBody>
      </p:sp>
      <p:sp>
        <p:nvSpPr>
          <p:cNvPr id="6" name="AutoShape 2" descr="c:\users\user\appdata\roaming\360se6\User Data\temp\images?q=tbn:ANd9GcSz0I0iEyPkWf7LvBiQ-lmErnA_aVpOrMeOE7PzChuC8und0GIvVoqduwA.jpg"/>
          <p:cNvSpPr>
            <a:spLocks noChangeAspect="1" noChangeArrowheads="1"/>
          </p:cNvSpPr>
          <p:nvPr/>
        </p:nvSpPr>
        <p:spPr bwMode="auto">
          <a:xfrm>
            <a:off x="4611365" y="606176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77071"/>
          </a:xfrm>
        </p:spPr>
        <p:txBody>
          <a:bodyPr>
            <a:normAutofit/>
          </a:bodyPr>
          <a:lstStyle/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>
                <a:latin typeface="楷体" pitchFamily="49" charset="-122"/>
                <a:ea typeface="楷体" pitchFamily="49" charset="-122"/>
              </a:rPr>
              <a:t>假定推理规则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(Modus Ponens, 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简称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M.P.)</a:t>
            </a:r>
          </a:p>
          <a:p>
            <a:pPr>
              <a:buClr>
                <a:srgbClr val="800000"/>
              </a:buClr>
              <a:buFont typeface="Wingdings" pitchFamily="2" charset="2"/>
              <a:buChar char="Ø"/>
            </a:pPr>
            <a:endParaRPr lang="en-US" altLang="zh-CN" dirty="0">
              <a:latin typeface="楷体" pitchFamily="49" charset="-122"/>
              <a:ea typeface="楷体" pitchFamily="49" charset="-122"/>
            </a:endParaRPr>
          </a:p>
          <a:p>
            <a:pPr>
              <a:buClr>
                <a:srgbClr val="800000"/>
              </a:buClr>
              <a:buFont typeface="Wingdings" pitchFamily="2" charset="2"/>
              <a:buChar char="Ø"/>
            </a:pPr>
            <a:endParaRPr lang="en-US" altLang="zh-CN" dirty="0">
              <a:latin typeface="楷体" pitchFamily="49" charset="-122"/>
              <a:ea typeface="楷体" pitchFamily="49" charset="-122"/>
            </a:endParaRPr>
          </a:p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>
                <a:latin typeface="楷体" pitchFamily="49" charset="-122"/>
                <a:ea typeface="楷体" pitchFamily="49" charset="-122"/>
              </a:rPr>
              <a:t>消去合取词规则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(And-Elimination,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简称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A.E.)</a:t>
            </a: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对象 6"/>
              <p:cNvSpPr txBox="1"/>
              <p:nvPr/>
            </p:nvSpPr>
            <p:spPr bwMode="auto">
              <a:xfrm>
                <a:off x="3491880" y="2348880"/>
                <a:ext cx="1584176" cy="760404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⇒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den>
                      </m:f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7" name="对象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91880" y="2348880"/>
                <a:ext cx="1584176" cy="76040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459" name="Object 3"/>
              <p:cNvSpPr txBox="1"/>
              <p:nvPr/>
            </p:nvSpPr>
            <p:spPr bwMode="auto">
              <a:xfrm>
                <a:off x="3708400" y="4076700"/>
                <a:ext cx="1044575" cy="760413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den>
                      </m:f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9459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08400" y="4076700"/>
                <a:ext cx="1044575" cy="7604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>
            <a:extLst>
              <a:ext uri="{FF2B5EF4-FFF2-40B4-BE49-F238E27FC236}">
                <a16:creationId xmlns:a16="http://schemas.microsoft.com/office/drawing/2014/main" id="{31184DA0-C1F7-4FBB-B5B1-3412FA12D487}"/>
              </a:ext>
            </a:extLst>
          </p:cNvPr>
          <p:cNvSpPr/>
          <p:nvPr/>
        </p:nvSpPr>
        <p:spPr>
          <a:xfrm>
            <a:off x="6660232" y="5733256"/>
            <a:ext cx="16065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P210</a:t>
            </a:r>
            <a:endParaRPr lang="zh-CN" alt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楷体" pitchFamily="49" charset="-122"/>
                <a:ea typeface="楷体" pitchFamily="49" charset="-122"/>
              </a:rPr>
              <a:t>归结可靠性证明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44208" y="5373216"/>
            <a:ext cx="2314600" cy="504056"/>
          </a:xfrm>
        </p:spPr>
        <p:txBody>
          <a:bodyPr>
            <a:normAutofit/>
          </a:bodyPr>
          <a:lstStyle/>
          <a:p>
            <a:pPr marL="0">
              <a:buNone/>
            </a:pPr>
            <a:r>
              <a:rPr lang="zh-CN" altLang="en-US" sz="1800" dirty="0">
                <a:solidFill>
                  <a:srgbClr val="FF0000"/>
                </a:solidFill>
              </a:rPr>
              <a:t>其中</a:t>
            </a:r>
            <a:r>
              <a:rPr lang="en-US" altLang="zh-CN" sz="1800" dirty="0">
                <a:solidFill>
                  <a:srgbClr val="FF0000"/>
                </a:solidFill>
              </a:rPr>
              <a:t>l</a:t>
            </a:r>
            <a:r>
              <a:rPr lang="en-US" altLang="zh-CN" sz="1800" baseline="-25000" dirty="0">
                <a:solidFill>
                  <a:srgbClr val="FF0000"/>
                </a:solidFill>
              </a:rPr>
              <a:t>i</a:t>
            </a:r>
            <a:r>
              <a:rPr lang="zh-CN" altLang="en-US" sz="1800" dirty="0">
                <a:solidFill>
                  <a:srgbClr val="FF0000"/>
                </a:solidFill>
              </a:rPr>
              <a:t>与</a:t>
            </a:r>
            <a:r>
              <a:rPr lang="en-US" altLang="zh-CN" sz="1800" dirty="0">
                <a:solidFill>
                  <a:srgbClr val="FF0000"/>
                </a:solidFill>
              </a:rPr>
              <a:t>m</a:t>
            </a:r>
            <a:r>
              <a:rPr lang="en-US" altLang="zh-CN" sz="1800" baseline="-25000" dirty="0">
                <a:solidFill>
                  <a:srgbClr val="FF0000"/>
                </a:solidFill>
              </a:rPr>
              <a:t>j</a:t>
            </a:r>
            <a:r>
              <a:rPr lang="zh-CN" altLang="en-US" sz="1800" dirty="0">
                <a:solidFill>
                  <a:srgbClr val="FF0000"/>
                </a:solidFill>
              </a:rPr>
              <a:t>互补</a:t>
            </a: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3930492"/>
            <a:ext cx="8100392" cy="13707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323528" y="1628800"/>
            <a:ext cx="2624436" cy="22467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全归结推理：</a:t>
            </a:r>
            <a:endParaRPr lang="en-US" altLang="zh-CN" sz="2800" dirty="0">
              <a:latin typeface="楷体" pitchFamily="49" charset="-122"/>
              <a:ea typeface="楷体" pitchFamily="49" charset="-122"/>
            </a:endParaRPr>
          </a:p>
          <a:p>
            <a:pPr>
              <a:buClr>
                <a:srgbClr val="800000"/>
              </a:buClr>
              <a:buFont typeface="Wingdings" pitchFamily="2" charset="2"/>
              <a:buChar char="Ø"/>
            </a:pPr>
            <a:endParaRPr lang="en-US" altLang="zh-CN" sz="2800" dirty="0">
              <a:latin typeface="楷体" pitchFamily="49" charset="-122"/>
              <a:ea typeface="楷体" pitchFamily="49" charset="-122"/>
            </a:endParaRPr>
          </a:p>
          <a:p>
            <a:pPr>
              <a:buClr>
                <a:srgbClr val="800000"/>
              </a:buClr>
              <a:buFont typeface="Wingdings" pitchFamily="2" charset="2"/>
              <a:buChar char="Ø"/>
            </a:pPr>
            <a:endParaRPr lang="en-US" altLang="zh-CN" sz="2800" dirty="0">
              <a:latin typeface="楷体" pitchFamily="49" charset="-122"/>
              <a:ea typeface="楷体" pitchFamily="49" charset="-122"/>
            </a:endParaRPr>
          </a:p>
          <a:p>
            <a:pPr>
              <a:buClr>
                <a:srgbClr val="800000"/>
              </a:buClr>
              <a:buFont typeface="Wingdings" pitchFamily="2" charset="2"/>
              <a:buChar char="Ø"/>
            </a:pPr>
            <a:endParaRPr lang="en-US" altLang="zh-CN" sz="2800" dirty="0">
              <a:latin typeface="楷体" pitchFamily="49" charset="-122"/>
              <a:ea typeface="楷体" pitchFamily="49" charset="-122"/>
            </a:endParaRPr>
          </a:p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证明：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4"/>
              <p:cNvSpPr txBox="1"/>
              <p:nvPr/>
            </p:nvSpPr>
            <p:spPr bwMode="auto">
              <a:xfrm>
                <a:off x="1043608" y="2195572"/>
                <a:ext cx="6135687" cy="77152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∨⋯∨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, 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∨⋯∨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∨⋯∨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∨⋯∨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∨⋯∨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∨⋯∨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6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43608" y="2195572"/>
                <a:ext cx="6135687" cy="7715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6444208" y="298766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m</a:t>
            </a:r>
            <a:r>
              <a:rPr lang="en-US" altLang="zh-CN" baseline="-25000" dirty="0">
                <a:solidFill>
                  <a:srgbClr val="FF0000"/>
                </a:solidFill>
              </a:rPr>
              <a:t>j</a:t>
            </a:r>
            <a:r>
              <a:rPr lang="zh-CN" altLang="en-US" dirty="0">
                <a:solidFill>
                  <a:srgbClr val="FF0000"/>
                </a:solidFill>
              </a:rPr>
              <a:t>与</a:t>
            </a:r>
            <a:r>
              <a:rPr lang="en-US" altLang="zh-CN" dirty="0">
                <a:solidFill>
                  <a:srgbClr val="FF0000"/>
                </a:solidFill>
              </a:rPr>
              <a:t>l</a:t>
            </a:r>
            <a:r>
              <a:rPr lang="en-US" altLang="zh-CN" baseline="-25000" dirty="0">
                <a:solidFill>
                  <a:srgbClr val="FF0000"/>
                </a:solidFill>
              </a:rPr>
              <a:t>i</a:t>
            </a:r>
            <a:r>
              <a:rPr lang="zh-CN" altLang="en-US" dirty="0">
                <a:solidFill>
                  <a:srgbClr val="FF0000"/>
                </a:solidFill>
              </a:rPr>
              <a:t>互补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楷体" pitchFamily="49" charset="-122"/>
                <a:ea typeface="楷体" pitchFamily="49" charset="-122"/>
              </a:rPr>
              <a:t>归结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C2865C66-7FDF-4E33-9C0F-A354F5DB659E}"/>
                  </a:ext>
                </a:extLst>
              </p:cNvPr>
              <p:cNvSpPr txBox="1"/>
              <p:nvPr/>
            </p:nvSpPr>
            <p:spPr>
              <a:xfrm>
                <a:off x="3336829" y="1628800"/>
                <a:ext cx="12715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C2=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C2865C66-7FDF-4E33-9C0F-A354F5DB65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6829" y="1628800"/>
                <a:ext cx="1271502" cy="369332"/>
              </a:xfrm>
              <a:prstGeom prst="rect">
                <a:avLst/>
              </a:prstGeom>
              <a:blipFill>
                <a:blip r:embed="rId2"/>
                <a:stretch>
                  <a:fillRect l="-3828" t="-8197" r="-2871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841A2149-D83B-488F-8278-2C7047FBB5C2}"/>
                  </a:ext>
                </a:extLst>
              </p:cNvPr>
              <p:cNvSpPr txBox="1"/>
              <p:nvPr/>
            </p:nvSpPr>
            <p:spPr>
              <a:xfrm>
                <a:off x="1763688" y="1628800"/>
                <a:ext cx="12458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C1=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Q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841A2149-D83B-488F-8278-2C7047FBB5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1628800"/>
                <a:ext cx="1245854" cy="369332"/>
              </a:xfrm>
              <a:prstGeom prst="rect">
                <a:avLst/>
              </a:prstGeom>
              <a:blipFill>
                <a:blip r:embed="rId3"/>
                <a:stretch>
                  <a:fillRect l="-3902" t="-8197" r="-292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D6F7FF57-A97F-48AA-91B6-3E5DE0006C1A}"/>
                  </a:ext>
                </a:extLst>
              </p:cNvPr>
              <p:cNvSpPr txBox="1"/>
              <p:nvPr/>
            </p:nvSpPr>
            <p:spPr>
              <a:xfrm>
                <a:off x="4988573" y="1628800"/>
                <a:ext cx="7152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C3=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D6F7FF57-A97F-48AA-91B6-3E5DE0006C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8573" y="1628800"/>
                <a:ext cx="715260" cy="369332"/>
              </a:xfrm>
              <a:prstGeom prst="rect">
                <a:avLst/>
              </a:prstGeom>
              <a:blipFill>
                <a:blip r:embed="rId4"/>
                <a:stretch>
                  <a:fillRect l="-6780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组合 32">
            <a:extLst>
              <a:ext uri="{FF2B5EF4-FFF2-40B4-BE49-F238E27FC236}">
                <a16:creationId xmlns:a16="http://schemas.microsoft.com/office/drawing/2014/main" id="{847ABD63-3218-4992-ABE1-B2124C5910E1}"/>
              </a:ext>
            </a:extLst>
          </p:cNvPr>
          <p:cNvGrpSpPr/>
          <p:nvPr/>
        </p:nvGrpSpPr>
        <p:grpSpPr>
          <a:xfrm>
            <a:off x="1612485" y="2641342"/>
            <a:ext cx="5449175" cy="3054838"/>
            <a:chOff x="1522867" y="3535809"/>
            <a:chExt cx="5449175" cy="3054838"/>
          </a:xfrm>
        </p:grpSpPr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BDBE8119-AA96-4B10-9C90-242F97148B9D}"/>
                </a:ext>
              </a:extLst>
            </p:cNvPr>
            <p:cNvGrpSpPr/>
            <p:nvPr/>
          </p:nvGrpSpPr>
          <p:grpSpPr>
            <a:xfrm>
              <a:off x="1522867" y="3535809"/>
              <a:ext cx="5449175" cy="3054838"/>
              <a:chOff x="2123728" y="1960280"/>
              <a:chExt cx="5449175" cy="3054838"/>
            </a:xfrm>
          </p:grpSpPr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30270485-64DB-474A-8D84-22CED92B923B}"/>
                  </a:ext>
                </a:extLst>
              </p:cNvPr>
              <p:cNvSpPr/>
              <p:nvPr/>
            </p:nvSpPr>
            <p:spPr>
              <a:xfrm>
                <a:off x="2123728" y="1988840"/>
                <a:ext cx="1656184" cy="6480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996AC818-61EA-4AAD-8A8F-9ABE8EE8F015}"/>
                  </a:ext>
                </a:extLst>
              </p:cNvPr>
              <p:cNvSpPr/>
              <p:nvPr/>
            </p:nvSpPr>
            <p:spPr>
              <a:xfrm>
                <a:off x="4788024" y="1960280"/>
                <a:ext cx="1656184" cy="6480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1FCB084F-3C1F-4CF2-BA01-D164DF539BB0}"/>
                  </a:ext>
                </a:extLst>
              </p:cNvPr>
              <p:cNvSpPr/>
              <p:nvPr/>
            </p:nvSpPr>
            <p:spPr>
              <a:xfrm>
                <a:off x="3275856" y="3104964"/>
                <a:ext cx="1656184" cy="6480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84AD1F48-D04C-4313-9F86-DADB02F137D2}"/>
                  </a:ext>
                </a:extLst>
              </p:cNvPr>
              <p:cNvSpPr/>
              <p:nvPr/>
            </p:nvSpPr>
            <p:spPr>
              <a:xfrm>
                <a:off x="5916719" y="3104964"/>
                <a:ext cx="1656184" cy="6480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1A435D0E-E9E2-4DCD-A98D-64790CB651F1}"/>
                  </a:ext>
                </a:extLst>
              </p:cNvPr>
              <p:cNvSpPr/>
              <p:nvPr/>
            </p:nvSpPr>
            <p:spPr>
              <a:xfrm>
                <a:off x="4752020" y="4367046"/>
                <a:ext cx="1656184" cy="6480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4" name="直接箭头连接符 13">
                <a:extLst>
                  <a:ext uri="{FF2B5EF4-FFF2-40B4-BE49-F238E27FC236}">
                    <a16:creationId xmlns:a16="http://schemas.microsoft.com/office/drawing/2014/main" id="{AB12C4F8-DB94-4777-ADAB-EF91E6C1F445}"/>
                  </a:ext>
                </a:extLst>
              </p:cNvPr>
              <p:cNvCxnSpPr>
                <a:stCxn id="7" idx="2"/>
                <a:endCxn id="10" idx="0"/>
              </p:cNvCxnSpPr>
              <p:nvPr/>
            </p:nvCxnSpPr>
            <p:spPr>
              <a:xfrm>
                <a:off x="2951820" y="2636912"/>
                <a:ext cx="1152128" cy="46805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箭头连接符 14">
                <a:extLst>
                  <a:ext uri="{FF2B5EF4-FFF2-40B4-BE49-F238E27FC236}">
                    <a16:creationId xmlns:a16="http://schemas.microsoft.com/office/drawing/2014/main" id="{1EEBE980-B3DE-43BE-80E5-80E13AB489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60535" y="3767316"/>
                <a:ext cx="1308715" cy="52520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箭头连接符 15">
                <a:extLst>
                  <a:ext uri="{FF2B5EF4-FFF2-40B4-BE49-F238E27FC236}">
                    <a16:creationId xmlns:a16="http://schemas.microsoft.com/office/drawing/2014/main" id="{7AB2194E-54C3-4331-94EF-0D7026A2785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260535" y="2565482"/>
                <a:ext cx="1308715" cy="5855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箭头连接符 17">
                <a:extLst>
                  <a:ext uri="{FF2B5EF4-FFF2-40B4-BE49-F238E27FC236}">
                    <a16:creationId xmlns:a16="http://schemas.microsoft.com/office/drawing/2014/main" id="{908A1E2D-42DB-4B52-9E15-F5544D88DE7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569250" y="3722866"/>
                <a:ext cx="1308716" cy="56965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7B3A8273-0223-478B-8E26-927F1CA92538}"/>
                    </a:ext>
                  </a:extLst>
                </p:cNvPr>
                <p:cNvSpPr txBox="1"/>
                <p:nvPr/>
              </p:nvSpPr>
              <p:spPr>
                <a:xfrm>
                  <a:off x="1708528" y="3723233"/>
                  <a:ext cx="84670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</m:oMath>
                  </a14:m>
                  <a:r>
                    <a:rPr lang="en-US" altLang="zh-CN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</a:t>
                  </a:r>
                  <a14:m>
                    <m:oMath xmlns:m="http://schemas.openxmlformats.org/officeDocument/2006/math">
                      <m:r>
                        <a:rPr lang="en-US" altLang="zh-CN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</m:oMath>
                  </a14:m>
                  <a:r>
                    <a:rPr lang="en-US" altLang="zh-CN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Q</a:t>
                  </a:r>
                  <a:endParaRPr lang="zh-CN" alt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7B3A8273-0223-478B-8E26-927F1CA925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8528" y="3723233"/>
                  <a:ext cx="846707" cy="369332"/>
                </a:xfrm>
                <a:prstGeom prst="rect">
                  <a:avLst/>
                </a:prstGeom>
                <a:blipFill>
                  <a:blip r:embed="rId5"/>
                  <a:stretch>
                    <a:fillRect t="-10000" r="-5036" b="-2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85C1EFA0-F8D2-47DF-9A4C-8C1BE2775080}"/>
                    </a:ext>
                  </a:extLst>
                </p:cNvPr>
                <p:cNvSpPr txBox="1"/>
                <p:nvPr/>
              </p:nvSpPr>
              <p:spPr>
                <a:xfrm>
                  <a:off x="4452624" y="3638969"/>
                  <a:ext cx="87235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</m:oMath>
                  </a14:m>
                  <a:r>
                    <a:rPr lang="en-US" altLang="zh-CN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Q</a:t>
                  </a:r>
                  <a14:m>
                    <m:oMath xmlns:m="http://schemas.openxmlformats.org/officeDocument/2006/math">
                      <m:r>
                        <a:rPr lang="en-US" altLang="zh-CN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</m:oMath>
                  </a14:m>
                  <a:r>
                    <a:rPr lang="en-US" altLang="zh-CN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R</a:t>
                  </a:r>
                  <a:endParaRPr lang="zh-CN" alt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85C1EFA0-F8D2-47DF-9A4C-8C1BE27750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2624" y="3638969"/>
                  <a:ext cx="872355" cy="369332"/>
                </a:xfrm>
                <a:prstGeom prst="rect">
                  <a:avLst/>
                </a:prstGeom>
                <a:blipFill>
                  <a:blip r:embed="rId6"/>
                  <a:stretch>
                    <a:fillRect t="-8197" r="-4895" b="-2459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B623F4A3-D911-4312-A91C-CCE728665625}"/>
                    </a:ext>
                  </a:extLst>
                </p:cNvPr>
                <p:cNvSpPr txBox="1"/>
                <p:nvPr/>
              </p:nvSpPr>
              <p:spPr>
                <a:xfrm>
                  <a:off x="3004046" y="4808077"/>
                  <a:ext cx="83388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</m:oMath>
                  </a14:m>
                  <a:r>
                    <a:rPr lang="en-US" altLang="zh-CN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</a:t>
                  </a:r>
                  <a14:m>
                    <m:oMath xmlns:m="http://schemas.openxmlformats.org/officeDocument/2006/math">
                      <m:r>
                        <a:rPr lang="en-US" altLang="zh-CN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</m:oMath>
                  </a14:m>
                  <a:r>
                    <a:rPr lang="en-US" altLang="zh-CN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R</a:t>
                  </a:r>
                  <a:endParaRPr lang="zh-CN" alt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B623F4A3-D911-4312-A91C-CCE7286656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4046" y="4808077"/>
                  <a:ext cx="833883" cy="369332"/>
                </a:xfrm>
                <a:prstGeom prst="rect">
                  <a:avLst/>
                </a:prstGeom>
                <a:blipFill>
                  <a:blip r:embed="rId7"/>
                  <a:stretch>
                    <a:fillRect t="-10000" r="-5147" b="-2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9C5F5C1B-685F-4F06-8754-E324D8097EB6}"/>
                    </a:ext>
                  </a:extLst>
                </p:cNvPr>
                <p:cNvSpPr txBox="1"/>
                <p:nvPr/>
              </p:nvSpPr>
              <p:spPr>
                <a:xfrm>
                  <a:off x="5832140" y="4784923"/>
                  <a:ext cx="37382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</m:oMath>
                    </m:oMathPara>
                  </a14:m>
                  <a:endParaRPr lang="zh-CN" alt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9C5F5C1B-685F-4F06-8754-E324D8097E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32140" y="4784923"/>
                  <a:ext cx="373820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" name="矩形 3">
            <a:extLst>
              <a:ext uri="{FF2B5EF4-FFF2-40B4-BE49-F238E27FC236}">
                <a16:creationId xmlns:a16="http://schemas.microsoft.com/office/drawing/2014/main" id="{CF9ED9D3-E166-4386-A4FA-74F780B2A74F}"/>
              </a:ext>
            </a:extLst>
          </p:cNvPr>
          <p:cNvSpPr/>
          <p:nvPr/>
        </p:nvSpPr>
        <p:spPr>
          <a:xfrm>
            <a:off x="2579100" y="5903064"/>
            <a:ext cx="451277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合并的子句包含互补的谓词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楷体" pitchFamily="49" charset="-122"/>
                <a:ea typeface="楷体" pitchFamily="49" charset="-122"/>
              </a:rPr>
              <a:t>归 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合取范式</a:t>
            </a:r>
            <a:r>
              <a:rPr lang="en-US" altLang="zh-CN" dirty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(Conjunctive Normal Form</a:t>
            </a:r>
            <a:r>
              <a:rPr lang="zh-CN" altLang="en-US" dirty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CNF)</a:t>
            </a:r>
          </a:p>
          <a:p>
            <a:pPr marL="457200" lvl="1" indent="0">
              <a:buClr>
                <a:srgbClr val="800000"/>
              </a:buClr>
              <a:buNone/>
            </a:pPr>
            <a:r>
              <a:rPr lang="en-US" altLang="zh-CN" dirty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e.g. (A ∨﹁B)∧(C ∨D) </a:t>
            </a:r>
          </a:p>
          <a:p>
            <a:pPr>
              <a:buClr>
                <a:srgbClr val="800000"/>
              </a:buClr>
              <a:buFont typeface="Wingdings" pitchFamily="2" charset="2"/>
              <a:buChar char="Ø"/>
            </a:pPr>
            <a:endParaRPr lang="en-US" altLang="zh-CN" dirty="0">
              <a:latin typeface="Times New Roman" panose="02020603050405020304" pitchFamily="18" charset="0"/>
              <a:ea typeface="楷体" pitchFamily="49" charset="-122"/>
              <a:cs typeface="Times New Roman" panose="02020603050405020304" pitchFamily="18" charset="0"/>
            </a:endParaRPr>
          </a:p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单元归结推理：</a:t>
            </a:r>
            <a:endParaRPr lang="en-US" altLang="zh-CN" dirty="0">
              <a:latin typeface="Times New Roman" panose="02020603050405020304" pitchFamily="18" charset="0"/>
              <a:ea typeface="楷体" pitchFamily="49" charset="-122"/>
              <a:cs typeface="Times New Roman" panose="02020603050405020304" pitchFamily="18" charset="0"/>
            </a:endParaRPr>
          </a:p>
          <a:p>
            <a:pPr>
              <a:buClr>
                <a:srgbClr val="800000"/>
              </a:buClr>
              <a:buFont typeface="Wingdings" pitchFamily="2" charset="2"/>
              <a:buChar char="Ø"/>
            </a:pPr>
            <a:endParaRPr lang="en-US" altLang="zh-CN" dirty="0">
              <a:latin typeface="Times New Roman" panose="02020603050405020304" pitchFamily="18" charset="0"/>
              <a:ea typeface="楷体" pitchFamily="49" charset="-122"/>
              <a:cs typeface="Times New Roman" panose="02020603050405020304" pitchFamily="18" charset="0"/>
            </a:endParaRPr>
          </a:p>
          <a:p>
            <a:pPr>
              <a:buClr>
                <a:srgbClr val="800000"/>
              </a:buClr>
              <a:buFont typeface="Wingdings" pitchFamily="2" charset="2"/>
              <a:buChar char="Ø"/>
            </a:pPr>
            <a:endParaRPr lang="en-US" altLang="zh-CN" dirty="0">
              <a:latin typeface="Times New Roman" panose="02020603050405020304" pitchFamily="18" charset="0"/>
              <a:ea typeface="楷体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对象 3"/>
              <p:cNvSpPr txBox="1"/>
              <p:nvPr/>
            </p:nvSpPr>
            <p:spPr bwMode="auto">
              <a:xfrm>
                <a:off x="2195736" y="3751083"/>
                <a:ext cx="5688632" cy="1390189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zh-CN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∨⋯∨</m:t>
                          </m:r>
                          <m:sSub>
                            <m:sSubPr>
                              <m:ctrlPr>
                                <a:rPr lang="zh-CN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zh-CN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zh-CN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, </m:t>
                          </m:r>
                          <m:r>
                            <a:rPr lang="zh-CN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sSub>
                            <m:sSubPr>
                              <m:ctrlPr>
                                <a:rPr lang="zh-CN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zh-CN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∨⋯∨</m:t>
                          </m:r>
                          <m:sSub>
                            <m:sSubPr>
                              <m:ctrlPr>
                                <a:rPr lang="zh-CN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zh-CN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CN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zh-CN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zh-CN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zh-CN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CN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zh-CN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∨⋯∨</m:t>
                          </m:r>
                          <m:sSub>
                            <m:sSubPr>
                              <m:ctrlPr>
                                <a:rPr lang="zh-CN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zh-CN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4" name="对象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95736" y="3751083"/>
                <a:ext cx="5688632" cy="139018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6012160" y="5435932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m </a:t>
            </a:r>
            <a:r>
              <a:rPr lang="zh-CN" altLang="en-US" dirty="0">
                <a:solidFill>
                  <a:srgbClr val="FF0000"/>
                </a:solidFill>
              </a:rPr>
              <a:t>与</a:t>
            </a:r>
            <a:r>
              <a:rPr lang="en-US" altLang="zh-CN" dirty="0">
                <a:solidFill>
                  <a:srgbClr val="FF0000"/>
                </a:solidFill>
              </a:rPr>
              <a:t>l</a:t>
            </a:r>
            <a:r>
              <a:rPr lang="en-US" altLang="zh-CN" baseline="-25000" dirty="0">
                <a:solidFill>
                  <a:srgbClr val="FF0000"/>
                </a:solidFill>
              </a:rPr>
              <a:t>i</a:t>
            </a:r>
            <a:r>
              <a:rPr lang="zh-CN" altLang="en-US" dirty="0">
                <a:solidFill>
                  <a:srgbClr val="FF0000"/>
                </a:solidFill>
              </a:rPr>
              <a:t>互补：即</a:t>
            </a:r>
            <a:r>
              <a:rPr lang="en-US" altLang="zh-CN" dirty="0">
                <a:solidFill>
                  <a:srgbClr val="FF0000"/>
                </a:solidFill>
              </a:rPr>
              <a:t>m=</a:t>
            </a:r>
            <a:r>
              <a:rPr lang="en-US" altLang="zh-CN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 ﹁</a:t>
            </a:r>
            <a:r>
              <a:rPr lang="en-US" altLang="zh-CN" dirty="0">
                <a:solidFill>
                  <a:srgbClr val="FF0000"/>
                </a:solidFill>
              </a:rPr>
              <a:t> l</a:t>
            </a:r>
            <a:r>
              <a:rPr lang="en-US" altLang="zh-CN" baseline="-25000" dirty="0">
                <a:solidFill>
                  <a:srgbClr val="FF0000"/>
                </a:solidFill>
              </a:rPr>
              <a:t>i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17935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7C28FD-5A20-4E4A-9A85-17C7C6F24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楷体" pitchFamily="49" charset="-122"/>
                <a:ea typeface="楷体" pitchFamily="49" charset="-122"/>
              </a:rPr>
              <a:t>归 结</a:t>
            </a:r>
            <a:endParaRPr lang="zh-CN" alt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A3F52FF8-E440-48A7-9114-43A2B2FF1ED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1628800"/>
            <a:ext cx="3552453" cy="3093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A17EDCB0-C751-4CE0-9BBC-273B0A613FFE}"/>
              </a:ext>
            </a:extLst>
          </p:cNvPr>
          <p:cNvSpPr/>
          <p:nvPr/>
        </p:nvSpPr>
        <p:spPr>
          <a:xfrm>
            <a:off x="6228184" y="3761099"/>
            <a:ext cx="864096" cy="818021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5DF28DA3-EA0D-465C-BCB8-7DBF26E66D81}"/>
                  </a:ext>
                </a:extLst>
              </p:cNvPr>
              <p:cNvSpPr/>
              <p:nvPr/>
            </p:nvSpPr>
            <p:spPr>
              <a:xfrm>
                <a:off x="179512" y="5155881"/>
                <a:ext cx="4608512" cy="144655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4400" dirty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1. B12 </a:t>
                </a:r>
                <a:r>
                  <a:rPr lang="en-US" altLang="zh-CN" sz="4400" dirty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sym typeface="Wingdings" panose="05000000000000000000" pitchFamily="2" charset="2"/>
                  </a:rPr>
                  <a:t></a:t>
                </a:r>
                <a:r>
                  <a:rPr lang="en-US" altLang="zh-CN" sz="4400" dirty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P12</a:t>
                </a:r>
                <a14:m>
                  <m:oMath xmlns:m="http://schemas.openxmlformats.org/officeDocument/2006/math">
                    <m:r>
                      <a:rPr lang="zh-CN" altLang="en-US" sz="4400">
                        <a:ln w="0"/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lang="en-US" altLang="zh-CN" sz="4400" dirty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P13</a:t>
                </a:r>
              </a:p>
              <a:p>
                <a:r>
                  <a:rPr lang="en-US" altLang="zh-CN" sz="4400" dirty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 2. ﹁ P12   </a:t>
                </a:r>
                <a:endParaRPr lang="zh-CN" altLang="en-US" sz="44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5DF28DA3-EA0D-465C-BCB8-7DBF26E66D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5155881"/>
                <a:ext cx="4608512" cy="1446550"/>
              </a:xfrm>
              <a:prstGeom prst="rect">
                <a:avLst/>
              </a:prstGeom>
              <a:blipFill>
                <a:blip r:embed="rId3"/>
                <a:stretch>
                  <a:fillRect l="-3042" t="-10549" r="-2381" b="-232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对象 3">
                <a:extLst>
                  <a:ext uri="{FF2B5EF4-FFF2-40B4-BE49-F238E27FC236}">
                    <a16:creationId xmlns:a16="http://schemas.microsoft.com/office/drawing/2014/main" id="{EFAE425F-F747-4FDE-B5B3-BE9808175072}"/>
                  </a:ext>
                </a:extLst>
              </p:cNvPr>
              <p:cNvSpPr txBox="1"/>
              <p:nvPr/>
            </p:nvSpPr>
            <p:spPr bwMode="auto">
              <a:xfrm>
                <a:off x="107504" y="2287526"/>
                <a:ext cx="5688632" cy="1390189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∨⋯∨</m:t>
                          </m:r>
                          <m:sSub>
                            <m:sSub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, 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sSub>
                            <m:sSub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∨⋯∨</m:t>
                          </m:r>
                          <m:sSub>
                            <m:sSub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∨⋯∨</m:t>
                          </m:r>
                          <m:sSub>
                            <m:sSub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7" name="对象 3">
                <a:extLst>
                  <a:ext uri="{FF2B5EF4-FFF2-40B4-BE49-F238E27FC236}">
                    <a16:creationId xmlns:a16="http://schemas.microsoft.com/office/drawing/2014/main" id="{EFAE425F-F747-4FDE-B5B3-BE98081750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7504" y="2287526"/>
                <a:ext cx="5688632" cy="139018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id="{ADE6DAC3-7354-4203-826F-F6F0CD1A33F1}"/>
              </a:ext>
            </a:extLst>
          </p:cNvPr>
          <p:cNvSpPr txBox="1"/>
          <p:nvPr/>
        </p:nvSpPr>
        <p:spPr>
          <a:xfrm>
            <a:off x="323528" y="4579120"/>
            <a:ext cx="21602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现实意义：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BD815C5-13E0-4FCF-AB79-6AB22CEF89EB}"/>
              </a:ext>
            </a:extLst>
          </p:cNvPr>
          <p:cNvSpPr txBox="1"/>
          <p:nvPr/>
        </p:nvSpPr>
        <p:spPr>
          <a:xfrm>
            <a:off x="259904" y="1782531"/>
            <a:ext cx="21602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归结推理：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19A1DAC-EFAF-4C5C-9354-C4660072434F}"/>
              </a:ext>
            </a:extLst>
          </p:cNvPr>
          <p:cNvSpPr txBox="1"/>
          <p:nvPr/>
        </p:nvSpPr>
        <p:spPr>
          <a:xfrm>
            <a:off x="5907836" y="5648818"/>
            <a:ext cx="144016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000" b="0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P13</a:t>
            </a:r>
            <a:r>
              <a:rPr lang="en-US" altLang="zh-CN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endParaRPr lang="zh-CN" altLang="en-US" sz="4000" dirty="0"/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ADF2EF54-12E7-4C6A-BCD9-1A394B50E803}"/>
              </a:ext>
            </a:extLst>
          </p:cNvPr>
          <p:cNvSpPr/>
          <p:nvPr/>
        </p:nvSpPr>
        <p:spPr>
          <a:xfrm>
            <a:off x="4788024" y="5805264"/>
            <a:ext cx="720080" cy="3949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3538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914400"/>
          </a:xfrm>
        </p:spPr>
        <p:txBody>
          <a:bodyPr/>
          <a:lstStyle/>
          <a:p>
            <a:pPr eaLnBrk="1" hangingPunct="1"/>
            <a:r>
              <a:rPr lang="zh-CN" altLang="en-US" sz="4400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复习要点</a:t>
            </a:r>
            <a:endParaRPr lang="en-US" sz="4400" b="1" dirty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9219" name="Rectangle 4"/>
          <p:cNvSpPr>
            <a:spLocks noGrp="1"/>
          </p:cNvSpPr>
          <p:nvPr>
            <p:ph sz="half" idx="1"/>
          </p:nvPr>
        </p:nvSpPr>
        <p:spPr>
          <a:xfrm>
            <a:off x="3275856" y="2348880"/>
            <a:ext cx="5688632" cy="4128120"/>
          </a:xfrm>
        </p:spPr>
        <p:txBody>
          <a:bodyPr>
            <a:normAutofit/>
          </a:bodyPr>
          <a:lstStyle/>
          <a:p>
            <a:pPr marL="488950" indent="-457200">
              <a:spcBef>
                <a:spcPts val="1800"/>
              </a:spcBef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sz="32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  <a:cs typeface="Verdana" pitchFamily="34" charset="0"/>
              </a:rPr>
              <a:t>逻辑</a:t>
            </a:r>
            <a:endParaRPr lang="en-US" altLang="zh-CN" sz="3200" b="1" dirty="0">
              <a:solidFill>
                <a:srgbClr val="FF0000"/>
              </a:solidFill>
              <a:latin typeface="楷体" pitchFamily="49" charset="-122"/>
              <a:ea typeface="楷体" pitchFamily="49" charset="-122"/>
              <a:cs typeface="Verdana" pitchFamily="34" charset="0"/>
            </a:endParaRPr>
          </a:p>
          <a:p>
            <a:pPr marL="488950" indent="-457200">
              <a:spcBef>
                <a:spcPts val="1800"/>
              </a:spcBef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sz="3200" b="1" dirty="0">
                <a:latin typeface="楷体" pitchFamily="49" charset="-122"/>
                <a:ea typeface="楷体" pitchFamily="49" charset="-122"/>
                <a:cs typeface="Verdana" pitchFamily="34" charset="0"/>
              </a:rPr>
              <a:t>命题逻辑</a:t>
            </a:r>
            <a:endParaRPr lang="en-US" altLang="zh-CN" sz="3200" b="1" dirty="0">
              <a:latin typeface="楷体" pitchFamily="49" charset="-122"/>
              <a:ea typeface="楷体" pitchFamily="49" charset="-122"/>
              <a:cs typeface="Verdana" pitchFamily="34" charset="0"/>
            </a:endParaRPr>
          </a:p>
          <a:p>
            <a:pPr marL="488950" indent="-457200">
              <a:spcBef>
                <a:spcPts val="1800"/>
              </a:spcBef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sz="31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  <a:cs typeface="Verdana" pitchFamily="34" charset="0"/>
              </a:rPr>
              <a:t>推导证明</a:t>
            </a:r>
            <a:endParaRPr lang="en-US" altLang="zh-CN" sz="3100" b="1" dirty="0">
              <a:solidFill>
                <a:srgbClr val="FF0000"/>
              </a:solidFill>
              <a:latin typeface="楷体" pitchFamily="49" charset="-122"/>
              <a:ea typeface="楷体" pitchFamily="49" charset="-122"/>
              <a:cs typeface="Verdana" pitchFamily="34" charset="0"/>
            </a:endParaRPr>
          </a:p>
          <a:p>
            <a:pPr marL="488950" indent="-457200">
              <a:spcBef>
                <a:spcPts val="1800"/>
              </a:spcBef>
              <a:buClr>
                <a:srgbClr val="800000"/>
              </a:buClr>
              <a:buNone/>
            </a:pPr>
            <a:endParaRPr lang="en-US" altLang="zh-CN" sz="3200" dirty="0">
              <a:ea typeface="Verdana" pitchFamily="34" charset="0"/>
              <a:cs typeface="Verdana" pitchFamily="34" charset="0"/>
            </a:endParaRPr>
          </a:p>
          <a:p>
            <a:endParaRPr lang="en-US" sz="3200" dirty="0"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47346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楷体" pitchFamily="49" charset="-122"/>
                <a:ea typeface="楷体" pitchFamily="49" charset="-122"/>
              </a:rPr>
              <a:t>归纳实例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>
                <a:latin typeface="楷体" pitchFamily="49" charset="-122"/>
                <a:ea typeface="楷体" pitchFamily="49" charset="-122"/>
              </a:rPr>
              <a:t>为了证明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KB|=α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是有效的，需要证明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(KB∧﹁α)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是不可满足的</a:t>
            </a:r>
            <a:endParaRPr lang="en-US" altLang="zh-CN" dirty="0">
              <a:latin typeface="楷体" pitchFamily="49" charset="-122"/>
              <a:ea typeface="楷体" pitchFamily="49" charset="-122"/>
            </a:endParaRPr>
          </a:p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>
                <a:latin typeface="楷体" pitchFamily="49" charset="-122"/>
                <a:ea typeface="楷体" pitchFamily="49" charset="-122"/>
              </a:rPr>
              <a:t>例子： 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Wumpus</a:t>
            </a: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en-US" altLang="zh-CN" dirty="0">
                <a:latin typeface="楷体" pitchFamily="49" charset="-122"/>
                <a:ea typeface="楷体" pitchFamily="49" charset="-122"/>
              </a:rPr>
              <a:t>KB=</a:t>
            </a: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en-US" altLang="zh-CN" dirty="0">
                <a:latin typeface="楷体" pitchFamily="49" charset="-122"/>
                <a:ea typeface="楷体" pitchFamily="49" charset="-122"/>
              </a:rPr>
              <a:t>α= ﹁P</a:t>
            </a:r>
            <a:r>
              <a:rPr lang="en-US" altLang="zh-CN" baseline="-25000" dirty="0">
                <a:latin typeface="楷体" pitchFamily="49" charset="-122"/>
                <a:ea typeface="楷体" pitchFamily="49" charset="-122"/>
              </a:rPr>
              <a:t>1,2</a:t>
            </a:r>
            <a:endParaRPr lang="zh-CN" altLang="en-US" baseline="-25000" dirty="0"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3323484"/>
            <a:ext cx="3346127" cy="405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3648" y="4236909"/>
            <a:ext cx="6552728" cy="26210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9BA541-D419-49A1-85D4-6B31A6FEB100}" type="slidenum">
              <a:rPr lang="ja-JP" altLang="en-US"/>
              <a:pPr/>
              <a:t>21</a:t>
            </a:fld>
            <a:endParaRPr lang="en-US" altLang="ja-JP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2804" name="Object 4"/>
              <p:cNvSpPr txBox="1"/>
              <p:nvPr/>
            </p:nvSpPr>
            <p:spPr bwMode="auto">
              <a:xfrm>
                <a:off x="3203848" y="4221088"/>
                <a:ext cx="457200" cy="29051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 fontScale="7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¬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332804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03848" y="4221088"/>
                <a:ext cx="457200" cy="29051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/>
          <a:lstStyle/>
          <a:p>
            <a:r>
              <a:rPr lang="zh-CN" altLang="en-US" sz="4000" b="0" dirty="0">
                <a:latin typeface="Times New Roman" pitchFamily="18" charset="0"/>
                <a:ea typeface="黑体" pitchFamily="2" charset="-122"/>
              </a:rPr>
              <a:t>归结反演</a:t>
            </a:r>
          </a:p>
        </p:txBody>
      </p:sp>
      <p:sp>
        <p:nvSpPr>
          <p:cNvPr id="2" name="椭圆形标注 1"/>
          <p:cNvSpPr/>
          <p:nvPr/>
        </p:nvSpPr>
        <p:spPr>
          <a:xfrm>
            <a:off x="6588224" y="116632"/>
            <a:ext cx="2502768" cy="2304256"/>
          </a:xfrm>
          <a:prstGeom prst="wedgeEllipseCallout">
            <a:avLst>
              <a:gd name="adj1" fmla="val -61386"/>
              <a:gd name="adj2" fmla="val -16125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002060"/>
                </a:solidFill>
              </a:rPr>
              <a:t>归结反演的理论依据</a:t>
            </a:r>
            <a:r>
              <a:rPr lang="en-US" altLang="zh-CN" dirty="0">
                <a:solidFill>
                  <a:srgbClr val="002060"/>
                </a:solidFill>
              </a:rPr>
              <a:t>.</a:t>
            </a:r>
            <a:r>
              <a:rPr lang="zh-CN" altLang="en-US" dirty="0">
                <a:solidFill>
                  <a:srgbClr val="002060"/>
                </a:solidFill>
              </a:rPr>
              <a:t>即：</a:t>
            </a:r>
            <a:endParaRPr lang="en-US" altLang="zh-CN" dirty="0">
              <a:solidFill>
                <a:srgbClr val="002060"/>
              </a:solidFill>
            </a:endParaRPr>
          </a:p>
          <a:p>
            <a:pPr algn="ctr"/>
            <a:r>
              <a:rPr lang="en-US" altLang="zh-CN" dirty="0">
                <a:solidFill>
                  <a:srgbClr val="002060"/>
                </a:solidFill>
              </a:rPr>
              <a:t>Q</a:t>
            </a:r>
            <a:r>
              <a:rPr lang="zh-CN" altLang="en-US" dirty="0">
                <a:solidFill>
                  <a:srgbClr val="002060"/>
                </a:solidFill>
              </a:rPr>
              <a:t>是</a:t>
            </a:r>
            <a:r>
              <a:rPr lang="en-US" altLang="zh-CN" dirty="0">
                <a:solidFill>
                  <a:srgbClr val="002060"/>
                </a:solidFill>
              </a:rPr>
              <a:t>P</a:t>
            </a:r>
            <a:r>
              <a:rPr lang="zh-CN" altLang="en-US" dirty="0">
                <a:solidFill>
                  <a:srgbClr val="002060"/>
                </a:solidFill>
              </a:rPr>
              <a:t>的逻辑结论，当且仅当</a:t>
            </a:r>
            <a:r>
              <a:rPr lang="en-US" altLang="zh-CN" dirty="0">
                <a:solidFill>
                  <a:srgbClr val="002060"/>
                </a:solidFill>
              </a:rPr>
              <a:t>P</a:t>
            </a:r>
            <a:r>
              <a:rPr lang="zh-CN" altLang="en-US" dirty="0">
                <a:solidFill>
                  <a:srgbClr val="002060"/>
                </a:solidFill>
              </a:rPr>
              <a:t>合取</a:t>
            </a:r>
            <a:r>
              <a:rPr lang="en-US" altLang="zh-CN" dirty="0">
                <a:solidFill>
                  <a:srgbClr val="FF0000"/>
                </a:solidFill>
              </a:rPr>
              <a:t>Q</a:t>
            </a:r>
            <a:r>
              <a:rPr lang="zh-CN" altLang="en-US" dirty="0">
                <a:solidFill>
                  <a:srgbClr val="FF0000"/>
                </a:solidFill>
              </a:rPr>
              <a:t>非</a:t>
            </a:r>
            <a:r>
              <a:rPr lang="zh-CN" altLang="en-US" dirty="0">
                <a:solidFill>
                  <a:srgbClr val="002060"/>
                </a:solidFill>
              </a:rPr>
              <a:t>是不可满足的。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374F1E0-CBD4-41BF-803C-6CD137B2E064}"/>
              </a:ext>
            </a:extLst>
          </p:cNvPr>
          <p:cNvSpPr txBox="1"/>
          <p:nvPr/>
        </p:nvSpPr>
        <p:spPr>
          <a:xfrm>
            <a:off x="993304" y="1772816"/>
            <a:ext cx="7157392" cy="44422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/>
              <a:t>应用归结原理证明定理的过程称为归结反演。</a:t>
            </a:r>
          </a:p>
          <a:p>
            <a:pPr>
              <a:lnSpc>
                <a:spcPct val="200000"/>
              </a:lnSpc>
            </a:pPr>
            <a:r>
              <a:rPr lang="zh-CN" altLang="en-US" dirty="0"/>
              <a:t>用归结反演证明的步骤是：</a:t>
            </a:r>
          </a:p>
          <a:p>
            <a:pPr>
              <a:lnSpc>
                <a:spcPct val="200000"/>
              </a:lnSpc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）将已知前提表示为谓词公式</a:t>
            </a:r>
            <a:r>
              <a:rPr lang="en-US" altLang="zh-CN" dirty="0"/>
              <a:t>F</a:t>
            </a:r>
            <a:r>
              <a:rPr lang="zh-CN" altLang="en-US" dirty="0"/>
              <a:t>。</a:t>
            </a:r>
          </a:p>
          <a:p>
            <a:pPr>
              <a:lnSpc>
                <a:spcPct val="200000"/>
              </a:lnSpc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）将待证明的结论表示为谓词公式</a:t>
            </a:r>
            <a:r>
              <a:rPr lang="en-US" altLang="zh-CN" dirty="0"/>
              <a:t>Q</a:t>
            </a:r>
            <a:r>
              <a:rPr lang="zh-CN" altLang="en-US" dirty="0"/>
              <a:t>，并</a:t>
            </a:r>
            <a:r>
              <a:rPr lang="zh-CN" altLang="en-US" dirty="0">
                <a:solidFill>
                  <a:srgbClr val="FF0000"/>
                </a:solidFill>
              </a:rPr>
              <a:t>否定得到</a:t>
            </a:r>
            <a:r>
              <a:rPr lang="en-US" altLang="zh-CN" dirty="0">
                <a:solidFill>
                  <a:srgbClr val="FF0000"/>
                </a:solidFill>
              </a:rPr>
              <a:t>﹁ Q </a:t>
            </a:r>
            <a:r>
              <a:rPr lang="zh-CN" altLang="en-US" dirty="0"/>
              <a:t>。</a:t>
            </a:r>
          </a:p>
          <a:p>
            <a:pPr>
              <a:lnSpc>
                <a:spcPct val="200000"/>
              </a:lnSpc>
            </a:pP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）把谓词公式集</a:t>
            </a:r>
            <a:r>
              <a:rPr lang="en-US" altLang="zh-CN" dirty="0"/>
              <a:t>{F</a:t>
            </a:r>
            <a:r>
              <a:rPr lang="zh-CN" altLang="en-US" dirty="0"/>
              <a:t>，   </a:t>
            </a:r>
            <a:r>
              <a:rPr lang="en-US" altLang="zh-CN" dirty="0"/>
              <a:t>Q} </a:t>
            </a:r>
            <a:r>
              <a:rPr lang="zh-CN" altLang="en-US" dirty="0"/>
              <a:t>化为子句集</a:t>
            </a:r>
            <a:r>
              <a:rPr lang="en-US" altLang="zh-CN" dirty="0"/>
              <a:t>S</a:t>
            </a:r>
            <a:r>
              <a:rPr lang="zh-CN" altLang="en-US" dirty="0"/>
              <a:t>。</a:t>
            </a:r>
          </a:p>
          <a:p>
            <a:pPr>
              <a:lnSpc>
                <a:spcPct val="200000"/>
              </a:lnSpc>
            </a:pPr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）应用归结原理对子句集</a:t>
            </a:r>
            <a:r>
              <a:rPr lang="en-US" altLang="zh-CN" dirty="0"/>
              <a:t>S</a:t>
            </a:r>
            <a:r>
              <a:rPr lang="zh-CN" altLang="en-US" dirty="0"/>
              <a:t>中的子句进行归结，并把每次   </a:t>
            </a:r>
          </a:p>
          <a:p>
            <a:pPr>
              <a:lnSpc>
                <a:spcPct val="200000"/>
              </a:lnSpc>
            </a:pPr>
            <a:r>
              <a:rPr lang="zh-CN" altLang="en-US" dirty="0"/>
              <a:t>          归结得到的归结式都</a:t>
            </a:r>
            <a:r>
              <a:rPr lang="zh-CN" altLang="en-US" dirty="0">
                <a:solidFill>
                  <a:srgbClr val="FF0000"/>
                </a:solidFill>
              </a:rPr>
              <a:t>并入到</a:t>
            </a:r>
            <a:r>
              <a:rPr lang="en-US" altLang="zh-CN" dirty="0">
                <a:solidFill>
                  <a:srgbClr val="FF0000"/>
                </a:solidFill>
              </a:rPr>
              <a:t>S</a:t>
            </a:r>
            <a:r>
              <a:rPr lang="zh-CN" altLang="en-US" dirty="0">
                <a:solidFill>
                  <a:srgbClr val="FF0000"/>
                </a:solidFill>
              </a:rPr>
              <a:t>中</a:t>
            </a:r>
            <a:r>
              <a:rPr lang="zh-CN" altLang="en-US" dirty="0"/>
              <a:t>。如此反复进行，若出 </a:t>
            </a:r>
          </a:p>
          <a:p>
            <a:pPr>
              <a:lnSpc>
                <a:spcPct val="200000"/>
              </a:lnSpc>
            </a:pPr>
            <a:r>
              <a:rPr lang="zh-CN" altLang="en-US" dirty="0"/>
              <a:t>          现了</a:t>
            </a:r>
            <a:r>
              <a:rPr lang="zh-CN" altLang="en-US" dirty="0">
                <a:solidFill>
                  <a:srgbClr val="FF0000"/>
                </a:solidFill>
              </a:rPr>
              <a:t>空子句</a:t>
            </a:r>
            <a:r>
              <a:rPr lang="zh-CN" altLang="en-US" dirty="0"/>
              <a:t>，则停止归结，此时就证明了</a:t>
            </a:r>
            <a:r>
              <a:rPr lang="en-US" altLang="zh-CN" dirty="0"/>
              <a:t>Q</a:t>
            </a:r>
            <a:r>
              <a:rPr lang="zh-CN" altLang="en-US" dirty="0"/>
              <a:t>为真。</a:t>
            </a:r>
          </a:p>
        </p:txBody>
      </p:sp>
    </p:spTree>
    <p:extLst>
      <p:ext uri="{BB962C8B-B14F-4D97-AF65-F5344CB8AC3E}">
        <p14:creationId xmlns:p14="http://schemas.microsoft.com/office/powerpoint/2010/main" val="875633191"/>
      </p:ext>
    </p:extLst>
  </p:cSld>
  <p:clrMapOvr>
    <a:masterClrMapping/>
  </p:clrMapOvr>
  <p:transition>
    <p:rand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3109482-42C8-464D-BEF3-ED590D199F81}" type="datetimeFigureOut">
              <a:rPr lang="zh-CN" altLang="en-US" smtClean="0"/>
              <a:pPr/>
              <a:t>2021/12/28</a:t>
            </a:fld>
            <a:endParaRPr lang="en-US" altLang="ja-JP"/>
          </a:p>
        </p:txBody>
      </p:sp>
      <p:sp>
        <p:nvSpPr>
          <p:cNvPr id="333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b="0" dirty="0">
                <a:latin typeface="Times New Roman" pitchFamily="18" charset="0"/>
                <a:ea typeface="黑体" pitchFamily="2" charset="-122"/>
              </a:rPr>
              <a:t>归结反演</a:t>
            </a:r>
          </a:p>
        </p:txBody>
      </p:sp>
      <p:sp>
        <p:nvSpPr>
          <p:cNvPr id="333828" name="Text Box 4"/>
          <p:cNvSpPr txBox="1">
            <a:spLocks noChangeArrowheads="1"/>
          </p:cNvSpPr>
          <p:nvPr/>
        </p:nvSpPr>
        <p:spPr bwMode="auto">
          <a:xfrm>
            <a:off x="489045" y="4767430"/>
            <a:ext cx="4724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accent2"/>
              </a:buClr>
              <a:buSzPct val="60000"/>
              <a:buFont typeface="Wingdings" pitchFamily="2" charset="2"/>
              <a:buChar char="n"/>
            </a:pPr>
            <a:r>
              <a:rPr lang="en-US" altLang="zh-CN" sz="2700" b="1" dirty="0">
                <a:latin typeface="Times New Roman" pitchFamily="18" charset="0"/>
              </a:rPr>
              <a:t>  </a:t>
            </a:r>
            <a:r>
              <a:rPr lang="zh-CN" altLang="en-US" sz="2700" b="1" dirty="0">
                <a:latin typeface="Times New Roman" pitchFamily="18" charset="0"/>
              </a:rPr>
              <a:t>求证：公司一定录取 </a:t>
            </a:r>
            <a:r>
              <a:rPr lang="en-US" altLang="zh-CN" sz="2700" b="1" i="1" dirty="0">
                <a:latin typeface="Times New Roman" pitchFamily="18" charset="0"/>
              </a:rPr>
              <a:t>C</a:t>
            </a:r>
            <a:r>
              <a:rPr lang="zh-CN" altLang="en-US" sz="2700" b="1" dirty="0">
                <a:latin typeface="Times New Roman" pitchFamily="18" charset="0"/>
              </a:rPr>
              <a:t>。</a:t>
            </a:r>
            <a:r>
              <a:rPr lang="zh-CN" altLang="en-US" sz="2800" b="1" dirty="0">
                <a:latin typeface="Arial" charset="0"/>
              </a:rPr>
              <a:t>   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697061C-C7C2-4487-9478-E02F5C31631F}"/>
              </a:ext>
            </a:extLst>
          </p:cNvPr>
          <p:cNvSpPr txBox="1"/>
          <p:nvPr/>
        </p:nvSpPr>
        <p:spPr>
          <a:xfrm>
            <a:off x="251520" y="1622797"/>
            <a:ext cx="8227640" cy="2799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 例</a:t>
            </a:r>
            <a:r>
              <a:rPr lang="en-US" altLang="zh-CN" sz="2400" dirty="0"/>
              <a:t>:  </a:t>
            </a:r>
            <a:r>
              <a:rPr lang="zh-CN" altLang="en-US" sz="2400" dirty="0"/>
              <a:t>某公司招聘工作人员，</a:t>
            </a:r>
            <a:r>
              <a:rPr lang="en-US" altLang="zh-CN" sz="2400" dirty="0"/>
              <a:t>A</a:t>
            </a:r>
            <a:r>
              <a:rPr lang="zh-CN" altLang="en-US" sz="2400" dirty="0"/>
              <a:t>，</a:t>
            </a:r>
            <a:r>
              <a:rPr lang="en-US" altLang="zh-CN" sz="2400" dirty="0"/>
              <a:t>B </a:t>
            </a:r>
            <a:r>
              <a:rPr lang="zh-CN" altLang="en-US" sz="2400" dirty="0"/>
              <a:t>，</a:t>
            </a:r>
            <a:r>
              <a:rPr lang="en-US" altLang="zh-CN" sz="2400" dirty="0"/>
              <a:t>C </a:t>
            </a:r>
            <a:r>
              <a:rPr lang="zh-CN" altLang="en-US" sz="2400" dirty="0"/>
              <a:t>三人应试，经面试后公司表示如下想法：</a:t>
            </a:r>
          </a:p>
          <a:p>
            <a:pPr>
              <a:lnSpc>
                <a:spcPct val="150000"/>
              </a:lnSpc>
            </a:pPr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） 三人中至少录取一人。</a:t>
            </a:r>
          </a:p>
          <a:p>
            <a:pPr>
              <a:lnSpc>
                <a:spcPct val="150000"/>
              </a:lnSpc>
            </a:pPr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 如果录取 </a:t>
            </a:r>
            <a:r>
              <a:rPr lang="en-US" altLang="zh-CN" sz="2400" dirty="0"/>
              <a:t>A </a:t>
            </a:r>
            <a:r>
              <a:rPr lang="zh-CN" altLang="en-US" sz="2400" dirty="0"/>
              <a:t>而不录取 </a:t>
            </a:r>
            <a:r>
              <a:rPr lang="en-US" altLang="zh-CN" sz="2400" dirty="0"/>
              <a:t>B </a:t>
            </a:r>
            <a:r>
              <a:rPr lang="zh-CN" altLang="en-US" sz="2400" dirty="0"/>
              <a:t>，则一定录取 </a:t>
            </a:r>
            <a:r>
              <a:rPr lang="en-US" altLang="zh-CN" sz="2400" dirty="0"/>
              <a:t>C</a:t>
            </a:r>
            <a:r>
              <a:rPr lang="zh-CN" altLang="en-US" sz="2400" dirty="0"/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sz="2400" dirty="0"/>
              <a:t>（</a:t>
            </a:r>
            <a:r>
              <a:rPr lang="en-US" altLang="zh-CN" sz="2400" dirty="0"/>
              <a:t>3</a:t>
            </a:r>
            <a:r>
              <a:rPr lang="zh-CN" altLang="en-US" sz="2400" dirty="0"/>
              <a:t>） 如果录取 </a:t>
            </a:r>
            <a:r>
              <a:rPr lang="en-US" altLang="zh-CN" sz="2400" dirty="0"/>
              <a:t>B </a:t>
            </a:r>
            <a:r>
              <a:rPr lang="zh-CN" altLang="en-US" sz="2400" dirty="0"/>
              <a:t>，则一定录取 </a:t>
            </a:r>
            <a:r>
              <a:rPr lang="en-US" altLang="zh-CN" sz="2400" dirty="0"/>
              <a:t>C </a:t>
            </a:r>
            <a:r>
              <a:rPr lang="zh-CN" altLang="en-US" sz="2400" dirty="0"/>
              <a:t>。 </a:t>
            </a:r>
          </a:p>
        </p:txBody>
      </p:sp>
    </p:spTree>
    <p:extLst>
      <p:ext uri="{BB962C8B-B14F-4D97-AF65-F5344CB8AC3E}">
        <p14:creationId xmlns:p14="http://schemas.microsoft.com/office/powerpoint/2010/main" val="11067530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3109482-42C8-464D-BEF3-ED590D199F81}" type="datetimeFigureOut">
              <a:rPr lang="zh-CN" altLang="en-US" smtClean="0"/>
              <a:pPr/>
              <a:t>2021/12/28</a:t>
            </a:fld>
            <a:endParaRPr lang="en-US" altLang="ja-JP"/>
          </a:p>
        </p:txBody>
      </p:sp>
      <p:sp>
        <p:nvSpPr>
          <p:cNvPr id="334853" name="Rectangle 5"/>
          <p:cNvSpPr>
            <a:spLocks noChangeArrowheads="1"/>
          </p:cNvSpPr>
          <p:nvPr/>
        </p:nvSpPr>
        <p:spPr bwMode="auto">
          <a:xfrm>
            <a:off x="250825" y="980653"/>
            <a:ext cx="8642350" cy="540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69900" indent="-469900" algn="just">
              <a:lnSpc>
                <a:spcPct val="120000"/>
              </a:lnSpc>
              <a:spcBef>
                <a:spcPct val="40000"/>
              </a:spcBef>
              <a:buClr>
                <a:schemeClr val="accent2"/>
              </a:buClr>
              <a:buFont typeface="Wingdings" pitchFamily="2" charset="2"/>
              <a:buChar char="o"/>
            </a:pPr>
            <a:r>
              <a:rPr lang="zh-CN" altLang="en-US" sz="2200" dirty="0">
                <a:latin typeface="宋体" pitchFamily="2" charset="-122"/>
              </a:rPr>
              <a:t>证明：公司的想法用谓词公式表示：             。         </a:t>
            </a:r>
            <a:endParaRPr lang="zh-CN" altLang="en-US" sz="2200" dirty="0">
              <a:latin typeface="Times New Roman" pitchFamily="18" charset="0"/>
              <a:cs typeface="Times New Roman" pitchFamily="18" charset="0"/>
            </a:endParaRPr>
          </a:p>
          <a:p>
            <a:pPr marL="469900" indent="-469900">
              <a:lnSpc>
                <a:spcPct val="120000"/>
              </a:lnSpc>
              <a:spcBef>
                <a:spcPct val="40000"/>
              </a:spcBef>
              <a:buClr>
                <a:schemeClr val="accent2"/>
              </a:buClr>
              <a:buFont typeface="Wingdings" pitchFamily="2" charset="2"/>
              <a:buNone/>
            </a:pPr>
            <a:endParaRPr lang="en-US" altLang="zh-CN" sz="2800" dirty="0"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4854" name="Object 6"/>
              <p:cNvSpPr txBox="1"/>
              <p:nvPr/>
            </p:nvSpPr>
            <p:spPr bwMode="auto">
              <a:xfrm>
                <a:off x="5767388" y="990600"/>
                <a:ext cx="1793875" cy="447675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：录取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334854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67388" y="990600"/>
                <a:ext cx="1793875" cy="4476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4855" name="Rectangle 7"/>
          <p:cNvSpPr>
            <a:spLocks noChangeArrowheads="1"/>
          </p:cNvSpPr>
          <p:nvPr/>
        </p:nvSpPr>
        <p:spPr bwMode="auto">
          <a:xfrm>
            <a:off x="304800" y="2971800"/>
            <a:ext cx="784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buClr>
                <a:srgbClr val="0000FF"/>
              </a:buClr>
              <a:buFont typeface="Wingdings" pitchFamily="2" charset="2"/>
              <a:buChar char="§"/>
            </a:pPr>
            <a:r>
              <a:rPr lang="en-US" altLang="zh-CN" sz="2400">
                <a:latin typeface="宋体" pitchFamily="2" charset="-122"/>
              </a:rPr>
              <a:t>  </a:t>
            </a:r>
            <a:r>
              <a:rPr lang="zh-CN" altLang="en-US" sz="2400">
                <a:latin typeface="宋体" pitchFamily="2" charset="-122"/>
              </a:rPr>
              <a:t>把要求证的结论用谓词公式表示出来并否定，得：</a:t>
            </a:r>
            <a:endParaRPr lang="zh-CN" altLang="en-US" sz="2400">
              <a:latin typeface="Arial" charset="0"/>
            </a:endParaRPr>
          </a:p>
        </p:txBody>
      </p:sp>
      <p:grpSp>
        <p:nvGrpSpPr>
          <p:cNvPr id="334856" name="Group 8"/>
          <p:cNvGrpSpPr>
            <a:grpSpLocks/>
          </p:cNvGrpSpPr>
          <p:nvPr/>
        </p:nvGrpSpPr>
        <p:grpSpPr bwMode="auto">
          <a:xfrm>
            <a:off x="381000" y="1371600"/>
            <a:ext cx="3962400" cy="1557338"/>
            <a:chOff x="240" y="864"/>
            <a:chExt cx="2496" cy="98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4857" name="Object 9"/>
                <p:cNvSpPr txBox="1"/>
                <p:nvPr/>
              </p:nvSpPr>
              <p:spPr bwMode="auto">
                <a:xfrm>
                  <a:off x="768" y="919"/>
                  <a:ext cx="1680" cy="259"/>
                </a:xfrm>
                <a:prstGeom prst="rect">
                  <a:avLst/>
                </a:prstGeom>
                <a:noFill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)∨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)∨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/>
                </a:p>
              </p:txBody>
            </p:sp>
          </mc:Choice>
          <mc:Fallback xmlns="">
            <p:sp>
              <p:nvSpPr>
                <p:cNvPr id="334857" name="Object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68" y="919"/>
                  <a:ext cx="1680" cy="259"/>
                </a:xfrm>
                <a:prstGeom prst="rect">
                  <a:avLst/>
                </a:prstGeom>
                <a:blipFill>
                  <a:blip r:embed="rId3"/>
                  <a:stretch>
                    <a:fillRect b="-14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4858" name="Object 10"/>
                <p:cNvSpPr txBox="1"/>
                <p:nvPr/>
              </p:nvSpPr>
              <p:spPr bwMode="auto">
                <a:xfrm>
                  <a:off x="768" y="1214"/>
                  <a:ext cx="1776" cy="261"/>
                </a:xfrm>
                <a:prstGeom prst="rect">
                  <a:avLst/>
                </a:prstGeom>
                <a:noFill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)∧¬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)→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/>
                </a:p>
              </p:txBody>
            </p:sp>
          </mc:Choice>
          <mc:Fallback xmlns="">
            <p:sp>
              <p:nvSpPr>
                <p:cNvPr id="334858" name="Object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68" y="1214"/>
                  <a:ext cx="1776" cy="261"/>
                </a:xfrm>
                <a:prstGeom prst="rect">
                  <a:avLst/>
                </a:prstGeom>
                <a:blipFill>
                  <a:blip r:embed="rId4"/>
                  <a:stretch>
                    <a:fillRect b="-14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4859" name="Object 11"/>
                <p:cNvSpPr txBox="1"/>
                <p:nvPr/>
              </p:nvSpPr>
              <p:spPr bwMode="auto">
                <a:xfrm>
                  <a:off x="771" y="1580"/>
                  <a:ext cx="1197" cy="265"/>
                </a:xfrm>
                <a:prstGeom prst="rect">
                  <a:avLst/>
                </a:prstGeom>
                <a:noFill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)→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/>
                </a:p>
              </p:txBody>
            </p:sp>
          </mc:Choice>
          <mc:Fallback xmlns="">
            <p:sp>
              <p:nvSpPr>
                <p:cNvPr id="334859" name="Object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71" y="1580"/>
                  <a:ext cx="1197" cy="2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4860" name="Text Box 12"/>
            <p:cNvSpPr txBox="1">
              <a:spLocks noChangeArrowheads="1"/>
            </p:cNvSpPr>
            <p:nvPr/>
          </p:nvSpPr>
          <p:spPr bwMode="auto">
            <a:xfrm>
              <a:off x="240" y="864"/>
              <a:ext cx="2496" cy="9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>
                  <a:latin typeface="Times New Roman" pitchFamily="18" charset="0"/>
                </a:rPr>
                <a:t>（</a:t>
              </a:r>
              <a:r>
                <a:rPr lang="en-US" altLang="zh-CN" sz="2400">
                  <a:latin typeface="Times New Roman" pitchFamily="18" charset="0"/>
                </a:rPr>
                <a:t>1</a:t>
              </a:r>
              <a:r>
                <a:rPr lang="zh-CN" altLang="en-US" sz="2400">
                  <a:latin typeface="Times New Roman" pitchFamily="18" charset="0"/>
                </a:rPr>
                <a:t>）</a:t>
              </a:r>
            </a:p>
            <a:p>
              <a:pPr>
                <a:spcBef>
                  <a:spcPct val="50000"/>
                </a:spcBef>
              </a:pPr>
              <a:r>
                <a:rPr lang="zh-CN" altLang="en-US" sz="2400">
                  <a:latin typeface="Times New Roman" pitchFamily="18" charset="0"/>
                </a:rPr>
                <a:t>（</a:t>
              </a:r>
              <a:r>
                <a:rPr lang="en-US" altLang="zh-CN" sz="2400">
                  <a:latin typeface="Times New Roman" pitchFamily="18" charset="0"/>
                </a:rPr>
                <a:t>2</a:t>
              </a:r>
              <a:r>
                <a:rPr lang="zh-CN" altLang="en-US" sz="2400">
                  <a:latin typeface="Times New Roman" pitchFamily="18" charset="0"/>
                </a:rPr>
                <a:t>）</a:t>
              </a:r>
            </a:p>
            <a:p>
              <a:pPr>
                <a:spcBef>
                  <a:spcPct val="50000"/>
                </a:spcBef>
              </a:pPr>
              <a:r>
                <a:rPr lang="zh-CN" altLang="en-US" sz="2400">
                  <a:latin typeface="Times New Roman" pitchFamily="18" charset="0"/>
                </a:rPr>
                <a:t>（</a:t>
              </a:r>
              <a:r>
                <a:rPr lang="en-US" altLang="zh-CN" sz="2400">
                  <a:latin typeface="Times New Roman" pitchFamily="18" charset="0"/>
                </a:rPr>
                <a:t>3</a:t>
              </a:r>
              <a:r>
                <a:rPr lang="zh-CN" altLang="en-US" sz="2400">
                  <a:latin typeface="Times New Roman" pitchFamily="18" charset="0"/>
                </a:rPr>
                <a:t>）</a:t>
              </a:r>
            </a:p>
          </p:txBody>
        </p:sp>
      </p:grpSp>
      <p:grpSp>
        <p:nvGrpSpPr>
          <p:cNvPr id="334861" name="Group 13"/>
          <p:cNvGrpSpPr>
            <a:grpSpLocks/>
          </p:cNvGrpSpPr>
          <p:nvPr/>
        </p:nvGrpSpPr>
        <p:grpSpPr bwMode="auto">
          <a:xfrm>
            <a:off x="381000" y="3505200"/>
            <a:ext cx="3962400" cy="457200"/>
            <a:chOff x="240" y="2208"/>
            <a:chExt cx="2496" cy="288"/>
          </a:xfrm>
        </p:grpSpPr>
        <p:sp>
          <p:nvSpPr>
            <p:cNvPr id="334862" name="Text Box 14"/>
            <p:cNvSpPr txBox="1">
              <a:spLocks noChangeArrowheads="1"/>
            </p:cNvSpPr>
            <p:nvPr/>
          </p:nvSpPr>
          <p:spPr bwMode="auto">
            <a:xfrm>
              <a:off x="240" y="2208"/>
              <a:ext cx="249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latin typeface="Arial" charset="0"/>
                </a:rPr>
                <a:t> </a:t>
              </a:r>
              <a:r>
                <a:rPr lang="zh-CN" altLang="en-US" sz="2400">
                  <a:latin typeface="Times New Roman" pitchFamily="18" charset="0"/>
                </a:rPr>
                <a:t>（</a:t>
              </a:r>
              <a:r>
                <a:rPr lang="en-US" altLang="zh-CN" sz="2400">
                  <a:latin typeface="Times New Roman" pitchFamily="18" charset="0"/>
                </a:rPr>
                <a:t>4</a:t>
              </a:r>
              <a:r>
                <a:rPr lang="zh-CN" altLang="en-US" sz="2400">
                  <a:latin typeface="Times New Roman" pitchFamily="18" charset="0"/>
                </a:rPr>
                <a:t>）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4863" name="Object 15"/>
                <p:cNvSpPr txBox="1"/>
                <p:nvPr/>
              </p:nvSpPr>
              <p:spPr bwMode="auto">
                <a:xfrm>
                  <a:off x="768" y="2249"/>
                  <a:ext cx="576" cy="247"/>
                </a:xfrm>
                <a:prstGeom prst="rect">
                  <a:avLst/>
                </a:prstGeom>
                <a:noFill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/>
                </a:p>
              </p:txBody>
            </p:sp>
          </mc:Choice>
          <mc:Fallback xmlns="">
            <p:sp>
              <p:nvSpPr>
                <p:cNvPr id="334863" name="Object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68" y="2249"/>
                  <a:ext cx="576" cy="247"/>
                </a:xfrm>
                <a:prstGeom prst="rect">
                  <a:avLst/>
                </a:prstGeom>
                <a:blipFill>
                  <a:blip r:embed="rId6"/>
                  <a:stretch>
                    <a:fillRect b="-625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34864" name="Text Box 16"/>
          <p:cNvSpPr txBox="1">
            <a:spLocks noChangeArrowheads="1"/>
          </p:cNvSpPr>
          <p:nvPr/>
        </p:nvSpPr>
        <p:spPr bwMode="auto">
          <a:xfrm>
            <a:off x="304800" y="3962400"/>
            <a:ext cx="449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rgbClr val="0000FF"/>
              </a:buClr>
              <a:buFont typeface="Wingdings" pitchFamily="2" charset="2"/>
              <a:buChar char="§"/>
            </a:pPr>
            <a:r>
              <a:rPr lang="en-US" altLang="zh-CN" sz="2400">
                <a:latin typeface="宋体" pitchFamily="2" charset="-122"/>
              </a:rPr>
              <a:t>  </a:t>
            </a:r>
            <a:r>
              <a:rPr lang="zh-CN" altLang="en-US" sz="2400">
                <a:latin typeface="宋体" pitchFamily="2" charset="-122"/>
              </a:rPr>
              <a:t>把上述公式化成子句集：</a:t>
            </a:r>
            <a:r>
              <a:rPr lang="zh-CN" altLang="en-US">
                <a:latin typeface="Arial" charset="0"/>
              </a:rPr>
              <a:t> </a:t>
            </a:r>
          </a:p>
        </p:txBody>
      </p:sp>
      <p:grpSp>
        <p:nvGrpSpPr>
          <p:cNvPr id="334865" name="Group 17"/>
          <p:cNvGrpSpPr>
            <a:grpSpLocks/>
          </p:cNvGrpSpPr>
          <p:nvPr/>
        </p:nvGrpSpPr>
        <p:grpSpPr bwMode="auto">
          <a:xfrm>
            <a:off x="457200" y="4343400"/>
            <a:ext cx="3962400" cy="2100263"/>
            <a:chOff x="288" y="2736"/>
            <a:chExt cx="2496" cy="1323"/>
          </a:xfrm>
        </p:grpSpPr>
        <p:sp>
          <p:nvSpPr>
            <p:cNvPr id="334866" name="Text Box 18"/>
            <p:cNvSpPr txBox="1">
              <a:spLocks noChangeArrowheads="1"/>
            </p:cNvSpPr>
            <p:nvPr/>
          </p:nvSpPr>
          <p:spPr bwMode="auto">
            <a:xfrm>
              <a:off x="288" y="2736"/>
              <a:ext cx="2496" cy="13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>
                  <a:latin typeface="Times New Roman" pitchFamily="18" charset="0"/>
                </a:rPr>
                <a:t>（</a:t>
              </a:r>
              <a:r>
                <a:rPr lang="en-US" altLang="zh-CN" sz="2400">
                  <a:latin typeface="Times New Roman" pitchFamily="18" charset="0"/>
                </a:rPr>
                <a:t>1</a:t>
              </a:r>
              <a:r>
                <a:rPr lang="zh-CN" altLang="en-US" sz="2400">
                  <a:latin typeface="Times New Roman" pitchFamily="18" charset="0"/>
                </a:rPr>
                <a:t>）</a:t>
              </a:r>
            </a:p>
            <a:p>
              <a:pPr>
                <a:spcBef>
                  <a:spcPct val="50000"/>
                </a:spcBef>
              </a:pPr>
              <a:r>
                <a:rPr lang="zh-CN" altLang="en-US" sz="2400">
                  <a:latin typeface="Times New Roman" pitchFamily="18" charset="0"/>
                </a:rPr>
                <a:t>（</a:t>
              </a:r>
              <a:r>
                <a:rPr lang="en-US" altLang="zh-CN" sz="2400">
                  <a:latin typeface="Times New Roman" pitchFamily="18" charset="0"/>
                </a:rPr>
                <a:t>2</a:t>
              </a:r>
              <a:r>
                <a:rPr lang="zh-CN" altLang="en-US" sz="2400">
                  <a:latin typeface="Times New Roman" pitchFamily="18" charset="0"/>
                </a:rPr>
                <a:t>）</a:t>
              </a:r>
            </a:p>
            <a:p>
              <a:pPr>
                <a:spcBef>
                  <a:spcPct val="50000"/>
                </a:spcBef>
              </a:pPr>
              <a:r>
                <a:rPr lang="zh-CN" altLang="en-US" sz="2400">
                  <a:latin typeface="Times New Roman" pitchFamily="18" charset="0"/>
                </a:rPr>
                <a:t>（</a:t>
              </a:r>
              <a:r>
                <a:rPr lang="en-US" altLang="zh-CN" sz="2400">
                  <a:latin typeface="Times New Roman" pitchFamily="18" charset="0"/>
                </a:rPr>
                <a:t>3</a:t>
              </a:r>
              <a:r>
                <a:rPr lang="zh-CN" altLang="en-US" sz="2400">
                  <a:latin typeface="Times New Roman" pitchFamily="18" charset="0"/>
                </a:rPr>
                <a:t>）</a:t>
              </a:r>
            </a:p>
            <a:p>
              <a:pPr>
                <a:spcBef>
                  <a:spcPct val="50000"/>
                </a:spcBef>
              </a:pPr>
              <a:r>
                <a:rPr lang="zh-CN" altLang="en-US" sz="2400">
                  <a:latin typeface="Times New Roman" pitchFamily="18" charset="0"/>
                </a:rPr>
                <a:t>（</a:t>
              </a:r>
              <a:r>
                <a:rPr lang="en-US" altLang="zh-CN" sz="2400">
                  <a:latin typeface="Times New Roman" pitchFamily="18" charset="0"/>
                </a:rPr>
                <a:t>4</a:t>
              </a:r>
              <a:r>
                <a:rPr lang="zh-CN" altLang="en-US" sz="2400">
                  <a:latin typeface="Times New Roman" pitchFamily="18" charset="0"/>
                </a:rPr>
                <a:t>）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4867" name="Object 19"/>
                <p:cNvSpPr txBox="1"/>
                <p:nvPr/>
              </p:nvSpPr>
              <p:spPr bwMode="auto">
                <a:xfrm>
                  <a:off x="816" y="2784"/>
                  <a:ext cx="1680" cy="260"/>
                </a:xfrm>
                <a:prstGeom prst="rect">
                  <a:avLst/>
                </a:prstGeom>
                <a:noFill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)∨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)∨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/>
                </a:p>
              </p:txBody>
            </p:sp>
          </mc:Choice>
          <mc:Fallback xmlns="">
            <p:sp>
              <p:nvSpPr>
                <p:cNvPr id="334867" name="Object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16" y="2784"/>
                  <a:ext cx="1680" cy="26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4868" name="Object 20"/>
                <p:cNvSpPr txBox="1"/>
                <p:nvPr/>
              </p:nvSpPr>
              <p:spPr bwMode="auto">
                <a:xfrm>
                  <a:off x="816" y="3120"/>
                  <a:ext cx="1728" cy="247"/>
                </a:xfrm>
                <a:prstGeom prst="rect">
                  <a:avLst/>
                </a:prstGeom>
                <a:noFill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)∨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)∨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/>
                </a:p>
              </p:txBody>
            </p:sp>
          </mc:Choice>
          <mc:Fallback xmlns="">
            <p:sp>
              <p:nvSpPr>
                <p:cNvPr id="334868" name="Object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16" y="3120"/>
                  <a:ext cx="1728" cy="247"/>
                </a:xfrm>
                <a:prstGeom prst="rect">
                  <a:avLst/>
                </a:prstGeom>
                <a:blipFill>
                  <a:blip r:embed="rId8"/>
                  <a:stretch>
                    <a:fillRect b="-625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4869" name="Object 21"/>
                <p:cNvSpPr txBox="1"/>
                <p:nvPr/>
              </p:nvSpPr>
              <p:spPr bwMode="auto">
                <a:xfrm>
                  <a:off x="816" y="3408"/>
                  <a:ext cx="1248" cy="271"/>
                </a:xfrm>
                <a:prstGeom prst="rect">
                  <a:avLst/>
                </a:prstGeom>
                <a:noFill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)∨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/>
                </a:p>
              </p:txBody>
            </p:sp>
          </mc:Choice>
          <mc:Fallback xmlns="">
            <p:sp>
              <p:nvSpPr>
                <p:cNvPr id="334869" name="Object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16" y="3408"/>
                  <a:ext cx="1248" cy="271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4870" name="Object 22"/>
                <p:cNvSpPr txBox="1"/>
                <p:nvPr/>
              </p:nvSpPr>
              <p:spPr bwMode="auto">
                <a:xfrm>
                  <a:off x="864" y="3792"/>
                  <a:ext cx="576" cy="247"/>
                </a:xfrm>
                <a:prstGeom prst="rect">
                  <a:avLst/>
                </a:prstGeom>
                <a:noFill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/>
                </a:p>
              </p:txBody>
            </p:sp>
          </mc:Choice>
          <mc:Fallback xmlns="">
            <p:sp>
              <p:nvSpPr>
                <p:cNvPr id="334870" name="Object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64" y="3792"/>
                  <a:ext cx="576" cy="247"/>
                </a:xfrm>
                <a:prstGeom prst="rect">
                  <a:avLst/>
                </a:prstGeom>
                <a:blipFill>
                  <a:blip r:embed="rId10"/>
                  <a:stretch>
                    <a:fillRect b="-625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34871" name="AutoShape 23"/>
          <p:cNvSpPr>
            <a:spLocks noChangeArrowheads="1"/>
          </p:cNvSpPr>
          <p:nvPr/>
        </p:nvSpPr>
        <p:spPr bwMode="auto">
          <a:xfrm>
            <a:off x="4267200" y="2133600"/>
            <a:ext cx="609600" cy="3962400"/>
          </a:xfrm>
          <a:prstGeom prst="curvedLeftArrow">
            <a:avLst>
              <a:gd name="adj1" fmla="val 130000"/>
              <a:gd name="adj2" fmla="val 260000"/>
              <a:gd name="adj3" fmla="val 33333"/>
            </a:avLst>
          </a:prstGeom>
          <a:gradFill rotWithShape="0">
            <a:gsLst>
              <a:gs pos="0">
                <a:srgbClr val="FF99CC"/>
              </a:gs>
              <a:gs pos="100000">
                <a:schemeClr val="bg1"/>
              </a:gs>
            </a:gsLst>
            <a:path path="rect">
              <a:fillToRect l="50000" t="50000" r="50000" b="50000"/>
            </a:path>
          </a:gra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966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34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348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48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348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348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348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348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348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348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348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348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5" dur="500"/>
                                        <p:tgtEl>
                                          <p:spTgt spid="334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4855" grpId="0" autoUpdateAnimBg="0"/>
      <p:bldP spid="334864" grpId="0" autoUpdateAnimBg="0"/>
      <p:bldP spid="33487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3109482-42C8-464D-BEF3-ED590D199F81}" type="datetimeFigureOut">
              <a:rPr lang="zh-CN" altLang="en-US" smtClean="0"/>
              <a:pPr/>
              <a:t>2021/12/28</a:t>
            </a:fld>
            <a:endParaRPr lang="en-US" altLang="ja-JP"/>
          </a:p>
        </p:txBody>
      </p:sp>
      <p:sp>
        <p:nvSpPr>
          <p:cNvPr id="335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b="0" dirty="0">
                <a:latin typeface="Times New Roman" pitchFamily="18" charset="0"/>
                <a:ea typeface="黑体" pitchFamily="2" charset="-122"/>
              </a:rPr>
              <a:t>归结反演</a:t>
            </a:r>
          </a:p>
        </p:txBody>
      </p:sp>
      <p:sp>
        <p:nvSpPr>
          <p:cNvPr id="335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rgbClr val="0000FF"/>
              </a:buClr>
              <a:buFont typeface="Wingdings" pitchFamily="2" charset="2"/>
              <a:buChar char="§"/>
            </a:pPr>
            <a:r>
              <a:rPr lang="zh-CN" altLang="en-US" sz="2200" b="1">
                <a:latin typeface="宋体" pitchFamily="2" charset="-122"/>
              </a:rPr>
              <a:t>应用归结原理进行归结：</a:t>
            </a:r>
            <a:r>
              <a:rPr lang="zh-CN" altLang="en-US"/>
              <a:t> </a:t>
            </a:r>
          </a:p>
        </p:txBody>
      </p:sp>
      <p:sp>
        <p:nvSpPr>
          <p:cNvPr id="335876" name="Rectangle 4"/>
          <p:cNvSpPr>
            <a:spLocks noChangeArrowheads="1"/>
          </p:cNvSpPr>
          <p:nvPr/>
        </p:nvSpPr>
        <p:spPr bwMode="auto">
          <a:xfrm>
            <a:off x="4157663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35877" name="Rectangle 5"/>
          <p:cNvSpPr>
            <a:spLocks noChangeArrowheads="1"/>
          </p:cNvSpPr>
          <p:nvPr/>
        </p:nvSpPr>
        <p:spPr bwMode="auto">
          <a:xfrm>
            <a:off x="4386263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35878" name="Rectangle 6"/>
          <p:cNvSpPr>
            <a:spLocks noChangeArrowheads="1"/>
          </p:cNvSpPr>
          <p:nvPr/>
        </p:nvSpPr>
        <p:spPr bwMode="auto">
          <a:xfrm>
            <a:off x="4424363" y="3338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335879" name="Group 7"/>
          <p:cNvGrpSpPr>
            <a:grpSpLocks/>
          </p:cNvGrpSpPr>
          <p:nvPr/>
        </p:nvGrpSpPr>
        <p:grpSpPr bwMode="auto">
          <a:xfrm>
            <a:off x="609600" y="2382515"/>
            <a:ext cx="8001000" cy="1406525"/>
            <a:chOff x="384" y="990"/>
            <a:chExt cx="5040" cy="886"/>
          </a:xfrm>
        </p:grpSpPr>
        <p:sp>
          <p:nvSpPr>
            <p:cNvPr id="335880" name="Text Box 8"/>
            <p:cNvSpPr txBox="1">
              <a:spLocks noChangeArrowheads="1"/>
            </p:cNvSpPr>
            <p:nvPr/>
          </p:nvSpPr>
          <p:spPr bwMode="auto">
            <a:xfrm>
              <a:off x="384" y="990"/>
              <a:ext cx="5040" cy="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just">
                <a:spcBef>
                  <a:spcPct val="30000"/>
                </a:spcBef>
              </a:pPr>
              <a:r>
                <a:rPr lang="zh-CN" altLang="en-US" sz="2400">
                  <a:latin typeface="宋体" pitchFamily="2" charset="-122"/>
                </a:rPr>
                <a:t>（</a:t>
              </a:r>
              <a:r>
                <a:rPr lang="en-US" altLang="zh-CN" sz="2400">
                  <a:latin typeface="宋体" pitchFamily="2" charset="-122"/>
                </a:rPr>
                <a:t>5</a:t>
              </a:r>
              <a:r>
                <a:rPr lang="zh-CN" altLang="en-US" sz="2400">
                  <a:latin typeface="宋体" pitchFamily="2" charset="-122"/>
                </a:rPr>
                <a:t>）                            （</a:t>
              </a:r>
              <a:r>
                <a:rPr lang="en-US" altLang="zh-CN" sz="2400">
                  <a:latin typeface="宋体" pitchFamily="2" charset="-122"/>
                </a:rPr>
                <a:t>1</a:t>
              </a:r>
              <a:r>
                <a:rPr lang="zh-CN" altLang="en-US" sz="2400">
                  <a:latin typeface="宋体" pitchFamily="2" charset="-122"/>
                </a:rPr>
                <a:t>）与（</a:t>
              </a:r>
              <a:r>
                <a:rPr lang="en-US" altLang="zh-CN" sz="2400">
                  <a:latin typeface="宋体" pitchFamily="2" charset="-122"/>
                </a:rPr>
                <a:t>2</a:t>
              </a:r>
              <a:r>
                <a:rPr lang="zh-CN" altLang="en-US" sz="2400">
                  <a:latin typeface="宋体" pitchFamily="2" charset="-122"/>
                </a:rPr>
                <a:t>）归结</a:t>
              </a:r>
              <a:endParaRPr lang="zh-CN" altLang="en-US" sz="2400">
                <a:latin typeface="Times New Roman" pitchFamily="18" charset="0"/>
                <a:cs typeface="Times New Roman" pitchFamily="18" charset="0"/>
              </a:endParaRPr>
            </a:p>
            <a:p>
              <a:pPr algn="just">
                <a:spcBef>
                  <a:spcPct val="30000"/>
                </a:spcBef>
              </a:pPr>
              <a:r>
                <a:rPr lang="zh-CN" altLang="en-US" sz="2400">
                  <a:latin typeface="宋体" pitchFamily="2" charset="-122"/>
                </a:rPr>
                <a:t>（</a:t>
              </a:r>
              <a:r>
                <a:rPr lang="en-US" altLang="zh-CN" sz="2400">
                  <a:latin typeface="宋体" pitchFamily="2" charset="-122"/>
                </a:rPr>
                <a:t>6</a:t>
              </a:r>
              <a:r>
                <a:rPr lang="zh-CN" altLang="en-US" sz="2400">
                  <a:latin typeface="宋体" pitchFamily="2" charset="-122"/>
                </a:rPr>
                <a:t>）                            （</a:t>
              </a:r>
              <a:r>
                <a:rPr lang="en-US" altLang="zh-CN" sz="2400">
                  <a:latin typeface="宋体" pitchFamily="2" charset="-122"/>
                </a:rPr>
                <a:t>3</a:t>
              </a:r>
              <a:r>
                <a:rPr lang="zh-CN" altLang="en-US" sz="2400">
                  <a:latin typeface="宋体" pitchFamily="2" charset="-122"/>
                </a:rPr>
                <a:t>）与（</a:t>
              </a:r>
              <a:r>
                <a:rPr lang="en-US" altLang="zh-CN" sz="2400">
                  <a:latin typeface="宋体" pitchFamily="2" charset="-122"/>
                </a:rPr>
                <a:t>5</a:t>
              </a:r>
              <a:r>
                <a:rPr lang="zh-CN" altLang="en-US" sz="2400">
                  <a:latin typeface="宋体" pitchFamily="2" charset="-122"/>
                </a:rPr>
                <a:t>）归结</a:t>
              </a:r>
              <a:endParaRPr lang="zh-CN" altLang="en-US" sz="2400">
                <a:latin typeface="Times New Roman" pitchFamily="18" charset="0"/>
                <a:cs typeface="Times New Roman" pitchFamily="18" charset="0"/>
              </a:endParaRPr>
            </a:p>
            <a:p>
              <a:pPr>
                <a:spcBef>
                  <a:spcPct val="30000"/>
                </a:spcBef>
              </a:pPr>
              <a:r>
                <a:rPr lang="zh-CN" altLang="en-US" sz="2400">
                  <a:latin typeface="宋体" pitchFamily="2" charset="-122"/>
                </a:rPr>
                <a:t>（</a:t>
              </a:r>
              <a:r>
                <a:rPr lang="en-US" altLang="zh-CN" sz="2400">
                  <a:latin typeface="宋体" pitchFamily="2" charset="-122"/>
                </a:rPr>
                <a:t>7</a:t>
              </a:r>
              <a:r>
                <a:rPr lang="zh-CN" altLang="en-US" sz="2400">
                  <a:latin typeface="宋体" pitchFamily="2" charset="-122"/>
                </a:rPr>
                <a:t>）                            （</a:t>
              </a:r>
              <a:r>
                <a:rPr lang="en-US" altLang="zh-CN" sz="2400">
                  <a:latin typeface="宋体" pitchFamily="2" charset="-122"/>
                </a:rPr>
                <a:t>4</a:t>
              </a:r>
              <a:r>
                <a:rPr lang="zh-CN" altLang="en-US" sz="2400">
                  <a:latin typeface="宋体" pitchFamily="2" charset="-122"/>
                </a:rPr>
                <a:t>）与（</a:t>
              </a:r>
              <a:r>
                <a:rPr lang="en-US" altLang="zh-CN" sz="2400">
                  <a:latin typeface="宋体" pitchFamily="2" charset="-122"/>
                </a:rPr>
                <a:t>6</a:t>
              </a:r>
              <a:r>
                <a:rPr lang="zh-CN" altLang="en-US" sz="2400">
                  <a:latin typeface="宋体" pitchFamily="2" charset="-122"/>
                </a:rPr>
                <a:t>）归结</a:t>
              </a:r>
              <a:r>
                <a:rPr lang="zh-CN" altLang="en-US" sz="2400">
                  <a:latin typeface="Arial" charset="0"/>
                </a:rPr>
                <a:t> 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5881" name="Object 9"/>
                <p:cNvSpPr txBox="1"/>
                <p:nvPr/>
              </p:nvSpPr>
              <p:spPr bwMode="auto">
                <a:xfrm>
                  <a:off x="1008" y="1028"/>
                  <a:ext cx="1056" cy="255"/>
                </a:xfrm>
                <a:prstGeom prst="rect">
                  <a:avLst/>
                </a:prstGeom>
                <a:noFill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)∨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/>
                </a:p>
              </p:txBody>
            </p:sp>
          </mc:Choice>
          <mc:Fallback xmlns="">
            <p:sp>
              <p:nvSpPr>
                <p:cNvPr id="335881" name="Object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008" y="1028"/>
                  <a:ext cx="1056" cy="255"/>
                </a:xfrm>
                <a:prstGeom prst="rect">
                  <a:avLst/>
                </a:prstGeom>
                <a:blipFill>
                  <a:blip r:embed="rId2"/>
                  <a:stretch>
                    <a:fillRect b="-303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5882" name="Object 10"/>
                <p:cNvSpPr txBox="1"/>
                <p:nvPr/>
              </p:nvSpPr>
              <p:spPr bwMode="auto">
                <a:xfrm>
                  <a:off x="1008" y="1344"/>
                  <a:ext cx="480" cy="259"/>
                </a:xfrm>
                <a:prstGeom prst="rect">
                  <a:avLst/>
                </a:prstGeom>
                <a:noFill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/>
                </a:p>
              </p:txBody>
            </p:sp>
          </mc:Choice>
          <mc:Fallback xmlns="">
            <p:sp>
              <p:nvSpPr>
                <p:cNvPr id="335882" name="Object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008" y="1344"/>
                  <a:ext cx="480" cy="259"/>
                </a:xfrm>
                <a:prstGeom prst="rect">
                  <a:avLst/>
                </a:prstGeom>
                <a:blipFill>
                  <a:blip r:embed="rId3"/>
                  <a:stretch>
                    <a:fillRect b="-298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5883" name="Object 11"/>
                <p:cNvSpPr txBox="1"/>
                <p:nvPr/>
              </p:nvSpPr>
              <p:spPr bwMode="auto">
                <a:xfrm>
                  <a:off x="1056" y="1632"/>
                  <a:ext cx="384" cy="235"/>
                </a:xfrm>
                <a:prstGeom prst="rect">
                  <a:avLst/>
                </a:prstGeom>
                <a:noFill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𝑁𝐼𝐿</m:t>
                        </m:r>
                      </m:oMath>
                    </m:oMathPara>
                  </a14:m>
                  <a:endParaRPr lang="zh-CN" altLang="en-US"/>
                </a:p>
              </p:txBody>
            </p:sp>
          </mc:Choice>
          <mc:Fallback xmlns="">
            <p:sp>
              <p:nvSpPr>
                <p:cNvPr id="335883" name="Object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056" y="1632"/>
                  <a:ext cx="384" cy="23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35884" name="Rectangle 12"/>
          <p:cNvSpPr>
            <a:spLocks noChangeArrowheads="1"/>
          </p:cNvSpPr>
          <p:nvPr/>
        </p:nvSpPr>
        <p:spPr bwMode="auto">
          <a:xfrm>
            <a:off x="2447925" y="20669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pic>
        <p:nvPicPr>
          <p:cNvPr id="335885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262" y="1628800"/>
            <a:ext cx="7323138" cy="459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35886" name="Group 14"/>
          <p:cNvGrpSpPr>
            <a:grpSpLocks/>
          </p:cNvGrpSpPr>
          <p:nvPr/>
        </p:nvGrpSpPr>
        <p:grpSpPr bwMode="auto">
          <a:xfrm>
            <a:off x="3200400" y="3581400"/>
            <a:ext cx="3048000" cy="914400"/>
            <a:chOff x="2064" y="2256"/>
            <a:chExt cx="1920" cy="576"/>
          </a:xfrm>
        </p:grpSpPr>
        <p:sp>
          <p:nvSpPr>
            <p:cNvPr id="335887" name="Line 15"/>
            <p:cNvSpPr>
              <a:spLocks noChangeShapeType="1"/>
            </p:cNvSpPr>
            <p:nvPr/>
          </p:nvSpPr>
          <p:spPr bwMode="auto">
            <a:xfrm>
              <a:off x="2064" y="2256"/>
              <a:ext cx="384" cy="57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5888" name="Line 16"/>
            <p:cNvSpPr>
              <a:spLocks noChangeShapeType="1"/>
            </p:cNvSpPr>
            <p:nvPr/>
          </p:nvSpPr>
          <p:spPr bwMode="auto">
            <a:xfrm flipH="1">
              <a:off x="2448" y="2256"/>
              <a:ext cx="1536" cy="57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35889" name="Group 17"/>
          <p:cNvGrpSpPr>
            <a:grpSpLocks/>
          </p:cNvGrpSpPr>
          <p:nvPr/>
        </p:nvGrpSpPr>
        <p:grpSpPr bwMode="auto">
          <a:xfrm>
            <a:off x="3733800" y="5029200"/>
            <a:ext cx="2438400" cy="685800"/>
            <a:chOff x="2352" y="3168"/>
            <a:chExt cx="1536" cy="432"/>
          </a:xfrm>
        </p:grpSpPr>
        <p:sp>
          <p:nvSpPr>
            <p:cNvPr id="335890" name="Line 18"/>
            <p:cNvSpPr>
              <a:spLocks noChangeShapeType="1"/>
            </p:cNvSpPr>
            <p:nvPr/>
          </p:nvSpPr>
          <p:spPr bwMode="auto">
            <a:xfrm>
              <a:off x="2352" y="3168"/>
              <a:ext cx="816" cy="432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5891" name="Line 19"/>
            <p:cNvSpPr>
              <a:spLocks noChangeShapeType="1"/>
            </p:cNvSpPr>
            <p:nvPr/>
          </p:nvSpPr>
          <p:spPr bwMode="auto">
            <a:xfrm flipH="1">
              <a:off x="3168" y="3168"/>
              <a:ext cx="720" cy="43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35892" name="Group 20"/>
          <p:cNvGrpSpPr>
            <a:grpSpLocks/>
          </p:cNvGrpSpPr>
          <p:nvPr/>
        </p:nvGrpSpPr>
        <p:grpSpPr bwMode="auto">
          <a:xfrm>
            <a:off x="2362200" y="2209800"/>
            <a:ext cx="3886200" cy="838200"/>
            <a:chOff x="1536" y="1392"/>
            <a:chExt cx="2448" cy="528"/>
          </a:xfrm>
        </p:grpSpPr>
        <p:sp>
          <p:nvSpPr>
            <p:cNvPr id="335893" name="Line 21"/>
            <p:cNvSpPr>
              <a:spLocks noChangeShapeType="1"/>
            </p:cNvSpPr>
            <p:nvPr/>
          </p:nvSpPr>
          <p:spPr bwMode="auto">
            <a:xfrm>
              <a:off x="1536" y="1392"/>
              <a:ext cx="432" cy="5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5894" name="Line 22"/>
            <p:cNvSpPr>
              <a:spLocks noChangeShapeType="1"/>
            </p:cNvSpPr>
            <p:nvPr/>
          </p:nvSpPr>
          <p:spPr bwMode="auto">
            <a:xfrm flipH="1">
              <a:off x="1968" y="1392"/>
              <a:ext cx="2016" cy="5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9215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58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58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35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5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5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5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5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5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5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2C78A0-3BDC-4EC5-9F02-089E36969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b="0" dirty="0">
                <a:latin typeface="Times New Roman" pitchFamily="18" charset="0"/>
                <a:ea typeface="黑体" pitchFamily="2" charset="-122"/>
              </a:rPr>
              <a:t>归结反演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C939EC2-B3FE-4EE2-B5E9-A7AF049723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zh-CN" altLang="en-US" dirty="0"/>
                  <a:t>例：归结证明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若有前提</a:t>
                </a:r>
                <a:endParaRPr lang="en-US" altLang="zh-CN" dirty="0"/>
              </a:p>
              <a:p>
                <a:pPr marL="0" indent="0" algn="ctr">
                  <a:buNone/>
                </a:pPr>
                <a:r>
                  <a:rPr lang="en-US" altLang="zh-CN" dirty="0"/>
                  <a:t> P1: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endParaRPr lang="en-US" altLang="zh-CN" dirty="0"/>
              </a:p>
              <a:p>
                <a:pPr marL="0" indent="0" algn="ctr">
                  <a:buNone/>
                </a:pPr>
                <a:r>
                  <a:rPr lang="en-US" altLang="zh-CN" dirty="0"/>
                  <a:t>   P2: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⋁¬</m:t>
                    </m:r>
                    <m:r>
                      <m:rPr>
                        <m:sty m:val="p"/>
                      </m:rP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Q</m:t>
                    </m:r>
                  </m:oMath>
                </a14:m>
                <a:endParaRPr lang="en-US" altLang="zh-CN" dirty="0"/>
              </a:p>
              <a:p>
                <a:pPr marL="0" indent="0" algn="ctr">
                  <a:buNone/>
                </a:pPr>
                <a:r>
                  <a:rPr lang="en-US" altLang="zh-CN" dirty="0"/>
                  <a:t> P3: S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⋁</m:t>
                    </m:r>
                  </m:oMath>
                </a14:m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altLang="zh-CN" dirty="0"/>
                  <a:t> </a:t>
                </a:r>
              </a:p>
              <a:p>
                <a:pPr marL="0" indent="0" algn="ctr">
                  <a:buNone/>
                </a:pPr>
                <a:r>
                  <a:rPr lang="en-US" altLang="zh-CN" dirty="0"/>
                  <a:t>P4: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altLang="zh-CN" dirty="0"/>
                  <a:t>S</a:t>
                </a:r>
              </a:p>
              <a:p>
                <a:pPr marL="0" indent="0">
                  <a:buNone/>
                </a:pPr>
                <a:r>
                  <a:rPr lang="zh-CN" altLang="en-US" dirty="0"/>
                  <a:t>待证命题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r>
                        <a:rPr lang="en-US" altLang="zh-CN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⋁</m:t>
                      </m:r>
                      <m:r>
                        <a:rPr lang="en-US" altLang="zh-CN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r>
                        <a:rPr lang="en-US" altLang="zh-CN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n-US" altLang="zh-CN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C939EC2-B3FE-4EE2-B5E9-A7AF049723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52" t="-35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40823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47AC40-5447-4D64-AF09-C2E83731A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b="0" dirty="0">
                <a:latin typeface="Times New Roman" pitchFamily="18" charset="0"/>
                <a:ea typeface="黑体" pitchFamily="2" charset="-122"/>
              </a:rPr>
              <a:t>归结反演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8211298-E197-44D6-94D3-413B11A0A6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命题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⋁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zh-CN" altLang="en-US" dirty="0"/>
                  <a:t>取反得</a:t>
                </a:r>
                <a:r>
                  <a:rPr lang="en-US" altLang="zh-CN" dirty="0"/>
                  <a:t>P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加入新子句</a:t>
                </a:r>
                <a:endParaRPr lang="en-US" altLang="zh-CN" dirty="0"/>
              </a:p>
              <a:p>
                <a:pPr marL="0" indent="0" algn="ctr">
                  <a:buNone/>
                </a:pPr>
                <a:r>
                  <a:rPr lang="en-US" altLang="zh-CN" dirty="0"/>
                  <a:t>P5: P</a:t>
                </a:r>
              </a:p>
              <a:p>
                <a:pPr marL="0" indent="0" algn="ctr">
                  <a:buNone/>
                </a:pPr>
                <a:r>
                  <a:rPr lang="en-US" altLang="zh-CN" dirty="0"/>
                  <a:t> P6: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U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8211298-E197-44D6-94D3-413B11A0A6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2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20124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1EAF82-0762-419B-86F2-94064BD46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b="0" dirty="0">
                <a:latin typeface="Times New Roman" pitchFamily="18" charset="0"/>
                <a:ea typeface="黑体" pitchFamily="2" charset="-122"/>
              </a:rPr>
              <a:t>归结反演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51426FF-4115-4771-AEAE-DE2F15C2DD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912" y="1797679"/>
                <a:ext cx="2746648" cy="3318451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altLang="zh-CN" sz="2800" dirty="0"/>
                  <a:t>P1: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⋁¬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endParaRPr lang="en-US" altLang="zh-CN" sz="2800" dirty="0"/>
              </a:p>
              <a:p>
                <a:pPr marL="0" indent="0" algn="ctr">
                  <a:buNone/>
                </a:pPr>
                <a:r>
                  <a:rPr lang="en-US" altLang="zh-CN" sz="2800" dirty="0"/>
                  <a:t>   P2: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𝑅</m:t>
                    </m:r>
                    <m:nary>
                      <m:naryPr>
                        <m:chr m:val="⋁"/>
                        <m:subHide m:val="on"/>
                        <m:supHide m:val="on"/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¬</m:t>
                        </m:r>
                        <m:r>
                          <m:rPr>
                            <m:sty m:val="p"/>
                          </m:rP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altLang="zh-CN" sz="2800" dirty="0"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endParaRPr lang="en-US" altLang="zh-CN" sz="2800" dirty="0"/>
              </a:p>
              <a:p>
                <a:pPr marL="0" indent="0" algn="ctr">
                  <a:buNone/>
                </a:pPr>
                <a:r>
                  <a:rPr lang="en-US" altLang="zh-CN" sz="2800" dirty="0"/>
                  <a:t>P3: S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⋁</m:t>
                    </m:r>
                  </m:oMath>
                </a14:m>
                <a:r>
                  <a:rPr lang="en-US" altLang="zh-CN" sz="2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altLang="zh-CN" sz="2800" dirty="0"/>
                  <a:t> </a:t>
                </a:r>
              </a:p>
              <a:p>
                <a:pPr marL="0" indent="0" algn="ctr">
                  <a:buNone/>
                </a:pPr>
                <a:r>
                  <a:rPr lang="en-US" altLang="zh-CN" sz="2800" dirty="0"/>
                  <a:t>P4:</a:t>
                </a:r>
                <a14:m>
                  <m:oMath xmlns:m="http://schemas.openxmlformats.org/officeDocument/2006/math">
                    <m:r>
                      <a:rPr lang="en-US" altLang="zh-CN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⋁¬</m:t>
                    </m:r>
                  </m:oMath>
                </a14:m>
                <a:r>
                  <a:rPr lang="en-US" altLang="zh-CN" sz="2800" dirty="0"/>
                  <a:t>S</a:t>
                </a:r>
              </a:p>
              <a:p>
                <a:pPr marL="0" indent="0" algn="ctr">
                  <a:buNone/>
                </a:pP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P5: </a:t>
                </a:r>
                <a:r>
                  <a:rPr lang="en-US" altLang="zh-CN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</a:p>
              <a:p>
                <a:pPr marL="0" indent="0" algn="ctr">
                  <a:buNone/>
                </a:pP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P6: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endParaRPr lang="en-US" altLang="zh-CN" sz="28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endPara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zh-CN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51426FF-4115-4771-AEAE-DE2F15C2DD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912" y="1797679"/>
                <a:ext cx="2746648" cy="3318451"/>
              </a:xfrm>
              <a:blipFill>
                <a:blip r:embed="rId2"/>
                <a:stretch>
                  <a:fillRect t="-18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组合 5">
            <a:extLst>
              <a:ext uri="{FF2B5EF4-FFF2-40B4-BE49-F238E27FC236}">
                <a16:creationId xmlns:a16="http://schemas.microsoft.com/office/drawing/2014/main" id="{6192014C-6F0A-4350-9D63-3959583DD15B}"/>
              </a:ext>
            </a:extLst>
          </p:cNvPr>
          <p:cNvGrpSpPr/>
          <p:nvPr/>
        </p:nvGrpSpPr>
        <p:grpSpPr>
          <a:xfrm>
            <a:off x="2761456" y="1867527"/>
            <a:ext cx="5784017" cy="4047763"/>
            <a:chOff x="2761456" y="1867527"/>
            <a:chExt cx="5784017" cy="4047763"/>
          </a:xfrm>
        </p:grpSpPr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F23BB5AE-160D-4686-AA93-976C5A4A3809}"/>
                </a:ext>
              </a:extLst>
            </p:cNvPr>
            <p:cNvSpPr/>
            <p:nvPr/>
          </p:nvSpPr>
          <p:spPr>
            <a:xfrm>
              <a:off x="5667844" y="2750909"/>
              <a:ext cx="904816" cy="3594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矩形 50">
                  <a:extLst>
                    <a:ext uri="{FF2B5EF4-FFF2-40B4-BE49-F238E27FC236}">
                      <a16:creationId xmlns:a16="http://schemas.microsoft.com/office/drawing/2014/main" id="{B6E389B9-5238-4CF7-858F-09FC671B8EA4}"/>
                    </a:ext>
                  </a:extLst>
                </p:cNvPr>
                <p:cNvSpPr/>
                <p:nvPr/>
              </p:nvSpPr>
              <p:spPr>
                <a:xfrm>
                  <a:off x="6409043" y="3433029"/>
                  <a:ext cx="930699" cy="36004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800" dirty="0"/>
                    <a:t>S</a:t>
                  </a:r>
                  <a14:m>
                    <m:oMath xmlns:m="http://schemas.openxmlformats.org/officeDocument/2006/math">
                      <m:r>
                        <a:rPr lang="en-US" altLang="zh-CN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⋁</m:t>
                      </m:r>
                    </m:oMath>
                  </a14:m>
                  <a:r>
                    <a:rPr lang="en-US" altLang="zh-CN" sz="1800" dirty="0"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𝑅</m:t>
                      </m:r>
                    </m:oMath>
                  </a14:m>
                  <a:r>
                    <a:rPr lang="en-US" altLang="zh-CN" sz="1800" dirty="0"/>
                    <a:t> </a:t>
                  </a:r>
                </a:p>
              </p:txBody>
            </p:sp>
          </mc:Choice>
          <mc:Fallback xmlns="">
            <p:sp>
              <p:nvSpPr>
                <p:cNvPr id="51" name="矩形 50">
                  <a:extLst>
                    <a:ext uri="{FF2B5EF4-FFF2-40B4-BE49-F238E27FC236}">
                      <a16:creationId xmlns:a16="http://schemas.microsoft.com/office/drawing/2014/main" id="{B6E389B9-5238-4CF7-858F-09FC671B8EA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09043" y="3433029"/>
                  <a:ext cx="930699" cy="360040"/>
                </a:xfrm>
                <a:prstGeom prst="rect">
                  <a:avLst/>
                </a:prstGeom>
                <a:blipFill>
                  <a:blip r:embed="rId3"/>
                  <a:stretch>
                    <a:fillRect t="-6349" b="-2381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2E7DDDC8-5E16-4933-AAFC-2E609F0699A2}"/>
                </a:ext>
              </a:extLst>
            </p:cNvPr>
            <p:cNvSpPr/>
            <p:nvPr/>
          </p:nvSpPr>
          <p:spPr>
            <a:xfrm>
              <a:off x="7305946" y="4085360"/>
              <a:ext cx="784101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39AFBEA9-C696-4D6E-96C7-DE2430E81FEF}"/>
                </a:ext>
              </a:extLst>
            </p:cNvPr>
            <p:cNvSpPr/>
            <p:nvPr/>
          </p:nvSpPr>
          <p:spPr>
            <a:xfrm>
              <a:off x="7792712" y="4761053"/>
              <a:ext cx="720080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CBCF3B97-E353-4695-AD0A-C175B7E45FEA}"/>
                </a:ext>
              </a:extLst>
            </p:cNvPr>
            <p:cNvSpPr/>
            <p:nvPr/>
          </p:nvSpPr>
          <p:spPr>
            <a:xfrm>
              <a:off x="6921388" y="5555250"/>
              <a:ext cx="720080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C769421D-168B-4796-8D8B-1FA6F6D056CD}"/>
                </a:ext>
              </a:extLst>
            </p:cNvPr>
            <p:cNvSpPr/>
            <p:nvPr/>
          </p:nvSpPr>
          <p:spPr>
            <a:xfrm>
              <a:off x="3310136" y="1988840"/>
              <a:ext cx="720080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7B247FE4-B097-4A4F-98F3-80A072C482BD}"/>
                </a:ext>
              </a:extLst>
            </p:cNvPr>
            <p:cNvSpPr/>
            <p:nvPr/>
          </p:nvSpPr>
          <p:spPr>
            <a:xfrm>
              <a:off x="5182852" y="1988840"/>
              <a:ext cx="720080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ABBBCC67-EA59-4925-A935-F2209B7DF0AF}"/>
                    </a:ext>
                  </a:extLst>
                </p:cNvPr>
                <p:cNvSpPr txBox="1"/>
                <p:nvPr/>
              </p:nvSpPr>
              <p:spPr>
                <a:xfrm>
                  <a:off x="2923220" y="1988840"/>
                  <a:ext cx="1493912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altLang="zh-CN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⋁</m:t>
                        </m:r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¬</m:t>
                        </m:r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oMath>
                    </m:oMathPara>
                  </a14:m>
                  <a:endParaRPr lang="zh-CN" alt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ABBBCC67-EA59-4925-A935-F2209B7DF0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23220" y="1988840"/>
                  <a:ext cx="1493912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983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7F55F49D-75F8-45A3-8C6E-DC9972AED0CD}"/>
                </a:ext>
              </a:extLst>
            </p:cNvPr>
            <p:cNvSpPr txBox="1"/>
            <p:nvPr/>
          </p:nvSpPr>
          <p:spPr>
            <a:xfrm>
              <a:off x="2761456" y="1984194"/>
              <a:ext cx="55780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/>
                <a:t> P1</a:t>
              </a:r>
              <a:endParaRPr lang="zh-CN" altLang="en-US" dirty="0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EA0B9FA6-B0AE-40E9-9C50-25B428C2413C}"/>
                </a:ext>
              </a:extLst>
            </p:cNvPr>
            <p:cNvSpPr txBox="1"/>
            <p:nvPr/>
          </p:nvSpPr>
          <p:spPr>
            <a:xfrm>
              <a:off x="4663635" y="1990665"/>
              <a:ext cx="58813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 algn="ctr">
                <a:buNone/>
              </a:pPr>
              <a:r>
                <a:rPr lang="en-US" altLang="zh-CN" dirty="0"/>
                <a:t>P5</a:t>
              </a: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6597602F-F1C3-46EE-A42A-29D89EBA03DA}"/>
                </a:ext>
              </a:extLst>
            </p:cNvPr>
            <p:cNvSpPr txBox="1"/>
            <p:nvPr/>
          </p:nvSpPr>
          <p:spPr>
            <a:xfrm>
              <a:off x="5155976" y="1990665"/>
              <a:ext cx="77383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 algn="ctr">
                <a:buNone/>
              </a:pPr>
              <a:r>
                <a:rPr lang="en-US" altLang="zh-CN" i="1" dirty="0">
                  <a:solidFill>
                    <a:schemeClr val="bg1"/>
                  </a:solidFill>
                </a:rPr>
                <a:t>P</a:t>
              </a: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1A81C5AE-0E5C-4295-9862-0ECC31857DFE}"/>
                </a:ext>
              </a:extLst>
            </p:cNvPr>
            <p:cNvSpPr/>
            <p:nvPr/>
          </p:nvSpPr>
          <p:spPr>
            <a:xfrm>
              <a:off x="4175757" y="2742883"/>
              <a:ext cx="720080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C68E0E5B-127B-4746-AF6D-DB64F6A35D53}"/>
                </a:ext>
              </a:extLst>
            </p:cNvPr>
            <p:cNvSpPr txBox="1"/>
            <p:nvPr/>
          </p:nvSpPr>
          <p:spPr>
            <a:xfrm>
              <a:off x="4148881" y="2744708"/>
              <a:ext cx="77383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 algn="ctr">
                <a:buNone/>
              </a:pPr>
              <a:r>
                <a:rPr lang="en-US" altLang="zh-CN" i="1" dirty="0">
                  <a:solidFill>
                    <a:schemeClr val="bg1"/>
                  </a:solidFill>
                </a:rPr>
                <a:t>Q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AE09A0E0-178D-42D1-8443-AAAD44A0E411}"/>
                    </a:ext>
                  </a:extLst>
                </p:cNvPr>
                <p:cNvSpPr txBox="1"/>
                <p:nvPr/>
              </p:nvSpPr>
              <p:spPr>
                <a:xfrm>
                  <a:off x="5580112" y="2744708"/>
                  <a:ext cx="1162877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 sz="1800" dirty="0">
                      <a:solidFill>
                        <a:schemeClr val="bg1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1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nary>
                        <m:naryPr>
                          <m:chr m:val="⋁"/>
                          <m:subHide m:val="on"/>
                          <m:supHide m:val="on"/>
                          <m:ctrlPr>
                            <a:rPr lang="en-US" altLang="zh-CN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zh-CN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¬</m:t>
                          </m:r>
                          <m:r>
                            <m:rPr>
                              <m:sty m:val="p"/>
                            </m:rPr>
                            <a:rPr lang="en-US" altLang="zh-CN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Q</m:t>
                          </m:r>
                          <m:r>
                            <m:rPr>
                              <m:nor/>
                            </m:rPr>
                            <a:rPr lang="en-US" altLang="zh-CN" sz="1800" dirty="0">
                              <a:solidFill>
                                <a:schemeClr val="bg1"/>
                              </a:solidFill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AE09A0E0-178D-42D1-8443-AAAD44A0E4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80112" y="2744708"/>
                  <a:ext cx="1162877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1571" t="-90164" r="-12042" b="-14426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592AB51F-486B-4018-A5C9-AB781E2A00BA}"/>
                </a:ext>
              </a:extLst>
            </p:cNvPr>
            <p:cNvSpPr/>
            <p:nvPr/>
          </p:nvSpPr>
          <p:spPr>
            <a:xfrm>
              <a:off x="4947763" y="3427175"/>
              <a:ext cx="720080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E6E55741-D42B-4774-8911-7BE2C88AE501}"/>
                </a:ext>
              </a:extLst>
            </p:cNvPr>
            <p:cNvSpPr txBox="1"/>
            <p:nvPr/>
          </p:nvSpPr>
          <p:spPr>
            <a:xfrm>
              <a:off x="4920887" y="3429000"/>
              <a:ext cx="77383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 algn="ctr">
                <a:buNone/>
              </a:pPr>
              <a:r>
                <a:rPr lang="en-US" altLang="zh-CN" i="1" dirty="0">
                  <a:solidFill>
                    <a:schemeClr val="bg1"/>
                  </a:solidFill>
                </a:rPr>
                <a:t>R</a:t>
              </a: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F1C373FD-86C7-42A7-8535-CD1EBD0039CA}"/>
                </a:ext>
              </a:extLst>
            </p:cNvPr>
            <p:cNvSpPr/>
            <p:nvPr/>
          </p:nvSpPr>
          <p:spPr>
            <a:xfrm>
              <a:off x="5596644" y="4069953"/>
              <a:ext cx="720080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BE4114EB-6871-4292-B8F8-98D9075A0E16}"/>
                </a:ext>
              </a:extLst>
            </p:cNvPr>
            <p:cNvSpPr txBox="1"/>
            <p:nvPr/>
          </p:nvSpPr>
          <p:spPr>
            <a:xfrm>
              <a:off x="5569768" y="4071778"/>
              <a:ext cx="77383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 algn="ctr">
                <a:buNone/>
              </a:pPr>
              <a:r>
                <a:rPr lang="en-US" altLang="zh-CN" i="1" dirty="0">
                  <a:solidFill>
                    <a:schemeClr val="bg1"/>
                  </a:solidFill>
                </a:rPr>
                <a:t>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B5C5BE97-E385-4A66-85EC-E2F106C61F5F}"/>
                    </a:ext>
                  </a:extLst>
                </p:cNvPr>
                <p:cNvSpPr txBox="1"/>
                <p:nvPr/>
              </p:nvSpPr>
              <p:spPr>
                <a:xfrm>
                  <a:off x="6876256" y="4060661"/>
                  <a:ext cx="129614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P4</a:t>
                  </a:r>
                  <a:r>
                    <a:rPr lang="en-US" altLang="zh-CN" dirty="0">
                      <a:solidFill>
                        <a:schemeClr val="bg1"/>
                      </a:solidFill>
                    </a:rPr>
                    <a:t>:</a:t>
                  </a:r>
                  <a14:m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r>
                        <a:rPr lang="en-US" altLang="zh-CN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r>
                        <a:rPr lang="en-US" altLang="zh-CN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⋁¬</m:t>
                      </m:r>
                    </m:oMath>
                  </a14:m>
                  <a:r>
                    <a:rPr lang="en-US" altLang="zh-CN" dirty="0">
                      <a:solidFill>
                        <a:schemeClr val="bg1"/>
                      </a:solidFill>
                    </a:rPr>
                    <a:t>S</a:t>
                  </a:r>
                  <a:endParaRPr lang="en-US" altLang="zh-CN" dirty="0"/>
                </a:p>
              </p:txBody>
            </p:sp>
          </mc:Choice>
          <mc:Fallback xmlns=""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B5C5BE97-E385-4A66-85EC-E2F106C61F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76256" y="4060661"/>
                  <a:ext cx="1296144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1878" t="-9836" r="-2347" b="-2459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2995DA4D-F211-41D6-95E5-86DDFE3C7B8C}"/>
                </a:ext>
              </a:extLst>
            </p:cNvPr>
            <p:cNvSpPr/>
            <p:nvPr/>
          </p:nvSpPr>
          <p:spPr>
            <a:xfrm>
              <a:off x="6370476" y="4756090"/>
              <a:ext cx="720080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00024D4E-BA2A-4094-B338-E743002354D6}"/>
                    </a:ext>
                  </a:extLst>
                </p:cNvPr>
                <p:cNvSpPr txBox="1"/>
                <p:nvPr/>
              </p:nvSpPr>
              <p:spPr>
                <a:xfrm>
                  <a:off x="6343600" y="4757915"/>
                  <a:ext cx="773832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indent="0" algn="ctr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¬</m:t>
                        </m:r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oMath>
                    </m:oMathPara>
                  </a14:m>
                  <a:endParaRPr lang="en-US" altLang="zh-CN" i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00024D4E-BA2A-4094-B338-E743002354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43600" y="4757915"/>
                  <a:ext cx="773832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文本框 36">
                  <a:extLst>
                    <a:ext uri="{FF2B5EF4-FFF2-40B4-BE49-F238E27FC236}">
                      <a16:creationId xmlns:a16="http://schemas.microsoft.com/office/drawing/2014/main" id="{279FE919-9F01-489D-AC08-A4B694B1196B}"/>
                    </a:ext>
                  </a:extLst>
                </p:cNvPr>
                <p:cNvSpPr txBox="1"/>
                <p:nvPr/>
              </p:nvSpPr>
              <p:spPr>
                <a:xfrm>
                  <a:off x="7799326" y="4788125"/>
                  <a:ext cx="746147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oMath>
                    </m:oMathPara>
                  </a14:m>
                  <a:endParaRPr lang="zh-CN" alt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文本框 36">
                  <a:extLst>
                    <a:ext uri="{FF2B5EF4-FFF2-40B4-BE49-F238E27FC236}">
                      <a16:creationId xmlns:a16="http://schemas.microsoft.com/office/drawing/2014/main" id="{279FE919-9F01-489D-AC08-A4B694B119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9326" y="4788125"/>
                  <a:ext cx="746147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文本框 37">
                  <a:extLst>
                    <a:ext uri="{FF2B5EF4-FFF2-40B4-BE49-F238E27FC236}">
                      <a16:creationId xmlns:a16="http://schemas.microsoft.com/office/drawing/2014/main" id="{D166AE30-BB11-412D-9C7C-042394EB6B5B}"/>
                    </a:ext>
                  </a:extLst>
                </p:cNvPr>
                <p:cNvSpPr txBox="1"/>
                <p:nvPr/>
              </p:nvSpPr>
              <p:spPr>
                <a:xfrm>
                  <a:off x="6894512" y="5542866"/>
                  <a:ext cx="773832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indent="0" algn="ctr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NULL</m:t>
                        </m:r>
                      </m:oMath>
                    </m:oMathPara>
                  </a14:m>
                  <a:endParaRPr lang="en-US" altLang="zh-CN" i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文本框 37">
                  <a:extLst>
                    <a:ext uri="{FF2B5EF4-FFF2-40B4-BE49-F238E27FC236}">
                      <a16:creationId xmlns:a16="http://schemas.microsoft.com/office/drawing/2014/main" id="{D166AE30-BB11-412D-9C7C-042394EB6B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4512" y="5542866"/>
                  <a:ext cx="773832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箭头: 下 38">
              <a:extLst>
                <a:ext uri="{FF2B5EF4-FFF2-40B4-BE49-F238E27FC236}">
                  <a16:creationId xmlns:a16="http://schemas.microsoft.com/office/drawing/2014/main" id="{C6C2ABBC-6309-4DA3-A83B-8342F27BB6E4}"/>
                </a:ext>
              </a:extLst>
            </p:cNvPr>
            <p:cNvSpPr/>
            <p:nvPr/>
          </p:nvSpPr>
          <p:spPr>
            <a:xfrm>
              <a:off x="4330471" y="2358172"/>
              <a:ext cx="258061" cy="36004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箭头: 下 39">
              <a:extLst>
                <a:ext uri="{FF2B5EF4-FFF2-40B4-BE49-F238E27FC236}">
                  <a16:creationId xmlns:a16="http://schemas.microsoft.com/office/drawing/2014/main" id="{8ED89D69-50DC-488C-B27A-60DF7FBB41FE}"/>
                </a:ext>
              </a:extLst>
            </p:cNvPr>
            <p:cNvSpPr/>
            <p:nvPr/>
          </p:nvSpPr>
          <p:spPr>
            <a:xfrm>
              <a:off x="5145177" y="3046910"/>
              <a:ext cx="258061" cy="36004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箭头: 下 40">
              <a:extLst>
                <a:ext uri="{FF2B5EF4-FFF2-40B4-BE49-F238E27FC236}">
                  <a16:creationId xmlns:a16="http://schemas.microsoft.com/office/drawing/2014/main" id="{83BFCD8F-3249-4577-909F-EC46C7981343}"/>
                </a:ext>
              </a:extLst>
            </p:cNvPr>
            <p:cNvSpPr/>
            <p:nvPr/>
          </p:nvSpPr>
          <p:spPr>
            <a:xfrm>
              <a:off x="5811785" y="3683161"/>
              <a:ext cx="258061" cy="36004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箭头: 下 41">
              <a:extLst>
                <a:ext uri="{FF2B5EF4-FFF2-40B4-BE49-F238E27FC236}">
                  <a16:creationId xmlns:a16="http://schemas.microsoft.com/office/drawing/2014/main" id="{5325D16A-2156-476B-A7A7-264973C037E7}"/>
                </a:ext>
              </a:extLst>
            </p:cNvPr>
            <p:cNvSpPr/>
            <p:nvPr/>
          </p:nvSpPr>
          <p:spPr>
            <a:xfrm>
              <a:off x="6572659" y="4384933"/>
              <a:ext cx="258061" cy="36004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箭头: 下 42">
              <a:extLst>
                <a:ext uri="{FF2B5EF4-FFF2-40B4-BE49-F238E27FC236}">
                  <a16:creationId xmlns:a16="http://schemas.microsoft.com/office/drawing/2014/main" id="{C603DB6F-7E76-4021-A784-D1EAC0A68D10}"/>
                </a:ext>
              </a:extLst>
            </p:cNvPr>
            <p:cNvSpPr/>
            <p:nvPr/>
          </p:nvSpPr>
          <p:spPr>
            <a:xfrm>
              <a:off x="7176915" y="5198301"/>
              <a:ext cx="258061" cy="36004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B3E197B7-7D99-4698-9742-9835C17DA768}"/>
                </a:ext>
              </a:extLst>
            </p:cNvPr>
            <p:cNvSpPr txBox="1"/>
            <p:nvPr/>
          </p:nvSpPr>
          <p:spPr>
            <a:xfrm>
              <a:off x="7339743" y="4774015"/>
              <a:ext cx="4858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P6</a:t>
              </a:r>
              <a:endParaRPr lang="zh-CN" altLang="en-US" dirty="0"/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3F832B3C-7925-43D4-8C1A-672C345F506C}"/>
                </a:ext>
              </a:extLst>
            </p:cNvPr>
            <p:cNvSpPr txBox="1"/>
            <p:nvPr/>
          </p:nvSpPr>
          <p:spPr>
            <a:xfrm>
              <a:off x="4262417" y="1867527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>
                  <a:solidFill>
                    <a:srgbClr val="C00000"/>
                  </a:solidFill>
                </a:rPr>
                <a:t>+</a:t>
              </a:r>
              <a:endParaRPr lang="zh-CN" altLang="en-US" sz="2800" dirty="0">
                <a:solidFill>
                  <a:srgbClr val="C00000"/>
                </a:solidFill>
              </a:endParaRPr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A81FF289-6CE3-4914-8155-F22A32BD4E39}"/>
                </a:ext>
              </a:extLst>
            </p:cNvPr>
            <p:cNvSpPr txBox="1"/>
            <p:nvPr/>
          </p:nvSpPr>
          <p:spPr>
            <a:xfrm>
              <a:off x="5078897" y="2616845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>
                  <a:solidFill>
                    <a:srgbClr val="C00000"/>
                  </a:solidFill>
                </a:rPr>
                <a:t>+</a:t>
              </a:r>
              <a:endParaRPr lang="zh-CN" altLang="en-US" sz="2800" dirty="0">
                <a:solidFill>
                  <a:srgbClr val="C00000"/>
                </a:solidFill>
              </a:endParaRPr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D7E7B1E3-E44E-4CD8-A978-109F7465BE83}"/>
                </a:ext>
              </a:extLst>
            </p:cNvPr>
            <p:cNvSpPr txBox="1"/>
            <p:nvPr/>
          </p:nvSpPr>
          <p:spPr>
            <a:xfrm>
              <a:off x="5766225" y="3307986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>
                  <a:solidFill>
                    <a:srgbClr val="C00000"/>
                  </a:solidFill>
                </a:rPr>
                <a:t>+</a:t>
              </a:r>
              <a:endParaRPr lang="zh-CN" altLang="en-US" sz="2800" dirty="0">
                <a:solidFill>
                  <a:srgbClr val="C00000"/>
                </a:solidFill>
              </a:endParaRPr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FCD7E38D-0EC5-47CC-883F-C579E547E60F}"/>
                </a:ext>
              </a:extLst>
            </p:cNvPr>
            <p:cNvSpPr txBox="1"/>
            <p:nvPr/>
          </p:nvSpPr>
          <p:spPr>
            <a:xfrm>
              <a:off x="6519588" y="3961689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>
                  <a:solidFill>
                    <a:srgbClr val="C00000"/>
                  </a:solidFill>
                </a:rPr>
                <a:t>+</a:t>
              </a:r>
              <a:endParaRPr lang="zh-CN" altLang="en-US" sz="2800" dirty="0">
                <a:solidFill>
                  <a:srgbClr val="C00000"/>
                </a:solidFill>
              </a:endParaRPr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91BB2C2B-57CB-4496-91AA-C81B5A1A66F3}"/>
                </a:ext>
              </a:extLst>
            </p:cNvPr>
            <p:cNvSpPr txBox="1"/>
            <p:nvPr/>
          </p:nvSpPr>
          <p:spPr>
            <a:xfrm>
              <a:off x="7097170" y="4692322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>
                  <a:solidFill>
                    <a:srgbClr val="C00000"/>
                  </a:solidFill>
                </a:rPr>
                <a:t>+</a:t>
              </a:r>
              <a:endParaRPr lang="zh-CN" altLang="en-US" sz="2800" dirty="0">
                <a:solidFill>
                  <a:srgbClr val="C00000"/>
                </a:solidFill>
              </a:endParaRP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BA026B76-B368-4C82-8E19-04636C261EE6}"/>
                </a:ext>
              </a:extLst>
            </p:cNvPr>
            <p:cNvSpPr txBox="1"/>
            <p:nvPr/>
          </p:nvSpPr>
          <p:spPr>
            <a:xfrm>
              <a:off x="5199587" y="2755211"/>
              <a:ext cx="58813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 algn="ctr">
                <a:buNone/>
              </a:pPr>
              <a:r>
                <a:rPr lang="en-US" altLang="zh-CN" dirty="0"/>
                <a:t>P2</a:t>
              </a: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9E88CAC8-54F7-468D-8C1F-BD712A18B6AF}"/>
                </a:ext>
              </a:extLst>
            </p:cNvPr>
            <p:cNvSpPr txBox="1"/>
            <p:nvPr/>
          </p:nvSpPr>
          <p:spPr>
            <a:xfrm>
              <a:off x="5901062" y="3402402"/>
              <a:ext cx="58813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 algn="ctr">
                <a:buNone/>
              </a:pPr>
              <a:r>
                <a:rPr lang="en-US" altLang="zh-CN" dirty="0"/>
                <a:t>P3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04172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5F6C64-F990-42E1-AE3A-76DF27DCF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楷体" pitchFamily="49" charset="-122"/>
                <a:ea typeface="楷体" pitchFamily="49" charset="-122"/>
              </a:rPr>
              <a:t>蕴含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865C73EA-2290-493A-B570-817A0E46A5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9774" y="1772816"/>
            <a:ext cx="7899981" cy="432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787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8CCC9A-7490-46DE-99D6-20F7E7D10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楷体" pitchFamily="49" charset="-122"/>
                <a:ea typeface="楷体" pitchFamily="49" charset="-122"/>
              </a:rPr>
              <a:t>蕴含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8D7EFFDB-160A-4B23-BC9D-18BFB213E5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7584" y="1844824"/>
            <a:ext cx="7294429" cy="3982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799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CCEBF50-BA8F-4AA1-BC1C-A3D4746E7C7B}" type="datetimeFigureOut">
              <a:rPr lang="zh-CN" altLang="en-US" smtClean="0"/>
              <a:pPr/>
              <a:t>2021/12/28</a:t>
            </a:fld>
            <a:endParaRPr lang="en-US" altLang="ja-JP"/>
          </a:p>
        </p:txBody>
      </p:sp>
      <p:sp>
        <p:nvSpPr>
          <p:cNvPr id="219138" name="Rectangle 2"/>
          <p:cNvSpPr>
            <a:spLocks noChangeArrowheads="1"/>
          </p:cNvSpPr>
          <p:nvPr/>
        </p:nvSpPr>
        <p:spPr bwMode="auto">
          <a:xfrm>
            <a:off x="244158" y="3861048"/>
            <a:ext cx="8770937" cy="2212913"/>
          </a:xfrm>
          <a:prstGeom prst="rect">
            <a:avLst/>
          </a:prstGeom>
          <a:gradFill rotWithShape="0">
            <a:gsLst>
              <a:gs pos="0">
                <a:srgbClr val="CCFFFF"/>
              </a:gs>
              <a:gs pos="100000">
                <a:srgbClr val="FFFFFF"/>
              </a:gs>
            </a:gsLst>
            <a:path path="rect">
              <a:fillToRect l="100000" b="100000"/>
            </a:path>
          </a:gradFill>
          <a:ln w="9525">
            <a:solidFill>
              <a:srgbClr val="0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Blip>
                <a:blip r:embed="rId2"/>
              </a:buBlip>
            </a:pPr>
            <a:r>
              <a:rPr lang="en-US" altLang="zh-CN" sz="2600" dirty="0">
                <a:latin typeface="Times New Roman" pitchFamily="18" charset="0"/>
              </a:rPr>
              <a:t> </a:t>
            </a:r>
            <a:r>
              <a:rPr lang="zh-CN" altLang="en-US" sz="2600" b="1" dirty="0">
                <a:latin typeface="Times New Roman" pitchFamily="18" charset="0"/>
              </a:rPr>
              <a:t>命题逻辑</a:t>
            </a:r>
            <a:r>
              <a:rPr lang="zh-CN" altLang="en-US" sz="2600" dirty="0">
                <a:latin typeface="Times New Roman" pitchFamily="18" charset="0"/>
              </a:rPr>
              <a:t>：研究命题及命题之间关系的符号逻辑系统。</a:t>
            </a:r>
          </a:p>
          <a:p>
            <a:pPr>
              <a:lnSpc>
                <a:spcPct val="120000"/>
              </a:lnSpc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Blip>
                <a:blip r:embed="rId2"/>
              </a:buBlip>
            </a:pPr>
            <a:r>
              <a:rPr lang="zh-CN" altLang="en-US" sz="2600" dirty="0">
                <a:latin typeface="Times New Roman" pitchFamily="18" charset="0"/>
              </a:rPr>
              <a:t> </a:t>
            </a:r>
            <a:r>
              <a:rPr lang="zh-CN" altLang="en-US" sz="2600" b="1" dirty="0">
                <a:latin typeface="Times New Roman" pitchFamily="18" charset="0"/>
              </a:rPr>
              <a:t>命题逻辑表示法</a:t>
            </a:r>
            <a:r>
              <a:rPr lang="zh-CN" altLang="en-US" sz="2600" dirty="0">
                <a:latin typeface="Times New Roman" pitchFamily="18" charset="0"/>
              </a:rPr>
              <a:t>：一个命题用</a:t>
            </a:r>
            <a:r>
              <a:rPr lang="zh-CN" altLang="en-US" sz="2600" dirty="0">
                <a:solidFill>
                  <a:srgbClr val="FF0000"/>
                </a:solidFill>
                <a:latin typeface="Times New Roman" pitchFamily="18" charset="0"/>
              </a:rPr>
              <a:t>字母表示</a:t>
            </a:r>
            <a:r>
              <a:rPr lang="zh-CN" altLang="en-US" sz="2600" dirty="0">
                <a:latin typeface="Times New Roman" pitchFamily="18" charset="0"/>
              </a:rPr>
              <a:t>时，</a:t>
            </a:r>
            <a:r>
              <a:rPr lang="zh-CN" altLang="en-US" sz="2600" dirty="0">
                <a:solidFill>
                  <a:srgbClr val="002060"/>
                </a:solidFill>
                <a:latin typeface="Times New Roman" pitchFamily="18" charset="0"/>
              </a:rPr>
              <a:t>无法把它所描述的事物的结构及逻辑特征反映出来</a:t>
            </a:r>
            <a:r>
              <a:rPr lang="zh-CN" altLang="en-US" sz="2600" dirty="0">
                <a:latin typeface="Times New Roman" pitchFamily="18" charset="0"/>
              </a:rPr>
              <a:t>，也不能把不同事物间的共同特征表述出来。</a:t>
            </a:r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>
            <a:normAutofit/>
          </a:bodyPr>
          <a:lstStyle/>
          <a:p>
            <a:r>
              <a:rPr lang="zh-CN" altLang="en-US" dirty="0">
                <a:latin typeface="Times New Roman" pitchFamily="18" charset="0"/>
              </a:rPr>
              <a:t>命题</a:t>
            </a:r>
          </a:p>
        </p:txBody>
      </p:sp>
      <p:sp>
        <p:nvSpPr>
          <p:cNvPr id="21914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98438" y="1226691"/>
            <a:ext cx="8670925" cy="2613025"/>
          </a:xfrm>
          <a:solidFill>
            <a:srgbClr val="FFFFFF"/>
          </a:solidFill>
          <a:ln>
            <a:solidFill>
              <a:srgbClr val="808080"/>
            </a:solidFill>
            <a:miter lim="800000"/>
            <a:headEnd/>
            <a:tailEnd/>
          </a:ln>
        </p:spPr>
        <p:txBody>
          <a:bodyPr/>
          <a:lstStyle/>
          <a:p>
            <a:pPr marL="96838" indent="-96838">
              <a:lnSpc>
                <a:spcPct val="110000"/>
              </a:lnSpc>
            </a:pPr>
            <a:r>
              <a:rPr lang="en-US" altLang="zh-CN" sz="3200">
                <a:latin typeface="Times New Roman" pitchFamily="18" charset="0"/>
              </a:rPr>
              <a:t> </a:t>
            </a:r>
            <a:r>
              <a:rPr lang="zh-CN" altLang="en-US" sz="2600" b="1">
                <a:latin typeface="Times New Roman" pitchFamily="18" charset="0"/>
              </a:rPr>
              <a:t>命题（</a:t>
            </a:r>
            <a:r>
              <a:rPr lang="en-US" altLang="zh-CN" sz="2600" b="1">
                <a:latin typeface="Times New Roman" pitchFamily="18" charset="0"/>
              </a:rPr>
              <a:t>proposition</a:t>
            </a:r>
            <a:r>
              <a:rPr lang="zh-CN" altLang="en-US" sz="2600" b="1">
                <a:latin typeface="Times New Roman" pitchFamily="18" charset="0"/>
              </a:rPr>
              <a:t>）</a:t>
            </a:r>
            <a:r>
              <a:rPr lang="zh-CN" altLang="en-US" sz="2600">
                <a:latin typeface="Times New Roman" pitchFamily="18" charset="0"/>
              </a:rPr>
              <a:t>：一个非真即假的陈述句。</a:t>
            </a:r>
          </a:p>
          <a:p>
            <a:pPr marL="96838" indent="-96838">
              <a:lnSpc>
                <a:spcPct val="110000"/>
              </a:lnSpc>
              <a:buClr>
                <a:srgbClr val="0000FF"/>
              </a:buClr>
              <a:buFont typeface="Wingdings" pitchFamily="2" charset="2"/>
              <a:buChar char="§"/>
            </a:pPr>
            <a:r>
              <a:rPr lang="zh-CN" altLang="en-US" sz="2600">
                <a:latin typeface="Times New Roman" pitchFamily="18" charset="0"/>
              </a:rPr>
              <a:t> 若</a:t>
            </a:r>
            <a:r>
              <a:rPr lang="zh-CN" altLang="en-US" sz="2600" b="1">
                <a:latin typeface="Times New Roman" pitchFamily="18" charset="0"/>
              </a:rPr>
              <a:t>命题的意义为真</a:t>
            </a:r>
            <a:r>
              <a:rPr lang="zh-CN" altLang="en-US" sz="2600">
                <a:latin typeface="Times New Roman" pitchFamily="18" charset="0"/>
              </a:rPr>
              <a:t>，称它的真值为真，记为 </a:t>
            </a:r>
            <a:r>
              <a:rPr lang="en-US" altLang="zh-CN" sz="2600" i="1">
                <a:latin typeface="Times New Roman" pitchFamily="18" charset="0"/>
              </a:rPr>
              <a:t>T</a:t>
            </a:r>
            <a:r>
              <a:rPr lang="zh-CN" altLang="en-US" sz="2600">
                <a:latin typeface="Times New Roman" pitchFamily="18" charset="0"/>
              </a:rPr>
              <a:t>。</a:t>
            </a:r>
          </a:p>
          <a:p>
            <a:pPr marL="96838" indent="-96838">
              <a:lnSpc>
                <a:spcPct val="110000"/>
              </a:lnSpc>
              <a:buClr>
                <a:srgbClr val="0000FF"/>
              </a:buClr>
              <a:buFont typeface="Wingdings" pitchFamily="2" charset="2"/>
              <a:buChar char="§"/>
            </a:pPr>
            <a:r>
              <a:rPr lang="zh-CN" altLang="en-US" sz="2600">
                <a:latin typeface="Times New Roman" pitchFamily="18" charset="0"/>
              </a:rPr>
              <a:t> 若</a:t>
            </a:r>
            <a:r>
              <a:rPr lang="zh-CN" altLang="en-US" sz="2600" b="1">
                <a:latin typeface="Times New Roman" pitchFamily="18" charset="0"/>
              </a:rPr>
              <a:t>命题的意义为假</a:t>
            </a:r>
            <a:r>
              <a:rPr lang="zh-CN" altLang="en-US" sz="2600">
                <a:latin typeface="Times New Roman" pitchFamily="18" charset="0"/>
              </a:rPr>
              <a:t>，称它的真值为假，记为 </a:t>
            </a:r>
            <a:r>
              <a:rPr lang="en-US" altLang="zh-CN" sz="2600" i="1">
                <a:latin typeface="Times New Roman" pitchFamily="18" charset="0"/>
              </a:rPr>
              <a:t>F</a:t>
            </a:r>
            <a:r>
              <a:rPr lang="zh-CN" altLang="en-US" sz="2600">
                <a:latin typeface="Times New Roman" pitchFamily="18" charset="0"/>
              </a:rPr>
              <a:t>。</a:t>
            </a:r>
          </a:p>
          <a:p>
            <a:pPr marL="96838" indent="-96838">
              <a:lnSpc>
                <a:spcPct val="110000"/>
              </a:lnSpc>
              <a:buClr>
                <a:srgbClr val="0000FF"/>
              </a:buClr>
              <a:buFont typeface="Wingdings" pitchFamily="2" charset="2"/>
              <a:buChar char="§"/>
            </a:pPr>
            <a:r>
              <a:rPr lang="zh-CN" altLang="en-US" sz="2600">
                <a:latin typeface="Times New Roman" pitchFamily="18" charset="0"/>
              </a:rPr>
              <a:t> 一个</a:t>
            </a:r>
            <a:r>
              <a:rPr lang="zh-CN" altLang="en-US" sz="2600" b="1">
                <a:latin typeface="Times New Roman" pitchFamily="18" charset="0"/>
              </a:rPr>
              <a:t>命题可在一种条件下为真，在另一种条件下为假</a:t>
            </a:r>
            <a:r>
              <a:rPr lang="zh-CN" altLang="en-US" sz="3000">
                <a:latin typeface="Times New Roman" pitchFamily="18" charset="0"/>
              </a:rPr>
              <a:t>。</a:t>
            </a:r>
          </a:p>
        </p:txBody>
      </p:sp>
      <p:sp>
        <p:nvSpPr>
          <p:cNvPr id="219141" name="AutoShape 5"/>
          <p:cNvSpPr>
            <a:spLocks/>
          </p:cNvSpPr>
          <p:nvPr/>
        </p:nvSpPr>
        <p:spPr bwMode="auto">
          <a:xfrm>
            <a:off x="1259632" y="836712"/>
            <a:ext cx="1881187" cy="508000"/>
          </a:xfrm>
          <a:prstGeom prst="accentBorderCallout1">
            <a:avLst>
              <a:gd name="adj1" fmla="val 22500"/>
              <a:gd name="adj2" fmla="val -4051"/>
              <a:gd name="adj3" fmla="val 99846"/>
              <a:gd name="adj4" fmla="val -20661"/>
            </a:avLst>
          </a:prstGeom>
          <a:solidFill>
            <a:srgbClr val="FFFFFF"/>
          </a:solidFill>
          <a:ln w="254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 sz="2600" b="1">
                <a:latin typeface="Arial" charset="0"/>
              </a:rPr>
              <a:t>例如：</a:t>
            </a:r>
            <a:r>
              <a:rPr lang="en-US" altLang="zh-CN" sz="2600" b="1">
                <a:latin typeface="Times New Roman" pitchFamily="18" charset="0"/>
              </a:rPr>
              <a:t>3&lt;5</a:t>
            </a:r>
            <a:r>
              <a:rPr lang="en-US" altLang="zh-CN" sz="2600" b="1">
                <a:latin typeface="Arial" charset="0"/>
              </a:rPr>
              <a:t>   </a:t>
            </a:r>
          </a:p>
        </p:txBody>
      </p:sp>
      <p:sp>
        <p:nvSpPr>
          <p:cNvPr id="219142" name="AutoShape 6"/>
          <p:cNvSpPr>
            <a:spLocks/>
          </p:cNvSpPr>
          <p:nvPr/>
        </p:nvSpPr>
        <p:spPr bwMode="auto">
          <a:xfrm>
            <a:off x="7770961" y="754960"/>
            <a:ext cx="1265535" cy="1733153"/>
          </a:xfrm>
          <a:prstGeom prst="accentBorderCallout1">
            <a:avLst>
              <a:gd name="adj1" fmla="val 22485"/>
              <a:gd name="adj2" fmla="val -13608"/>
              <a:gd name="adj3" fmla="val 104136"/>
              <a:gd name="adj4" fmla="val -50284"/>
            </a:avLst>
          </a:prstGeom>
          <a:solidFill>
            <a:srgbClr val="FFFFFF"/>
          </a:solidFill>
          <a:ln w="254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 sz="2600" b="1">
                <a:latin typeface="Arial" charset="0"/>
              </a:rPr>
              <a:t>例如：太阳从西边升起</a:t>
            </a:r>
          </a:p>
          <a:p>
            <a:r>
              <a:rPr lang="zh-CN" altLang="en-US" sz="2600" b="1">
                <a:latin typeface="Arial" charset="0"/>
              </a:rPr>
              <a:t>       </a:t>
            </a:r>
          </a:p>
        </p:txBody>
      </p:sp>
      <p:sp>
        <p:nvSpPr>
          <p:cNvPr id="219143" name="AutoShape 7"/>
          <p:cNvSpPr>
            <a:spLocks/>
          </p:cNvSpPr>
          <p:nvPr/>
        </p:nvSpPr>
        <p:spPr bwMode="auto">
          <a:xfrm>
            <a:off x="2909888" y="3382963"/>
            <a:ext cx="2268537" cy="555625"/>
          </a:xfrm>
          <a:prstGeom prst="accentBorderCallout1">
            <a:avLst>
              <a:gd name="adj1" fmla="val 20569"/>
              <a:gd name="adj2" fmla="val -3361"/>
              <a:gd name="adj3" fmla="val -12856"/>
              <a:gd name="adj4" fmla="val -53046"/>
            </a:avLst>
          </a:prstGeom>
          <a:solidFill>
            <a:srgbClr val="FFFFFF"/>
          </a:solidFill>
          <a:ln w="254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 sz="2600" b="1">
                <a:latin typeface="Arial" charset="0"/>
              </a:rPr>
              <a:t>例</a:t>
            </a:r>
            <a:r>
              <a:rPr lang="en-US" altLang="zh-CN" sz="2600" b="1">
                <a:latin typeface="Arial" charset="0"/>
              </a:rPr>
              <a:t>: 1</a:t>
            </a:r>
            <a:r>
              <a:rPr lang="zh-CN" altLang="en-US" sz="2600" b="1">
                <a:latin typeface="Arial" charset="0"/>
              </a:rPr>
              <a:t>＋</a:t>
            </a:r>
            <a:r>
              <a:rPr lang="en-US" altLang="zh-CN" sz="2600" b="1">
                <a:latin typeface="Arial" charset="0"/>
              </a:rPr>
              <a:t>1</a:t>
            </a:r>
            <a:r>
              <a:rPr lang="zh-CN" altLang="en-US" sz="2600" b="1">
                <a:latin typeface="Arial" charset="0"/>
              </a:rPr>
              <a:t>＝</a:t>
            </a:r>
            <a:r>
              <a:rPr lang="en-US" altLang="zh-CN" sz="2600" b="1">
                <a:latin typeface="Arial" charset="0"/>
              </a:rPr>
              <a:t>10</a:t>
            </a:r>
          </a:p>
        </p:txBody>
      </p:sp>
      <p:sp>
        <p:nvSpPr>
          <p:cNvPr id="219144" name="AutoShape 8"/>
          <p:cNvSpPr>
            <a:spLocks/>
          </p:cNvSpPr>
          <p:nvPr/>
        </p:nvSpPr>
        <p:spPr bwMode="auto">
          <a:xfrm flipH="1">
            <a:off x="5580113" y="5506650"/>
            <a:ext cx="3434982" cy="539750"/>
          </a:xfrm>
          <a:prstGeom prst="accentBorderCallout1">
            <a:avLst>
              <a:gd name="adj1" fmla="val 21176"/>
              <a:gd name="adj2" fmla="val 102120"/>
              <a:gd name="adj3" fmla="val -9177"/>
              <a:gd name="adj4" fmla="val 137616"/>
            </a:avLst>
          </a:prstGeom>
          <a:solidFill>
            <a:srgbClr val="FFFFFF"/>
          </a:solidFill>
          <a:ln w="254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CN" sz="2600" b="1" i="1">
                <a:latin typeface="Times New Roman" pitchFamily="18" charset="0"/>
              </a:rPr>
              <a:t>P</a:t>
            </a:r>
            <a:r>
              <a:rPr lang="zh-CN" altLang="en-US" sz="2600" b="1">
                <a:latin typeface="Arial" charset="0"/>
              </a:rPr>
              <a:t>：老李是小李的父亲</a:t>
            </a:r>
          </a:p>
        </p:txBody>
      </p:sp>
      <p:sp>
        <p:nvSpPr>
          <p:cNvPr id="219145" name="AutoShape 9"/>
          <p:cNvSpPr>
            <a:spLocks/>
          </p:cNvSpPr>
          <p:nvPr/>
        </p:nvSpPr>
        <p:spPr bwMode="auto">
          <a:xfrm>
            <a:off x="2653999" y="4334747"/>
            <a:ext cx="3574186" cy="280194"/>
          </a:xfrm>
          <a:prstGeom prst="accentBorderCallout1">
            <a:avLst>
              <a:gd name="adj1" fmla="val 20398"/>
              <a:gd name="adj2" fmla="val -1481"/>
              <a:gd name="adj3" fmla="val -11839"/>
              <a:gd name="adj4" fmla="val -14114"/>
            </a:avLst>
          </a:prstGeom>
          <a:solidFill>
            <a:srgbClr val="FFFFFF"/>
          </a:solidFill>
          <a:ln w="254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CN" b="1" i="1" dirty="0">
                <a:latin typeface="Times New Roman" pitchFamily="18" charset="0"/>
              </a:rPr>
              <a:t>P</a:t>
            </a:r>
            <a:r>
              <a:rPr lang="zh-CN" altLang="en-US" b="1" dirty="0">
                <a:latin typeface="Arial" charset="0"/>
              </a:rPr>
              <a:t>：北京是中华人民共和国的首都</a:t>
            </a:r>
          </a:p>
        </p:txBody>
      </p:sp>
      <p:sp>
        <p:nvSpPr>
          <p:cNvPr id="219146" name="AutoShape 10"/>
          <p:cNvSpPr>
            <a:spLocks/>
          </p:cNvSpPr>
          <p:nvPr/>
        </p:nvSpPr>
        <p:spPr bwMode="auto">
          <a:xfrm>
            <a:off x="2483768" y="5949280"/>
            <a:ext cx="2878044" cy="881063"/>
          </a:xfrm>
          <a:prstGeom prst="accentBorderCallout1">
            <a:avLst>
              <a:gd name="adj1" fmla="val 12972"/>
              <a:gd name="adj2" fmla="val -2667"/>
              <a:gd name="adj3" fmla="val 3350"/>
              <a:gd name="adj4" fmla="val -21149"/>
            </a:avLst>
          </a:prstGeom>
          <a:solidFill>
            <a:srgbClr val="FFFFFF"/>
          </a:solidFill>
          <a:ln w="254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CN" sz="2600" b="1" i="1">
                <a:latin typeface="Times New Roman" pitchFamily="18" charset="0"/>
              </a:rPr>
              <a:t>P</a:t>
            </a:r>
            <a:r>
              <a:rPr lang="zh-CN" altLang="en-US" sz="2600" b="1">
                <a:latin typeface="Arial" charset="0"/>
              </a:rPr>
              <a:t>：李白是诗人</a:t>
            </a:r>
          </a:p>
          <a:p>
            <a:r>
              <a:rPr lang="en-US" altLang="zh-CN" sz="2600" b="1" i="1">
                <a:latin typeface="Times New Roman" pitchFamily="18" charset="0"/>
              </a:rPr>
              <a:t>Q</a:t>
            </a:r>
            <a:r>
              <a:rPr lang="zh-CN" altLang="en-US" sz="2600" b="1">
                <a:latin typeface="Arial" charset="0"/>
              </a:rPr>
              <a:t>：杜甫也是诗人</a:t>
            </a:r>
          </a:p>
        </p:txBody>
      </p:sp>
    </p:spTree>
    <p:extLst>
      <p:ext uri="{BB962C8B-B14F-4D97-AF65-F5344CB8AC3E}">
        <p14:creationId xmlns:p14="http://schemas.microsoft.com/office/powerpoint/2010/main" val="1674803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9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9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21914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9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2191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9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9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19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1914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9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191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9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191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9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138" grpId="0" animBg="1" autoUpdateAnimBg="0"/>
      <p:bldP spid="219141" grpId="0" animBg="1" autoUpdateAnimBg="0"/>
      <p:bldP spid="219142" grpId="0" animBg="1" autoUpdateAnimBg="0"/>
      <p:bldP spid="219143" grpId="0" animBg="1" autoUpdateAnimBg="0"/>
      <p:bldP spid="219144" grpId="0" animBg="1" autoUpdateAnimBg="0"/>
      <p:bldP spid="219145" grpId="0" animBg="1" autoUpdateAnimBg="0"/>
      <p:bldP spid="219146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CCEBF50-BA8F-4AA1-BC1C-A3D4746E7C7B}" type="datetimeFigureOut">
              <a:rPr lang="zh-CN" altLang="en-US" smtClean="0"/>
              <a:pPr/>
              <a:t>2021/12/28</a:t>
            </a:fld>
            <a:endParaRPr lang="en-US" altLang="ja-JP"/>
          </a:p>
        </p:txBody>
      </p:sp>
      <p:sp>
        <p:nvSpPr>
          <p:cNvPr id="22016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16635"/>
            <a:ext cx="9144000" cy="1224125"/>
          </a:xfrm>
        </p:spPr>
        <p:txBody>
          <a:bodyPr/>
          <a:lstStyle/>
          <a:p>
            <a:r>
              <a:rPr lang="zh-CN" altLang="en-US" dirty="0">
                <a:latin typeface="Times New Roman" pitchFamily="18" charset="0"/>
              </a:rPr>
              <a:t>谓词</a:t>
            </a:r>
          </a:p>
        </p:txBody>
      </p:sp>
      <p:sp>
        <p:nvSpPr>
          <p:cNvPr id="220163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016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016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90500" y="1467326"/>
            <a:ext cx="8642350" cy="2586038"/>
          </a:xfrm>
          <a:noFill/>
          <a:ln/>
        </p:spPr>
        <p:txBody>
          <a:bodyPr/>
          <a:lstStyle/>
          <a:p>
            <a:pPr marL="533400" indent="-533400"/>
            <a:r>
              <a:rPr lang="zh-CN" altLang="en-US" b="1" dirty="0">
                <a:latin typeface="Times New Roman" pitchFamily="18" charset="0"/>
              </a:rPr>
              <a:t>谓词的一般形式：   </a:t>
            </a:r>
            <a:r>
              <a:rPr lang="en-US" altLang="zh-CN" b="1" i="1" dirty="0">
                <a:latin typeface="Times New Roman" pitchFamily="18" charset="0"/>
              </a:rPr>
              <a:t>P </a:t>
            </a:r>
            <a:r>
              <a:rPr lang="en-US" altLang="zh-CN" b="1" dirty="0">
                <a:latin typeface="Times New Roman" pitchFamily="18" charset="0"/>
              </a:rPr>
              <a:t>(</a:t>
            </a:r>
            <a:r>
              <a:rPr lang="en-US" altLang="zh-CN" b="1" i="1" dirty="0">
                <a:latin typeface="Times New Roman" pitchFamily="18" charset="0"/>
              </a:rPr>
              <a:t>x</a:t>
            </a:r>
            <a:r>
              <a:rPr lang="en-US" altLang="zh-CN" b="1" baseline="-25000" dirty="0">
                <a:latin typeface="Times New Roman" pitchFamily="18" charset="0"/>
              </a:rPr>
              <a:t>1</a:t>
            </a:r>
            <a:r>
              <a:rPr lang="en-US" altLang="zh-CN" b="1" dirty="0">
                <a:latin typeface="Times New Roman" pitchFamily="18" charset="0"/>
              </a:rPr>
              <a:t>, </a:t>
            </a:r>
            <a:r>
              <a:rPr lang="en-US" altLang="zh-CN" b="1" i="1" dirty="0">
                <a:latin typeface="Times New Roman" pitchFamily="18" charset="0"/>
              </a:rPr>
              <a:t>x</a:t>
            </a:r>
            <a:r>
              <a:rPr lang="en-US" altLang="zh-CN" b="1" baseline="-25000" dirty="0">
                <a:latin typeface="Times New Roman" pitchFamily="18" charset="0"/>
              </a:rPr>
              <a:t>2</a:t>
            </a:r>
            <a:r>
              <a:rPr lang="en-US" altLang="zh-CN" b="1" dirty="0">
                <a:latin typeface="Times New Roman" pitchFamily="18" charset="0"/>
              </a:rPr>
              <a:t>,</a:t>
            </a:r>
            <a:r>
              <a:rPr lang="en-US" altLang="zh-CN" sz="4400" b="1" baseline="9000" dirty="0">
                <a:latin typeface="Times New Roman" pitchFamily="18" charset="0"/>
              </a:rPr>
              <a:t>…</a:t>
            </a:r>
            <a:r>
              <a:rPr lang="en-US" altLang="zh-CN" b="1" dirty="0">
                <a:latin typeface="Times New Roman" pitchFamily="18" charset="0"/>
              </a:rPr>
              <a:t>, </a:t>
            </a:r>
            <a:r>
              <a:rPr lang="en-US" altLang="zh-CN" b="1" i="1" dirty="0" err="1">
                <a:latin typeface="Times New Roman" pitchFamily="18" charset="0"/>
              </a:rPr>
              <a:t>x</a:t>
            </a:r>
            <a:r>
              <a:rPr lang="en-US" altLang="zh-CN" b="1" i="1" baseline="-25000" dirty="0" err="1">
                <a:latin typeface="Times New Roman" pitchFamily="18" charset="0"/>
              </a:rPr>
              <a:t>n</a:t>
            </a:r>
            <a:r>
              <a:rPr lang="en-US" altLang="zh-CN" b="1" dirty="0">
                <a:latin typeface="Times New Roman" pitchFamily="18" charset="0"/>
              </a:rPr>
              <a:t>)</a:t>
            </a:r>
          </a:p>
          <a:p>
            <a:pPr marL="533400" indent="-533400">
              <a:buFont typeface="Wingdings" pitchFamily="2" charset="2"/>
              <a:buChar char="§"/>
            </a:pPr>
            <a:r>
              <a:rPr lang="zh-CN" altLang="en-US" sz="2600" b="1" dirty="0">
                <a:latin typeface="Times New Roman" pitchFamily="18" charset="0"/>
              </a:rPr>
              <a:t>个体 </a:t>
            </a:r>
            <a:r>
              <a:rPr lang="en-US" altLang="zh-CN" sz="2600" b="1" i="1" dirty="0">
                <a:latin typeface="Times New Roman" pitchFamily="18" charset="0"/>
              </a:rPr>
              <a:t>x</a:t>
            </a:r>
            <a:r>
              <a:rPr lang="en-US" altLang="zh-CN" sz="2600" b="1" baseline="-25000" dirty="0">
                <a:latin typeface="Times New Roman" pitchFamily="18" charset="0"/>
              </a:rPr>
              <a:t>1</a:t>
            </a:r>
            <a:r>
              <a:rPr lang="en-US" altLang="zh-CN" sz="2600" b="1" dirty="0">
                <a:latin typeface="Times New Roman" pitchFamily="18" charset="0"/>
              </a:rPr>
              <a:t>, </a:t>
            </a:r>
            <a:r>
              <a:rPr lang="en-US" altLang="zh-CN" sz="2600" b="1" i="1" dirty="0">
                <a:latin typeface="Times New Roman" pitchFamily="18" charset="0"/>
              </a:rPr>
              <a:t>x</a:t>
            </a:r>
            <a:r>
              <a:rPr lang="en-US" altLang="zh-CN" sz="2600" b="1" baseline="-25000" dirty="0">
                <a:latin typeface="Times New Roman" pitchFamily="18" charset="0"/>
              </a:rPr>
              <a:t>2</a:t>
            </a:r>
            <a:r>
              <a:rPr lang="en-US" altLang="zh-CN" sz="2600" b="1" dirty="0">
                <a:latin typeface="Times New Roman" pitchFamily="18" charset="0"/>
              </a:rPr>
              <a:t>,</a:t>
            </a:r>
            <a:r>
              <a:rPr lang="en-US" altLang="zh-CN" sz="4000" b="1" baseline="10000" dirty="0">
                <a:latin typeface="Times New Roman" pitchFamily="18" charset="0"/>
              </a:rPr>
              <a:t>…</a:t>
            </a:r>
            <a:r>
              <a:rPr lang="en-US" altLang="zh-CN" sz="2600" b="1" dirty="0">
                <a:latin typeface="Times New Roman" pitchFamily="18" charset="0"/>
              </a:rPr>
              <a:t>, </a:t>
            </a:r>
            <a:r>
              <a:rPr lang="en-US" altLang="zh-CN" sz="2600" b="1" i="1" dirty="0" err="1">
                <a:latin typeface="Times New Roman" pitchFamily="18" charset="0"/>
              </a:rPr>
              <a:t>x</a:t>
            </a:r>
            <a:r>
              <a:rPr lang="en-US" altLang="zh-CN" sz="2600" b="1" baseline="-25000" dirty="0" err="1">
                <a:latin typeface="Times New Roman" pitchFamily="18" charset="0"/>
              </a:rPr>
              <a:t>n</a:t>
            </a:r>
            <a:r>
              <a:rPr lang="en-US" altLang="zh-CN" sz="2600" b="1" i="1" baseline="-25000" dirty="0">
                <a:latin typeface="Times New Roman" pitchFamily="18" charset="0"/>
              </a:rPr>
              <a:t> </a:t>
            </a:r>
            <a:r>
              <a:rPr lang="zh-CN" altLang="en-US" sz="2600" dirty="0">
                <a:latin typeface="Times New Roman" pitchFamily="18" charset="0"/>
              </a:rPr>
              <a:t>：某个独立存在的事物或者某个抽象的概念；</a:t>
            </a:r>
          </a:p>
          <a:p>
            <a:pPr marL="533400" indent="-533400">
              <a:buFont typeface="Wingdings" pitchFamily="2" charset="2"/>
              <a:buChar char="§"/>
            </a:pPr>
            <a:r>
              <a:rPr lang="zh-CN" altLang="en-US" sz="2600" b="1" dirty="0">
                <a:latin typeface="Times New Roman" pitchFamily="18" charset="0"/>
              </a:rPr>
              <a:t>谓词名 </a:t>
            </a:r>
            <a:r>
              <a:rPr lang="en-US" altLang="zh-CN" sz="2600" b="1" i="1" dirty="0">
                <a:latin typeface="Times New Roman" pitchFamily="18" charset="0"/>
              </a:rPr>
              <a:t>P</a:t>
            </a:r>
            <a:r>
              <a:rPr lang="zh-CN" altLang="en-US" sz="2600" dirty="0">
                <a:latin typeface="Times New Roman" pitchFamily="18" charset="0"/>
              </a:rPr>
              <a:t>：刻画个体的性质、状态或个体间的关系。</a:t>
            </a:r>
          </a:p>
          <a:p>
            <a:pPr marL="533400" indent="-533400">
              <a:buClr>
                <a:srgbClr val="0000FF"/>
              </a:buClr>
              <a:buFont typeface="Wingdings" pitchFamily="2" charset="2"/>
              <a:buAutoNum type="arabicParenR"/>
            </a:pPr>
            <a:endParaRPr lang="en-US" altLang="zh-CN" b="1" dirty="0">
              <a:latin typeface="Times New Roman" pitchFamily="18" charset="0"/>
            </a:endParaRPr>
          </a:p>
        </p:txBody>
      </p:sp>
      <p:sp>
        <p:nvSpPr>
          <p:cNvPr id="220166" name="AutoShape 6"/>
          <p:cNvSpPr>
            <a:spLocks/>
          </p:cNvSpPr>
          <p:nvPr/>
        </p:nvSpPr>
        <p:spPr bwMode="auto">
          <a:xfrm>
            <a:off x="1697038" y="4329113"/>
            <a:ext cx="7269162" cy="2114550"/>
          </a:xfrm>
          <a:prstGeom prst="accentBorderCallout1">
            <a:avLst>
              <a:gd name="adj1" fmla="val 5407"/>
              <a:gd name="adj2" fmla="val -1046"/>
              <a:gd name="adj3" fmla="val -15764"/>
              <a:gd name="adj4" fmla="val -4435"/>
            </a:avLst>
          </a:prstGeom>
          <a:gradFill rotWithShape="0">
            <a:gsLst>
              <a:gs pos="0">
                <a:schemeClr val="accent1"/>
              </a:gs>
              <a:gs pos="100000">
                <a:schemeClr val="bg1"/>
              </a:gs>
            </a:gsLst>
            <a:path path="rect">
              <a:fillToRect l="100000" b="10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4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altLang="zh-CN" sz="2600" b="1" dirty="0">
                <a:latin typeface="Times New Roman" pitchFamily="18" charset="0"/>
              </a:rPr>
              <a:t> “</a:t>
            </a:r>
            <a:r>
              <a:rPr lang="zh-CN" altLang="en-US" sz="2600" b="1" dirty="0">
                <a:solidFill>
                  <a:schemeClr val="accent2"/>
                </a:solidFill>
                <a:latin typeface="Times New Roman" pitchFamily="18" charset="0"/>
              </a:rPr>
              <a:t>老张是一个教师</a:t>
            </a:r>
            <a:r>
              <a:rPr lang="zh-CN" altLang="en-US" sz="2600" b="1" dirty="0">
                <a:latin typeface="Times New Roman" pitchFamily="18" charset="0"/>
              </a:rPr>
              <a:t>”：一元谓词 </a:t>
            </a:r>
            <a:r>
              <a:rPr lang="en-US" altLang="zh-CN" sz="2600" b="1" i="1" dirty="0">
                <a:latin typeface="Times New Roman" pitchFamily="18" charset="0"/>
              </a:rPr>
              <a:t>Teacher </a:t>
            </a:r>
            <a:r>
              <a:rPr lang="en-US" altLang="zh-CN" sz="2600" b="1" dirty="0">
                <a:latin typeface="Times New Roman" pitchFamily="18" charset="0"/>
              </a:rPr>
              <a:t>(</a:t>
            </a:r>
            <a:r>
              <a:rPr lang="en-US" altLang="zh-CN" sz="2600" b="1" i="1" dirty="0">
                <a:latin typeface="Times New Roman" pitchFamily="18" charset="0"/>
              </a:rPr>
              <a:t>Zhang</a:t>
            </a:r>
            <a:r>
              <a:rPr lang="en-US" altLang="zh-CN" sz="2600" b="1" dirty="0">
                <a:latin typeface="Times New Roman" pitchFamily="18" charset="0"/>
              </a:rPr>
              <a:t>)</a:t>
            </a:r>
          </a:p>
          <a:p>
            <a:pPr>
              <a:spcBef>
                <a:spcPct val="4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altLang="zh-CN" sz="2600" b="1" dirty="0">
                <a:latin typeface="Times New Roman" pitchFamily="18" charset="0"/>
              </a:rPr>
              <a:t> “</a:t>
            </a:r>
            <a:r>
              <a:rPr lang="en-US" altLang="zh-CN" sz="2600" b="1" dirty="0">
                <a:solidFill>
                  <a:schemeClr val="accent2"/>
                </a:solidFill>
                <a:latin typeface="Times New Roman" pitchFamily="18" charset="0"/>
              </a:rPr>
              <a:t>5&gt;3</a:t>
            </a:r>
            <a:r>
              <a:rPr lang="en-US" altLang="zh-CN" sz="2600" b="1" dirty="0">
                <a:latin typeface="Times New Roman" pitchFamily="18" charset="0"/>
              </a:rPr>
              <a:t>” </a:t>
            </a:r>
            <a:r>
              <a:rPr lang="zh-CN" altLang="en-US" sz="2600" b="1" dirty="0">
                <a:latin typeface="Times New Roman" pitchFamily="18" charset="0"/>
              </a:rPr>
              <a:t>：</a:t>
            </a:r>
            <a:r>
              <a:rPr lang="zh-CN" altLang="en-US" sz="2600" dirty="0">
                <a:latin typeface="Times New Roman" pitchFamily="18" charset="0"/>
              </a:rPr>
              <a:t>二元谓词</a:t>
            </a:r>
            <a:r>
              <a:rPr lang="zh-CN" altLang="en-US" sz="2600" b="1" dirty="0">
                <a:latin typeface="Times New Roman" pitchFamily="18" charset="0"/>
              </a:rPr>
              <a:t> </a:t>
            </a:r>
            <a:r>
              <a:rPr lang="en-US" altLang="zh-CN" sz="2600" b="1" i="1" dirty="0">
                <a:latin typeface="Times New Roman" pitchFamily="18" charset="0"/>
              </a:rPr>
              <a:t>Greater </a:t>
            </a:r>
            <a:r>
              <a:rPr lang="en-US" altLang="zh-CN" sz="2600" b="1" dirty="0">
                <a:latin typeface="Times New Roman" pitchFamily="18" charset="0"/>
              </a:rPr>
              <a:t>(5, 3)</a:t>
            </a:r>
          </a:p>
          <a:p>
            <a:pPr>
              <a:spcBef>
                <a:spcPct val="4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altLang="zh-CN" sz="2600" b="1" dirty="0">
                <a:latin typeface="Times New Roman" pitchFamily="18" charset="0"/>
              </a:rPr>
              <a:t> “</a:t>
            </a:r>
            <a:r>
              <a:rPr lang="en-US" altLang="zh-CN" sz="2600" b="1" dirty="0">
                <a:solidFill>
                  <a:schemeClr val="accent2"/>
                </a:solidFill>
                <a:latin typeface="Times New Roman" pitchFamily="18" charset="0"/>
              </a:rPr>
              <a:t>Smith</a:t>
            </a:r>
            <a:r>
              <a:rPr lang="zh-CN" altLang="en-US" sz="2600" b="1" dirty="0">
                <a:solidFill>
                  <a:schemeClr val="accent2"/>
                </a:solidFill>
                <a:latin typeface="Times New Roman" pitchFamily="18" charset="0"/>
              </a:rPr>
              <a:t>作为一个工程师为</a:t>
            </a:r>
            <a:r>
              <a:rPr lang="en-US" altLang="zh-CN" sz="2600" b="1" dirty="0">
                <a:solidFill>
                  <a:schemeClr val="accent2"/>
                </a:solidFill>
                <a:latin typeface="Times New Roman" pitchFamily="18" charset="0"/>
              </a:rPr>
              <a:t>IBM</a:t>
            </a:r>
            <a:r>
              <a:rPr lang="zh-CN" altLang="en-US" sz="2600" b="1" dirty="0">
                <a:solidFill>
                  <a:schemeClr val="accent2"/>
                </a:solidFill>
                <a:latin typeface="Times New Roman" pitchFamily="18" charset="0"/>
              </a:rPr>
              <a:t>工作</a:t>
            </a:r>
            <a:r>
              <a:rPr lang="zh-CN" altLang="en-US" sz="2600" b="1" dirty="0">
                <a:latin typeface="Times New Roman" pitchFamily="18" charset="0"/>
              </a:rPr>
              <a:t>”： </a:t>
            </a:r>
          </a:p>
          <a:p>
            <a:pPr algn="ctr">
              <a:spcBef>
                <a:spcPct val="40000"/>
              </a:spcBef>
              <a:buClr>
                <a:srgbClr val="0000FF"/>
              </a:buClr>
            </a:pPr>
            <a:r>
              <a:rPr lang="zh-CN" altLang="en-US" sz="2600" dirty="0">
                <a:latin typeface="Times New Roman" pitchFamily="18" charset="0"/>
              </a:rPr>
              <a:t>三元谓词</a:t>
            </a:r>
            <a:r>
              <a:rPr lang="zh-CN" altLang="en-US" sz="2600" b="1" dirty="0">
                <a:latin typeface="Times New Roman" pitchFamily="18" charset="0"/>
              </a:rPr>
              <a:t> </a:t>
            </a:r>
            <a:r>
              <a:rPr lang="en-US" altLang="zh-CN" sz="2600" b="1" i="1" dirty="0">
                <a:latin typeface="Times New Roman" pitchFamily="18" charset="0"/>
              </a:rPr>
              <a:t>Works </a:t>
            </a:r>
            <a:r>
              <a:rPr lang="en-US" altLang="zh-CN" sz="2600" b="1" dirty="0">
                <a:latin typeface="Times New Roman" pitchFamily="18" charset="0"/>
              </a:rPr>
              <a:t>(</a:t>
            </a:r>
            <a:r>
              <a:rPr lang="en-US" altLang="zh-CN" sz="2600" b="1" i="1" dirty="0">
                <a:latin typeface="Times New Roman" pitchFamily="18" charset="0"/>
              </a:rPr>
              <a:t>Smith</a:t>
            </a:r>
            <a:r>
              <a:rPr lang="en-US" altLang="zh-CN" sz="2600" b="1" dirty="0">
                <a:latin typeface="Times New Roman" pitchFamily="18" charset="0"/>
              </a:rPr>
              <a:t>, </a:t>
            </a:r>
            <a:r>
              <a:rPr lang="en-US" altLang="zh-CN" sz="2600" b="1" i="1" dirty="0">
                <a:latin typeface="Times New Roman" pitchFamily="18" charset="0"/>
              </a:rPr>
              <a:t>IBM</a:t>
            </a:r>
            <a:r>
              <a:rPr lang="en-US" altLang="zh-CN" sz="2600" b="1" dirty="0">
                <a:latin typeface="Times New Roman" pitchFamily="18" charset="0"/>
              </a:rPr>
              <a:t>, </a:t>
            </a:r>
            <a:r>
              <a:rPr lang="en-US" altLang="zh-CN" sz="2600" b="1" i="1" dirty="0">
                <a:latin typeface="Times New Roman" pitchFamily="18" charset="0"/>
              </a:rPr>
              <a:t>engineer</a:t>
            </a:r>
            <a:r>
              <a:rPr lang="en-US" altLang="zh-CN" sz="2600" b="1" dirty="0">
                <a:latin typeface="Times New Roman" pitchFamily="18" charset="0"/>
              </a:rPr>
              <a:t>)</a:t>
            </a:r>
          </a:p>
        </p:txBody>
      </p:sp>
      <p:sp>
        <p:nvSpPr>
          <p:cNvPr id="220167" name="Rectangle 7"/>
          <p:cNvSpPr>
            <a:spLocks noChangeArrowheads="1"/>
          </p:cNvSpPr>
          <p:nvPr/>
        </p:nvSpPr>
        <p:spPr bwMode="auto">
          <a:xfrm>
            <a:off x="311150" y="3519488"/>
            <a:ext cx="83597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</a:rPr>
              <a:t>（</a:t>
            </a:r>
            <a:r>
              <a:rPr lang="en-US" altLang="zh-CN" sz="2800" b="1" dirty="0">
                <a:solidFill>
                  <a:srgbClr val="0000FF"/>
                </a:solidFill>
                <a:latin typeface="Times New Roman" pitchFamily="18" charset="0"/>
              </a:rPr>
              <a:t>1</a:t>
            </a: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</a:rPr>
              <a:t>）</a:t>
            </a:r>
            <a:r>
              <a:rPr lang="zh-CN" altLang="en-US" sz="2800" b="1" dirty="0">
                <a:latin typeface="Times New Roman" pitchFamily="18" charset="0"/>
              </a:rPr>
              <a:t>个体是常元：一个或者一组指定的个体。</a:t>
            </a:r>
          </a:p>
        </p:txBody>
      </p:sp>
    </p:spTree>
    <p:extLst>
      <p:ext uri="{BB962C8B-B14F-4D97-AF65-F5344CB8AC3E}">
        <p14:creationId xmlns:p14="http://schemas.microsoft.com/office/powerpoint/2010/main" val="3789949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CCEBF50-BA8F-4AA1-BC1C-A3D4746E7C7B}" type="datetimeFigureOut">
              <a:rPr lang="zh-CN" altLang="en-US" smtClean="0"/>
              <a:pPr/>
              <a:t>2021/12/28</a:t>
            </a:fld>
            <a:endParaRPr lang="en-US" altLang="ja-JP"/>
          </a:p>
        </p:txBody>
      </p:sp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>
          <a:xfrm>
            <a:off x="-12700" y="46833"/>
            <a:ext cx="9144000" cy="1270785"/>
          </a:xfrm>
        </p:spPr>
        <p:txBody>
          <a:bodyPr/>
          <a:lstStyle/>
          <a:p>
            <a:r>
              <a:rPr lang="zh-CN" altLang="en-US" dirty="0">
                <a:latin typeface="Times New Roman" pitchFamily="18" charset="0"/>
              </a:rPr>
              <a:t>谓词</a:t>
            </a:r>
          </a:p>
        </p:txBody>
      </p:sp>
      <p:sp>
        <p:nvSpPr>
          <p:cNvPr id="221187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118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118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7150" y="1489076"/>
            <a:ext cx="8936038" cy="1597025"/>
          </a:xfrm>
          <a:noFill/>
          <a:ln/>
        </p:spPr>
        <p:txBody>
          <a:bodyPr/>
          <a:lstStyle/>
          <a:p>
            <a:pPr marL="533400" indent="-533400">
              <a:buClr>
                <a:srgbClr val="0000FF"/>
              </a:buClr>
              <a:buFont typeface="Wingdings" pitchFamily="2" charset="2"/>
              <a:buNone/>
            </a:pPr>
            <a:r>
              <a:rPr lang="zh-CN" altLang="en-US" b="1" dirty="0">
                <a:solidFill>
                  <a:srgbClr val="0000FF"/>
                </a:solidFill>
                <a:latin typeface="Times New Roman" pitchFamily="18" charset="0"/>
              </a:rPr>
              <a:t>（</a:t>
            </a:r>
            <a:r>
              <a:rPr lang="en-US" altLang="zh-CN" b="1" dirty="0">
                <a:solidFill>
                  <a:srgbClr val="0000FF"/>
                </a:solidFill>
                <a:latin typeface="Times New Roman" pitchFamily="18" charset="0"/>
              </a:rPr>
              <a:t>2</a:t>
            </a:r>
            <a:r>
              <a:rPr lang="zh-CN" altLang="en-US" b="1" dirty="0">
                <a:solidFill>
                  <a:srgbClr val="0000FF"/>
                </a:solidFill>
                <a:latin typeface="Times New Roman" pitchFamily="18" charset="0"/>
              </a:rPr>
              <a:t>）</a:t>
            </a:r>
            <a:r>
              <a:rPr lang="zh-CN" altLang="en-US" b="1" dirty="0">
                <a:latin typeface="Times New Roman" pitchFamily="18" charset="0"/>
              </a:rPr>
              <a:t>个体是变元（变量）：</a:t>
            </a:r>
            <a:r>
              <a:rPr lang="zh-CN" altLang="en-US" sz="2600" dirty="0">
                <a:latin typeface="Times New Roman" pitchFamily="18" charset="0"/>
              </a:rPr>
              <a:t>没有指定的一个或者一组个体。</a:t>
            </a:r>
            <a:endParaRPr lang="zh-CN" altLang="en-US" b="1" dirty="0">
              <a:latin typeface="Times New Roman" pitchFamily="18" charset="0"/>
            </a:endParaRPr>
          </a:p>
        </p:txBody>
      </p:sp>
      <p:sp>
        <p:nvSpPr>
          <p:cNvPr id="221190" name="AutoShape 6"/>
          <p:cNvSpPr>
            <a:spLocks/>
          </p:cNvSpPr>
          <p:nvPr/>
        </p:nvSpPr>
        <p:spPr bwMode="auto">
          <a:xfrm>
            <a:off x="1746250" y="3572670"/>
            <a:ext cx="7385050" cy="677862"/>
          </a:xfrm>
          <a:prstGeom prst="accentBorderCallout1">
            <a:avLst>
              <a:gd name="adj1" fmla="val 16861"/>
              <a:gd name="adj2" fmla="val -1032"/>
              <a:gd name="adj3" fmla="val -34190"/>
              <a:gd name="adj4" fmla="val -3764"/>
            </a:avLst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altLang="zh-CN" sz="2800" b="1" dirty="0">
                <a:latin typeface="Times New Roman" pitchFamily="18" charset="0"/>
              </a:rPr>
              <a:t> “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itchFamily="18" charset="0"/>
              </a:rPr>
              <a:t>小李的父亲是教师</a:t>
            </a:r>
            <a:r>
              <a:rPr lang="zh-CN" altLang="en-US" sz="2800" b="1" dirty="0">
                <a:latin typeface="Times New Roman" pitchFamily="18" charset="0"/>
              </a:rPr>
              <a:t>”：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Teacher</a:t>
            </a:r>
            <a:r>
              <a:rPr lang="en-US" altLang="zh-CN" sz="2800" b="1" dirty="0">
                <a:latin typeface="Times New Roman" pitchFamily="18" charset="0"/>
              </a:rPr>
              <a:t> (</a:t>
            </a:r>
            <a:r>
              <a:rPr lang="en-US" altLang="zh-CN" sz="28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father</a:t>
            </a:r>
            <a:r>
              <a:rPr lang="en-US" altLang="zh-CN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zh-CN" sz="28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Li</a:t>
            </a:r>
            <a:r>
              <a:rPr lang="en-US" altLang="zh-CN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) )</a:t>
            </a:r>
            <a:endParaRPr lang="en-US" altLang="zh-CN" sz="2800" b="1" dirty="0">
              <a:latin typeface="Arial" charset="0"/>
            </a:endParaRPr>
          </a:p>
        </p:txBody>
      </p:sp>
      <p:sp>
        <p:nvSpPr>
          <p:cNvPr id="221191" name="Rectangle 7"/>
          <p:cNvSpPr>
            <a:spLocks noChangeArrowheads="1"/>
          </p:cNvSpPr>
          <p:nvPr/>
        </p:nvSpPr>
        <p:spPr bwMode="auto">
          <a:xfrm>
            <a:off x="57150" y="2909095"/>
            <a:ext cx="81978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0000FF"/>
                </a:solidFill>
                <a:latin typeface="Times New Roman" pitchFamily="18" charset="0"/>
              </a:rPr>
              <a:t>（</a:t>
            </a:r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</a:rPr>
              <a:t>3</a:t>
            </a:r>
            <a:r>
              <a:rPr lang="zh-CN" altLang="en-US" sz="2800" b="1">
                <a:solidFill>
                  <a:srgbClr val="0000FF"/>
                </a:solidFill>
                <a:latin typeface="Times New Roman" pitchFamily="18" charset="0"/>
              </a:rPr>
              <a:t>）</a:t>
            </a:r>
            <a:r>
              <a:rPr lang="zh-CN" altLang="en-US" sz="2800" b="1">
                <a:latin typeface="宋体" pitchFamily="2" charset="-122"/>
              </a:rPr>
              <a:t>个体是</a:t>
            </a:r>
            <a:r>
              <a:rPr lang="zh-CN" altLang="en-US" sz="2800" b="1">
                <a:solidFill>
                  <a:srgbClr val="0000FF"/>
                </a:solidFill>
                <a:latin typeface="宋体" pitchFamily="2" charset="-122"/>
              </a:rPr>
              <a:t>函数</a:t>
            </a:r>
            <a:r>
              <a:rPr lang="zh-CN" altLang="en-US" sz="2800" b="1">
                <a:latin typeface="宋体" pitchFamily="2" charset="-122"/>
              </a:rPr>
              <a:t>：</a:t>
            </a:r>
            <a:r>
              <a:rPr lang="zh-CN" altLang="en-US" sz="2800">
                <a:latin typeface="宋体" pitchFamily="2" charset="-122"/>
              </a:rPr>
              <a:t>一个个体到另一个个体的映射。</a:t>
            </a:r>
          </a:p>
        </p:txBody>
      </p:sp>
      <p:sp>
        <p:nvSpPr>
          <p:cNvPr id="221192" name="AutoShape 8"/>
          <p:cNvSpPr>
            <a:spLocks/>
          </p:cNvSpPr>
          <p:nvPr/>
        </p:nvSpPr>
        <p:spPr bwMode="auto">
          <a:xfrm>
            <a:off x="3119438" y="2290764"/>
            <a:ext cx="2974975" cy="549275"/>
          </a:xfrm>
          <a:prstGeom prst="accentBorderCallout1">
            <a:avLst>
              <a:gd name="adj1" fmla="val 20810"/>
              <a:gd name="adj2" fmla="val -2560"/>
              <a:gd name="adj3" fmla="val -45088"/>
              <a:gd name="adj4" fmla="val -23907"/>
            </a:avLst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CN" sz="2600" b="1">
                <a:latin typeface="Times New Roman"/>
              </a:rPr>
              <a:t>“</a:t>
            </a:r>
            <a:r>
              <a:rPr lang="en-US" altLang="zh-CN" sz="2600" b="1" i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600" b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&lt;5</a:t>
            </a:r>
            <a:r>
              <a:rPr lang="en-US" altLang="zh-CN" sz="2600" b="1">
                <a:latin typeface="Times New Roman"/>
              </a:rPr>
              <a:t>”</a:t>
            </a:r>
            <a:r>
              <a:rPr lang="en-US" altLang="zh-CN" sz="26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600" b="1">
                <a:latin typeface="宋体" pitchFamily="2" charset="-122"/>
              </a:rPr>
              <a:t>：</a:t>
            </a:r>
            <a:r>
              <a:rPr lang="en-US" altLang="zh-CN" sz="2600" b="1" i="1">
                <a:latin typeface="Times New Roman" pitchFamily="18" charset="0"/>
                <a:cs typeface="Times New Roman" pitchFamily="18" charset="0"/>
              </a:rPr>
              <a:t>Less</a:t>
            </a:r>
            <a:r>
              <a:rPr lang="en-US" altLang="zh-CN" sz="2600" b="1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600" b="1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600" b="1">
                <a:latin typeface="Times New Roman" pitchFamily="18" charset="0"/>
                <a:cs typeface="Times New Roman" pitchFamily="18" charset="0"/>
              </a:rPr>
              <a:t>, 5)</a:t>
            </a:r>
            <a:r>
              <a:rPr lang="en-US" altLang="zh-CN" sz="2600" b="1">
                <a:latin typeface="Arial" charset="0"/>
              </a:rPr>
              <a:t> </a:t>
            </a:r>
          </a:p>
        </p:txBody>
      </p:sp>
      <p:sp>
        <p:nvSpPr>
          <p:cNvPr id="221193" name="Rectangle 9"/>
          <p:cNvSpPr>
            <a:spLocks noChangeArrowheads="1"/>
          </p:cNvSpPr>
          <p:nvPr/>
        </p:nvSpPr>
        <p:spPr bwMode="auto">
          <a:xfrm>
            <a:off x="89807" y="4394995"/>
            <a:ext cx="31226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0000FF"/>
                </a:solidFill>
                <a:latin typeface="Times New Roman" pitchFamily="18" charset="0"/>
              </a:rPr>
              <a:t>（</a:t>
            </a:r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</a:rPr>
              <a:t>4</a:t>
            </a:r>
            <a:r>
              <a:rPr lang="zh-CN" altLang="en-US" sz="2800" b="1">
                <a:solidFill>
                  <a:srgbClr val="0000FF"/>
                </a:solidFill>
                <a:latin typeface="Times New Roman" pitchFamily="18" charset="0"/>
              </a:rPr>
              <a:t>）</a:t>
            </a:r>
            <a:r>
              <a:rPr lang="zh-CN" altLang="en-US" sz="2800" b="1">
                <a:latin typeface="宋体" pitchFamily="2" charset="-122"/>
              </a:rPr>
              <a:t>个体是</a:t>
            </a:r>
            <a:r>
              <a:rPr lang="zh-CN" altLang="en-US" sz="2800" b="1">
                <a:solidFill>
                  <a:srgbClr val="0000FF"/>
                </a:solidFill>
                <a:latin typeface="宋体" pitchFamily="2" charset="-122"/>
              </a:rPr>
              <a:t>谓词</a:t>
            </a:r>
            <a:endParaRPr lang="zh-CN" altLang="en-US" sz="2800">
              <a:latin typeface="宋体" pitchFamily="2" charset="-122"/>
            </a:endParaRPr>
          </a:p>
        </p:txBody>
      </p:sp>
      <p:sp>
        <p:nvSpPr>
          <p:cNvPr id="221194" name="AutoShape 10"/>
          <p:cNvSpPr>
            <a:spLocks/>
          </p:cNvSpPr>
          <p:nvPr/>
        </p:nvSpPr>
        <p:spPr bwMode="auto">
          <a:xfrm>
            <a:off x="2267857" y="5085557"/>
            <a:ext cx="6630987" cy="1316038"/>
          </a:xfrm>
          <a:prstGeom prst="accentBorderCallout1">
            <a:avLst>
              <a:gd name="adj1" fmla="val 8685"/>
              <a:gd name="adj2" fmla="val -1148"/>
              <a:gd name="adj3" fmla="val -17611"/>
              <a:gd name="adj4" fmla="val -8787"/>
            </a:avLst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altLang="zh-CN" sz="2800" b="1">
                <a:latin typeface="Times New Roman" pitchFamily="18" charset="0"/>
              </a:rPr>
              <a:t> </a:t>
            </a:r>
            <a:r>
              <a:rPr lang="en-US" altLang="zh-CN" sz="2600" b="1">
                <a:latin typeface="Arial" charset="0"/>
              </a:rPr>
              <a:t>“</a:t>
            </a:r>
            <a:r>
              <a:rPr lang="en-US" altLang="zh-CN" sz="2600" b="1">
                <a:solidFill>
                  <a:schemeClr val="accent2"/>
                </a:solidFill>
                <a:latin typeface="Arial" charset="0"/>
              </a:rPr>
              <a:t>Smith</a:t>
            </a:r>
            <a:r>
              <a:rPr lang="zh-CN" altLang="en-US" sz="2600" b="1">
                <a:solidFill>
                  <a:schemeClr val="accent2"/>
                </a:solidFill>
                <a:latin typeface="Arial" charset="0"/>
              </a:rPr>
              <a:t>作为一个工程师为</a:t>
            </a:r>
            <a:r>
              <a:rPr lang="en-US" altLang="zh-CN" sz="2600" b="1">
                <a:solidFill>
                  <a:schemeClr val="accent2"/>
                </a:solidFill>
                <a:latin typeface="Arial" charset="0"/>
              </a:rPr>
              <a:t>IBM</a:t>
            </a:r>
            <a:r>
              <a:rPr lang="zh-CN" altLang="en-US" sz="2600" b="1">
                <a:solidFill>
                  <a:schemeClr val="accent2"/>
                </a:solidFill>
                <a:latin typeface="Arial" charset="0"/>
              </a:rPr>
              <a:t>工作</a:t>
            </a:r>
            <a:r>
              <a:rPr lang="zh-CN" altLang="en-US" sz="2600" b="1">
                <a:latin typeface="Arial" charset="0"/>
              </a:rPr>
              <a:t>”：</a:t>
            </a:r>
          </a:p>
          <a:p>
            <a:pPr algn="ctr">
              <a:spcBef>
                <a:spcPct val="40000"/>
              </a:spcBef>
              <a:buClr>
                <a:srgbClr val="0000FF"/>
              </a:buClr>
            </a:pPr>
            <a:r>
              <a:rPr lang="zh-CN" altLang="en-US" sz="2600" b="1">
                <a:latin typeface="Arial" charset="0"/>
              </a:rPr>
              <a:t>二阶</a:t>
            </a:r>
            <a:r>
              <a:rPr lang="zh-CN" altLang="en-US" sz="2600" b="1">
                <a:latin typeface="Times New Roman" pitchFamily="18" charset="0"/>
              </a:rPr>
              <a:t>谓词  </a:t>
            </a:r>
            <a:r>
              <a:rPr lang="en-US" altLang="zh-CN" sz="2600" b="1" i="1">
                <a:latin typeface="Times New Roman" pitchFamily="18" charset="0"/>
              </a:rPr>
              <a:t>Works </a:t>
            </a:r>
            <a:r>
              <a:rPr lang="en-US" altLang="zh-CN" sz="2600" b="1">
                <a:latin typeface="Times New Roman" pitchFamily="18" charset="0"/>
              </a:rPr>
              <a:t>(</a:t>
            </a:r>
            <a:r>
              <a:rPr lang="en-US" altLang="zh-CN" sz="2600" b="1" i="1">
                <a:solidFill>
                  <a:srgbClr val="0000FF"/>
                </a:solidFill>
                <a:latin typeface="Times New Roman" pitchFamily="18" charset="0"/>
              </a:rPr>
              <a:t>engineer</a:t>
            </a:r>
            <a:r>
              <a:rPr lang="en-US" altLang="zh-CN" sz="2600" b="1">
                <a:solidFill>
                  <a:srgbClr val="0000FF"/>
                </a:solidFill>
                <a:latin typeface="Times New Roman" pitchFamily="18" charset="0"/>
              </a:rPr>
              <a:t> (</a:t>
            </a:r>
            <a:r>
              <a:rPr lang="en-US" altLang="zh-CN" sz="2600" b="1" i="1">
                <a:solidFill>
                  <a:srgbClr val="0000FF"/>
                </a:solidFill>
                <a:latin typeface="Times New Roman" pitchFamily="18" charset="0"/>
              </a:rPr>
              <a:t>Smith</a:t>
            </a:r>
            <a:r>
              <a:rPr lang="en-US" altLang="zh-CN" sz="2600" b="1">
                <a:solidFill>
                  <a:srgbClr val="0000FF"/>
                </a:solidFill>
                <a:latin typeface="Times New Roman" pitchFamily="18" charset="0"/>
              </a:rPr>
              <a:t>)</a:t>
            </a:r>
            <a:r>
              <a:rPr lang="en-US" altLang="zh-CN" sz="2600" b="1">
                <a:latin typeface="Times New Roman" pitchFamily="18" charset="0"/>
              </a:rPr>
              <a:t>, </a:t>
            </a:r>
            <a:r>
              <a:rPr lang="en-US" altLang="zh-CN" sz="2600" b="1" i="1">
                <a:latin typeface="Times New Roman" pitchFamily="18" charset="0"/>
              </a:rPr>
              <a:t>IBM</a:t>
            </a:r>
            <a:r>
              <a:rPr lang="en-US" altLang="zh-CN" sz="2600" b="1">
                <a:latin typeface="Times New Roman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50107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楷体" pitchFamily="49" charset="-122"/>
                <a:ea typeface="楷体" pitchFamily="49" charset="-122"/>
              </a:rPr>
              <a:t>命题逻辑：语法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复合句</a:t>
            </a:r>
            <a:r>
              <a:rPr lang="en-US" altLang="zh-CN" b="1" dirty="0">
                <a:latin typeface="楷体" pitchFamily="49" charset="-122"/>
                <a:ea typeface="楷体" pitchFamily="49" charset="-122"/>
              </a:rPr>
              <a:t>: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由</a:t>
            </a:r>
            <a:r>
              <a:rPr lang="zh-CN" altLang="en-US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简单语句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用</a:t>
            </a:r>
            <a:r>
              <a:rPr lang="zh-CN" altLang="en-US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括号或者逻辑连接词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构成</a:t>
            </a:r>
            <a:endParaRPr lang="en-US" altLang="zh-CN" dirty="0">
              <a:latin typeface="楷体" pitchFamily="49" charset="-122"/>
              <a:ea typeface="楷体" pitchFamily="49" charset="-122"/>
            </a:endParaRPr>
          </a:p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>
                <a:latin typeface="楷体" pitchFamily="49" charset="-122"/>
                <a:ea typeface="楷体" pitchFamily="49" charset="-122"/>
              </a:rPr>
              <a:t>命题符号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S,  S</a:t>
            </a:r>
            <a:r>
              <a:rPr lang="en-US" altLang="zh-CN" baseline="-25000" dirty="0"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, S</a:t>
            </a:r>
            <a:r>
              <a:rPr lang="en-US" altLang="zh-CN" baseline="-25000" dirty="0"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是语句，那么</a:t>
            </a:r>
            <a:endParaRPr lang="en-US" altLang="zh-CN" dirty="0">
              <a:latin typeface="楷体" pitchFamily="49" charset="-122"/>
              <a:ea typeface="楷体" pitchFamily="49" charset="-122"/>
            </a:endParaRPr>
          </a:p>
          <a:p>
            <a:pPr>
              <a:buClr>
                <a:srgbClr val="800000"/>
              </a:buClr>
              <a:buFont typeface="Wingdings" pitchFamily="2" charset="2"/>
              <a:buChar char="Ø"/>
            </a:pPr>
            <a:endParaRPr lang="en-US" altLang="zh-CN" dirty="0">
              <a:latin typeface="楷体" pitchFamily="49" charset="-122"/>
              <a:ea typeface="楷体" pitchFamily="49" charset="-122"/>
            </a:endParaRPr>
          </a:p>
          <a:p>
            <a:pPr>
              <a:buClr>
                <a:srgbClr val="800000"/>
              </a:buClr>
              <a:buFont typeface="Wingdings" pitchFamily="2" charset="2"/>
              <a:buChar char="Ø"/>
            </a:pPr>
            <a:endParaRPr lang="en-US" altLang="zh-CN" dirty="0">
              <a:latin typeface="楷体" pitchFamily="49" charset="-122"/>
              <a:ea typeface="楷体" pitchFamily="49" charset="-122"/>
            </a:endParaRPr>
          </a:p>
          <a:p>
            <a:pPr>
              <a:buClr>
                <a:srgbClr val="800000"/>
              </a:buClr>
              <a:buFont typeface="Wingdings" pitchFamily="2" charset="2"/>
              <a:buChar char="Ø"/>
            </a:pPr>
            <a:endParaRPr lang="en-US" altLang="zh-CN" dirty="0">
              <a:latin typeface="楷体" pitchFamily="49" charset="-122"/>
              <a:ea typeface="楷体" pitchFamily="49" charset="-122"/>
            </a:endParaRPr>
          </a:p>
          <a:p>
            <a:pPr>
              <a:buClr>
                <a:srgbClr val="800000"/>
              </a:buClr>
              <a:buFont typeface="Wingdings" pitchFamily="2" charset="2"/>
              <a:buChar char="Ø"/>
            </a:pPr>
            <a:endParaRPr lang="en-US" altLang="zh-CN" dirty="0">
              <a:latin typeface="楷体" pitchFamily="49" charset="-122"/>
              <a:ea typeface="楷体" pitchFamily="49" charset="-122"/>
            </a:endParaRPr>
          </a:p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>
                <a:latin typeface="楷体" pitchFamily="49" charset="-122"/>
                <a:ea typeface="楷体" pitchFamily="49" charset="-122"/>
              </a:rPr>
              <a:t>上面的公式按逻辑运算的优先级从高到低排列</a:t>
            </a:r>
            <a:endParaRPr lang="en-US" altLang="zh-CN" dirty="0">
              <a:latin typeface="楷体" pitchFamily="49" charset="-122"/>
              <a:ea typeface="楷体" pitchFamily="49" charset="-122"/>
            </a:endParaRPr>
          </a:p>
          <a:p>
            <a:pPr lvl="1"/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对象 3"/>
              <p:cNvSpPr txBox="1"/>
              <p:nvPr/>
            </p:nvSpPr>
            <p:spPr bwMode="auto">
              <a:xfrm>
                <a:off x="3203575" y="3284538"/>
                <a:ext cx="2519363" cy="208756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¬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是语句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是语句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是语句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是语句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⇔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是语句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4" name="对象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03575" y="3284538"/>
                <a:ext cx="2519363" cy="20875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楷体" pitchFamily="49" charset="-122"/>
                <a:ea typeface="楷体" pitchFamily="49" charset="-122"/>
              </a:rPr>
              <a:t>命题逻辑：语法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6CF8F21-DB53-4CF8-B044-605564641F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628800"/>
            <a:ext cx="7863865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189409"/>
      </p:ext>
    </p:extLst>
  </p:cSld>
  <p:clrMapOvr>
    <a:masterClrMapping/>
  </p:clrMapOvr>
</p:sld>
</file>

<file path=ppt/theme/theme1.xml><?xml version="1.0" encoding="utf-8"?>
<a:theme xmlns:a="http://schemas.openxmlformats.org/drawingml/2006/main" name="NExT_Template_light(pure)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NExT_Template_light(pure)</Template>
  <TotalTime>26868</TotalTime>
  <Words>1482</Words>
  <Application>Microsoft Office PowerPoint</Application>
  <PresentationFormat>全屏显示(4:3)</PresentationFormat>
  <Paragraphs>227</Paragraphs>
  <Slides>27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6" baseType="lpstr">
      <vt:lpstr>楷体</vt:lpstr>
      <vt:lpstr>宋体</vt:lpstr>
      <vt:lpstr>Arial</vt:lpstr>
      <vt:lpstr>Calibri</vt:lpstr>
      <vt:lpstr>Cambria Math</vt:lpstr>
      <vt:lpstr>Times New Roman</vt:lpstr>
      <vt:lpstr>Wingdings</vt:lpstr>
      <vt:lpstr>NExT_Template_light(pure)</vt:lpstr>
      <vt:lpstr>位图图像</vt:lpstr>
      <vt:lpstr>第七章   逻辑Agent   </vt:lpstr>
      <vt:lpstr>复习要点</vt:lpstr>
      <vt:lpstr>蕴含</vt:lpstr>
      <vt:lpstr>蕴含</vt:lpstr>
      <vt:lpstr>命题</vt:lpstr>
      <vt:lpstr>谓词</vt:lpstr>
      <vt:lpstr>谓词</vt:lpstr>
      <vt:lpstr>命题逻辑：语法</vt:lpstr>
      <vt:lpstr>命题逻辑：语法</vt:lpstr>
      <vt:lpstr>谓词公式（复合语句）</vt:lpstr>
      <vt:lpstr>谓词公式</vt:lpstr>
      <vt:lpstr>谓词公式</vt:lpstr>
      <vt:lpstr>逻辑等价</vt:lpstr>
      <vt:lpstr>推理和证明</vt:lpstr>
      <vt:lpstr>推理规则</vt:lpstr>
      <vt:lpstr>归结可靠性证明</vt:lpstr>
      <vt:lpstr>归结</vt:lpstr>
      <vt:lpstr>归 结</vt:lpstr>
      <vt:lpstr>归 结</vt:lpstr>
      <vt:lpstr>归纳实例</vt:lpstr>
      <vt:lpstr>归结反演</vt:lpstr>
      <vt:lpstr>归结反演</vt:lpstr>
      <vt:lpstr>PowerPoint 演示文稿</vt:lpstr>
      <vt:lpstr>归结反演</vt:lpstr>
      <vt:lpstr>归结反演</vt:lpstr>
      <vt:lpstr>归结反演</vt:lpstr>
      <vt:lpstr>归结反演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NExT Search Center A NUS-Tsinghua Joint Center on Extreme Search</dc:title>
  <dc:creator>Luan Huanbo</dc:creator>
  <cp:lastModifiedBy>ZhouXu</cp:lastModifiedBy>
  <cp:revision>1896</cp:revision>
  <cp:lastPrinted>2020-10-28T12:41:29Z</cp:lastPrinted>
  <dcterms:created xsi:type="dcterms:W3CDTF">2012-07-06T08:29:17Z</dcterms:created>
  <dcterms:modified xsi:type="dcterms:W3CDTF">2021-12-28T02:34:18Z</dcterms:modified>
</cp:coreProperties>
</file>