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91" r:id="rId2"/>
    <p:sldId id="439" r:id="rId3"/>
    <p:sldId id="684" r:id="rId4"/>
    <p:sldId id="796" r:id="rId5"/>
    <p:sldId id="797" r:id="rId6"/>
    <p:sldId id="850" r:id="rId7"/>
    <p:sldId id="685" r:id="rId8"/>
    <p:sldId id="660" r:id="rId9"/>
    <p:sldId id="732" r:id="rId10"/>
    <p:sldId id="733" r:id="rId11"/>
    <p:sldId id="275" r:id="rId12"/>
    <p:sldId id="276" r:id="rId13"/>
    <p:sldId id="811" r:id="rId14"/>
    <p:sldId id="279" r:id="rId15"/>
    <p:sldId id="798" r:id="rId16"/>
    <p:sldId id="799" r:id="rId17"/>
    <p:sldId id="800" r:id="rId18"/>
    <p:sldId id="801" r:id="rId19"/>
    <p:sldId id="802" r:id="rId20"/>
    <p:sldId id="805" r:id="rId21"/>
    <p:sldId id="806" r:id="rId22"/>
    <p:sldId id="807" r:id="rId23"/>
    <p:sldId id="815" r:id="rId24"/>
    <p:sldId id="734" r:id="rId25"/>
    <p:sldId id="816" r:id="rId26"/>
    <p:sldId id="755" r:id="rId27"/>
    <p:sldId id="663" r:id="rId28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76CB91-9B1D-45F3-857B-061B48F2E19E}">
          <p14:sldIdLst>
            <p14:sldId id="591"/>
            <p14:sldId id="439"/>
            <p14:sldId id="684"/>
            <p14:sldId id="796"/>
            <p14:sldId id="797"/>
            <p14:sldId id="850"/>
            <p14:sldId id="685"/>
            <p14:sldId id="660"/>
            <p14:sldId id="732"/>
            <p14:sldId id="733"/>
            <p14:sldId id="275"/>
            <p14:sldId id="276"/>
            <p14:sldId id="811"/>
            <p14:sldId id="279"/>
            <p14:sldId id="798"/>
            <p14:sldId id="799"/>
            <p14:sldId id="800"/>
            <p14:sldId id="801"/>
            <p14:sldId id="802"/>
            <p14:sldId id="805"/>
            <p14:sldId id="806"/>
            <p14:sldId id="807"/>
            <p14:sldId id="815"/>
            <p14:sldId id="734"/>
            <p14:sldId id="816"/>
            <p14:sldId id="755"/>
            <p14:sldId id="663"/>
          </p14:sldIdLst>
        </p14:section>
        <p14:section name="无标题节" id="{605496BD-B91F-4A54-B2B2-0610A7B0B52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73167" autoAdjust="0"/>
  </p:normalViewPr>
  <p:slideViewPr>
    <p:cSldViewPr>
      <p:cViewPr varScale="1">
        <p:scale>
          <a:sx n="91" d="100"/>
          <a:sy n="91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Welcome to </a:t>
            </a:r>
            <a:r>
              <a:rPr lang="en-US" altLang="zh-CN" dirty="0" err="1"/>
              <a:t>NExT</a:t>
            </a:r>
            <a:r>
              <a:rPr lang="en-US" altLang="zh-CN" dirty="0"/>
              <a:t>. </a:t>
            </a:r>
            <a:r>
              <a:rPr lang="en-US" altLang="zh-CN" dirty="0" err="1"/>
              <a:t>NExT</a:t>
            </a:r>
            <a:r>
              <a:rPr lang="en-US" altLang="zh-CN" dirty="0"/>
              <a:t> is a joint research centre setup between NUS and </a:t>
            </a:r>
            <a:r>
              <a:rPr lang="en-US" altLang="zh-CN" dirty="0" err="1"/>
              <a:t>Tsinghua</a:t>
            </a:r>
            <a:r>
              <a:rPr lang="en-US" altLang="zh-CN" dirty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2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8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5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30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6.png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第八章</a:t>
            </a:r>
            <a:br>
              <a:rPr lang="en-US" altLang="zh-CN" sz="6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6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6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一阶逻辑</a:t>
            </a:r>
            <a:br>
              <a:rPr lang="en-US" altLang="zh-CN" sz="6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chemeClr val="tx1"/>
                </a:solidFill>
              </a:rPr>
              <a:t>		</a:t>
            </a:r>
            <a:endParaRPr lang="en-SG" altLang="zh-CN" sz="36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一阶逻辑的语法：存在量词</a:t>
            </a:r>
          </a:p>
        </p:txBody>
      </p:sp>
      <p:sp>
        <p:nvSpPr>
          <p:cNvPr id="13" name="Rectangle 4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992888" cy="504056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4"/>
          <p:cNvSpPr txBox="1"/>
          <p:nvPr/>
        </p:nvSpPr>
        <p:spPr>
          <a:xfrm>
            <a:off x="179512" y="1628800"/>
            <a:ext cx="8856984" cy="4680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88950" lvl="0" indent="-457200">
              <a:lnSpc>
                <a:spcPct val="135000"/>
              </a:lnSpc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   (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变量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)(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语句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):”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对于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某一个变量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，语句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….”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marR="0" lvl="0" indent="-457200" algn="l" defTabSz="914400" rtl="0" eaLnBrk="1" fontAlgn="auto" latinLnBrk="0" hangingPunct="1">
              <a:lnSpc>
                <a:spcPct val="135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lvl="0" indent="-457200">
              <a:lnSpc>
                <a:spcPct val="135000"/>
              </a:lnSpc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     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在模型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m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中是真当且仅当对于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x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在模型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m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中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存在一个取值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使得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P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为真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lnSpc>
                <a:spcPct val="135000"/>
              </a:lnSpc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通常，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  是    的主要逻辑连接符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lvl="0" indent="-457200">
              <a:lnSpc>
                <a:spcPct val="135000"/>
              </a:lnSpc>
              <a:spcBef>
                <a:spcPts val="180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altLang="zh-CN" sz="32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007055"/>
              </p:ext>
            </p:extLst>
          </p:nvPr>
        </p:nvGraphicFramePr>
        <p:xfrm>
          <a:off x="1528923" y="3051807"/>
          <a:ext cx="57261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6" name="公式" r:id="rId3" imgW="48463200" imgH="4876800" progId="Equation.KSEE3">
                  <p:embed/>
                </p:oleObj>
              </mc:Choice>
              <mc:Fallback>
                <p:oleObj name="公式" r:id="rId3" imgW="48463200" imgH="4876800" progId="Equation.KSEE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8923" y="3051807"/>
                        <a:ext cx="5726113" cy="523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83595"/>
              </p:ext>
            </p:extLst>
          </p:nvPr>
        </p:nvGraphicFramePr>
        <p:xfrm>
          <a:off x="1126553" y="1828696"/>
          <a:ext cx="358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" name="Equation" r:id="rId5" imgW="3048000" imgH="3657600" progId="Equation.KSEE3">
                  <p:embed/>
                </p:oleObj>
              </mc:Choice>
              <mc:Fallback>
                <p:oleObj name="Equation" r:id="rId5" imgW="3048000" imgH="3657600" progId="Equation.KSEE3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53" y="1828696"/>
                        <a:ext cx="358775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778372"/>
              </p:ext>
            </p:extLst>
          </p:nvPr>
        </p:nvGraphicFramePr>
        <p:xfrm>
          <a:off x="1116881" y="4037126"/>
          <a:ext cx="9001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8" name="Equation" r:id="rId7" imgW="7924800" imgH="4876800" progId="Equation.KSEE3">
                  <p:embed/>
                </p:oleObj>
              </mc:Choice>
              <mc:Fallback>
                <p:oleObj name="Equation" r:id="rId7" imgW="7924800" imgH="4876800" progId="Equation.KSEE3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881" y="4037126"/>
                        <a:ext cx="900112" cy="503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72869"/>
              </p:ext>
            </p:extLst>
          </p:nvPr>
        </p:nvGraphicFramePr>
        <p:xfrm>
          <a:off x="3059832" y="5522565"/>
          <a:ext cx="358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9" name="Equation" r:id="rId9" imgW="3048000" imgH="3657600" progId="Equation.KSEE3">
                  <p:embed/>
                </p:oleObj>
              </mc:Choice>
              <mc:Fallback>
                <p:oleObj name="Equation" r:id="rId9" imgW="3048000" imgH="3657600" progId="Equation.KSEE3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2" y="5522565"/>
                        <a:ext cx="358775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25421"/>
              </p:ext>
            </p:extLst>
          </p:nvPr>
        </p:nvGraphicFramePr>
        <p:xfrm>
          <a:off x="2016993" y="5589240"/>
          <a:ext cx="3952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0" name="Equation" r:id="rId10" imgW="3352800" imgH="3048000" progId="Equation.KSEE3">
                  <p:embed/>
                </p:oleObj>
              </mc:Choice>
              <mc:Fallback>
                <p:oleObj name="Equation" r:id="rId10" imgW="3352800" imgH="3048000" progId="Equation.KSEE3">
                  <p:embed/>
                  <p:pic>
                    <p:nvPicPr>
                      <p:cNvPr id="0" name="图片 410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6993" y="5589240"/>
                        <a:ext cx="395287" cy="327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CEBF50-BA8F-4AA1-BC1C-A3D4746E7C7B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</a:rPr>
              <a:t>谓词公式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7638"/>
            <a:ext cx="8642350" cy="188133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量词（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quantifier</a:t>
            </a:r>
            <a:r>
              <a:rPr lang="zh-CN" altLang="en-US" b="1" dirty="0">
                <a:latin typeface="Times New Roman" pitchFamily="18" charset="0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600" b="1" dirty="0">
                <a:latin typeface="宋体" pitchFamily="2" charset="-122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>
                <a:latin typeface="宋体" pitchFamily="2" charset="-122"/>
              </a:rPr>
              <a:t>）全称量词（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universal quantifier</a:t>
            </a:r>
            <a:r>
              <a:rPr lang="zh-CN" altLang="en-US" sz="2600" b="1" dirty="0">
                <a:latin typeface="宋体" pitchFamily="2" charset="-122"/>
              </a:rPr>
              <a:t>）（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600" b="1" dirty="0">
                <a:latin typeface="宋体" pitchFamily="2" charset="-122"/>
              </a:rPr>
              <a:t>）：</a:t>
            </a:r>
            <a:r>
              <a:rPr lang="zh-CN" altLang="en-US" sz="2600" dirty="0">
                <a:latin typeface="Times New Roman"/>
              </a:rPr>
              <a:t>“</a:t>
            </a:r>
            <a:r>
              <a:rPr lang="zh-CN" altLang="en-US" sz="2600" dirty="0">
                <a:latin typeface="宋体" pitchFamily="2" charset="-122"/>
              </a:rPr>
              <a:t>对个体域中的所有（或任一个）个体 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600" dirty="0">
                <a:latin typeface="Times New Roman"/>
              </a:rPr>
              <a:t>”</a:t>
            </a:r>
            <a:r>
              <a:rPr lang="zh-CN" altLang="en-US" sz="2600" dirty="0">
                <a:latin typeface="宋体" pitchFamily="2" charset="-122"/>
              </a:rPr>
              <a:t>。</a:t>
            </a:r>
            <a:r>
              <a:rPr lang="zh-CN" altLang="en-US" sz="2600" dirty="0"/>
              <a:t>  </a:t>
            </a:r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6298094" y="2001809"/>
          <a:ext cx="5000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6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225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8094" y="2001809"/>
                        <a:ext cx="5000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586476" y="2867964"/>
            <a:ext cx="8112125" cy="109378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600">
                <a:latin typeface="Times New Roman"/>
              </a:rPr>
              <a:t>“</a:t>
            </a:r>
            <a:r>
              <a:rPr lang="zh-CN" altLang="en-US" sz="2600">
                <a:latin typeface="宋体" pitchFamily="2" charset="-122"/>
              </a:rPr>
              <a:t>所有的机器人都是灰色的</a:t>
            </a:r>
            <a:r>
              <a:rPr lang="zh-CN" altLang="en-US" sz="2600">
                <a:latin typeface="Times New Roman"/>
              </a:rPr>
              <a:t>”</a:t>
            </a:r>
            <a:r>
              <a:rPr lang="zh-CN" altLang="en-US" sz="2600">
                <a:latin typeface="宋体" pitchFamily="2" charset="-122"/>
              </a:rPr>
              <a:t>：  </a:t>
            </a:r>
          </a:p>
          <a:p>
            <a:pPr algn="just">
              <a:spcBef>
                <a:spcPct val="50000"/>
              </a:spcBef>
            </a:pPr>
            <a:r>
              <a:rPr lang="zh-CN" altLang="en-US" sz="2600">
                <a:latin typeface="宋体" pitchFamily="2" charset="-122"/>
              </a:rPr>
              <a:t>          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(    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)[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</a:rPr>
              <a:t>ROBOT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b="1">
                <a:latin typeface="Arial" charset="0"/>
              </a:rPr>
              <a:t>→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</a:rPr>
              <a:t>COLOR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600">
                <a:latin typeface="宋体" pitchFamily="2" charset="-122"/>
              </a:rPr>
              <a:t>，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)]</a:t>
            </a: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/>
        </p:nvGraphicFramePr>
        <p:xfrm>
          <a:off x="2625725" y="3500438"/>
          <a:ext cx="500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7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225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3500438"/>
                        <a:ext cx="5000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4510088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479425" y="4110038"/>
            <a:ext cx="82883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latin typeface="宋体" pitchFamily="2" charset="-122"/>
              </a:rPr>
              <a:t>（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>
                <a:latin typeface="宋体" pitchFamily="2" charset="-122"/>
              </a:rPr>
              <a:t>）存在量词（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existential quantifier</a:t>
            </a:r>
            <a:r>
              <a:rPr lang="zh-CN" altLang="en-US" sz="2600" b="1">
                <a:latin typeface="宋体" pitchFamily="2" charset="-122"/>
              </a:rPr>
              <a:t>）（ 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600" b="1">
                <a:latin typeface="宋体" pitchFamily="2" charset="-122"/>
              </a:rPr>
              <a:t>）：</a:t>
            </a:r>
            <a:r>
              <a:rPr lang="zh-CN" altLang="en-US" sz="2600">
                <a:latin typeface="Times New Roman"/>
              </a:rPr>
              <a:t>“</a:t>
            </a:r>
            <a:r>
              <a:rPr lang="zh-CN" altLang="en-US" sz="2600">
                <a:latin typeface="宋体" pitchFamily="2" charset="-122"/>
              </a:rPr>
              <a:t>在个体域中存在个体</a:t>
            </a:r>
            <a:r>
              <a:rPr lang="zh-CN" altLang="en-US" sz="2600" b="1">
                <a:latin typeface="宋体" pitchFamily="2" charset="-122"/>
              </a:rPr>
              <a:t>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>
                <a:latin typeface="Times New Roman"/>
              </a:rPr>
              <a:t>”</a:t>
            </a:r>
            <a:r>
              <a:rPr lang="zh-CN" altLang="en-US" sz="2600" b="1">
                <a:latin typeface="宋体" pitchFamily="2" charset="-122"/>
              </a:rPr>
              <a:t>。</a:t>
            </a:r>
            <a:r>
              <a:rPr lang="zh-CN" altLang="en-US" sz="2600" b="1">
                <a:latin typeface="Arial" charset="0"/>
              </a:rPr>
              <a:t> </a:t>
            </a:r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6681788" y="4225925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8" r:id="rId7" imgW="126835" imgH="152202" progId="Equation.DSMT4">
                  <p:embed/>
                </p:oleObj>
              </mc:Choice>
              <mc:Fallback>
                <p:oleObj r:id="rId7" imgW="126835" imgH="152202" progId="Equation.DSMT4">
                  <p:embed/>
                  <p:pic>
                    <p:nvPicPr>
                      <p:cNvPr id="2252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8" y="4225925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573088" y="5175250"/>
            <a:ext cx="8112125" cy="109378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“1</a:t>
            </a:r>
            <a:r>
              <a:rPr lang="zh-CN" altLang="en-US" sz="2600">
                <a:latin typeface="Times New Roman" pitchFamily="18" charset="0"/>
              </a:rPr>
              <a:t>号房间有个物体”：</a:t>
            </a:r>
          </a:p>
          <a:p>
            <a:pPr algn="ctr">
              <a:spcBef>
                <a:spcPct val="50000"/>
              </a:spcBef>
            </a:pPr>
            <a:r>
              <a:rPr lang="zh-CN" altLang="en-US" sz="2600">
                <a:latin typeface="Times New Roman" pitchFamily="18" charset="0"/>
              </a:rPr>
              <a:t>   （   </a:t>
            </a:r>
            <a:r>
              <a:rPr lang="en-US" altLang="zh-CN" sz="2600" i="1">
                <a:latin typeface="Times New Roman" pitchFamily="18" charset="0"/>
              </a:rPr>
              <a:t>x</a:t>
            </a:r>
            <a:r>
              <a:rPr lang="zh-CN" altLang="en-US" sz="2600">
                <a:latin typeface="Times New Roman" pitchFamily="18" charset="0"/>
              </a:rPr>
              <a:t>）</a:t>
            </a:r>
            <a:r>
              <a:rPr lang="en-US" altLang="zh-CN" sz="2600" i="1">
                <a:latin typeface="Times New Roman" pitchFamily="18" charset="0"/>
              </a:rPr>
              <a:t>INROOM</a:t>
            </a:r>
            <a:r>
              <a:rPr lang="zh-CN" altLang="en-US" sz="2600">
                <a:latin typeface="Times New Roman" pitchFamily="18" charset="0"/>
              </a:rPr>
              <a:t>（</a:t>
            </a:r>
            <a:r>
              <a:rPr lang="en-US" altLang="zh-CN" sz="2600" i="1">
                <a:latin typeface="Times New Roman" pitchFamily="18" charset="0"/>
              </a:rPr>
              <a:t>x</a:t>
            </a:r>
            <a:r>
              <a:rPr lang="zh-CN" altLang="en-US" sz="2600">
                <a:latin typeface="Times New Roman" pitchFamily="18" charset="0"/>
              </a:rPr>
              <a:t>，</a:t>
            </a:r>
            <a:r>
              <a:rPr lang="en-US" altLang="zh-CN" sz="2600" i="1">
                <a:latin typeface="Times New Roman" pitchFamily="18" charset="0"/>
              </a:rPr>
              <a:t>r</a:t>
            </a:r>
            <a:r>
              <a:rPr lang="en-US" altLang="zh-CN" sz="2600">
                <a:latin typeface="Times New Roman" pitchFamily="18" charset="0"/>
              </a:rPr>
              <a:t>1</a:t>
            </a:r>
            <a:r>
              <a:rPr lang="zh-CN" altLang="en-US" sz="2600">
                <a:latin typeface="Times New Roman" pitchFamily="18" charset="0"/>
              </a:rPr>
              <a:t>）</a:t>
            </a:r>
          </a:p>
        </p:txBody>
      </p:sp>
      <p:graphicFrame>
        <p:nvGraphicFramePr>
          <p:cNvPr id="225291" name="Object 11"/>
          <p:cNvGraphicFramePr>
            <a:graphicFrameLocks noChangeAspect="1"/>
          </p:cNvGraphicFramePr>
          <p:nvPr/>
        </p:nvGraphicFramePr>
        <p:xfrm>
          <a:off x="3155950" y="5884863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9" r:id="rId9" imgW="126835" imgH="152202" progId="Equation.DSMT4">
                  <p:embed/>
                </p:oleObj>
              </mc:Choice>
              <mc:Fallback>
                <p:oleObj r:id="rId9" imgW="126835" imgH="152202" progId="Equation.DSMT4">
                  <p:embed/>
                  <p:pic>
                    <p:nvPicPr>
                      <p:cNvPr id="2252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5884863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53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5115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CEBF50-BA8F-4AA1-BC1C-A3D4746E7C7B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</a:rPr>
              <a:t>谓词公式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08144"/>
            <a:ext cx="8642350" cy="4702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全称量词和存在量词举例：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4510088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49250" y="1906199"/>
            <a:ext cx="8642350" cy="4647426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endParaRPr lang="en-US" altLang="zh-CN" sz="1000" dirty="0">
              <a:latin typeface="Times New Roman" pitchFamily="18" charset="0"/>
            </a:endParaRPr>
          </a:p>
          <a:p>
            <a:pPr algn="just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600" b="1" dirty="0">
                <a:latin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)(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表示</a:t>
            </a:r>
            <a:r>
              <a:rPr lang="zh-CN" altLang="en-US" sz="2600" b="1" dirty="0">
                <a:latin typeface="Times New Roman" pitchFamily="18" charset="0"/>
              </a:rPr>
              <a:t>对于个体域中的任何个体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zh-CN" altLang="en-US" sz="2600" b="1" dirty="0">
                <a:latin typeface="Times New Roman" pitchFamily="18" charset="0"/>
              </a:rPr>
              <a:t>都存在个体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zh-CN" altLang="en-US" sz="2600" b="1" dirty="0">
                <a:latin typeface="Times New Roman" pitchFamily="18" charset="0"/>
              </a:rPr>
              <a:t>与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</a:rPr>
              <a:t>是朋友。</a:t>
            </a:r>
          </a:p>
          <a:p>
            <a:pPr algn="just">
              <a:spcBef>
                <a:spcPct val="10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600" b="1" dirty="0">
                <a:latin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 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)( 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表示</a:t>
            </a:r>
            <a:r>
              <a:rPr lang="zh-CN" altLang="en-US" sz="2600" b="1" dirty="0">
                <a:latin typeface="Times New Roman" pitchFamily="18" charset="0"/>
              </a:rPr>
              <a:t>在个体域中存在个体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zh-CN" altLang="en-US" sz="2600" b="1" dirty="0">
                <a:latin typeface="Times New Roman" pitchFamily="18" charset="0"/>
              </a:rPr>
              <a:t>，与个体域中的任何个体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</a:rPr>
              <a:t>都是朋友。</a:t>
            </a:r>
          </a:p>
          <a:p>
            <a:pPr algn="just">
              <a:spcBef>
                <a:spcPct val="10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  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)(  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表示</a:t>
            </a:r>
            <a:r>
              <a:rPr lang="zh-CN" altLang="en-US" sz="2600" b="1" dirty="0">
                <a:latin typeface="Times New Roman" pitchFamily="18" charset="0"/>
              </a:rPr>
              <a:t>在个体域中存在个体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zh-CN" altLang="en-US" sz="2600" b="1" dirty="0">
                <a:latin typeface="Times New Roman" pitchFamily="18" charset="0"/>
              </a:rPr>
              <a:t>与个体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zh-CN" altLang="en-US" sz="2600" b="1" dirty="0">
                <a:latin typeface="Times New Roman" pitchFamily="18" charset="0"/>
              </a:rPr>
              <a:t>与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</a:rPr>
              <a:t>是朋友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。 （</a:t>
            </a:r>
            <a:r>
              <a:rPr lang="zh-CN" altLang="en-US" sz="2600" u="sng" dirty="0">
                <a:solidFill>
                  <a:srgbClr val="FF0000"/>
                </a:solidFill>
                <a:latin typeface="Times New Roman" pitchFamily="18" charset="0"/>
              </a:rPr>
              <a:t>存在一个</a:t>
            </a:r>
            <a:r>
              <a:rPr lang="en-US" altLang="zh-CN" sz="2600" u="sng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600" u="sng" dirty="0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en-US" altLang="zh-CN" sz="2600" u="sng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2600" u="sng" dirty="0">
                <a:solidFill>
                  <a:srgbClr val="FF0000"/>
                </a:solidFill>
                <a:latin typeface="Times New Roman" pitchFamily="18" charset="0"/>
              </a:rPr>
              <a:t>，是朋友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</a:p>
          <a:p>
            <a:pPr algn="just">
              <a:spcBef>
                <a:spcPct val="10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  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)(  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表示</a:t>
            </a:r>
            <a:r>
              <a:rPr lang="zh-CN" altLang="en-US" sz="2600" b="1" dirty="0">
                <a:latin typeface="Times New Roman" pitchFamily="18" charset="0"/>
              </a:rPr>
              <a:t>对于个体域中的任何两个个体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zh-CN" altLang="en-US" sz="2600" b="1" dirty="0">
                <a:latin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zh-CN" altLang="en-US" sz="2600" b="1" dirty="0">
                <a:latin typeface="Times New Roman" pitchFamily="18" charset="0"/>
              </a:rPr>
              <a:t>与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</a:rPr>
              <a:t>都是朋友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。（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任意一个</a:t>
            </a:r>
            <a:r>
              <a:rPr lang="en-US" altLang="zh-CN" sz="2600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和任意一个</a:t>
            </a:r>
            <a:r>
              <a:rPr lang="en-US" altLang="zh-CN" sz="2600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</a:rPr>
              <a:t>，是朋友）</a:t>
            </a:r>
          </a:p>
        </p:txBody>
      </p:sp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1517650" y="3347649"/>
          <a:ext cx="52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4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226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347649"/>
                        <a:ext cx="520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787400" y="2115749"/>
          <a:ext cx="5048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5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226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115749"/>
                        <a:ext cx="5048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1535113" y="2190361"/>
          <a:ext cx="2873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6" r:id="rId7" imgW="126835" imgH="152202" progId="Equation.DSMT4">
                  <p:embed/>
                </p:oleObj>
              </mc:Choice>
              <mc:Fallback>
                <p:oleObj r:id="rId7" imgW="126835" imgH="152202" progId="Equation.DSMT4">
                  <p:embed/>
                  <p:pic>
                    <p:nvPicPr>
                      <p:cNvPr id="2263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190361"/>
                        <a:ext cx="28733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800100" y="3373049"/>
          <a:ext cx="2873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7" r:id="rId9" imgW="126835" imgH="152202" progId="Equation.DSMT4">
                  <p:embed/>
                </p:oleObj>
              </mc:Choice>
              <mc:Fallback>
                <p:oleObj r:id="rId9" imgW="126835" imgH="152202" progId="Equation.DSMT4">
                  <p:embed/>
                  <p:pic>
                    <p:nvPicPr>
                      <p:cNvPr id="2263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373049"/>
                        <a:ext cx="287338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914400" y="4577961"/>
          <a:ext cx="2873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8" r:id="rId10" imgW="126835" imgH="152202" progId="Equation.DSMT4">
                  <p:embed/>
                </p:oleObj>
              </mc:Choice>
              <mc:Fallback>
                <p:oleObj r:id="rId10" imgW="126835" imgH="152202" progId="Equation.DSMT4">
                  <p:embed/>
                  <p:pic>
                    <p:nvPicPr>
                      <p:cNvPr id="2263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7961"/>
                        <a:ext cx="287338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1700213" y="4576374"/>
          <a:ext cx="2873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9" r:id="rId11" imgW="126835" imgH="152202" progId="Equation.DSMT4">
                  <p:embed/>
                </p:oleObj>
              </mc:Choice>
              <mc:Fallback>
                <p:oleObj r:id="rId11" imgW="126835" imgH="152202" progId="Equation.DSMT4">
                  <p:embed/>
                  <p:pic>
                    <p:nvPicPr>
                      <p:cNvPr id="2263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4576374"/>
                        <a:ext cx="28733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6" name="Object 12"/>
          <p:cNvGraphicFramePr>
            <a:graphicFrameLocks noChangeAspect="1"/>
          </p:cNvGraphicFramePr>
          <p:nvPr/>
        </p:nvGraphicFramePr>
        <p:xfrm>
          <a:off x="879475" y="5708261"/>
          <a:ext cx="5048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0" name="Equation" r:id="rId12" imgW="152280" imgH="164880" progId="Equation.3">
                  <p:embed/>
                </p:oleObj>
              </mc:Choice>
              <mc:Fallback>
                <p:oleObj name="Equation" r:id="rId12" imgW="152280" imgH="164880" progId="Equation.3">
                  <p:embed/>
                  <p:pic>
                    <p:nvPicPr>
                      <p:cNvPr id="2263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708261"/>
                        <a:ext cx="5048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7" name="Object 13"/>
          <p:cNvGraphicFramePr>
            <a:graphicFrameLocks noChangeAspect="1"/>
          </p:cNvGraphicFramePr>
          <p:nvPr/>
        </p:nvGraphicFramePr>
        <p:xfrm>
          <a:off x="1749425" y="5722549"/>
          <a:ext cx="5048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1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2263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722549"/>
                        <a:ext cx="5048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68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09E0E-456B-492F-A6E8-EE9F28B7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谓词公式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570B18-013C-475F-9D62-C0EA2038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85189"/>
            <a:ext cx="8642350" cy="196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全称量词和存在量词出现的次序将影响命题的意思。</a:t>
            </a:r>
          </a:p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例如：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FA99D49-9187-4AF3-8046-1A6F7223B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971077"/>
            <a:ext cx="8485187" cy="3816429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600" b="1" dirty="0">
                <a:latin typeface="Times New Roman" pitchFamily="18" charset="0"/>
              </a:rPr>
              <a:t>  (     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)(     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en-US" altLang="zh-CN" sz="2600" b="1" dirty="0">
                <a:latin typeface="Times New Roman" pitchFamily="18" charset="0"/>
              </a:rPr>
              <a:t>)(</a:t>
            </a:r>
            <a:r>
              <a:rPr lang="en-US" altLang="zh-CN" sz="2600" b="1" i="1" dirty="0">
                <a:latin typeface="Times New Roman" pitchFamily="18" charset="0"/>
              </a:rPr>
              <a:t>Employee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Arial" charset="0"/>
              </a:rPr>
              <a:t>→</a:t>
            </a:r>
            <a:r>
              <a:rPr lang="en-US" altLang="zh-CN" sz="2600" b="1" dirty="0">
                <a:latin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Manage</a:t>
            </a:r>
            <a:r>
              <a:rPr lang="en-US" altLang="zh-CN" sz="2600" b="1" dirty="0">
                <a:latin typeface="Times New Roman" pitchFamily="18" charset="0"/>
              </a:rPr>
              <a:t>r(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)) :</a:t>
            </a: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itchFamily="18" charset="0"/>
              </a:rPr>
              <a:t>     “</a:t>
            </a:r>
            <a:r>
              <a:rPr lang="zh-CN" altLang="en-US" sz="2600" dirty="0">
                <a:latin typeface="Times New Roman" pitchFamily="18" charset="0"/>
              </a:rPr>
              <a:t>每个雇员都有一个经理。” </a:t>
            </a:r>
            <a:endParaRPr lang="en-US" altLang="zh-CN" sz="2600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     对任一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都存在他们的经理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600" b="1" dirty="0">
                <a:latin typeface="Times New Roman" pitchFamily="18" charset="0"/>
              </a:rPr>
              <a:t>  </a:t>
            </a:r>
            <a:r>
              <a:rPr lang="en-US" altLang="zh-CN" sz="2600" b="1" dirty="0">
                <a:latin typeface="Times New Roman" pitchFamily="18" charset="0"/>
              </a:rPr>
              <a:t>(     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en-US" altLang="zh-CN" sz="2600" b="1" dirty="0">
                <a:latin typeface="Times New Roman" pitchFamily="18" charset="0"/>
              </a:rPr>
              <a:t>)(      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)(</a:t>
            </a:r>
            <a:r>
              <a:rPr lang="en-US" altLang="zh-CN" sz="2600" b="1" i="1" dirty="0">
                <a:latin typeface="Times New Roman" pitchFamily="18" charset="0"/>
              </a:rPr>
              <a:t>Employee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) </a:t>
            </a:r>
            <a:r>
              <a:rPr lang="en-US" altLang="zh-CN" b="1" dirty="0">
                <a:latin typeface="Arial" charset="0"/>
              </a:rPr>
              <a:t>→</a:t>
            </a:r>
            <a:r>
              <a:rPr lang="en-US" altLang="zh-CN" sz="2600" b="1" dirty="0">
                <a:latin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Manager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y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)):</a:t>
            </a:r>
          </a:p>
          <a:p>
            <a:pPr algn="just">
              <a:spcBef>
                <a:spcPct val="50000"/>
              </a:spcBef>
            </a:pPr>
            <a:r>
              <a:rPr lang="en-US" altLang="zh-CN" sz="2600" dirty="0">
                <a:latin typeface="Times New Roman" pitchFamily="18" charset="0"/>
              </a:rPr>
              <a:t>    “</a:t>
            </a:r>
            <a:r>
              <a:rPr lang="zh-CN" altLang="en-US" sz="2600" dirty="0">
                <a:latin typeface="Times New Roman" pitchFamily="18" charset="0"/>
              </a:rPr>
              <a:t>有一个人是所有雇员的经理。”</a:t>
            </a:r>
            <a:endParaRPr lang="en-US" altLang="zh-CN" sz="2600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     存在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，对任一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,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</a:rPr>
              <a:t>都是他们的经理</a:t>
            </a:r>
          </a:p>
          <a:p>
            <a:pPr algn="just">
              <a:spcBef>
                <a:spcPct val="50000"/>
              </a:spcBef>
            </a:pPr>
            <a:endParaRPr lang="zh-CN" altLang="en-US" sz="2600" dirty="0">
              <a:latin typeface="Times New Roman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ED00F20-3AAF-434E-8B9B-15FE74340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534" y="4688791"/>
          <a:ext cx="500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8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ED00F20-3AAF-434E-8B9B-15FE74340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534" y="4688791"/>
                        <a:ext cx="5000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DF5EBF2-AFCE-48EF-8245-39FD1A134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309" y="4722128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9" r:id="rId6" imgW="126835" imgH="152202" progId="Equation.DSMT4">
                  <p:embed/>
                </p:oleObj>
              </mc:Choice>
              <mc:Fallback>
                <p:oleObj r:id="rId6" imgW="126835" imgH="152202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DF5EBF2-AFCE-48EF-8245-39FD1A134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309" y="4722128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B104F-1BFD-4EE9-B58A-A0D791BB8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3106014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r:id="rId8" imgW="126835" imgH="152202" progId="Equation.DSMT4">
                  <p:embed/>
                </p:oleObj>
              </mc:Choice>
              <mc:Fallback>
                <p:oleObj r:id="rId8" imgW="126835" imgH="152202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18B104F-1BFD-4EE9-B58A-A0D791BB8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106014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2CDA88C-FF4E-44CB-A07B-B98B722D28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1550" y="3042514"/>
            <a:ext cx="484188" cy="441325"/>
            <a:chOff x="612" y="1499"/>
            <a:chExt cx="305" cy="278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FF812A69-E333-4E9C-8D7B-575479094A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2" y="1520"/>
              <a:ext cx="30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B142F1-6310-4E34-A65B-B0F1542C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1499"/>
              <a:ext cx="16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"</a:t>
              </a:r>
              <a:endParaRPr lang="en-US" altLang="zh-CN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35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582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CEBF50-BA8F-4AA1-BC1C-A3D4746E7C7B}" type="datetimeFigureOut">
              <a:rPr lang="zh-CN" altLang="en-US" smtClean="0"/>
              <a:pPr/>
              <a:t>2021/12/28</a:t>
            </a:fld>
            <a:endParaRPr lang="en-US" altLang="ja-JP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</a:rPr>
              <a:t>谓词公式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39783"/>
            <a:ext cx="8642350" cy="2468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量词的辖域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宋体" pitchFamily="2" charset="-122"/>
              </a:rPr>
              <a:t>量词的辖域：位于量词后面的单个谓词或者用括弧括起来的谓词公式。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宋体" pitchFamily="2" charset="-122"/>
              </a:rPr>
              <a:t>约束变元与自由变元：辖域内与量词中同名的变元称为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约束变元</a:t>
            </a:r>
            <a:r>
              <a:rPr lang="zh-CN" altLang="en-US" sz="2400" dirty="0">
                <a:latin typeface="宋体" pitchFamily="2" charset="-122"/>
              </a:rPr>
              <a:t>，不同名的变元称为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自由变元</a:t>
            </a:r>
            <a:r>
              <a:rPr lang="zh-CN" altLang="en-US" sz="2400" dirty="0">
                <a:latin typeface="宋体" pitchFamily="2" charset="-122"/>
              </a:rPr>
              <a:t>。</a:t>
            </a:r>
            <a:r>
              <a:rPr lang="zh-CN" alt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510088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4510088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586237" y="3861048"/>
            <a:ext cx="8100563" cy="27209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7942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zh-CN" altLang="en-US" sz="2600" dirty="0">
                <a:latin typeface="Times New Roman" pitchFamily="18" charset="0"/>
              </a:rPr>
              <a:t>例如：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600" dirty="0">
                <a:latin typeface="Times New Roman" pitchFamily="18" charset="0"/>
              </a:rPr>
              <a:t>   </a:t>
            </a:r>
            <a:r>
              <a:rPr lang="en-US" altLang="zh-CN" sz="2600" dirty="0">
                <a:latin typeface="Times New Roman" pitchFamily="18" charset="0"/>
              </a:rPr>
              <a:t>(    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)(</a:t>
            </a:r>
            <a:r>
              <a:rPr lang="en-US" altLang="zh-CN" sz="2600" i="1" dirty="0">
                <a:latin typeface="Times New Roman" pitchFamily="18" charset="0"/>
              </a:rPr>
              <a:t>P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, </a:t>
            </a:r>
            <a:r>
              <a:rPr lang="en-US" altLang="zh-CN" sz="2600" i="1" dirty="0">
                <a:latin typeface="Times New Roman" pitchFamily="18" charset="0"/>
              </a:rPr>
              <a:t>y</a:t>
            </a:r>
            <a:r>
              <a:rPr lang="en-US" altLang="zh-CN" sz="2600" dirty="0">
                <a:latin typeface="Times New Roman" pitchFamily="18" charset="0"/>
              </a:rPr>
              <a:t>) → </a:t>
            </a:r>
            <a:r>
              <a:rPr lang="en-US" altLang="zh-CN" sz="2600" i="1" dirty="0">
                <a:latin typeface="Times New Roman" pitchFamily="18" charset="0"/>
              </a:rPr>
              <a:t>Q</a:t>
            </a:r>
            <a:r>
              <a:rPr lang="en-US" altLang="zh-CN" sz="2600" dirty="0">
                <a:latin typeface="Times New Roman" pitchFamily="18" charset="0"/>
              </a:rPr>
              <a:t> 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, </a:t>
            </a:r>
            <a:r>
              <a:rPr lang="en-US" altLang="zh-CN" sz="2600" i="1" dirty="0">
                <a:latin typeface="Times New Roman" pitchFamily="18" charset="0"/>
              </a:rPr>
              <a:t>y</a:t>
            </a:r>
            <a:r>
              <a:rPr lang="en-US" altLang="zh-CN" sz="2600" dirty="0">
                <a:latin typeface="Times New Roman" pitchFamily="18" charset="0"/>
              </a:rPr>
              <a:t>))∨</a:t>
            </a:r>
            <a:r>
              <a:rPr lang="en-US" altLang="zh-CN" sz="2600" i="1" dirty="0">
                <a:latin typeface="Times New Roman" pitchFamily="18" charset="0"/>
              </a:rPr>
              <a:t>R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, </a:t>
            </a:r>
            <a:r>
              <a:rPr lang="en-US" altLang="zh-CN" sz="2600" i="1" dirty="0">
                <a:latin typeface="Times New Roman" pitchFamily="18" charset="0"/>
              </a:rPr>
              <a:t>y</a:t>
            </a:r>
            <a:r>
              <a:rPr lang="en-US" altLang="zh-CN" sz="2600" dirty="0">
                <a:latin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600" dirty="0">
                <a:latin typeface="Times New Roman" pitchFamily="18" charset="0"/>
              </a:rPr>
              <a:t> (</a:t>
            </a:r>
            <a:r>
              <a:rPr lang="en-US" altLang="zh-CN" sz="2600" i="1" dirty="0">
                <a:latin typeface="Times New Roman" pitchFamily="18" charset="0"/>
              </a:rPr>
              <a:t>P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, </a:t>
            </a:r>
            <a:r>
              <a:rPr lang="en-US" altLang="zh-CN" sz="2600" i="1" dirty="0">
                <a:latin typeface="Times New Roman" pitchFamily="18" charset="0"/>
              </a:rPr>
              <a:t>y</a:t>
            </a:r>
            <a:r>
              <a:rPr lang="en-US" altLang="zh-CN" sz="2600" dirty="0">
                <a:latin typeface="Times New Roman" pitchFamily="18" charset="0"/>
              </a:rPr>
              <a:t>) </a:t>
            </a:r>
            <a:r>
              <a:rPr lang="en-US" altLang="zh-CN" sz="2600" dirty="0">
                <a:latin typeface="宋体" pitchFamily="2" charset="-122"/>
              </a:rPr>
              <a:t>→</a:t>
            </a: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en-US" altLang="zh-CN" sz="2600" i="1" dirty="0">
                <a:latin typeface="Times New Roman" pitchFamily="18" charset="0"/>
              </a:rPr>
              <a:t>Q</a:t>
            </a:r>
            <a:r>
              <a:rPr lang="en-US" altLang="zh-CN" sz="2600" dirty="0">
                <a:latin typeface="Times New Roman" pitchFamily="18" charset="0"/>
              </a:rPr>
              <a:t> 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, y)) </a:t>
            </a:r>
            <a:r>
              <a:rPr lang="zh-CN" altLang="en-US" sz="2600" dirty="0">
                <a:latin typeface="宋体" pitchFamily="2" charset="-122"/>
              </a:rPr>
              <a:t>：</a:t>
            </a:r>
            <a:r>
              <a:rPr lang="en-US" altLang="zh-CN" sz="2600" dirty="0">
                <a:latin typeface="Times New Roman" pitchFamily="18" charset="0"/>
              </a:rPr>
              <a:t>(    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zh-CN" altLang="en-US" sz="2600" dirty="0">
                <a:latin typeface="宋体" pitchFamily="2" charset="-122"/>
              </a:rPr>
              <a:t>的辖域，辖域内的变元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zh-CN" altLang="en-US" sz="2600" dirty="0">
                <a:latin typeface="宋体" pitchFamily="2" charset="-122"/>
              </a:rPr>
              <a:t>是受（   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zh-CN" altLang="en-US" sz="2600" dirty="0">
                <a:latin typeface="宋体" pitchFamily="2" charset="-122"/>
              </a:rPr>
              <a:t>）约束的变元，</a:t>
            </a:r>
            <a:r>
              <a:rPr lang="en-US" altLang="zh-CN" sz="2600" i="1" dirty="0">
                <a:latin typeface="Times New Roman" pitchFamily="18" charset="0"/>
              </a:rPr>
              <a:t>R</a:t>
            </a:r>
            <a:r>
              <a:rPr lang="en-US" altLang="zh-CN" sz="2600" dirty="0">
                <a:latin typeface="Times New Roman" pitchFamily="18" charset="0"/>
              </a:rPr>
              <a:t>(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en-US" altLang="zh-CN" sz="2600" dirty="0">
                <a:latin typeface="Times New Roman" pitchFamily="18" charset="0"/>
              </a:rPr>
              <a:t>, </a:t>
            </a:r>
            <a:r>
              <a:rPr lang="en-US" altLang="zh-CN" sz="2600" i="1" dirty="0">
                <a:latin typeface="Times New Roman" pitchFamily="18" charset="0"/>
              </a:rPr>
              <a:t>y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r>
              <a:rPr lang="zh-CN" altLang="en-US" sz="2600" dirty="0">
                <a:latin typeface="宋体" pitchFamily="2" charset="-122"/>
              </a:rPr>
              <a:t>中的</a:t>
            </a:r>
            <a:r>
              <a:rPr lang="en-US" altLang="zh-CN" sz="2600" i="1" dirty="0">
                <a:latin typeface="Times New Roman" pitchFamily="18" charset="0"/>
              </a:rPr>
              <a:t>x</a:t>
            </a:r>
            <a:r>
              <a:rPr lang="zh-CN" altLang="en-US" sz="2600" dirty="0">
                <a:latin typeface="宋体" pitchFamily="2" charset="-122"/>
              </a:rPr>
              <a:t>是自由变元。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2600" dirty="0">
                <a:latin typeface="宋体" pitchFamily="2" charset="-122"/>
              </a:rPr>
              <a:t> 公式中的所有</a:t>
            </a:r>
            <a:r>
              <a:rPr lang="en-US" altLang="zh-CN" sz="2600" i="1" dirty="0">
                <a:latin typeface="Times New Roman" pitchFamily="18" charset="0"/>
              </a:rPr>
              <a:t>y</a:t>
            </a:r>
            <a:r>
              <a:rPr lang="zh-CN" altLang="en-US" sz="2600" dirty="0">
                <a:latin typeface="宋体" pitchFamily="2" charset="-122"/>
              </a:rPr>
              <a:t>都是自由变元。</a:t>
            </a:r>
            <a:r>
              <a:rPr lang="zh-CN" altLang="en-US" sz="26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2617788" y="4494461"/>
          <a:ext cx="2984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2" r:id="rId4" imgW="126835" imgH="152202" progId="Equation.DSMT4">
                  <p:embed/>
                </p:oleObj>
              </mc:Choice>
              <mc:Fallback>
                <p:oleObj r:id="rId4" imgW="126835" imgH="152202" progId="Equation.DSMT4">
                  <p:embed/>
                  <p:pic>
                    <p:nvPicPr>
                      <p:cNvPr id="2293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494461"/>
                        <a:ext cx="29845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32788"/>
              </p:ext>
            </p:extLst>
          </p:nvPr>
        </p:nvGraphicFramePr>
        <p:xfrm>
          <a:off x="4188561" y="5064687"/>
          <a:ext cx="2984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" r:id="rId6" imgW="126835" imgH="152202" progId="Equation.DSMT4">
                  <p:embed/>
                </p:oleObj>
              </mc:Choice>
              <mc:Fallback>
                <p:oleObj r:id="rId6" imgW="126835" imgH="152202" progId="Equation.DSMT4">
                  <p:embed/>
                  <p:pic>
                    <p:nvPicPr>
                      <p:cNvPr id="2293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561" y="5064687"/>
                        <a:ext cx="2984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08824"/>
              </p:ext>
            </p:extLst>
          </p:nvPr>
        </p:nvGraphicFramePr>
        <p:xfrm>
          <a:off x="1499430" y="5589240"/>
          <a:ext cx="2984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4" r:id="rId7" imgW="126835" imgH="152202" progId="Equation.DSMT4">
                  <p:embed/>
                </p:oleObj>
              </mc:Choice>
              <mc:Fallback>
                <p:oleObj r:id="rId7" imgW="126835" imgH="152202" progId="Equation.DSMT4">
                  <p:embed/>
                  <p:pic>
                    <p:nvPicPr>
                      <p:cNvPr id="2293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30" y="5589240"/>
                        <a:ext cx="2984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25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352928" cy="5069160"/>
          </a:xfrm>
        </p:spPr>
        <p:txBody>
          <a:bodyPr>
            <a:noAutofit/>
          </a:bodyPr>
          <a:lstStyle/>
          <a:p>
            <a:pPr marL="914400" lvl="2" indent="0" algn="l">
              <a:lnSpc>
                <a:spcPct val="150000"/>
              </a:lnSpc>
              <a:buClr>
                <a:srgbClr val="8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在个体域分别限制为（a）和（b）条件时，将下面两个命题符号化∶</a:t>
            </a:r>
          </a:p>
          <a:p>
            <a:pPr marL="914400" lvl="2" indent="0" algn="l">
              <a:lnSpc>
                <a:spcPct val="150000"/>
              </a:lnSpc>
              <a:buClr>
                <a:srgbClr val="8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（1）凡人都呼吸。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algn="l">
              <a:lnSpc>
                <a:spcPct val="150000"/>
              </a:lnSpc>
              <a:buClr>
                <a:srgbClr val="8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（2）有的人用左手写字。</a:t>
            </a:r>
          </a:p>
          <a:p>
            <a:pPr marL="914400" lvl="2" indent="0" algn="l">
              <a:lnSpc>
                <a:spcPct val="150000"/>
              </a:lnSpc>
              <a:buClr>
                <a:srgbClr val="8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其中∶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algn="l">
              <a:lnSpc>
                <a:spcPct val="150000"/>
              </a:lnSpc>
              <a:buClr>
                <a:srgbClr val="8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（a）个体域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（取值范围）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D1为人类集合;</a:t>
            </a:r>
          </a:p>
          <a:p>
            <a:pPr marL="914400" lvl="2" indent="0" algn="l">
              <a:lnSpc>
                <a:spcPct val="150000"/>
              </a:lnSpc>
              <a:buClr>
                <a:srgbClr val="8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（b）个体域D2为全总个体域。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解∶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（a）个体域为人类集合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令F（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）∶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呼吸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G（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）∶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用左手写字。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（1）在个体域中除了人外，再无别的东西，因而"凡人都呼吸"应符号化为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 F(x)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（2）在个体域中除了人外，再无别的东西，因而"有的人用左手写字"符号化为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G(x)</a:t>
            </a:r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1875646923"/>
              </p:ext>
            </p:extLst>
          </p:nvPr>
        </p:nvGraphicFramePr>
        <p:xfrm>
          <a:off x="4788024" y="5664518"/>
          <a:ext cx="35750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5" r:id="rId3" imgW="402590" imgH="442595" progId="Equation.KSEE3">
                  <p:embed/>
                </p:oleObj>
              </mc:Choice>
              <mc:Fallback>
                <p:oleObj r:id="rId3" imgW="402590" imgH="44259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024" y="5664518"/>
                        <a:ext cx="35750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2458867361"/>
              </p:ext>
            </p:extLst>
          </p:nvPr>
        </p:nvGraphicFramePr>
        <p:xfrm>
          <a:off x="4073088" y="4365104"/>
          <a:ext cx="56070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6" r:id="rId5" imgW="469265" imgH="450215" progId="Equation.KSEE3">
                  <p:embed/>
                </p:oleObj>
              </mc:Choice>
              <mc:Fallback>
                <p:oleObj r:id="rId5" imgW="469265" imgH="45021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3088" y="4365104"/>
                        <a:ext cx="560705" cy="41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435280" cy="52578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（b）个体域为全总个体域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。即除人外，还有万物，所以必须考虑将人先分离出来。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引入谓词 M（x）∶x是人。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令F（x）∶x呼吸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G（x）∶x用左手写字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（1）"凡人都呼吸"应符号化为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→ F(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（2）"有的人用左手写字"符号化为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→ G(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435280" cy="5257800"/>
              </a:xfrm>
              <a:blipFill>
                <a:blip r:embed="rId3"/>
                <a:stretch>
                  <a:fillRect l="-1084" b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07D48B9-0304-4E79-95B6-E20D2840A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257488"/>
              </p:ext>
            </p:extLst>
          </p:nvPr>
        </p:nvGraphicFramePr>
        <p:xfrm>
          <a:off x="1292596" y="4869160"/>
          <a:ext cx="56070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r:id="rId4" imgW="469265" imgH="450215" progId="Equation.KSEE3">
                  <p:embed/>
                </p:oleObj>
              </mc:Choice>
              <mc:Fallback>
                <p:oleObj r:id="rId4" imgW="469265" imgH="450215" progId="Equation.KSEE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2596" y="4869160"/>
                        <a:ext cx="560705" cy="41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801E5CC-2276-443B-A7D6-17E9D451B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082155"/>
              </p:ext>
            </p:extLst>
          </p:nvPr>
        </p:nvGraphicFramePr>
        <p:xfrm>
          <a:off x="1234564" y="6237312"/>
          <a:ext cx="35750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r:id="rId6" imgW="402590" imgH="442595" progId="Equation.KSEE3">
                  <p:embed/>
                </p:oleObj>
              </mc:Choice>
              <mc:Fallback>
                <p:oleObj r:id="rId6" imgW="402590" imgH="442595" progId="Equation.KSEE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4564" y="6237312"/>
                        <a:ext cx="35750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8840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例</a:t>
            </a:r>
            <a:r>
              <a:rPr lang="en-US" altLang="zh-CN" dirty="0"/>
              <a:t>. </a:t>
            </a:r>
            <a:r>
              <a:rPr lang="zh-CN" altLang="en-US" dirty="0"/>
              <a:t>将下列命题符号化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（1）兔子比乌龟跑得快。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（2）有的兔子比所有的乌龟跑得快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（3）并不是所有的兔子都比乌龟跑得快。（4）不存在跑得同样快的两只兔子。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D9FF303C-53B2-4549-B6B0-539390EF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71" y="1628800"/>
            <a:ext cx="2952328" cy="20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19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兔子比乌龟跑得快。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解∶令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F（x）∶x是兔子，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G（y）∶y是乌龟，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H（x，y）∶x比y跑得快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命题（1）的符号化形式为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266055"/>
            <a:ext cx="6572250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sz="4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2051720" y="2564904"/>
            <a:ext cx="5904656" cy="2736304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一阶逻辑与命题逻辑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一阶逻辑的语法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一阶逻辑的语义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sz="3200" dirty="0"/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altLang="zh-CN" sz="32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32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12"/>
            <a:ext cx="8229600" cy="4525963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兔子比所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乌龟跑得快。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解∶令F（x）∶x是兔子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G（y）∶y是乌龟，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H（x，y）∶x比y跑得快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命题符号化形式为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229200"/>
            <a:ext cx="70199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（3）</a:t>
            </a:r>
            <a:r>
              <a:rPr lang="zh-CN" altLang="en-US" dirty="0">
                <a:solidFill>
                  <a:srgbClr val="FF0000"/>
                </a:solidFill>
              </a:rPr>
              <a:t>并不是所有</a:t>
            </a:r>
            <a:r>
              <a:rPr lang="zh-CN" altLang="en-US" dirty="0"/>
              <a:t>的兔子都比乌龟跑得快。解∶令F（x）∶x是兔子，</a:t>
            </a: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        G（y）∶y是乌龟，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        H（x，y）∶x比y跑得快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      命题符号化形式为</a:t>
            </a:r>
          </a:p>
          <a:p>
            <a:pPr marL="0" indent="0">
              <a:lnSpc>
                <a:spcPct val="125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245970"/>
            <a:ext cx="63722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（4）不存在跑得同样快的两只兔子</a:t>
            </a:r>
          </a:p>
          <a:p>
            <a:pPr marL="0" indent="0">
              <a:buNone/>
            </a:pPr>
            <a:r>
              <a:rPr lang="zh-CN" altLang="en-US" dirty="0"/>
              <a:t>解∶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令F（x）∶x是兔子，</a:t>
            </a:r>
          </a:p>
          <a:p>
            <a:pPr marL="0" indent="0">
              <a:buNone/>
            </a:pPr>
            <a:r>
              <a:rPr lang="zh-CN" altLang="en-US" dirty="0"/>
              <a:t>L（x，y）∶x与y跑得同样快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命题符号化形式为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57192"/>
            <a:ext cx="715327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18F4-A4A5-4CFC-BF8C-2AABCA4C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0B372-C0C0-46C9-B6E0-3A519601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每个人</a:t>
            </a:r>
            <a:r>
              <a:rPr lang="zh-CN" altLang="en-US" dirty="0"/>
              <a:t>都喜欢冰淇淋</a:t>
            </a:r>
            <a:r>
              <a:rPr lang="en-US" altLang="zh-CN" dirty="0"/>
              <a:t>=</a:t>
            </a:r>
            <a:r>
              <a:rPr lang="zh-CN" altLang="en-US" dirty="0">
                <a:solidFill>
                  <a:srgbClr val="FF0000"/>
                </a:solidFill>
              </a:rPr>
              <a:t>没有人不</a:t>
            </a:r>
            <a:r>
              <a:rPr lang="zh-CN" altLang="en-US" dirty="0"/>
              <a:t>喜欢冰淇淋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论域上所有对象的合取，   是析取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661DC-254D-45AD-A53A-459C029C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2420887"/>
            <a:ext cx="7668344" cy="471603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3DBFE40-F098-484C-A7DA-D0AFA7677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648508"/>
              </p:ext>
            </p:extLst>
          </p:nvPr>
        </p:nvGraphicFramePr>
        <p:xfrm>
          <a:off x="611560" y="3429000"/>
          <a:ext cx="56070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Equation" r:id="rId4" imgW="469265" imgH="450215" progId="Equation.DSMT4">
                  <p:embed/>
                </p:oleObj>
              </mc:Choice>
              <mc:Fallback>
                <p:oleObj name="Equation" r:id="rId4" imgW="469265" imgH="450215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3429000"/>
                        <a:ext cx="560705" cy="41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F563A5C-B64E-4A47-8FEA-F12484173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268640"/>
              </p:ext>
            </p:extLst>
          </p:nvPr>
        </p:nvGraphicFramePr>
        <p:xfrm>
          <a:off x="5364088" y="3468481"/>
          <a:ext cx="360040" cy="37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1"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3DBFE40-F098-484C-A7DA-D0AFA7677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4088" y="3468481"/>
                        <a:ext cx="360040" cy="372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82727826-6388-4129-A117-0A839E2F8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370" y="4216523"/>
            <a:ext cx="7380312" cy="10161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983F62-1199-4B92-9A9F-E15907642F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70" y="5257800"/>
            <a:ext cx="7810061" cy="9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7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一阶逻辑的语法：量词属性</a:t>
            </a:r>
          </a:p>
        </p:txBody>
      </p:sp>
      <p:sp>
        <p:nvSpPr>
          <p:cNvPr id="8" name="Rectangle 4"/>
          <p:cNvSpPr txBox="1"/>
          <p:nvPr/>
        </p:nvSpPr>
        <p:spPr>
          <a:xfrm>
            <a:off x="395536" y="1628800"/>
            <a:ext cx="8208912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88950" lvl="0" indent="-457200">
              <a:spcBef>
                <a:spcPts val="180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altLang="zh-CN" sz="32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7" name="Object 7"/>
              <p:cNvSpPr txBox="1"/>
              <p:nvPr/>
            </p:nvSpPr>
            <p:spPr>
              <a:xfrm>
                <a:off x="3059832" y="1743495"/>
                <a:ext cx="4933329" cy="10064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 ∀</m:t>
                      </m:r>
                      <m:r>
                        <a:rPr lang="zh-CN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= ∀</m:t>
                      </m:r>
                      <m:r>
                        <a:rPr lang="zh-CN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 ∀</m:t>
                      </m:r>
                      <m:r>
                        <a:rPr lang="zh-CN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zh-CN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zh-CN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 ∃</m:t>
                      </m:r>
                      <m:r>
                        <a:rPr lang="zh-CN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= ∃</m:t>
                      </m:r>
                      <m:r>
                        <a:rPr lang="zh-CN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 ∃</m:t>
                      </m:r>
                      <m:r>
                        <a:rPr lang="zh-CN" altLang="en-US" sz="3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08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743495"/>
                <a:ext cx="4933329" cy="1006475"/>
              </a:xfrm>
              <a:prstGeom prst="rect">
                <a:avLst/>
              </a:prstGeom>
              <a:blipFill>
                <a:blip r:embed="rId3"/>
                <a:stretch>
                  <a:fillRect b="-1151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8" name="Object 8"/>
              <p:cNvSpPr txBox="1"/>
              <p:nvPr/>
            </p:nvSpPr>
            <p:spPr>
              <a:xfrm>
                <a:off x="3059832" y="2936082"/>
                <a:ext cx="3816126" cy="523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 ∀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≠∀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 ∃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08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936082"/>
                <a:ext cx="3816126" cy="523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302632"/>
              </p:ext>
            </p:extLst>
          </p:nvPr>
        </p:nvGraphicFramePr>
        <p:xfrm>
          <a:off x="1114425" y="3671119"/>
          <a:ext cx="69151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" name="公式" r:id="rId5" imgW="58521600" imgH="4876800" progId="Equation.KSEE3">
                  <p:embed/>
                </p:oleObj>
              </mc:Choice>
              <mc:Fallback>
                <p:oleObj name="公式" r:id="rId5" imgW="58521600" imgH="4876800" progId="Equation.KSEE3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4425" y="3671119"/>
                        <a:ext cx="6915150" cy="523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/>
          <p:nvPr/>
        </p:nvSpPr>
        <p:spPr>
          <a:xfrm>
            <a:off x="539552" y="4381106"/>
            <a:ext cx="8208912" cy="22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88950" lvl="0" indent="-457200">
              <a:spcBef>
                <a:spcPts val="1800"/>
              </a:spcBef>
              <a:buClr>
                <a:srgbClr val="800000"/>
              </a:buClr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量词等价性变换：</a:t>
            </a:r>
            <a:r>
              <a:rPr lang="en-US" altLang="zh-CN" sz="3200" dirty="0"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5933" y="5199831"/>
            <a:ext cx="7296150" cy="93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730F7-A103-42CB-9512-0D3F7ED4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F4087-17AE-4920-ABC8-2B7169AA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等词用来声明两个项指代同一个对象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Richard</a:t>
            </a:r>
            <a:r>
              <a:rPr lang="zh-CN" altLang="en-US" dirty="0">
                <a:solidFill>
                  <a:srgbClr val="FF0000"/>
                </a:solidFill>
              </a:rPr>
              <a:t>至少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个兄弟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3FC1D-F137-4ADB-B281-8D2430AF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4772722" cy="579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65839F-7720-4302-B9DA-20DFEE44B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007"/>
            <a:ext cx="9144000" cy="4928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5DC30D-7364-416C-93A6-9F47B21900C0}"/>
              </a:ext>
            </a:extLst>
          </p:cNvPr>
          <p:cNvSpPr txBox="1"/>
          <p:nvPr/>
        </p:nvSpPr>
        <p:spPr>
          <a:xfrm>
            <a:off x="827584" y="5165426"/>
            <a:ext cx="5616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至少</a:t>
            </a:r>
            <a:r>
              <a:rPr lang="zh-CN" altLang="en-US" sz="3600" dirty="0"/>
              <a:t>有</a:t>
            </a:r>
            <a:r>
              <a:rPr lang="en-US" altLang="zh-CN" sz="3600" dirty="0">
                <a:solidFill>
                  <a:srgbClr val="FF0000"/>
                </a:solidFill>
              </a:rPr>
              <a:t>3</a:t>
            </a:r>
            <a:r>
              <a:rPr lang="zh-CN" altLang="en-US" sz="3600" dirty="0"/>
              <a:t>个兄弟？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077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一阶逻辑的语义</a:t>
            </a:r>
          </a:p>
        </p:txBody>
      </p:sp>
      <p:sp>
        <p:nvSpPr>
          <p:cNvPr id="13" name="Rectangle 4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992888" cy="504056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4"/>
          <p:cNvSpPr txBox="1"/>
          <p:nvPr/>
        </p:nvSpPr>
        <p:spPr>
          <a:xfrm>
            <a:off x="395536" y="1628800"/>
            <a:ext cx="8208912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88950" lvl="0" indent="-457200">
              <a:spcBef>
                <a:spcPts val="180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altLang="zh-CN" sz="32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07665"/>
              </p:ext>
            </p:extLst>
          </p:nvPr>
        </p:nvGraphicFramePr>
        <p:xfrm>
          <a:off x="755576" y="3057072"/>
          <a:ext cx="7704856" cy="42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公式" r:id="rId3" imgW="80467200" imgH="4876800" progId="Equation.KSEE3">
                  <p:embed/>
                </p:oleObj>
              </mc:Choice>
              <mc:Fallback>
                <p:oleObj name="公式" r:id="rId3" imgW="80467200" imgH="4876800" progId="Equation.KSEE3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3057072"/>
                        <a:ext cx="7704856" cy="424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/>
          <p:nvPr/>
        </p:nvSpPr>
        <p:spPr>
          <a:xfrm>
            <a:off x="251520" y="1700808"/>
            <a:ext cx="8208912" cy="22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88950" lvl="0" indent="-457200">
              <a:spcBef>
                <a:spcPts val="1800"/>
              </a:spcBef>
              <a:buClr>
                <a:srgbClr val="800000"/>
              </a:buClr>
            </a:pPr>
            <a:r>
              <a:rPr lang="en-US" altLang="zh-CN" sz="3200" dirty="0">
                <a:ea typeface="Verdana" panose="020B0604030504040204" pitchFamily="34" charset="0"/>
                <a:cs typeface="Verdana" panose="020B0604030504040204" pitchFamily="34" charset="0"/>
              </a:rPr>
              <a:t>e.g.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用一阶逻辑语句表达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Richard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只有两个兄弟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John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和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Geoffrey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139952" y="2977561"/>
            <a:ext cx="576064" cy="576064"/>
            <a:chOff x="3347864" y="4293096"/>
            <a:chExt cx="576064" cy="57606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347864" y="4293096"/>
              <a:ext cx="576064" cy="576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347864" y="4293096"/>
              <a:ext cx="576064" cy="57606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229" name="Object 5"/>
              <p:cNvSpPr txBox="1"/>
              <p:nvPr/>
            </p:nvSpPr>
            <p:spPr>
              <a:xfrm>
                <a:off x="838390" y="4290298"/>
                <a:ext cx="8208911" cy="22951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𝐵𝑟𝑜𝑡h𝑒𝑟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𝑅𝑖𝑐h𝑎𝑟𝑑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𝐵𝑟𝑜𝑡h𝑒𝑟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𝐺𝑒𝑜𝑓𝑓𝑟𝑒𝑦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𝑅𝑖𝑐h𝑎𝑟𝑑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𝐺𝑒𝑜𝑓𝑓𝑟𝑒𝑦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∧∀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𝐵𝑟𝑜𝑡h𝑒𝑟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𝑅𝑖𝑐h𝑎𝑟𝑑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𝐽𝑜h𝑛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𝐺𝑒𝑜𝑓𝑓𝑟𝑒𝑦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存在两个兄弟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cs typeface="Verdana" panose="020B0604030504040204" pitchFamily="34" charset="0"/>
                  </a:rPr>
                  <a:t>John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Verdana" panose="020B0604030504040204" pitchFamily="34" charset="0"/>
                  </a:rPr>
                  <a:t>和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cs typeface="Verdana" panose="020B0604030504040204" pitchFamily="34" charset="0"/>
                  </a:rPr>
                  <a:t>Geoffrey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  <a:cs typeface="Verdana" panose="020B0604030504040204" pitchFamily="34" charset="0"/>
                  </a:rPr>
                  <a:t>，不存在第三个兄弟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22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0" y="4290298"/>
                <a:ext cx="8208911" cy="2295165"/>
              </a:xfrm>
              <a:prstGeom prst="rect">
                <a:avLst/>
              </a:prstGeom>
              <a:blipFill>
                <a:blip r:embed="rId5"/>
                <a:stretch>
                  <a:fillRect l="-1189" b="-212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/>
          <p:cNvSpPr/>
          <p:nvPr/>
        </p:nvSpPr>
        <p:spPr>
          <a:xfrm>
            <a:off x="4134698" y="3547611"/>
            <a:ext cx="504056" cy="79223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运用一阶逻辑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亲属关系域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4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8496944" cy="4752528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兄弟是兄弟姐妹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一个人的母亲是指一个人的女性父母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兄弟姐妹是对称的</a:t>
            </a:r>
            <a:endParaRPr lang="en-US" sz="3200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96691"/>
            <a:ext cx="53625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89040"/>
            <a:ext cx="8410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5229200"/>
            <a:ext cx="51530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一阶逻辑的语法：基本元素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611560" y="1628800"/>
            <a:ext cx="7992888" cy="5040560"/>
          </a:xfrm>
        </p:spPr>
        <p:txBody>
          <a:bodyPr>
            <a:normAutofit/>
          </a:bodyPr>
          <a:lstStyle/>
          <a:p>
            <a:pPr marL="546100" indent="-514350">
              <a:spcBef>
                <a:spcPts val="1800"/>
              </a:spcBef>
              <a:buClr>
                <a:srgbClr val="800000"/>
              </a:buClr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常量符号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Hunan, University,…</a:t>
            </a:r>
          </a:p>
          <a:p>
            <a:pPr marL="546100" indent="-514350">
              <a:spcBef>
                <a:spcPts val="1800"/>
              </a:spcBef>
              <a:buClr>
                <a:srgbClr val="800000"/>
              </a:buClr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谓词符号：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Brother,  &gt;, ...</a:t>
            </a:r>
          </a:p>
          <a:p>
            <a:pPr marL="546100" indent="-514350">
              <a:spcBef>
                <a:spcPts val="1800"/>
              </a:spcBef>
              <a:buClr>
                <a:srgbClr val="800000"/>
              </a:buClr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函数涵词：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Sqrt, LeftLegOf,...</a:t>
            </a:r>
          </a:p>
          <a:p>
            <a:pPr marL="546100" indent="-514350">
              <a:spcBef>
                <a:spcPts val="1800"/>
              </a:spcBef>
              <a:buClr>
                <a:srgbClr val="800000"/>
              </a:buClr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x, y, a, b,…</a:t>
            </a:r>
          </a:p>
          <a:p>
            <a:pPr marL="546100" indent="-514350">
              <a:spcBef>
                <a:spcPts val="1800"/>
              </a:spcBef>
              <a:buClr>
                <a:srgbClr val="800000"/>
              </a:buClr>
              <a:buFont typeface="+mj-ea"/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连接符：∧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∨, ﹁,…</a:t>
            </a:r>
          </a:p>
          <a:p>
            <a:pPr marL="546100" indent="-514350">
              <a:spcBef>
                <a:spcPts val="1800"/>
              </a:spcBef>
              <a:buClr>
                <a:srgbClr val="800000"/>
              </a:buClr>
              <a:buFont typeface="+mj-ea"/>
              <a:buAutoNum type="circleNumDbPlain"/>
            </a:pP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量词：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21272"/>
              </p:ext>
            </p:extLst>
          </p:nvPr>
        </p:nvGraphicFramePr>
        <p:xfrm>
          <a:off x="2339752" y="5301208"/>
          <a:ext cx="792088" cy="52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3" imgW="6705600" imgH="4876800" progId="Equation.KSEE3">
                  <p:embed/>
                </p:oleObj>
              </mc:Choice>
              <mc:Fallback>
                <p:oleObj name="Equation" r:id="rId3" imgW="6705600" imgH="4876800" progId="Equation.KSEE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5301208"/>
                        <a:ext cx="792088" cy="5236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将下列命题在一阶逻辑中用0元谓词符号化，并讨论真值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（1）如果2是素数，4是素数。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（1）设一元谓词F（x）∶ x是素数，a∶2，b∶4。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命题符号化为0元谓词的蕴涵式F(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)→F(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由于此蕴涵前件为假，所以命题为真。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179FA-0508-4DF9-8101-AA2E0F24E587}"/>
              </a:ext>
            </a:extLst>
          </p:cNvPr>
          <p:cNvSpPr txBox="1"/>
          <p:nvPr/>
        </p:nvSpPr>
        <p:spPr>
          <a:xfrm>
            <a:off x="616732" y="5517232"/>
            <a:ext cx="7776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0元谓词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∶不含个体变项的谓词。如F（a）、G(a, b)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16" y="1417638"/>
            <a:ext cx="9015479" cy="506916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（2）如果5大于4，则4大于6.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解∶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设二元谓词 G（x，y）∶ x大于y，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4, b: 5, c: 6。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命题符号化为0元谓词的蕴涵式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G(b, a)→G(a, c)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由于G（b，a）为真，而G（a，c）为假，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所以命题为假。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995FC-9614-427A-A400-A02C896E824A}"/>
              </a:ext>
            </a:extLst>
          </p:cNvPr>
          <p:cNvSpPr txBox="1"/>
          <p:nvPr/>
        </p:nvSpPr>
        <p:spPr>
          <a:xfrm>
            <a:off x="5580112" y="3721385"/>
            <a:ext cx="864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  <a:sym typeface="+mn-ea"/>
              </a:rPr>
              <a:t>常项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F0CEB-F424-4396-9452-810804F6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一阶逻辑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DC34A-439F-49C9-A48D-DA643614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68534A-D08C-45A9-8CC4-D65C4EBF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8" y="2354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E7B60A4-F5EF-4A58-A14A-0B85181C1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62646"/>
              </p:ext>
            </p:extLst>
          </p:nvPr>
        </p:nvGraphicFramePr>
        <p:xfrm>
          <a:off x="292100" y="1600200"/>
          <a:ext cx="8559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位图图像" r:id="rId3" imgW="4439270" imgH="1238423" progId="Paint.Picture">
                  <p:embed/>
                </p:oleObj>
              </mc:Choice>
              <mc:Fallback>
                <p:oleObj name="位图图像" r:id="rId3" imgW="4439270" imgH="1238423" progId="Paint.Picture">
                  <p:embed/>
                  <p:pic>
                    <p:nvPicPr>
                      <p:cNvPr id="224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1600200"/>
                        <a:ext cx="8559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63758ED7-101A-4851-93D7-5844B09CD3BC}"/>
              </a:ext>
            </a:extLst>
          </p:cNvPr>
          <p:cNvSpPr/>
          <p:nvPr/>
        </p:nvSpPr>
        <p:spPr>
          <a:xfrm>
            <a:off x="540610" y="3036044"/>
            <a:ext cx="629344" cy="500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0B2775D-7B8C-419D-926D-1F08C102EF95}"/>
              </a:ext>
            </a:extLst>
          </p:cNvPr>
          <p:cNvSpPr/>
          <p:nvPr/>
        </p:nvSpPr>
        <p:spPr>
          <a:xfrm>
            <a:off x="6534944" y="3108327"/>
            <a:ext cx="629344" cy="428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EDA923-A922-44C4-84DD-220E1A27A5A1}"/>
              </a:ext>
            </a:extLst>
          </p:cNvPr>
          <p:cNvSpPr/>
          <p:nvPr/>
        </p:nvSpPr>
        <p:spPr>
          <a:xfrm>
            <a:off x="1375925" y="3108325"/>
            <a:ext cx="629344" cy="428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000"/>
                </a:solidFill>
              </a:ln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54F6E5-0608-41DF-9E4E-6D5C24D7A840}"/>
              </a:ext>
            </a:extLst>
          </p:cNvPr>
          <p:cNvSpPr/>
          <p:nvPr/>
        </p:nvSpPr>
        <p:spPr>
          <a:xfrm>
            <a:off x="-324544" y="4956107"/>
            <a:ext cx="72795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P     Q   </a:t>
            </a:r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等价于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﹁P∨Q</a:t>
            </a:r>
          </a:p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注意：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这里的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不一定有很强的逻辑关系</a:t>
            </a:r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90A823E-F9FB-45BB-B798-E52239675F6C}"/>
              </a:ext>
            </a:extLst>
          </p:cNvPr>
          <p:cNvSpPr/>
          <p:nvPr/>
        </p:nvSpPr>
        <p:spPr>
          <a:xfrm>
            <a:off x="971600" y="5158383"/>
            <a:ext cx="288032" cy="135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D67A0-9BC7-44BF-AABF-D067BB5FB0E5}"/>
              </a:ext>
            </a:extLst>
          </p:cNvPr>
          <p:cNvSpPr txBox="1"/>
          <p:nvPr/>
        </p:nvSpPr>
        <p:spPr>
          <a:xfrm>
            <a:off x="457200" y="6097606"/>
            <a:ext cx="6616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譬如：如果2是素数，4是素数</a:t>
            </a:r>
          </a:p>
        </p:txBody>
      </p:sp>
    </p:spTree>
    <p:extLst>
      <p:ext uri="{BB962C8B-B14F-4D97-AF65-F5344CB8AC3E}">
        <p14:creationId xmlns:p14="http://schemas.microsoft.com/office/powerpoint/2010/main" val="65974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一阶逻辑的语法：原子语句</a:t>
            </a:r>
          </a:p>
        </p:txBody>
      </p:sp>
      <p:sp>
        <p:nvSpPr>
          <p:cNvPr id="11" name="Rectangle 4"/>
          <p:cNvSpPr>
            <a:spLocks noGrp="1"/>
          </p:cNvSpPr>
          <p:nvPr>
            <p:ph sz="half" idx="1"/>
          </p:nvPr>
        </p:nvSpPr>
        <p:spPr>
          <a:xfrm>
            <a:off x="107504" y="1628800"/>
            <a:ext cx="8712968" cy="504056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项是对象的逻辑表达式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1.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常数符号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2.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复合项：函词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参数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e.g. Leftleg(john)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原子语句：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31800" lvl="1" indent="0">
              <a:spcBef>
                <a:spcPts val="1800"/>
              </a:spcBef>
              <a:buClr>
                <a:srgbClr val="800000"/>
              </a:buClr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整体代表特性含义，不包含连接词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31800" lvl="1" indent="0">
              <a:lnSpc>
                <a:spcPct val="150000"/>
              </a:lnSpc>
              <a:spcBef>
                <a:spcPts val="1800"/>
              </a:spcBef>
              <a:buClr>
                <a:srgbClr val="800000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e.g.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Brother(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KingJohn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Richard), </a:t>
            </a:r>
          </a:p>
          <a:p>
            <a:pPr marL="431800" lvl="1" indent="0">
              <a:lnSpc>
                <a:spcPct val="150000"/>
              </a:lnSpc>
              <a:spcBef>
                <a:spcPts val="1800"/>
              </a:spcBef>
              <a:buClr>
                <a:srgbClr val="800000"/>
              </a:buClr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Married (father(richard),mother(john))</a:t>
            </a: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sz="32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C5439-BD66-4D89-8F64-87C75D658D2E}"/>
              </a:ext>
            </a:extLst>
          </p:cNvPr>
          <p:cNvSpPr txBox="1"/>
          <p:nvPr/>
        </p:nvSpPr>
        <p:spPr>
          <a:xfrm>
            <a:off x="2267744" y="2348880"/>
            <a:ext cx="6552728" cy="510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设二元谓词 G（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）∶ 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a: 4, b: 5, c: 6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一阶逻辑的语法：复合语句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992888" cy="504056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Verdana" panose="020B0604030504040204" pitchFamily="34" charset="0"/>
              </a:rPr>
              <a:t>复合语句由原子语句用逻辑连接词连接而成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Verdana" panose="020B0604030504040204" pitchFamily="34" charset="0"/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08920"/>
            <a:ext cx="6477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2118" y="3573016"/>
            <a:ext cx="6496522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一阶逻辑的语法：全称量词</a:t>
            </a:r>
          </a:p>
        </p:txBody>
      </p:sp>
      <p:sp>
        <p:nvSpPr>
          <p:cNvPr id="13" name="Rectangle 4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992888" cy="504056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</a:pPr>
            <a:endParaRPr lang="en-US" altLang="zh-CN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808334" y="1700808"/>
          <a:ext cx="431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" name="Equation" r:id="rId3" imgW="3657600" imgH="3962400" progId="Equation.KSEE3">
                  <p:embed/>
                </p:oleObj>
              </mc:Choice>
              <mc:Fallback>
                <p:oleObj name="Equation" r:id="rId3" imgW="3657600" imgH="3962400" progId="Equation.KSEE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334" y="1700808"/>
                        <a:ext cx="431800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/>
          <p:nvPr/>
        </p:nvSpPr>
        <p:spPr>
          <a:xfrm>
            <a:off x="107503" y="1613358"/>
            <a:ext cx="9001001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88950" marR="0" lvl="0" indent="-457200" algn="l" defTabSz="9144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lang="en-US" altLang="zh-CN" sz="3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zh-CN" altLang="en-US" sz="3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3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“</a:t>
            </a: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对于所有的变量，语句</a:t>
            </a:r>
            <a:r>
              <a:rPr kumimoji="0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….”</a:t>
            </a:r>
          </a:p>
          <a:p>
            <a:pPr marL="31750" marR="0" lvl="0" algn="l" defTabSz="9144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defRPr/>
            </a:pP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对于所有的</a:t>
            </a:r>
            <a:r>
              <a:rPr kumimoji="0" lang="en-US" altLang="zh-CN" sz="3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3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是国王，那么</a:t>
            </a:r>
            <a:r>
              <a:rPr kumimoji="0" lang="en-US" altLang="zh-CN" sz="3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是人</a:t>
            </a: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1750" marR="0" lvl="0" algn="l" defTabSz="9144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defRPr/>
            </a:pP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88950" marR="0" lvl="0" indent="-457200" algn="l" defTabSz="9144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在模型</a:t>
            </a:r>
            <a:r>
              <a:rPr kumimoji="0" lang="en-US" altLang="zh-CN" sz="3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中是真当且仅当对于</a:t>
            </a:r>
            <a:r>
              <a:rPr kumimoji="0" lang="en-US" altLang="zh-CN" sz="3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在模型</a:t>
            </a:r>
            <a:r>
              <a:rPr kumimoji="0" lang="en-US" altLang="zh-CN" sz="3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中的所有可能取值</a:t>
            </a:r>
            <a:r>
              <a:rPr kumimoji="0" lang="en-US" altLang="zh-CN" sz="3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都为真</a:t>
            </a: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88950" marR="0" lvl="0" indent="-457200" algn="l" defTabSz="914400" rtl="0" eaLnBrk="1" fontAlgn="auto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3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</a:t>
            </a:r>
            <a:r>
              <a:rPr lang="zh-CN" altLang="en-US" sz="3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是   的主要逻辑连接符</a:t>
            </a: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85932"/>
              </p:ext>
            </p:extLst>
          </p:nvPr>
        </p:nvGraphicFramePr>
        <p:xfrm>
          <a:off x="1979282" y="3297703"/>
          <a:ext cx="4825396" cy="61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" name="Equation" r:id="rId5" imgW="38100000" imgH="4876800" progId="Equation.KSEE3">
                  <p:embed/>
                </p:oleObj>
              </mc:Choice>
              <mc:Fallback>
                <p:oleObj name="Equation" r:id="rId5" imgW="38100000" imgH="4876800" progId="Equation.KSEE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282" y="3297703"/>
                        <a:ext cx="4825396" cy="6106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124961"/>
              </p:ext>
            </p:extLst>
          </p:nvPr>
        </p:nvGraphicFramePr>
        <p:xfrm>
          <a:off x="611560" y="4206079"/>
          <a:ext cx="969924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8" name="Equation" r:id="rId7" imgW="8534400" imgH="4876800" progId="Equation.KSEE3">
                  <p:embed/>
                </p:oleObj>
              </mc:Choice>
              <mc:Fallback>
                <p:oleObj name="Equation" r:id="rId7" imgW="8534400" imgH="4876800" progId="Equation.KSEE3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4206079"/>
                        <a:ext cx="969924" cy="5040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79946"/>
              </p:ext>
            </p:extLst>
          </p:nvPr>
        </p:nvGraphicFramePr>
        <p:xfrm>
          <a:off x="1508712" y="5628040"/>
          <a:ext cx="5397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9" name="Equation" r:id="rId9" imgW="4572000" imgH="3657600" progId="Equation.KSEE3">
                  <p:embed/>
                </p:oleObj>
              </mc:Choice>
              <mc:Fallback>
                <p:oleObj name="Equation" r:id="rId9" imgW="4572000" imgH="3657600" progId="Equation.KSEE3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8712" y="5628040"/>
                        <a:ext cx="539750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698415"/>
              </p:ext>
            </p:extLst>
          </p:nvPr>
        </p:nvGraphicFramePr>
        <p:xfrm>
          <a:off x="2267744" y="5610344"/>
          <a:ext cx="4318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" name="Equation" r:id="rId11" imgW="3657600" imgH="3962400" progId="Equation.KSEE3">
                  <p:embed/>
                </p:oleObj>
              </mc:Choice>
              <mc:Fallback>
                <p:oleObj name="Equation" r:id="rId11" imgW="3657600" imgH="3962400" progId="Equation.KSEE3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7744" y="5610344"/>
                        <a:ext cx="431800" cy="42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633</TotalTime>
  <Words>1819</Words>
  <Application>Microsoft Office PowerPoint</Application>
  <PresentationFormat>全屏显示(4:3)</PresentationFormat>
  <Paragraphs>177</Paragraphs>
  <Slides>27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楷体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NExT_Template_light(pure)</vt:lpstr>
      <vt:lpstr>Equation</vt:lpstr>
      <vt:lpstr>位图图像</vt:lpstr>
      <vt:lpstr>公式</vt:lpstr>
      <vt:lpstr>Equation.DSMT4</vt:lpstr>
      <vt:lpstr>Equation.KSEE3</vt:lpstr>
      <vt:lpstr>第八章   一阶逻辑   </vt:lpstr>
      <vt:lpstr>内容提要</vt:lpstr>
      <vt:lpstr>一阶逻辑的语法：基本元素</vt:lpstr>
      <vt:lpstr>一阶逻辑-实例</vt:lpstr>
      <vt:lpstr>一阶逻辑-实例</vt:lpstr>
      <vt:lpstr>一阶逻辑-实例</vt:lpstr>
      <vt:lpstr>一阶逻辑的语法：原子语句</vt:lpstr>
      <vt:lpstr>一阶逻辑的语法：复合语句</vt:lpstr>
      <vt:lpstr>一阶逻辑的语法：全称量词</vt:lpstr>
      <vt:lpstr>一阶逻辑的语法：存在量词</vt:lpstr>
      <vt:lpstr>谓词公式</vt:lpstr>
      <vt:lpstr>谓词公式</vt:lpstr>
      <vt:lpstr>谓词公式</vt:lpstr>
      <vt:lpstr>谓词公式</vt:lpstr>
      <vt:lpstr>一阶逻辑-实例</vt:lpstr>
      <vt:lpstr>一阶逻辑-实例</vt:lpstr>
      <vt:lpstr>一阶逻辑-实例</vt:lpstr>
      <vt:lpstr>一阶逻辑-实例</vt:lpstr>
      <vt:lpstr>一阶逻辑-实例</vt:lpstr>
      <vt:lpstr>一阶逻辑-实例</vt:lpstr>
      <vt:lpstr>一阶逻辑-实例</vt:lpstr>
      <vt:lpstr>一阶逻辑-实例</vt:lpstr>
      <vt:lpstr>一阶逻辑-实例</vt:lpstr>
      <vt:lpstr>一阶逻辑的语法：量词属性</vt:lpstr>
      <vt:lpstr>一阶逻辑-实例</vt:lpstr>
      <vt:lpstr>一阶逻辑的语义</vt:lpstr>
      <vt:lpstr>运用一阶逻辑:亲属关系域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ZhouXu</cp:lastModifiedBy>
  <cp:revision>1938</cp:revision>
  <dcterms:created xsi:type="dcterms:W3CDTF">2012-07-06T08:29:00Z</dcterms:created>
  <dcterms:modified xsi:type="dcterms:W3CDTF">2021-12-28T02:36:57Z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