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591" r:id="rId2"/>
    <p:sldId id="439" r:id="rId3"/>
    <p:sldId id="503" r:id="rId4"/>
    <p:sldId id="659" r:id="rId5"/>
    <p:sldId id="731" r:id="rId6"/>
    <p:sldId id="661" r:id="rId7"/>
    <p:sldId id="850" r:id="rId8"/>
    <p:sldId id="744" r:id="rId9"/>
    <p:sldId id="745" r:id="rId10"/>
    <p:sldId id="853" r:id="rId11"/>
    <p:sldId id="753" r:id="rId12"/>
    <p:sldId id="851" r:id="rId13"/>
    <p:sldId id="836" r:id="rId14"/>
    <p:sldId id="839" r:id="rId15"/>
    <p:sldId id="840" r:id="rId16"/>
    <p:sldId id="843" r:id="rId17"/>
    <p:sldId id="852" r:id="rId18"/>
    <p:sldId id="84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009F"/>
    <a:srgbClr val="80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51" autoAdjust="0"/>
    <p:restoredTop sz="90360" autoAdjust="0"/>
  </p:normalViewPr>
  <p:slideViewPr>
    <p:cSldViewPr>
      <p:cViewPr varScale="1">
        <p:scale>
          <a:sx n="125" d="100"/>
          <a:sy n="125" d="100"/>
        </p:scale>
        <p:origin x="65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0BD33-6F4E-4442-AE10-F7766F96CE00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DD10B-BFFD-4063-AB6B-D37A894C6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C77C4-79B1-4BB9-91B3-4C87C057B65F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1BAA4-B46D-40F9-ABAC-F33DAD13BD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enturebeat.com/company/youtub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venturebeat.com/company/foursquare" TargetMode="External"/><Relationship Id="rId4" Type="http://schemas.openxmlformats.org/officeDocument/2006/relationships/hyperlink" Target="http://venturebeat.com/company/facebook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Welcome to </a:t>
            </a:r>
            <a:r>
              <a:rPr lang="en-US" altLang="zh-CN" dirty="0" err="1"/>
              <a:t>NExT</a:t>
            </a:r>
            <a:r>
              <a:rPr lang="en-US" altLang="zh-CN" dirty="0"/>
              <a:t>. </a:t>
            </a:r>
            <a:r>
              <a:rPr lang="en-US" altLang="zh-CN" dirty="0" err="1"/>
              <a:t>NExT</a:t>
            </a:r>
            <a:r>
              <a:rPr lang="en-US" altLang="zh-CN" dirty="0"/>
              <a:t> is a joint research centre setup between NUS and </a:t>
            </a:r>
            <a:r>
              <a:rPr lang="en-US" altLang="zh-CN" dirty="0" err="1"/>
              <a:t>Tsinghua</a:t>
            </a:r>
            <a:r>
              <a:rPr lang="en-US" altLang="zh-CN" dirty="0"/>
              <a:t> University of China. The aim is to carry out research on extreme search on user-generated social network contents. 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lIns="96661" tIns="48331" rIns="96661" bIns="48331"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E2CD75-3708-4860-AE07-B3B1373E0532}" type="slidenum">
              <a:rPr lang="en-US" smtClean="0"/>
              <a:t>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3765">
              <a:defRPr/>
            </a:pPr>
            <a:endParaRPr lang="en-US" baseline="0" dirty="0"/>
          </a:p>
          <a:p>
            <a:pPr defTabSz="913765">
              <a:defRPr/>
            </a:pPr>
            <a:r>
              <a:rPr lang="en-US" baseline="0" dirty="0"/>
              <a:t>But just how big these UGCs are. On average, in e</a:t>
            </a:r>
            <a:r>
              <a:rPr lang="en-US" dirty="0"/>
              <a:t>very 60 seconds in social media, two million videos are viewed on </a:t>
            </a:r>
            <a:r>
              <a:rPr lang="en-US" dirty="0">
                <a:hlinkClick r:id="rId3"/>
              </a:rPr>
              <a:t>YouTube</a:t>
            </a:r>
            <a:r>
              <a:rPr lang="en-US" dirty="0"/>
              <a:t>, 700,000 messages are delivered by way of </a:t>
            </a:r>
            <a:r>
              <a:rPr lang="en-US" dirty="0" err="1">
                <a:hlinkClick r:id="rId4"/>
              </a:rPr>
              <a:t>Facebook</a:t>
            </a:r>
            <a:r>
              <a:rPr lang="en-US" dirty="0"/>
              <a:t>, 175,000 tweets are fired off into the ether, and 2,000 </a:t>
            </a:r>
            <a:r>
              <a:rPr lang="en-US" dirty="0">
                <a:hlinkClick r:id="rId5"/>
              </a:rPr>
              <a:t>Foursquare</a:t>
            </a:r>
            <a:r>
              <a:rPr lang="en-US" dirty="0"/>
              <a:t> check-ins tell the world where we are. When considered together, one thing seems clear: social media has taken over the world. </a:t>
            </a: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47007"/>
            <a:ext cx="7772400" cy="1470025"/>
          </a:xfrm>
        </p:spPr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581128"/>
            <a:ext cx="6400800" cy="12961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-108520" y="6492875"/>
            <a:ext cx="6768752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SG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                                                                                                湖南大学信息科学与工程学院</a:t>
            </a:r>
            <a:endParaRPr lang="en-SG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" y="0"/>
            <a:ext cx="9141319" cy="1417638"/>
          </a:xfrm>
          <a:gradFill flip="none" rotWithShape="1">
            <a:gsLst>
              <a:gs pos="0">
                <a:schemeClr val="tx1">
                  <a:lumMod val="73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</p:spPr>
        <p:txBody>
          <a:bodyPr/>
          <a:lstStyle>
            <a:lvl1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2133600" cy="365125"/>
          </a:xfrm>
        </p:spPr>
        <p:txBody>
          <a:bodyPr/>
          <a:lstStyle/>
          <a:p>
            <a:fld id="{7D75B9EA-579D-4E82-A1B2-247215221A92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412775"/>
            <a:ext cx="9144000" cy="678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d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3861049"/>
            <a:ext cx="7772400" cy="4320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50227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50227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504BA9-FD43-491D-A0E4-EDE828381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B9EA-579D-4E82-A1B2-247215221A92}" type="slidenum">
              <a:rPr lang="en-SG" smtClean="0"/>
              <a:t>‹#›</a:t>
            </a:fld>
            <a:endParaRPr lang="en-S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844825"/>
            <a:ext cx="8064896" cy="2448271"/>
          </a:xfrm>
        </p:spPr>
        <p:txBody>
          <a:bodyPr>
            <a:noAutofit/>
          </a:bodyPr>
          <a:lstStyle/>
          <a:p>
            <a:r>
              <a:rPr lang="zh-CN" altLang="en-US" sz="54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第九章</a:t>
            </a:r>
            <a:br>
              <a:rPr lang="en-US" altLang="zh-CN" sz="54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54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br>
              <a:rPr lang="en-US" altLang="zh-CN" sz="54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54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一阶逻辑的推理</a:t>
            </a:r>
            <a:br>
              <a:rPr lang="en-US" altLang="zh-CN" sz="54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54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endParaRPr lang="en-SG" altLang="zh-CN" sz="5400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2277" y="188640"/>
            <a:ext cx="276020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转化成合取范式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(CNF)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800000"/>
              </a:buClr>
              <a:buNone/>
            </a:pP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800000"/>
              </a:buClr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5.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删除全称量词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800000"/>
              </a:buClr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800000"/>
              </a:buClr>
              <a:buNone/>
            </a:pP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800000"/>
              </a:buClr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6.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将∧分配到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∨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E5D7E37-C6D9-4EE7-A2B0-600B217B0EA4}"/>
              </a:ext>
            </a:extLst>
          </p:cNvPr>
          <p:cNvGrpSpPr/>
          <p:nvPr/>
        </p:nvGrpSpPr>
        <p:grpSpPr>
          <a:xfrm>
            <a:off x="276672" y="1831882"/>
            <a:ext cx="8867328" cy="4062597"/>
            <a:chOff x="408609" y="1709548"/>
            <a:chExt cx="8001000" cy="3192126"/>
          </a:xfrm>
        </p:grpSpPr>
        <p:pic>
          <p:nvPicPr>
            <p:cNvPr id="6451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31045" y="1709548"/>
              <a:ext cx="6466861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1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59632" y="3100824"/>
              <a:ext cx="594360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17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8609" y="4492099"/>
              <a:ext cx="800100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117913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归 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完整的一阶逻辑版本：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800000"/>
              </a:buClr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800000"/>
              </a:buClr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800000"/>
              </a:buClr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UNIFY(l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﹁m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l-GR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827584" y="2276872"/>
          <a:ext cx="737076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7" name="Equation" r:id="rId3" imgW="4241800" imgH="444500" progId="Equation.KSEE3">
                  <p:embed/>
                </p:oleObj>
              </mc:Choice>
              <mc:Fallback>
                <p:oleObj name="Equation" r:id="rId3" imgW="4241800" imgH="444500" progId="Equation.KSEE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276872"/>
                        <a:ext cx="7370762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1FE748E1-2FF8-4CAD-B5A0-D26C539C966F}"/>
              </a:ext>
            </a:extLst>
          </p:cNvPr>
          <p:cNvSpPr/>
          <p:nvPr/>
        </p:nvSpPr>
        <p:spPr>
          <a:xfrm>
            <a:off x="1331640" y="4282519"/>
            <a:ext cx="59298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互补的</a:t>
            </a:r>
            <a:r>
              <a:rPr lang="zh-CN" altLang="en-US" sz="3200" b="0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子句通过置换后可以归结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归 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Autofit/>
          </a:bodyPr>
          <a:lstStyle/>
          <a:p>
            <a:pPr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e.g.</a:t>
            </a:r>
          </a:p>
          <a:p>
            <a:pPr marL="0" indent="0">
              <a:buClr>
                <a:srgbClr val="800000"/>
              </a:buClr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通过合一置换</a:t>
            </a:r>
            <a:r>
              <a:rPr lang="el-GR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={u/G(x),v/x},</a:t>
            </a:r>
          </a:p>
          <a:p>
            <a:pPr marL="0" indent="0">
              <a:buClr>
                <a:srgbClr val="800000"/>
              </a:buClr>
              <a:buNone/>
            </a:pP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800000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归结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[Animal(F(x)) ∨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Loves(G(x),x)]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800000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[﹁Loves(u,v)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∨﹁kills(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u,v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)]</a:t>
            </a:r>
          </a:p>
          <a:p>
            <a:pPr marL="0" indent="0">
              <a:buClr>
                <a:srgbClr val="800000"/>
              </a:buClr>
              <a:buNone/>
            </a:pP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800000"/>
              </a:buClr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可得到：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800000"/>
              </a:buClr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[Animal(F(x)) ∨ ﹁kills(G(x),x)]       </a:t>
            </a:r>
            <a:endParaRPr lang="zh-CN" altLang="en-US" sz="3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2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  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F2A3D2B-EE75-42B9-953E-3F9406605A6F}"/>
                  </a:ext>
                </a:extLst>
              </p:cNvPr>
              <p:cNvSpPr txBox="1"/>
              <p:nvPr/>
            </p:nvSpPr>
            <p:spPr>
              <a:xfrm>
                <a:off x="179512" y="1628800"/>
                <a:ext cx="885698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例：设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        </m:t>
                    </m:r>
                  </m:oMath>
                </a14:m>
                <a:endParaRPr lang="en-US" altLang="zh-CN" sz="2800" b="0" i="1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=¬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800" b="0" dirty="0"/>
              </a:p>
              <a:p>
                <a:r>
                  <a:rPr lang="zh-CN" altLang="en-US" sz="2800" dirty="0"/>
                  <a:t>求其二元归结式。</a:t>
                </a:r>
                <a:endParaRPr lang="en-US" altLang="zh-CN" sz="2800" dirty="0"/>
              </a:p>
              <a:p>
                <a:endParaRPr lang="en-US" altLang="zh-CN" sz="2800" dirty="0"/>
              </a:p>
              <a:p>
                <a:endParaRPr lang="en-US" altLang="zh-CN" sz="2800" dirty="0"/>
              </a:p>
              <a:p>
                <a:r>
                  <a:rPr lang="zh-CN" altLang="en-US" sz="2800" dirty="0"/>
                  <a:t>解：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F2A3D2B-EE75-42B9-953E-3F9406605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628800"/>
                <a:ext cx="8856984" cy="3108543"/>
              </a:xfrm>
              <a:prstGeom prst="rect">
                <a:avLst/>
              </a:prstGeom>
              <a:blipFill>
                <a:blip r:embed="rId2"/>
                <a:stretch>
                  <a:fillRect l="-1376" b="-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>
            <a:extLst>
              <a:ext uri="{FF2B5EF4-FFF2-40B4-BE49-F238E27FC236}">
                <a16:creationId xmlns:a16="http://schemas.microsoft.com/office/drawing/2014/main" id="{12B56CCD-B909-4912-B0B1-1B7C2D3EF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4077072"/>
            <a:ext cx="4561537" cy="2592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 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5953C6-B8A6-4E01-B68B-059A39D230D9}"/>
              </a:ext>
            </a:extLst>
          </p:cNvPr>
          <p:cNvSpPr txBox="1"/>
          <p:nvPr/>
        </p:nvSpPr>
        <p:spPr>
          <a:xfrm>
            <a:off x="251520" y="1417638"/>
            <a:ext cx="8424936" cy="5384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70C0"/>
                </a:solidFill>
              </a:rPr>
              <a:t>应用归结原理证明定理的过程称为归结反演。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用归结反演证明的步骤是：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1. </a:t>
            </a:r>
            <a:r>
              <a:rPr lang="zh-CN" altLang="en-US" sz="2400" dirty="0"/>
              <a:t>将已知前提表示为</a:t>
            </a:r>
            <a:r>
              <a:rPr lang="zh-CN" altLang="en-US" sz="3200" u="sng" dirty="0">
                <a:solidFill>
                  <a:srgbClr val="C00000"/>
                </a:solidFill>
              </a:rPr>
              <a:t>谓词公式</a:t>
            </a:r>
            <a:r>
              <a:rPr lang="en-US" altLang="zh-CN" sz="3200" u="sng" dirty="0">
                <a:solidFill>
                  <a:srgbClr val="C00000"/>
                </a:solidFill>
              </a:rPr>
              <a:t>F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2. </a:t>
            </a:r>
            <a:r>
              <a:rPr lang="zh-CN" altLang="en-US" sz="2400" dirty="0"/>
              <a:t>将待证明的结论表示为谓词公式</a:t>
            </a:r>
            <a:r>
              <a:rPr lang="en-US" altLang="zh-CN" sz="2400" dirty="0"/>
              <a:t>Q</a:t>
            </a:r>
            <a:r>
              <a:rPr lang="zh-CN" altLang="en-US" sz="2400" dirty="0"/>
              <a:t>，并否定得到</a:t>
            </a:r>
            <a:r>
              <a:rPr lang="en-US" altLang="zh-CN" sz="3200" u="sng" dirty="0">
                <a:solidFill>
                  <a:srgbClr val="C00000"/>
                </a:solidFill>
              </a:rPr>
              <a:t>¬Q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3. </a:t>
            </a:r>
            <a:r>
              <a:rPr lang="zh-CN" altLang="en-US" sz="2400" dirty="0"/>
              <a:t>把谓词公式集</a:t>
            </a:r>
            <a:r>
              <a:rPr lang="en-US" altLang="zh-CN" sz="2400" dirty="0"/>
              <a:t>{F</a:t>
            </a:r>
            <a:r>
              <a:rPr lang="zh-CN" altLang="en-US" sz="2400" dirty="0"/>
              <a:t>，</a:t>
            </a:r>
            <a:r>
              <a:rPr lang="en-US" altLang="zh-CN" sz="2400" dirty="0"/>
              <a:t> ¬Q}</a:t>
            </a:r>
            <a:r>
              <a:rPr lang="zh-CN" altLang="en-US" sz="2400" dirty="0"/>
              <a:t>化为</a:t>
            </a:r>
            <a:r>
              <a:rPr lang="zh-CN" altLang="en-US" sz="2800" u="sng" dirty="0">
                <a:solidFill>
                  <a:srgbClr val="C00000"/>
                </a:solidFill>
              </a:rPr>
              <a:t>子句集</a:t>
            </a:r>
            <a:r>
              <a:rPr lang="en-US" altLang="zh-CN" sz="2800" u="sng" dirty="0">
                <a:solidFill>
                  <a:srgbClr val="C00000"/>
                </a:solidFill>
              </a:rPr>
              <a:t>S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4. </a:t>
            </a:r>
            <a:r>
              <a:rPr lang="zh-CN" altLang="en-US" sz="2400" dirty="0"/>
              <a:t>应用归结原理对子句集</a:t>
            </a:r>
            <a:r>
              <a:rPr lang="en-US" altLang="zh-CN" sz="2400" dirty="0"/>
              <a:t>S</a:t>
            </a:r>
            <a:r>
              <a:rPr lang="zh-CN" altLang="en-US" sz="2400" dirty="0"/>
              <a:t>中的子句进行归结，并把每次归结得到的归结式</a:t>
            </a:r>
            <a:r>
              <a:rPr lang="en-US" altLang="zh-CN" sz="2400" dirty="0"/>
              <a:t>(</a:t>
            </a:r>
            <a:r>
              <a:rPr lang="zh-CN" altLang="en-US" sz="2400" b="1" dirty="0">
                <a:solidFill>
                  <a:srgbClr val="C00000"/>
                </a:solidFill>
              </a:rPr>
              <a:t>新的子句</a:t>
            </a:r>
            <a:r>
              <a:rPr lang="en-US" altLang="zh-CN" sz="2400" dirty="0"/>
              <a:t>)</a:t>
            </a:r>
            <a:r>
              <a:rPr lang="zh-CN" altLang="en-US" sz="2400" dirty="0"/>
              <a:t>都并入到</a:t>
            </a:r>
            <a:r>
              <a:rPr lang="en-US" altLang="zh-CN" sz="2400" dirty="0"/>
              <a:t>S</a:t>
            </a:r>
            <a:r>
              <a:rPr lang="zh-CN" altLang="en-US" sz="2400" dirty="0"/>
              <a:t>中。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</a:t>
            </a:r>
            <a:r>
              <a:rPr lang="zh-CN" altLang="en-US" sz="2400" dirty="0"/>
              <a:t>如此反复进行</a:t>
            </a:r>
            <a:r>
              <a:rPr lang="en-US" altLang="zh-CN" sz="2400" dirty="0"/>
              <a:t>,</a:t>
            </a:r>
            <a:r>
              <a:rPr lang="zh-CN" altLang="en-US" sz="2400" b="1" dirty="0">
                <a:solidFill>
                  <a:srgbClr val="C00000"/>
                </a:solidFill>
              </a:rPr>
              <a:t>若</a:t>
            </a:r>
            <a:r>
              <a:rPr lang="zh-CN" altLang="en-US" sz="2800" b="1" u="sng" dirty="0">
                <a:solidFill>
                  <a:srgbClr val="C00000"/>
                </a:solidFill>
              </a:rPr>
              <a:t>出现了空子句</a:t>
            </a:r>
            <a:r>
              <a:rPr lang="zh-CN" altLang="en-US" sz="2400" dirty="0"/>
              <a:t>，则停止归结，此时就证明了</a:t>
            </a:r>
            <a:r>
              <a:rPr lang="en-US" altLang="zh-CN" sz="2400" dirty="0"/>
              <a:t>Q</a:t>
            </a:r>
            <a:r>
              <a:rPr lang="zh-CN" altLang="en-US" sz="2400" dirty="0"/>
              <a:t>为真。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归结</a:t>
            </a:r>
            <a:r>
              <a:rPr lang="en-US" altLang="zh-CN" dirty="0"/>
              <a:t>-</a:t>
            </a:r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ym typeface="+mn-ea"/>
              </a:rPr>
              <a:t>规则</a:t>
            </a:r>
            <a:r>
              <a:rPr lang="en-US" altLang="zh-CN" sz="2400" dirty="0">
                <a:sym typeface="+mn-ea"/>
              </a:rPr>
              <a:t>1:  </a:t>
            </a:r>
            <a:r>
              <a:rPr lang="zh-CN" altLang="en-US" sz="2400" dirty="0">
                <a:sym typeface="+mn-ea"/>
              </a:rPr>
              <a:t>任何人的兄弟不是女性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ym typeface="+mn-ea"/>
              </a:rPr>
              <a:t>规则</a:t>
            </a:r>
            <a:r>
              <a:rPr lang="en-US" altLang="zh-CN" sz="2400" dirty="0">
                <a:sym typeface="+mn-ea"/>
              </a:rPr>
              <a:t>2:  </a:t>
            </a:r>
            <a:r>
              <a:rPr lang="zh-CN" altLang="en-US" sz="2400" dirty="0">
                <a:sym typeface="+mn-ea"/>
              </a:rPr>
              <a:t>任何人的姐妹必是女性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ym typeface="+mn-ea"/>
              </a:rPr>
              <a:t>事实</a:t>
            </a:r>
            <a:r>
              <a:rPr lang="en-US" altLang="zh-CN" sz="2400" dirty="0">
                <a:sym typeface="+mn-ea"/>
              </a:rPr>
              <a:t>:    Mary</a:t>
            </a:r>
            <a:r>
              <a:rPr lang="zh-CN" altLang="en-US" sz="2400" dirty="0">
                <a:sym typeface="+mn-ea"/>
              </a:rPr>
              <a:t>是</a:t>
            </a:r>
            <a:r>
              <a:rPr lang="en-US" altLang="zh-CN" sz="2400" dirty="0">
                <a:sym typeface="+mn-ea"/>
              </a:rPr>
              <a:t>Bill</a:t>
            </a:r>
            <a:r>
              <a:rPr lang="zh-CN" altLang="en-US" sz="2400" dirty="0">
                <a:sym typeface="+mn-ea"/>
              </a:rPr>
              <a:t>的姐妹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求证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:    Mary</a:t>
            </a:r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不是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Tom</a:t>
            </a:r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的兄弟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0E3D48-505E-4255-9DAB-9675C8FE5341}"/>
              </a:ext>
            </a:extLst>
          </p:cNvPr>
          <p:cNvSpPr txBox="1"/>
          <p:nvPr/>
        </p:nvSpPr>
        <p:spPr>
          <a:xfrm>
            <a:off x="461024" y="4437112"/>
            <a:ext cx="669674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证明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/>
              <a:t>1. </a:t>
            </a:r>
            <a:r>
              <a:rPr lang="zh-CN" altLang="en-US" sz="2400" dirty="0"/>
              <a:t>定义谓词</a:t>
            </a:r>
          </a:p>
          <a:p>
            <a:r>
              <a:rPr lang="en-US" altLang="zh-CN" sz="2400" dirty="0"/>
              <a:t>brother(x, y)</a:t>
            </a:r>
            <a:r>
              <a:rPr lang="zh-CN" altLang="en-US" sz="2400" dirty="0"/>
              <a:t>：</a:t>
            </a:r>
            <a:r>
              <a:rPr lang="en-US" altLang="zh-CN" sz="2400" dirty="0"/>
              <a:t>x</a:t>
            </a:r>
            <a:r>
              <a:rPr lang="zh-CN" altLang="en-US" sz="2400" dirty="0"/>
              <a:t>是</a:t>
            </a:r>
            <a:r>
              <a:rPr lang="en-US" altLang="zh-CN" sz="2400" dirty="0"/>
              <a:t>y</a:t>
            </a:r>
            <a:r>
              <a:rPr lang="zh-CN" altLang="en-US" sz="2400" dirty="0"/>
              <a:t>的兄弟</a:t>
            </a:r>
          </a:p>
          <a:p>
            <a:r>
              <a:rPr lang="en-US" altLang="zh-CN" sz="2400" dirty="0"/>
              <a:t>sister(x, y)</a:t>
            </a:r>
            <a:r>
              <a:rPr lang="zh-CN" altLang="en-US" sz="2400" dirty="0"/>
              <a:t>：</a:t>
            </a:r>
            <a:r>
              <a:rPr lang="en-US" altLang="zh-CN" sz="2400" dirty="0"/>
              <a:t>x</a:t>
            </a:r>
            <a:r>
              <a:rPr lang="zh-CN" altLang="en-US" sz="2400" dirty="0"/>
              <a:t>是</a:t>
            </a:r>
            <a:r>
              <a:rPr lang="en-US" altLang="zh-CN" sz="2400" dirty="0"/>
              <a:t>y</a:t>
            </a:r>
            <a:r>
              <a:rPr lang="zh-CN" altLang="en-US" sz="2400" dirty="0"/>
              <a:t>的姐妹</a:t>
            </a:r>
          </a:p>
          <a:p>
            <a:r>
              <a:rPr lang="en-US" altLang="zh-CN" sz="2400" dirty="0"/>
              <a:t>woman(x)</a:t>
            </a:r>
            <a:r>
              <a:rPr lang="zh-CN" altLang="en-US" sz="2400" dirty="0"/>
              <a:t>：</a:t>
            </a:r>
            <a:r>
              <a:rPr lang="en-US" altLang="zh-CN" sz="2400" dirty="0"/>
              <a:t>x</a:t>
            </a:r>
            <a:r>
              <a:rPr lang="zh-CN" altLang="en-US" sz="2400" dirty="0"/>
              <a:t>是女性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 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3717032"/>
                <a:ext cx="8229600" cy="29089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>
                    <a:sym typeface="+mn-ea"/>
                  </a:rPr>
                  <a:t>证明</a:t>
                </a:r>
                <a:r>
                  <a:rPr lang="en-US" altLang="zh-CN" sz="2000" dirty="0">
                    <a:sym typeface="+mn-ea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ym typeface="+mn-ea"/>
                  </a:rPr>
                  <a:t>2. </a:t>
                </a:r>
                <a:r>
                  <a:rPr lang="zh-CN" altLang="en-US" sz="2000" dirty="0">
                    <a:sym typeface="+mn-ea"/>
                  </a:rPr>
                  <a:t>将规则与事实用谓词公式表示</a:t>
                </a:r>
                <a:endParaRPr lang="zh-CN" altLang="en-US" sz="2000" dirty="0"/>
              </a:p>
              <a:p>
                <a:pPr marL="0" indent="0">
                  <a:buNone/>
                </a:pPr>
                <a:r>
                  <a:rPr lang="en-US" altLang="zh-CN" sz="2000" dirty="0">
                    <a:sym typeface="+mn-ea"/>
                  </a:rPr>
                  <a:t>(1) (∀x)(∀y)(brother(x, y)--&gt;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+mn-ea"/>
                      </a:rPr>
                      <m:t>¬ </m:t>
                    </m:r>
                  </m:oMath>
                </a14:m>
                <a:r>
                  <a:rPr lang="en-US" altLang="zh-CN" sz="2000" dirty="0">
                    <a:sym typeface="+mn-ea"/>
                  </a:rPr>
                  <a:t>woman(x))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>
                    <a:sym typeface="+mn-ea"/>
                  </a:rPr>
                  <a:t>(2) (∀x)(∀y)(sister(x, y)--&gt;woman(x))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>
                    <a:sym typeface="+mn-ea"/>
                  </a:rPr>
                  <a:t>(3) sister(Mary, Bill)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>
                    <a:sym typeface="+mn-ea"/>
                  </a:rPr>
                  <a:t>      把要求证的结论用谓词公式表示出来并否定，得</a:t>
                </a:r>
                <a:r>
                  <a:rPr lang="en-US" altLang="zh-CN" sz="2000" dirty="0">
                    <a:sym typeface="+mn-ea"/>
                  </a:rPr>
                  <a:t>: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>
                    <a:sym typeface="+mn-ea"/>
                  </a:rPr>
                  <a:t>(4) brother(Mary, Tom)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3717032"/>
                <a:ext cx="8229600" cy="2908920"/>
              </a:xfrm>
              <a:blipFill>
                <a:blip r:embed="rId2"/>
                <a:stretch>
                  <a:fillRect l="-741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DA32413-1E25-4625-BB54-A7DA7C9861B1}"/>
              </a:ext>
            </a:extLst>
          </p:cNvPr>
          <p:cNvSpPr txBox="1">
            <a:spLocks/>
          </p:cNvSpPr>
          <p:nvPr/>
        </p:nvSpPr>
        <p:spPr>
          <a:xfrm>
            <a:off x="179512" y="1578496"/>
            <a:ext cx="5482952" cy="2692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dirty="0"/>
              <a:t>规则</a:t>
            </a:r>
            <a:r>
              <a:rPr lang="en-US" altLang="zh-CN" sz="2800" dirty="0"/>
              <a:t>1: </a:t>
            </a:r>
            <a:r>
              <a:rPr lang="zh-CN" altLang="en-US" sz="2800" dirty="0"/>
              <a:t>任何人的兄弟不是女性</a:t>
            </a:r>
            <a:endParaRPr lang="en-US" altLang="zh-CN" sz="2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dirty="0"/>
              <a:t>规则</a:t>
            </a:r>
            <a:r>
              <a:rPr lang="en-US" altLang="zh-CN" sz="2800" dirty="0"/>
              <a:t>2: </a:t>
            </a:r>
            <a:r>
              <a:rPr lang="zh-CN" altLang="en-US" sz="2800" dirty="0"/>
              <a:t>任何人的姐妹必是女性</a:t>
            </a:r>
            <a:endParaRPr lang="en-US" altLang="zh-CN" sz="2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dirty="0"/>
              <a:t>事实</a:t>
            </a:r>
            <a:r>
              <a:rPr lang="en-US" altLang="zh-CN" sz="2800" dirty="0"/>
              <a:t>: Mary</a:t>
            </a:r>
            <a:r>
              <a:rPr lang="zh-CN" altLang="en-US" sz="2800" dirty="0"/>
              <a:t>是</a:t>
            </a:r>
            <a:r>
              <a:rPr lang="en-US" altLang="zh-CN" sz="2800" dirty="0"/>
              <a:t>Bill</a:t>
            </a:r>
            <a:r>
              <a:rPr lang="zh-CN" altLang="en-US" sz="2800" dirty="0"/>
              <a:t>的姐妹</a:t>
            </a:r>
            <a:endParaRPr lang="en-US" altLang="zh-CN" sz="2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00000"/>
                </a:solidFill>
              </a:rPr>
              <a:t>求证</a:t>
            </a:r>
            <a:r>
              <a:rPr lang="en-US" altLang="zh-CN" sz="2800" dirty="0">
                <a:solidFill>
                  <a:srgbClr val="C00000"/>
                </a:solidFill>
              </a:rPr>
              <a:t>: Mary</a:t>
            </a:r>
            <a:r>
              <a:rPr lang="zh-CN" altLang="en-US" sz="2800" dirty="0">
                <a:solidFill>
                  <a:srgbClr val="C00000"/>
                </a:solidFill>
              </a:rPr>
              <a:t>不是</a:t>
            </a:r>
            <a:r>
              <a:rPr lang="en-US" altLang="zh-CN" sz="2800" dirty="0">
                <a:solidFill>
                  <a:srgbClr val="C00000"/>
                </a:solidFill>
              </a:rPr>
              <a:t>Tom</a:t>
            </a:r>
            <a:r>
              <a:rPr lang="zh-CN" altLang="en-US" sz="2800" dirty="0">
                <a:solidFill>
                  <a:srgbClr val="C00000"/>
                </a:solidFill>
              </a:rPr>
              <a:t>的兄弟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 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en-US" sz="2000" dirty="0">
                    <a:sym typeface="+mn-ea"/>
                  </a:rPr>
                  <a:t>证明</a:t>
                </a:r>
                <a:r>
                  <a:rPr lang="en-US" altLang="zh-CN" sz="2000" dirty="0">
                    <a:sym typeface="+mn-ea"/>
                  </a:rPr>
                  <a:t>:</a:t>
                </a:r>
                <a:r>
                  <a:rPr lang="zh-CN" altLang="en-US" sz="2000" dirty="0">
                    <a:sym typeface="+mn-ea"/>
                  </a:rPr>
                  <a:t>将规则与事实用谓词公式表示</a:t>
                </a:r>
                <a:endParaRPr lang="zh-CN" altLang="en-US" sz="2000" dirty="0"/>
              </a:p>
              <a:p>
                <a:pPr marL="0" indent="0">
                  <a:buNone/>
                </a:pPr>
                <a:r>
                  <a:rPr lang="en-US" altLang="zh-CN" sz="2000" dirty="0">
                    <a:sym typeface="+mn-ea"/>
                  </a:rPr>
                  <a:t>(1) (∀x)(∀y)(brother(</a:t>
                </a:r>
                <a:r>
                  <a:rPr lang="en-US" altLang="zh-CN" sz="2000" dirty="0" err="1">
                    <a:sym typeface="+mn-ea"/>
                  </a:rPr>
                  <a:t>x,y</a:t>
                </a:r>
                <a:r>
                  <a:rPr lang="en-US" altLang="zh-CN" sz="2000" dirty="0">
                    <a:sym typeface="+mn-ea"/>
                  </a:rPr>
                  <a:t>)--&gt;</a:t>
                </a:r>
                <a:r>
                  <a:rPr lang="en-US" altLang="zh-CN" sz="2000" dirty="0"/>
                  <a:t> ┐ </a:t>
                </a:r>
                <a:r>
                  <a:rPr lang="en-US" altLang="zh-CN" sz="2000" dirty="0">
                    <a:sym typeface="+mn-ea"/>
                  </a:rPr>
                  <a:t>woman(x))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>
                    <a:sym typeface="+mn-ea"/>
                  </a:rPr>
                  <a:t>(2) (∀x)(∀y)(sister(</a:t>
                </a:r>
                <a:r>
                  <a:rPr lang="en-US" altLang="zh-CN" sz="2000" dirty="0" err="1">
                    <a:sym typeface="+mn-ea"/>
                  </a:rPr>
                  <a:t>x,y</a:t>
                </a:r>
                <a:r>
                  <a:rPr lang="en-US" altLang="zh-CN" sz="2000" dirty="0">
                    <a:sym typeface="+mn-ea"/>
                  </a:rPr>
                  <a:t>)--&gt;woman(x))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>
                    <a:sym typeface="+mn-ea"/>
                  </a:rPr>
                  <a:t>(3) sister(Mary, Bill)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>
                    <a:sym typeface="+mn-ea"/>
                  </a:rPr>
                  <a:t>把要求证的结论用谓词公式表示出来并否定，得</a:t>
                </a:r>
                <a:r>
                  <a:rPr lang="en-US" altLang="zh-CN" sz="2000" dirty="0">
                    <a:sym typeface="+mn-ea"/>
                  </a:rPr>
                  <a:t>: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>
                    <a:sym typeface="+mn-ea"/>
                  </a:rPr>
                  <a:t>(4) brother(</a:t>
                </a:r>
                <a:r>
                  <a:rPr lang="en-US" altLang="zh-CN" sz="2000" dirty="0" err="1">
                    <a:sym typeface="+mn-ea"/>
                  </a:rPr>
                  <a:t>Mary,Tom</a:t>
                </a:r>
                <a:r>
                  <a:rPr lang="en-US" altLang="zh-CN" sz="2000" dirty="0">
                    <a:sym typeface="+mn-ea"/>
                  </a:rPr>
                  <a:t>)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>
                    <a:sym typeface="+mn-ea"/>
                  </a:rPr>
                  <a:t>把上述公式化为子句集</a:t>
                </a:r>
                <a:r>
                  <a:rPr lang="en-US" altLang="zh-CN" sz="2000" dirty="0">
                    <a:sym typeface="+mn-ea"/>
                  </a:rPr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sym typeface="+mn-ea"/>
                            </a:rPr>
                            <m:t>                 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sym typeface="+mn-ea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sym typeface="+mn-ea"/>
                        </a:rPr>
                        <m:t>=¬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sym typeface="+mn-ea"/>
                        </a:rPr>
                        <m:t>𝑏𝑟𝑜𝑡h𝑒𝑟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sym typeface="+mn-ea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sym typeface="+mn-ea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sym typeface="+mn-ea"/>
                        </a:rPr>
                        <m:t>∨¬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sym typeface="+mn-ea"/>
                        </a:rPr>
                        <m:t>𝑤𝑜𝑚𝑎𝑛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sym typeface="+mn-ea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400" b="0" dirty="0">
                  <a:sym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sym typeface="+mn-ea"/>
                            </a:rPr>
                            <m:t>          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sym typeface="+mn-ea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sym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sym typeface="+mn-ea"/>
                        </a:rPr>
                        <m:t>=¬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sym typeface="+mn-ea"/>
                        </a:rPr>
                        <m:t>𝑠𝑖𝑠𝑡𝑒𝑟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sym typeface="+mn-ea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sym typeface="+mn-ea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sym typeface="+mn-ea"/>
                        </a:rPr>
                        <m:t>∨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sym typeface="+mn-ea"/>
                        </a:rPr>
                        <m:t>𝑤𝑜𝑚𝑎𝑛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sym typeface="+mn-ea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  <a:sym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sym typeface="+mn-ea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sym typeface="+mn-ea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sym typeface="+mn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sym typeface="+mn-ea"/>
                        </a:rPr>
                        <m:t>𝑠𝑖𝑠𝑡𝑒𝑟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sym typeface="+mn-ea"/>
                            </a:rPr>
                            <m:t>𝑀𝑎𝑟𝑦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sym typeface="+mn-ea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sym typeface="+mn-ea"/>
                            </a:rPr>
                            <m:t>𝐵𝑖𝑙𝑙</m:t>
                          </m:r>
                        </m:e>
                      </m:d>
                    </m:oMath>
                  </m:oMathPara>
                </a14:m>
                <a:endParaRPr lang="en-US" altLang="zh-CN" sz="2400" b="0" dirty="0">
                  <a:sym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b="0" dirty="0">
                    <a:sym typeface="+mn-ea"/>
                  </a:rPr>
                  <a:t>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+mn-ea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+mn-ea"/>
                          </a:rPr>
                          <m:t>4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+mn-ea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+mn-ea"/>
                      </a:rPr>
                      <m:t>𝑏𝑟𝑜𝑡h𝑒𝑟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+mn-ea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+mn-ea"/>
                      </a:rPr>
                      <m:t>𝑀𝑎𝑟𝑦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+mn-ea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+mn-ea"/>
                      </a:rPr>
                      <m:t>𝑇𝑜𝑚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+mn-ea"/>
                      </a:rPr>
                      <m:t>)</m:t>
                    </m:r>
                  </m:oMath>
                </a14:m>
                <a:endParaRPr lang="en-US" altLang="zh-CN" sz="2400" dirty="0">
                  <a:sym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078" b="-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52B6ECA3-8B08-44A3-8401-4AD1B719B6EE}"/>
              </a:ext>
            </a:extLst>
          </p:cNvPr>
          <p:cNvSpPr/>
          <p:nvPr/>
        </p:nvSpPr>
        <p:spPr>
          <a:xfrm>
            <a:off x="2914005" y="6126163"/>
            <a:ext cx="36583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将子句集进行归结</a:t>
            </a:r>
            <a:r>
              <a:rPr lang="en-US" altLang="zh-CN" sz="32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zh-CN" altLang="en-US" sz="32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563B4B-BEC0-42AB-A148-65651887254F}"/>
              </a:ext>
            </a:extLst>
          </p:cNvPr>
          <p:cNvSpPr txBox="1"/>
          <p:nvPr/>
        </p:nvSpPr>
        <p:spPr>
          <a:xfrm>
            <a:off x="3995936" y="383353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80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 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39240"/>
                <a:ext cx="8229600" cy="51301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800" dirty="0"/>
                  <a:t>把上述公式化为子句集</a:t>
                </a:r>
                <a:r>
                  <a:rPr lang="en-US" altLang="zh-CN" sz="28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sym typeface="+mn-ea"/>
                            </a:rPr>
                            <m:t>                   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sym typeface="+mn-ea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sym typeface="+mn-ea"/>
                        </a:rPr>
                        <m:t>=¬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sym typeface="+mn-ea"/>
                        </a:rPr>
                        <m:t>𝑏𝑟𝑜𝑡h𝑒𝑟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sym typeface="+mn-ea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sym typeface="+mn-ea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sym typeface="+mn-ea"/>
                        </a:rPr>
                        <m:t>∨¬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sym typeface="+mn-ea"/>
                        </a:rPr>
                        <m:t>𝑤𝑜𝑚𝑎𝑛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sym typeface="+mn-ea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800" b="0" dirty="0"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sym typeface="+mn-ea"/>
                            </a:rPr>
                            <m:t>            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sym typeface="+mn-ea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sym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sym typeface="+mn-ea"/>
                        </a:rPr>
                        <m:t>=¬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sym typeface="+mn-ea"/>
                        </a:rPr>
                        <m:t>𝑠𝑖𝑠𝑡𝑒𝑟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sym typeface="+mn-ea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sym typeface="+mn-ea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sym typeface="+mn-ea"/>
                        </a:rPr>
                        <m:t>∨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sym typeface="+mn-ea"/>
                        </a:rPr>
                        <m:t>𝑤𝑜𝑚𝑎𝑛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sym typeface="+mn-ea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800" b="0" dirty="0"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sym typeface="+mn-ea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sym typeface="+mn-ea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sym typeface="+mn-ea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sym typeface="+mn-ea"/>
                        </a:rPr>
                        <m:t>𝑠𝑖𝑠𝑡𝑒𝑟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sym typeface="+mn-ea"/>
                            </a:rPr>
                            <m:t>𝑀𝑎𝑟𝑦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sym typeface="+mn-ea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sym typeface="+mn-ea"/>
                            </a:rPr>
                            <m:t>𝐵𝑖𝑙𝑙</m:t>
                          </m:r>
                        </m:e>
                      </m:d>
                    </m:oMath>
                  </m:oMathPara>
                </a14:m>
                <a:endParaRPr lang="en-US" altLang="zh-CN" sz="2800" b="0" dirty="0"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sym typeface="+mn-ea"/>
                            </a:rPr>
                            <m:t>   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sym typeface="+mn-ea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sym typeface="+mn-ea"/>
                            </a:rPr>
                            <m:t>4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sym typeface="+mn-ea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sym typeface="+mn-ea"/>
                        </a:rPr>
                        <m:t>𝑏𝑟𝑜𝑡h𝑒𝑟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sym typeface="+mn-ea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sym typeface="+mn-ea"/>
                        </a:rPr>
                        <m:t>𝑀𝑎𝑟𝑦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sym typeface="+mn-ea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sym typeface="+mn-ea"/>
                        </a:rPr>
                        <m:t>𝑇𝑜𝑚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sym typeface="+mn-ea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2800" dirty="0">
                    <a:sym typeface="+mn-ea"/>
                  </a:rPr>
                  <a:t>将子句集进行归结：</a:t>
                </a:r>
                <a:endParaRPr lang="en-US" altLang="zh-CN" sz="2800" dirty="0">
                  <a:sym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sym typeface="+mn-ea"/>
                            </a:rPr>
                            <m:t>                </m:t>
                          </m:r>
                          <m:r>
                            <m:rPr>
                              <m:sty m:val="p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  <a:sym typeface="+mn-ea"/>
                            </a:rPr>
                            <m:t>C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sym typeface="+mn-ea"/>
                            </a:rPr>
                            <m:t>23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sym typeface="+mn-ea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i="1" dirty="0">
                          <a:latin typeface="Cambria Math" panose="02040503050406030204" pitchFamily="18" charset="0"/>
                          <a:sym typeface="+mn-ea"/>
                        </a:rPr>
                        <m:t>wo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sym typeface="+mn-ea"/>
                        </a:rPr>
                        <m:t>𝑚𝑎𝑛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sym typeface="+mn-ea"/>
                            </a:rPr>
                            <m:t>𝑀𝑎𝑟𝑦</m:t>
                          </m:r>
                        </m:e>
                      </m:d>
                    </m:oMath>
                  </m:oMathPara>
                </a14:m>
                <a:endParaRPr lang="en-US" altLang="zh-CN" sz="2800" b="0" dirty="0">
                  <a:sym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b="0" dirty="0">
                    <a:sym typeface="+mn-ea"/>
                  </a:rPr>
                  <a:t>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sym typeface="+mn-ea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sym typeface="+mn-ea"/>
                          </a:rPr>
                          <m:t>123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sym typeface="+mn-ea"/>
                      </a:rPr>
                      <m:t>=¬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sym typeface="+mn-ea"/>
                      </a:rPr>
                      <m:t>𝑏𝑟𝑜𝑡h𝑒𝑟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sym typeface="+mn-ea"/>
                          </a:rPr>
                          <m:t>𝑀𝑎𝑟𝑦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sym typeface="+mn-ea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sym typeface="+mn-ea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sz="2800" b="0" i="1" dirty="0">
                  <a:latin typeface="Cambria Math" panose="02040503050406030204" pitchFamily="18" charset="0"/>
                  <a:sym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1234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𝑁𝐼𝐿</m:t>
                      </m:r>
                    </m:oMath>
                  </m:oMathPara>
                </a14:m>
                <a:endParaRPr lang="en-US" altLang="zh-CN" sz="2800" dirty="0">
                  <a:solidFill>
                    <a:srgbClr val="FF0000"/>
                  </a:solidFill>
                  <a:sym typeface="+mn-ea"/>
                </a:endParaRPr>
              </a:p>
              <a:p>
                <a:pPr marL="0" indent="0">
                  <a:buNone/>
                </a:pPr>
                <a:endParaRPr lang="en-US" altLang="zh-CN" sz="2800" dirty="0">
                  <a:sym typeface="+mn-ea"/>
                </a:endParaRPr>
              </a:p>
              <a:p>
                <a:pPr marL="0" indent="0">
                  <a:buNone/>
                </a:pPr>
                <a:endParaRPr lang="en-US" altLang="zh-CN" sz="2800" dirty="0"/>
              </a:p>
              <a:p>
                <a:pPr marL="0" indent="0">
                  <a:buNone/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39240"/>
                <a:ext cx="8229600" cy="5130120"/>
              </a:xfrm>
              <a:blipFill>
                <a:blip r:embed="rId2"/>
                <a:stretch>
                  <a:fillRect l="-1481" t="-1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/>
          <a:lstStyle/>
          <a:p>
            <a:pPr eaLnBrk="1" hangingPunct="1"/>
            <a:r>
              <a:rPr lang="zh-CN" altLang="en-US" sz="4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内容提要</a:t>
            </a:r>
            <a:endParaRPr lang="en-US" sz="4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19" name="Rectangle 4"/>
          <p:cNvSpPr>
            <a:spLocks noGrp="1"/>
          </p:cNvSpPr>
          <p:nvPr>
            <p:ph sz="half" idx="1"/>
          </p:nvPr>
        </p:nvSpPr>
        <p:spPr>
          <a:xfrm>
            <a:off x="2699792" y="1988840"/>
            <a:ext cx="4680520" cy="3024336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 量词推理与命题化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  <a:cs typeface="Verdana" panose="020B0604030504040204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 合一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  <a:cs typeface="Verdana" panose="020B0604030504040204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 归 结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  <a:cs typeface="Verdana" panose="020B0604030504040204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</a:pPr>
            <a:endParaRPr lang="en-US" altLang="zh-CN" sz="3200" dirty="0"/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None/>
            </a:pPr>
            <a:endParaRPr lang="en-US" altLang="zh-CN" sz="32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32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全称量词实例化</a:t>
            </a:r>
            <a:endParaRPr lang="en-SG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Rectangle 4"/>
          <p:cNvSpPr>
            <a:spLocks noGrp="1"/>
          </p:cNvSpPr>
          <p:nvPr>
            <p:ph sz="half" idx="1"/>
          </p:nvPr>
        </p:nvSpPr>
        <p:spPr>
          <a:xfrm>
            <a:off x="323528" y="1422614"/>
            <a:ext cx="8507288" cy="4680520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全称量词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实例化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(UI)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：可以用任何常数项置换变量得到语句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Verdana" panose="020B0604030504040204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Verdana" panose="020B0604030504040204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V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是变量，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g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是常数基项（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常项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），</a:t>
            </a:r>
            <a:r>
              <a:rPr lang="el-GR" altLang="zh-CN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α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是语句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Verdana" panose="020B0604030504040204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例子：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Verdana" panose="020B0604030504040204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endParaRPr lang="en-US" altLang="zh-CN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</a:pPr>
            <a:endParaRPr lang="en-US" altLang="zh-CN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</a:pPr>
            <a:endParaRPr lang="en-US" altLang="zh-CN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</a:pPr>
            <a:endParaRPr lang="en-US" altLang="zh-CN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2425807"/>
            <a:ext cx="3240360" cy="1014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4443685"/>
            <a:ext cx="45529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3747" y="5157192"/>
            <a:ext cx="808672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存在量词实例化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23528" y="1556792"/>
            <a:ext cx="8496944" cy="4464496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存在量词实例化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: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对于语句</a:t>
            </a:r>
            <a:r>
              <a:rPr lang="el-GR" altLang="zh-CN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α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，变量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v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和常数符号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k,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只要</a:t>
            </a:r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k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没有在知识库的其他地方出现过</a:t>
            </a:r>
            <a:endParaRPr lang="en-US" altLang="zh-CN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Verdana" panose="020B0604030504040204" pitchFamily="34" charset="0"/>
            </a:endParaRPr>
          </a:p>
          <a:p>
            <a:pPr>
              <a:buClr>
                <a:srgbClr val="800000"/>
              </a:buClr>
              <a:buFont typeface="Wingdings" panose="05000000000000000000" pitchFamily="2" charset="2"/>
              <a:buChar char="Ø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Verdana" panose="020B0604030504040204" pitchFamily="34" charset="0"/>
            </a:endParaRPr>
          </a:p>
          <a:p>
            <a:pPr>
              <a:buClr>
                <a:srgbClr val="800000"/>
              </a:buClr>
              <a:buFont typeface="Wingdings" panose="05000000000000000000" pitchFamily="2" charset="2"/>
              <a:buChar char="Ø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Verdana" panose="020B0604030504040204" pitchFamily="34" charset="0"/>
            </a:endParaRPr>
          </a:p>
          <a:p>
            <a:pPr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例子：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Verdana" panose="020B0604030504040204" pitchFamily="34" charset="0"/>
            </a:endParaRPr>
          </a:p>
          <a:p>
            <a:endParaRPr lang="en-US" altLang="zh-CN" dirty="0"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0388" y="2924175"/>
            <a:ext cx="29432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4581128"/>
            <a:ext cx="5184576" cy="577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5094174"/>
            <a:ext cx="5184576" cy="643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合 一</a:t>
            </a:r>
          </a:p>
        </p:txBody>
      </p:sp>
      <p:sp>
        <p:nvSpPr>
          <p:cNvPr id="12" name="Rectangle 4"/>
          <p:cNvSpPr>
            <a:spLocks noGrp="1"/>
          </p:cNvSpPr>
          <p:nvPr>
            <p:ph sz="half" idx="1"/>
          </p:nvPr>
        </p:nvSpPr>
        <p:spPr>
          <a:xfrm>
            <a:off x="467544" y="1628800"/>
            <a:ext cx="8208912" cy="2304256"/>
          </a:xfrm>
        </p:spPr>
        <p:txBody>
          <a:bodyPr>
            <a:normAutofit fontScale="92500" lnSpcReduction="10000"/>
          </a:bodyPr>
          <a:lstStyle/>
          <a:p>
            <a:pPr marL="488950" lvl="0" indent="-457200">
              <a:spcBef>
                <a:spcPts val="1800"/>
              </a:spcBef>
              <a:buClr>
                <a:srgbClr val="8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合一算法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Unify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31800" lvl="1" indent="0">
              <a:spcBef>
                <a:spcPts val="1800"/>
              </a:spcBef>
              <a:buClr>
                <a:srgbClr val="800000"/>
              </a:buClr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以两条语句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p, q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为输入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31800" lvl="1" indent="0">
              <a:spcBef>
                <a:spcPts val="1800"/>
              </a:spcBef>
              <a:buClr>
                <a:srgbClr val="800000"/>
              </a:buClr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合一置换存在则返回它们的合一置换：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Unify(p,q)=</a:t>
            </a:r>
            <a:r>
              <a:rPr lang="el-GR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满足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SUBST(</a:t>
            </a:r>
            <a:r>
              <a:rPr lang="el-GR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,p)= SUBST(</a:t>
            </a:r>
            <a:r>
              <a:rPr lang="el-GR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,q)</a:t>
            </a: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</a:pPr>
            <a:endParaRPr lang="en-US" altLang="zh-CN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</a:pPr>
            <a:endParaRPr lang="en-US" sz="32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052862"/>
            <a:ext cx="878497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148064" y="458112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x/Jane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501317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x/OJ,y/John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8064" y="550794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x/Mother(John),y/John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4088" y="59399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64B8E0-EFAB-42CF-80E2-D2102709DD29}"/>
              </a:ext>
            </a:extLst>
          </p:cNvPr>
          <p:cNvSpPr/>
          <p:nvPr/>
        </p:nvSpPr>
        <p:spPr>
          <a:xfrm>
            <a:off x="5187161" y="1672787"/>
            <a:ext cx="30572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置换后命题相同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合 一</a:t>
            </a:r>
          </a:p>
        </p:txBody>
      </p:sp>
      <p:sp>
        <p:nvSpPr>
          <p:cNvPr id="4" name="Rectangle 4"/>
          <p:cNvSpPr>
            <a:spLocks noGrp="1"/>
          </p:cNvSpPr>
          <p:nvPr>
            <p:ph sz="half" idx="1"/>
          </p:nvPr>
        </p:nvSpPr>
        <p:spPr>
          <a:xfrm>
            <a:off x="323528" y="1628800"/>
            <a:ext cx="8640960" cy="4680520"/>
          </a:xfrm>
        </p:spPr>
        <p:txBody>
          <a:bodyPr>
            <a:normAutofit/>
          </a:bodyPr>
          <a:lstStyle/>
          <a:p>
            <a:pPr marL="488950" lvl="0" indent="-457200">
              <a:spcBef>
                <a:spcPts val="1800"/>
              </a:spcBef>
              <a:buClr>
                <a:srgbClr val="8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合一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know(John, x)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know(y, z)</a:t>
            </a:r>
          </a:p>
          <a:p>
            <a:pPr marL="946150" lvl="1" indent="-514350">
              <a:spcBef>
                <a:spcPts val="1800"/>
              </a:spcBef>
              <a:buClr>
                <a:srgbClr val="800000"/>
              </a:buClr>
              <a:buFont typeface="+mj-lt"/>
              <a:buAutoNum type="arabicPeriod"/>
              <a:defRPr/>
            </a:pPr>
            <a:r>
              <a:rPr lang="el-GR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 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={y/John, x/z} 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或者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46150" lvl="1" indent="-514350">
              <a:spcBef>
                <a:spcPts val="1800"/>
              </a:spcBef>
              <a:buClr>
                <a:srgbClr val="800000"/>
              </a:buClr>
              <a:buFont typeface="+mj-lt"/>
              <a:buAutoNum type="arabicPeriod"/>
              <a:defRPr/>
            </a:pPr>
            <a:r>
              <a:rPr lang="el-GR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 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={y/John, x/John, z/John}</a:t>
            </a: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第一个合一置换的结果更加一般化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唯一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的一个最一般合一置换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(MGU)</a:t>
            </a:r>
          </a:p>
          <a:p>
            <a:pPr marL="431800" lvl="1" indent="0">
              <a:spcBef>
                <a:spcPts val="1800"/>
              </a:spcBef>
              <a:buClr>
                <a:srgbClr val="800000"/>
              </a:buClr>
              <a:buNone/>
              <a:defRPr/>
            </a:pP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MGU={y/John, x/z}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转化成合取范式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(CNF)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4525963"/>
          </a:xfrm>
        </p:spPr>
        <p:txBody>
          <a:bodyPr/>
          <a:lstStyle/>
          <a:p>
            <a:pPr marL="0" indent="0">
              <a:buClr>
                <a:srgbClr val="800000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“everyone who loves all animals is loved by someone”</a:t>
            </a:r>
          </a:p>
          <a:p>
            <a:pPr>
              <a:buClr>
                <a:srgbClr val="800000"/>
              </a:buClr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800000"/>
              </a:buClr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消除蕴含词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745" y="2250182"/>
            <a:ext cx="78771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0682" y="3579119"/>
            <a:ext cx="81153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790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转化成合取范式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(CNF)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800000"/>
              </a:buClr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将否定符号内移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800000"/>
              </a:buClr>
              <a:buNone/>
            </a:pP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24" y="2459690"/>
            <a:ext cx="78771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2951938"/>
            <a:ext cx="2304256" cy="954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5312" y="4246162"/>
            <a:ext cx="8305800" cy="155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转化成合取范式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(CNF)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08920"/>
            <a:ext cx="9141318" cy="3223692"/>
          </a:xfrm>
        </p:spPr>
        <p:txBody>
          <a:bodyPr>
            <a:normAutofit/>
          </a:bodyPr>
          <a:lstStyle/>
          <a:p>
            <a:pPr marL="0" indent="0">
              <a:buClr>
                <a:srgbClr val="800000"/>
              </a:buClr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变量标准化：每一个量词应该使用不同的符号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800000"/>
              </a:buClr>
              <a:buNone/>
            </a:pP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800000"/>
              </a:buClr>
              <a:buNone/>
            </a:pP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800000"/>
              </a:buClr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Skolem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化：消除存在量词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801" y="3627775"/>
            <a:ext cx="7416824" cy="553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5373216"/>
            <a:ext cx="741682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1658E01-A9DF-4169-846A-894623F652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01" y="1882251"/>
            <a:ext cx="8016935" cy="5410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ExT_Template_light(pur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NExT_Template_light(pure)</Template>
  <TotalTime>962</TotalTime>
  <Words>1065</Words>
  <Application>Microsoft Office PowerPoint</Application>
  <PresentationFormat>全屏显示(4:3)</PresentationFormat>
  <Paragraphs>135</Paragraphs>
  <Slides>18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楷体</vt:lpstr>
      <vt:lpstr>Arial</vt:lpstr>
      <vt:lpstr>Calibri</vt:lpstr>
      <vt:lpstr>Cambria Math</vt:lpstr>
      <vt:lpstr>Times New Roman</vt:lpstr>
      <vt:lpstr>Wingdings</vt:lpstr>
      <vt:lpstr>NExT_Template_light(pure)</vt:lpstr>
      <vt:lpstr>Equation</vt:lpstr>
      <vt:lpstr>第九章   一阶逻辑的推理   </vt:lpstr>
      <vt:lpstr>内容提要</vt:lpstr>
      <vt:lpstr>全称量词实例化</vt:lpstr>
      <vt:lpstr>存在量词实例化</vt:lpstr>
      <vt:lpstr>合 一</vt:lpstr>
      <vt:lpstr>合 一</vt:lpstr>
      <vt:lpstr>转化成合取范式(CNF)</vt:lpstr>
      <vt:lpstr>转化成合取范式(CNF)</vt:lpstr>
      <vt:lpstr>转化成合取范式(CNF)</vt:lpstr>
      <vt:lpstr>转化成合取范式(CNF)</vt:lpstr>
      <vt:lpstr>归 结</vt:lpstr>
      <vt:lpstr>归 结</vt:lpstr>
      <vt:lpstr>归  结</vt:lpstr>
      <vt:lpstr>归 结</vt:lpstr>
      <vt:lpstr>归结-实例</vt:lpstr>
      <vt:lpstr>归 结</vt:lpstr>
      <vt:lpstr>归 结</vt:lpstr>
      <vt:lpstr>归 结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Search Center A NUS-Tsinghua Joint Center on Extreme Search</dc:title>
  <dc:creator>Luan Huanbo</dc:creator>
  <cp:lastModifiedBy>ZhouXu</cp:lastModifiedBy>
  <cp:revision>1879</cp:revision>
  <dcterms:created xsi:type="dcterms:W3CDTF">2012-07-06T08:29:00Z</dcterms:created>
  <dcterms:modified xsi:type="dcterms:W3CDTF">2021-12-28T02:39:21Z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