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91" r:id="rId2"/>
    <p:sldId id="439" r:id="rId3"/>
    <p:sldId id="503" r:id="rId4"/>
    <p:sldId id="725" r:id="rId5"/>
    <p:sldId id="726" r:id="rId6"/>
    <p:sldId id="727" r:id="rId7"/>
    <p:sldId id="728" r:id="rId8"/>
    <p:sldId id="729" r:id="rId9"/>
    <p:sldId id="749" r:id="rId10"/>
    <p:sldId id="724" r:id="rId11"/>
    <p:sldId id="698" r:id="rId12"/>
    <p:sldId id="747" r:id="rId13"/>
    <p:sldId id="743" r:id="rId14"/>
    <p:sldId id="736" r:id="rId15"/>
    <p:sldId id="740" r:id="rId16"/>
    <p:sldId id="741" r:id="rId17"/>
    <p:sldId id="663" r:id="rId18"/>
    <p:sldId id="703" r:id="rId19"/>
    <p:sldId id="720" r:id="rId20"/>
    <p:sldId id="75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88159" autoAdjust="0"/>
  </p:normalViewPr>
  <p:slideViewPr>
    <p:cSldViewPr>
      <p:cViewPr varScale="1">
        <p:scale>
          <a:sx n="110" d="100"/>
          <a:sy n="110" d="100"/>
        </p:scale>
        <p:origin x="9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66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496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765">
              <a:defRPr/>
            </a:pPr>
            <a:endParaRPr lang="en-US" baseline="0" dirty="0"/>
          </a:p>
          <a:p>
            <a:pPr defTabSz="913765">
              <a:defRPr/>
            </a:pPr>
            <a:r>
              <a:rPr lang="en-US" baseline="0" dirty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2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765">
              <a:defRPr/>
            </a:pPr>
            <a:endParaRPr lang="en-US" baseline="0" dirty="0"/>
          </a:p>
          <a:p>
            <a:pPr defTabSz="913765">
              <a:defRPr/>
            </a:pPr>
            <a:r>
              <a:rPr lang="en-US" baseline="0" dirty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3765">
              <a:defRPr/>
            </a:pPr>
            <a:endParaRPr lang="en-US" baseline="0" dirty="0"/>
          </a:p>
          <a:p>
            <a:pPr defTabSz="913765">
              <a:defRPr/>
            </a:pPr>
            <a:r>
              <a:rPr lang="en-US" baseline="0" dirty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39939" name="Notes Placeholder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381663" y="1332239"/>
            <a:ext cx="10686553" cy="4509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5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963" name="Notes Placeholder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381663" y="1332239"/>
            <a:ext cx="10686553" cy="4509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227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png"/><Relationship Id="rId5" Type="http://schemas.openxmlformats.org/officeDocument/2006/relationships/image" Target="../media/image46.png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第十四章</a:t>
            </a:r>
            <a:br>
              <a:rPr lang="en-US" altLang="zh-CN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 </a:t>
            </a:r>
            <a:br>
              <a:rPr lang="en-US" altLang="zh-CN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CN" altLang="en-US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  <a:t>贝叶斯网络</a:t>
            </a:r>
            <a:br>
              <a:rPr lang="en-US" altLang="zh-CN" sz="6000" dirty="0">
                <a:solidFill>
                  <a:srgbClr val="7030A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		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318356" y="1484784"/>
            <a:ext cx="8507288" cy="4548206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贝叶斯网络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1750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一种简单的用于表示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变量之间条件独立性</a:t>
            </a: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有向无环</a:t>
            </a:r>
            <a:r>
              <a:rPr lang="zh-CN" altLang="en-US" sz="24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图</a:t>
            </a:r>
            <a:endParaRPr lang="en-US" altLang="zh-CN" sz="24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结点对应于随机变量 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X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有向边连接结点对，表示节点之间的因果关系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每个结点都有一个条件概率分布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   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P(X | Parents(X))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32755"/>
            <a:ext cx="158057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8E14390F-EBA7-4AB3-BA00-11D94060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7567" y="4869160"/>
            <a:ext cx="3600400" cy="176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95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贝叶斯网络例子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507288" cy="4548206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条件独立性的网络拓扑结构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Weather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独立于其他变量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在给定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Cavity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的情况下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Toothache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和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Verdana" pitchFamily="34" charset="0"/>
              </a:rPr>
              <a:t>Catch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</a:rPr>
              <a:t>相互条件独立</a:t>
            </a: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5" y="4011027"/>
            <a:ext cx="194421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59"/>
          <a:stretch>
            <a:fillRect/>
          </a:stretch>
        </p:blipFill>
        <p:spPr bwMode="auto">
          <a:xfrm>
            <a:off x="2699792" y="4163799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211960" y="4287506"/>
            <a:ext cx="3096344" cy="2165830"/>
            <a:chOff x="0" y="0"/>
            <a:chExt cx="1767" cy="1247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6"/>
            <a:stretch>
              <a:fillRect/>
            </a:stretch>
          </p:blipFill>
          <p:spPr bwMode="auto">
            <a:xfrm>
              <a:off x="0" y="0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endParaRPr>
            </a:p>
          </p:txBody>
        </p:sp>
      </p:grp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23" y="3816522"/>
            <a:ext cx="2159289" cy="12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D063-E0FE-42B5-971C-28C057BD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报警问题条件概率表</a:t>
            </a:r>
            <a:r>
              <a:rPr lang="en-US" altLang="zh-CN" sz="4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CPT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82ED45-817D-44B1-9E38-629B021F2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556792"/>
            <a:ext cx="878497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1319" cy="14176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贝叶斯网络的语义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008112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完全联合分布等于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局部条件分布的乘积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38236"/>
              </p:ext>
            </p:extLst>
          </p:nvPr>
        </p:nvGraphicFramePr>
        <p:xfrm>
          <a:off x="1979712" y="2076712"/>
          <a:ext cx="5418885" cy="88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公式" r:id="rId3" imgW="52120800" imgH="10363200" progId="Equation.KSEE3">
                  <p:embed/>
                </p:oleObj>
              </mc:Choice>
              <mc:Fallback>
                <p:oleObj name="公式" r:id="rId3" imgW="52120800" imgH="10363200" progId="Equation.KSEE3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979712" y="2076712"/>
                        <a:ext cx="5418885" cy="8814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0062" y="5253467"/>
            <a:ext cx="7318183" cy="160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2867307"/>
            <a:ext cx="1872208" cy="203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1643F0-E052-4303-85A0-2433F9E90ECE}"/>
              </a:ext>
            </a:extLst>
          </p:cNvPr>
          <p:cNvSpPr/>
          <p:nvPr/>
        </p:nvSpPr>
        <p:spPr>
          <a:xfrm>
            <a:off x="2060224" y="4567860"/>
            <a:ext cx="10631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j|a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EA57E5-CE5A-4052-BF51-AC65BE6EA89B}"/>
              </a:ext>
            </a:extLst>
          </p:cNvPr>
          <p:cNvSpPr/>
          <p:nvPr/>
        </p:nvSpPr>
        <p:spPr>
          <a:xfrm>
            <a:off x="5370185" y="4472082"/>
            <a:ext cx="12682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m|a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8100F67-BF5C-4D53-8A7D-028313C2B474}"/>
                  </a:ext>
                </a:extLst>
              </p:cNvPr>
              <p:cNvSpPr/>
              <p:nvPr/>
            </p:nvSpPr>
            <p:spPr>
              <a:xfrm>
                <a:off x="5243841" y="3555763"/>
                <a:ext cx="21547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P(a|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</a:t>
                </a:r>
                <a:r>
                  <a:rPr lang="en-US" altLang="zh-CN" sz="3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3200" b="0" cap="none" spc="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8100F67-BF5C-4D53-8A7D-028313C2B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41" y="3555763"/>
                <a:ext cx="2154756" cy="584775"/>
              </a:xfrm>
              <a:prstGeom prst="rect">
                <a:avLst/>
              </a:prstGeom>
              <a:blipFill>
                <a:blip r:embed="rId7"/>
                <a:stretch>
                  <a:fillRect l="-7910" t="-15625" r="-7345" b="-38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6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贝叶斯网络：交 通</a:t>
            </a:r>
            <a:endParaRPr lang="zh-CN" altLang="en-US" dirty="0">
              <a:ea typeface="宋体" pitchFamily="2" charset="-122"/>
              <a:sym typeface="Calibri" pitchFamily="34" charset="0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857250" y="274320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R</a:t>
            </a:r>
            <a:endParaRPr lang="en-US" altLang="zh-CN" sz="2800" baseline="-2500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857250" y="4445860"/>
            <a:ext cx="5715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i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T</a:t>
            </a:r>
            <a:endParaRPr lang="en-US" altLang="zh-CN" sz="2800" baseline="-25000" dirty="0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143000" y="3505200"/>
            <a:ext cx="0" cy="9406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48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07780"/>
              </p:ext>
            </p:extLst>
          </p:nvPr>
        </p:nvGraphicFramePr>
        <p:xfrm>
          <a:off x="2344216" y="2762250"/>
          <a:ext cx="1071563" cy="742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1/4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3/4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4" name="Picture 1" descr="tx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60" y="2307490"/>
            <a:ext cx="54887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3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06071"/>
              </p:ext>
            </p:extLst>
          </p:nvPr>
        </p:nvGraphicFramePr>
        <p:xfrm>
          <a:off x="1747837" y="4397961"/>
          <a:ext cx="1643063" cy="742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 +r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3/4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1/4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27" name="Picture 3" descr="txp_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818367"/>
            <a:ext cx="795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5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69453"/>
              </p:ext>
            </p:extLst>
          </p:nvPr>
        </p:nvGraphicFramePr>
        <p:xfrm>
          <a:off x="1747837" y="5494362"/>
          <a:ext cx="1643063" cy="742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1/2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MS PGothic" pitchFamily="34" charset="-128"/>
                          <a:cs typeface="Times New Roman" panose="02020603050405020304" pitchFamily="18" charset="0"/>
                          <a:sym typeface="Calibri" pitchFamily="34" charset="0"/>
                        </a:rPr>
                        <a:t>1/2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40" name="Picture 5" descr="txp_f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81" y="4658127"/>
            <a:ext cx="1971153" cy="43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1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54" y="1841602"/>
            <a:ext cx="3828702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856" y="1883933"/>
            <a:ext cx="15954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14300" y="1471367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变量: R:下雨；T:交通</a:t>
            </a:r>
            <a:endParaRPr lang="zh-CN" altLang="en-US" sz="3200" dirty="0">
              <a:ea typeface="宋体" pitchFamily="2" charset="-122"/>
              <a:sym typeface="Calibri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19D966-F657-407A-B5F1-78E577082AB7}"/>
              </a:ext>
            </a:extLst>
          </p:cNvPr>
          <p:cNvSpPr txBox="1"/>
          <p:nvPr/>
        </p:nvSpPr>
        <p:spPr>
          <a:xfrm>
            <a:off x="5942352" y="4561984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+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6F16FA-0147-4FFB-B99B-5486987EA4A4}"/>
              </a:ext>
            </a:extLst>
          </p:cNvPr>
          <p:cNvSpPr txBox="1"/>
          <p:nvPr/>
        </p:nvSpPr>
        <p:spPr>
          <a:xfrm>
            <a:off x="3944399" y="5415412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4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81" y="0"/>
            <a:ext cx="9141319" cy="1413576"/>
          </a:xfrm>
        </p:spPr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构建贝叶斯：交通</a:t>
            </a:r>
            <a:endParaRPr lang="zh-CN" altLang="en-US" dirty="0">
              <a:ea typeface="宋体" pitchFamily="2" charset="-122"/>
              <a:sym typeface="Calibri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701E9C-C5C7-4F1E-94C2-59F7213DF43A}"/>
              </a:ext>
            </a:extLst>
          </p:cNvPr>
          <p:cNvGrpSpPr/>
          <p:nvPr/>
        </p:nvGrpSpPr>
        <p:grpSpPr>
          <a:xfrm>
            <a:off x="249937" y="2566052"/>
            <a:ext cx="548878" cy="1875481"/>
            <a:chOff x="941791" y="1989394"/>
            <a:chExt cx="619531" cy="2201271"/>
          </a:xfrm>
        </p:grpSpPr>
        <p:sp>
          <p:nvSpPr>
            <p:cNvPr id="31749" name="Oval 4"/>
            <p:cNvSpPr>
              <a:spLocks noChangeArrowheads="1"/>
            </p:cNvSpPr>
            <p:nvPr/>
          </p:nvSpPr>
          <p:spPr bwMode="auto">
            <a:xfrm>
              <a:off x="989822" y="1989394"/>
              <a:ext cx="571500" cy="572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i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R</a:t>
              </a:r>
              <a:endParaRPr lang="en-US" altLang="zh-CN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endParaRPr>
            </a:p>
          </p:txBody>
        </p:sp>
        <p:sp>
          <p:nvSpPr>
            <p:cNvPr id="31750" name="Oval 5"/>
            <p:cNvSpPr>
              <a:spLocks noChangeArrowheads="1"/>
            </p:cNvSpPr>
            <p:nvPr/>
          </p:nvSpPr>
          <p:spPr bwMode="auto">
            <a:xfrm>
              <a:off x="941791" y="3618148"/>
              <a:ext cx="571500" cy="572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i="1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T</a:t>
              </a:r>
              <a:endParaRPr lang="en-US" altLang="zh-CN" sz="2800" baseline="-2500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endParaRPr>
            </a:p>
          </p:txBody>
        </p:sp>
        <p:cxnSp>
          <p:nvCxnSpPr>
            <p:cNvPr id="31751" name="AutoShape 6"/>
            <p:cNvCxnSpPr>
              <a:cxnSpLocks noChangeShapeType="1"/>
            </p:cNvCxnSpPr>
            <p:nvPr/>
          </p:nvCxnSpPr>
          <p:spPr bwMode="auto">
            <a:xfrm>
              <a:off x="1245995" y="2616985"/>
              <a:ext cx="0" cy="9126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891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3735"/>
              </p:ext>
            </p:extLst>
          </p:nvPr>
        </p:nvGraphicFramePr>
        <p:xfrm>
          <a:off x="1547664" y="1988840"/>
          <a:ext cx="1071563" cy="742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1/4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3/4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763" name="Picture 1" descr="tx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27" y="1612689"/>
            <a:ext cx="54887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3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69542"/>
              </p:ext>
            </p:extLst>
          </p:nvPr>
        </p:nvGraphicFramePr>
        <p:xfrm>
          <a:off x="1373979" y="3583607"/>
          <a:ext cx="1643063" cy="742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3/4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1/4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777" name="Picture 3" descr="txp_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27" y="3179704"/>
            <a:ext cx="795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4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13239"/>
              </p:ext>
            </p:extLst>
          </p:nvPr>
        </p:nvGraphicFramePr>
        <p:xfrm>
          <a:off x="1373979" y="4455968"/>
          <a:ext cx="1643063" cy="742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1/2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1/2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9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60268"/>
              </p:ext>
            </p:extLst>
          </p:nvPr>
        </p:nvGraphicFramePr>
        <p:xfrm>
          <a:off x="4031622" y="2202980"/>
          <a:ext cx="2287116" cy="14859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3/16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+r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1/16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Calibri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+t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6/16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-r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-t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6/16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813" name="Picture 2" descr="txp_f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67" y="1761914"/>
            <a:ext cx="817959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14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484" y="4869160"/>
            <a:ext cx="3126115" cy="165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10" y="4869160"/>
            <a:ext cx="1554405" cy="161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51C2F186-0BFE-4393-948E-C612BFAB45E5}"/>
              </a:ext>
            </a:extLst>
          </p:cNvPr>
          <p:cNvSpPr/>
          <p:nvPr/>
        </p:nvSpPr>
        <p:spPr>
          <a:xfrm>
            <a:off x="3130656" y="2786434"/>
            <a:ext cx="53604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029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贝叶斯网络</a:t>
            </a:r>
            <a:r>
              <a:rPr lang="zh-CN" altLang="en-US" dirty="0">
                <a:ea typeface="宋体" pitchFamily="2" charset="-122"/>
                <a:sym typeface="Calibri" pitchFamily="34" charset="0"/>
              </a:rPr>
              <a:t>: </a:t>
            </a:r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报警网络</a:t>
            </a:r>
          </a:p>
        </p:txBody>
      </p:sp>
      <p:pic>
        <p:nvPicPr>
          <p:cNvPr id="30723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67" y="1428004"/>
            <a:ext cx="2306347" cy="170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ED49870-2B19-4D0B-B204-65C26F6D8939}"/>
              </a:ext>
            </a:extLst>
          </p:cNvPr>
          <p:cNvGrpSpPr/>
          <p:nvPr/>
        </p:nvGrpSpPr>
        <p:grpSpPr>
          <a:xfrm>
            <a:off x="1907704" y="1554163"/>
            <a:ext cx="3246192" cy="2954958"/>
            <a:chOff x="1907704" y="1554163"/>
            <a:chExt cx="3246192" cy="2954958"/>
          </a:xfrm>
        </p:grpSpPr>
        <p:sp>
          <p:nvSpPr>
            <p:cNvPr id="30725" name="Oval 4"/>
            <p:cNvSpPr>
              <a:spLocks noChangeArrowheads="1"/>
            </p:cNvSpPr>
            <p:nvPr/>
          </p:nvSpPr>
          <p:spPr bwMode="auto">
            <a:xfrm>
              <a:off x="1907704" y="1554163"/>
              <a:ext cx="1464146" cy="762000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urglary</a:t>
              </a:r>
              <a:endParaRPr lang="en-US" altLang="zh-CN" b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sym typeface="Calibri" pitchFamily="34" charset="0"/>
              </a:endParaRPr>
            </a:p>
          </p:txBody>
        </p:sp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3600450" y="1589385"/>
              <a:ext cx="1403598" cy="691555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E</a:t>
              </a:r>
              <a:r>
                <a:rPr lang="en-US" altLang="zh-CN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arthqk</a:t>
              </a:r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2971799" y="2672619"/>
              <a:ext cx="1330450" cy="736398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larm</a:t>
              </a:r>
              <a:endParaRPr lang="zh-CN" altLang="en-US" dirty="0">
                <a:ea typeface="MS PGothic" pitchFamily="34" charset="-128"/>
              </a:endParaRPr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2036596" y="3789041"/>
              <a:ext cx="1089298" cy="720080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J</a:t>
              </a:r>
              <a:r>
                <a:rPr lang="en-US" altLang="zh-CN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ohn calls</a:t>
              </a: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30729" name="Oval 8"/>
            <p:cNvSpPr>
              <a:spLocks noChangeArrowheads="1"/>
            </p:cNvSpPr>
            <p:nvPr/>
          </p:nvSpPr>
          <p:spPr bwMode="auto">
            <a:xfrm>
              <a:off x="4122914" y="3789039"/>
              <a:ext cx="1030982" cy="720081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M</a:t>
              </a:r>
              <a:r>
                <a:rPr lang="en-US" altLang="zh-CN" dirty="0">
                  <a:solidFill>
                    <a:srgbClr val="000000"/>
                  </a:solidFill>
                  <a:latin typeface="Calibri" pitchFamily="34" charset="0"/>
                  <a:ea typeface="MS PGothic" pitchFamily="34" charset="-128"/>
                  <a:sym typeface="Calibri" pitchFamily="34" charset="0"/>
                </a:rPr>
                <a:t>ary calls</a:t>
              </a:r>
              <a:endParaRPr lang="zh-CN" altLang="en-US" dirty="0">
                <a:ea typeface="MS PGothic" pitchFamily="34" charset="-128"/>
              </a:endParaRPr>
            </a:p>
          </p:txBody>
        </p:sp>
        <p:cxnSp>
          <p:nvCxnSpPr>
            <p:cNvPr id="30730" name="Straight Arrow Connector 10"/>
            <p:cNvCxnSpPr>
              <a:cxnSpLocks noChangeShapeType="1"/>
              <a:stCxn id="30725" idx="4"/>
              <a:endCxn id="30727" idx="1"/>
            </p:cNvCxnSpPr>
            <p:nvPr/>
          </p:nvCxnSpPr>
          <p:spPr bwMode="auto">
            <a:xfrm>
              <a:off x="2639777" y="2316163"/>
              <a:ext cx="526862" cy="464299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Arrow Connector 12"/>
            <p:cNvCxnSpPr>
              <a:cxnSpLocks noChangeShapeType="1"/>
              <a:stCxn id="30726" idx="4"/>
            </p:cNvCxnSpPr>
            <p:nvPr/>
          </p:nvCxnSpPr>
          <p:spPr bwMode="auto">
            <a:xfrm flipH="1">
              <a:off x="3995936" y="2280940"/>
              <a:ext cx="306313" cy="499522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Arrow Connector 16"/>
            <p:cNvCxnSpPr>
              <a:cxnSpLocks noChangeShapeType="1"/>
              <a:stCxn id="30727" idx="3"/>
              <a:endCxn id="30728" idx="0"/>
            </p:cNvCxnSpPr>
            <p:nvPr/>
          </p:nvCxnSpPr>
          <p:spPr bwMode="auto">
            <a:xfrm flipH="1">
              <a:off x="2581245" y="3301174"/>
              <a:ext cx="585394" cy="487867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3" name="Straight Arrow Connector 18"/>
            <p:cNvCxnSpPr>
              <a:cxnSpLocks noChangeShapeType="1"/>
              <a:stCxn id="30727" idx="5"/>
              <a:endCxn id="30729" idx="0"/>
            </p:cNvCxnSpPr>
            <p:nvPr/>
          </p:nvCxnSpPr>
          <p:spPr bwMode="auto">
            <a:xfrm>
              <a:off x="4107409" y="3301174"/>
              <a:ext cx="530996" cy="487865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687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52687"/>
              </p:ext>
            </p:extLst>
          </p:nvPr>
        </p:nvGraphicFramePr>
        <p:xfrm>
          <a:off x="173516" y="1589384"/>
          <a:ext cx="1368152" cy="1346201"/>
        </p:xfrm>
        <a:graphic>
          <a:graphicData uri="http://schemas.openxmlformats.org/drawingml/2006/table">
            <a:tbl>
              <a:tblPr/>
              <a:tblGrid>
                <a:gridCol w="64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P(B)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0.001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0.999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89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71674"/>
              </p:ext>
            </p:extLst>
          </p:nvPr>
        </p:nvGraphicFramePr>
        <p:xfrm>
          <a:off x="5311024" y="1589385"/>
          <a:ext cx="1186407" cy="1346201"/>
        </p:xfrm>
        <a:graphic>
          <a:graphicData uri="http://schemas.openxmlformats.org/drawingml/2006/table">
            <a:tbl>
              <a:tblPr/>
              <a:tblGrid>
                <a:gridCol w="49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E</a:t>
                      </a:r>
                    </a:p>
                  </a:txBody>
                  <a:tcPr marL="68564" marR="6856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P(E)</a:t>
                      </a:r>
                    </a:p>
                  </a:txBody>
                  <a:tcPr marL="68564" marR="68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64" marR="6856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0.002</a:t>
                      </a:r>
                    </a:p>
                  </a:txBody>
                  <a:tcPr marL="68564" marR="68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64" marR="6856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0.998</a:t>
                      </a:r>
                    </a:p>
                  </a:txBody>
                  <a:tcPr marL="68564" marR="68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90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28875"/>
              </p:ext>
            </p:extLst>
          </p:nvPr>
        </p:nvGraphicFramePr>
        <p:xfrm>
          <a:off x="6444208" y="3448470"/>
          <a:ext cx="2114550" cy="3321051"/>
        </p:xfrm>
        <a:graphic>
          <a:graphicData uri="http://schemas.openxmlformats.org/drawingml/2006/table">
            <a:tbl>
              <a:tblPr/>
              <a:tblGrid>
                <a:gridCol w="40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3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P(A|B,E)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0.95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0.05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0.94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0.06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0.29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0.71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0.001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3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-b</a:t>
                      </a:r>
                    </a:p>
                  </a:txBody>
                  <a:tcPr marL="68580" marR="68580" marT="45721" marB="457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-e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0.999</a:t>
                      </a:r>
                    </a:p>
                  </a:txBody>
                  <a:tcPr marL="68580" marR="6858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695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62802"/>
              </p:ext>
            </p:extLst>
          </p:nvPr>
        </p:nvGraphicFramePr>
        <p:xfrm>
          <a:off x="323528" y="4915602"/>
          <a:ext cx="1485900" cy="1851041"/>
        </p:xfrm>
        <a:graphic>
          <a:graphicData uri="http://schemas.openxmlformats.org/drawingml/2006/table">
            <a:tbl>
              <a:tblPr/>
              <a:tblGrid>
                <a:gridCol w="39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84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P(J|A)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4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0.1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3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0.05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56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-j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0.95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983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04639"/>
              </p:ext>
            </p:extLst>
          </p:nvPr>
        </p:nvGraphicFramePr>
        <p:xfrm>
          <a:off x="2971799" y="4915601"/>
          <a:ext cx="1803648" cy="1851041"/>
        </p:xfrm>
        <a:graphic>
          <a:graphicData uri="http://schemas.openxmlformats.org/drawingml/2006/table">
            <a:tbl>
              <a:tblPr/>
              <a:tblGrid>
                <a:gridCol w="39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84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P(M|A)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0.7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4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0.3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3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+m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0.01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56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-a</a:t>
                      </a:r>
                    </a:p>
                  </a:txBody>
                  <a:tcPr marL="68580" marR="68580" marT="45718" marB="4571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-m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itchFamily="34" charset="0"/>
                          <a:cs typeface="Arial" pitchFamily="34" charset="0"/>
                          <a:sym typeface="Calibri" pitchFamily="34" charset="0"/>
                        </a:rPr>
                        <a:t>0.99</a:t>
                      </a:r>
                    </a:p>
                  </a:txBody>
                  <a:tcPr marL="68580" marR="68580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枚举精确推理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8961" y="1584501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MaryCalls=true, </a:t>
            </a:r>
            <a:r>
              <a:rPr lang="en-US" altLang="zh-CN" dirty="0" err="1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JohnCalls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=true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时，出现盗贼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Burglary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的概率是多少？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P(b| m, j) </a:t>
            </a:r>
          </a:p>
          <a:p>
            <a:pPr marL="971550" lvl="1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查询变量</a:t>
            </a:r>
            <a:r>
              <a:rPr lang="en-US" altLang="zh-CN" dirty="0" err="1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Burglarym</a:t>
            </a: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971550" lvl="1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证据变量 </a:t>
            </a:r>
            <a:r>
              <a:rPr lang="en-US" altLang="zh-CN" dirty="0" err="1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MaryCalls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JohnCalls</a:t>
            </a: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971550" lvl="1" indent="-514350">
              <a:buClr>
                <a:srgbClr val="800000"/>
              </a:buClr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隐藏变量 </a:t>
            </a:r>
            <a:r>
              <a:rPr lang="en-US" altLang="zh-CN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Earthquake, Alarm</a:t>
            </a:r>
          </a:p>
          <a:p>
            <a:pPr marL="457200" lvl="1" indent="0">
              <a:buClr>
                <a:srgbClr val="800000"/>
              </a:buClr>
              <a:buNone/>
            </a:pPr>
            <a:endParaRPr lang="en-US" altLang="zh-CN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枚举法：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59579"/>
              </p:ext>
            </p:extLst>
          </p:nvPr>
        </p:nvGraphicFramePr>
        <p:xfrm>
          <a:off x="1849840" y="5426118"/>
          <a:ext cx="355211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公式" r:id="rId3" imgW="38100000" imgH="8534400" progId="Equation.KSEE3">
                  <p:embed/>
                </p:oleObj>
              </mc:Choice>
              <mc:Fallback>
                <p:oleObj name="公式" r:id="rId3" imgW="38100000" imgH="8534400" progId="Equation.KSEE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849840" y="5426118"/>
                        <a:ext cx="3552114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29181453-C7C9-4649-B123-AF28135A3AE2}"/>
              </a:ext>
            </a:extLst>
          </p:cNvPr>
          <p:cNvGrpSpPr/>
          <p:nvPr/>
        </p:nvGrpSpPr>
        <p:grpSpPr>
          <a:xfrm>
            <a:off x="6135425" y="3302152"/>
            <a:ext cx="2987824" cy="2808312"/>
            <a:chOff x="1907704" y="1554163"/>
            <a:chExt cx="3246192" cy="2954958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6BBEE3A7-E086-445C-88E2-96407BED3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1554163"/>
              <a:ext cx="1464146" cy="762000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B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urglary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  <a:sym typeface="Calibri" pitchFamily="34" charset="0"/>
              </a:endParaRP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D5593B34-5B67-4814-B084-3FAEDFEB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450" y="1589385"/>
              <a:ext cx="1403598" cy="691555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E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arthqk</a:t>
              </a:r>
              <a:endPara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  <a:sym typeface="Calibri" pitchFamily="34" charset="0"/>
              </a:endParaRP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3D83971-59A3-417D-83A2-688A7959C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799" y="2672619"/>
              <a:ext cx="1330450" cy="736398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A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larm</a:t>
              </a:r>
              <a:endParaRPr lang="zh-CN" altLang="en-US" sz="1600" dirty="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B7FE04FD-3D13-47CD-BA34-D1493C5A2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596" y="3789041"/>
              <a:ext cx="1089298" cy="720080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J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ohn calls</a:t>
              </a:r>
              <a:endParaRPr lang="zh-CN" altLang="en-US" sz="160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A072834-CCF0-4A6B-ADD2-0C524C11D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914" y="3789039"/>
              <a:ext cx="1030982" cy="720081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M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MS PGothic" pitchFamily="34" charset="-128"/>
                  <a:cs typeface="Times New Roman" panose="02020603050405020304" pitchFamily="18" charset="0"/>
                  <a:sym typeface="Calibri" pitchFamily="34" charset="0"/>
                </a:rPr>
                <a:t>ary calls</a:t>
              </a:r>
              <a:endParaRPr lang="zh-CN" altLang="en-US" sz="1600" dirty="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0">
              <a:extLst>
                <a:ext uri="{FF2B5EF4-FFF2-40B4-BE49-F238E27FC236}">
                  <a16:creationId xmlns:a16="http://schemas.microsoft.com/office/drawing/2014/main" id="{9B70E18F-F5E1-46CC-8E14-42000923E2EC}"/>
                </a:ext>
              </a:extLst>
            </p:cNvPr>
            <p:cNvCxnSpPr>
              <a:cxnSpLocks noChangeShapeType="1"/>
              <a:stCxn id="9" idx="4"/>
              <a:endCxn id="11" idx="1"/>
            </p:cNvCxnSpPr>
            <p:nvPr/>
          </p:nvCxnSpPr>
          <p:spPr bwMode="auto">
            <a:xfrm>
              <a:off x="2639777" y="2316163"/>
              <a:ext cx="526862" cy="464299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2">
              <a:extLst>
                <a:ext uri="{FF2B5EF4-FFF2-40B4-BE49-F238E27FC236}">
                  <a16:creationId xmlns:a16="http://schemas.microsoft.com/office/drawing/2014/main" id="{D59BAFE6-FFFD-4007-801B-B1159AA88C60}"/>
                </a:ext>
              </a:extLst>
            </p:cNvPr>
            <p:cNvCxnSpPr>
              <a:cxnSpLocks noChangeShapeType="1"/>
              <a:stCxn id="10" idx="4"/>
            </p:cNvCxnSpPr>
            <p:nvPr/>
          </p:nvCxnSpPr>
          <p:spPr bwMode="auto">
            <a:xfrm flipH="1">
              <a:off x="3995936" y="2280940"/>
              <a:ext cx="306313" cy="499522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6">
              <a:extLst>
                <a:ext uri="{FF2B5EF4-FFF2-40B4-BE49-F238E27FC236}">
                  <a16:creationId xmlns:a16="http://schemas.microsoft.com/office/drawing/2014/main" id="{8F01BD27-91E4-40FA-B2D4-AE509B6A333D}"/>
                </a:ext>
              </a:extLst>
            </p:cNvPr>
            <p:cNvCxnSpPr>
              <a:cxnSpLocks noChangeShapeType="1"/>
              <a:stCxn id="11" idx="3"/>
              <a:endCxn id="12" idx="0"/>
            </p:cNvCxnSpPr>
            <p:nvPr/>
          </p:nvCxnSpPr>
          <p:spPr bwMode="auto">
            <a:xfrm flipH="1">
              <a:off x="2581245" y="3301174"/>
              <a:ext cx="585394" cy="487867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8">
              <a:extLst>
                <a:ext uri="{FF2B5EF4-FFF2-40B4-BE49-F238E27FC236}">
                  <a16:creationId xmlns:a16="http://schemas.microsoft.com/office/drawing/2014/main" id="{EB91033B-D869-4947-93D1-3A5323637973}"/>
                </a:ext>
              </a:extLst>
            </p:cNvPr>
            <p:cNvCxnSpPr>
              <a:cxnSpLocks noChangeShapeType="1"/>
              <a:stCxn id="11" idx="5"/>
              <a:endCxn id="13" idx="0"/>
            </p:cNvCxnSpPr>
            <p:nvPr/>
          </p:nvCxnSpPr>
          <p:spPr bwMode="auto">
            <a:xfrm>
              <a:off x="4107409" y="3301174"/>
              <a:ext cx="530996" cy="487865"/>
            </a:xfrm>
            <a:prstGeom prst="straightConnector1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枚举精确推理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39172"/>
              </p:ext>
            </p:extLst>
          </p:nvPr>
        </p:nvGraphicFramePr>
        <p:xfrm>
          <a:off x="252589" y="2654780"/>
          <a:ext cx="7632848" cy="127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公式" r:id="rId3" imgW="80162400" imgH="16459200" progId="Equation.KSEE3">
                  <p:embed/>
                </p:oleObj>
              </mc:Choice>
              <mc:Fallback>
                <p:oleObj name="公式" r:id="rId3" imgW="80162400" imgH="16459200" progId="Equation.KSEE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52589" y="2654780"/>
                        <a:ext cx="7632848" cy="12794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7C591A-79E2-4868-8D2F-A241ECF496CC}"/>
                  </a:ext>
                </a:extLst>
              </p:cNvPr>
              <p:cNvSpPr txBox="1"/>
              <p:nvPr/>
            </p:nvSpPr>
            <p:spPr>
              <a:xfrm>
                <a:off x="179512" y="1430238"/>
                <a:ext cx="6419193" cy="1070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7C591A-79E2-4868-8D2F-A241ECF49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30238"/>
                <a:ext cx="6419193" cy="1070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E984953-46B6-4CA1-8463-3A38583DE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3946878"/>
            <a:ext cx="2993395" cy="2834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枚举精确推理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788845"/>
              </p:ext>
            </p:extLst>
          </p:nvPr>
        </p:nvGraphicFramePr>
        <p:xfrm>
          <a:off x="1115616" y="4314137"/>
          <a:ext cx="8136904" cy="245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" name="公式" r:id="rId3" imgW="98450400" imgH="33223200" progId="Equation.KSEE3">
                  <p:embed/>
                </p:oleObj>
              </mc:Choice>
              <mc:Fallback>
                <p:oleObj name="公式" r:id="rId3" imgW="98450400" imgH="33223200" progId="Equation.KSEE3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115616" y="4314137"/>
                        <a:ext cx="8136904" cy="24537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4" y="1626250"/>
            <a:ext cx="3567701" cy="245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2339752" y="1988840"/>
            <a:ext cx="6624736" cy="448816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Verdana" pitchFamily="34" charset="0"/>
                <a:ea typeface="楷体" pitchFamily="49" charset="-122"/>
                <a:cs typeface="Verdana" pitchFamily="34" charset="0"/>
              </a:rPr>
              <a:t>贝叶斯网络</a:t>
            </a:r>
            <a:endParaRPr lang="en-US" altLang="zh-CN" sz="3200" dirty="0">
              <a:latin typeface="Verdana" pitchFamily="34" charset="0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贝叶斯的语义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贝叶斯网络的精确推理</a:t>
            </a:r>
            <a:endParaRPr lang="en-US" altLang="zh-CN" sz="3200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枚举精确推理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810" y="1589041"/>
            <a:ext cx="849694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j=true, m=true</a:t>
            </a: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的情况下</a:t>
            </a:r>
            <a:r>
              <a:rPr lang="en-US" altLang="zh-CN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P(b=true)</a:t>
            </a: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P(b=false)</a:t>
            </a:r>
            <a:r>
              <a:rPr lang="zh-CN" alt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的概率</a:t>
            </a: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336778"/>
              </p:ext>
            </p:extLst>
          </p:nvPr>
        </p:nvGraphicFramePr>
        <p:xfrm>
          <a:off x="4667648" y="3262997"/>
          <a:ext cx="3906154" cy="43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公式" r:id="rId4" imgW="40233600" imgH="4876800" progId="Equation.KSEE3">
                  <p:embed/>
                </p:oleObj>
              </mc:Choice>
              <mc:Fallback>
                <p:oleObj name="公式" r:id="rId4" imgW="40233600" imgH="4876800" progId="Equation.KSEE3">
                  <p:embed/>
                  <p:pic>
                    <p:nvPicPr>
                      <p:cNvPr id="104453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4667648" y="3262997"/>
                        <a:ext cx="3906154" cy="4323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5696" y="3909274"/>
            <a:ext cx="21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归一化得到：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33232"/>
              </p:ext>
            </p:extLst>
          </p:nvPr>
        </p:nvGraphicFramePr>
        <p:xfrm>
          <a:off x="2359509" y="5056767"/>
          <a:ext cx="3908534" cy="43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公式" r:id="rId6" imgW="42367200" imgH="4876800" progId="Equation.KSEE3">
                  <p:embed/>
                </p:oleObj>
              </mc:Choice>
              <mc:Fallback>
                <p:oleObj name="公式" r:id="rId6" imgW="42367200" imgH="4876800" progId="Equation.KSEE3">
                  <p:embed/>
                  <p:pic>
                    <p:nvPicPr>
                      <p:cNvPr id="104454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2359509" y="5056767"/>
                        <a:ext cx="3908534" cy="4323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392FDF-B2C4-4C0C-B9CA-55D1E3689A59}"/>
                  </a:ext>
                </a:extLst>
              </p:cNvPr>
              <p:cNvSpPr txBox="1"/>
              <p:nvPr/>
            </p:nvSpPr>
            <p:spPr>
              <a:xfrm>
                <a:off x="681547" y="3217573"/>
                <a:ext cx="38023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dirty="0"/>
                  <a:t>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dirty="0"/>
                  <a:t>)=0.00059224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392FDF-B2C4-4C0C-B9CA-55D1E368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47" y="3217573"/>
                <a:ext cx="3802323" cy="523220"/>
              </a:xfrm>
              <a:prstGeom prst="rect">
                <a:avLst/>
              </a:prstGeom>
              <a:blipFill>
                <a:blip r:embed="rId8"/>
                <a:stretch>
                  <a:fillRect l="-3365" t="-1395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B439572-96A2-4441-B8CE-A96878760EA0}"/>
              </a:ext>
            </a:extLst>
          </p:cNvPr>
          <p:cNvSpPr/>
          <p:nvPr/>
        </p:nvSpPr>
        <p:spPr>
          <a:xfrm>
            <a:off x="2123728" y="5013176"/>
            <a:ext cx="4536504" cy="52322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CE727A75-E64A-458F-884D-6730C49DEC7E}"/>
              </a:ext>
            </a:extLst>
          </p:cNvPr>
          <p:cNvSpPr/>
          <p:nvPr/>
        </p:nvSpPr>
        <p:spPr>
          <a:xfrm>
            <a:off x="4232831" y="2346715"/>
            <a:ext cx="360040" cy="7200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FEB70A05-1F6D-47AA-AB72-E8533701DAD0}"/>
              </a:ext>
            </a:extLst>
          </p:cNvPr>
          <p:cNvSpPr/>
          <p:nvPr/>
        </p:nvSpPr>
        <p:spPr>
          <a:xfrm>
            <a:off x="4303850" y="3891571"/>
            <a:ext cx="360040" cy="85710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6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独立性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323528" y="1700808"/>
            <a:ext cx="8507288" cy="4548206"/>
          </a:xfrm>
        </p:spPr>
        <p:txBody>
          <a:bodyPr>
            <a:normAutofit/>
          </a:bodyPr>
          <a:lstStyle/>
          <a:p>
            <a:pPr marL="504000" indent="-468000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4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如果                   ，则这两个变量是</a:t>
            </a:r>
            <a:r>
              <a:rPr lang="zh-CN" altLang="en-US" sz="4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独立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的。</a:t>
            </a:r>
            <a:endParaRPr lang="en-US" altLang="zh-CN" sz="40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 marL="504000" indent="-468000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4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独立性是一个</a:t>
            </a:r>
            <a:r>
              <a:rPr lang="zh-CN" altLang="en-US" sz="4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简化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模型的假设</a:t>
            </a:r>
          </a:p>
          <a:p>
            <a:pPr marL="36000" indent="0">
              <a:spcBef>
                <a:spcPts val="1800"/>
              </a:spcBef>
              <a:buClr>
                <a:srgbClr val="C00000"/>
              </a:buClr>
              <a:buNone/>
            </a:pPr>
            <a:endParaRPr lang="zh-CN" altLang="en-US" sz="40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</p:txBody>
      </p:sp>
      <p:pic>
        <p:nvPicPr>
          <p:cNvPr id="5" name="Picture 4" descr="tx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468052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B9BFBF-A27B-43DC-B725-6C4E219DD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229200"/>
            <a:ext cx="7272808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独立性例子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73720" y="1514149"/>
            <a:ext cx="8229600" cy="4525963"/>
          </a:xfrm>
        </p:spPr>
        <p:txBody>
          <a:bodyPr/>
          <a:lstStyle/>
          <a:p>
            <a:pPr algn="l" eaLnBrk="1" hangingPunct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 N 次随机选择, 硬币翻转独立性</a:t>
            </a:r>
            <a:r>
              <a:rPr lang="zh-CN" altLang="en-US" dirty="0">
                <a:ea typeface="宋体" pitchFamily="2" charset="-122"/>
                <a:sym typeface="Calibri" pitchFamily="34" charset="0"/>
              </a:rPr>
              <a:t>: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31026"/>
              </p:ext>
            </p:extLst>
          </p:nvPr>
        </p:nvGraphicFramePr>
        <p:xfrm>
          <a:off x="510779" y="2940092"/>
          <a:ext cx="1071563" cy="74295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H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T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8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49336"/>
              </p:ext>
            </p:extLst>
          </p:nvPr>
        </p:nvGraphicFramePr>
        <p:xfrm>
          <a:off x="1839516" y="2936917"/>
          <a:ext cx="1071563" cy="74295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H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9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73023"/>
              </p:ext>
            </p:extLst>
          </p:nvPr>
        </p:nvGraphicFramePr>
        <p:xfrm>
          <a:off x="4296966" y="2936917"/>
          <a:ext cx="1071563" cy="74295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H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T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Arial" pitchFamily="34" charset="0"/>
                          <a:sym typeface="Calibri" pitchFamily="34" charset="0"/>
                        </a:rPr>
                        <a:t>0.5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208" name="Picture 48" descr="txp_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429" y="3217906"/>
            <a:ext cx="3524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9" name="AutoShape 49"/>
          <p:cNvSpPr>
            <a:spLocks/>
          </p:cNvSpPr>
          <p:nvPr/>
        </p:nvSpPr>
        <p:spPr bwMode="auto">
          <a:xfrm rot="-5400000">
            <a:off x="2792017" y="1310331"/>
            <a:ext cx="381000" cy="5343525"/>
          </a:xfrm>
          <a:prstGeom prst="leftBrace">
            <a:avLst>
              <a:gd name="adj1" fmla="val 1557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7210" name="Rectangle 52"/>
          <p:cNvSpPr>
            <a:spLocks noChangeArrowheads="1"/>
          </p:cNvSpPr>
          <p:nvPr/>
        </p:nvSpPr>
        <p:spPr bwMode="auto">
          <a:xfrm>
            <a:off x="2010966" y="5181600"/>
            <a:ext cx="21717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7211" name="AutoShape 57"/>
          <p:cNvSpPr>
            <a:spLocks/>
          </p:cNvSpPr>
          <p:nvPr/>
        </p:nvSpPr>
        <p:spPr bwMode="auto">
          <a:xfrm>
            <a:off x="1725216" y="5105400"/>
            <a:ext cx="1143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7214" name="Freeform 60"/>
          <p:cNvSpPr>
            <a:spLocks noChangeArrowheads="1"/>
          </p:cNvSpPr>
          <p:nvPr/>
        </p:nvSpPr>
        <p:spPr bwMode="auto">
          <a:xfrm>
            <a:off x="1953816" y="5791200"/>
            <a:ext cx="222885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21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36" y="2100801"/>
            <a:ext cx="1998784" cy="254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38" y="4743124"/>
            <a:ext cx="3087291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2681" y="0"/>
            <a:ext cx="9141319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7B8A9A-0141-449D-8A1B-A5C4DB99B000}"/>
              </a:ext>
            </a:extLst>
          </p:cNvPr>
          <p:cNvSpPr txBox="1"/>
          <p:nvPr/>
        </p:nvSpPr>
        <p:spPr>
          <a:xfrm>
            <a:off x="1443302" y="4163449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43F7BB-BC2E-4C0B-BD48-3468F5175597}"/>
              </a:ext>
            </a:extLst>
          </p:cNvPr>
          <p:cNvSpPr txBox="1"/>
          <p:nvPr/>
        </p:nvSpPr>
        <p:spPr>
          <a:xfrm>
            <a:off x="979207" y="5468718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1E857E-4CE0-400C-9474-92FED811A19E}"/>
              </a:ext>
            </a:extLst>
          </p:cNvPr>
          <p:cNvSpPr txBox="1"/>
          <p:nvPr/>
        </p:nvSpPr>
        <p:spPr>
          <a:xfrm>
            <a:off x="510779" y="217493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D85E39-9E9B-453C-BB4E-FD6FE5D2E5CA}"/>
              </a:ext>
            </a:extLst>
          </p:cNvPr>
          <p:cNvSpPr txBox="1"/>
          <p:nvPr/>
        </p:nvSpPr>
        <p:spPr>
          <a:xfrm>
            <a:off x="1839516" y="2166089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DEAE86-F386-4810-AABE-E6E043773654}"/>
              </a:ext>
            </a:extLst>
          </p:cNvPr>
          <p:cNvSpPr txBox="1"/>
          <p:nvPr/>
        </p:nvSpPr>
        <p:spPr>
          <a:xfrm>
            <a:off x="4370286" y="217493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3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" y="0"/>
            <a:ext cx="9141319" cy="14176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条件独立性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6792"/>
            <a:ext cx="8686801" cy="4997151"/>
          </a:xfrm>
        </p:spPr>
        <p:txBody>
          <a:bodyPr>
            <a:normAutofit fontScale="70000" lnSpcReduction="20000"/>
          </a:bodyPr>
          <a:lstStyle/>
          <a:p>
            <a:pPr marL="0" indent="0" algn="l" eaLnBrk="1" hangingPunct="1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sz="28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    P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(Toothache, Cavity, Catch)      </a:t>
            </a: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  <a:sym typeface="Calibri" pitchFamily="34" charset="0"/>
              </a:rPr>
              <a:t>去掉不相关的条件，简化计算！</a:t>
            </a:r>
          </a:p>
          <a:p>
            <a:pPr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如果我</a:t>
            </a:r>
            <a:r>
              <a:rPr lang="zh-CN" altLang="en-US" u="sng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有</a:t>
            </a:r>
            <a:r>
              <a:rPr lang="zh-CN" altLang="en-US" u="sng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cavity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,探针在里面检测到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catch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的概率</a:t>
            </a:r>
            <a:r>
              <a:rPr lang="zh-CN" altLang="en-US" sz="42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并不</a:t>
            </a:r>
            <a:r>
              <a:rPr lang="zh-CN" altLang="en-US" sz="43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取决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于我是否有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toothache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: </a:t>
            </a:r>
            <a:r>
              <a:rPr lang="zh-CN" altLang="en-US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（</a:t>
            </a:r>
            <a:r>
              <a:rPr lang="en-US" altLang="zh-CN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catch</a:t>
            </a:r>
            <a:r>
              <a:rPr lang="zh-CN" altLang="en-US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和</a:t>
            </a:r>
            <a:r>
              <a:rPr lang="en-US" altLang="zh-CN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toothache</a:t>
            </a:r>
            <a:r>
              <a:rPr lang="zh-CN" altLang="en-US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无关）</a:t>
            </a:r>
          </a:p>
          <a:p>
            <a:pPr marL="457200" lvl="1" indent="0" algn="l" eaLnBrk="1" hangingPunct="1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P(+catch | +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toothache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, </a:t>
            </a:r>
            <a:r>
              <a:rPr lang="zh-CN" altLang="en-US" sz="3100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+cavity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) = P(+catch | </a:t>
            </a:r>
            <a:r>
              <a:rPr lang="zh-CN" altLang="en-US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+cavity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)</a:t>
            </a:r>
          </a:p>
          <a:p>
            <a:pPr algn="l" eaLnBrk="1" hangingPunct="1"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如果我</a:t>
            </a:r>
            <a:r>
              <a:rPr lang="zh-CN" altLang="en-US" u="sng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没有</a:t>
            </a:r>
            <a:r>
              <a:rPr lang="zh-CN" altLang="en-US" u="sng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cavity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，同样具有独立性:</a:t>
            </a:r>
          </a:p>
          <a:p>
            <a:pPr marL="457200" lvl="1" indent="0" algn="l" eaLnBrk="1" hangingPunct="1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P(+catch | +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toothache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, </a:t>
            </a:r>
            <a:r>
              <a:rPr lang="zh-CN" altLang="en-US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-cavity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) = P(+catch | </a:t>
            </a:r>
            <a:r>
              <a:rPr lang="zh-CN" altLang="en-US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-cavity</a:t>
            </a:r>
            <a:r>
              <a:rPr lang="zh-CN" altLang="en-US" sz="32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)</a:t>
            </a:r>
          </a:p>
          <a:p>
            <a:pPr algn="l" eaLnBrk="1" hangingPunct="1"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给定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avity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，</a:t>
            </a:r>
            <a:r>
              <a:rPr lang="en-US" altLang="zh-CN" u="sng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</a:t>
            </a:r>
            <a:r>
              <a:rPr lang="zh-CN" altLang="en-US" u="sng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atch</a:t>
            </a:r>
            <a:r>
              <a:rPr lang="zh-CN" altLang="en-US" u="sng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是</a:t>
            </a:r>
            <a:r>
              <a:rPr lang="zh-CN" altLang="en-US" u="sng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 </a:t>
            </a:r>
            <a:r>
              <a:rPr lang="en-US" altLang="zh-CN" u="sng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t</a:t>
            </a:r>
            <a:r>
              <a:rPr lang="zh-CN" altLang="en-US" u="sng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oothache</a:t>
            </a:r>
            <a:r>
              <a:rPr lang="zh-CN" altLang="en-US" u="sng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的条件独立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P(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atch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 | 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t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oothache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, 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avity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) = P(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atch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 | 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avity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libri" pitchFamily="34" charset="0"/>
              </a:rPr>
              <a:t>)</a:t>
            </a:r>
          </a:p>
          <a:p>
            <a:pPr marL="0" indent="0" algn="l" eaLnBrk="1" hangingPunct="1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sz="2000" dirty="0">
                <a:ea typeface="宋体" pitchFamily="2" charset="-122"/>
                <a:sym typeface="Calibri" pitchFamily="34" charset="0"/>
              </a:rPr>
              <a:t>  </a:t>
            </a:r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09120"/>
            <a:ext cx="1683902" cy="13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1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" y="0"/>
            <a:ext cx="9141319" cy="14176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条件独立性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179512" y="1496264"/>
            <a:ext cx="8856984" cy="477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等效语句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:</a:t>
            </a:r>
            <a:endParaRPr lang="zh-CN" altLang="en-US" sz="32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P(Toothache | 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Catch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 , Cavity) = P(Toothache | Cavity)</a:t>
            </a:r>
            <a:endParaRPr lang="zh-CN" altLang="en-US" sz="2800" dirty="0">
              <a:latin typeface="Times New Roman" pitchFamily="18" charset="0"/>
              <a:ea typeface="楷体" pitchFamily="49" charset="-122"/>
              <a:cs typeface="Times New Roman" pitchFamily="18" charset="0"/>
              <a:sym typeface="Calibri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P(Toothache, Catch | Cavity) 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= P(Toothache | Cavity) P(Catch | Cavity)</a:t>
            </a:r>
          </a:p>
          <a:p>
            <a:pPr marL="504000" lvl="1" indent="-449263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变量之间的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独立性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条件独立性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可以大大减少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完全联合概率分布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的计算开销 （</a:t>
            </a:r>
            <a:r>
              <a:rPr lang="zh-CN" altLang="en-US" sz="32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去掉无关的条件，类似特征提取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）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C00000"/>
              </a:buClr>
            </a:pPr>
            <a:endParaRPr lang="zh-CN" altLang="en-US" sz="2800" dirty="0">
              <a:latin typeface="Times New Roman" pitchFamily="18" charset="0"/>
              <a:ea typeface="楷体" pitchFamily="49" charset="-122"/>
              <a:cs typeface="Times New Roman" pitchFamily="18" charset="0"/>
              <a:sym typeface="Calibri" pitchFamily="34" charset="0"/>
            </a:endParaRPr>
          </a:p>
        </p:txBody>
      </p:sp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485" y="54218"/>
            <a:ext cx="1683902" cy="13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6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条件独立性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712968" cy="4525963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条件独立性是我们关于不确定环境中的知识最基本的形式</a:t>
            </a:r>
            <a:endParaRPr lang="zh-CN" altLang="en-US" sz="2400" dirty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对于给定条件</a:t>
            </a:r>
            <a:r>
              <a:rPr lang="zh-CN" altLang="en-US" sz="30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Z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，</a:t>
            </a:r>
            <a:r>
              <a:rPr lang="zh-CN" altLang="en-US" sz="30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X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是</a:t>
            </a:r>
            <a:r>
              <a:rPr lang="zh-CN" altLang="en-US" sz="30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Calibri" pitchFamily="34" charset="0"/>
              </a:rPr>
              <a:t>Y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的</a:t>
            </a:r>
            <a:r>
              <a:rPr lang="zh-CN" altLang="en-US" sz="3600" u="sng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条件</a:t>
            </a:r>
            <a:r>
              <a:rPr lang="zh-CN" altLang="en-US" sz="36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独立性</a:t>
            </a:r>
          </a:p>
          <a:p>
            <a:pPr marL="0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  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1.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当且仅当（</a:t>
            </a:r>
            <a:r>
              <a:rPr lang="zh-CN" altLang="en-US" sz="3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充要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条件）</a:t>
            </a:r>
            <a:r>
              <a:rPr lang="zh-CN" altLang="en-US" sz="2800" dirty="0">
                <a:ea typeface="宋体" pitchFamily="2" charset="-122"/>
                <a:sym typeface="Calibri" pitchFamily="34" charset="0"/>
              </a:rPr>
              <a:t>:</a:t>
            </a:r>
          </a:p>
          <a:p>
            <a:pPr algn="l" eaLnBrk="1" hangingPunct="1">
              <a:lnSpc>
                <a:spcPct val="15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2400" dirty="0">
              <a:ea typeface="宋体" pitchFamily="2" charset="-122"/>
              <a:sym typeface="Calibri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800000"/>
              </a:buClr>
              <a:buNone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  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2.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等价地,当且仅当</a:t>
            </a:r>
            <a:r>
              <a:rPr lang="zh-CN" altLang="en-US" sz="2800" dirty="0">
                <a:ea typeface="宋体" pitchFamily="2" charset="-122"/>
                <a:sym typeface="Calibri" pitchFamily="34" charset="0"/>
              </a:rPr>
              <a:t>:</a:t>
            </a:r>
            <a:endParaRPr lang="zh-CN" altLang="en-US" sz="2400" dirty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zh-CN" altLang="en-US" sz="2400" dirty="0">
              <a:ea typeface="宋体" pitchFamily="2" charset="-122"/>
              <a:sym typeface="Calibri" pitchFamily="34" charset="0"/>
            </a:endParaRPr>
          </a:p>
          <a:p>
            <a:pPr marL="742950" lvl="1" indent="-285750" algn="l"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zh-CN" altLang="en-US" sz="2000" dirty="0">
              <a:ea typeface="宋体" pitchFamily="2" charset="-122"/>
              <a:sym typeface="Calibri" pitchFamily="34" charset="0"/>
            </a:endParaRPr>
          </a:p>
          <a:p>
            <a:pPr marL="742950" lvl="1" indent="-285750" algn="l"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zh-CN" altLang="en-US" sz="2000" dirty="0">
              <a:ea typeface="宋体" pitchFamily="2" charset="-122"/>
              <a:sym typeface="Calibri" pitchFamily="34" charset="0"/>
            </a:endParaRPr>
          </a:p>
        </p:txBody>
      </p:sp>
      <p:pic>
        <p:nvPicPr>
          <p:cNvPr id="14340" name="Picture 4" descr="txp_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29" y="4717513"/>
            <a:ext cx="5117519" cy="42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 descr="txp_f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648" y="3313584"/>
            <a:ext cx="1296036" cy="4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txp_f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88" y="6135192"/>
            <a:ext cx="4814192" cy="42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29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条件独立性和链式法则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1668329"/>
            <a:ext cx="8686800" cy="50691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链式法则: </a:t>
            </a:r>
          </a:p>
          <a:p>
            <a:pPr marL="0" indent="0" algn="l" eaLnBrk="1" hangingPunct="1">
              <a:lnSpc>
                <a:spcPct val="80000"/>
              </a:lnSpc>
              <a:buClr>
                <a:srgbClr val="800000"/>
              </a:buClr>
              <a:buNone/>
            </a:pPr>
            <a:endParaRPr lang="zh-CN" altLang="en-US" sz="2400" dirty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1200" dirty="0">
              <a:ea typeface="宋体" pitchFamily="2" charset="-122"/>
              <a:sym typeface="Calibri" pitchFamily="34" charset="0"/>
            </a:endParaRPr>
          </a:p>
          <a:p>
            <a:pPr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30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考虑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3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个变量（交通拥堵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,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下雨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,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雨伞）的事件:</a:t>
            </a:r>
            <a:endParaRPr lang="zh-CN" altLang="en-US" sz="1200" dirty="0">
              <a:ea typeface="宋体" pitchFamily="2" charset="-122"/>
              <a:sym typeface="Calibri" pitchFamily="34" charset="0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800000"/>
              </a:buClr>
              <a:buNone/>
            </a:pPr>
            <a:endParaRPr lang="zh-CN" altLang="en-US" sz="2400" dirty="0">
              <a:ea typeface="宋体" pitchFamily="2" charset="-122"/>
              <a:sym typeface="Calibri" pitchFamily="34" charset="0"/>
            </a:endParaRPr>
          </a:p>
        </p:txBody>
      </p:sp>
      <p:pic>
        <p:nvPicPr>
          <p:cNvPr id="17412" name="Picture 9" descr="txp_f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6" y="4257967"/>
            <a:ext cx="5858966" cy="40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 descr="txp_f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6" y="3639774"/>
            <a:ext cx="3137297" cy="40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txp_f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7" y="2374941"/>
            <a:ext cx="7130710" cy="40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99" y="4982460"/>
            <a:ext cx="2537937" cy="175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C04B0FA-210C-402C-804C-C5355E16C673}"/>
              </a:ext>
            </a:extLst>
          </p:cNvPr>
          <p:cNvSpPr/>
          <p:nvPr/>
        </p:nvSpPr>
        <p:spPr>
          <a:xfrm>
            <a:off x="350105" y="5490035"/>
            <a:ext cx="46458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事件的原因（条件）</a:t>
            </a:r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Rain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7562A-42E0-49F6-8948-9742DCC351C6}"/>
              </a:ext>
            </a:extLst>
          </p:cNvPr>
          <p:cNvSpPr txBox="1"/>
          <p:nvPr/>
        </p:nvSpPr>
        <p:spPr>
          <a:xfrm>
            <a:off x="152012" y="4783772"/>
            <a:ext cx="699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P(Traffic)P(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Rain|Traffic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Umbrella|Rain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Traffic)?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99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  <a:sym typeface="Calibri" pitchFamily="34" charset="0"/>
              </a:rPr>
              <a:t>条件独立性和链式法则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-14033" y="1445568"/>
            <a:ext cx="9117391" cy="5069160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1200" dirty="0">
              <a:ea typeface="宋体" pitchFamily="2" charset="-122"/>
              <a:sym typeface="Calibri" pitchFamily="34" charset="0"/>
            </a:endParaRPr>
          </a:p>
          <a:p>
            <a:pPr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考虑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3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个变量（交通拥堵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,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下雨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,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雨伞）的事件:</a:t>
            </a: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1200" dirty="0">
              <a:ea typeface="宋体" pitchFamily="2" charset="-122"/>
              <a:sym typeface="Calibri" pitchFamily="34" charset="0"/>
            </a:endParaRPr>
          </a:p>
          <a:p>
            <a:pPr marL="457200" lvl="1" indent="0" algn="l" eaLnBrk="1" hangingPunct="1">
              <a:lnSpc>
                <a:spcPct val="80000"/>
              </a:lnSpc>
              <a:buClr>
                <a:srgbClr val="800000"/>
              </a:buClr>
              <a:buNone/>
            </a:pPr>
            <a:endParaRPr lang="zh-CN" altLang="en-US" sz="2000" dirty="0">
              <a:ea typeface="宋体" pitchFamily="2" charset="-122"/>
              <a:sym typeface="Calibri" pitchFamily="34" charset="0"/>
            </a:endParaRPr>
          </a:p>
          <a:p>
            <a:pPr lvl="3"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1200" dirty="0">
              <a:ea typeface="宋体" pitchFamily="2" charset="-122"/>
              <a:sym typeface="Calibri" pitchFamily="34" charset="0"/>
            </a:endParaRPr>
          </a:p>
          <a:p>
            <a:pPr lvl="3"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1200" dirty="0">
              <a:ea typeface="宋体" pitchFamily="2" charset="-122"/>
              <a:sym typeface="Calibri" pitchFamily="34" charset="0"/>
            </a:endParaRPr>
          </a:p>
          <a:p>
            <a:pPr algn="l" eaLnBrk="1" hangingPunct="1"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sz="1200" dirty="0">
              <a:ea typeface="宋体" pitchFamily="2" charset="-122"/>
              <a:sym typeface="Calibri" pitchFamily="34" charset="0"/>
            </a:endParaRPr>
          </a:p>
          <a:p>
            <a:pPr marL="0" indent="0">
              <a:lnSpc>
                <a:spcPct val="80000"/>
              </a:lnSpc>
              <a:buClr>
                <a:srgbClr val="800000"/>
              </a:buClr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 </a:t>
            </a:r>
          </a:p>
          <a:p>
            <a:pPr marL="0" indent="0">
              <a:lnSpc>
                <a:spcPct val="80000"/>
              </a:lnSpc>
              <a:buClr>
                <a:srgbClr val="800000"/>
              </a:buClr>
              <a:buNone/>
            </a:pPr>
            <a:endParaRPr lang="en-US" altLang="zh-CN" sz="30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随着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Traffic 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Umbrella 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独立的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  <a:cs typeface="Verdana" pitchFamily="34" charset="0"/>
                <a:sym typeface="Calibri" pitchFamily="34" charset="0"/>
              </a:rPr>
              <a:t>条件独立性的假设:</a:t>
            </a:r>
            <a:endParaRPr lang="en-US" altLang="zh-CN" sz="30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 marL="0" indent="0">
              <a:lnSpc>
                <a:spcPct val="80000"/>
              </a:lnSpc>
              <a:buClr>
                <a:srgbClr val="800000"/>
              </a:buClr>
              <a:buNone/>
            </a:pPr>
            <a:endParaRPr lang="en-US" altLang="zh-CN" sz="3000" dirty="0">
              <a:latin typeface="楷体" pitchFamily="49" charset="-122"/>
              <a:ea typeface="楷体" pitchFamily="49" charset="-122"/>
              <a:cs typeface="Verdana" pitchFamily="34" charset="0"/>
              <a:sym typeface="Calibri" pitchFamily="34" charset="0"/>
            </a:endParaRPr>
          </a:p>
          <a:p>
            <a:pPr>
              <a:lnSpc>
                <a:spcPct val="80000"/>
              </a:lnSpc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3000" dirty="0">
              <a:latin typeface="楷体" pitchFamily="49" charset="-122"/>
              <a:ea typeface="楷体" pitchFamily="49" charset="-122"/>
              <a:sym typeface="Calibri" pitchFamily="34" charset="0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800000"/>
              </a:buClr>
              <a:buNone/>
            </a:pPr>
            <a:endParaRPr lang="en-US" altLang="zh-CN" sz="2400" dirty="0">
              <a:ea typeface="宋体" pitchFamily="2" charset="-122"/>
              <a:sym typeface="Calibri" pitchFamily="34" charset="0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800000"/>
              </a:buClr>
              <a:buNone/>
            </a:pPr>
            <a:endParaRPr lang="en-US" altLang="zh-CN" sz="2400" dirty="0">
              <a:solidFill>
                <a:srgbClr val="FF0000"/>
              </a:solidFill>
              <a:ea typeface="宋体" pitchFamily="2" charset="-122"/>
              <a:sym typeface="Calibri" pitchFamily="34" charset="0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800000"/>
              </a:buClr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Calibri" pitchFamily="34" charset="0"/>
              </a:rPr>
              <a:t>      </a:t>
            </a:r>
            <a:endParaRPr lang="zh-CN" altLang="en-US" sz="2400" dirty="0">
              <a:solidFill>
                <a:srgbClr val="FF0000"/>
              </a:solidFill>
              <a:ea typeface="宋体" pitchFamily="2" charset="-122"/>
              <a:sym typeface="Calibri" pitchFamily="34" charset="0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800000"/>
              </a:buClr>
              <a:buNone/>
            </a:pPr>
            <a:endParaRPr lang="zh-CN" altLang="en-US" sz="2400" dirty="0">
              <a:ea typeface="宋体" pitchFamily="2" charset="-122"/>
              <a:sym typeface="Calibri" pitchFamily="34" charset="0"/>
            </a:endParaRPr>
          </a:p>
        </p:txBody>
      </p:sp>
      <p:pic>
        <p:nvPicPr>
          <p:cNvPr id="17412" name="Picture 9" descr="txp_f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7" y="3067894"/>
            <a:ext cx="7005201" cy="39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 descr="txp_f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7" y="2461774"/>
            <a:ext cx="3672408" cy="39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0" descr="txp_f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7" y="4586213"/>
            <a:ext cx="4149799" cy="39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txp_f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3" y="5245602"/>
            <a:ext cx="5923556" cy="41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55" y="4869160"/>
            <a:ext cx="2540486" cy="17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0187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1993</TotalTime>
  <Words>1189</Words>
  <Application>Microsoft Office PowerPoint</Application>
  <PresentationFormat>全屏显示(4:3)</PresentationFormat>
  <Paragraphs>256</Paragraphs>
  <Slides>20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DFKai-SB</vt:lpstr>
      <vt:lpstr>黑体</vt:lpstr>
      <vt:lpstr>楷体</vt:lpstr>
      <vt:lpstr>Arial</vt:lpstr>
      <vt:lpstr>Calibri</vt:lpstr>
      <vt:lpstr>Cambria Math</vt:lpstr>
      <vt:lpstr>Times New Roman</vt:lpstr>
      <vt:lpstr>Verdana</vt:lpstr>
      <vt:lpstr>Wingdings</vt:lpstr>
      <vt:lpstr>NExT_Template_light(pure)</vt:lpstr>
      <vt:lpstr>公式</vt:lpstr>
      <vt:lpstr>第十四章   贝叶斯网络   </vt:lpstr>
      <vt:lpstr>内容提要</vt:lpstr>
      <vt:lpstr>独立性</vt:lpstr>
      <vt:lpstr>独立性例子</vt:lpstr>
      <vt:lpstr>条件独立性</vt:lpstr>
      <vt:lpstr>条件独立性</vt:lpstr>
      <vt:lpstr>条件独立性</vt:lpstr>
      <vt:lpstr>条件独立性和链式法则</vt:lpstr>
      <vt:lpstr>条件独立性和链式法则</vt:lpstr>
      <vt:lpstr>贝叶斯网络</vt:lpstr>
      <vt:lpstr>贝叶斯网络例子</vt:lpstr>
      <vt:lpstr>报警问题条件概率表CPT</vt:lpstr>
      <vt:lpstr>贝叶斯网络的语义</vt:lpstr>
      <vt:lpstr>贝叶斯网络：交 通</vt:lpstr>
      <vt:lpstr>构建贝叶斯：交通</vt:lpstr>
      <vt:lpstr>贝叶斯网络: 报警网络</vt:lpstr>
      <vt:lpstr>枚举精确推理</vt:lpstr>
      <vt:lpstr>枚举精确推理</vt:lpstr>
      <vt:lpstr>枚举精确推理</vt:lpstr>
      <vt:lpstr>枚举精确推理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1360</cp:revision>
  <dcterms:created xsi:type="dcterms:W3CDTF">2012-07-06T08:29:00Z</dcterms:created>
  <dcterms:modified xsi:type="dcterms:W3CDTF">2021-12-28T02:45:11Z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