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57"/>
  </p:notesMasterIdLst>
  <p:sldIdLst>
    <p:sldId id="256" r:id="rId2"/>
    <p:sldId id="757" r:id="rId3"/>
    <p:sldId id="754" r:id="rId4"/>
    <p:sldId id="786" r:id="rId5"/>
    <p:sldId id="789" r:id="rId6"/>
    <p:sldId id="787" r:id="rId7"/>
    <p:sldId id="791" r:id="rId8"/>
    <p:sldId id="788" r:id="rId9"/>
    <p:sldId id="790" r:id="rId10"/>
    <p:sldId id="747" r:id="rId11"/>
    <p:sldId id="743" r:id="rId12"/>
    <p:sldId id="703" r:id="rId13"/>
    <p:sldId id="767" r:id="rId14"/>
    <p:sldId id="750" r:id="rId15"/>
    <p:sldId id="756" r:id="rId16"/>
    <p:sldId id="774" r:id="rId17"/>
    <p:sldId id="775" r:id="rId18"/>
    <p:sldId id="776" r:id="rId19"/>
    <p:sldId id="780" r:id="rId20"/>
    <p:sldId id="751" r:id="rId21"/>
    <p:sldId id="777" r:id="rId22"/>
    <p:sldId id="779" r:id="rId23"/>
    <p:sldId id="752" r:id="rId24"/>
    <p:sldId id="762" r:id="rId25"/>
    <p:sldId id="763" r:id="rId26"/>
    <p:sldId id="764" r:id="rId27"/>
    <p:sldId id="765" r:id="rId28"/>
    <p:sldId id="753" r:id="rId29"/>
    <p:sldId id="768" r:id="rId30"/>
    <p:sldId id="769" r:id="rId31"/>
    <p:sldId id="770" r:id="rId32"/>
    <p:sldId id="772" r:id="rId33"/>
    <p:sldId id="773" r:id="rId34"/>
    <p:sldId id="778" r:id="rId35"/>
    <p:sldId id="781" r:id="rId36"/>
    <p:sldId id="782" r:id="rId37"/>
    <p:sldId id="783" r:id="rId38"/>
    <p:sldId id="784" r:id="rId39"/>
    <p:sldId id="785" r:id="rId40"/>
    <p:sldId id="758" r:id="rId41"/>
    <p:sldId id="759" r:id="rId42"/>
    <p:sldId id="795" r:id="rId43"/>
    <p:sldId id="796" r:id="rId44"/>
    <p:sldId id="797" r:id="rId45"/>
    <p:sldId id="798" r:id="rId46"/>
    <p:sldId id="799" r:id="rId47"/>
    <p:sldId id="760" r:id="rId48"/>
    <p:sldId id="761" r:id="rId49"/>
    <p:sldId id="792" r:id="rId50"/>
    <p:sldId id="793" r:id="rId51"/>
    <p:sldId id="803" r:id="rId52"/>
    <p:sldId id="805" r:id="rId53"/>
    <p:sldId id="806" r:id="rId54"/>
    <p:sldId id="801" r:id="rId55"/>
    <p:sldId id="79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7F71B-3731-45AB-842F-538C212E2DD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FA608-4B6B-4B56-8C8A-0C1F0F09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1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AE028-FC1B-49AE-95F3-DEE262EB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69DE9-2CF9-4760-A391-D8032467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48B09-74E8-44CE-A2D0-7546E8DD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9CA10-B3AF-4026-8641-F2D259DC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15D50-9B98-4E23-AB7D-C2E874B5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4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28AD3-C615-4D42-920D-FB41F48B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F44E5-0B6D-45B2-B18B-D40108930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2F753-2A6B-43DB-8ABC-017D218C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EC039-6DAA-4368-859E-FF725021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83748-1FFF-4E6D-83C2-FC142EBD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4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FF7E9-2D55-423F-8D68-FA9E210E3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5CD9F-B24A-4667-992C-5D6B8581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CD1C6-DDC7-499C-9CAA-97B8B031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C1CD1-DB68-4AE9-87F8-4A9EF58F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DF5EB-2E34-404D-B2BB-E4D8FFC5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0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BAAC-4E17-4B79-A35F-276CA4A3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FBA7-FD2E-4038-9303-638200E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23486-C318-4B64-B28B-1AC59D11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06D79-955A-4B96-A6A3-98767D1B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5356-0B8C-48F0-A62E-0A183838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2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0A0DA-48A0-4EDB-B149-BAE92055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D5BEE-D224-44B6-A5BE-9705703C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F014D-55CA-4501-B32F-CDC242E2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386CB-24EB-4660-98B6-D8D06230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937A7-0266-4093-9CBA-846F7F57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BE0C8-8341-4B11-AB19-DC387CAC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C0FBD-722F-4062-B077-0C041D7AE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8217F-A049-456B-8321-A4A37CF34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B0446-A277-42AD-916E-4052312E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113E3-477E-4D62-A284-FAD88F06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74431-0A8A-4CC6-80E5-A1B2E12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3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6CCF-1744-4037-B666-AA068286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254BE-5BDE-4FF0-8D1C-2ED2F83A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B06E2-0394-4957-81EC-0B4612674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ACDC3F-7500-425A-A964-D731D1F09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C305C8-9955-48DD-A8A9-E0DB77AD2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72832-9761-4A0E-9803-1F9C4D7D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15B4B-0E44-499A-905D-C6C7A490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988A61-89B8-4B00-85B5-2A78A300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EFC62-7EEA-4BD7-97F1-40707E10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957CAF-C8D4-4B92-975A-D4C0F0D7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33246-5DA4-4C65-8090-1EA4517B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3158C-9847-4041-9399-61D47299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4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875F7-E41B-4AF7-B413-05EC901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782BD-6257-471E-B867-C3948D51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A2875-9204-4319-A07D-87DCA35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B1C5B-9A4D-4E15-9EDE-46749295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17108-765D-4D2F-ABE1-9F84FE8E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B9CBC-C046-441B-AF3E-05C8EC7A5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B6F08-4FF8-47AA-8923-B8D35285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5AE51-0CB3-4F95-82E7-3218F268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C063F-4603-4E2C-A445-8E3ADB56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0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7456-F90B-4EDF-9013-F7BAD548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C9F61C-EA58-4249-BEF2-8F20529DD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639DD-35D8-4290-87D5-224226F51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24984-5A6A-4F3A-9594-45E0814D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CBEB2-B40C-4B41-9632-24976025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C0AAC-C21D-4E92-AA1B-0296DA4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BDE989-924B-4213-99FB-A804239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1F1F5-B016-4A19-8A22-26F2CE3C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A6724-5CF7-469A-A4B4-059ECCD57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857D-942C-425F-AA76-795228AB1EB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812D9-054F-462E-8045-C5D4A5783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CECA6-E20F-4F38-ABE2-4EF7E4D05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AD22-4446-4D12-8F27-31B11E086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7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0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8BFB-8EB2-40C7-A1D3-380EFE0A2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1666"/>
            <a:ext cx="9144000" cy="1034987"/>
          </a:xfrm>
        </p:spPr>
        <p:txBody>
          <a:bodyPr>
            <a:normAutofit/>
          </a:bodyPr>
          <a:lstStyle/>
          <a:p>
            <a:r>
              <a:rPr lang="en-US" altLang="zh-CN" b="1" dirty="0"/>
              <a:t>2021 </a:t>
            </a:r>
            <a:r>
              <a:rPr lang="zh-CN" altLang="en-US" b="1" dirty="0"/>
              <a:t>人工智能 习题课</a:t>
            </a:r>
          </a:p>
        </p:txBody>
      </p:sp>
    </p:spTree>
    <p:extLst>
      <p:ext uri="{BB962C8B-B14F-4D97-AF65-F5344CB8AC3E}">
        <p14:creationId xmlns:p14="http://schemas.microsoft.com/office/powerpoint/2010/main" val="40170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D063-E0FE-42B5-971C-28C057BD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50" y="5618976"/>
            <a:ext cx="3570978" cy="40757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报警问题条件概率表</a:t>
            </a:r>
            <a:r>
              <a:rPr lang="en-US" altLang="zh-CN" sz="24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CPT</a:t>
            </a:r>
            <a:endParaRPr lang="zh-CN" altLang="en-US" sz="24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82ED45-817D-44B1-9E38-629B021F2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58" y="1035234"/>
            <a:ext cx="7388905" cy="4360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57E4F9-9493-4A7A-BD11-DC221DDB451B}"/>
                  </a:ext>
                </a:extLst>
              </p:cNvPr>
              <p:cNvSpPr txBox="1"/>
              <p:nvPr/>
            </p:nvSpPr>
            <p:spPr>
              <a:xfrm>
                <a:off x="2735828" y="47866"/>
                <a:ext cx="6094770" cy="670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indent="265113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贝叶斯</m:t>
                    </m:r>
                  </m:oMath>
                </a14:m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网络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57E4F9-9493-4A7A-BD11-DC221DDB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28" y="47866"/>
                <a:ext cx="6094770" cy="670376"/>
              </a:xfrm>
              <a:prstGeom prst="rect">
                <a:avLst/>
              </a:prstGeom>
              <a:blipFill>
                <a:blip r:embed="rId3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1" y="125846"/>
            <a:ext cx="9141319" cy="11685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贝叶斯网络的语义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77762" y="1124050"/>
            <a:ext cx="8229600" cy="100811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完全联合分布等于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局部条件分布的乘积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73712"/>
              </p:ext>
            </p:extLst>
          </p:nvPr>
        </p:nvGraphicFramePr>
        <p:xfrm>
          <a:off x="371836" y="1586625"/>
          <a:ext cx="5418885" cy="88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公式" r:id="rId3" imgW="52120800" imgH="10363200" progId="Equation.KSEE3">
                  <p:embed/>
                </p:oleObj>
              </mc:Choice>
              <mc:Fallback>
                <p:oleObj name="公式" r:id="rId3" imgW="52120800" imgH="10363200" progId="Equation.KSEE3">
                  <p:embed/>
                  <p:pic>
                    <p:nvPicPr>
                      <p:cNvPr id="4" name="对象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71836" y="1586625"/>
                        <a:ext cx="5418885" cy="8814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99453" y="5317201"/>
            <a:ext cx="7318183" cy="145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92701" y="2733695"/>
            <a:ext cx="1996040" cy="217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1643F0-E052-4303-85A0-2433F9E90ECE}"/>
              </a:ext>
            </a:extLst>
          </p:cNvPr>
          <p:cNvSpPr/>
          <p:nvPr/>
        </p:nvSpPr>
        <p:spPr>
          <a:xfrm>
            <a:off x="3626676" y="4449866"/>
            <a:ext cx="10631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j|a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EA57E5-CE5A-4052-BF51-AC65BE6EA89B}"/>
              </a:ext>
            </a:extLst>
          </p:cNvPr>
          <p:cNvSpPr/>
          <p:nvPr/>
        </p:nvSpPr>
        <p:spPr>
          <a:xfrm>
            <a:off x="6891654" y="4463453"/>
            <a:ext cx="12682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8100F67-BF5C-4D53-8A7D-028313C2B474}"/>
                  </a:ext>
                </a:extLst>
              </p:cNvPr>
              <p:cNvSpPr/>
              <p:nvPr/>
            </p:nvSpPr>
            <p:spPr>
              <a:xfrm>
                <a:off x="6891654" y="3432294"/>
                <a:ext cx="21547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P(a|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3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</a:t>
                </a:r>
                <a:r>
                  <a:rPr lang="en-US" altLang="zh-CN" sz="3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320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8100F67-BF5C-4D53-8A7D-028313C2B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54" y="3432294"/>
                <a:ext cx="2154756" cy="584775"/>
              </a:xfrm>
              <a:prstGeom prst="rect">
                <a:avLst/>
              </a:prstGeom>
              <a:blipFill>
                <a:blip r:embed="rId7"/>
                <a:stretch>
                  <a:fillRect l="-8215" t="-15625" r="-7649" b="-38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7275C3-AAC5-4CEB-84F2-3199919569AE}"/>
                  </a:ext>
                </a:extLst>
              </p:cNvPr>
              <p:cNvSpPr txBox="1"/>
              <p:nvPr/>
            </p:nvSpPr>
            <p:spPr>
              <a:xfrm>
                <a:off x="478763" y="2528159"/>
                <a:ext cx="42110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计算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 ~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 ~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7275C3-AAC5-4CEB-84F2-31999195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63" y="2528159"/>
                <a:ext cx="421102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6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466" y="17150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枚举精确推理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7C591A-79E2-4868-8D2F-A241ECF496CC}"/>
                  </a:ext>
                </a:extLst>
              </p:cNvPr>
              <p:cNvSpPr txBox="1"/>
              <p:nvPr/>
            </p:nvSpPr>
            <p:spPr>
              <a:xfrm>
                <a:off x="4264780" y="1220486"/>
                <a:ext cx="6515373" cy="1069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7C591A-79E2-4868-8D2F-A241ECF49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80" y="1220486"/>
                <a:ext cx="6515373" cy="1069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E984953-46B6-4CA1-8463-3A38583D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6" y="1719085"/>
            <a:ext cx="2993395" cy="2834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C85ABC3-AEF4-43E4-AC95-6D68262D0D2B}"/>
                  </a:ext>
                </a:extLst>
              </p:cNvPr>
              <p:cNvSpPr txBox="1"/>
              <p:nvPr/>
            </p:nvSpPr>
            <p:spPr>
              <a:xfrm>
                <a:off x="4331147" y="2167294"/>
                <a:ext cx="4696863" cy="1069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C85ABC3-AEF4-43E4-AC95-6D68262D0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47" y="2167294"/>
                <a:ext cx="4696863" cy="1069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3AB4DB-99A4-47DA-9C75-F91A4DAC6AC7}"/>
                  </a:ext>
                </a:extLst>
              </p:cNvPr>
              <p:cNvSpPr txBox="1"/>
              <p:nvPr/>
            </p:nvSpPr>
            <p:spPr>
              <a:xfrm>
                <a:off x="4331147" y="3687172"/>
                <a:ext cx="7080528" cy="1069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3AB4DB-99A4-47DA-9C75-F91A4DAC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47" y="3687172"/>
                <a:ext cx="7080528" cy="1069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C0A4E04B-7CAF-41DA-B288-4D14D4B5FF4F}"/>
              </a:ext>
            </a:extLst>
          </p:cNvPr>
          <p:cNvSpPr/>
          <p:nvPr/>
        </p:nvSpPr>
        <p:spPr>
          <a:xfrm>
            <a:off x="8495020" y="2988430"/>
            <a:ext cx="3185487" cy="8811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zh-CN" altLang="en-US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计算联合概率，</a:t>
            </a:r>
            <a:endPara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找个每个元素的父亲（条件）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38B2420-79A8-4DFD-A19E-C604FC54AE9A}"/>
              </a:ext>
            </a:extLst>
          </p:cNvPr>
          <p:cNvSpPr/>
          <p:nvPr/>
        </p:nvSpPr>
        <p:spPr>
          <a:xfrm>
            <a:off x="8085157" y="3170828"/>
            <a:ext cx="287593" cy="73570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F81B401-8576-4C56-A8C6-3C1BA84711E9}"/>
              </a:ext>
            </a:extLst>
          </p:cNvPr>
          <p:cNvSpPr/>
          <p:nvPr/>
        </p:nvSpPr>
        <p:spPr>
          <a:xfrm>
            <a:off x="8085157" y="4746317"/>
            <a:ext cx="287593" cy="66928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CE09AB-E734-4FC3-AAE7-DAE5A259883D}"/>
              </a:ext>
            </a:extLst>
          </p:cNvPr>
          <p:cNvSpPr/>
          <p:nvPr/>
        </p:nvSpPr>
        <p:spPr>
          <a:xfrm>
            <a:off x="8551705" y="4772732"/>
            <a:ext cx="2949846" cy="465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求和公式展开 </a:t>
            </a: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=a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~a</a:t>
            </a:r>
            <a:endPara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6D1557-8297-4721-A008-03FDFDEC7ABA}"/>
                  </a:ext>
                </a:extLst>
              </p:cNvPr>
              <p:cNvSpPr txBox="1"/>
              <p:nvPr/>
            </p:nvSpPr>
            <p:spPr>
              <a:xfrm>
                <a:off x="735844" y="5238372"/>
                <a:ext cx="11122597" cy="1069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|~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6D1557-8297-4721-A008-03FDFDEC7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44" y="5238372"/>
                <a:ext cx="11122597" cy="10690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466" y="171508"/>
            <a:ext cx="10515600" cy="893717"/>
          </a:xfrm>
        </p:spPr>
        <p:txBody>
          <a:bodyPr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枚举精确推理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3AB4DB-99A4-47DA-9C75-F91A4DAC6AC7}"/>
                  </a:ext>
                </a:extLst>
              </p:cNvPr>
              <p:cNvSpPr txBox="1"/>
              <p:nvPr/>
            </p:nvSpPr>
            <p:spPr>
              <a:xfrm>
                <a:off x="3862188" y="1427405"/>
                <a:ext cx="7272888" cy="1069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3AB4DB-99A4-47DA-9C75-F91A4DAC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88" y="1427405"/>
                <a:ext cx="7272888" cy="1069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CF81B401-8576-4C56-A8C6-3C1BA84711E9}"/>
              </a:ext>
            </a:extLst>
          </p:cNvPr>
          <p:cNvSpPr/>
          <p:nvPr/>
        </p:nvSpPr>
        <p:spPr>
          <a:xfrm>
            <a:off x="7211039" y="2465760"/>
            <a:ext cx="287593" cy="66928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CE09AB-E734-4FC3-AAE7-DAE5A259883D}"/>
              </a:ext>
            </a:extLst>
          </p:cNvPr>
          <p:cNvSpPr/>
          <p:nvPr/>
        </p:nvSpPr>
        <p:spPr>
          <a:xfrm>
            <a:off x="7847810" y="2392956"/>
            <a:ext cx="2949846" cy="465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求和公式展开 </a:t>
            </a: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=a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~a</a:t>
            </a:r>
            <a:endPara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6D1557-8297-4721-A008-03FDFDEC7ABA}"/>
                  </a:ext>
                </a:extLst>
              </p:cNvPr>
              <p:cNvSpPr txBox="1"/>
              <p:nvPr/>
            </p:nvSpPr>
            <p:spPr>
              <a:xfrm>
                <a:off x="229501" y="2925578"/>
                <a:ext cx="10944663" cy="1069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|~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6D1557-8297-4721-A008-03FDFDEC7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1" y="2925578"/>
                <a:ext cx="10944663" cy="1069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63879939-7328-43BD-8DD8-5A0C17694F37}"/>
              </a:ext>
            </a:extLst>
          </p:cNvPr>
          <p:cNvSpPr/>
          <p:nvPr/>
        </p:nvSpPr>
        <p:spPr>
          <a:xfrm>
            <a:off x="7942591" y="3828954"/>
            <a:ext cx="2949846" cy="465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zh-CN" altLang="en-US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求和公式展开 </a:t>
            </a: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=e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~e</a:t>
            </a:r>
            <a:endPara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9EA630-620D-45DD-BDF8-AFF89ACF0B1B}"/>
                  </a:ext>
                </a:extLst>
              </p:cNvPr>
              <p:cNvSpPr txBox="1"/>
              <p:nvPr/>
            </p:nvSpPr>
            <p:spPr>
              <a:xfrm>
                <a:off x="428604" y="4377435"/>
                <a:ext cx="11038663" cy="1049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sz="2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9EA630-620D-45DD-BDF8-AFF89ACF0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4" y="4377435"/>
                <a:ext cx="11038663" cy="1049518"/>
              </a:xfrm>
              <a:prstGeom prst="rect">
                <a:avLst/>
              </a:prstGeom>
              <a:blipFill>
                <a:blip r:embed="rId4"/>
                <a:stretch>
                  <a:fillRect l="-939" b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下 14">
            <a:extLst>
              <a:ext uri="{FF2B5EF4-FFF2-40B4-BE49-F238E27FC236}">
                <a16:creationId xmlns:a16="http://schemas.microsoft.com/office/drawing/2014/main" id="{BA1B76DE-DF4F-47BE-AAA6-AC5679AE6582}"/>
              </a:ext>
            </a:extLst>
          </p:cNvPr>
          <p:cNvSpPr/>
          <p:nvPr/>
        </p:nvSpPr>
        <p:spPr>
          <a:xfrm>
            <a:off x="7270414" y="3790946"/>
            <a:ext cx="287593" cy="66928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A1AF3D-7176-4923-8001-576097051F2B}"/>
              </a:ext>
            </a:extLst>
          </p:cNvPr>
          <p:cNvSpPr/>
          <p:nvPr/>
        </p:nvSpPr>
        <p:spPr>
          <a:xfrm>
            <a:off x="2775626" y="4513006"/>
            <a:ext cx="8238847" cy="3469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A3BC95-11C7-423A-9D60-7DB2730526F5}"/>
              </a:ext>
            </a:extLst>
          </p:cNvPr>
          <p:cNvSpPr/>
          <p:nvPr/>
        </p:nvSpPr>
        <p:spPr>
          <a:xfrm>
            <a:off x="2076688" y="5090893"/>
            <a:ext cx="8815749" cy="3469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FB178E-87F3-4E27-8AF2-931CB9765874}"/>
              </a:ext>
            </a:extLst>
          </p:cNvPr>
          <p:cNvSpPr/>
          <p:nvPr/>
        </p:nvSpPr>
        <p:spPr>
          <a:xfrm>
            <a:off x="9240706" y="2865188"/>
            <a:ext cx="784189" cy="465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=~a</a:t>
            </a:r>
            <a:endPara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A29CD3-C141-47CD-852C-2F8551D5506D}"/>
              </a:ext>
            </a:extLst>
          </p:cNvPr>
          <p:cNvSpPr/>
          <p:nvPr/>
        </p:nvSpPr>
        <p:spPr>
          <a:xfrm>
            <a:off x="11146835" y="4394317"/>
            <a:ext cx="588623" cy="465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=e</a:t>
            </a:r>
            <a:endPara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489F33-5F50-45FF-B83D-B5D3B74B8C38}"/>
              </a:ext>
            </a:extLst>
          </p:cNvPr>
          <p:cNvSpPr/>
          <p:nvPr/>
        </p:nvSpPr>
        <p:spPr>
          <a:xfrm>
            <a:off x="3092451" y="3308424"/>
            <a:ext cx="3505200" cy="38604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1591F3-C295-409A-80ED-00B97AC511F1}"/>
              </a:ext>
            </a:extLst>
          </p:cNvPr>
          <p:cNvSpPr/>
          <p:nvPr/>
        </p:nvSpPr>
        <p:spPr>
          <a:xfrm>
            <a:off x="6889750" y="3289431"/>
            <a:ext cx="4202315" cy="38604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C3AFA2-0629-43CE-A8A6-39F3B478458A}"/>
              </a:ext>
            </a:extLst>
          </p:cNvPr>
          <p:cNvSpPr/>
          <p:nvPr/>
        </p:nvSpPr>
        <p:spPr>
          <a:xfrm>
            <a:off x="4845076" y="2831893"/>
            <a:ext cx="623889" cy="465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=a</a:t>
            </a:r>
            <a:endPara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27FF9A-564B-4D97-B11A-66EBF1070F49}"/>
              </a:ext>
            </a:extLst>
          </p:cNvPr>
          <p:cNvSpPr/>
          <p:nvPr/>
        </p:nvSpPr>
        <p:spPr>
          <a:xfrm>
            <a:off x="11163199" y="4902194"/>
            <a:ext cx="748923" cy="465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=~e</a:t>
            </a:r>
            <a:endPara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0AC774-C5F4-4E22-A8E1-9DABE81B7875}"/>
              </a:ext>
            </a:extLst>
          </p:cNvPr>
          <p:cNvSpPr txBox="1"/>
          <p:nvPr/>
        </p:nvSpPr>
        <p:spPr>
          <a:xfrm>
            <a:off x="277660" y="1151681"/>
            <a:ext cx="487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需考虑隐藏变量</a:t>
            </a:r>
            <a:r>
              <a:rPr lang="en-US" altLang="zh-CN" sz="2400" b="1" dirty="0">
                <a:solidFill>
                  <a:srgbClr val="C00000"/>
                </a:solidFill>
              </a:rPr>
              <a:t>E</a:t>
            </a:r>
            <a:r>
              <a:rPr lang="zh-CN" altLang="en-US" sz="2400" b="1" dirty="0">
                <a:solidFill>
                  <a:srgbClr val="C00000"/>
                </a:solidFill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</a:rPr>
              <a:t>所有的取值！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8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6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枚举精确推理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0810" y="1589041"/>
            <a:ext cx="849694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j=true, m=true</a:t>
            </a: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的情况下</a:t>
            </a:r>
            <a:r>
              <a: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P(b=true)</a:t>
            </a: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P(b=false)</a:t>
            </a: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的概率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6191648" y="3262998"/>
          <a:ext cx="3906154" cy="43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" name="公式" r:id="rId4" imgW="40233600" imgH="4876800" progId="Equation.KSEE3">
                  <p:embed/>
                </p:oleObj>
              </mc:Choice>
              <mc:Fallback>
                <p:oleObj name="公式" r:id="rId4" imgW="40233600" imgH="4876800" progId="Equation.KSEE3">
                  <p:embed/>
                  <p:pic>
                    <p:nvPicPr>
                      <p:cNvPr id="104453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191648" y="3262998"/>
                        <a:ext cx="3906154" cy="4323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9697" y="3909274"/>
            <a:ext cx="21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归一化得到：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3883509" y="5056767"/>
          <a:ext cx="3908534" cy="43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" name="公式" r:id="rId6" imgW="42367200" imgH="4876800" progId="Equation.KSEE3">
                  <p:embed/>
                </p:oleObj>
              </mc:Choice>
              <mc:Fallback>
                <p:oleObj name="公式" r:id="rId6" imgW="42367200" imgH="4876800" progId="Equation.KSEE3">
                  <p:embed/>
                  <p:pic>
                    <p:nvPicPr>
                      <p:cNvPr id="104454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3883509" y="5056767"/>
                        <a:ext cx="3908534" cy="4323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392FDF-B2C4-4C0C-B9CA-55D1E3689A59}"/>
                  </a:ext>
                </a:extLst>
              </p:cNvPr>
              <p:cNvSpPr txBox="1"/>
              <p:nvPr/>
            </p:nvSpPr>
            <p:spPr>
              <a:xfrm>
                <a:off x="2205548" y="3217573"/>
                <a:ext cx="3852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dirty="0"/>
                  <a:t>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dirty="0"/>
                  <a:t>)=0.00059224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392FDF-B2C4-4C0C-B9CA-55D1E368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48" y="3217573"/>
                <a:ext cx="3852017" cy="523220"/>
              </a:xfrm>
              <a:prstGeom prst="rect">
                <a:avLst/>
              </a:prstGeom>
              <a:blipFill>
                <a:blip r:embed="rId8"/>
                <a:stretch>
                  <a:fillRect l="-3323" t="-139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B439572-96A2-4441-B8CE-A96878760EA0}"/>
              </a:ext>
            </a:extLst>
          </p:cNvPr>
          <p:cNvSpPr/>
          <p:nvPr/>
        </p:nvSpPr>
        <p:spPr>
          <a:xfrm>
            <a:off x="3647728" y="5013176"/>
            <a:ext cx="4536504" cy="52322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E727A75-E64A-458F-884D-6730C49DEC7E}"/>
              </a:ext>
            </a:extLst>
          </p:cNvPr>
          <p:cNvSpPr/>
          <p:nvPr/>
        </p:nvSpPr>
        <p:spPr>
          <a:xfrm>
            <a:off x="5756831" y="2346715"/>
            <a:ext cx="360040" cy="7200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FEB70A05-1F6D-47AA-AB72-E8533701DAD0}"/>
              </a:ext>
            </a:extLst>
          </p:cNvPr>
          <p:cNvSpPr/>
          <p:nvPr/>
        </p:nvSpPr>
        <p:spPr>
          <a:xfrm>
            <a:off x="5827850" y="3891572"/>
            <a:ext cx="360040" cy="85710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6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9A7BC-6A5C-406B-A4FA-CE728F59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34935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贝叶斯网络 作业</a:t>
            </a:r>
            <a:r>
              <a:rPr lang="en-US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endParaRPr lang="en-US" altLang="zh-CN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参考下图中的贝叶斯网络（见图二），其中布尔变量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聪明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(intelligence)  H=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诚实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(Honest)  P=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受欢迎的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(Popular) L=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大量的竞选资金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竞选成功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B58662-C17C-4226-932C-2608EC57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7" y="2525027"/>
            <a:ext cx="3426694" cy="29605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004FCC-FAE5-41A8-B218-C61B1B6D467D}"/>
              </a:ext>
            </a:extLst>
          </p:cNvPr>
          <p:cNvSpPr txBox="1"/>
          <p:nvPr/>
        </p:nvSpPr>
        <p:spPr>
          <a:xfrm>
            <a:off x="4280764" y="2432958"/>
            <a:ext cx="7441336" cy="2965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435" indent="635" algn="just">
              <a:lnSpc>
                <a:spcPct val="200000"/>
              </a:lnSpc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(a)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根据该网络结构，是否可以得到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P(I, L, H)=P(I)P(L)P(H),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如果不是，请给出正确的表达式；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8435" indent="635" algn="just">
              <a:lnSpc>
                <a:spcPct val="200000"/>
              </a:lnSpc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根据该网络结构计算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h, ¬l, p, ¬e)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的值；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  <a:p>
            <a:pPr marL="178435" indent="635" algn="just">
              <a:lnSpc>
                <a:spcPct val="200000"/>
              </a:lnSpc>
              <a:tabLst>
                <a:tab pos="457200" algn="l"/>
              </a:tabLst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(c)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假设已知某个人是诚实的，没有大量的竞选资金但是竞选成功了，那么他是聪明的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概率是多少？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84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2B58662-C17C-4226-932C-2608EC57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6" y="1762447"/>
            <a:ext cx="3802650" cy="32854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004FCC-FAE5-41A8-B218-C61B1B6D467D}"/>
              </a:ext>
            </a:extLst>
          </p:cNvPr>
          <p:cNvSpPr txBox="1"/>
          <p:nvPr/>
        </p:nvSpPr>
        <p:spPr>
          <a:xfrm>
            <a:off x="4857344" y="1892149"/>
            <a:ext cx="6637777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435" indent="635" algn="just">
              <a:lnSpc>
                <a:spcPct val="150000"/>
              </a:lnSpc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(a)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根据该网络结构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是否可以得到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P(I, L, H)=P(I)P(L)P(H),</a:t>
            </a:r>
          </a:p>
          <a:p>
            <a:pPr marL="178435" indent="635" algn="just">
              <a:lnSpc>
                <a:spcPct val="150000"/>
              </a:lnSpc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如果不是，请给出正确的表达式；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608882-27AC-405A-9A01-BCD3834F5378}"/>
              </a:ext>
            </a:extLst>
          </p:cNvPr>
          <p:cNvSpPr txBox="1"/>
          <p:nvPr/>
        </p:nvSpPr>
        <p:spPr>
          <a:xfrm>
            <a:off x="4933098" y="3073766"/>
            <a:ext cx="6330624" cy="1113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435" indent="635" algn="just">
              <a:lnSpc>
                <a:spcPct val="200000"/>
              </a:lnSpc>
              <a:tabLst>
                <a:tab pos="457200" algn="l"/>
              </a:tabLst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答案：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P(I, L, H)=P(I)*P(L|H)*P(H)    </a:t>
            </a:r>
          </a:p>
          <a:p>
            <a:pPr marL="178435" indent="635" algn="just">
              <a:lnSpc>
                <a:spcPct val="200000"/>
              </a:lnSpc>
              <a:tabLst>
                <a:tab pos="457200" algn="l"/>
              </a:tabLst>
            </a:pP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（找出每个变量对应的父亲节点）</a:t>
            </a:r>
            <a:endParaRPr lang="en-US" altLang="zh-CN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EDB934-40F0-4280-9F39-A83BC52C6C96}"/>
              </a:ext>
            </a:extLst>
          </p:cNvPr>
          <p:cNvSpPr txBox="1"/>
          <p:nvPr/>
        </p:nvSpPr>
        <p:spPr>
          <a:xfrm>
            <a:off x="2080232" y="6324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贝叶斯网络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38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2B58662-C17C-4226-932C-2608EC57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6" y="1732748"/>
            <a:ext cx="4106041" cy="354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004FCC-FAE5-41A8-B218-C61B1B6D467D}"/>
              </a:ext>
            </a:extLst>
          </p:cNvPr>
          <p:cNvSpPr txBox="1"/>
          <p:nvPr/>
        </p:nvSpPr>
        <p:spPr>
          <a:xfrm>
            <a:off x="342747" y="653712"/>
            <a:ext cx="511345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435" indent="635" algn="just">
              <a:lnSpc>
                <a:spcPct val="150000"/>
              </a:lnSpc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根据该网络结构计算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h, ~l, p, ~e)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的值；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E2B369-DF71-4D46-B6A0-2AE56B3C3908}"/>
              </a:ext>
            </a:extLst>
          </p:cNvPr>
          <p:cNvSpPr txBox="1"/>
          <p:nvPr/>
        </p:nvSpPr>
        <p:spPr>
          <a:xfrm>
            <a:off x="3677885" y="5636265"/>
            <a:ext cx="851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4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h, ~l, p, ~e) = P(</a:t>
            </a:r>
            <a:r>
              <a:rPr lang="en-US" altLang="zh-CN" sz="24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P(h) 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400" u="sng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1-P(</a:t>
            </a:r>
            <a:r>
              <a:rPr lang="en-US" altLang="zh-CN" sz="2400" u="sng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l|h</a:t>
            </a:r>
            <a:r>
              <a:rPr lang="en-US" altLang="zh-CN" sz="2400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)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p|i</a:t>
            </a:r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h, ~l) *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u="sng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1-P(</a:t>
            </a:r>
            <a:r>
              <a:rPr lang="en-US" altLang="zh-CN" sz="2400" u="sng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e|p</a:t>
            </a:r>
            <a:r>
              <a:rPr lang="en-US" altLang="zh-CN" sz="2400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u="sng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D5FC65-FE2B-457C-823E-B6364B3022DB}"/>
              </a:ext>
            </a:extLst>
          </p:cNvPr>
          <p:cNvSpPr/>
          <p:nvPr/>
        </p:nvSpPr>
        <p:spPr>
          <a:xfrm>
            <a:off x="4586041" y="1336591"/>
            <a:ext cx="44935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u="sng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针对每个元素，找出其直接父亲</a:t>
            </a:r>
            <a:endParaRPr lang="zh-CN" altLang="en-US" sz="2400" b="0" u="sng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FB84A-995B-4411-8893-A9F70B3C5149}"/>
              </a:ext>
            </a:extLst>
          </p:cNvPr>
          <p:cNvSpPr txBox="1"/>
          <p:nvPr/>
        </p:nvSpPr>
        <p:spPr>
          <a:xfrm>
            <a:off x="4816327" y="3333516"/>
            <a:ext cx="6703293" cy="8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，其父亲节点为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（对应的取值分别为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~l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局部概率为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 |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h, ~l)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125C3-27D5-4739-8B3E-7AA3D07E085C}"/>
              </a:ext>
            </a:extLst>
          </p:cNvPr>
          <p:cNvSpPr txBox="1"/>
          <p:nvPr/>
        </p:nvSpPr>
        <p:spPr>
          <a:xfrm>
            <a:off x="4816327" y="1974102"/>
            <a:ext cx="6866146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无父亲节点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，直接给出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先验概率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)*P(h)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DF57AB-9F20-47FF-A69D-BCEBFECA99E8}"/>
              </a:ext>
            </a:extLst>
          </p:cNvPr>
          <p:cNvSpPr txBox="1"/>
          <p:nvPr/>
        </p:nvSpPr>
        <p:spPr>
          <a:xfrm>
            <a:off x="4816327" y="2477728"/>
            <a:ext cx="6627996" cy="87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相关的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父亲节点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（取值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局部条件概率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P(~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l|h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对应的条件概率表中没有，进行</a:t>
            </a:r>
            <a:r>
              <a:rPr lang="zh-CN" altLang="en-US" sz="1800" u="sng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en-US" altLang="zh-CN" sz="1800" u="sng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 P(</a:t>
            </a:r>
            <a:r>
              <a:rPr lang="en-US" altLang="zh-CN" sz="1800" u="sng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l|h</a:t>
            </a:r>
            <a:r>
              <a:rPr lang="en-US" altLang="zh-CN" sz="1800" u="sng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9E2C47-EE5C-47D3-8D18-307F38B8394F}"/>
              </a:ext>
            </a:extLst>
          </p:cNvPr>
          <p:cNvSpPr txBox="1"/>
          <p:nvPr/>
        </p:nvSpPr>
        <p:spPr>
          <a:xfrm>
            <a:off x="4816327" y="4194311"/>
            <a:ext cx="6554922" cy="8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，其父亲节点为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（取值为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局部概率为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(~e | p)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=1- P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 | p)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8C275B-20C2-411F-8CC6-046FCE4DD05B}"/>
              </a:ext>
            </a:extLst>
          </p:cNvPr>
          <p:cNvSpPr/>
          <p:nvPr/>
        </p:nvSpPr>
        <p:spPr>
          <a:xfrm>
            <a:off x="4727930" y="2048915"/>
            <a:ext cx="6954543" cy="30786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344338E-9A9E-41C8-AFC1-D70B94FA18F5}"/>
              </a:ext>
            </a:extLst>
          </p:cNvPr>
          <p:cNvSpPr/>
          <p:nvPr/>
        </p:nvSpPr>
        <p:spPr>
          <a:xfrm>
            <a:off x="7677014" y="5190371"/>
            <a:ext cx="208876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DD9E7C-E673-4616-998E-6598A1F6ACCC}"/>
              </a:ext>
            </a:extLst>
          </p:cNvPr>
          <p:cNvSpPr txBox="1"/>
          <p:nvPr/>
        </p:nvSpPr>
        <p:spPr>
          <a:xfrm>
            <a:off x="8249400" y="635383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注意：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P(~</a:t>
            </a:r>
            <a:r>
              <a:rPr lang="en-US" altLang="zh-CN" sz="28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l|h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)=1-P(</a:t>
            </a:r>
            <a:r>
              <a:rPr lang="en-US" altLang="zh-CN" sz="28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l|h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5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2B58662-C17C-4226-932C-2608EC57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641" y="124715"/>
            <a:ext cx="4515465" cy="390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004FCC-FAE5-41A8-B218-C61B1B6D467D}"/>
              </a:ext>
            </a:extLst>
          </p:cNvPr>
          <p:cNvSpPr txBox="1"/>
          <p:nvPr/>
        </p:nvSpPr>
        <p:spPr>
          <a:xfrm>
            <a:off x="340235" y="2046524"/>
            <a:ext cx="7336778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435" indent="635" algn="just">
              <a:lnSpc>
                <a:spcPct val="150000"/>
              </a:lnSpc>
              <a:tabLst>
                <a:tab pos="457200" algn="l"/>
              </a:tabLst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(c)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假设已知某个人是诚实的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，没有大量的竞选资金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~l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但是竞选成功了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，那么他是聪明的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概率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是多少？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BE4273-D11C-4152-95A6-69B168CD304A}"/>
              </a:ext>
            </a:extLst>
          </p:cNvPr>
          <p:cNvSpPr txBox="1"/>
          <p:nvPr/>
        </p:nvSpPr>
        <p:spPr>
          <a:xfrm>
            <a:off x="471605" y="553872"/>
            <a:ext cx="6096000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参考下图中的贝叶斯网络（见图二），其中布尔变量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聪明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(intelligence)  H=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诚实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(Honest)  P=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受欢迎的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(Popular) L=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大量的竞选资金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竞选成功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CA050C-0524-47C8-ABAE-4ECB54A8AC0C}"/>
              </a:ext>
            </a:extLst>
          </p:cNvPr>
          <p:cNvSpPr txBox="1"/>
          <p:nvPr/>
        </p:nvSpPr>
        <p:spPr>
          <a:xfrm>
            <a:off x="307810" y="3136078"/>
            <a:ext cx="7757797" cy="46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435" indent="635" algn="just">
              <a:lnSpc>
                <a:spcPct val="150000"/>
              </a:lnSpc>
              <a:tabLst>
                <a:tab pos="457200" algn="l"/>
              </a:tabLst>
            </a:pP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kern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i|h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, ~l, 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CD0319-C0EA-4E0B-BFB3-21121CB1C1F5}"/>
                  </a:ext>
                </a:extLst>
              </p:cNvPr>
              <p:cNvSpPr txBox="1"/>
              <p:nvPr/>
            </p:nvSpPr>
            <p:spPr>
              <a:xfrm>
                <a:off x="542303" y="3770728"/>
                <a:ext cx="3115298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kern="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i|h</a:t>
                </a:r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~l, e</a:t>
                </a:r>
                <a:r>
                  <a:rPr lang="en-US" altLang="zh-CN" sz="24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,~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CD0319-C0EA-4E0B-BFB3-21121CB1C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3" y="3770728"/>
                <a:ext cx="3115298" cy="680699"/>
              </a:xfrm>
              <a:prstGeom prst="rect">
                <a:avLst/>
              </a:prstGeom>
              <a:blipFill>
                <a:blip r:embed="rId3"/>
                <a:stretch>
                  <a:fillRect l="-3131" b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8EE44E0-EA62-436A-8C58-F22CA617914C}"/>
              </a:ext>
            </a:extLst>
          </p:cNvPr>
          <p:cNvSpPr txBox="1"/>
          <p:nvPr/>
        </p:nvSpPr>
        <p:spPr>
          <a:xfrm>
            <a:off x="4260917" y="2903286"/>
            <a:ext cx="3420097" cy="15032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P(A, B)=P(A)*P(B|A)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贝叶斯公式</a:t>
            </a:r>
            <a:endParaRPr lang="en-US" altLang="zh-CN" sz="2400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P(B|A)=P(A, B)/P(A)</a:t>
            </a:r>
            <a:endParaRPr lang="en-US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010CED-5B75-4B8F-8B09-83448591435E}"/>
                  </a:ext>
                </a:extLst>
              </p:cNvPr>
              <p:cNvSpPr txBox="1"/>
              <p:nvPr/>
            </p:nvSpPr>
            <p:spPr>
              <a:xfrm>
                <a:off x="471605" y="4961201"/>
                <a:ext cx="3115298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kern="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i|h</a:t>
                </a:r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~l, e</a:t>
                </a:r>
                <a:r>
                  <a:rPr lang="en-US" altLang="zh-CN" sz="24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P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 ~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P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altLang="zh-CN" sz="24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 ~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d>
                      </m:den>
                    </m:f>
                  </m:oMath>
                </a14:m>
                <a:endParaRPr lang="en-US" sz="2400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010CED-5B75-4B8F-8B09-83448591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5" y="4961201"/>
                <a:ext cx="3115298" cy="1057277"/>
              </a:xfrm>
              <a:prstGeom prst="rect">
                <a:avLst/>
              </a:prstGeom>
              <a:blipFill>
                <a:blip r:embed="rId4"/>
                <a:stretch>
                  <a:fillRect l="-2935" t="-4624"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8E7D90A5-E0C3-44E1-B883-AFE3F8229DBB}"/>
              </a:ext>
            </a:extLst>
          </p:cNvPr>
          <p:cNvSpPr/>
          <p:nvPr/>
        </p:nvSpPr>
        <p:spPr>
          <a:xfrm>
            <a:off x="2140723" y="4514330"/>
            <a:ext cx="246434" cy="370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BDB27D-2EA3-4943-B3AB-3D334C07D156}"/>
              </a:ext>
            </a:extLst>
          </p:cNvPr>
          <p:cNvSpPr txBox="1"/>
          <p:nvPr/>
        </p:nvSpPr>
        <p:spPr>
          <a:xfrm>
            <a:off x="2486615" y="45423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引入隐藏变量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6EC67A-E3BE-4414-AAAF-6D31403EE9C6}"/>
                  </a:ext>
                </a:extLst>
              </p:cNvPr>
              <p:cNvSpPr txBox="1"/>
              <p:nvPr/>
            </p:nvSpPr>
            <p:spPr>
              <a:xfrm>
                <a:off x="4260917" y="4701610"/>
                <a:ext cx="3420097" cy="18805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引入</a:t>
                </a:r>
                <a:r>
                  <a:rPr lang="zh-CN" altLang="en-US" sz="20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隐藏变量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为获得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~</m:t>
                    </m:r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的父亲节点为</a:t>
                </a:r>
                <a:r>
                  <a:rPr lang="en-US" altLang="zh-CN" sz="20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，所以将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引入作为隐藏变量（同时考虑</a:t>
                </a:r>
                <a:r>
                  <a:rPr lang="en-US" altLang="zh-CN" sz="20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~p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sz="20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6EC67A-E3BE-4414-AAAF-6D31403E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7" y="4701610"/>
                <a:ext cx="3420097" cy="1880579"/>
              </a:xfrm>
              <a:prstGeom prst="rect">
                <a:avLst/>
              </a:prstGeom>
              <a:blipFill>
                <a:blip r:embed="rId5"/>
                <a:stretch>
                  <a:fillRect l="-1776" b="-450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8C95CF-CD8A-4E11-9DA5-8058BD8BA02B}"/>
                  </a:ext>
                </a:extLst>
              </p:cNvPr>
              <p:cNvSpPr txBox="1"/>
              <p:nvPr/>
            </p:nvSpPr>
            <p:spPr>
              <a:xfrm>
                <a:off x="8355028" y="4699620"/>
                <a:ext cx="3660420" cy="13388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~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kern="100" dirty="0">
                  <a:solidFill>
                    <a:srgbClr val="C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~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~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,~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8C95CF-CD8A-4E11-9DA5-8058BD8BA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028" y="4699620"/>
                <a:ext cx="3660420" cy="1338828"/>
              </a:xfrm>
              <a:prstGeom prst="rect">
                <a:avLst/>
              </a:prstGeom>
              <a:blipFill>
                <a:blip r:embed="rId6"/>
                <a:stretch>
                  <a:fillRect l="-13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26FDA2EE-24FA-455B-8F7D-C10D83632B0D}"/>
              </a:ext>
            </a:extLst>
          </p:cNvPr>
          <p:cNvSpPr/>
          <p:nvPr/>
        </p:nvSpPr>
        <p:spPr>
          <a:xfrm>
            <a:off x="7902883" y="5363479"/>
            <a:ext cx="318649" cy="20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902E62D-6734-4DA1-AE54-72432EB6C329}"/>
              </a:ext>
            </a:extLst>
          </p:cNvPr>
          <p:cNvSpPr/>
          <p:nvPr/>
        </p:nvSpPr>
        <p:spPr>
          <a:xfrm rot="20344872">
            <a:off x="3567846" y="3660540"/>
            <a:ext cx="597183" cy="28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2" grpId="0" animBg="1"/>
      <p:bldP spid="3" grpId="0"/>
      <p:bldP spid="12" grpId="0" animBg="1"/>
      <p:bldP spid="13" grpId="0" animBg="1"/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72E64B-E1BB-4577-A73E-693F9D524713}"/>
                  </a:ext>
                </a:extLst>
              </p:cNvPr>
              <p:cNvSpPr txBox="1"/>
              <p:nvPr/>
            </p:nvSpPr>
            <p:spPr>
              <a:xfrm>
                <a:off x="1768625" y="1244341"/>
                <a:ext cx="3756684" cy="68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kern="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i|h</a:t>
                </a:r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~l, e</a:t>
                </a:r>
                <a:r>
                  <a:rPr lang="en-US" altLang="zh-CN" sz="24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P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 ~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P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altLang="zh-CN" sz="24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 ~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d>
                      </m:den>
                    </m:f>
                  </m:oMath>
                </a14:m>
                <a:endParaRPr lang="en-US" sz="2400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72E64B-E1BB-4577-A73E-693F9D52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25" y="1244341"/>
                <a:ext cx="3756684" cy="687945"/>
              </a:xfrm>
              <a:prstGeom prst="rect">
                <a:avLst/>
              </a:prstGeom>
              <a:blipFill>
                <a:blip r:embed="rId2"/>
                <a:stretch>
                  <a:fillRect l="-2435"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C90A90-814D-42CF-8C48-325F64310C69}"/>
                  </a:ext>
                </a:extLst>
              </p:cNvPr>
              <p:cNvSpPr txBox="1"/>
              <p:nvPr/>
            </p:nvSpPr>
            <p:spPr>
              <a:xfrm>
                <a:off x="5563151" y="106170"/>
                <a:ext cx="3660420" cy="13388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~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kern="100" dirty="0">
                  <a:solidFill>
                    <a:srgbClr val="C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~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~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,~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C90A90-814D-42CF-8C48-325F6431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151" y="106170"/>
                <a:ext cx="3660420" cy="1338828"/>
              </a:xfrm>
              <a:prstGeom prst="rect">
                <a:avLst/>
              </a:prstGeom>
              <a:blipFill>
                <a:blip r:embed="rId3"/>
                <a:stretch>
                  <a:fillRect l="-13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DE51202A-783F-4A4F-AA18-D9CDE2981ED9}"/>
              </a:ext>
            </a:extLst>
          </p:cNvPr>
          <p:cNvSpPr/>
          <p:nvPr/>
        </p:nvSpPr>
        <p:spPr>
          <a:xfrm rot="20072760">
            <a:off x="4728570" y="856871"/>
            <a:ext cx="581243" cy="32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6A708B-25E1-49E9-8157-1AC390C80B90}"/>
                  </a:ext>
                </a:extLst>
              </p:cNvPr>
              <p:cNvSpPr txBox="1"/>
              <p:nvPr/>
            </p:nvSpPr>
            <p:spPr>
              <a:xfrm>
                <a:off x="2407045" y="2505703"/>
                <a:ext cx="3118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en-US" altLang="zh-CN" sz="1800" baseline="-25000" dirty="0"/>
                        <m:t>P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en-US" altLang="zh-CN" sz="18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~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6A708B-25E1-49E9-8157-1AC390C8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45" y="2505703"/>
                <a:ext cx="31182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A8A257E5-6CFA-4267-9FA0-2454427AC59C}"/>
              </a:ext>
            </a:extLst>
          </p:cNvPr>
          <p:cNvSpPr/>
          <p:nvPr/>
        </p:nvSpPr>
        <p:spPr>
          <a:xfrm rot="5400000">
            <a:off x="3470845" y="2121945"/>
            <a:ext cx="459823" cy="22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1ED58-D44F-409B-A8FF-C2D262738CD7}"/>
              </a:ext>
            </a:extLst>
          </p:cNvPr>
          <p:cNvSpPr txBox="1"/>
          <p:nvPr/>
        </p:nvSpPr>
        <p:spPr>
          <a:xfrm>
            <a:off x="3917003" y="2947266"/>
            <a:ext cx="4357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隐藏变量</a:t>
            </a:r>
            <a:r>
              <a:rPr lang="en-US" altLang="zh-CN" sz="2000" dirty="0"/>
              <a:t>P</a:t>
            </a:r>
            <a:r>
              <a:rPr lang="zh-CN" altLang="en-US" sz="2000" dirty="0"/>
              <a:t>和</a:t>
            </a:r>
            <a:r>
              <a:rPr lang="en-US" altLang="zh-CN" sz="2000" dirty="0"/>
              <a:t>I</a:t>
            </a:r>
            <a:r>
              <a:rPr lang="zh-CN" altLang="en-US" sz="2000" dirty="0"/>
              <a:t>分别取值</a:t>
            </a:r>
            <a:r>
              <a:rPr lang="en-US" altLang="zh-CN" sz="2000" dirty="0">
                <a:solidFill>
                  <a:srgbClr val="C00000"/>
                </a:solidFill>
              </a:rPr>
              <a:t>p</a:t>
            </a:r>
            <a:r>
              <a:rPr lang="zh-CN" altLang="en-US" sz="2000" dirty="0">
                <a:solidFill>
                  <a:srgbClr val="C00000"/>
                </a:solidFill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</a:rPr>
              <a:t>~p</a:t>
            </a:r>
            <a:r>
              <a:rPr lang="zh-CN" altLang="en-US" sz="2000" dirty="0"/>
              <a:t>和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zh-CN" altLang="en-US" sz="2000" dirty="0">
                <a:solidFill>
                  <a:srgbClr val="C00000"/>
                </a:solidFill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</a:rPr>
              <a:t>~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9B65AE-D739-4922-A37B-385B7756E5D3}"/>
                  </a:ext>
                </a:extLst>
              </p:cNvPr>
              <p:cNvSpPr txBox="1"/>
              <p:nvPr/>
            </p:nvSpPr>
            <p:spPr>
              <a:xfrm>
                <a:off x="291444" y="3506751"/>
                <a:ext cx="79535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:r>
                  <a:rPr lang="en-US" altLang="zh-CN" sz="1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,~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:r>
                  <a:rPr lang="en-US" altLang="zh-CN" sz="1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:r>
                  <a:rPr lang="en-US" altLang="zh-CN" sz="1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,~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9B65AE-D739-4922-A37B-385B7756E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4" y="3506751"/>
                <a:ext cx="795355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右 12">
            <a:extLst>
              <a:ext uri="{FF2B5EF4-FFF2-40B4-BE49-F238E27FC236}">
                <a16:creationId xmlns:a16="http://schemas.microsoft.com/office/drawing/2014/main" id="{EBA4D8FB-12D2-4F65-8DA5-32217B34CA78}"/>
              </a:ext>
            </a:extLst>
          </p:cNvPr>
          <p:cNvSpPr/>
          <p:nvPr/>
        </p:nvSpPr>
        <p:spPr>
          <a:xfrm rot="5400000">
            <a:off x="3490177" y="3059271"/>
            <a:ext cx="421160" cy="22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751054-8CED-4A32-B270-46F5A82F3EB2}"/>
                  </a:ext>
                </a:extLst>
              </p:cNvPr>
              <p:cNvSpPr txBox="1"/>
              <p:nvPr/>
            </p:nvSpPr>
            <p:spPr>
              <a:xfrm>
                <a:off x="276466" y="3924680"/>
                <a:ext cx="7376300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sz="18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zh-CN" altLang="en-US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∗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751054-8CED-4A32-B270-46F5A82F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6" y="3924680"/>
                <a:ext cx="7376300" cy="369332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2E772FED-928C-4BDF-87A3-34319BB2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08" y="1646667"/>
            <a:ext cx="3120787" cy="269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9CAC864-00F5-4BE1-8247-2723BCDB4527}"/>
                  </a:ext>
                </a:extLst>
              </p:cNvPr>
              <p:cNvSpPr txBox="1"/>
              <p:nvPr/>
            </p:nvSpPr>
            <p:spPr>
              <a:xfrm>
                <a:off x="102740" y="4866668"/>
                <a:ext cx="6031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~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sz="18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zh-CN" altLang="en-US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∗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9CAC864-00F5-4BE1-8247-2723BCDB4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" y="4866668"/>
                <a:ext cx="603151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0B852C97-01BD-4E1A-9C8C-57998712026A}"/>
              </a:ext>
            </a:extLst>
          </p:cNvPr>
          <p:cNvSpPr/>
          <p:nvPr/>
        </p:nvSpPr>
        <p:spPr>
          <a:xfrm rot="5400000">
            <a:off x="3490176" y="4442364"/>
            <a:ext cx="421160" cy="22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2A94F1-7F08-43A3-9478-51262BC56E60}"/>
              </a:ext>
            </a:extLst>
          </p:cNvPr>
          <p:cNvSpPr txBox="1"/>
          <p:nvPr/>
        </p:nvSpPr>
        <p:spPr>
          <a:xfrm>
            <a:off x="4039602" y="4326447"/>
            <a:ext cx="1485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~l</a:t>
            </a:r>
            <a:r>
              <a:rPr lang="zh-CN" altLang="en-US" sz="2000" dirty="0">
                <a:solidFill>
                  <a:srgbClr val="C00000"/>
                </a:solidFill>
              </a:rPr>
              <a:t>替换为</a:t>
            </a:r>
            <a:r>
              <a:rPr lang="en-US" altLang="zh-CN" sz="2000" dirty="0">
                <a:solidFill>
                  <a:srgbClr val="C00000"/>
                </a:solidFill>
              </a:rPr>
              <a:t>l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1D347B-11C0-4DFD-A0D2-ABA658D7B0FA}"/>
                  </a:ext>
                </a:extLst>
              </p:cNvPr>
              <p:cNvSpPr txBox="1"/>
              <p:nvPr/>
            </p:nvSpPr>
            <p:spPr>
              <a:xfrm>
                <a:off x="-106536" y="5458552"/>
                <a:ext cx="76145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类似</m:t>
                      </m:r>
                      <m:r>
                        <a:rPr lang="zh-CN" altLang="en-US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可得</m:t>
                      </m:r>
                      <m:r>
                        <a:rPr lang="en-US" altLang="zh-CN" sz="18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,~ 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~</m:t>
                          </m:r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sz="18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zh-CN" altLang="en-US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∗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1D347B-11C0-4DFD-A0D2-ABA658D7B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536" y="5458552"/>
                <a:ext cx="761458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A744E7E-8ACD-4336-AD19-87D031708826}"/>
                  </a:ext>
                </a:extLst>
              </p:cNvPr>
              <p:cNvSpPr txBox="1"/>
              <p:nvPr/>
            </p:nvSpPr>
            <p:spPr>
              <a:xfrm>
                <a:off x="152169" y="6047377"/>
                <a:ext cx="6465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,~ 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sz="18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zh-CN" altLang="en-US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∗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i="1" kern="1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kern="1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A744E7E-8ACD-4336-AD19-87D031708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9" y="6047377"/>
                <a:ext cx="646565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26DBE7A-821E-4BC7-9B19-709F3394A710}"/>
              </a:ext>
            </a:extLst>
          </p:cNvPr>
          <p:cNvSpPr txBox="1"/>
          <p:nvPr/>
        </p:nvSpPr>
        <p:spPr>
          <a:xfrm>
            <a:off x="6540335" y="4506066"/>
            <a:ext cx="5262979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用简单替换的方式更高效，但替换后请仔细检查！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B6DF2FE-0D49-4516-B31C-317AAD68A39A}"/>
                  </a:ext>
                </a:extLst>
              </p:cNvPr>
              <p:cNvSpPr txBox="1"/>
              <p:nvPr/>
            </p:nvSpPr>
            <p:spPr>
              <a:xfrm>
                <a:off x="7497203" y="4966415"/>
                <a:ext cx="4306111" cy="17112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 kern="1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转换为</a:t>
                </a:r>
                <a:r>
                  <a:rPr lang="en-US" altLang="zh-CN" dirty="0"/>
                  <a:t>1-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 kern="1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根据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节点对应的</a:t>
                </a:r>
                <a:r>
                  <a:rPr lang="en-US" altLang="zh-CN" dirty="0"/>
                  <a:t>CPT(</a:t>
                </a:r>
                <a:r>
                  <a:rPr lang="zh-CN" altLang="en-US" dirty="0"/>
                  <a:t>条件概率表</a:t>
                </a:r>
                <a:r>
                  <a:rPr lang="en-US" altLang="zh-CN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可知</a:t>
                </a:r>
                <a:r>
                  <a:rPr lang="en-US" altLang="zh-CN" b="1" u="sng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b="1" u="sng" dirty="0">
                    <a:solidFill>
                      <a:srgbClr val="00B050"/>
                    </a:solidFill>
                  </a:rPr>
                  <a:t>为</a:t>
                </a:r>
                <a:r>
                  <a:rPr lang="en-US" altLang="zh-CN" b="1" u="sng" dirty="0">
                    <a:solidFill>
                      <a:srgbClr val="00B050"/>
                    </a:solidFill>
                  </a:rPr>
                  <a:t>T</a:t>
                </a:r>
                <a:r>
                  <a:rPr lang="zh-CN" altLang="en-US" b="1" u="sng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b="1" u="sng" dirty="0">
                    <a:solidFill>
                      <a:srgbClr val="00B050"/>
                    </a:solidFill>
                  </a:rPr>
                  <a:t>h</a:t>
                </a:r>
                <a:r>
                  <a:rPr lang="zh-CN" altLang="en-US" b="1" u="sng" dirty="0">
                    <a:solidFill>
                      <a:srgbClr val="00B050"/>
                    </a:solidFill>
                  </a:rPr>
                  <a:t>为</a:t>
                </a:r>
                <a:r>
                  <a:rPr lang="en-US" altLang="zh-CN" b="1" u="sng" dirty="0">
                    <a:solidFill>
                      <a:srgbClr val="00B050"/>
                    </a:solidFill>
                  </a:rPr>
                  <a:t>T</a:t>
                </a:r>
                <a:r>
                  <a:rPr lang="zh-CN" altLang="en-US" b="1" u="sng" dirty="0">
                    <a:solidFill>
                      <a:srgbClr val="00B050"/>
                    </a:solidFill>
                  </a:rPr>
                  <a:t>， </a:t>
                </a:r>
                <a:r>
                  <a:rPr lang="en-US" altLang="zh-CN" b="1" u="sng" dirty="0">
                    <a:solidFill>
                      <a:srgbClr val="00B050"/>
                    </a:solidFill>
                  </a:rPr>
                  <a:t>l</a:t>
                </a:r>
                <a:r>
                  <a:rPr lang="zh-CN" altLang="en-US" b="1" u="sng" dirty="0">
                    <a:solidFill>
                      <a:srgbClr val="00B050"/>
                    </a:solidFill>
                  </a:rPr>
                  <a:t>为</a:t>
                </a:r>
                <a:r>
                  <a:rPr lang="en-US" altLang="zh-CN" b="1" u="sng" dirty="0">
                    <a:solidFill>
                      <a:srgbClr val="00B050"/>
                    </a:solidFill>
                  </a:rPr>
                  <a:t>F </a:t>
                </a:r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 kern="1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kern="1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=0.4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B6DF2FE-0D49-4516-B31C-317AAD68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03" y="4966415"/>
                <a:ext cx="4306111" cy="1711238"/>
              </a:xfrm>
              <a:prstGeom prst="rect">
                <a:avLst/>
              </a:prstGeom>
              <a:blipFill>
                <a:blip r:embed="rId11"/>
                <a:stretch>
                  <a:fillRect l="-1130" r="-424" b="-461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7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  <p:bldP spid="9" grpId="0" animBg="1"/>
      <p:bldP spid="11" grpId="0"/>
      <p:bldP spid="12" grpId="0"/>
      <p:bldP spid="13" grpId="0" animBg="1"/>
      <p:bldP spid="14" grpId="0" animBg="1"/>
      <p:bldP spid="16" grpId="0"/>
      <p:bldP spid="17" grpId="0" animBg="1"/>
      <p:bldP spid="18" grpId="0"/>
      <p:bldP spid="19" grpId="0"/>
      <p:bldP spid="20" grpId="0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ED16A7-E404-4E4F-952C-37552D4D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9" y="887896"/>
            <a:ext cx="7994073" cy="21642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ED070C-7F30-4BAC-AF70-9C1BFF411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6" y="3278230"/>
            <a:ext cx="4372502" cy="3304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DEE9A-E05D-4C9B-802D-9C76950BB892}"/>
                  </a:ext>
                </a:extLst>
              </p:cNvPr>
              <p:cNvSpPr txBox="1"/>
              <p:nvPr/>
            </p:nvSpPr>
            <p:spPr>
              <a:xfrm>
                <a:off x="2749297" y="99445"/>
                <a:ext cx="6094770" cy="75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indent="265113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m:rPr>
                            <m:nor/>
                          </m:rPr>
                          <a:rPr lang="zh-CN" altLang="en-US" sz="3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zh-CN" altLang="en-US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32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剪</m:t>
                    </m:r>
                    <m:r>
                      <a:rPr lang="zh-CN" altLang="en-US" sz="32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枝</m:t>
                    </m:r>
                  </m:oMath>
                </a14:m>
                <a:r>
                  <a:rPr kumimoji="0" lang="en-US" altLang="zh-CN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DEE9A-E05D-4C9B-802D-9C76950B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97" y="99445"/>
                <a:ext cx="6094770" cy="752898"/>
              </a:xfrm>
              <a:prstGeom prst="rect">
                <a:avLst/>
              </a:prstGeom>
              <a:blipFill>
                <a:blip r:embed="rId4"/>
                <a:stretch>
                  <a:fillRect b="-23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71B499E-F35E-40FF-8D1E-71828F3CD0CA}"/>
              </a:ext>
            </a:extLst>
          </p:cNvPr>
          <p:cNvSpPr txBox="1"/>
          <p:nvPr/>
        </p:nvSpPr>
        <p:spPr>
          <a:xfrm>
            <a:off x="6529471" y="6049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https://www.bilibili.com/video/BV1m7411E7X5?p=33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820D6B-2F2D-4F2E-A7A9-E7327ADF99CF}"/>
              </a:ext>
            </a:extLst>
          </p:cNvPr>
          <p:cNvSpPr/>
          <p:nvPr/>
        </p:nvSpPr>
        <p:spPr>
          <a:xfrm>
            <a:off x="6529471" y="5276692"/>
            <a:ext cx="24929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参考视频：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EA703-752A-4B7E-839D-1E5A66049D91}"/>
              </a:ext>
            </a:extLst>
          </p:cNvPr>
          <p:cNvSpPr/>
          <p:nvPr/>
        </p:nvSpPr>
        <p:spPr>
          <a:xfrm flipH="1">
            <a:off x="2264563" y="4716012"/>
            <a:ext cx="3696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C3CC5CE-339B-4043-A431-41FA92A7D188}"/>
              </a:ext>
            </a:extLst>
          </p:cNvPr>
          <p:cNvGrpSpPr/>
          <p:nvPr/>
        </p:nvGrpSpPr>
        <p:grpSpPr>
          <a:xfrm>
            <a:off x="3398520" y="3217920"/>
            <a:ext cx="5623941" cy="584775"/>
            <a:chOff x="472059" y="3413149"/>
            <a:chExt cx="5623941" cy="58477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8DA36D2-5E50-4836-81E8-3616ED42017E}"/>
                </a:ext>
              </a:extLst>
            </p:cNvPr>
            <p:cNvSpPr/>
            <p:nvPr/>
          </p:nvSpPr>
          <p:spPr>
            <a:xfrm flipH="1">
              <a:off x="517873" y="3413149"/>
              <a:ext cx="36965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zh-CN" altLang="en-US" sz="32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49AFF9B-136C-4DF0-8609-5D01288D8A8E}"/>
                </a:ext>
              </a:extLst>
            </p:cNvPr>
            <p:cNvSpPr txBox="1"/>
            <p:nvPr/>
          </p:nvSpPr>
          <p:spPr>
            <a:xfrm>
              <a:off x="887523" y="3520870"/>
              <a:ext cx="5208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Chance</a:t>
              </a:r>
              <a:r>
                <a:rPr lang="zh-CN" altLang="en-US" sz="2400" dirty="0"/>
                <a:t>节点的值为 </a:t>
              </a:r>
              <a:r>
                <a:rPr lang="en-US" altLang="zh-CN" sz="2400" dirty="0"/>
                <a:t>20</a:t>
              </a:r>
              <a:r>
                <a:rPr lang="zh-CN" altLang="en-US" sz="2400" dirty="0"/>
                <a:t>*</a:t>
              </a:r>
              <a:r>
                <a:rPr lang="en-US" altLang="zh-CN" sz="2400" dirty="0"/>
                <a:t>0.5+50</a:t>
              </a:r>
              <a:r>
                <a:rPr lang="zh-CN" altLang="en-US" sz="2400" dirty="0"/>
                <a:t>*</a:t>
              </a:r>
              <a:r>
                <a:rPr lang="en-US" altLang="zh-CN" sz="2400" dirty="0"/>
                <a:t>0.5=35</a:t>
              </a:r>
              <a:endParaRPr lang="zh-CN" altLang="en-US" sz="2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DA19E4-764D-4A4A-9CAF-C0BC290FA7CA}"/>
                </a:ext>
              </a:extLst>
            </p:cNvPr>
            <p:cNvSpPr/>
            <p:nvPr/>
          </p:nvSpPr>
          <p:spPr>
            <a:xfrm>
              <a:off x="472059" y="3413149"/>
              <a:ext cx="5623941" cy="58477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0EC7E15-CD49-489E-A82B-DC80850FA3D9}"/>
              </a:ext>
            </a:extLst>
          </p:cNvPr>
          <p:cNvSpPr txBox="1"/>
          <p:nvPr/>
        </p:nvSpPr>
        <p:spPr>
          <a:xfrm>
            <a:off x="7909401" y="887896"/>
            <a:ext cx="4224233" cy="171213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基本步骤：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Max, Min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节点类型标记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按照顺利处理各叶子节点，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某个节点与其父亲节点取值进行比较</a:t>
            </a:r>
          </a:p>
        </p:txBody>
      </p:sp>
      <p:sp>
        <p:nvSpPr>
          <p:cNvPr id="15" name="箭头: 燕尾形 14">
            <a:extLst>
              <a:ext uri="{FF2B5EF4-FFF2-40B4-BE49-F238E27FC236}">
                <a16:creationId xmlns:a16="http://schemas.microsoft.com/office/drawing/2014/main" id="{738C574F-EC9B-4411-8B65-C76CDE09B7CD}"/>
              </a:ext>
            </a:extLst>
          </p:cNvPr>
          <p:cNvSpPr/>
          <p:nvPr/>
        </p:nvSpPr>
        <p:spPr>
          <a:xfrm rot="18855020">
            <a:off x="2607507" y="4102792"/>
            <a:ext cx="902370" cy="30614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6E55A-DFE8-4D74-A900-F3BEDAD5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98" y="653733"/>
            <a:ext cx="10515600" cy="674636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贝叶斯网络 作业</a:t>
            </a:r>
            <a:r>
              <a:rPr lang="en-US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endParaRPr lang="en-US" altLang="zh-CN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A0D89-9B3C-4D53-8076-0427BE7EC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98" y="1348914"/>
                <a:ext cx="10515600" cy="521411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根据图所给出的贝叶斯网络，其中：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P(a)=0.5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P(b| a)=1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P(b|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¬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a)=0.5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P(c| a)=1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P(c|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¬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a)=0.5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1800" kern="100" dirty="0" err="1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d|b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c)=1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1800" kern="100" dirty="0" err="1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d|b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¬</a:t>
                </a:r>
                <a:r>
                  <a:rPr lang="en-US" altLang="zh-CN" sz="18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)=0.5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P(d|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¬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b, </a:t>
                </a:r>
                <a:r>
                  <a:rPr lang="en-US" altLang="zh-CN" sz="18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)=0.5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P(d|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¬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b,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¬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c)=0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试计算下列概率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1800" kern="100" dirty="0" err="1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kern="10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zh-CN" altLang="en-US" sz="2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因为元素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直接父亲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，所以将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作为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隐藏变量</a:t>
                </a:r>
                <a:endParaRPr lang="en-US" altLang="zh-CN" sz="2400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（同时考虑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</a:t>
                </a:r>
                <a:r>
                  <a:rPr lang="zh-CN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</a:t>
                </a:r>
                <a:r>
                  <a:rPr lang="zh-CN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为此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zh-CN" altLang="en-US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m:rPr>
                        <m:sty m:val="p"/>
                      </m:rPr>
                      <a:rPr lang="en-US" altLang="zh-CN" sz="24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=</a:t>
                </a:r>
                <a14:m>
                  <m:oMath xmlns:m="http://schemas.openxmlformats.org/officeDocument/2006/math">
                    <m:r>
                      <a:rPr lang="zh-CN" altLang="en-US" sz="24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=</a:t>
                </a:r>
                <a14:m>
                  <m:oMath xmlns:m="http://schemas.openxmlformats.org/officeDocument/2006/math">
                    <m:r>
                      <a:rPr lang="zh-CN" altLang="en-US" sz="24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~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A0D89-9B3C-4D53-8076-0427BE7EC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98" y="1348914"/>
                <a:ext cx="10515600" cy="5214118"/>
              </a:xfrm>
              <a:blipFill>
                <a:blip r:embed="rId2"/>
                <a:stretch>
                  <a:fillRect l="-870" b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DFAA396-12C0-4EB0-839B-7AA9A12D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2299821"/>
            <a:ext cx="2986098" cy="28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BE158-6421-4645-925E-308E9928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26" y="591167"/>
            <a:ext cx="4089400" cy="199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P(a)=0.5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P(b| a)=1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P(b|¬a)=0.5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P(c| a)=1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P(c|¬ a)=0.5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d|b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c)=1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d|b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¬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)=0.5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P(d|¬b,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)=0.5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P(d|¬b, ¬c)=0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A94BD1-361E-4DF4-80C2-ECE247C795B6}"/>
                  </a:ext>
                </a:extLst>
              </p:cNvPr>
              <p:cNvSpPr txBox="1"/>
              <p:nvPr/>
            </p:nvSpPr>
            <p:spPr>
              <a:xfrm>
                <a:off x="215900" y="3429000"/>
                <a:ext cx="100203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4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2400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kern="1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i="1" kern="1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~</m:t>
                    </m:r>
                    <m:r>
                      <a:rPr lang="en-US" altLang="zh-CN" sz="2400" b="0" i="1" kern="1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kern="1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kern="1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400" i="1" kern="1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i="1" kern="1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A94BD1-361E-4DF4-80C2-ECE247C7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3429000"/>
                <a:ext cx="10020300" cy="461665"/>
              </a:xfrm>
              <a:prstGeom prst="rect">
                <a:avLst/>
              </a:prstGeom>
              <a:blipFill>
                <a:blip r:embed="rId2"/>
                <a:stretch>
                  <a:fillRect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FEAE587-164B-432F-BBA2-0011CA0B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823" y="320930"/>
            <a:ext cx="2635133" cy="2523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E5EABB-9F5D-48A2-B0B0-AFA0E4BFA227}"/>
                  </a:ext>
                </a:extLst>
              </p:cNvPr>
              <p:cNvSpPr txBox="1"/>
              <p:nvPr/>
            </p:nvSpPr>
            <p:spPr>
              <a:xfrm>
                <a:off x="215900" y="4041038"/>
                <a:ext cx="77914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其中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=P(a)*P(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b|a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c|a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d|b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c)      </a:t>
                </a:r>
                <a:r>
                  <a:rPr lang="zh-CN" altLang="en-US" sz="2400" u="sng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sz="2400" u="sng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u="sng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sz="2400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E5EABB-9F5D-48A2-B0B0-AFA0E4BF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4041038"/>
                <a:ext cx="7791450" cy="461665"/>
              </a:xfrm>
              <a:prstGeom prst="rect">
                <a:avLst/>
              </a:prstGeom>
              <a:blipFill>
                <a:blip r:embed="rId4"/>
                <a:stretch>
                  <a:fillRect l="-625" t="-11842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364A9F-5200-4205-9D8A-853FD12E5E28}"/>
                  </a:ext>
                </a:extLst>
              </p:cNvPr>
              <p:cNvSpPr txBox="1"/>
              <p:nvPr/>
            </p:nvSpPr>
            <p:spPr>
              <a:xfrm>
                <a:off x="849302" y="4586177"/>
                <a:ext cx="6680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,~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=P(a)*P(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b|a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P(~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c|a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d|b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~c)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364A9F-5200-4205-9D8A-853FD12E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2" y="4586177"/>
                <a:ext cx="6680200" cy="461665"/>
              </a:xfrm>
              <a:prstGeom prst="rect">
                <a:avLst/>
              </a:prstGeom>
              <a:blipFill>
                <a:blip r:embed="rId5"/>
                <a:stretch>
                  <a:fillRect l="-1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F0B16C-267D-49D6-B4BB-052ECC708F3F}"/>
                  </a:ext>
                </a:extLst>
              </p:cNvPr>
              <p:cNvSpPr txBox="1"/>
              <p:nvPr/>
            </p:nvSpPr>
            <p:spPr>
              <a:xfrm>
                <a:off x="849302" y="5251437"/>
                <a:ext cx="6680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,~</m:t>
                        </m:r>
                        <m:r>
                          <a:rPr lang="en-US" altLang="zh-CN" sz="2400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=P(a)*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P(~</a:t>
                </a:r>
                <a:r>
                  <a:rPr lang="en-US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b|a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c|a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P(d~|b, c)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F0B16C-267D-49D6-B4BB-052ECC70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2" y="5251437"/>
                <a:ext cx="6680200" cy="461665"/>
              </a:xfrm>
              <a:prstGeom prst="rect">
                <a:avLst/>
              </a:prstGeom>
              <a:blipFill>
                <a:blip r:embed="rId6"/>
                <a:stretch>
                  <a:fillRect l="-1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DA86B93-EEF5-47D6-B4A4-C8C76DE2F104}"/>
                  </a:ext>
                </a:extLst>
              </p:cNvPr>
              <p:cNvSpPr txBox="1"/>
              <p:nvPr/>
            </p:nvSpPr>
            <p:spPr>
              <a:xfrm>
                <a:off x="368298" y="5965521"/>
                <a:ext cx="819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1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 kern="1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~</m:t>
                        </m:r>
                        <m:r>
                          <a:rPr lang="en-US" altLang="zh-CN" sz="2400" b="0" i="1" kern="1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0" kern="1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kern="1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=P(a)*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P(~</a:t>
                </a:r>
                <a:r>
                  <a:rPr lang="en-US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b|a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P(~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c|a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P(d|~b, ~c)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DA86B93-EEF5-47D6-B4A4-C8C76DE2F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8" y="5965521"/>
                <a:ext cx="8191500" cy="461665"/>
              </a:xfrm>
              <a:prstGeom prst="rect">
                <a:avLst/>
              </a:prstGeom>
              <a:blipFill>
                <a:blip r:embed="rId7"/>
                <a:stretch>
                  <a:fillRect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A3094C2-8878-4561-B4EE-B2C758670AF0}"/>
              </a:ext>
            </a:extLst>
          </p:cNvPr>
          <p:cNvSpPr txBox="1"/>
          <p:nvPr/>
        </p:nvSpPr>
        <p:spPr>
          <a:xfrm>
            <a:off x="6705120" y="4616143"/>
            <a:ext cx="3709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~c</a:t>
            </a:r>
            <a:endParaRPr 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4C8C64-EF61-4957-B631-3406B1840CE9}"/>
              </a:ext>
            </a:extLst>
          </p:cNvPr>
          <p:cNvSpPr txBox="1"/>
          <p:nvPr/>
        </p:nvSpPr>
        <p:spPr>
          <a:xfrm>
            <a:off x="6705119" y="5242349"/>
            <a:ext cx="3709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~b</a:t>
            </a:r>
            <a:endParaRPr 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88F9AA-B671-4B94-AB6E-4C0C04683092}"/>
              </a:ext>
            </a:extLst>
          </p:cNvPr>
          <p:cNvSpPr txBox="1"/>
          <p:nvPr/>
        </p:nvSpPr>
        <p:spPr>
          <a:xfrm>
            <a:off x="7237969" y="5965521"/>
            <a:ext cx="446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~c</a:t>
            </a:r>
            <a:endParaRPr 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BA5544-F113-449C-90ED-F2853974A371}"/>
              </a:ext>
            </a:extLst>
          </p:cNvPr>
          <p:cNvSpPr/>
          <p:nvPr/>
        </p:nvSpPr>
        <p:spPr>
          <a:xfrm>
            <a:off x="1982377" y="488316"/>
            <a:ext cx="4414049" cy="22152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66236-D533-40E9-9D9E-F7F286790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7006" y="1056289"/>
                <a:ext cx="8996855" cy="46114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4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得到 </a:t>
                </a:r>
                <a:r>
                  <a:rPr lang="en-US" altLang="zh-CN" sz="4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40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4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)=0.5</a:t>
                </a:r>
                <a14:m>
                  <m:oMath xmlns:m="http://schemas.openxmlformats.org/officeDocument/2006/math">
                    <m:r>
                      <a:rPr lang="zh-CN" altLang="en-US" sz="4000" i="1" kern="100" dirty="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4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4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4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P(~</a:t>
                </a:r>
                <a:r>
                  <a:rPr lang="en-US" altLang="zh-CN" sz="40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4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)=0.25</a:t>
                </a:r>
                <a14:m>
                  <m:oMath xmlns:m="http://schemas.openxmlformats.org/officeDocument/2006/math">
                    <m:r>
                      <a:rPr lang="zh-CN" altLang="en-US" sz="400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4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zh-CN" altLang="en-US" sz="330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方法一：</a:t>
                </a:r>
                <a:endParaRPr lang="en-US" altLang="zh-CN" sz="33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归一化得到最终结果如下：</a:t>
                </a: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kern="1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0.5</m:t>
                        </m:r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kern="1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0.5</m:t>
                        </m:r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i="1" kern="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kern="1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0.25</m:t>
                        </m:r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=0.67</a:t>
                </a:r>
              </a:p>
              <a:p>
                <a:pPr marL="0" indent="0">
                  <a:buNone/>
                </a:pP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P(~</a:t>
                </a:r>
                <a:r>
                  <a:rPr lang="en-US" altLang="zh-CN" sz="2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kern="1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0.25</m:t>
                        </m:r>
                        <m:r>
                          <a:rPr lang="zh-CN" altLang="en-US" sz="3200" kern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kern="1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0.5</m:t>
                        </m:r>
                        <m:r>
                          <a:rPr lang="zh-CN" altLang="en-US" sz="3200" kern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3200" kern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3200" kern="1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0.25</m:t>
                        </m:r>
                        <m:r>
                          <a:rPr lang="zh-CN" altLang="en-US" sz="3200" kern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=0.34     </a:t>
                </a:r>
              </a:p>
              <a:p>
                <a:pPr marL="0" indent="0">
                  <a:buNone/>
                </a:pP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  </a:t>
                </a:r>
                <a:r>
                  <a:rPr lang="en-US" altLang="zh-CN" b="1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P(~</a:t>
                </a:r>
                <a:r>
                  <a:rPr lang="en-US" altLang="zh-CN" b="1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b="1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)=1-</a:t>
                </a:r>
                <a:r>
                  <a:rPr lang="zh-CN" altLang="en-US" b="1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b="1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b="1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0.34</a:t>
                </a:r>
              </a:p>
              <a:p>
                <a:pPr marL="0" indent="0">
                  <a:buNone/>
                </a:pP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66236-D533-40E9-9D9E-F7F286790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006" y="1056289"/>
                <a:ext cx="8996855" cy="4611414"/>
              </a:xfrm>
              <a:blipFill>
                <a:blip r:embed="rId2"/>
                <a:stretch>
                  <a:fillRect l="-1355" t="-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1379AC4-FAB6-4BA1-BBD5-58D3ABDED3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5772" y="1937570"/>
                <a:ext cx="5123794" cy="298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方法二：</a:t>
                </a:r>
                <a:endParaRPr lang="en-US" altLang="zh-CN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</a:t>
                </a:r>
                <a:r>
                  <a:rPr lang="en-US" altLang="zh-CN" sz="32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3200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32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)+ P(~</a:t>
                </a:r>
                <a:r>
                  <a:rPr lang="en-US" altLang="zh-CN" sz="3200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a|d</a:t>
                </a:r>
                <a:r>
                  <a:rPr lang="en-US" altLang="zh-CN" sz="32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)=1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可得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0.5</a:t>
                </a:r>
                <a14:m>
                  <m:oMath xmlns:m="http://schemas.openxmlformats.org/officeDocument/2006/math">
                    <m:r>
                      <a:rPr lang="zh-CN" altLang="en-US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+0.25</a:t>
                </a:r>
                <a14:m>
                  <m:oMath xmlns:m="http://schemas.openxmlformats.org/officeDocument/2006/math">
                    <m:r>
                      <a:rPr lang="zh-CN" altLang="en-US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  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继而求出</a:t>
                </a:r>
                <a14:m>
                  <m:oMath xmlns:m="http://schemas.openxmlformats.org/officeDocument/2006/math">
                    <m:r>
                      <a:rPr lang="en-US" altLang="zh-CN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=1.34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1379AC4-FAB6-4BA1-BBD5-58D3ABDE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772" y="1937570"/>
                <a:ext cx="5123794" cy="2982859"/>
              </a:xfrm>
              <a:prstGeom prst="rect">
                <a:avLst/>
              </a:prstGeom>
              <a:blipFill>
                <a:blip r:embed="rId3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0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9BBC7-3168-4285-B55E-5300478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212950"/>
            <a:ext cx="10498394" cy="1325563"/>
          </a:xfrm>
        </p:spPr>
        <p:txBody>
          <a:bodyPr/>
          <a:lstStyle/>
          <a:p>
            <a:r>
              <a:rPr lang="zh-CN" altLang="en-US" dirty="0"/>
              <a:t>第三次作业题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119B9-8646-4FB1-81A7-6047F36F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486412"/>
            <a:ext cx="11658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某学校，所有的男生都穿裤子，而女生当中，一半穿裤子，一半穿裙子。男女比例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的可能性是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4:6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可能性是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1:1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可能性是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6:4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，问一个穿裤子的人是男生的概率有多大？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1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根据题目描述，具体可分为以下三种情况：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1.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假设情况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，其发生概率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P(h1) = 7/10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，此时男女比例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4:6 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一半穿裙子，一半穿裤子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P(pants):P(skirt) =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4+3):3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999DCDB-BEE9-4AE2-B064-EEC4FDAB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48" y="19689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43B38B2-8102-4BFC-A9DF-1134A9BA0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990270"/>
              </p:ext>
            </p:extLst>
          </p:nvPr>
        </p:nvGraphicFramePr>
        <p:xfrm>
          <a:off x="2669456" y="4125583"/>
          <a:ext cx="6363931" cy="164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r:id="rId3" imgW="2933640" imgH="761760" progId="Equation.3">
                  <p:embed/>
                </p:oleObj>
              </mc:Choice>
              <mc:Fallback>
                <p:oleObj r:id="rId3" imgW="2933640" imgH="761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456" y="4125583"/>
                        <a:ext cx="6363931" cy="1641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31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AE78F-F070-457B-B7FE-3338B061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64" y="1094453"/>
            <a:ext cx="10515600" cy="4351338"/>
          </a:xfrm>
        </p:spPr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假设情况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其发生概率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P(h2) = 2/10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，此时男女比例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P(pants):P(skirt) = 3:1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40C33D-07CF-44FD-BE32-B1F5B1F03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" y="-1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C68F9A4-9959-469C-9E4A-BD8FE3555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240538"/>
              </p:ext>
            </p:extLst>
          </p:nvPr>
        </p:nvGraphicFramePr>
        <p:xfrm>
          <a:off x="2512175" y="1858075"/>
          <a:ext cx="6786720" cy="17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" r:id="rId3" imgW="2882880" imgH="761760" progId="Equation.3">
                  <p:embed/>
                </p:oleObj>
              </mc:Choice>
              <mc:Fallback>
                <p:oleObj r:id="rId3" imgW="2882880" imgH="761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175" y="1858075"/>
                        <a:ext cx="6786720" cy="179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045BD09-C73C-4FCA-9F46-45204578237A}"/>
              </a:ext>
            </a:extLst>
          </p:cNvPr>
          <p:cNvSpPr txBox="1"/>
          <p:nvPr/>
        </p:nvSpPr>
        <p:spPr>
          <a:xfrm>
            <a:off x="1153757" y="4104481"/>
            <a:ext cx="9657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假设情况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其发生概率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P(h3) =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，此时男女比例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6:4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P(pants):P(skirt) = 8:2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E641F7B-E397-4924-A2FF-B62D8D3C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0F52B5B-0039-4231-BE95-DA78F2EF0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19077"/>
              </p:ext>
            </p:extLst>
          </p:nvPr>
        </p:nvGraphicFramePr>
        <p:xfrm>
          <a:off x="2755005" y="4912413"/>
          <a:ext cx="6301060" cy="162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" r:id="rId5" imgW="2946240" imgH="761760" progId="Equation.3">
                  <p:embed/>
                </p:oleObj>
              </mc:Choice>
              <mc:Fallback>
                <p:oleObj r:id="rId5" imgW="2946240" imgH="761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005" y="4912413"/>
                        <a:ext cx="6301060" cy="16278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359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84240-F4C5-4FB7-83AC-BF29F51E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极大后验概率（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可得：</a:t>
            </a:r>
            <a:endParaRPr lang="zh-CN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75C202-7731-449A-A6ED-109DE80F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58" y="6659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41EFF6A-0DCE-466B-9AE3-ADAB4659F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09819"/>
              </p:ext>
            </p:extLst>
          </p:nvPr>
        </p:nvGraphicFramePr>
        <p:xfrm>
          <a:off x="2528045" y="1817023"/>
          <a:ext cx="5783203" cy="383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" r:id="rId3" imgW="2476440" imgH="1638000" progId="Equation.3">
                  <p:embed/>
                </p:oleObj>
              </mc:Choice>
              <mc:Fallback>
                <p:oleObj r:id="rId3" imgW="2476440" imgH="163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045" y="1817023"/>
                        <a:ext cx="5783203" cy="3830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57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970AE1-0F49-4302-AAA1-455883C69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7967" y="980022"/>
                <a:ext cx="862780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3200" dirty="0"/>
                  <a:t>2. </a:t>
                </a:r>
                <a:r>
                  <a:rPr lang="zh-CN" altLang="en-US" sz="3200" dirty="0"/>
                  <a:t>用求和方式可得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)+P(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)+P(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0.675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970AE1-0F49-4302-AAA1-455883C69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7967" y="980022"/>
                <a:ext cx="8627807" cy="4351338"/>
              </a:xfrm>
              <a:blipFill>
                <a:blip r:embed="rId2"/>
                <a:stretch>
                  <a:fillRect l="-183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2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2A385-0FB2-4518-8E13-4F30D72A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B02CBBD-2CFA-43E1-86E8-18802D3DF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5" y="313608"/>
            <a:ext cx="5521495" cy="275415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1495A0-1AD9-42E5-A93D-651CED3B5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2020"/>
            <a:ext cx="5521496" cy="26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1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D7C1C-EE5A-4DCD-9EF4-986109C7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32735"/>
            <a:ext cx="10515600" cy="755636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决策树</a:t>
            </a:r>
            <a:endParaRPr lang="en-US" altLang="zh-CN" sz="4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E1AC7F-FB67-4406-A5B6-A4A84E207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056" y="1040067"/>
                <a:ext cx="10764557" cy="4579067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设样本集合如下表格，其中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的属性，请根据信息增益标准（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ID3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算法），画出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的决策树。其中</a:t>
                </a:r>
                <a14:m>
                  <m:oMath xmlns:m="http://schemas.openxmlformats.org/officeDocument/2006/math">
                    <m:r>
                      <a:rPr lang="en-US" altLang="zh-CN" sz="1800" b="1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1800" b="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=−0.5842</m:t>
                    </m:r>
                    <m:r>
                      <a:rPr lang="zh-CN" altLang="zh-CN" sz="1800" b="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1800" b="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=−1.5850</m:t>
                    </m:r>
                    <m:r>
                      <a:rPr lang="zh-CN" altLang="zh-CN" sz="1800" b="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1800" b="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=−0.41504</m:t>
                    </m:r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E1AC7F-FB67-4406-A5B6-A4A84E207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056" y="1040067"/>
                <a:ext cx="10764557" cy="4579067"/>
              </a:xfrm>
              <a:blipFill>
                <a:blip r:embed="rId2"/>
                <a:stretch>
                  <a:fillRect l="-340" r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D46DF5-9137-480C-8DCA-94D22B65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71701"/>
              </p:ext>
            </p:extLst>
          </p:nvPr>
        </p:nvGraphicFramePr>
        <p:xfrm>
          <a:off x="959338" y="2388512"/>
          <a:ext cx="6149385" cy="308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12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505004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382386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AFC02F23-0C8B-41DF-9EB7-CA044B76DF7D}"/>
              </a:ext>
            </a:extLst>
          </p:cNvPr>
          <p:cNvSpPr txBox="1">
            <a:spLocks/>
          </p:cNvSpPr>
          <p:nvPr/>
        </p:nvSpPr>
        <p:spPr>
          <a:xfrm>
            <a:off x="651387" y="5522499"/>
            <a:ext cx="112812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C00000"/>
                </a:solidFill>
              </a:rPr>
              <a:t>目标：通过对样本数据迭代分裂，产生确定数据类别的规则！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F0E56F3-6E97-4F16-B74B-5A661A61F44A}"/>
              </a:ext>
            </a:extLst>
          </p:cNvPr>
          <p:cNvGrpSpPr/>
          <p:nvPr/>
        </p:nvGrpSpPr>
        <p:grpSpPr>
          <a:xfrm>
            <a:off x="7812667" y="2591998"/>
            <a:ext cx="3419995" cy="2675803"/>
            <a:chOff x="6709350" y="2369163"/>
            <a:chExt cx="4406865" cy="308191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E10B46-4169-4AF9-BD21-4D8215DBBF05}"/>
                </a:ext>
              </a:extLst>
            </p:cNvPr>
            <p:cNvSpPr/>
            <p:nvPr/>
          </p:nvSpPr>
          <p:spPr>
            <a:xfrm>
              <a:off x="9404131" y="2369163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48F183-DF78-4B35-972E-3D711B578DC5}"/>
                </a:ext>
              </a:extLst>
            </p:cNvPr>
            <p:cNvSpPr/>
            <p:nvPr/>
          </p:nvSpPr>
          <p:spPr>
            <a:xfrm>
              <a:off x="8434552" y="3242019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4955915-FEEC-4225-96EC-635E459744CE}"/>
                </a:ext>
              </a:extLst>
            </p:cNvPr>
            <p:cNvSpPr/>
            <p:nvPr/>
          </p:nvSpPr>
          <p:spPr>
            <a:xfrm>
              <a:off x="10438298" y="3281283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18722CA-EEC9-47A1-8464-9CED52C4D67D}"/>
                </a:ext>
              </a:extLst>
            </p:cNvPr>
            <p:cNvSpPr/>
            <p:nvPr/>
          </p:nvSpPr>
          <p:spPr>
            <a:xfrm>
              <a:off x="7340827" y="4141778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A2074B-E15F-4A28-911A-EF13B9455D7A}"/>
                </a:ext>
              </a:extLst>
            </p:cNvPr>
            <p:cNvSpPr/>
            <p:nvPr/>
          </p:nvSpPr>
          <p:spPr>
            <a:xfrm>
              <a:off x="9295752" y="4213198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12796C4-DEE5-4A4D-BF8D-7C0B73213CDF}"/>
                </a:ext>
              </a:extLst>
            </p:cNvPr>
            <p:cNvSpPr/>
            <p:nvPr/>
          </p:nvSpPr>
          <p:spPr>
            <a:xfrm>
              <a:off x="6769764" y="4930853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9BCAFF6-4F29-4BD8-9EBD-E62D911C24DF}"/>
                </a:ext>
              </a:extLst>
            </p:cNvPr>
            <p:cNvSpPr/>
            <p:nvPr/>
          </p:nvSpPr>
          <p:spPr>
            <a:xfrm>
              <a:off x="8026627" y="4922653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43320F6-40EE-42ED-B850-429815D08672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9013190" y="2813204"/>
              <a:ext cx="490220" cy="505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B7D6096-DA09-46E1-A328-36C2C66141F2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919465" y="3686060"/>
              <a:ext cx="614366" cy="5319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7D67444-A776-4F1B-AF69-E57DC9606193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 flipH="1">
              <a:off x="7108723" y="4585819"/>
              <a:ext cx="331383" cy="3450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4401E31-ED58-4454-AE74-820AAA3414A3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9982769" y="2813204"/>
              <a:ext cx="554808" cy="5442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B4C0737-B4DF-4BFB-94E5-F4DA6345F8F5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9013190" y="3686060"/>
              <a:ext cx="490220" cy="5271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E2B1D90-EE12-46A7-981A-8676D87955E1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7919465" y="4585819"/>
              <a:ext cx="446121" cy="3368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2DA4AE8-DB6E-486C-AA2B-1CDE628FE157}"/>
                </a:ext>
              </a:extLst>
            </p:cNvPr>
            <p:cNvSpPr txBox="1"/>
            <p:nvPr/>
          </p:nvSpPr>
          <p:spPr>
            <a:xfrm>
              <a:off x="8648148" y="2848653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C=0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257219A-9544-4E36-A779-4BB04EC16CB0}"/>
                </a:ext>
              </a:extLst>
            </p:cNvPr>
            <p:cNvSpPr txBox="1"/>
            <p:nvPr/>
          </p:nvSpPr>
          <p:spPr>
            <a:xfrm>
              <a:off x="10374073" y="281320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C=1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053FE50-CB1C-4463-AC60-C0A0C304AB9C}"/>
                </a:ext>
              </a:extLst>
            </p:cNvPr>
            <p:cNvSpPr txBox="1"/>
            <p:nvPr/>
          </p:nvSpPr>
          <p:spPr>
            <a:xfrm>
              <a:off x="7653377" y="3619970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A=1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359FFF1-EF0F-4220-A5B6-ED2A9405FCFB}"/>
                </a:ext>
              </a:extLst>
            </p:cNvPr>
            <p:cNvSpPr txBox="1"/>
            <p:nvPr/>
          </p:nvSpPr>
          <p:spPr>
            <a:xfrm>
              <a:off x="9292343" y="367846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A=0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EA0FBF1-29D5-4D8D-ADBF-A4C356DD833A}"/>
                </a:ext>
              </a:extLst>
            </p:cNvPr>
            <p:cNvSpPr txBox="1"/>
            <p:nvPr/>
          </p:nvSpPr>
          <p:spPr>
            <a:xfrm>
              <a:off x="6709350" y="4473311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B=0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3BDB058-4B4F-45A4-8B91-1F042FC6B674}"/>
                </a:ext>
              </a:extLst>
            </p:cNvPr>
            <p:cNvSpPr txBox="1"/>
            <p:nvPr/>
          </p:nvSpPr>
          <p:spPr>
            <a:xfrm>
              <a:off x="8101494" y="443807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B=1</a:t>
              </a:r>
            </a:p>
          </p:txBody>
        </p:sp>
      </p:grpSp>
      <p:sp>
        <p:nvSpPr>
          <p:cNvPr id="49" name="标题 1">
            <a:extLst>
              <a:ext uri="{FF2B5EF4-FFF2-40B4-BE49-F238E27FC236}">
                <a16:creationId xmlns:a16="http://schemas.microsoft.com/office/drawing/2014/main" id="{06896842-C2BB-4B61-887C-15E56B3D7CE6}"/>
              </a:ext>
            </a:extLst>
          </p:cNvPr>
          <p:cNvSpPr txBox="1">
            <a:spLocks/>
          </p:cNvSpPr>
          <p:nvPr/>
        </p:nvSpPr>
        <p:spPr>
          <a:xfrm>
            <a:off x="1080937" y="1329389"/>
            <a:ext cx="112812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496C6EC2-8FD0-42CE-9FC3-944814680A88}"/>
              </a:ext>
            </a:extLst>
          </p:cNvPr>
          <p:cNvSpPr txBox="1">
            <a:spLocks/>
          </p:cNvSpPr>
          <p:nvPr/>
        </p:nvSpPr>
        <p:spPr>
          <a:xfrm>
            <a:off x="9255568" y="4906531"/>
            <a:ext cx="15913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决策树</a:t>
            </a:r>
          </a:p>
        </p:txBody>
      </p:sp>
    </p:spTree>
    <p:extLst>
      <p:ext uri="{BB962C8B-B14F-4D97-AF65-F5344CB8AC3E}">
        <p14:creationId xmlns:p14="http://schemas.microsoft.com/office/powerpoint/2010/main" val="4262860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5FD8-3D01-4799-A3AA-EEEF97D7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4" y="114403"/>
            <a:ext cx="10515600" cy="132556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b="1" dirty="0">
                <a:solidFill>
                  <a:srgbClr val="FF0000"/>
                </a:solidFill>
              </a:rPr>
              <a:t>信息增益</a:t>
            </a:r>
            <a:r>
              <a:rPr lang="zh-CN" altLang="en-US" dirty="0"/>
              <a:t>构建决策树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E029A8-33B1-4423-8FE3-6163A0B8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6" y="4763729"/>
            <a:ext cx="11012129" cy="13199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备注：某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个不同的值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表示属性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的样本在所有数据样本中所占的比例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4A92DF46-9125-47F4-90B2-7EADCF1F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101" y="1314604"/>
            <a:ext cx="10921797" cy="33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B2B3E-A066-482B-A64B-1989A16B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20" y="2997074"/>
            <a:ext cx="10440815" cy="1549153"/>
          </a:xfrm>
        </p:spPr>
        <p:txBody>
          <a:bodyPr/>
          <a:lstStyle/>
          <a:p>
            <a:pPr indent="0" algn="just">
              <a:lnSpc>
                <a:spcPts val="3000"/>
              </a:lnSpc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z, w, s, 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是变量，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b, c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是常数。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ts val="3000"/>
              </a:lnSpc>
              <a:buAutoNum type="alphaLcParenR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1, 2, 3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式子转换为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CNF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形式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ts val="3000"/>
              </a:lnSpc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b)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从上述知识库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(KB)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归结算法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证明结论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equal(c, a)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49DBA-1483-41EB-BD9E-696A73403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" y="581691"/>
            <a:ext cx="8379429" cy="6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5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51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考虑下列的一阶逻辑表达式：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4EEAF82-D3FB-4199-96FE-C45AEC52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9" y="1236679"/>
            <a:ext cx="5985459" cy="18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E7AC6B-C835-44E6-A551-0CE89CF2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28" y="2947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DAEF43-86A1-45EE-BF22-F0276B6981E9}"/>
                  </a:ext>
                </a:extLst>
              </p:cNvPr>
              <p:cNvSpPr txBox="1"/>
              <p:nvPr/>
            </p:nvSpPr>
            <p:spPr>
              <a:xfrm>
                <a:off x="2366298" y="75702"/>
                <a:ext cx="6094770" cy="670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indent="265113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 </a:t>
                </a:r>
                <a14:m>
                  <m:oMath xmlns:m="http://schemas.openxmlformats.org/officeDocument/2006/math">
                    <m:r>
                      <a:rPr lang="zh-CN" altLang="en-US" sz="2800" b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逻辑</m:t>
                    </m:r>
                  </m:oMath>
                </a14:m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DAEF43-86A1-45EE-BF22-F0276B69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298" y="75702"/>
                <a:ext cx="6094770" cy="670376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738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A5CB-ADE5-4934-892A-FAFAE693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7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信息增益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69743-DF63-4CAF-8360-5EB4E9EA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70" y="1620110"/>
            <a:ext cx="10515600" cy="545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G(D|X)=Infor(D)-Infor(D|X)</a:t>
            </a:r>
            <a:endParaRPr lang="zh-CN" altLang="en-US" sz="3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9607BD-40B1-417C-9F09-C9AB90C60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93949"/>
              </p:ext>
            </p:extLst>
          </p:nvPr>
        </p:nvGraphicFramePr>
        <p:xfrm>
          <a:off x="207170" y="2719082"/>
          <a:ext cx="6149385" cy="308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12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505004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C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382386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0A7414F-E8E9-42EE-A214-670397E9FB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2720" y="2674302"/>
                <a:ext cx="5462110" cy="3082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Infor(F)=-p(F=0)log p(F=0)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   -p(F=1)log p(F=1)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dirty="0"/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0A7414F-E8E9-42EE-A214-670397E9F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2674302"/>
                <a:ext cx="5462110" cy="3082776"/>
              </a:xfrm>
              <a:prstGeom prst="rect">
                <a:avLst/>
              </a:prstGeom>
              <a:blipFill>
                <a:blip r:embed="rId2"/>
                <a:stretch>
                  <a:fillRect l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94E55082-81D3-4528-ADDC-B21B8038F6AD}"/>
              </a:ext>
            </a:extLst>
          </p:cNvPr>
          <p:cNvSpPr/>
          <p:nvPr/>
        </p:nvSpPr>
        <p:spPr>
          <a:xfrm>
            <a:off x="5464970" y="1623689"/>
            <a:ext cx="65507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其中</a:t>
            </a:r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为类别属性，</a:t>
            </a:r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表示其它属性</a:t>
            </a: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374E05-FB31-42D3-9BCE-914C3E3CC905}"/>
              </a:ext>
            </a:extLst>
          </p:cNvPr>
          <p:cNvSpPr/>
          <p:nvPr/>
        </p:nvSpPr>
        <p:spPr>
          <a:xfrm>
            <a:off x="4762500" y="2560320"/>
            <a:ext cx="1760220" cy="31967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A5CB-ADE5-4934-892A-FAFAE693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5" y="698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信息增益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9607BD-40B1-417C-9F09-C9AB90C60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29378"/>
              </p:ext>
            </p:extLst>
          </p:nvPr>
        </p:nvGraphicFramePr>
        <p:xfrm>
          <a:off x="362028" y="1450721"/>
          <a:ext cx="6149385" cy="308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12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505004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C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382386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DF27FFF-E50F-47A0-83EE-DE5E3DE5FB8B}"/>
              </a:ext>
            </a:extLst>
          </p:cNvPr>
          <p:cNvSpPr txBox="1">
            <a:spLocks/>
          </p:cNvSpPr>
          <p:nvPr/>
        </p:nvSpPr>
        <p:spPr>
          <a:xfrm>
            <a:off x="7012859" y="1406658"/>
            <a:ext cx="4955458" cy="350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 </a:t>
            </a:r>
            <a:r>
              <a:rPr lang="zh-CN" altLang="en-US" dirty="0"/>
              <a:t>如何计算</a:t>
            </a:r>
            <a:r>
              <a:rPr lang="en-US" altLang="zh-CN" dirty="0"/>
              <a:t>Infor(F|A</a:t>
            </a:r>
            <a:r>
              <a:rPr lang="zh-CN" altLang="en-US" dirty="0"/>
              <a:t>）？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</a:rPr>
              <a:t>依据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属性值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</a:rPr>
              <a:t>把数据分为两个部分，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B050"/>
                </a:solidFill>
              </a:rPr>
              <a:t>分别计算局部信息熵，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7030A0"/>
                </a:solidFill>
              </a:rPr>
              <a:t>并求和。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91915-BE02-4CE1-AF74-E7F6C8570214}"/>
              </a:ext>
            </a:extLst>
          </p:cNvPr>
          <p:cNvSpPr/>
          <p:nvPr/>
        </p:nvSpPr>
        <p:spPr>
          <a:xfrm>
            <a:off x="362028" y="1850923"/>
            <a:ext cx="6149385" cy="14822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81585A-B165-4748-86AE-D29488481C97}"/>
              </a:ext>
            </a:extLst>
          </p:cNvPr>
          <p:cNvSpPr/>
          <p:nvPr/>
        </p:nvSpPr>
        <p:spPr>
          <a:xfrm>
            <a:off x="295409" y="209089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407491-1914-4937-A37D-A8594F0D6AA6}"/>
              </a:ext>
            </a:extLst>
          </p:cNvPr>
          <p:cNvSpPr/>
          <p:nvPr/>
        </p:nvSpPr>
        <p:spPr>
          <a:xfrm>
            <a:off x="295408" y="34716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44D116-122F-41A8-91F4-51EDB3A26CEE}"/>
              </a:ext>
            </a:extLst>
          </p:cNvPr>
          <p:cNvSpPr/>
          <p:nvPr/>
        </p:nvSpPr>
        <p:spPr>
          <a:xfrm>
            <a:off x="144780" y="1249678"/>
            <a:ext cx="1828800" cy="336804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245A02-E59B-4882-9643-2579ECEC6B97}"/>
              </a:ext>
            </a:extLst>
          </p:cNvPr>
          <p:cNvSpPr/>
          <p:nvPr/>
        </p:nvSpPr>
        <p:spPr>
          <a:xfrm>
            <a:off x="4989674" y="1249679"/>
            <a:ext cx="1828800" cy="336804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7441A95-3952-41A0-84AC-F87D5372BAA9}"/>
              </a:ext>
            </a:extLst>
          </p:cNvPr>
          <p:cNvSpPr/>
          <p:nvPr/>
        </p:nvSpPr>
        <p:spPr>
          <a:xfrm rot="18470136">
            <a:off x="2184890" y="4672438"/>
            <a:ext cx="413224" cy="826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36301D9-4958-47ED-8876-02B4D29AC715}"/>
              </a:ext>
            </a:extLst>
          </p:cNvPr>
          <p:cNvSpPr/>
          <p:nvPr/>
        </p:nvSpPr>
        <p:spPr>
          <a:xfrm rot="3437455">
            <a:off x="4262666" y="4635485"/>
            <a:ext cx="413224" cy="826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348026-B1D1-4D20-BDA6-A5D083A4C4CA}"/>
              </a:ext>
            </a:extLst>
          </p:cNvPr>
          <p:cNvSpPr txBox="1"/>
          <p:nvPr/>
        </p:nvSpPr>
        <p:spPr>
          <a:xfrm>
            <a:off x="2215994" y="5608321"/>
            <a:ext cx="368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Infor(F|A</a:t>
            </a:r>
            <a:r>
              <a:rPr lang="zh-CN" altLang="en-US" dirty="0"/>
              <a:t>）仅考虑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两列（属性）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57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8194-CFBF-4024-AE45-1B53C1F9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计算局部信息熵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5B116E-CAE8-4C27-8A10-7AFA99861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83016"/>
              </p:ext>
            </p:extLst>
          </p:nvPr>
        </p:nvGraphicFramePr>
        <p:xfrm>
          <a:off x="53639" y="2512823"/>
          <a:ext cx="6149385" cy="308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12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505004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382386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98D5ACB-A756-48A7-94EB-DB2DE11F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" y="1701305"/>
            <a:ext cx="5196543" cy="80090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09A3C0-2BED-43FC-BD10-899F6AE8785B}"/>
                  </a:ext>
                </a:extLst>
              </p:cNvPr>
              <p:cNvSpPr txBox="1"/>
              <p:nvPr/>
            </p:nvSpPr>
            <p:spPr>
              <a:xfrm>
                <a:off x="6489292" y="1219884"/>
                <a:ext cx="5324166" cy="3942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Infor(F|A</a:t>
                </a:r>
                <a:r>
                  <a:rPr lang="zh-CN" altLang="en-US" sz="3200" dirty="0"/>
                  <a:t>）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09A3C0-2BED-43FC-BD10-899F6AE8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92" y="1219884"/>
                <a:ext cx="5324166" cy="3942298"/>
              </a:xfrm>
              <a:prstGeom prst="rect">
                <a:avLst/>
              </a:prstGeom>
              <a:blipFill>
                <a:blip r:embed="rId3"/>
                <a:stretch>
                  <a:fillRect l="-2978" b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749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8194-CFBF-4024-AE45-1B53C1F9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计算局部信息熵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5B116E-CAE8-4C27-8A10-7AFA99861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83242"/>
              </p:ext>
            </p:extLst>
          </p:nvPr>
        </p:nvGraphicFramePr>
        <p:xfrm>
          <a:off x="53639" y="2512823"/>
          <a:ext cx="6149385" cy="308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12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505004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3823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98D5ACB-A756-48A7-94EB-DB2DE11F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" y="1701305"/>
            <a:ext cx="5196543" cy="80090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09A3C0-2BED-43FC-BD10-899F6AE8785B}"/>
                  </a:ext>
                </a:extLst>
              </p:cNvPr>
              <p:cNvSpPr txBox="1"/>
              <p:nvPr/>
            </p:nvSpPr>
            <p:spPr>
              <a:xfrm>
                <a:off x="6493135" y="1557004"/>
                <a:ext cx="5324166" cy="3942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Infor(F|B</a:t>
                </a:r>
                <a:r>
                  <a:rPr lang="zh-CN" altLang="en-US" sz="3200" dirty="0"/>
                  <a:t>）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09A3C0-2BED-43FC-BD10-899F6AE8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35" y="1557004"/>
                <a:ext cx="5324166" cy="3942298"/>
              </a:xfrm>
              <a:prstGeom prst="rect">
                <a:avLst/>
              </a:prstGeom>
              <a:blipFill>
                <a:blip r:embed="rId3"/>
                <a:stretch>
                  <a:fillRect l="-2860" b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532EFE1-FC88-47B4-88B9-0F891F7ADDBC}"/>
              </a:ext>
            </a:extLst>
          </p:cNvPr>
          <p:cNvSpPr/>
          <p:nvPr/>
        </p:nvSpPr>
        <p:spPr>
          <a:xfrm>
            <a:off x="7372138" y="3636635"/>
            <a:ext cx="3566160" cy="713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0C435C-0056-4B08-9C6B-BDF16BA47003}"/>
              </a:ext>
            </a:extLst>
          </p:cNvPr>
          <p:cNvSpPr/>
          <p:nvPr/>
        </p:nvSpPr>
        <p:spPr>
          <a:xfrm>
            <a:off x="9686394" y="2327091"/>
            <a:ext cx="17315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B=0 </a:t>
            </a:r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数据的</a:t>
            </a:r>
            <a:endParaRPr lang="en-US" altLang="zh-CN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局部熵</a:t>
            </a: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F7250D4E-4EBA-44E4-9620-676928674856}"/>
              </a:ext>
            </a:extLst>
          </p:cNvPr>
          <p:cNvSpPr/>
          <p:nvPr/>
        </p:nvSpPr>
        <p:spPr>
          <a:xfrm>
            <a:off x="10389882" y="3205967"/>
            <a:ext cx="162294" cy="305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4F08AD-CBE2-422F-80EF-435198BB2887}"/>
              </a:ext>
            </a:extLst>
          </p:cNvPr>
          <p:cNvSpPr/>
          <p:nvPr/>
        </p:nvSpPr>
        <p:spPr>
          <a:xfrm>
            <a:off x="9589217" y="5833361"/>
            <a:ext cx="17636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B=1 </a:t>
            </a:r>
            <a:r>
              <a:rPr lang="zh-CN" altLang="en-US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数据的</a:t>
            </a:r>
            <a:endParaRPr lang="en-US" altLang="zh-CN" sz="2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局部熵</a:t>
            </a: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B3672A9E-88F3-4F6B-A27F-90C7E563C355}"/>
              </a:ext>
            </a:extLst>
          </p:cNvPr>
          <p:cNvSpPr/>
          <p:nvPr/>
        </p:nvSpPr>
        <p:spPr>
          <a:xfrm rot="10800000">
            <a:off x="10308735" y="5477708"/>
            <a:ext cx="162294" cy="305329"/>
          </a:xfrm>
          <a:prstGeom prst="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34E281-5471-4732-90F5-03A8ADD03827}"/>
              </a:ext>
            </a:extLst>
          </p:cNvPr>
          <p:cNvSpPr/>
          <p:nvPr/>
        </p:nvSpPr>
        <p:spPr>
          <a:xfrm>
            <a:off x="7297493" y="4709734"/>
            <a:ext cx="3566160" cy="713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0A5A01-84CB-459B-817A-31A132ADE22B}"/>
              </a:ext>
            </a:extLst>
          </p:cNvPr>
          <p:cNvSpPr/>
          <p:nvPr/>
        </p:nvSpPr>
        <p:spPr>
          <a:xfrm>
            <a:off x="4678680" y="2385060"/>
            <a:ext cx="1665165" cy="3114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5F6137-49F4-488D-B8D8-514D83D37CEA}"/>
              </a:ext>
            </a:extLst>
          </p:cNvPr>
          <p:cNvSpPr/>
          <p:nvPr/>
        </p:nvSpPr>
        <p:spPr>
          <a:xfrm>
            <a:off x="1559456" y="2436180"/>
            <a:ext cx="1665165" cy="3114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8194-CFBF-4024-AE45-1B53C1F9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计算局部信息熵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5B116E-CAE8-4C27-8A10-7AFA99861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672"/>
              </p:ext>
            </p:extLst>
          </p:nvPr>
        </p:nvGraphicFramePr>
        <p:xfrm>
          <a:off x="53639" y="2512823"/>
          <a:ext cx="6149385" cy="308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12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54812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505004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3857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3823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98D5ACB-A756-48A7-94EB-DB2DE11F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" y="1701305"/>
            <a:ext cx="5196543" cy="80090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09A3C0-2BED-43FC-BD10-899F6AE8785B}"/>
                  </a:ext>
                </a:extLst>
              </p:cNvPr>
              <p:cNvSpPr txBox="1"/>
              <p:nvPr/>
            </p:nvSpPr>
            <p:spPr>
              <a:xfrm>
                <a:off x="6493135" y="1557004"/>
                <a:ext cx="5324166" cy="3942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Infor(F|C</a:t>
                </a:r>
                <a:r>
                  <a:rPr lang="zh-CN" altLang="en-US" sz="3200" dirty="0"/>
                  <a:t>）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32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09A3C0-2BED-43FC-BD10-899F6AE8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35" y="1557004"/>
                <a:ext cx="5324166" cy="3942298"/>
              </a:xfrm>
              <a:prstGeom prst="rect">
                <a:avLst/>
              </a:prstGeom>
              <a:blipFill>
                <a:blip r:embed="rId3"/>
                <a:stretch>
                  <a:fillRect l="-2860" b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532EFE1-FC88-47B4-88B9-0F891F7ADDBC}"/>
              </a:ext>
            </a:extLst>
          </p:cNvPr>
          <p:cNvSpPr/>
          <p:nvPr/>
        </p:nvSpPr>
        <p:spPr>
          <a:xfrm>
            <a:off x="7372138" y="3636635"/>
            <a:ext cx="3566160" cy="713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0C435C-0056-4B08-9C6B-BDF16BA47003}"/>
              </a:ext>
            </a:extLst>
          </p:cNvPr>
          <p:cNvSpPr/>
          <p:nvPr/>
        </p:nvSpPr>
        <p:spPr>
          <a:xfrm>
            <a:off x="9676776" y="2327091"/>
            <a:ext cx="17508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C=0 </a:t>
            </a:r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数据的</a:t>
            </a:r>
            <a:endParaRPr lang="en-US" altLang="zh-CN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局部熵</a:t>
            </a: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F7250D4E-4EBA-44E4-9620-676928674856}"/>
              </a:ext>
            </a:extLst>
          </p:cNvPr>
          <p:cNvSpPr/>
          <p:nvPr/>
        </p:nvSpPr>
        <p:spPr>
          <a:xfrm>
            <a:off x="10389882" y="3205967"/>
            <a:ext cx="162294" cy="305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4F08AD-CBE2-422F-80EF-435198BB2887}"/>
              </a:ext>
            </a:extLst>
          </p:cNvPr>
          <p:cNvSpPr/>
          <p:nvPr/>
        </p:nvSpPr>
        <p:spPr>
          <a:xfrm>
            <a:off x="9589217" y="5833361"/>
            <a:ext cx="17636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C=1 </a:t>
            </a:r>
            <a:r>
              <a:rPr lang="zh-CN" altLang="en-US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数据的</a:t>
            </a:r>
            <a:endParaRPr lang="en-US" altLang="zh-CN" sz="2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局部熵</a:t>
            </a: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B3672A9E-88F3-4F6B-A27F-90C7E563C355}"/>
              </a:ext>
            </a:extLst>
          </p:cNvPr>
          <p:cNvSpPr/>
          <p:nvPr/>
        </p:nvSpPr>
        <p:spPr>
          <a:xfrm rot="10800000">
            <a:off x="10308735" y="5477708"/>
            <a:ext cx="162294" cy="305329"/>
          </a:xfrm>
          <a:prstGeom prst="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34E281-5471-4732-90F5-03A8ADD03827}"/>
              </a:ext>
            </a:extLst>
          </p:cNvPr>
          <p:cNvSpPr/>
          <p:nvPr/>
        </p:nvSpPr>
        <p:spPr>
          <a:xfrm>
            <a:off x="7297493" y="4709734"/>
            <a:ext cx="3566160" cy="713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58DF15-3F08-419E-8BEB-2A393AB861DB}"/>
              </a:ext>
            </a:extLst>
          </p:cNvPr>
          <p:cNvSpPr/>
          <p:nvPr/>
        </p:nvSpPr>
        <p:spPr>
          <a:xfrm>
            <a:off x="3116580" y="2327092"/>
            <a:ext cx="3227265" cy="35062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6B11F-E5A5-4CD6-9B49-82A90EC1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A24C5-4F28-416A-8F0C-DA9C65F3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计算信息增益：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F5132F8-C5F9-4A4B-91B0-17CC8A299933}"/>
              </a:ext>
            </a:extLst>
          </p:cNvPr>
          <p:cNvSpPr txBox="1">
            <a:spLocks/>
          </p:cNvSpPr>
          <p:nvPr/>
        </p:nvSpPr>
        <p:spPr>
          <a:xfrm>
            <a:off x="838200" y="2469659"/>
            <a:ext cx="10515600" cy="54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G(F|A)=Infor(F)-Infor(F|A)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G(F|B)=Infor(F)-Infor(F|B)</a:t>
            </a:r>
            <a:endParaRPr lang="zh-CN" altLang="en-US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B050"/>
                </a:solidFill>
              </a:rPr>
              <a:t>G(F|C)=Infor(F)-Infor(F|C) </a:t>
            </a:r>
            <a:endParaRPr lang="zh-CN" altLang="en-US" sz="3600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36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BB2D9CE-D06A-4EE5-AE4A-B0E48C1CC004}"/>
              </a:ext>
            </a:extLst>
          </p:cNvPr>
          <p:cNvSpPr txBox="1">
            <a:spLocks/>
          </p:cNvSpPr>
          <p:nvPr/>
        </p:nvSpPr>
        <p:spPr>
          <a:xfrm flipV="1">
            <a:off x="6499697" y="2746669"/>
            <a:ext cx="3850532" cy="1095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281457-0194-4619-BCF8-F37D48EE9F4A}"/>
              </a:ext>
            </a:extLst>
          </p:cNvPr>
          <p:cNvSpPr txBox="1">
            <a:spLocks/>
          </p:cNvSpPr>
          <p:nvPr/>
        </p:nvSpPr>
        <p:spPr>
          <a:xfrm>
            <a:off x="838200" y="4658670"/>
            <a:ext cx="10515600" cy="54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C</a:t>
            </a:r>
            <a:r>
              <a:rPr lang="zh-CN" altLang="en-US" sz="3200" dirty="0">
                <a:solidFill>
                  <a:srgbClr val="FF0000"/>
                </a:solidFill>
              </a:rPr>
              <a:t>属性对应信息增益最大，则依据</a:t>
            </a:r>
            <a:r>
              <a:rPr lang="en-US" altLang="zh-CN" sz="3200" dirty="0">
                <a:solidFill>
                  <a:srgbClr val="FF0000"/>
                </a:solidFill>
              </a:rPr>
              <a:t>C</a:t>
            </a:r>
            <a:r>
              <a:rPr lang="zh-CN" altLang="en-US" sz="3200" dirty="0">
                <a:solidFill>
                  <a:srgbClr val="FF0000"/>
                </a:solidFill>
              </a:rPr>
              <a:t>讲样本数据进行划分！</a:t>
            </a:r>
          </a:p>
        </p:txBody>
      </p:sp>
    </p:spTree>
    <p:extLst>
      <p:ext uri="{BB962C8B-B14F-4D97-AF65-F5344CB8AC3E}">
        <p14:creationId xmlns:p14="http://schemas.microsoft.com/office/powerpoint/2010/main" val="411480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E96828-F89B-4B2F-84AE-C895C8020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70525"/>
              </p:ext>
            </p:extLst>
          </p:nvPr>
        </p:nvGraphicFramePr>
        <p:xfrm>
          <a:off x="4209426" y="604241"/>
          <a:ext cx="4432104" cy="2407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796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115796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115796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084716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38093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47B077-A485-4A0D-90DF-8D2EB9E92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7174"/>
              </p:ext>
            </p:extLst>
          </p:nvPr>
        </p:nvGraphicFramePr>
        <p:xfrm>
          <a:off x="703198" y="3579734"/>
          <a:ext cx="5117501" cy="1505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34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252460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86155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2836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089DA1-8FAB-463D-8DB5-F8210CFA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17145"/>
              </p:ext>
            </p:extLst>
          </p:nvPr>
        </p:nvGraphicFramePr>
        <p:xfrm>
          <a:off x="6618427" y="3647097"/>
          <a:ext cx="5117501" cy="120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34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252460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86155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D82615F-432D-4C03-A50C-F285857145F4}"/>
              </a:ext>
            </a:extLst>
          </p:cNvPr>
          <p:cNvSpPr txBox="1">
            <a:spLocks/>
          </p:cNvSpPr>
          <p:nvPr/>
        </p:nvSpPr>
        <p:spPr>
          <a:xfrm>
            <a:off x="507460" y="62672"/>
            <a:ext cx="10515600" cy="54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/>
              <a:t>C</a:t>
            </a:r>
            <a:r>
              <a:rPr lang="zh-CN" altLang="en-US" sz="3200" dirty="0"/>
              <a:t>属性对应信息增益最大，则依据</a:t>
            </a:r>
            <a:r>
              <a:rPr lang="en-US" altLang="zh-CN" sz="3200" dirty="0"/>
              <a:t>C</a:t>
            </a:r>
            <a:r>
              <a:rPr lang="zh-CN" altLang="en-US" sz="3200" dirty="0"/>
              <a:t>讲样本数据进行划分！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7D991FF-E302-4FB0-AD78-97BE668BE1BF}"/>
              </a:ext>
            </a:extLst>
          </p:cNvPr>
          <p:cNvSpPr txBox="1">
            <a:spLocks/>
          </p:cNvSpPr>
          <p:nvPr/>
        </p:nvSpPr>
        <p:spPr>
          <a:xfrm>
            <a:off x="8847619" y="1606449"/>
            <a:ext cx="3033409" cy="54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原样本数据集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C760766-810D-4108-9948-C9FF5167EB12}"/>
              </a:ext>
            </a:extLst>
          </p:cNvPr>
          <p:cNvSpPr txBox="1">
            <a:spLocks/>
          </p:cNvSpPr>
          <p:nvPr/>
        </p:nvSpPr>
        <p:spPr>
          <a:xfrm>
            <a:off x="1900888" y="5153542"/>
            <a:ext cx="3033409" cy="54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 子数据集</a:t>
            </a:r>
            <a:r>
              <a:rPr lang="en-US" altLang="zh-CN" dirty="0"/>
              <a:t>D</a:t>
            </a:r>
            <a:r>
              <a:rPr lang="en-US" altLang="zh-CN" baseline="-25000" dirty="0"/>
              <a:t>{c=0}</a:t>
            </a:r>
            <a:endParaRPr lang="zh-CN" altLang="en-US" baseline="-250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93199E9-EAB3-44C0-8DE2-0DD79C280F30}"/>
              </a:ext>
            </a:extLst>
          </p:cNvPr>
          <p:cNvSpPr txBox="1">
            <a:spLocks/>
          </p:cNvSpPr>
          <p:nvPr/>
        </p:nvSpPr>
        <p:spPr>
          <a:xfrm>
            <a:off x="8070840" y="5100383"/>
            <a:ext cx="3033409" cy="54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 子数据集</a:t>
            </a:r>
            <a:r>
              <a:rPr lang="en-US" altLang="zh-CN" dirty="0"/>
              <a:t>D</a:t>
            </a:r>
            <a:r>
              <a:rPr lang="en-US" altLang="zh-CN" baseline="-25000" dirty="0"/>
              <a:t>{c=1}</a:t>
            </a:r>
            <a:endParaRPr lang="zh-CN" altLang="en-US" baseline="-25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3E3E32-2685-4C97-8D62-74E84F3FEC73}"/>
              </a:ext>
            </a:extLst>
          </p:cNvPr>
          <p:cNvSpPr/>
          <p:nvPr/>
        </p:nvSpPr>
        <p:spPr>
          <a:xfrm>
            <a:off x="4495147" y="3521750"/>
            <a:ext cx="1368358" cy="1621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1D1B41-3287-4B38-8FCB-58954264B27A}"/>
              </a:ext>
            </a:extLst>
          </p:cNvPr>
          <p:cNvSpPr/>
          <p:nvPr/>
        </p:nvSpPr>
        <p:spPr>
          <a:xfrm>
            <a:off x="1553292" y="5757214"/>
            <a:ext cx="38779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类别不统一，需要继续划分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DF82EE-AC37-47A1-916B-965C0DBFDA33}"/>
              </a:ext>
            </a:extLst>
          </p:cNvPr>
          <p:cNvSpPr/>
          <p:nvPr/>
        </p:nvSpPr>
        <p:spPr>
          <a:xfrm>
            <a:off x="6358855" y="5769298"/>
            <a:ext cx="58096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C=1</a:t>
            </a:r>
            <a:r>
              <a:rPr lang="zh-CN" altLang="en-US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时， 类别</a:t>
            </a:r>
            <a:r>
              <a:rPr lang="en-US" altLang="zh-CN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zh-CN" altLang="en-US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可确定为</a:t>
            </a:r>
            <a:r>
              <a:rPr lang="en-US" altLang="zh-CN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，无需再划分！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506510E-A98A-4E11-9650-888FBEC5DA2A}"/>
              </a:ext>
            </a:extLst>
          </p:cNvPr>
          <p:cNvSpPr/>
          <p:nvPr/>
        </p:nvSpPr>
        <p:spPr>
          <a:xfrm rot="2405766">
            <a:off x="5433113" y="2937282"/>
            <a:ext cx="269365" cy="722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67556BA-85F3-4016-9E3A-75CFA7D0EF8E}"/>
              </a:ext>
            </a:extLst>
          </p:cNvPr>
          <p:cNvSpPr/>
          <p:nvPr/>
        </p:nvSpPr>
        <p:spPr>
          <a:xfrm rot="18820515">
            <a:off x="6591201" y="2877230"/>
            <a:ext cx="269365" cy="757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07F97F-6DA5-468C-A80B-DC84D3F41080}"/>
              </a:ext>
            </a:extLst>
          </p:cNvPr>
          <p:cNvSpPr/>
          <p:nvPr/>
        </p:nvSpPr>
        <p:spPr>
          <a:xfrm>
            <a:off x="4372985" y="3025263"/>
            <a:ext cx="747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C=0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DC759F-AC68-4D8A-9638-1002C0C97CB3}"/>
              </a:ext>
            </a:extLst>
          </p:cNvPr>
          <p:cNvSpPr/>
          <p:nvPr/>
        </p:nvSpPr>
        <p:spPr>
          <a:xfrm>
            <a:off x="7323520" y="3089172"/>
            <a:ext cx="747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C=1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71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CC5A9-50ED-4FD8-BA42-9C31C9A7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53" y="365125"/>
            <a:ext cx="11723452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针对子数据集</a:t>
            </a:r>
            <a:r>
              <a:rPr lang="en-US" altLang="zh-CN" sz="3200" dirty="0"/>
              <a:t>D</a:t>
            </a:r>
            <a:r>
              <a:rPr lang="en-US" altLang="zh-CN" sz="3200" baseline="-25000" dirty="0"/>
              <a:t>{c=0}</a:t>
            </a:r>
            <a:r>
              <a:rPr lang="zh-CN" altLang="en-US" sz="3200" dirty="0"/>
              <a:t>计算信息熵，选择余下的属性</a:t>
            </a:r>
            <a:r>
              <a:rPr lang="en-US" altLang="zh-CN" sz="3200" dirty="0"/>
              <a:t>A</a:t>
            </a:r>
            <a:r>
              <a:rPr lang="zh-CN" altLang="en-US" sz="3200" dirty="0"/>
              <a:t>或</a:t>
            </a:r>
            <a:r>
              <a:rPr lang="en-US" altLang="zh-CN" sz="3200" dirty="0"/>
              <a:t>B</a:t>
            </a:r>
            <a:r>
              <a:rPr lang="zh-CN" altLang="en-US" sz="3200" dirty="0"/>
              <a:t>进一步划分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BE1A71-8783-4F24-8F50-6E497AD86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53607"/>
              </p:ext>
            </p:extLst>
          </p:nvPr>
        </p:nvGraphicFramePr>
        <p:xfrm>
          <a:off x="453204" y="1327915"/>
          <a:ext cx="5117501" cy="2419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34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252460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86155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2836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7F9E5F-7267-4366-BCDC-41C4D791B6F4}"/>
                  </a:ext>
                </a:extLst>
              </p:cNvPr>
              <p:cNvSpPr txBox="1"/>
              <p:nvPr/>
            </p:nvSpPr>
            <p:spPr>
              <a:xfrm>
                <a:off x="5848755" y="1258993"/>
                <a:ext cx="5920092" cy="1918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1. Infor(F)=-p(F=0)log p(F=0)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             -p(F=1)log p(F=1)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          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/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7F9E5F-7267-4366-BCDC-41C4D791B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55" y="1258993"/>
                <a:ext cx="5920092" cy="1918539"/>
              </a:xfrm>
              <a:prstGeom prst="rect">
                <a:avLst/>
              </a:prstGeom>
              <a:blipFill>
                <a:blip r:embed="rId2"/>
                <a:stretch>
                  <a:fillRect l="-1543" b="-3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CD5ABA-D89E-4EA5-BE26-5E88062312A9}"/>
                  </a:ext>
                </a:extLst>
              </p:cNvPr>
              <p:cNvSpPr txBox="1"/>
              <p:nvPr/>
            </p:nvSpPr>
            <p:spPr>
              <a:xfrm>
                <a:off x="5927388" y="3318245"/>
                <a:ext cx="6159230" cy="1506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2. Infor(F|A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r>
                  <a:rPr lang="en-US" altLang="zh-CN" sz="2400" dirty="0"/>
                  <a:t>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CD5ABA-D89E-4EA5-BE26-5E880623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3318245"/>
                <a:ext cx="6159230" cy="1506310"/>
              </a:xfrm>
              <a:prstGeom prst="rect">
                <a:avLst/>
              </a:prstGeom>
              <a:blipFill>
                <a:blip r:embed="rId3"/>
                <a:stretch>
                  <a:fillRect l="-1484" t="-2834" b="-4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20D0E59-106B-4027-8181-0310DBC028BB}"/>
              </a:ext>
            </a:extLst>
          </p:cNvPr>
          <p:cNvSpPr txBox="1"/>
          <p:nvPr/>
        </p:nvSpPr>
        <p:spPr>
          <a:xfrm>
            <a:off x="3205264" y="5237836"/>
            <a:ext cx="8390106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最后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zh-CN" altLang="en-US" sz="2400" dirty="0">
                <a:solidFill>
                  <a:srgbClr val="C00000"/>
                </a:solidFill>
              </a:rPr>
              <a:t>的信息增益相同，则任选一个作为进一步划分依据</a:t>
            </a:r>
          </a:p>
        </p:txBody>
      </p:sp>
    </p:spTree>
    <p:extLst>
      <p:ext uri="{BB962C8B-B14F-4D97-AF65-F5344CB8AC3E}">
        <p14:creationId xmlns:p14="http://schemas.microsoft.com/office/powerpoint/2010/main" val="1558408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FB8744-A6D4-4DBC-A2C2-F61EE4554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77223"/>
              </p:ext>
            </p:extLst>
          </p:nvPr>
        </p:nvGraphicFramePr>
        <p:xfrm>
          <a:off x="3537249" y="365125"/>
          <a:ext cx="5117501" cy="2419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34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252460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86155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85973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2836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7295B8-8578-4C58-8A89-21456FA30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0441"/>
              </p:ext>
            </p:extLst>
          </p:nvPr>
        </p:nvGraphicFramePr>
        <p:xfrm>
          <a:off x="608847" y="3701463"/>
          <a:ext cx="5117501" cy="120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34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252460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86155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380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0292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845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CA45C3-74D5-49A7-B713-65084492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24430"/>
              </p:ext>
            </p:extLst>
          </p:nvPr>
        </p:nvGraphicFramePr>
        <p:xfrm>
          <a:off x="6665936" y="3701462"/>
          <a:ext cx="5117501" cy="120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347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1288347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1252460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86155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76422"/>
                  </a:ext>
                </a:extLst>
              </a:tr>
              <a:tr h="2836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EA4C89E7-89D8-4A23-B75B-1FAE0A75A0BD}"/>
              </a:ext>
            </a:extLst>
          </p:cNvPr>
          <p:cNvSpPr/>
          <p:nvPr/>
        </p:nvSpPr>
        <p:spPr>
          <a:xfrm rot="2405766">
            <a:off x="5426628" y="2924357"/>
            <a:ext cx="269365" cy="722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EDCA4D3-43FD-4A1E-BA40-86F4FDFD6CAB}"/>
              </a:ext>
            </a:extLst>
          </p:cNvPr>
          <p:cNvSpPr/>
          <p:nvPr/>
        </p:nvSpPr>
        <p:spPr>
          <a:xfrm rot="18820515">
            <a:off x="6584716" y="2864305"/>
            <a:ext cx="269365" cy="757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364A15-611E-4CBE-8639-E8496F447B12}"/>
              </a:ext>
            </a:extLst>
          </p:cNvPr>
          <p:cNvSpPr/>
          <p:nvPr/>
        </p:nvSpPr>
        <p:spPr>
          <a:xfrm>
            <a:off x="4149324" y="2960687"/>
            <a:ext cx="747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A=0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0FFD35-33DD-4A45-B055-225FC8B5FE04}"/>
              </a:ext>
            </a:extLst>
          </p:cNvPr>
          <p:cNvSpPr/>
          <p:nvPr/>
        </p:nvSpPr>
        <p:spPr>
          <a:xfrm>
            <a:off x="7374786" y="2964200"/>
            <a:ext cx="747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A=1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785E952-4619-445B-997C-C3639501B430}"/>
              </a:ext>
            </a:extLst>
          </p:cNvPr>
          <p:cNvSpPr/>
          <p:nvPr/>
        </p:nvSpPr>
        <p:spPr>
          <a:xfrm rot="2405766">
            <a:off x="8184244" y="4903810"/>
            <a:ext cx="269365" cy="722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C02CAD2-EE1D-49F7-8515-5F262850D38E}"/>
              </a:ext>
            </a:extLst>
          </p:cNvPr>
          <p:cNvSpPr/>
          <p:nvPr/>
        </p:nvSpPr>
        <p:spPr>
          <a:xfrm rot="18820515">
            <a:off x="8971235" y="4886390"/>
            <a:ext cx="269365" cy="757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CA4F07-81CB-4FE7-8840-4C2C49393104}"/>
              </a:ext>
            </a:extLst>
          </p:cNvPr>
          <p:cNvSpPr/>
          <p:nvPr/>
        </p:nvSpPr>
        <p:spPr>
          <a:xfrm>
            <a:off x="9371443" y="4950294"/>
            <a:ext cx="747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B=1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4A35C6-63C0-4AE3-8A46-ECECDC88487B}"/>
              </a:ext>
            </a:extLst>
          </p:cNvPr>
          <p:cNvSpPr/>
          <p:nvPr/>
        </p:nvSpPr>
        <p:spPr>
          <a:xfrm>
            <a:off x="7379220" y="4942488"/>
            <a:ext cx="747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B=0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315B23F-2A22-4E66-9B22-413834A72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26747"/>
              </p:ext>
            </p:extLst>
          </p:nvPr>
        </p:nvGraphicFramePr>
        <p:xfrm>
          <a:off x="5219823" y="5608331"/>
          <a:ext cx="3276424" cy="57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850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824850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824850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801874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45364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A</a:t>
                      </a:r>
                      <a:endParaRPr lang="zh-CN" sz="18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61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212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901FF6F-F3CC-4034-9FFF-B12240681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2487"/>
              </p:ext>
            </p:extLst>
          </p:nvPr>
        </p:nvGraphicFramePr>
        <p:xfrm>
          <a:off x="8769428" y="5620279"/>
          <a:ext cx="3276424" cy="57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850">
                  <a:extLst>
                    <a:ext uri="{9D8B030D-6E8A-4147-A177-3AD203B41FA5}">
                      <a16:colId xmlns:a16="http://schemas.microsoft.com/office/drawing/2014/main" val="3026093056"/>
                    </a:ext>
                  </a:extLst>
                </a:gridCol>
                <a:gridCol w="824850">
                  <a:extLst>
                    <a:ext uri="{9D8B030D-6E8A-4147-A177-3AD203B41FA5}">
                      <a16:colId xmlns:a16="http://schemas.microsoft.com/office/drawing/2014/main" val="1690786075"/>
                    </a:ext>
                  </a:extLst>
                </a:gridCol>
                <a:gridCol w="824850">
                  <a:extLst>
                    <a:ext uri="{9D8B030D-6E8A-4147-A177-3AD203B41FA5}">
                      <a16:colId xmlns:a16="http://schemas.microsoft.com/office/drawing/2014/main" val="1540624486"/>
                    </a:ext>
                  </a:extLst>
                </a:gridCol>
                <a:gridCol w="801874">
                  <a:extLst>
                    <a:ext uri="{9D8B030D-6E8A-4147-A177-3AD203B41FA5}">
                      <a16:colId xmlns:a16="http://schemas.microsoft.com/office/drawing/2014/main" val="4166196141"/>
                    </a:ext>
                  </a:extLst>
                </a:gridCol>
              </a:tblGrid>
              <a:tr h="245364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A</a:t>
                      </a:r>
                      <a:endParaRPr lang="zh-CN" sz="18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zh-CN" sz="1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212682"/>
                  </a:ext>
                </a:extLst>
              </a:tr>
              <a:tr h="261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1386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629F8EB1-D01B-4C15-A7CD-153D8EFCAF4E}"/>
              </a:ext>
            </a:extLst>
          </p:cNvPr>
          <p:cNvSpPr/>
          <p:nvPr/>
        </p:nvSpPr>
        <p:spPr>
          <a:xfrm>
            <a:off x="10370933" y="3422352"/>
            <a:ext cx="1527180" cy="16554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B2F8FC1-AF2F-4D23-A347-480ED91F6D9A}"/>
              </a:ext>
            </a:extLst>
          </p:cNvPr>
          <p:cNvSpPr txBox="1">
            <a:spLocks/>
          </p:cNvSpPr>
          <p:nvPr/>
        </p:nvSpPr>
        <p:spPr>
          <a:xfrm>
            <a:off x="6665936" y="4287820"/>
            <a:ext cx="3898304" cy="54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数据集类别不一致，需进一步划分！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18E4D3-B972-47FF-9542-A2F06152B9F7}"/>
              </a:ext>
            </a:extLst>
          </p:cNvPr>
          <p:cNvSpPr txBox="1"/>
          <p:nvPr/>
        </p:nvSpPr>
        <p:spPr>
          <a:xfrm>
            <a:off x="161231" y="4929513"/>
            <a:ext cx="7037237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B050"/>
                </a:solidFill>
              </a:rPr>
              <a:t>最后只余下</a:t>
            </a:r>
            <a:r>
              <a:rPr lang="en-US" altLang="zh-CN" sz="2000" b="1" dirty="0">
                <a:solidFill>
                  <a:srgbClr val="00B050"/>
                </a:solidFill>
              </a:rPr>
              <a:t>B</a:t>
            </a:r>
            <a:r>
              <a:rPr lang="zh-CN" altLang="en-US" sz="2000" b="1" dirty="0">
                <a:solidFill>
                  <a:srgbClr val="00B050"/>
                </a:solidFill>
              </a:rPr>
              <a:t>属性，无需计算信息增益，直接依据其进行划分</a:t>
            </a:r>
          </a:p>
        </p:txBody>
      </p:sp>
    </p:spTree>
    <p:extLst>
      <p:ext uri="{BB962C8B-B14F-4D97-AF65-F5344CB8AC3E}">
        <p14:creationId xmlns:p14="http://schemas.microsoft.com/office/powerpoint/2010/main" val="13046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7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62C0D-AF73-4C73-9EB0-0D3A0852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69" y="5222470"/>
            <a:ext cx="2089827" cy="83461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最终决策树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27FDBCE-3189-4DF1-B234-376B9D377B1D}"/>
              </a:ext>
            </a:extLst>
          </p:cNvPr>
          <p:cNvSpPr txBox="1">
            <a:spLocks/>
          </p:cNvSpPr>
          <p:nvPr/>
        </p:nvSpPr>
        <p:spPr>
          <a:xfrm>
            <a:off x="792804" y="53459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AA78DC-A47C-47D6-8668-C857D9A689D6}"/>
              </a:ext>
            </a:extLst>
          </p:cNvPr>
          <p:cNvSpPr txBox="1">
            <a:spLocks/>
          </p:cNvSpPr>
          <p:nvPr/>
        </p:nvSpPr>
        <p:spPr>
          <a:xfrm>
            <a:off x="4713050" y="332700"/>
            <a:ext cx="6143018" cy="834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C00000"/>
                </a:solidFill>
              </a:rPr>
              <a:t>输出一些列可进行决策支持的规则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51C85318-2DF1-40D2-B756-E7A908E78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3050" y="1104720"/>
                <a:ext cx="7135239" cy="48615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ts val="4200"/>
                  </a:lnSpc>
                </a:pPr>
                <a:r>
                  <a:rPr lang="en-US" altLang="zh-CN" sz="2400" b="1" u="sng" dirty="0">
                    <a:solidFill>
                      <a:srgbClr val="C00000"/>
                    </a:solidFill>
                  </a:rPr>
                  <a:t>1. IF Then </a:t>
                </a:r>
                <a:r>
                  <a:rPr lang="zh-CN" altLang="en-US" sz="2400" b="1" u="sng" dirty="0">
                    <a:solidFill>
                      <a:srgbClr val="C00000"/>
                    </a:solidFill>
                  </a:rPr>
                  <a:t>规则</a:t>
                </a:r>
                <a:endParaRPr lang="en-US" altLang="zh-CN" sz="2400" b="1" u="sng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4200"/>
                  </a:lnSpc>
                </a:pPr>
                <a:r>
                  <a:rPr lang="en-US" altLang="zh-CN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400" b="1" dirty="0"/>
                  <a:t>IF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C=0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and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A=1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and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B=1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Then  F=</a:t>
                </a:r>
                <a:r>
                  <a:rPr lang="zh-CN" altLang="en-US" sz="2400" b="1" dirty="0"/>
                  <a:t> ‘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’</a:t>
                </a:r>
                <a:r>
                  <a:rPr lang="en-US" altLang="zh-CN" sz="2400" b="1" dirty="0"/>
                  <a:t> </a:t>
                </a:r>
              </a:p>
              <a:p>
                <a:pPr>
                  <a:lnSpc>
                    <a:spcPts val="4200"/>
                  </a:lnSpc>
                </a:pPr>
                <a:r>
                  <a:rPr lang="en-US" altLang="zh-CN" sz="2400" b="1" dirty="0"/>
                  <a:t>  IF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C=1</a:t>
                </a:r>
                <a:r>
                  <a:rPr lang="zh-CN" altLang="en-US" sz="2400" b="1" dirty="0"/>
                  <a:t>） </a:t>
                </a:r>
                <a:r>
                  <a:rPr lang="en-US" altLang="zh-CN" sz="2400" b="1" dirty="0"/>
                  <a:t>Then   F=</a:t>
                </a:r>
                <a:r>
                  <a:rPr lang="zh-CN" altLang="en-US" sz="2400" b="1" dirty="0"/>
                  <a:t> ‘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’</a:t>
                </a:r>
                <a:r>
                  <a:rPr lang="en-US" altLang="zh-CN" sz="2400" b="1" dirty="0"/>
                  <a:t> </a:t>
                </a:r>
                <a:endParaRPr lang="en-US" altLang="zh-CN" sz="2400" b="1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4200"/>
                  </a:lnSpc>
                </a:pPr>
                <a:r>
                  <a:rPr lang="en-US" altLang="zh-CN" sz="2400" b="1" u="sng" dirty="0">
                    <a:solidFill>
                      <a:srgbClr val="C00000"/>
                    </a:solidFill>
                  </a:rPr>
                  <a:t>2.  CNF </a:t>
                </a:r>
                <a:r>
                  <a:rPr lang="zh-CN" altLang="en-US" sz="2400" b="1" u="sng" dirty="0">
                    <a:solidFill>
                      <a:srgbClr val="C00000"/>
                    </a:solidFill>
                  </a:rPr>
                  <a:t>表达式</a:t>
                </a:r>
                <a:endParaRPr lang="en-US" altLang="zh-CN" sz="2400" b="1" u="sng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4200"/>
                  </a:lnSpc>
                </a:pPr>
                <a:r>
                  <a:rPr lang="en-US" altLang="zh-CN" sz="2400" b="1" dirty="0"/>
                  <a:t>F=</a:t>
                </a:r>
                <a:r>
                  <a:rPr lang="zh-CN" altLang="en-US" sz="2400" b="1" dirty="0"/>
                  <a:t>‘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’</a:t>
                </a: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对应的表达式为：</a:t>
                </a:r>
                <a:endParaRPr lang="en-US" altLang="zh-CN" sz="2400" b="1" dirty="0"/>
              </a:p>
              <a:p>
                <a:pPr>
                  <a:lnSpc>
                    <a:spcPts val="4200"/>
                  </a:lnSpc>
                </a:pP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C=0</a:t>
                </a:r>
                <a:r>
                  <a:rPr lang="zh-CN" altLang="en-US" sz="24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A=1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B=1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(C=1</a:t>
                </a:r>
                <a:r>
                  <a:rPr lang="zh-CN" altLang="en-US" sz="2400" b="1" dirty="0"/>
                  <a:t>）</a:t>
                </a:r>
                <a:endParaRPr lang="en-US" altLang="zh-CN" sz="2400" b="1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不满足以上表达式，则</a:t>
                </a:r>
                <a:r>
                  <a:rPr lang="en-US" altLang="zh-CN" sz="2400" b="1" dirty="0"/>
                  <a:t>F=</a:t>
                </a:r>
                <a:r>
                  <a:rPr lang="zh-CN" altLang="en-US" sz="2400" b="1" dirty="0"/>
                  <a:t> ‘</a:t>
                </a:r>
                <a:r>
                  <a:rPr lang="en-US" altLang="zh-CN" sz="2400" b="1" dirty="0"/>
                  <a:t>0</a:t>
                </a:r>
                <a:r>
                  <a:rPr lang="zh-CN" altLang="en-US" sz="2400" b="1" dirty="0"/>
                  <a:t>’</a:t>
                </a:r>
                <a:r>
                  <a:rPr lang="en-US" altLang="zh-CN" sz="2400" b="1" dirty="0"/>
                  <a:t> </a:t>
                </a:r>
                <a:endParaRPr lang="en-US" altLang="zh-C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51C85318-2DF1-40D2-B756-E7A908E78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050" y="1104720"/>
                <a:ext cx="7135239" cy="4861577"/>
              </a:xfrm>
              <a:prstGeom prst="rect">
                <a:avLst/>
              </a:prstGeom>
              <a:blipFill>
                <a:blip r:embed="rId2"/>
                <a:stretch>
                  <a:fillRect l="-1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EC1EE0BE-931E-44A1-9152-EDA0A9700957}"/>
              </a:ext>
            </a:extLst>
          </p:cNvPr>
          <p:cNvGrpSpPr/>
          <p:nvPr/>
        </p:nvGrpSpPr>
        <p:grpSpPr>
          <a:xfrm>
            <a:off x="643284" y="1693363"/>
            <a:ext cx="3419995" cy="2675803"/>
            <a:chOff x="6709350" y="2369163"/>
            <a:chExt cx="4406865" cy="308191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F326DE3-262C-46FB-B9F0-6ED29481C4BC}"/>
                </a:ext>
              </a:extLst>
            </p:cNvPr>
            <p:cNvSpPr/>
            <p:nvPr/>
          </p:nvSpPr>
          <p:spPr>
            <a:xfrm>
              <a:off x="9404131" y="2369163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B64F7E7-6C63-4875-BABC-7C2B46BDAACD}"/>
                </a:ext>
              </a:extLst>
            </p:cNvPr>
            <p:cNvSpPr/>
            <p:nvPr/>
          </p:nvSpPr>
          <p:spPr>
            <a:xfrm>
              <a:off x="8434552" y="3242019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C2B43CE-14CB-4CF1-9076-9FE4A1771DCC}"/>
                </a:ext>
              </a:extLst>
            </p:cNvPr>
            <p:cNvSpPr/>
            <p:nvPr/>
          </p:nvSpPr>
          <p:spPr>
            <a:xfrm>
              <a:off x="10438298" y="3281283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B5BC74-8B95-4A9D-B7D7-307E0A80D7EA}"/>
                </a:ext>
              </a:extLst>
            </p:cNvPr>
            <p:cNvSpPr/>
            <p:nvPr/>
          </p:nvSpPr>
          <p:spPr>
            <a:xfrm>
              <a:off x="7340827" y="4141778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72BF9E-B35D-47F7-9F6A-C36EDF63E85E}"/>
                </a:ext>
              </a:extLst>
            </p:cNvPr>
            <p:cNvSpPr/>
            <p:nvPr/>
          </p:nvSpPr>
          <p:spPr>
            <a:xfrm>
              <a:off x="9295752" y="4213198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5FE81A-AA3A-49F9-9E0F-8D8D60D2D2BA}"/>
                </a:ext>
              </a:extLst>
            </p:cNvPr>
            <p:cNvSpPr/>
            <p:nvPr/>
          </p:nvSpPr>
          <p:spPr>
            <a:xfrm>
              <a:off x="6769764" y="4930853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9B08CD-0651-44CC-A659-1392F463CC5F}"/>
                </a:ext>
              </a:extLst>
            </p:cNvPr>
            <p:cNvSpPr/>
            <p:nvPr/>
          </p:nvSpPr>
          <p:spPr>
            <a:xfrm>
              <a:off x="8026627" y="4922653"/>
              <a:ext cx="677917" cy="52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B5FF2EC-DC4D-4410-8D45-3C066876C96C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9013190" y="2813204"/>
              <a:ext cx="490220" cy="505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E8B2BD7-7343-4685-A129-E9E35AC66070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7919465" y="3686060"/>
              <a:ext cx="614366" cy="5319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AE43CB8-4004-405D-A6B2-90BF9C48CD80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108723" y="4585819"/>
              <a:ext cx="331383" cy="3450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17CB7D4-F8F0-429D-A1CC-CE3820E30DD0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9982769" y="2813204"/>
              <a:ext cx="554808" cy="5442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DD63D37-B7A6-4B05-A076-88F133314613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9013190" y="3686060"/>
              <a:ext cx="490220" cy="5271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3893DAE-431D-4A6A-A6C5-69E7A715EE23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7919465" y="4585819"/>
              <a:ext cx="446121" cy="3368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8400442-8228-47B2-A7E5-0F4ADE2577B1}"/>
                </a:ext>
              </a:extLst>
            </p:cNvPr>
            <p:cNvSpPr txBox="1"/>
            <p:nvPr/>
          </p:nvSpPr>
          <p:spPr>
            <a:xfrm>
              <a:off x="8648148" y="2848653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C=0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1EC880-56ED-42CC-9B99-B04E50903E43}"/>
                </a:ext>
              </a:extLst>
            </p:cNvPr>
            <p:cNvSpPr txBox="1"/>
            <p:nvPr/>
          </p:nvSpPr>
          <p:spPr>
            <a:xfrm>
              <a:off x="10374073" y="281320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C=1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0AA1D7-9E29-45EB-999E-2C1E5B5859A3}"/>
                </a:ext>
              </a:extLst>
            </p:cNvPr>
            <p:cNvSpPr txBox="1"/>
            <p:nvPr/>
          </p:nvSpPr>
          <p:spPr>
            <a:xfrm>
              <a:off x="7653377" y="3619970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A=1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49B8D1B-FD9B-4416-8884-A24B67881DAC}"/>
                </a:ext>
              </a:extLst>
            </p:cNvPr>
            <p:cNvSpPr txBox="1"/>
            <p:nvPr/>
          </p:nvSpPr>
          <p:spPr>
            <a:xfrm>
              <a:off x="9292343" y="367846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A=0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0EF4C8-98AB-493F-98F2-9E12B0772EDA}"/>
                </a:ext>
              </a:extLst>
            </p:cNvPr>
            <p:cNvSpPr txBox="1"/>
            <p:nvPr/>
          </p:nvSpPr>
          <p:spPr>
            <a:xfrm>
              <a:off x="6709350" y="4473311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B=0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199CD18-37A1-4876-A188-2CA218BB6673}"/>
                </a:ext>
              </a:extLst>
            </p:cNvPr>
            <p:cNvSpPr txBox="1"/>
            <p:nvPr/>
          </p:nvSpPr>
          <p:spPr>
            <a:xfrm>
              <a:off x="8101494" y="443807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58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B2B3E-A066-482B-A64B-1989A16B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00" y="3104553"/>
            <a:ext cx="10440815" cy="2630601"/>
          </a:xfrm>
        </p:spPr>
        <p:txBody>
          <a:bodyPr>
            <a:normAutofit/>
          </a:bodyPr>
          <a:lstStyle/>
          <a:p>
            <a:pPr indent="0" algn="just">
              <a:lnSpc>
                <a:spcPts val="3000"/>
              </a:lnSpc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z, w, s, 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是变量，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b, c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是常数。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转换为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CNF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形式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1. equal(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x,x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indent="0" algn="l"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2. 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¬equal(y, z)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∨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equal(z, y)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 marL="0" indent="0" algn="l">
              <a:buNone/>
            </a:pP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3.¬equal(w, s)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¬equal(s, t)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equal(w, t)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49DBA-1483-41EB-BD9E-696A73403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" y="581691"/>
            <a:ext cx="8379429" cy="6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5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51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考虑下列的一阶逻辑表达式：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4EEAF82-D3FB-4199-96FE-C45AEC52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04" y="1122845"/>
            <a:ext cx="5985459" cy="18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E7AC6B-C835-44E6-A551-0CE89CF2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28" y="2947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71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46340526-F6D6-4DAF-97B2-0D44672C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24" y="2248802"/>
            <a:ext cx="3670583" cy="29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E90DDE-201F-4520-9885-BE1324AE80AD}"/>
              </a:ext>
            </a:extLst>
          </p:cNvPr>
          <p:cNvSpPr txBox="1"/>
          <p:nvPr/>
        </p:nvSpPr>
        <p:spPr>
          <a:xfrm>
            <a:off x="1049885" y="366680"/>
            <a:ext cx="9923016" cy="1414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3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期末考试卷</a:t>
            </a:r>
            <a:endParaRPr lang="en-US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考虑下图所示贝叶斯网络，判断以下表达是否正确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BB029C-C400-41A2-875C-81EEA051B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2" y="2409003"/>
            <a:ext cx="3111558" cy="267384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8B22C49-6646-44E2-9882-9C3BFB612924}"/>
              </a:ext>
            </a:extLst>
          </p:cNvPr>
          <p:cNvSpPr/>
          <p:nvPr/>
        </p:nvSpPr>
        <p:spPr>
          <a:xfrm>
            <a:off x="6731876" y="2932386"/>
            <a:ext cx="2420007" cy="39413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621E7E-C2C6-4B69-9998-102BF03177D6}"/>
              </a:ext>
            </a:extLst>
          </p:cNvPr>
          <p:cNvSpPr/>
          <p:nvPr/>
        </p:nvSpPr>
        <p:spPr>
          <a:xfrm>
            <a:off x="6731876" y="3559898"/>
            <a:ext cx="2420007" cy="39413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1F4C5D7-8F5F-42EE-9772-34495E577A34}"/>
              </a:ext>
            </a:extLst>
          </p:cNvPr>
          <p:cNvCxnSpPr/>
          <p:nvPr/>
        </p:nvCxnSpPr>
        <p:spPr>
          <a:xfrm>
            <a:off x="2624959" y="2409003"/>
            <a:ext cx="7803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0D3554-F93A-4E8B-8953-F8A39DFA6CDE}"/>
              </a:ext>
            </a:extLst>
          </p:cNvPr>
          <p:cNvCxnSpPr>
            <a:cxnSpLocks/>
          </p:cNvCxnSpPr>
          <p:nvPr/>
        </p:nvCxnSpPr>
        <p:spPr>
          <a:xfrm>
            <a:off x="3531477" y="2798379"/>
            <a:ext cx="0" cy="6306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C78D249-3824-40D1-B42A-FF719603416A}"/>
              </a:ext>
            </a:extLst>
          </p:cNvPr>
          <p:cNvSpPr/>
          <p:nvPr/>
        </p:nvSpPr>
        <p:spPr>
          <a:xfrm>
            <a:off x="1544231" y="5528212"/>
            <a:ext cx="5256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不直接依赖于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1C79C5-3755-4890-834B-D804B4DF4210}"/>
              </a:ext>
            </a:extLst>
          </p:cNvPr>
          <p:cNvCxnSpPr>
            <a:cxnSpLocks/>
          </p:cNvCxnSpPr>
          <p:nvPr/>
        </p:nvCxnSpPr>
        <p:spPr>
          <a:xfrm>
            <a:off x="3744515" y="2798379"/>
            <a:ext cx="0" cy="63062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B61F283-FE7E-4E5E-AC2C-FA5C91F21374}"/>
              </a:ext>
            </a:extLst>
          </p:cNvPr>
          <p:cNvCxnSpPr>
            <a:cxnSpLocks/>
          </p:cNvCxnSpPr>
          <p:nvPr/>
        </p:nvCxnSpPr>
        <p:spPr>
          <a:xfrm>
            <a:off x="3744515" y="4012324"/>
            <a:ext cx="0" cy="63062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DB7288-371D-4425-A8A9-47645C37DAC6}"/>
              </a:ext>
            </a:extLst>
          </p:cNvPr>
          <p:cNvCxnSpPr>
            <a:cxnSpLocks/>
          </p:cNvCxnSpPr>
          <p:nvPr/>
        </p:nvCxnSpPr>
        <p:spPr>
          <a:xfrm flipH="1" flipV="1">
            <a:off x="3859611" y="2615105"/>
            <a:ext cx="1017189" cy="9309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86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A6147-1BB3-4F45-820C-24FDA569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329775"/>
            <a:ext cx="11301175" cy="432334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502920" algn="l"/>
              </a:tabLs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2. 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臭鸡蛋（</a:t>
            </a:r>
            <a:r>
              <a:rPr lang="en-US" altLang="zh-CN" sz="1800" dirty="0">
                <a:effectLst/>
              </a:rPr>
              <a:t>E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）或灾难后动物的尸体（</a:t>
            </a:r>
            <a:r>
              <a:rPr lang="en-US" altLang="zh-CN" sz="1800" dirty="0">
                <a:effectLst/>
              </a:rPr>
              <a:t>M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）都会发出一种奇怪的臭味（</a:t>
            </a:r>
            <a:r>
              <a:rPr lang="en-US" altLang="zh-CN" sz="1800" dirty="0">
                <a:effectLst/>
              </a:rPr>
              <a:t>S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），灾难也可能导致海水沸腾（</a:t>
            </a:r>
            <a:r>
              <a:rPr lang="en-US" altLang="zh-CN" sz="1800" dirty="0">
                <a:effectLst/>
              </a:rPr>
              <a:t>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）。</a:t>
            </a:r>
            <a:endParaRPr lang="zh-CN" altLang="zh-CN" sz="1800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  <a:tabLst>
                <a:tab pos="502920" algn="l"/>
              </a:tabLs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请给出该表述的贝叶斯网络图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  <a:tabLst>
                <a:tab pos="502920" algn="l"/>
              </a:tabLs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假定该表述的各条件概率表由下表所示，请计算出以下概率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1800" dirty="0"/>
          </a:p>
        </p:txBody>
      </p:sp>
      <p:pic>
        <p:nvPicPr>
          <p:cNvPr id="12290" name="Picture 17">
            <a:extLst>
              <a:ext uri="{FF2B5EF4-FFF2-40B4-BE49-F238E27FC236}">
                <a16:creationId xmlns:a16="http://schemas.microsoft.com/office/drawing/2014/main" id="{6370B08D-6035-45DB-8324-F0C4A110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8" y="2003314"/>
            <a:ext cx="3062797" cy="41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8">
            <a:extLst>
              <a:ext uri="{FF2B5EF4-FFF2-40B4-BE49-F238E27FC236}">
                <a16:creationId xmlns:a16="http://schemas.microsoft.com/office/drawing/2014/main" id="{1B56CA4D-FEAD-455F-BC7C-F3136587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97" y="2600325"/>
            <a:ext cx="2392208" cy="394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8EB5B-EAB6-4786-9D0F-BF7255783003}"/>
              </a:ext>
            </a:extLst>
          </p:cNvPr>
          <p:cNvSpPr txBox="1"/>
          <p:nvPr/>
        </p:nvSpPr>
        <p:spPr>
          <a:xfrm>
            <a:off x="5964744" y="2676148"/>
            <a:ext cx="6094520" cy="212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  <a:tabLst>
                <a:tab pos="502920" algn="l"/>
              </a:tabLst>
            </a:pPr>
            <a:r>
              <a:rPr lang="zh-CN" altLang="zh-CN" sz="1800" dirty="0">
                <a:effectLst/>
              </a:rPr>
              <a:t>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联合概率</a:t>
            </a:r>
            <a:r>
              <a:rPr lang="zh-CN" altLang="zh-CN" sz="1800" i="1" dirty="0">
                <a:effectLst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</a:rPr>
              <a:t>P(-e, -s, -m, -b)</a:t>
            </a:r>
            <a:endParaRPr lang="zh-CN" altLang="zh-CN" dirty="0">
              <a:effectLst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  <a:tabLst>
                <a:tab pos="502920" algn="l"/>
              </a:tabLst>
            </a:pPr>
            <a:r>
              <a:rPr lang="en-US" altLang="zh-CN" sz="1800" dirty="0">
                <a:effectLst/>
              </a:rPr>
              <a:t>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海水沸腾的概率</a:t>
            </a:r>
            <a:r>
              <a:rPr lang="en-US" altLang="zh-CN" sz="1800" dirty="0">
                <a:effectLst/>
                <a:latin typeface="Times New Roman" panose="02020603050405020304" pitchFamily="18" charset="0"/>
              </a:rPr>
              <a:t>P(+b)</a:t>
            </a:r>
            <a:endParaRPr lang="zh-CN" altLang="zh-CN" dirty="0">
              <a:effectLst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  <a:tabLst>
                <a:tab pos="502920" algn="l"/>
              </a:tabLs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在海水沸腾的条件下，动物尸体出现的概率</a:t>
            </a:r>
            <a:r>
              <a:rPr lang="zh-CN" altLang="zh-CN" sz="1800" dirty="0">
                <a:effectLst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</a:rPr>
              <a:t>P(+m|+b)</a:t>
            </a:r>
            <a:endParaRPr lang="zh-CN" altLang="zh-CN" dirty="0">
              <a:effectLst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  <a:tabLst>
                <a:tab pos="502920" algn="l"/>
              </a:tabLst>
            </a:pPr>
            <a:r>
              <a:rPr lang="en-US" altLang="zh-CN" sz="1800" dirty="0">
                <a:effectLst/>
              </a:rPr>
              <a:t>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在奇怪的臭味，海水沸腾与臭鸡蛋出现的条件下，动物尸体出现的概率</a:t>
            </a:r>
            <a:r>
              <a:rPr lang="en-US" altLang="zh-CN" sz="1800" dirty="0">
                <a:effectLst/>
                <a:latin typeface="Times New Roman" panose="02020603050405020304" pitchFamily="18" charset="0"/>
              </a:rPr>
              <a:t>P(+m|+s, +b, +e)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3787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A6147-1BB3-4F45-820C-24FDA569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329775"/>
            <a:ext cx="11301175" cy="432334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502920" algn="l"/>
              </a:tabLs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2. 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臭鸡蛋（</a:t>
            </a:r>
            <a:r>
              <a:rPr lang="en-US" altLang="zh-CN" sz="1800" dirty="0">
                <a:effectLst/>
              </a:rPr>
              <a:t>E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）或灾难后动物的尸体（</a:t>
            </a:r>
            <a:r>
              <a:rPr lang="en-US" altLang="zh-CN" sz="1800" dirty="0">
                <a:effectLst/>
              </a:rPr>
              <a:t>M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）都会发出一种奇怪的臭味（</a:t>
            </a:r>
            <a:r>
              <a:rPr lang="en-US" altLang="zh-CN" sz="1800" dirty="0">
                <a:effectLst/>
              </a:rPr>
              <a:t>S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），灾难也可能导致海水沸腾（</a:t>
            </a:r>
            <a:r>
              <a:rPr lang="en-US" altLang="zh-CN" sz="1800" dirty="0">
                <a:effectLst/>
              </a:rPr>
              <a:t>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）。</a:t>
            </a:r>
            <a:endParaRPr lang="zh-CN" altLang="zh-CN" sz="1800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  <a:tabLst>
                <a:tab pos="502920" algn="l"/>
              </a:tabLs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请给出该表述的贝叶斯网络图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  <a:tabLst>
                <a:tab pos="502920" algn="l"/>
              </a:tabLs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假定该表述的各条件概率表由下表所示，请计算出以下概率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1800" dirty="0"/>
          </a:p>
        </p:txBody>
      </p:sp>
      <p:pic>
        <p:nvPicPr>
          <p:cNvPr id="10242" name="Picture 47">
            <a:extLst>
              <a:ext uri="{FF2B5EF4-FFF2-40B4-BE49-F238E27FC236}">
                <a16:creationId xmlns:a16="http://schemas.microsoft.com/office/drawing/2014/main" id="{CFE8A98A-96E3-488A-BDB1-872E537E4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319338"/>
            <a:ext cx="3675797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035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A6147-1BB3-4F45-820C-24FDA569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329775"/>
            <a:ext cx="11301175" cy="432334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502920" algn="l"/>
              </a:tabLs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2. </a:t>
            </a:r>
            <a:endParaRPr lang="zh-CN" altLang="en-US" sz="1800" dirty="0"/>
          </a:p>
        </p:txBody>
      </p:sp>
      <p:pic>
        <p:nvPicPr>
          <p:cNvPr id="12290" name="Picture 17">
            <a:extLst>
              <a:ext uri="{FF2B5EF4-FFF2-40B4-BE49-F238E27FC236}">
                <a16:creationId xmlns:a16="http://schemas.microsoft.com/office/drawing/2014/main" id="{6370B08D-6035-45DB-8324-F0C4A110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8" y="885200"/>
            <a:ext cx="3062797" cy="41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8">
            <a:extLst>
              <a:ext uri="{FF2B5EF4-FFF2-40B4-BE49-F238E27FC236}">
                <a16:creationId xmlns:a16="http://schemas.microsoft.com/office/drawing/2014/main" id="{1B56CA4D-FEAD-455F-BC7C-F3136587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22" y="329775"/>
            <a:ext cx="2392208" cy="394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48">
            <a:extLst>
              <a:ext uri="{FF2B5EF4-FFF2-40B4-BE49-F238E27FC236}">
                <a16:creationId xmlns:a16="http://schemas.microsoft.com/office/drawing/2014/main" id="{DAB1D000-C750-41B5-A577-45DACB337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1" y="5394706"/>
            <a:ext cx="11730309" cy="44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7">
            <a:extLst>
              <a:ext uri="{FF2B5EF4-FFF2-40B4-BE49-F238E27FC236}">
                <a16:creationId xmlns:a16="http://schemas.microsoft.com/office/drawing/2014/main" id="{389EAC28-C631-4805-9C0E-5ACF47C0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41" y="1589052"/>
            <a:ext cx="3675797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689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A6147-1BB3-4F45-820C-24FDA569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329775"/>
            <a:ext cx="11301175" cy="432334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502920" algn="l"/>
              </a:tabLs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2. </a:t>
            </a:r>
            <a:endParaRPr lang="zh-CN" altLang="en-US" sz="1800" dirty="0"/>
          </a:p>
        </p:txBody>
      </p:sp>
      <p:pic>
        <p:nvPicPr>
          <p:cNvPr id="12290" name="Picture 17">
            <a:extLst>
              <a:ext uri="{FF2B5EF4-FFF2-40B4-BE49-F238E27FC236}">
                <a16:creationId xmlns:a16="http://schemas.microsoft.com/office/drawing/2014/main" id="{6370B08D-6035-45DB-8324-F0C4A110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8" y="885200"/>
            <a:ext cx="3062797" cy="41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8">
            <a:extLst>
              <a:ext uri="{FF2B5EF4-FFF2-40B4-BE49-F238E27FC236}">
                <a16:creationId xmlns:a16="http://schemas.microsoft.com/office/drawing/2014/main" id="{1B56CA4D-FEAD-455F-BC7C-F3136587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22" y="329775"/>
            <a:ext cx="2392208" cy="394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7">
            <a:extLst>
              <a:ext uri="{FF2B5EF4-FFF2-40B4-BE49-F238E27FC236}">
                <a16:creationId xmlns:a16="http://schemas.microsoft.com/office/drawing/2014/main" id="{389EAC28-C631-4805-9C0E-5ACF47C0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41" y="1589052"/>
            <a:ext cx="3675797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9DB9741E-B4E3-4425-8346-676C246B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9" y="5650344"/>
            <a:ext cx="11761496" cy="52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403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A6147-1BB3-4F45-820C-24FDA569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329775"/>
            <a:ext cx="11301175" cy="432334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502920" algn="l"/>
              </a:tabLs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2. </a:t>
            </a:r>
            <a:endParaRPr lang="zh-CN" altLang="en-US" sz="1800" dirty="0"/>
          </a:p>
        </p:txBody>
      </p:sp>
      <p:pic>
        <p:nvPicPr>
          <p:cNvPr id="12290" name="Picture 17">
            <a:extLst>
              <a:ext uri="{FF2B5EF4-FFF2-40B4-BE49-F238E27FC236}">
                <a16:creationId xmlns:a16="http://schemas.microsoft.com/office/drawing/2014/main" id="{6370B08D-6035-45DB-8324-F0C4A110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8" y="885200"/>
            <a:ext cx="3062797" cy="41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8">
            <a:extLst>
              <a:ext uri="{FF2B5EF4-FFF2-40B4-BE49-F238E27FC236}">
                <a16:creationId xmlns:a16="http://schemas.microsoft.com/office/drawing/2014/main" id="{1B56CA4D-FEAD-455F-BC7C-F3136587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22" y="329775"/>
            <a:ext cx="2392208" cy="394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7">
            <a:extLst>
              <a:ext uri="{FF2B5EF4-FFF2-40B4-BE49-F238E27FC236}">
                <a16:creationId xmlns:a16="http://schemas.microsoft.com/office/drawing/2014/main" id="{389EAC28-C631-4805-9C0E-5ACF47C0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41" y="1589052"/>
            <a:ext cx="3675797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50">
            <a:extLst>
              <a:ext uri="{FF2B5EF4-FFF2-40B4-BE49-F238E27FC236}">
                <a16:creationId xmlns:a16="http://schemas.microsoft.com/office/drawing/2014/main" id="{0FB9BFB6-1EDD-4E2E-AD90-3EDEDEE5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4" y="5443296"/>
            <a:ext cx="9506692" cy="8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48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1">
            <a:extLst>
              <a:ext uri="{FF2B5EF4-FFF2-40B4-BE49-F238E27FC236}">
                <a16:creationId xmlns:a16="http://schemas.microsoft.com/office/drawing/2014/main" id="{C89E32E8-36B8-4DEF-9D7B-C957EE5C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538538"/>
            <a:ext cx="9424731" cy="286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>
            <a:extLst>
              <a:ext uri="{FF2B5EF4-FFF2-40B4-BE49-F238E27FC236}">
                <a16:creationId xmlns:a16="http://schemas.microsoft.com/office/drawing/2014/main" id="{F5641EBA-5ECD-4D7B-9AFC-38965AE25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6" y="368301"/>
            <a:ext cx="3675797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715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47A2-4C25-490D-AE26-C50BE39C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589936"/>
            <a:ext cx="11012129" cy="552327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3. 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汤姆是一个公司职员，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今天你在酒吧见到了他，他的心情很好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。经过观察，汤姆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的时候开心（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good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的时候郁闷（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bad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的时候一般（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normal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）。我们还知道在他开心的时候来酒吧（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，去公园（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park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，去公司（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company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。在他郁闷的时候来酒吧的概率是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，去公园的概率是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，去公司的概率是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。在他心情一般的时候来酒吧的概率是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，去公园的概率是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，去公司的概率是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。他心情经常变化，开心的时候，有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的可能第二天会变得郁闷，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的可能第二天会变得一般。郁闷的时候，有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的可能第二天会变得开心，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37.5%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的可能第二天会变得一般。心情一般的时候，有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的可能第二天会变得开心，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的可能第二天会变得郁闷。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根据以上的描述画出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HMM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模型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画出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个时间节点即可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，并标出相应的传感器概率和转移概率；</a:t>
            </a: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假定我们在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天里看到了他的序列：酒吧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酒吧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公园，这个观察序列发生的概率是多少？</a:t>
            </a:r>
            <a:endParaRPr lang="en-US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中对应的最有可能的隐藏状态是什么？</a:t>
            </a: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2768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471B3-C892-4300-944E-808901DE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2" y="599578"/>
            <a:ext cx="11679051" cy="5296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表示汤姆的状态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(good, bad, normal)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来表示汤姆的位置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(bar, park, company)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HMM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模型如下图所示</a:t>
            </a:r>
            <a:endParaRPr lang="zh-CN" altLang="en-US" b="1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C072CC8-9057-49C9-9239-7E017BCE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94" y="1585247"/>
            <a:ext cx="7960538" cy="441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8CFB8B-D189-4F35-82CC-D557909537DC}"/>
              </a:ext>
            </a:extLst>
          </p:cNvPr>
          <p:cNvSpPr/>
          <p:nvPr/>
        </p:nvSpPr>
        <p:spPr>
          <a:xfrm>
            <a:off x="5005551" y="2041634"/>
            <a:ext cx="606972" cy="20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0.05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250B56-9C0A-4381-A6EC-F9C38B404DA5}"/>
              </a:ext>
            </a:extLst>
          </p:cNvPr>
          <p:cNvSpPr/>
          <p:nvPr/>
        </p:nvSpPr>
        <p:spPr>
          <a:xfrm>
            <a:off x="5580991" y="2041634"/>
            <a:ext cx="606972" cy="20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0.15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2EAD5-B60D-4721-91DD-0A189060407B}"/>
              </a:ext>
            </a:extLst>
          </p:cNvPr>
          <p:cNvSpPr txBox="1"/>
          <p:nvPr/>
        </p:nvSpPr>
        <p:spPr>
          <a:xfrm>
            <a:off x="1653409" y="6268462"/>
            <a:ext cx="959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今天你在酒吧见到了他，他的心情很好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 P(1-bar|1-good)=1  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且 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P(1-good)=1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073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69D2C809-F348-42D6-A0CF-87492788D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037084" cy="6857999"/>
          </a:xfr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F231BB3-43DB-4D1D-A2B2-C920E341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86" y="0"/>
            <a:ext cx="553129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B57A006-2B1E-4044-AE1E-454944FF55DD}"/>
              </a:ext>
            </a:extLst>
          </p:cNvPr>
          <p:cNvSpPr/>
          <p:nvPr/>
        </p:nvSpPr>
        <p:spPr>
          <a:xfrm>
            <a:off x="10121462" y="6069724"/>
            <a:ext cx="709448" cy="46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B2B3E-A066-482B-A64B-1989A16B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58" y="746976"/>
            <a:ext cx="5778546" cy="4248217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归结算法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证明结论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equal(c, a)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1. equal(x, x)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equal(z, y)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¬equal(w, s)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¬equal(s,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equal(w, t)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4. equal(b, a 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5. equal (b, c)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6.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equal(c,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7AC6B-C835-44E6-A551-0CE89CF2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28" y="2947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72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B204DD-5F95-4110-A942-A087FE467181}"/>
              </a:ext>
            </a:extLst>
          </p:cNvPr>
          <p:cNvSpPr/>
          <p:nvPr/>
        </p:nvSpPr>
        <p:spPr>
          <a:xfrm>
            <a:off x="478219" y="4303986"/>
            <a:ext cx="4605772" cy="2554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9FD22A-390B-4BE1-945E-3E0C2492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32" y="142673"/>
            <a:ext cx="6459168" cy="3378740"/>
          </a:xfrm>
        </p:spPr>
        <p:txBody>
          <a:bodyPr>
            <a:normAutofit/>
          </a:bodyPr>
          <a:lstStyle/>
          <a:p>
            <a:r>
              <a:rPr lang="zh-CN" altLang="en-US" dirty="0"/>
              <a:t>备注：</a:t>
            </a:r>
            <a:br>
              <a:rPr lang="en-US" altLang="zh-CN" dirty="0"/>
            </a:br>
            <a:r>
              <a:rPr lang="en-US" altLang="zh-CN" sz="3200" dirty="0"/>
              <a:t>1. </a:t>
            </a:r>
            <a:r>
              <a:rPr lang="zh-CN" altLang="en-US" sz="3200" dirty="0"/>
              <a:t>该题目中已经给出“</a:t>
            </a:r>
            <a:r>
              <a:rPr lang="zh-CN" altLang="zh-CN" sz="32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今天你在酒吧见到了他，他的心情很好</a:t>
            </a:r>
            <a:r>
              <a:rPr lang="zh-CN" altLang="en-US" sz="3200" dirty="0"/>
              <a:t>”，</a:t>
            </a:r>
            <a:r>
              <a:rPr lang="zh-CN" altLang="en-US" sz="3200" b="1" dirty="0"/>
              <a:t>为此</a:t>
            </a:r>
            <a:br>
              <a:rPr lang="en-US" altLang="zh-CN" sz="3200" b="1" dirty="0"/>
            </a:br>
            <a:r>
              <a:rPr lang="zh-CN" altLang="en-US" sz="3200" dirty="0"/>
              <a:t>联合概率 </a:t>
            </a:r>
            <a:r>
              <a:rPr lang="en-US" altLang="zh-CN" sz="3200" b="1" dirty="0">
                <a:solidFill>
                  <a:srgbClr val="C00000"/>
                </a:solidFill>
              </a:rPr>
              <a:t>P(1-good, 1-bar)=1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909223-D790-478D-B69B-F569817D6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0" y="0"/>
            <a:ext cx="4605773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E68476-DD67-4794-9545-932CDF81EDF4}"/>
              </a:ext>
            </a:extLst>
          </p:cNvPr>
          <p:cNvSpPr/>
          <p:nvPr/>
        </p:nvSpPr>
        <p:spPr>
          <a:xfrm>
            <a:off x="94594" y="4303986"/>
            <a:ext cx="11950262" cy="24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以上九种情况中，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1-bar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2-bar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3-park</a:t>
            </a:r>
            <a:r>
              <a:rPr lang="zh-CN" altLang="en-US" sz="2400" b="1" dirty="0"/>
              <a:t>）概率最大时获得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zh-CN" altLang="en-US" sz="2400" b="1" dirty="0"/>
              <a:t>隐藏状态为</a:t>
            </a:r>
            <a:r>
              <a:rPr lang="en-US" altLang="zh-CN" sz="2400" b="1" dirty="0">
                <a:solidFill>
                  <a:srgbClr val="FF0000"/>
                </a:solidFill>
              </a:rPr>
              <a:t>1-good, 2-bad, 3-nomal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而最终</a:t>
            </a:r>
            <a:r>
              <a:rPr lang="en-US" altLang="zh-CN" sz="2400" b="1" dirty="0">
                <a:solidFill>
                  <a:srgbClr val="C00000"/>
                </a:solidFill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</a:rPr>
              <a:t> 1-bar</a:t>
            </a:r>
            <a:r>
              <a:rPr lang="zh-CN" altLang="en-US" sz="2400" b="1" dirty="0">
                <a:solidFill>
                  <a:srgbClr val="C00000"/>
                </a:solidFill>
              </a:rPr>
              <a:t>， </a:t>
            </a:r>
            <a:r>
              <a:rPr lang="en-US" altLang="zh-CN" sz="2400" b="1" dirty="0">
                <a:solidFill>
                  <a:srgbClr val="C00000"/>
                </a:solidFill>
              </a:rPr>
              <a:t>2-bar</a:t>
            </a:r>
            <a:r>
              <a:rPr lang="zh-CN" altLang="en-US" sz="2400" b="1" dirty="0">
                <a:solidFill>
                  <a:srgbClr val="C00000"/>
                </a:solidFill>
              </a:rPr>
              <a:t>， </a:t>
            </a:r>
            <a:r>
              <a:rPr lang="en-US" altLang="zh-CN" sz="2400" b="1" dirty="0">
                <a:solidFill>
                  <a:srgbClr val="C00000"/>
                </a:solidFill>
              </a:rPr>
              <a:t>3-park 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zh-CN" altLang="en-US" sz="2400" b="1" dirty="0">
                <a:solidFill>
                  <a:schemeClr val="bg1"/>
                </a:solidFill>
              </a:rPr>
              <a:t>为以上九种情况概率之和！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0C8976-82F3-4027-99CE-0B8B4C28379A}"/>
              </a:ext>
            </a:extLst>
          </p:cNvPr>
          <p:cNvSpPr/>
          <p:nvPr/>
        </p:nvSpPr>
        <p:spPr>
          <a:xfrm>
            <a:off x="3293614" y="1431933"/>
            <a:ext cx="1089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Win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2009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47A2-4C25-490D-AE26-C50BE39C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589936"/>
            <a:ext cx="11012129" cy="552327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更新后的题目：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汤姆是一个公司职员，</a:t>
            </a:r>
            <a:r>
              <a:rPr lang="zh-CN" altLang="zh-CN" sz="2000" b="1" u="sng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今天</a:t>
            </a:r>
            <a:r>
              <a:rPr lang="zh-CN" altLang="en-US" sz="2000" b="1" u="sng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他心情很好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。经过观察，汤姆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的时候开心（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good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的时候郁闷（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bad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的时候一般（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normal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）。我们还知道在他开心的时候来酒吧（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，去公园（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park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，去公司（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company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。在他郁闷的时候来酒吧的概率是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，去公园的概率是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，去公司的概率是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。在他心情一般的时候来酒吧的概率是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，去公园的概率是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，去公司的概率是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。他心情经常变化，开心的时候，有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的可能第二天会变得郁闷，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的可能第二天会变得一般。郁闷的时候，有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的可能第二天会变得开心，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37.5%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的可能第二天会变得一般。心情一般的时候，有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的可能第二天会变得开心，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的可能第二天会变得郁闷。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根据以上的描述画出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HMM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模型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画出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个时间节点即可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，并标出相应的传感器概率和转移概率；</a:t>
            </a: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假定我们在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天里看到了他的序列：酒吧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酒吧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公园，这个观察序列发生的概率是多少？</a:t>
            </a:r>
            <a:endParaRPr lang="en-US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中对应的最有可能的隐藏状态是什么？</a:t>
            </a: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1623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95217-3B38-49DB-9E0E-A5EABE0E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F5178A-9394-4CD1-9EF7-E92E4D4D7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55" y="92816"/>
            <a:ext cx="5129049" cy="671933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7AD96C-9CF9-42DD-B434-9E83D4469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7" y="92816"/>
            <a:ext cx="4744975" cy="667236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6FE228-498F-46A4-B120-181A4E939E77}"/>
              </a:ext>
            </a:extLst>
          </p:cNvPr>
          <p:cNvSpPr/>
          <p:nvPr/>
        </p:nvSpPr>
        <p:spPr>
          <a:xfrm>
            <a:off x="3681248" y="4966138"/>
            <a:ext cx="1300654" cy="1891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5734DE-9BE7-49A5-BF2B-BE95E7BF13E8}"/>
              </a:ext>
            </a:extLst>
          </p:cNvPr>
          <p:cNvSpPr/>
          <p:nvPr/>
        </p:nvSpPr>
        <p:spPr>
          <a:xfrm>
            <a:off x="3949262" y="5265683"/>
            <a:ext cx="969579" cy="134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598F77-F3B5-4692-A0A5-2B2D2C17E9CF}"/>
              </a:ext>
            </a:extLst>
          </p:cNvPr>
          <p:cNvSpPr/>
          <p:nvPr/>
        </p:nvSpPr>
        <p:spPr>
          <a:xfrm>
            <a:off x="4075387" y="5198678"/>
            <a:ext cx="906516" cy="1340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BDD6A5-2455-4468-B858-C3DF23CBBF66}"/>
              </a:ext>
            </a:extLst>
          </p:cNvPr>
          <p:cNvSpPr/>
          <p:nvPr/>
        </p:nvSpPr>
        <p:spPr>
          <a:xfrm>
            <a:off x="567558" y="6148551"/>
            <a:ext cx="4586535" cy="3443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BA1224-AD69-49D4-B21F-35637B9A8A21}"/>
              </a:ext>
            </a:extLst>
          </p:cNvPr>
          <p:cNvSpPr/>
          <p:nvPr/>
        </p:nvSpPr>
        <p:spPr>
          <a:xfrm>
            <a:off x="630622" y="6102512"/>
            <a:ext cx="4288219" cy="4100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E1E4FC-F154-461C-B8F4-F45D2AC4876C}"/>
              </a:ext>
            </a:extLst>
          </p:cNvPr>
          <p:cNvSpPr/>
          <p:nvPr/>
        </p:nvSpPr>
        <p:spPr>
          <a:xfrm>
            <a:off x="2289941" y="5909384"/>
            <a:ext cx="2691961" cy="34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725474-79B0-45E1-B690-0F9DD76CB7B9}"/>
              </a:ext>
            </a:extLst>
          </p:cNvPr>
          <p:cNvSpPr/>
          <p:nvPr/>
        </p:nvSpPr>
        <p:spPr>
          <a:xfrm>
            <a:off x="11453648" y="5399690"/>
            <a:ext cx="647256" cy="3468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不考虑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B853CF-D327-4FA6-96DA-1A3CFBB3844D}"/>
              </a:ext>
            </a:extLst>
          </p:cNvPr>
          <p:cNvSpPr/>
          <p:nvPr/>
        </p:nvSpPr>
        <p:spPr>
          <a:xfrm>
            <a:off x="2889021" y="5967688"/>
            <a:ext cx="41857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4" action="ppaction://hlinksldjump"/>
              </a:rPr>
              <a:t>此处参考穿裤子是男生的概率</a:t>
            </a:r>
            <a:endParaRPr lang="en-US" altLang="zh-CN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hlinkClick r:id="rId4" action="ppaction://hlinksldjump"/>
            </a:endParaRPr>
          </a:p>
          <a:p>
            <a:pPr algn="ctr"/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4" action="ppaction://hlinksldjump"/>
              </a:rPr>
              <a:t>计算方法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1E210112-92E9-47C0-B195-4E1F46BCB965}"/>
              </a:ext>
            </a:extLst>
          </p:cNvPr>
          <p:cNvSpPr/>
          <p:nvPr/>
        </p:nvSpPr>
        <p:spPr>
          <a:xfrm rot="2505250">
            <a:off x="6471622" y="5083495"/>
            <a:ext cx="297007" cy="7236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58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95AC1-F0E7-47C4-A898-51E37C7E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779"/>
            <a:ext cx="10515600" cy="47501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如果第一天没有给出</a:t>
            </a:r>
            <a:r>
              <a:rPr lang="en-US" altLang="zh-CN" dirty="0"/>
              <a:t> “</a:t>
            </a:r>
            <a:r>
              <a:rPr lang="zh-CN" altLang="zh-CN" b="1" u="sng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今天</a:t>
            </a:r>
            <a:r>
              <a:rPr lang="zh-CN" altLang="en-US" b="1" u="sng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他心情很好</a:t>
            </a:r>
            <a:r>
              <a:rPr lang="en-US" altLang="zh-CN" dirty="0"/>
              <a:t>”</a:t>
            </a:r>
            <a:r>
              <a:rPr lang="zh-CN" altLang="zh-CN" sz="2800" b="1" u="sng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u="sng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u="sng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条件，需考虑</a:t>
            </a:r>
            <a:r>
              <a:rPr lang="zh-CN" altLang="en-US" b="1" u="sng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第一天状态变量</a:t>
            </a:r>
            <a:r>
              <a:rPr lang="en-US" altLang="zh-CN" b="1" u="sng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S1</a:t>
            </a:r>
            <a:r>
              <a:rPr lang="zh-CN" altLang="en-US" b="1" u="sng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的所有情况</a:t>
            </a: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，即分别考虑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1-good</a:t>
            </a: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1-normal</a:t>
            </a: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1-bad</a:t>
            </a:r>
          </a:p>
        </p:txBody>
      </p:sp>
    </p:spTree>
    <p:extLst>
      <p:ext uri="{BB962C8B-B14F-4D97-AF65-F5344CB8AC3E}">
        <p14:creationId xmlns:p14="http://schemas.microsoft.com/office/powerpoint/2010/main" val="2066026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26CF3-5A20-485B-B3D7-38425F91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386" y="4535547"/>
            <a:ext cx="3942716" cy="95085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学会苦中作乐！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07DDEC-D06A-4B02-BEA1-6FEFF86A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99" y="2038350"/>
            <a:ext cx="2819400" cy="1390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4F2D95-0DB6-4328-85B0-1610E60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102" y="2028825"/>
            <a:ext cx="2752725" cy="1400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08C28C-B463-4D2C-87FD-697FC8D1F48E}"/>
              </a:ext>
            </a:extLst>
          </p:cNvPr>
          <p:cNvSpPr txBox="1"/>
          <p:nvPr/>
        </p:nvSpPr>
        <p:spPr>
          <a:xfrm>
            <a:off x="8018102" y="3429000"/>
            <a:ext cx="3183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sz="1400">
                <a:sym typeface="+mn-ea"/>
              </a:rPr>
              <a:t>文本输入：</a:t>
            </a:r>
            <a:r>
              <a:rPr lang="zh-CN" altLang="en-US" sz="1400">
                <a:sym typeface="+mn-ea"/>
              </a:rPr>
              <a:t>一个戴着蓝色帽子，红色手套，穿着绿色</a:t>
            </a:r>
            <a:r>
              <a:rPr lang="en-US" altLang="zh-CN" sz="1400">
                <a:sym typeface="+mn-ea"/>
              </a:rPr>
              <a:t>T</a:t>
            </a:r>
            <a:r>
              <a:rPr lang="zh-CN" altLang="en-US" sz="1400">
                <a:sym typeface="+mn-ea"/>
              </a:rPr>
              <a:t>恤和黄色裤子的企鹅。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895FE1-3C52-4914-8635-891B72F96524}"/>
              </a:ext>
            </a:extLst>
          </p:cNvPr>
          <p:cNvSpPr txBox="1"/>
          <p:nvPr/>
        </p:nvSpPr>
        <p:spPr>
          <a:xfrm>
            <a:off x="4426299" y="3429000"/>
            <a:ext cx="30575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sz="1400">
                <a:sym typeface="+mn-ea"/>
              </a:rPr>
              <a:t>文本输入：穿着芭蕾</a:t>
            </a:r>
            <a:r>
              <a:rPr lang="en-US" altLang="zh-CN" sz="1400">
                <a:sym typeface="+mn-ea"/>
              </a:rPr>
              <a:t>tutu</a:t>
            </a:r>
            <a:r>
              <a:rPr lang="zh-CN" altLang="en-US" sz="1400">
                <a:sym typeface="+mn-ea"/>
              </a:rPr>
              <a:t>裙遛狗的</a:t>
            </a:r>
            <a:r>
              <a:rPr lang="zh-CN" sz="1400">
                <a:sym typeface="+mn-ea"/>
              </a:rPr>
              <a:t>胡萝卜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679080-2233-4151-BE18-A68F9A6B09E4}"/>
              </a:ext>
            </a:extLst>
          </p:cNvPr>
          <p:cNvSpPr txBox="1"/>
          <p:nvPr/>
        </p:nvSpPr>
        <p:spPr>
          <a:xfrm>
            <a:off x="990008" y="3448050"/>
            <a:ext cx="28194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sz="1400">
                <a:sym typeface="+mn-ea"/>
              </a:rPr>
              <a:t>文本输入：牛油果形状的扶手椅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C2AD83-4501-4D22-B021-2C5AB14E3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38" y="203835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00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8D59A-0394-41D9-87EF-19CE8C65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63CF0-78BF-41CD-AD07-1A166E9F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A9FA916-B473-412A-8EDA-CCBBF4E6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832225" cy="60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5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B2B3E-A066-482B-A64B-1989A16B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83" y="739419"/>
            <a:ext cx="10440815" cy="4248217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归结算法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证明结论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equal(c, a)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equal(x, x)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equal(z, y)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altLang="zh-CN" sz="18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¬equal(w, s)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¬equal(s,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equal(w, t)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4.  equal(b, a 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5.  equal (b, c)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6.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结论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equal(c,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取反 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 equal(c, 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b="1" kern="100" dirty="0">
              <a:solidFill>
                <a:srgbClr val="00B05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600"/>
              </a:lnSpc>
              <a:buNone/>
            </a:pPr>
            <a:r>
              <a:rPr lang="zh-CN" altLang="en-US" sz="2400" kern="1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结论取反一般归结最后一步使用</a:t>
            </a:r>
            <a:endParaRPr lang="en-US" altLang="zh-CN" sz="2400" kern="100" dirty="0"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600"/>
              </a:lnSpc>
              <a:buNone/>
            </a:pPr>
            <a:endParaRPr lang="en-US" altLang="zh-CN" sz="2400" kern="100" dirty="0"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7AC6B-C835-44E6-A551-0CE89CF2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28" y="2947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4607206-7CDA-49CE-9C39-0FD6854740AE}"/>
              </a:ext>
            </a:extLst>
          </p:cNvPr>
          <p:cNvSpPr txBox="1"/>
          <p:nvPr/>
        </p:nvSpPr>
        <p:spPr>
          <a:xfrm>
            <a:off x="568666" y="460431"/>
            <a:ext cx="53560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equal(x, x)</a:t>
            </a:r>
          </a:p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equal(z, y)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¬equal(w, s)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¬equal(s,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equal(w, t)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equal(b, a 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equal (b, c)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 equal(c, 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b="1" kern="100" dirty="0">
              <a:solidFill>
                <a:srgbClr val="00B05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E26482-A682-466D-8E47-94D4046E6AFC}"/>
              </a:ext>
            </a:extLst>
          </p:cNvPr>
          <p:cNvSpPr txBox="1"/>
          <p:nvPr/>
        </p:nvSpPr>
        <p:spPr>
          <a:xfrm>
            <a:off x="247807" y="2886236"/>
            <a:ext cx="11696386" cy="1703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8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首先考虑包含常项的子句</a:t>
            </a:r>
            <a:endParaRPr lang="en-US" altLang="zh-CN" sz="2800" b="1" u="sng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4. equal(b, a )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其与</a:t>
            </a:r>
            <a:r>
              <a:rPr lang="zh-CN" altLang="en-US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equal(z, y)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</a:t>
            </a:r>
            <a:r>
              <a:rPr lang="zh-CN" altLang="en-US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互补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equal(z, y)</a:t>
            </a:r>
            <a:r>
              <a:rPr lang="zh-CN" alt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equal(b, a ) 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进行置换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y/b z/a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后消去后得到新子句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7. equal(z, y)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equal(a, b)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04E08F-6AD4-4A1F-8B74-B5200B4B8882}"/>
              </a:ext>
            </a:extLst>
          </p:cNvPr>
          <p:cNvSpPr/>
          <p:nvPr/>
        </p:nvSpPr>
        <p:spPr>
          <a:xfrm>
            <a:off x="4069694" y="1689819"/>
            <a:ext cx="7725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选择包含常项的子句集，并找出可能配对的子句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E89F9C-43AA-4AE5-87D2-3761F5780A47}"/>
              </a:ext>
            </a:extLst>
          </p:cNvPr>
          <p:cNvSpPr/>
          <p:nvPr/>
        </p:nvSpPr>
        <p:spPr>
          <a:xfrm>
            <a:off x="568666" y="1689819"/>
            <a:ext cx="1962937" cy="6301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E26482-A682-466D-8E47-94D4046E6AFC}"/>
              </a:ext>
            </a:extLst>
          </p:cNvPr>
          <p:cNvSpPr txBox="1"/>
          <p:nvPr/>
        </p:nvSpPr>
        <p:spPr>
          <a:xfrm>
            <a:off x="247807" y="2886236"/>
            <a:ext cx="11696386" cy="3341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8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首先考虑包含常项的子句</a:t>
            </a:r>
            <a:endParaRPr lang="en-US" altLang="zh-CN" sz="2800" b="1" u="sng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4. equal(b, a )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其与</a:t>
            </a:r>
            <a:r>
              <a:rPr lang="zh-CN" altLang="en-US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equal(z, y)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</a:t>
            </a:r>
            <a:r>
              <a:rPr lang="zh-CN" altLang="en-US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互补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equal(z, y)</a:t>
            </a:r>
            <a:r>
              <a:rPr lang="zh-CN" alt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equal(b, a ) 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进行置换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y/b z/a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后消去后得到新子句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7. equal(z, y)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equal(a, b)</a:t>
            </a:r>
          </a:p>
          <a:p>
            <a:pPr>
              <a:lnSpc>
                <a:spcPts val="3200"/>
              </a:lnSpc>
            </a:pPr>
            <a:r>
              <a:rPr lang="zh-CN" altLang="en-US" sz="28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其次，子句</a:t>
            </a:r>
            <a:r>
              <a:rPr lang="en-US" altLang="zh-CN" sz="28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zh-CN" altLang="en-US" sz="28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仅可能与子句</a:t>
            </a:r>
            <a:r>
              <a:rPr lang="en-US" altLang="zh-CN" sz="28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消去</a:t>
            </a:r>
            <a:endParaRPr lang="en-US" altLang="zh-CN" sz="2800" b="1" u="sng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7.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equal(a, b)</a:t>
            </a:r>
            <a:r>
              <a:rPr lang="zh-CN" alt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子句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¬equal(w, s)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¬equal(s,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equal(w, t)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配对，进行置换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w/a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s/b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得到新的子句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8.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¬equal(s,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equal(w, t)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-&gt;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¬equal(b,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t)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04E08F-6AD4-4A1F-8B74-B5200B4B8882}"/>
              </a:ext>
            </a:extLst>
          </p:cNvPr>
          <p:cNvSpPr/>
          <p:nvPr/>
        </p:nvSpPr>
        <p:spPr>
          <a:xfrm>
            <a:off x="5937303" y="4434186"/>
            <a:ext cx="52116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新的子句与余下的子句进行配对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B267C3-8FA4-46C2-9104-522C082BA297}"/>
              </a:ext>
            </a:extLst>
          </p:cNvPr>
          <p:cNvSpPr txBox="1"/>
          <p:nvPr/>
        </p:nvSpPr>
        <p:spPr>
          <a:xfrm>
            <a:off x="372259" y="144759"/>
            <a:ext cx="53560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equal(x, x)</a:t>
            </a:r>
          </a:p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equal(z, y)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¬equal(w, s)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¬equal(s,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equal(w, t)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equal(b, a 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FB0634-6629-4CD5-8B58-93D4F84A2D2C}"/>
              </a:ext>
            </a:extLst>
          </p:cNvPr>
          <p:cNvSpPr txBox="1"/>
          <p:nvPr/>
        </p:nvSpPr>
        <p:spPr>
          <a:xfrm>
            <a:off x="6463700" y="173269"/>
            <a:ext cx="57282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equal (b, c)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 equal(c, 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 equal(a, b)   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（子句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归结）</a:t>
            </a:r>
            <a:endParaRPr lang="en-US" altLang="zh-CN" sz="2400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~equal(b, t)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</a:t>
            </a:r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t)</a:t>
            </a:r>
            <a:r>
              <a:rPr lang="en-US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（子句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归结）</a:t>
            </a:r>
            <a:endParaRPr lang="en-US" altLang="zh-CN" sz="2400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E26482-A682-466D-8E47-94D4046E6AFC}"/>
              </a:ext>
            </a:extLst>
          </p:cNvPr>
          <p:cNvSpPr txBox="1"/>
          <p:nvPr/>
        </p:nvSpPr>
        <p:spPr>
          <a:xfrm>
            <a:off x="372260" y="3531191"/>
            <a:ext cx="11696386" cy="252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随后，子句</a:t>
            </a:r>
            <a:r>
              <a:rPr lang="en-US" altLang="zh-CN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与子句</a:t>
            </a:r>
            <a:r>
              <a:rPr lang="en-US" altLang="zh-CN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配对</a:t>
            </a:r>
            <a:endParaRPr lang="en-US" altLang="zh-CN" sz="2400" b="1" u="sng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~equal(b,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t)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 (b, c)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进行置换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t/c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得到新的子句：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 equal(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t) 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equal(a, c)</a:t>
            </a:r>
          </a:p>
          <a:p>
            <a:pPr>
              <a:lnSpc>
                <a:spcPts val="3200"/>
              </a:lnSpc>
            </a:pPr>
            <a:r>
              <a:rPr lang="zh-CN" altLang="en-US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再则，子句</a:t>
            </a:r>
            <a:r>
              <a:rPr lang="en-US" altLang="zh-CN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lang="zh-CN" altLang="en-US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与子句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equal(z, y)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配对并进行置换后得到子句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 equal(c, a)</a:t>
            </a:r>
            <a:endParaRPr lang="en-US" altLang="zh-CN" sz="2400" b="1" u="sng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zh-CN" altLang="en-US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最后，子句</a:t>
            </a:r>
            <a:r>
              <a:rPr lang="en-US" altLang="zh-CN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和子句</a:t>
            </a:r>
            <a:r>
              <a:rPr lang="en-US" altLang="zh-CN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u="sng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消去</a:t>
            </a:r>
            <a:r>
              <a:rPr lang="zh-CN" altLang="en-US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后得到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01F7D-7DC6-4ABC-9B63-76878258B682}"/>
              </a:ext>
            </a:extLst>
          </p:cNvPr>
          <p:cNvSpPr txBox="1"/>
          <p:nvPr/>
        </p:nvSpPr>
        <p:spPr>
          <a:xfrm>
            <a:off x="5957104" y="382012"/>
            <a:ext cx="61115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equal (b, c)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 equal(c, 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 equal(a, b)   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（子句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归结）</a:t>
            </a:r>
            <a:endParaRPr lang="en-US" altLang="zh-CN" sz="2400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~equal(b, t)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</a:t>
            </a:r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t)</a:t>
            </a:r>
            <a:r>
              <a:rPr lang="en-US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（子句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归结）</a:t>
            </a:r>
            <a:endParaRPr lang="en-US" altLang="zh-CN" sz="2400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 equal(a, c) 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（子句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归结）</a:t>
            </a:r>
            <a:endParaRPr lang="en-US" altLang="zh-CN" sz="2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 </a:t>
            </a:r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equal(c, a) 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（子句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归结）</a:t>
            </a:r>
            <a:endParaRPr lang="en-US" altLang="zh-CN" sz="2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82AA3E-378E-4CF8-A322-97604543A7CD}"/>
              </a:ext>
            </a:extLst>
          </p:cNvPr>
          <p:cNvSpPr/>
          <p:nvPr/>
        </p:nvSpPr>
        <p:spPr>
          <a:xfrm>
            <a:off x="4037231" y="3065199"/>
            <a:ext cx="89032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消去法最后得到</a:t>
            </a:r>
            <a:r>
              <a:rPr lang="en-US" altLang="zh-CN" sz="28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</a:t>
            </a:r>
            <a:r>
              <a:rPr lang="zh-CN" altLang="en-US" sz="28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子句则说明结论成立（反证法！）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01F76-229B-4340-8656-511B720DAA02}"/>
              </a:ext>
            </a:extLst>
          </p:cNvPr>
          <p:cNvSpPr txBox="1"/>
          <p:nvPr/>
        </p:nvSpPr>
        <p:spPr>
          <a:xfrm>
            <a:off x="372260" y="477713"/>
            <a:ext cx="53560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equal(x, x)</a:t>
            </a:r>
          </a:p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¬equal(y, z) 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equal(z, y)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¬equal(w, s)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¬equal(s, 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equal(w, t)</a:t>
            </a:r>
          </a:p>
          <a:p>
            <a:pPr marL="0" indent="0" algn="l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equal(b, a )</a:t>
            </a:r>
          </a:p>
        </p:txBody>
      </p:sp>
    </p:spTree>
    <p:extLst>
      <p:ext uri="{BB962C8B-B14F-4D97-AF65-F5344CB8AC3E}">
        <p14:creationId xmlns:p14="http://schemas.microsoft.com/office/powerpoint/2010/main" val="9751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1019</TotalTime>
  <Words>5503</Words>
  <Application>Microsoft Office PowerPoint</Application>
  <PresentationFormat>宽屏</PresentationFormat>
  <Paragraphs>701</Paragraphs>
  <Slides>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等线</vt:lpstr>
      <vt:lpstr>等线 Light</vt:lpstr>
      <vt:lpstr>黑体</vt:lpstr>
      <vt:lpstr>楷体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公式</vt:lpstr>
      <vt:lpstr>Equation.3</vt:lpstr>
      <vt:lpstr>2021 人工智能 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报警问题条件概率表CPT</vt:lpstr>
      <vt:lpstr>贝叶斯网络的语义</vt:lpstr>
      <vt:lpstr>枚举精确推理</vt:lpstr>
      <vt:lpstr>枚举精确推理</vt:lpstr>
      <vt:lpstr>枚举精确推理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贝叶斯网络 作业2： </vt:lpstr>
      <vt:lpstr>PowerPoint 演示文稿</vt:lpstr>
      <vt:lpstr>PowerPoint 演示文稿</vt:lpstr>
      <vt:lpstr>第三次作业题 2</vt:lpstr>
      <vt:lpstr>PowerPoint 演示文稿</vt:lpstr>
      <vt:lpstr>1.  由极大后验概率（MAP）可得：</vt:lpstr>
      <vt:lpstr>PowerPoint 演示文稿</vt:lpstr>
      <vt:lpstr>PowerPoint 演示文稿</vt:lpstr>
      <vt:lpstr>5. 决策树</vt:lpstr>
      <vt:lpstr>基于信息增益构建决策树</vt:lpstr>
      <vt:lpstr>信息增益</vt:lpstr>
      <vt:lpstr>信息增益</vt:lpstr>
      <vt:lpstr>计算局部信息熵</vt:lpstr>
      <vt:lpstr>计算局部信息熵</vt:lpstr>
      <vt:lpstr>计算局部信息熵</vt:lpstr>
      <vt:lpstr>PowerPoint 演示文稿</vt:lpstr>
      <vt:lpstr>PowerPoint 演示文稿</vt:lpstr>
      <vt:lpstr>针对子数据集D{c=0}计算信息熵，选择余下的属性A或B进一步划分</vt:lpstr>
      <vt:lpstr>PowerPoint 演示文稿</vt:lpstr>
      <vt:lpstr>最终决策树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备注： 1. 该题目中已经给出“今天你在酒吧见到了他，他的心情很好”，为此 联合概率 P(1-good, 1-bar)=1 </vt:lpstr>
      <vt:lpstr>PowerPoint 演示文稿</vt:lpstr>
      <vt:lpstr>PowerPoint 演示文稿</vt:lpstr>
      <vt:lpstr>PowerPoint 演示文稿</vt:lpstr>
      <vt:lpstr>学会苦中作乐！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ZhouXu</dc:creator>
  <cp:lastModifiedBy>ZhouXu</cp:lastModifiedBy>
  <cp:revision>223</cp:revision>
  <dcterms:created xsi:type="dcterms:W3CDTF">2021-12-26T07:35:00Z</dcterms:created>
  <dcterms:modified xsi:type="dcterms:W3CDTF">2022-01-06T02:41:21Z</dcterms:modified>
</cp:coreProperties>
</file>