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8.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notesMasterIdLst>
    <p:notesMasterId r:id="rId35"/>
  </p:notesMasterIdLst>
  <p:handoutMasterIdLst>
    <p:handoutMasterId r:id="rId36"/>
  </p:handoutMasterIdLst>
  <p:sldIdLst>
    <p:sldId id="701" r:id="rId2"/>
    <p:sldId id="702" r:id="rId3"/>
    <p:sldId id="690" r:id="rId4"/>
    <p:sldId id="703" r:id="rId5"/>
    <p:sldId id="679" r:id="rId6"/>
    <p:sldId id="439" r:id="rId7"/>
    <p:sldId id="688" r:id="rId8"/>
    <p:sldId id="683" r:id="rId9"/>
    <p:sldId id="691" r:id="rId10"/>
    <p:sldId id="503" r:id="rId11"/>
    <p:sldId id="692" r:id="rId12"/>
    <p:sldId id="693" r:id="rId13"/>
    <p:sldId id="659" r:id="rId14"/>
    <p:sldId id="660" r:id="rId15"/>
    <p:sldId id="661" r:id="rId16"/>
    <p:sldId id="663" r:id="rId17"/>
    <p:sldId id="664" r:id="rId18"/>
    <p:sldId id="700" r:id="rId19"/>
    <p:sldId id="665" r:id="rId20"/>
    <p:sldId id="676" r:id="rId21"/>
    <p:sldId id="671" r:id="rId22"/>
    <p:sldId id="689" r:id="rId23"/>
    <p:sldId id="672" r:id="rId24"/>
    <p:sldId id="673" r:id="rId25"/>
    <p:sldId id="667" r:id="rId26"/>
    <p:sldId id="699" r:id="rId27"/>
    <p:sldId id="686" r:id="rId28"/>
    <p:sldId id="696" r:id="rId29"/>
    <p:sldId id="698" r:id="rId30"/>
    <p:sldId id="697" r:id="rId31"/>
    <p:sldId id="704" r:id="rId32"/>
    <p:sldId id="675" r:id="rId33"/>
    <p:sldId id="47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4" autoAdjust="0"/>
    <p:restoredTop sz="90360" autoAdjust="0"/>
  </p:normalViewPr>
  <p:slideViewPr>
    <p:cSldViewPr>
      <p:cViewPr varScale="1">
        <p:scale>
          <a:sx n="61" d="100"/>
          <a:sy n="61" d="100"/>
        </p:scale>
        <p:origin x="-156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3" d="100"/>
          <a:sy n="83" d="100"/>
        </p:scale>
        <p:origin x="-39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F0BD33-6F4E-4442-AE10-F7766F96CE00}" type="datetimeFigureOut">
              <a:rPr lang="zh-CN" altLang="en-US" smtClean="0"/>
              <a:pPr/>
              <a:t>2019/9/11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5DD10B-BFFD-4063-AB6B-D37A894C6EFC}" type="slidenum">
              <a:rPr lang="zh-CN" altLang="en-US" smtClean="0"/>
              <a:pPr/>
              <a:t>‹#›</a:t>
            </a:fld>
            <a:endParaRPr lang="zh-CN" altLang="en-US"/>
          </a:p>
        </p:txBody>
      </p:sp>
    </p:spTree>
    <p:extLst>
      <p:ext uri="{BB962C8B-B14F-4D97-AF65-F5344CB8AC3E}">
        <p14:creationId xmlns:p14="http://schemas.microsoft.com/office/powerpoint/2010/main" val="303646832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9C77C4-79B1-4BB9-91B3-4C87C057B65F}" type="datetimeFigureOut">
              <a:rPr lang="zh-CN" altLang="en-US" smtClean="0"/>
              <a:pPr/>
              <a:t>2019/9/11</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1BAA4-B46D-40F9-ABAC-F33DAD13BD98}" type="slidenum">
              <a:rPr lang="zh-CN" altLang="en-US" smtClean="0"/>
              <a:pPr/>
              <a:t>‹#›</a:t>
            </a:fld>
            <a:endParaRPr lang="zh-CN" altLang="en-US"/>
          </a:p>
        </p:txBody>
      </p:sp>
    </p:spTree>
    <p:extLst>
      <p:ext uri="{BB962C8B-B14F-4D97-AF65-F5344CB8AC3E}">
        <p14:creationId xmlns:p14="http://schemas.microsoft.com/office/powerpoint/2010/main" val="418078435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venturebeat.com/company/youtube"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venturebeat.com/company/foursquare" TargetMode="External"/><Relationship Id="rId4" Type="http://schemas.openxmlformats.org/officeDocument/2006/relationships/hyperlink" Target="http://venturebeat.com/company/facebook"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solidFill>
                  <a:prstClr val="black"/>
                </a:solidFill>
              </a:rPr>
              <a:pPr/>
              <a:t>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solidFill>
                  <a:prstClr val="black"/>
                </a:solidFill>
              </a:rPr>
              <a:pPr/>
              <a:t>33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It has been adopted for use by 1304 schools  in 116 countries or regions for at least 1616 courses, including 957 online </a:t>
            </a:r>
            <a:r>
              <a:rPr lang="en-US" altLang="zh-CN" sz="1200" dirty="0" smtClean="0">
                <a:ea typeface="宋体" charset="-122"/>
              </a:rPr>
              <a:t>courses.</a:t>
            </a:r>
          </a:p>
          <a:p>
            <a:endParaRPr lang="zh-CN" altLang="en-US"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solidFill>
                  <a:prstClr val="black"/>
                </a:solidFill>
              </a:rPr>
              <a:pPr/>
              <a:t>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Welcome to </a:t>
            </a:r>
            <a:r>
              <a:rPr lang="en-US" altLang="zh-CN" dirty="0" err="1" smtClean="0"/>
              <a:t>NExT</a:t>
            </a:r>
            <a:r>
              <a:rPr lang="en-US" altLang="zh-CN" dirty="0" smtClean="0"/>
              <a:t>. </a:t>
            </a:r>
            <a:r>
              <a:rPr lang="en-US" altLang="zh-CN" dirty="0" err="1" smtClean="0"/>
              <a:t>NExT</a:t>
            </a:r>
            <a:r>
              <a:rPr lang="en-US" altLang="zh-CN" dirty="0" smtClean="0"/>
              <a:t> is a joint research centre setup between NUS and </a:t>
            </a:r>
            <a:r>
              <a:rPr lang="en-US" altLang="zh-CN" dirty="0" err="1" smtClean="0"/>
              <a:t>Tsinghua</a:t>
            </a:r>
            <a:r>
              <a:rPr lang="en-US" altLang="zh-CN" dirty="0" smtClean="0"/>
              <a:t> University of China. The aim is to carry out research on extreme search on user-generated social network contents. </a:t>
            </a:r>
          </a:p>
          <a:p>
            <a:endParaRPr lang="zh-CN" altLang="en-US"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solidFill>
                  <a:prstClr val="black"/>
                </a:solidFill>
              </a:rPr>
              <a:pPr/>
              <a:t>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wrap="square" lIns="96661" tIns="48331" rIns="96661" bIns="48331"/>
          <a:lstStyle/>
          <a:p>
            <a:pPr eaLnBrk="1" hangingPunct="1">
              <a:spcBef>
                <a:spcPct val="0"/>
              </a:spcBef>
            </a:pPr>
            <a:endParaRPr lang="en-US" dirty="0" smtClean="0">
              <a:latin typeface="Arial" pitchFamily="34" charset="0"/>
            </a:endParaRPr>
          </a:p>
        </p:txBody>
      </p:sp>
      <p:sp>
        <p:nvSpPr>
          <p:cNvPr id="59396" name="Slide Number Placeholder 3"/>
          <p:cNvSpPr>
            <a:spLocks noGrp="1"/>
          </p:cNvSpPr>
          <p:nvPr>
            <p:ph type="sldNum" sz="quarter" idx="5"/>
          </p:nvPr>
        </p:nvSpPr>
        <p:spPr>
          <a:noFill/>
        </p:spPr>
        <p:txBody>
          <a:bodyPr/>
          <a:lstStyle/>
          <a:p>
            <a:fld id="{CDE2CD75-3708-4860-AE07-B3B1373E0532}" type="slidenum">
              <a:rPr lang="en-US" smtClean="0"/>
              <a:pPr/>
              <a:t>6</a:t>
            </a:fld>
            <a:endParaRPr lang="en-US" smtClean="0"/>
          </a:p>
        </p:txBody>
      </p:sp>
      <p:sp>
        <p:nvSpPr>
          <p:cNvPr id="5" name="页脚占位符 4"/>
          <p:cNvSpPr>
            <a:spLocks noGrp="1"/>
          </p:cNvSpPr>
          <p:nvPr>
            <p:ph type="ftr" sz="quarter" idx="10"/>
          </p:nvPr>
        </p:nvSpPr>
        <p:spPr/>
        <p:txBody>
          <a:bodyPr/>
          <a:lstStyle/>
          <a:p>
            <a:endParaRPr lang="zh-CN" altLang="en-US"/>
          </a:p>
        </p:txBody>
      </p:sp>
      <p:sp>
        <p:nvSpPr>
          <p:cNvPr id="6" name="页眉占位符 5"/>
          <p:cNvSpPr>
            <a:spLocks noGrp="1"/>
          </p:cNvSpPr>
          <p:nvPr>
            <p:ph type="hdr" sz="quarter" idx="1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Who are these? C3PO,</a:t>
            </a:r>
            <a:r>
              <a:rPr lang="en-US" baseline="0" dirty="0" smtClean="0"/>
              <a:t> what does he do?  Essentially </a:t>
            </a:r>
            <a:r>
              <a:rPr lang="en-US" baseline="0" dirty="0" err="1" smtClean="0"/>
              <a:t>google</a:t>
            </a:r>
            <a:r>
              <a:rPr lang="en-US" baseline="0" dirty="0" smtClean="0"/>
              <a:t> translate, (but with anxiety disorder!)</a:t>
            </a:r>
          </a:p>
          <a:p>
            <a:r>
              <a:rPr lang="en-US" baseline="0" dirty="0" err="1" smtClean="0"/>
              <a:t>Smal</a:t>
            </a:r>
            <a:r>
              <a:rPr lang="en-US" baseline="0" dirty="0" smtClean="0"/>
              <a:t> guy? R2D2 – what does he do, yeah, not so sure</a:t>
            </a:r>
          </a:p>
          <a:p>
            <a:endParaRPr lang="en-US" baseline="0" dirty="0" smtClean="0"/>
          </a:p>
          <a:p>
            <a:r>
              <a:rPr lang="en-US" baseline="0" dirty="0" smtClean="0"/>
              <a:t>Things got darker: machines come back from the future – to kill us!</a:t>
            </a:r>
          </a:p>
          <a:p>
            <a:endParaRPr lang="en-US" baseline="0" dirty="0" smtClean="0"/>
          </a:p>
          <a:p>
            <a:r>
              <a:rPr lang="en-US" baseline="0" dirty="0" smtClean="0"/>
              <a:t>90’s : software is scary</a:t>
            </a:r>
          </a:p>
          <a:p>
            <a:endParaRPr lang="en-US" baseline="0" dirty="0" smtClean="0"/>
          </a:p>
          <a:p>
            <a:r>
              <a:rPr lang="en-US" baseline="0" dirty="0" smtClean="0"/>
              <a:t>Basic fear about what technology might do ?</a:t>
            </a:r>
          </a:p>
          <a:p>
            <a:endParaRPr lang="en-US" baseline="0" dirty="0" smtClean="0"/>
          </a:p>
          <a:p>
            <a:r>
              <a:rPr lang="en-US" baseline="0" dirty="0" smtClean="0"/>
              <a:t>What if we can’t even tell technology apart from ourselves?</a:t>
            </a:r>
          </a:p>
          <a:p>
            <a:endParaRPr lang="en-US" baseline="0" dirty="0" smtClean="0"/>
          </a:p>
          <a:p>
            <a:r>
              <a:rPr lang="en-US" baseline="0" dirty="0" smtClean="0"/>
              <a:t>OR maybe it’ll look really different and snarky</a:t>
            </a:r>
          </a:p>
          <a:p>
            <a:endParaRPr lang="en-US" baseline="0" dirty="0" smtClean="0"/>
          </a:p>
          <a:p>
            <a:r>
              <a:rPr lang="en-US" baseline="0" dirty="0" smtClean="0"/>
              <a:t>Some exceptions like wall-E, positive view of technology (but maybe not of us humans!)</a:t>
            </a:r>
          </a:p>
          <a:p>
            <a:endParaRPr lang="en-US" baseline="0" dirty="0" smtClean="0"/>
          </a:p>
          <a:p>
            <a:r>
              <a:rPr lang="en-US" baseline="0" dirty="0" smtClean="0"/>
              <a:t>But mostly a worry</a:t>
            </a:r>
          </a:p>
          <a:p>
            <a:endParaRPr lang="en-US" baseline="0" dirty="0" smtClean="0"/>
          </a:p>
          <a:p>
            <a:endParaRPr lang="en-US" baseline="0" dirty="0" smtClean="0"/>
          </a:p>
          <a:p>
            <a:r>
              <a:rPr lang="en-US" baseline="0" dirty="0" smtClean="0"/>
              <a:t>[not very worried myself, at least at present]</a:t>
            </a:r>
            <a:endParaRPr lang="en-US" dirty="0"/>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7</a:t>
            </a:fld>
            <a:endParaRPr lang="en-US"/>
          </a:p>
        </p:txBody>
      </p:sp>
    </p:spTree>
    <p:extLst>
      <p:ext uri="{BB962C8B-B14F-4D97-AF65-F5344CB8AC3E}">
        <p14:creationId xmlns:p14="http://schemas.microsoft.com/office/powerpoint/2010/main" val="2771033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8">
              <a:defRPr/>
            </a:pPr>
            <a:endParaRPr lang="en-US" baseline="0" dirty="0" smtClean="0"/>
          </a:p>
          <a:p>
            <a:pPr defTabSz="914318">
              <a:defRPr/>
            </a:pPr>
            <a:r>
              <a:rPr lang="en-US" baseline="0" dirty="0" smtClean="0"/>
              <a:t>But just how big these UGCs are. On average, in e</a:t>
            </a:r>
            <a:r>
              <a:rPr lang="en-US" dirty="0"/>
              <a:t>very 60 seconds in social media, two million videos are viewed on </a:t>
            </a:r>
            <a:r>
              <a:rPr lang="en-US" dirty="0">
                <a:hlinkClick r:id="rId3"/>
              </a:rPr>
              <a:t>YouTube</a:t>
            </a:r>
            <a:r>
              <a:rPr lang="en-US" dirty="0"/>
              <a:t>, 700,000 messages are delivered by way of </a:t>
            </a:r>
            <a:r>
              <a:rPr lang="en-US" dirty="0" err="1">
                <a:hlinkClick r:id="rId4"/>
              </a:rPr>
              <a:t>Facebook</a:t>
            </a:r>
            <a:r>
              <a:rPr lang="en-US" dirty="0"/>
              <a:t>, 175,000 tweets are fired off into the ether, and 2,000 </a:t>
            </a:r>
            <a:r>
              <a:rPr lang="en-US" dirty="0">
                <a:hlinkClick r:id="rId5"/>
              </a:rPr>
              <a:t>Foursquare</a:t>
            </a:r>
            <a:r>
              <a:rPr lang="en-US" dirty="0"/>
              <a:t> check-ins tell the world where we are. When considered together, one thing seems clear: social media has taken over the world. </a:t>
            </a:r>
            <a:endParaRPr lang="en-US" altLang="zh-CN" baseline="0" dirty="0" smtClean="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pPr/>
              <a:t>31</a:t>
            </a:fld>
            <a:endParaRPr lang="zh-CN" altLang="en-US"/>
          </a:p>
        </p:txBody>
      </p:sp>
    </p:spTree>
    <p:extLst>
      <p:ext uri="{BB962C8B-B14F-4D97-AF65-F5344CB8AC3E}">
        <p14:creationId xmlns:p14="http://schemas.microsoft.com/office/powerpoint/2010/main" val="1263481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E30E2307-1E40-4E12-8716-25BFDA8E7013}" type="datetime1">
              <a:rPr lang="en-US" smtClean="0"/>
              <a:pPr/>
              <a:t>9/11/2019</a:t>
            </a:fld>
            <a:endParaRPr lang="en-US"/>
          </a:p>
        </p:txBody>
      </p:sp>
      <p:sp>
        <p:nvSpPr>
          <p:cNvPr id="20" name="页脚占位符 19"/>
          <p:cNvSpPr>
            <a:spLocks noGrp="1"/>
          </p:cNvSpPr>
          <p:nvPr>
            <p:ph type="ftr" sz="quarter" idx="11"/>
          </p:nvPr>
        </p:nvSpPr>
        <p:spPr/>
        <p:txBody>
          <a:bodyPr/>
          <a:lstStyle>
            <a:extLst/>
          </a:lstStyle>
          <a:p>
            <a:endParaRPr lang="en-US"/>
          </a:p>
        </p:txBody>
      </p:sp>
      <p:sp>
        <p:nvSpPr>
          <p:cNvPr id="10" name="灯片编号占位符 9"/>
          <p:cNvSpPr>
            <a:spLocks noGrp="1"/>
          </p:cNvSpPr>
          <p:nvPr>
            <p:ph type="sldNum" sz="quarter" idx="12"/>
          </p:nvPr>
        </p:nvSpPr>
        <p:spPr/>
        <p:txBody>
          <a:bodyPr/>
          <a:lstStyle>
            <a:extLst/>
          </a:lstStyle>
          <a:p>
            <a:fld id="{7D75B9EA-579D-4E82-A1B2-247215221A92}" type="slidenum">
              <a:rPr lang="en-SG" smtClean="0"/>
              <a:pPr/>
              <a:t>‹#›</a:t>
            </a:fld>
            <a:endParaRPr lang="en-SG" dirty="0"/>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5CFCF5A-EA79-452C-A52C-1A2668C2E7DF}" type="datetime1">
              <a:rPr lang="en-US" smtClean="0"/>
              <a:pPr/>
              <a:t>9/11/2019</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7D75B9EA-579D-4E82-A1B2-247215221A92}" type="slidenum">
              <a:rPr lang="en-SG" smtClean="0"/>
              <a:pPr/>
              <a:t>‹#›</a:t>
            </a:fld>
            <a:endParaRPr lang="en-SG" dirty="0"/>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E5C4C28-BD4B-4892-9A2D-6E19BD753A9A}" type="datetime1">
              <a:rPr lang="en-US" smtClean="0"/>
              <a:pPr/>
              <a:t>9/11/2019</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7D75B9EA-579D-4E82-A1B2-247215221A92}" type="slidenum">
              <a:rPr lang="en-SG" smtClean="0"/>
              <a:pPr/>
              <a:t>‹#›</a:t>
            </a:fld>
            <a:endParaRPr lang="en-SG" dirty="0"/>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1FD9D02-426E-46C9-9EE9-0DE1EF8B2838}" type="datetime1">
              <a:rPr lang="en-US" smtClean="0"/>
              <a:pPr/>
              <a:t>9/11/2019</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7D75B9EA-579D-4E82-A1B2-247215221A92}" type="slidenum">
              <a:rPr lang="en-SG" smtClean="0"/>
              <a:pPr/>
              <a:t>‹#›</a:t>
            </a:fld>
            <a:endParaRPr lang="en-SG" dirty="0"/>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7B8AEBBE-F8B2-42CF-9895-E86A608384EB}" type="datetime1">
              <a:rPr lang="en-US" smtClean="0"/>
              <a:pPr/>
              <a:t>9/11/2019</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7D75B9EA-579D-4E82-A1B2-247215221A92}" type="slidenum">
              <a:rPr lang="en-SG" smtClean="0"/>
              <a:pPr/>
              <a:t>‹#›</a:t>
            </a:fld>
            <a:endParaRPr lang="en-SG" dirty="0"/>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E1FAA6B6-10E5-4810-BC9F-DA72D8452E73}" type="datetime1">
              <a:rPr lang="en-US" smtClean="0"/>
              <a:pPr/>
              <a:t>9/11/2019</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7D75B9EA-579D-4E82-A1B2-247215221A92}" type="slidenum">
              <a:rPr lang="en-SG" smtClean="0"/>
              <a:pPr/>
              <a:t>‹#›</a:t>
            </a:fld>
            <a:endParaRPr lang="en-SG" dirty="0"/>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6D18D072-EF12-4AA2-BD71-ABC68B06D0E2}" type="datetime1">
              <a:rPr lang="en-US" smtClean="0"/>
              <a:pPr/>
              <a:t>9/11/2019</a:t>
            </a:fld>
            <a:endParaRPr lang="en-US"/>
          </a:p>
        </p:txBody>
      </p:sp>
      <p:sp>
        <p:nvSpPr>
          <p:cNvPr id="8" name="页脚占位符 7"/>
          <p:cNvSpPr>
            <a:spLocks noGrp="1"/>
          </p:cNvSpPr>
          <p:nvPr>
            <p:ph type="ftr" sz="quarter" idx="11"/>
          </p:nvPr>
        </p:nvSpPr>
        <p:spPr/>
        <p:txBody>
          <a:bodyPr/>
          <a:lstStyle>
            <a:extLst/>
          </a:lstStyle>
          <a:p>
            <a:endParaRPr lang="en-US"/>
          </a:p>
        </p:txBody>
      </p:sp>
      <p:sp>
        <p:nvSpPr>
          <p:cNvPr id="9" name="灯片编号占位符 8"/>
          <p:cNvSpPr>
            <a:spLocks noGrp="1"/>
          </p:cNvSpPr>
          <p:nvPr>
            <p:ph type="sldNum" sz="quarter" idx="12"/>
          </p:nvPr>
        </p:nvSpPr>
        <p:spPr/>
        <p:txBody>
          <a:bodyPr/>
          <a:lstStyle>
            <a:extLst/>
          </a:lstStyle>
          <a:p>
            <a:fld id="{7D75B9EA-579D-4E82-A1B2-247215221A92}" type="slidenum">
              <a:rPr lang="en-SG" smtClean="0"/>
              <a:pPr/>
              <a:t>‹#›</a:t>
            </a:fld>
            <a:endParaRPr lang="en-SG" dirty="0"/>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B8CDBF60-6CC3-4B74-A60D-3486985E4346}" type="datetime1">
              <a:rPr lang="en-US" smtClean="0"/>
              <a:pPr/>
              <a:t>9/11/2019</a:t>
            </a:fld>
            <a:endParaRPr lang="en-US"/>
          </a:p>
        </p:txBody>
      </p:sp>
      <p:sp>
        <p:nvSpPr>
          <p:cNvPr id="4" name="页脚占位符 3"/>
          <p:cNvSpPr>
            <a:spLocks noGrp="1"/>
          </p:cNvSpPr>
          <p:nvPr>
            <p:ph type="ftr" sz="quarter" idx="11"/>
          </p:nvPr>
        </p:nvSpPr>
        <p:spPr/>
        <p:txBody>
          <a:bodyPr/>
          <a:lstStyle>
            <a:extLst/>
          </a:lstStyle>
          <a:p>
            <a:endParaRPr lang="en-US"/>
          </a:p>
        </p:txBody>
      </p:sp>
      <p:sp>
        <p:nvSpPr>
          <p:cNvPr id="5" name="灯片编号占位符 4"/>
          <p:cNvSpPr>
            <a:spLocks noGrp="1"/>
          </p:cNvSpPr>
          <p:nvPr>
            <p:ph type="sldNum" sz="quarter" idx="12"/>
          </p:nvPr>
        </p:nvSpPr>
        <p:spPr/>
        <p:txBody>
          <a:bodyPr/>
          <a:lstStyle>
            <a:extLst/>
          </a:lstStyle>
          <a:p>
            <a:fld id="{7D75B9EA-579D-4E82-A1B2-247215221A92}" type="slidenum">
              <a:rPr lang="en-SG" smtClean="0"/>
              <a:pPr/>
              <a:t>‹#›</a:t>
            </a:fld>
            <a:endParaRPr lang="en-SG" dirty="0"/>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22714818-984F-4759-BF72-A33BDC1963BD}" type="datetime1">
              <a:rPr lang="en-US" smtClean="0"/>
              <a:pPr/>
              <a:t>9/11/2019</a:t>
            </a:fld>
            <a:endParaRPr lang="en-US"/>
          </a:p>
        </p:txBody>
      </p:sp>
      <p:sp>
        <p:nvSpPr>
          <p:cNvPr id="3" name="页脚占位符 2"/>
          <p:cNvSpPr>
            <a:spLocks noGrp="1"/>
          </p:cNvSpPr>
          <p:nvPr>
            <p:ph type="ftr" sz="quarter" idx="11"/>
          </p:nvPr>
        </p:nvSpPr>
        <p:spPr/>
        <p:txBody>
          <a:bodyPr/>
          <a:lstStyle>
            <a:extLst/>
          </a:lstStyle>
          <a:p>
            <a:endParaRPr lang="en-US"/>
          </a:p>
        </p:txBody>
      </p:sp>
      <p:sp>
        <p:nvSpPr>
          <p:cNvPr id="4" name="灯片编号占位符 3"/>
          <p:cNvSpPr>
            <a:spLocks noGrp="1"/>
          </p:cNvSpPr>
          <p:nvPr>
            <p:ph type="sldNum" sz="quarter" idx="12"/>
          </p:nvPr>
        </p:nvSpPr>
        <p:spPr/>
        <p:txBody>
          <a:bodyPr/>
          <a:lstStyle>
            <a:extLst/>
          </a:lstStyle>
          <a:p>
            <a:fld id="{7D75B9EA-579D-4E82-A1B2-247215221A92}" type="slidenum">
              <a:rPr lang="en-SG" smtClean="0"/>
              <a:pPr/>
              <a:t>‹#›</a:t>
            </a:fld>
            <a:endParaRPr lang="en-SG" dirty="0"/>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A7E191-5F94-4FC1-B823-BD7CABF7FA06}" type="datetime1">
              <a:rPr lang="en-US" smtClean="0"/>
              <a:pPr/>
              <a:t>9/11/2019</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7D75B9EA-579D-4E82-A1B2-247215221A92}" type="slidenum">
              <a:rPr lang="en-SG" smtClean="0"/>
              <a:pPr/>
              <a:t>‹#›</a:t>
            </a:fld>
            <a:endParaRPr lang="en-SG" dirty="0"/>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88856D55-EFBE-4F9B-8A5F-09D42CA22A9B}" type="datetime1">
              <a:rPr lang="en-US" smtClean="0"/>
              <a:pPr/>
              <a:t>9/11/2019</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7D75B9EA-579D-4E82-A1B2-247215221A92}" type="slidenum">
              <a:rPr lang="en-SG" smtClean="0"/>
              <a:pPr/>
              <a:t>‹#›</a:t>
            </a:fld>
            <a:endParaRPr lang="en-SG" dirty="0"/>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D1D110F-3F4E-48D9-B8AA-5D0E825AFDBA}" type="datetime1">
              <a:rPr lang="en-US" smtClean="0"/>
              <a:pPr/>
              <a:t>9/11/2019</a:t>
            </a:fld>
            <a:endParaRPr 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D75B9EA-579D-4E82-A1B2-247215221A92}" type="slidenum">
              <a:rPr lang="en-SG" smtClean="0"/>
              <a:pPr/>
              <a:t>‹#›</a:t>
            </a:fld>
            <a:endParaRPr lang="en-SG" dirty="0"/>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hf sldNum="0"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2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file:///\\localhost\upload.wikimedia.org\wikipedia\commons\7\76\Kinect2-ir-image.png" TargetMode="External"/><Relationship Id="rId7" Type="http://schemas.openxmlformats.org/officeDocument/2006/relationships/hyperlink" Target="file:///\\localhost\upload.wikimedia.org\wikipedia\commons\6\67\Xbox-360-Kinect-Standalone.png" TargetMode="External"/><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hyperlink" Target="file:///\\localhost\upload.wikimedia.org\wikipedia\commons\9\90\Kinect2-deepmap.png" TargetMode="Externa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hyperlink" Target="http://kczx.hnu.cn/G2S/Template/View.aspx?action=view&amp;courseType=0&amp;courseId=5142"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hyperlink" Target="&#31532;&#19968;&#35762;&#35270;&#39057;/&#26234;&#33021;&#20339;&#26426;&#22120;&#20154;&#33310;&#36424;&#34920;&#28436;.wmv" TargetMode="External"/><Relationship Id="rId5" Type="http://schemas.openxmlformats.org/officeDocument/2006/relationships/hyperlink" Target="&#31532;&#19968;&#35762;&#35270;&#39057;/ROBOTICS%20--%20soccer.avi" TargetMode="External"/><Relationship Id="rId4" Type="http://schemas.openxmlformats.org/officeDocument/2006/relationships/hyperlink" Target="&#31532;&#19968;&#35762;&#35270;&#39057;/ROBOTICS%20--%20laundry.wmv"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5iV_hB08Un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1720" y="2276872"/>
            <a:ext cx="6264696" cy="2448271"/>
          </a:xfrm>
        </p:spPr>
        <p:txBody>
          <a:bodyPr>
            <a:normAutofit fontScale="90000"/>
          </a:bodyPr>
          <a:lstStyle/>
          <a:p>
            <a:r>
              <a:rPr lang="en-US" altLang="zh-CN" sz="6700" dirty="0" smtClean="0">
                <a:solidFill>
                  <a:srgbClr val="7030A0"/>
                </a:solidFill>
                <a:latin typeface="华文行楷" panose="02010800040101010101" pitchFamily="2" charset="-122"/>
                <a:ea typeface="华文行楷" panose="02010800040101010101" pitchFamily="2" charset="-122"/>
              </a:rPr>
              <a:t/>
            </a:r>
            <a:br>
              <a:rPr lang="en-US" altLang="zh-CN" sz="6700" dirty="0" smtClean="0">
                <a:solidFill>
                  <a:srgbClr val="7030A0"/>
                </a:solidFill>
                <a:latin typeface="华文行楷" panose="02010800040101010101" pitchFamily="2" charset="-122"/>
                <a:ea typeface="华文行楷" panose="02010800040101010101" pitchFamily="2" charset="-122"/>
              </a:rPr>
            </a:br>
            <a:r>
              <a:rPr lang="en-US" altLang="zh-CN" sz="6700" dirty="0">
                <a:solidFill>
                  <a:srgbClr val="7030A0"/>
                </a:solidFill>
                <a:latin typeface="华文行楷" panose="02010800040101010101" pitchFamily="2" charset="-122"/>
                <a:ea typeface="华文行楷" panose="02010800040101010101" pitchFamily="2" charset="-122"/>
              </a:rPr>
              <a:t/>
            </a:r>
            <a:br>
              <a:rPr lang="en-US" altLang="zh-CN" sz="6700" dirty="0">
                <a:solidFill>
                  <a:srgbClr val="7030A0"/>
                </a:solidFill>
                <a:latin typeface="华文行楷" panose="02010800040101010101" pitchFamily="2" charset="-122"/>
                <a:ea typeface="华文行楷" panose="02010800040101010101" pitchFamily="2" charset="-122"/>
              </a:rPr>
            </a:br>
            <a:r>
              <a:rPr lang="zh-CN" altLang="en-US" sz="6700" dirty="0" smtClean="0">
                <a:solidFill>
                  <a:srgbClr val="7030A0"/>
                </a:solidFill>
                <a:latin typeface="华文行楷" panose="02010800040101010101" pitchFamily="2" charset="-122"/>
                <a:ea typeface="华文行楷" panose="02010800040101010101" pitchFamily="2" charset="-122"/>
              </a:rPr>
              <a:t>人工智能导论</a:t>
            </a:r>
            <a:r>
              <a:rPr lang="en-US" altLang="zh-CN" sz="5400" dirty="0" smtClean="0">
                <a:solidFill>
                  <a:srgbClr val="7030A0"/>
                </a:solidFill>
                <a:latin typeface="楷体" pitchFamily="49" charset="-122"/>
                <a:ea typeface="楷体" pitchFamily="49" charset="-122"/>
              </a:rPr>
              <a:t/>
            </a:r>
            <a:br>
              <a:rPr lang="en-US" altLang="zh-CN" sz="5400" dirty="0" smtClean="0">
                <a:solidFill>
                  <a:srgbClr val="7030A0"/>
                </a:solidFill>
                <a:latin typeface="楷体" pitchFamily="49" charset="-122"/>
                <a:ea typeface="楷体" pitchFamily="49" charset="-122"/>
              </a:rPr>
            </a:br>
            <a:r>
              <a:rPr lang="en-US" altLang="zh-CN" sz="5400" dirty="0" smtClean="0">
                <a:solidFill>
                  <a:srgbClr val="7030A0"/>
                </a:solidFill>
                <a:latin typeface="楷体" pitchFamily="49" charset="-122"/>
                <a:ea typeface="楷体" pitchFamily="49" charset="-122"/>
              </a:rPr>
              <a:t/>
            </a:r>
            <a:br>
              <a:rPr lang="en-US" altLang="zh-CN" sz="5400" dirty="0" smtClean="0">
                <a:solidFill>
                  <a:srgbClr val="7030A0"/>
                </a:solidFill>
                <a:latin typeface="楷体" pitchFamily="49" charset="-122"/>
                <a:ea typeface="楷体" pitchFamily="49" charset="-122"/>
              </a:rPr>
            </a:br>
            <a:r>
              <a:rPr lang="zh-CN" altLang="en-US" sz="4000" dirty="0" smtClean="0">
                <a:solidFill>
                  <a:srgbClr val="7030A0"/>
                </a:solidFill>
                <a:latin typeface="楷体" pitchFamily="49" charset="-122"/>
                <a:ea typeface="楷体" pitchFamily="49" charset="-122"/>
              </a:rPr>
              <a:t>主讲教师：许莹 博士 副教授</a:t>
            </a:r>
            <a:r>
              <a:rPr lang="en-US" altLang="zh-CN" sz="4000" dirty="0" smtClean="0">
                <a:solidFill>
                  <a:srgbClr val="7030A0"/>
                </a:solidFill>
                <a:latin typeface="楷体" pitchFamily="49" charset="-122"/>
                <a:ea typeface="楷体" pitchFamily="49" charset="-122"/>
              </a:rPr>
              <a:t/>
            </a:r>
            <a:br>
              <a:rPr lang="en-US" altLang="zh-CN" sz="4000" dirty="0" smtClean="0">
                <a:solidFill>
                  <a:srgbClr val="7030A0"/>
                </a:solidFill>
                <a:latin typeface="楷体" pitchFamily="49" charset="-122"/>
                <a:ea typeface="楷体" pitchFamily="49" charset="-122"/>
              </a:rPr>
            </a:br>
            <a:r>
              <a:rPr lang="en-US" altLang="zh-CN" sz="4000" dirty="0" smtClean="0">
                <a:solidFill>
                  <a:srgbClr val="7030A0"/>
                </a:solidFill>
                <a:latin typeface="楷体" pitchFamily="49" charset="-122"/>
                <a:ea typeface="楷体" pitchFamily="49" charset="-122"/>
              </a:rPr>
              <a:t>  hnxuying@qq.com</a:t>
            </a:r>
            <a:br>
              <a:rPr lang="en-US" altLang="zh-CN" sz="4000" dirty="0" smtClean="0">
                <a:solidFill>
                  <a:srgbClr val="7030A0"/>
                </a:solidFill>
                <a:latin typeface="楷体" pitchFamily="49" charset="-122"/>
                <a:ea typeface="楷体" pitchFamily="49" charset="-122"/>
              </a:rPr>
            </a:br>
            <a:r>
              <a:rPr lang="en-US" altLang="zh-CN" sz="5400" dirty="0" smtClean="0">
                <a:solidFill>
                  <a:schemeClr val="tx1"/>
                </a:solidFill>
              </a:rPr>
              <a:t>		</a:t>
            </a:r>
            <a:endParaRPr lang="en-SG" altLang="zh-CN" sz="3600" b="0" dirty="0" smtClean="0">
              <a:solidFill>
                <a:schemeClr val="tx1"/>
              </a:solidFill>
            </a:endParaRPr>
          </a:p>
        </p:txBody>
      </p:sp>
      <p:pic>
        <p:nvPicPr>
          <p:cNvPr id="1026" name="Picture 2"/>
          <p:cNvPicPr>
            <a:picLocks noChangeAspect="1" noChangeArrowheads="1"/>
          </p:cNvPicPr>
          <p:nvPr/>
        </p:nvPicPr>
        <p:blipFill>
          <a:blip r:embed="rId3" cstate="print"/>
          <a:srcRect/>
          <a:stretch>
            <a:fillRect/>
          </a:stretch>
        </p:blipFill>
        <p:spPr bwMode="auto">
          <a:xfrm>
            <a:off x="6156176" y="188640"/>
            <a:ext cx="2760203" cy="1008112"/>
          </a:xfrm>
          <a:prstGeom prst="rect">
            <a:avLst/>
          </a:prstGeom>
          <a:noFill/>
          <a:ln w="9525">
            <a:noFill/>
            <a:miter lim="800000"/>
            <a:headEnd/>
            <a:tailEnd/>
          </a:ln>
        </p:spPr>
      </p:pic>
      <p:pic>
        <p:nvPicPr>
          <p:cNvPr id="4" name="Picture 1" descr="C:\Temp\ketrina\Lecture1-Introduction.png"/>
          <p:cNvPicPr>
            <a:picLocks noChangeAspect="1" noChangeArrowheads="1"/>
          </p:cNvPicPr>
          <p:nvPr/>
        </p:nvPicPr>
        <p:blipFill>
          <a:blip r:embed="rId4" cstate="print"/>
          <a:srcRect/>
          <a:stretch>
            <a:fillRect/>
          </a:stretch>
        </p:blipFill>
        <p:spPr bwMode="auto">
          <a:xfrm>
            <a:off x="2411760" y="4221088"/>
            <a:ext cx="4517136" cy="2017438"/>
          </a:xfrm>
          <a:prstGeom prst="rect">
            <a:avLst/>
          </a:prstGeom>
          <a:noFill/>
        </p:spPr>
      </p:pic>
    </p:spTree>
    <p:extLst>
      <p:ext uri="{BB962C8B-B14F-4D97-AF65-F5344CB8AC3E}">
        <p14:creationId xmlns:p14="http://schemas.microsoft.com/office/powerpoint/2010/main" val="1469316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498080" cy="1143000"/>
          </a:xfrm>
        </p:spPr>
        <p:txBody>
          <a:bodyPr>
            <a:normAutofit/>
          </a:bodyPr>
          <a:lstStyle/>
          <a:p>
            <a:r>
              <a:rPr lang="zh-CN" altLang="en-US" dirty="0">
                <a:latin typeface="楷体" pitchFamily="49" charset="-122"/>
                <a:ea typeface="楷体" pitchFamily="49" charset="-122"/>
              </a:rPr>
              <a:t>什么是人工智能</a:t>
            </a:r>
            <a:endParaRPr lang="en-SG" dirty="0">
              <a:latin typeface="楷体" pitchFamily="49" charset="-122"/>
              <a:ea typeface="楷体" pitchFamily="49" charset="-122"/>
            </a:endParaRPr>
          </a:p>
        </p:txBody>
      </p:sp>
      <p:sp>
        <p:nvSpPr>
          <p:cNvPr id="35" name="Rectangle 4"/>
          <p:cNvSpPr>
            <a:spLocks noGrp="1"/>
          </p:cNvSpPr>
          <p:nvPr>
            <p:ph idx="1"/>
          </p:nvPr>
        </p:nvSpPr>
        <p:spPr>
          <a:xfrm>
            <a:off x="966428" y="1412776"/>
            <a:ext cx="8507288" cy="752872"/>
          </a:xfrm>
        </p:spPr>
        <p:txBody>
          <a:bodyPr>
            <a:normAutofit/>
          </a:bodyPr>
          <a:lstStyle/>
          <a:p>
            <a:pPr marL="488950" indent="-457200">
              <a:spcBef>
                <a:spcPts val="1800"/>
              </a:spcBef>
              <a:buClr>
                <a:srgbClr val="800000"/>
              </a:buClr>
              <a:buFont typeface="Wingdings" pitchFamily="2" charset="2"/>
              <a:buChar char="Ø"/>
            </a:pPr>
            <a:r>
              <a:rPr lang="zh-CN" altLang="en-US" sz="3200" dirty="0" smtClean="0">
                <a:latin typeface="楷体" pitchFamily="49" charset="-122"/>
                <a:ea typeface="楷体" pitchFamily="49" charset="-122"/>
                <a:cs typeface="Verdana" pitchFamily="34" charset="0"/>
              </a:rPr>
              <a:t>人工智能定义的四种观点：</a:t>
            </a:r>
            <a:endParaRPr lang="en-US" sz="3200" dirty="0" smtClean="0">
              <a:latin typeface="楷体" pitchFamily="49" charset="-122"/>
              <a:ea typeface="楷体" pitchFamily="49" charset="-122"/>
              <a:cs typeface="Verdana" pitchFamily="34" charset="0"/>
            </a:endParaRPr>
          </a:p>
        </p:txBody>
      </p:sp>
      <p:graphicFrame>
        <p:nvGraphicFramePr>
          <p:cNvPr id="36" name="表格 35"/>
          <p:cNvGraphicFramePr>
            <a:graphicFrameLocks noGrp="1"/>
          </p:cNvGraphicFramePr>
          <p:nvPr>
            <p:extLst>
              <p:ext uri="{D42A27DB-BD31-4B8C-83A1-F6EECF244321}">
                <p14:modId xmlns:p14="http://schemas.microsoft.com/office/powerpoint/2010/main" val="2086015271"/>
              </p:ext>
            </p:extLst>
          </p:nvPr>
        </p:nvGraphicFramePr>
        <p:xfrm>
          <a:off x="1043608" y="2204864"/>
          <a:ext cx="6552728" cy="1158240"/>
        </p:xfrm>
        <a:graphic>
          <a:graphicData uri="http://schemas.openxmlformats.org/drawingml/2006/table">
            <a:tbl>
              <a:tblPr firstRow="1" bandRow="1">
                <a:tableStyleId>{5C22544A-7EE6-4342-B048-85BDC9FD1C3A}</a:tableStyleId>
              </a:tblPr>
              <a:tblGrid>
                <a:gridCol w="3276364"/>
                <a:gridCol w="3276364"/>
              </a:tblGrid>
              <a:tr h="540060">
                <a:tc>
                  <a:txBody>
                    <a:bodyPr/>
                    <a:lstStyle/>
                    <a:p>
                      <a:pPr algn="ctr"/>
                      <a:r>
                        <a:rPr lang="zh-CN" altLang="en-US" sz="3200" b="1" dirty="0" smtClean="0">
                          <a:solidFill>
                            <a:schemeClr val="tx1"/>
                          </a:solidFill>
                          <a:latin typeface="楷体" pitchFamily="49" charset="-122"/>
                          <a:ea typeface="楷体" pitchFamily="49" charset="-122"/>
                        </a:rPr>
                        <a:t>像人一样思考</a:t>
                      </a:r>
                      <a:endParaRPr lang="zh-CN" altLang="en-US" sz="3200" b="1" dirty="0">
                        <a:solidFill>
                          <a:schemeClr val="tx1"/>
                        </a:solidFill>
                        <a:latin typeface="楷体" pitchFamily="49" charset="-122"/>
                        <a:ea typeface="楷体" pitchFamily="49" charset="-122"/>
                      </a:endParaRPr>
                    </a:p>
                  </a:txBody>
                  <a:tcPr>
                    <a:solidFill>
                      <a:schemeClr val="accent1">
                        <a:lumMod val="60000"/>
                        <a:lumOff val="40000"/>
                      </a:schemeClr>
                    </a:solidFill>
                  </a:tcPr>
                </a:tc>
                <a:tc>
                  <a:txBody>
                    <a:bodyPr/>
                    <a:lstStyle/>
                    <a:p>
                      <a:pPr algn="ctr"/>
                      <a:r>
                        <a:rPr lang="zh-CN" altLang="en-US" sz="3200" b="1" dirty="0" smtClean="0">
                          <a:solidFill>
                            <a:schemeClr val="tx1"/>
                          </a:solidFill>
                          <a:latin typeface="楷体" pitchFamily="49" charset="-122"/>
                          <a:ea typeface="楷体" pitchFamily="49" charset="-122"/>
                        </a:rPr>
                        <a:t>合理地思考</a:t>
                      </a:r>
                      <a:endParaRPr lang="zh-CN" altLang="en-US" sz="3200" b="1" dirty="0">
                        <a:solidFill>
                          <a:schemeClr val="tx1"/>
                        </a:solidFill>
                        <a:latin typeface="楷体" pitchFamily="49" charset="-122"/>
                        <a:ea typeface="楷体" pitchFamily="49" charset="-122"/>
                      </a:endParaRPr>
                    </a:p>
                  </a:txBody>
                  <a:tcPr>
                    <a:solidFill>
                      <a:schemeClr val="accent1">
                        <a:lumMod val="60000"/>
                        <a:lumOff val="40000"/>
                      </a:schemeClr>
                    </a:solidFill>
                  </a:tcPr>
                </a:tc>
              </a:tr>
              <a:tr h="540060">
                <a:tc>
                  <a:txBody>
                    <a:bodyPr/>
                    <a:lstStyle/>
                    <a:p>
                      <a:pPr algn="ctr"/>
                      <a:r>
                        <a:rPr lang="zh-CN" altLang="en-US" sz="3200" b="1" dirty="0" smtClean="0">
                          <a:solidFill>
                            <a:schemeClr val="tx1"/>
                          </a:solidFill>
                          <a:latin typeface="楷体" pitchFamily="49" charset="-122"/>
                          <a:ea typeface="楷体" pitchFamily="49" charset="-122"/>
                        </a:rPr>
                        <a:t>像人一样行动</a:t>
                      </a:r>
                      <a:endParaRPr lang="zh-CN" altLang="en-US" sz="3200" b="1" dirty="0">
                        <a:solidFill>
                          <a:schemeClr val="tx1"/>
                        </a:solidFill>
                        <a:latin typeface="楷体" pitchFamily="49" charset="-122"/>
                        <a:ea typeface="楷体" pitchFamily="49" charset="-122"/>
                      </a:endParaRPr>
                    </a:p>
                  </a:txBody>
                  <a:tcPr>
                    <a:solidFill>
                      <a:schemeClr val="accent1">
                        <a:lumMod val="60000"/>
                        <a:lumOff val="40000"/>
                      </a:schemeClr>
                    </a:solidFill>
                  </a:tcPr>
                </a:tc>
                <a:tc>
                  <a:txBody>
                    <a:bodyPr/>
                    <a:lstStyle/>
                    <a:p>
                      <a:pPr algn="ctr"/>
                      <a:r>
                        <a:rPr lang="zh-CN" altLang="en-US" sz="3200" b="1" dirty="0" smtClean="0">
                          <a:solidFill>
                            <a:schemeClr val="tx1"/>
                          </a:solidFill>
                          <a:latin typeface="楷体" pitchFamily="49" charset="-122"/>
                          <a:ea typeface="楷体" pitchFamily="49" charset="-122"/>
                        </a:rPr>
                        <a:t>合理地行动</a:t>
                      </a:r>
                      <a:endParaRPr lang="zh-CN" altLang="en-US" sz="3200" b="1" dirty="0">
                        <a:solidFill>
                          <a:schemeClr val="tx1"/>
                        </a:solidFill>
                        <a:latin typeface="楷体" pitchFamily="49" charset="-122"/>
                        <a:ea typeface="楷体" pitchFamily="49" charset="-122"/>
                      </a:endParaRPr>
                    </a:p>
                  </a:txBody>
                  <a:tcPr>
                    <a:solidFill>
                      <a:schemeClr val="accent1">
                        <a:lumMod val="60000"/>
                        <a:lumOff val="40000"/>
                      </a:schemeClr>
                    </a:solidFill>
                  </a:tcPr>
                </a:tc>
              </a:tr>
            </a:tbl>
          </a:graphicData>
        </a:graphic>
      </p:graphicFrame>
      <p:sp>
        <p:nvSpPr>
          <p:cNvPr id="37" name="矩形 36"/>
          <p:cNvSpPr/>
          <p:nvPr/>
        </p:nvSpPr>
        <p:spPr>
          <a:xfrm>
            <a:off x="1258731" y="3964757"/>
            <a:ext cx="3961341" cy="1077218"/>
          </a:xfrm>
          <a:prstGeom prst="rect">
            <a:avLst/>
          </a:prstGeom>
        </p:spPr>
        <p:txBody>
          <a:bodyPr wrap="none">
            <a:spAutoFit/>
          </a:bodyPr>
          <a:lstStyle/>
          <a:p>
            <a:r>
              <a:rPr lang="zh-CN" altLang="en-US" sz="3200" b="1" dirty="0" smtClean="0">
                <a:solidFill>
                  <a:srgbClr val="FF0000"/>
                </a:solidFill>
                <a:ea typeface="Verdana" pitchFamily="34" charset="0"/>
                <a:cs typeface="Verdana" pitchFamily="34" charset="0"/>
              </a:rPr>
              <a:t>本书将人工智能</a:t>
            </a:r>
            <a:endParaRPr lang="en-US" altLang="zh-CN" sz="3200" b="1" dirty="0" smtClean="0">
              <a:solidFill>
                <a:srgbClr val="FF0000"/>
              </a:solidFill>
              <a:ea typeface="Verdana" pitchFamily="34" charset="0"/>
              <a:cs typeface="Verdana" pitchFamily="34" charset="0"/>
            </a:endParaRPr>
          </a:p>
          <a:p>
            <a:r>
              <a:rPr lang="zh-CN" altLang="en-US" sz="3200" b="1" dirty="0" smtClean="0">
                <a:solidFill>
                  <a:srgbClr val="FF0000"/>
                </a:solidFill>
                <a:ea typeface="Verdana" pitchFamily="34" charset="0"/>
                <a:cs typeface="Verdana" pitchFamily="34" charset="0"/>
              </a:rPr>
              <a:t>定义为“合理地行动”</a:t>
            </a:r>
          </a:p>
        </p:txBody>
      </p:sp>
      <p:pic>
        <p:nvPicPr>
          <p:cNvPr id="6" name="Picture 3"/>
          <p:cNvPicPr preferRelativeResize="0">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flipH="1">
            <a:off x="5195396" y="3595353"/>
            <a:ext cx="3923928" cy="2893243"/>
          </a:xfrm>
          <a:prstGeom prst="rect">
            <a:avLst/>
          </a:prstGeom>
          <a:noFill/>
        </p:spPr>
      </p:pic>
    </p:spTree>
    <p:extLst>
      <p:ext uri="{BB962C8B-B14F-4D97-AF65-F5344CB8AC3E}">
        <p14:creationId xmlns:p14="http://schemas.microsoft.com/office/powerpoint/2010/main" val="429101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像人一样思考：认知建模</a:t>
            </a:r>
            <a:endParaRPr lang="zh-CN" altLang="en-US" dirty="0"/>
          </a:p>
        </p:txBody>
      </p:sp>
      <p:sp>
        <p:nvSpPr>
          <p:cNvPr id="4" name="矩形 3"/>
          <p:cNvSpPr>
            <a:spLocks noChangeArrowheads="1"/>
          </p:cNvSpPr>
          <p:nvPr/>
        </p:nvSpPr>
        <p:spPr bwMode="auto">
          <a:xfrm>
            <a:off x="2286000" y="2301205"/>
            <a:ext cx="4572000" cy="369888"/>
          </a:xfrm>
          <a:prstGeom prst="rect">
            <a:avLst/>
          </a:prstGeom>
          <a:noFill/>
          <a:ln w="9525">
            <a:noFill/>
            <a:miter lim="800000"/>
            <a:headEnd/>
            <a:tailEnd/>
          </a:ln>
        </p:spPr>
        <p:txBody>
          <a:bodyPr>
            <a:spAutoFit/>
          </a:bodyPr>
          <a:lstStyle/>
          <a:p>
            <a:r>
              <a:rPr lang="en-US" altLang="zh-CN"/>
              <a:t>   </a:t>
            </a:r>
            <a:endParaRPr lang="zh-CN" altLang="en-US"/>
          </a:p>
        </p:txBody>
      </p:sp>
      <p:sp>
        <p:nvSpPr>
          <p:cNvPr id="5" name="矩形 4"/>
          <p:cNvSpPr>
            <a:spLocks noChangeArrowheads="1"/>
          </p:cNvSpPr>
          <p:nvPr/>
        </p:nvSpPr>
        <p:spPr bwMode="auto">
          <a:xfrm>
            <a:off x="1042596" y="5288252"/>
            <a:ext cx="4338637" cy="461962"/>
          </a:xfrm>
          <a:prstGeom prst="rect">
            <a:avLst/>
          </a:prstGeom>
          <a:noFill/>
          <a:ln w="9525">
            <a:noFill/>
            <a:miter lim="800000"/>
            <a:headEnd/>
            <a:tailEnd/>
          </a:ln>
        </p:spPr>
        <p:txBody>
          <a:bodyPr>
            <a:spAutoFit/>
          </a:bodyPr>
          <a:lstStyle/>
          <a:p>
            <a:pPr algn="l">
              <a:spcBef>
                <a:spcPct val="20000"/>
              </a:spcBef>
              <a:buClr>
                <a:schemeClr val="tx2"/>
              </a:buClr>
              <a:buSzPct val="75000"/>
            </a:pPr>
            <a:r>
              <a:rPr lang="en-US" altLang="zh-CN" sz="2400" b="1" dirty="0"/>
              <a:t>1960s "cognitive revolution"</a:t>
            </a:r>
            <a:endParaRPr lang="en-GB" altLang="zh-CN" sz="2400" b="1" dirty="0"/>
          </a:p>
        </p:txBody>
      </p:sp>
      <p:sp>
        <p:nvSpPr>
          <p:cNvPr id="6" name="矩形 5"/>
          <p:cNvSpPr>
            <a:spLocks noChangeArrowheads="1"/>
          </p:cNvSpPr>
          <p:nvPr/>
        </p:nvSpPr>
        <p:spPr bwMode="auto">
          <a:xfrm>
            <a:off x="3995937" y="1844823"/>
            <a:ext cx="4968552" cy="2677656"/>
          </a:xfrm>
          <a:prstGeom prst="rect">
            <a:avLst/>
          </a:prstGeom>
          <a:noFill/>
          <a:ln w="9525">
            <a:noFill/>
            <a:miter lim="800000"/>
            <a:headEnd/>
            <a:tailEnd/>
          </a:ln>
        </p:spPr>
        <p:txBody>
          <a:bodyPr wrap="square">
            <a:spAutoFit/>
          </a:bodyPr>
          <a:lstStyle/>
          <a:p>
            <a:pPr algn="l">
              <a:spcBef>
                <a:spcPct val="20000"/>
              </a:spcBef>
              <a:buClr>
                <a:schemeClr val="tx2"/>
              </a:buClr>
              <a:buSzPct val="75000"/>
            </a:pPr>
            <a:r>
              <a:rPr lang="zh-CN" altLang="en-US" sz="2400" dirty="0" smtClean="0">
                <a:latin typeface="楷体" pitchFamily="49" charset="-122"/>
                <a:ea typeface="楷体" pitchFamily="49" charset="-122"/>
              </a:rPr>
              <a:t>基本想法：通过研究和发展人工智能和计算机科学，计算机是可能实现对人类精神过程的可测试推理。换句话说，如果我们开发了一个程序，该程序的输入输出行为匹配相应的人类思考行为，那么该程序能够实现像人类一样的思考！</a:t>
            </a:r>
            <a:endParaRPr lang="en-GB" altLang="zh-CN" sz="2400" dirty="0">
              <a:latin typeface="楷体" pitchFamily="49" charset="-122"/>
              <a:ea typeface="楷体" pitchFamily="49" charset="-122"/>
            </a:endParaRPr>
          </a:p>
        </p:txBody>
      </p:sp>
      <p:pic>
        <p:nvPicPr>
          <p:cNvPr id="7" name="Picture 9" descr="c:\users\user\appdata\roaming\360se6\User Data\temp\u=2205990705,1286933471&amp;fm=15&amp;gp=0.jpg"/>
          <p:cNvPicPr>
            <a:picLocks noChangeAspect="1" noChangeArrowheads="1"/>
          </p:cNvPicPr>
          <p:nvPr/>
        </p:nvPicPr>
        <p:blipFill>
          <a:blip r:embed="rId2" cstate="print"/>
          <a:srcRect/>
          <a:stretch>
            <a:fillRect/>
          </a:stretch>
        </p:blipFill>
        <p:spPr bwMode="auto">
          <a:xfrm>
            <a:off x="1034256" y="1600324"/>
            <a:ext cx="2305050" cy="3544888"/>
          </a:xfrm>
          <a:prstGeom prst="rect">
            <a:avLst/>
          </a:prstGeom>
          <a:noFill/>
          <a:ln w="9525">
            <a:noFill/>
            <a:miter lim="800000"/>
            <a:headEnd/>
            <a:tailEnd/>
          </a:ln>
        </p:spPr>
      </p:pic>
      <p:sp>
        <p:nvSpPr>
          <p:cNvPr id="8" name="右箭头 8"/>
          <p:cNvSpPr>
            <a:spLocks noChangeArrowheads="1"/>
          </p:cNvSpPr>
          <p:nvPr/>
        </p:nvSpPr>
        <p:spPr bwMode="auto">
          <a:xfrm>
            <a:off x="3339306" y="3372768"/>
            <a:ext cx="656580" cy="504825"/>
          </a:xfrm>
          <a:prstGeom prst="rightArrow">
            <a:avLst>
              <a:gd name="adj1" fmla="val 50000"/>
              <a:gd name="adj2" fmla="val 49921"/>
            </a:avLst>
          </a:prstGeom>
          <a:solidFill>
            <a:srgbClr val="FF0000"/>
          </a:solidFill>
          <a:ln w="28575" algn="ctr">
            <a:noFill/>
            <a:round/>
            <a:headEnd/>
            <a:tailEnd type="triangle" w="med" len="med"/>
          </a:ln>
        </p:spPr>
        <p:txBody>
          <a:bodyPr/>
          <a:lstStyle/>
          <a:p>
            <a:endParaRPr lang="zh-CN" altLang="en-US"/>
          </a:p>
        </p:txBody>
      </p:sp>
    </p:spTree>
    <p:extLst>
      <p:ext uri="{BB962C8B-B14F-4D97-AF65-F5344CB8AC3E}">
        <p14:creationId xmlns:p14="http://schemas.microsoft.com/office/powerpoint/2010/main" val="999565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像人一样思考：认知建模</a:t>
            </a:r>
            <a:endParaRPr lang="zh-CN" altLang="en-US" dirty="0">
              <a:latin typeface="楷体" pitchFamily="49" charset="-122"/>
              <a:ea typeface="楷体" pitchFamily="49" charset="-122"/>
            </a:endParaRPr>
          </a:p>
        </p:txBody>
      </p:sp>
      <p:sp>
        <p:nvSpPr>
          <p:cNvPr id="3" name="内容占位符 2"/>
          <p:cNvSpPr>
            <a:spLocks noGrp="1"/>
          </p:cNvSpPr>
          <p:nvPr>
            <p:ph idx="1"/>
          </p:nvPr>
        </p:nvSpPr>
        <p:spPr>
          <a:xfrm>
            <a:off x="1151112" y="1412776"/>
            <a:ext cx="7992888" cy="3960440"/>
          </a:xfrm>
        </p:spPr>
        <p:txBody>
          <a:bodyPr>
            <a:noAutofit/>
          </a:bodyPr>
          <a:lstStyle/>
          <a:p>
            <a:pPr>
              <a:buClr>
                <a:srgbClr val="800000"/>
              </a:buClr>
              <a:buFont typeface="Wingdings" pitchFamily="2" charset="2"/>
              <a:buChar char="Ø"/>
            </a:pPr>
            <a:r>
              <a:rPr lang="zh-CN" altLang="en-US" sz="2800" dirty="0" smtClean="0">
                <a:latin typeface="楷体" pitchFamily="49" charset="-122"/>
                <a:ea typeface="楷体" pitchFamily="49" charset="-122"/>
              </a:rPr>
              <a:t>要使程序像人一样思考，首先必须知道人如何思考：</a:t>
            </a:r>
            <a:endParaRPr lang="en-US" altLang="zh-CN" sz="2800" dirty="0" smtClean="0">
              <a:latin typeface="楷体" pitchFamily="49" charset="-122"/>
              <a:ea typeface="楷体" pitchFamily="49" charset="-122"/>
            </a:endParaRPr>
          </a:p>
          <a:p>
            <a:pPr marL="301943" lvl="1" indent="0">
              <a:buClr>
                <a:srgbClr val="800000"/>
              </a:buClr>
              <a:buNone/>
            </a:pPr>
            <a:r>
              <a:rPr lang="zh-CN" altLang="en-US" sz="2800" dirty="0" smtClean="0">
                <a:latin typeface="楷体" pitchFamily="49" charset="-122"/>
                <a:ea typeface="楷体" pitchFamily="49" charset="-122"/>
              </a:rPr>
              <a:t>通过内省</a:t>
            </a:r>
            <a:endParaRPr lang="en-US" altLang="zh-CN" sz="2800" dirty="0" smtClean="0">
              <a:latin typeface="楷体" pitchFamily="49" charset="-122"/>
              <a:ea typeface="楷体" pitchFamily="49" charset="-122"/>
            </a:endParaRPr>
          </a:p>
          <a:p>
            <a:pPr marL="301943" lvl="1" indent="0">
              <a:buClr>
                <a:srgbClr val="800000"/>
              </a:buClr>
              <a:buNone/>
            </a:pPr>
            <a:r>
              <a:rPr lang="zh-CN" altLang="en-US" sz="2800" dirty="0" smtClean="0">
                <a:latin typeface="楷体" pitchFamily="49" charset="-122"/>
                <a:ea typeface="楷体" pitchFamily="49" charset="-122"/>
              </a:rPr>
              <a:t>通过心理实验</a:t>
            </a:r>
            <a:endParaRPr lang="en-US" altLang="zh-CN" sz="2800" dirty="0" smtClean="0">
              <a:latin typeface="楷体" pitchFamily="49" charset="-122"/>
              <a:ea typeface="楷体" pitchFamily="49" charset="-122"/>
            </a:endParaRPr>
          </a:p>
          <a:p>
            <a:pPr marL="301943" lvl="1" indent="0">
              <a:buClr>
                <a:srgbClr val="800000"/>
              </a:buClr>
              <a:buNone/>
            </a:pPr>
            <a:r>
              <a:rPr lang="zh-CN" altLang="en-US" sz="2800" dirty="0" smtClean="0">
                <a:latin typeface="楷体" pitchFamily="49" charset="-122"/>
                <a:ea typeface="楷体" pitchFamily="49" charset="-122"/>
              </a:rPr>
              <a:t>通过脑成像</a:t>
            </a:r>
            <a:endParaRPr lang="en-US" altLang="zh-CN" sz="2800" dirty="0" smtClean="0">
              <a:latin typeface="楷体" pitchFamily="49" charset="-122"/>
              <a:ea typeface="楷体" pitchFamily="49" charset="-122"/>
            </a:endParaRPr>
          </a:p>
          <a:p>
            <a:pPr>
              <a:buClr>
                <a:srgbClr val="800000"/>
              </a:buClr>
              <a:buFont typeface="Wingdings" pitchFamily="2" charset="2"/>
              <a:buChar char="Ø"/>
            </a:pPr>
            <a:r>
              <a:rPr lang="zh-CN" altLang="en-US" sz="2800" dirty="0" smtClean="0">
                <a:latin typeface="楷体" pitchFamily="49" charset="-122"/>
                <a:ea typeface="楷体" pitchFamily="49" charset="-122"/>
              </a:rPr>
              <a:t>例子：通用问题求解器</a:t>
            </a:r>
            <a:r>
              <a:rPr lang="en-US" altLang="zh-CN" sz="2800" dirty="0" smtClean="0">
                <a:latin typeface="楷体" pitchFamily="49" charset="-122"/>
                <a:ea typeface="楷体" pitchFamily="49" charset="-122"/>
              </a:rPr>
              <a:t>(GPS)</a:t>
            </a:r>
          </a:p>
          <a:p>
            <a:pPr marL="301943" lvl="1" indent="0">
              <a:buClr>
                <a:srgbClr val="800000"/>
              </a:buClr>
              <a:buNone/>
            </a:pPr>
            <a:r>
              <a:rPr lang="zh-CN" altLang="en-US" sz="2800" dirty="0" smtClean="0">
                <a:latin typeface="楷体" pitchFamily="49" charset="-122"/>
                <a:ea typeface="楷体" pitchFamily="49" charset="-122"/>
              </a:rPr>
              <a:t>不满足于正确解决问题，而是探求求解步骤是否相同于人类思维</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5819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itchFamily="49" charset="-122"/>
                <a:ea typeface="楷体" pitchFamily="49" charset="-122"/>
              </a:rPr>
              <a:t>像人一样行动：图灵测试</a:t>
            </a:r>
            <a:endParaRPr lang="zh-CN" altLang="en-US" dirty="0">
              <a:latin typeface="楷体" pitchFamily="49" charset="-122"/>
              <a:ea typeface="楷体" pitchFamily="49" charset="-122"/>
            </a:endParaRPr>
          </a:p>
        </p:txBody>
      </p:sp>
      <p:sp>
        <p:nvSpPr>
          <p:cNvPr id="3" name="内容占位符 2"/>
          <p:cNvSpPr>
            <a:spLocks noGrp="1"/>
          </p:cNvSpPr>
          <p:nvPr>
            <p:ph idx="1"/>
          </p:nvPr>
        </p:nvSpPr>
        <p:spPr>
          <a:xfrm>
            <a:off x="1187624" y="1484784"/>
            <a:ext cx="7408333" cy="3450696"/>
          </a:xfrm>
        </p:spPr>
        <p:txBody>
          <a:bodyPr>
            <a:noAutofit/>
          </a:bodyPr>
          <a:lstStyle/>
          <a:p>
            <a:pPr>
              <a:buClr>
                <a:srgbClr val="C00000"/>
              </a:buClr>
              <a:buFont typeface="Wingdings" pitchFamily="2" charset="2"/>
              <a:buChar char="Ø"/>
            </a:pPr>
            <a:r>
              <a:rPr lang="zh-CN" altLang="en-US" sz="2800" dirty="0" smtClean="0">
                <a:latin typeface="楷体" pitchFamily="49" charset="-122"/>
                <a:ea typeface="楷体" pitchFamily="49" charset="-122"/>
              </a:rPr>
              <a:t>图灵</a:t>
            </a:r>
            <a:r>
              <a:rPr lang="en-US" altLang="zh-CN" sz="2800" dirty="0" smtClean="0">
                <a:latin typeface="楷体" pitchFamily="49" charset="-122"/>
                <a:ea typeface="楷体" pitchFamily="49" charset="-122"/>
              </a:rPr>
              <a:t>(1950) </a:t>
            </a:r>
            <a:r>
              <a:rPr lang="zh-CN" altLang="en-US" sz="2800" dirty="0" smtClean="0">
                <a:latin typeface="楷体" pitchFamily="49" charset="-122"/>
                <a:ea typeface="楷体" pitchFamily="49" charset="-122"/>
              </a:rPr>
              <a:t>提出</a:t>
            </a:r>
            <a:r>
              <a:rPr lang="zh-CN" altLang="en-US" sz="2800" b="1" dirty="0" smtClean="0">
                <a:latin typeface="楷体" pitchFamily="49" charset="-122"/>
                <a:ea typeface="楷体" pitchFamily="49" charset="-122"/>
              </a:rPr>
              <a:t>图灵测试</a:t>
            </a:r>
            <a:endParaRPr lang="en-US" altLang="zh-CN" sz="2800" b="1" dirty="0" smtClean="0">
              <a:latin typeface="楷体" pitchFamily="49" charset="-122"/>
              <a:ea typeface="楷体" pitchFamily="49" charset="-122"/>
            </a:endParaRPr>
          </a:p>
          <a:p>
            <a:pPr marL="301943" lvl="1" indent="0">
              <a:buClr>
                <a:srgbClr val="C00000"/>
              </a:buClr>
              <a:buNone/>
            </a:pPr>
            <a:r>
              <a:rPr lang="zh-CN" altLang="en-US" sz="2800" dirty="0" smtClean="0">
                <a:latin typeface="楷体" pitchFamily="49" charset="-122"/>
                <a:ea typeface="楷体" pitchFamily="49" charset="-122"/>
              </a:rPr>
              <a:t>为智能提供一个令人满意的</a:t>
            </a:r>
            <a:endParaRPr lang="en-US" altLang="zh-CN" sz="2800" dirty="0" smtClean="0">
              <a:latin typeface="楷体" pitchFamily="49" charset="-122"/>
              <a:ea typeface="楷体" pitchFamily="49" charset="-122"/>
            </a:endParaRPr>
          </a:p>
          <a:p>
            <a:pPr marL="301943" lvl="1" indent="0">
              <a:buClr>
                <a:srgbClr val="C00000"/>
              </a:buClr>
              <a:buNone/>
            </a:pPr>
            <a:r>
              <a:rPr lang="zh-CN" altLang="en-US" sz="2800" dirty="0" smtClean="0">
                <a:latin typeface="楷体" pitchFamily="49" charset="-122"/>
                <a:ea typeface="楷体" pitchFamily="49" charset="-122"/>
              </a:rPr>
              <a:t>可操作性的定义</a:t>
            </a:r>
            <a:endParaRPr lang="en-US" altLang="zh-CN" sz="2800" dirty="0" smtClean="0">
              <a:latin typeface="楷体" pitchFamily="49" charset="-122"/>
              <a:ea typeface="楷体" pitchFamily="49" charset="-122"/>
            </a:endParaRPr>
          </a:p>
          <a:p>
            <a:pPr marL="301943" lvl="1" indent="0">
              <a:buClr>
                <a:srgbClr val="C00000"/>
              </a:buClr>
              <a:buNone/>
            </a:pPr>
            <a:endParaRPr lang="en-US" altLang="zh-CN" sz="2800" b="1" dirty="0" smtClean="0">
              <a:latin typeface="楷体" pitchFamily="49" charset="-122"/>
              <a:ea typeface="楷体" pitchFamily="49" charset="-122"/>
            </a:endParaRPr>
          </a:p>
          <a:p>
            <a:pPr>
              <a:buClr>
                <a:srgbClr val="C00000"/>
              </a:buClr>
              <a:buFont typeface="Wingdings" pitchFamily="2" charset="2"/>
              <a:buChar char="Ø"/>
            </a:pPr>
            <a:r>
              <a:rPr lang="zh-CN" altLang="en-US" sz="2800" dirty="0" smtClean="0">
                <a:latin typeface="楷体" pitchFamily="49" charset="-122"/>
                <a:ea typeface="楷体" pitchFamily="49" charset="-122"/>
              </a:rPr>
              <a:t>如果一位人类询问者在提出一些书面问题以后不能区分书面回答来自人还是计算机，那么这台计算机就通过了图灵测试</a:t>
            </a:r>
            <a:endParaRPr lang="en-US" altLang="zh-CN" sz="2800" dirty="0" smtClean="0">
              <a:latin typeface="楷体" pitchFamily="49" charset="-122"/>
              <a:ea typeface="楷体" pitchFamily="49" charset="-122"/>
            </a:endParaRPr>
          </a:p>
          <a:p>
            <a:pPr marL="0" indent="0">
              <a:buClr>
                <a:srgbClr val="C00000"/>
              </a:buClr>
              <a:buNone/>
            </a:pPr>
            <a:endParaRPr lang="en-US" altLang="zh-CN" sz="2800" dirty="0" smtClean="0">
              <a:latin typeface="楷体" pitchFamily="49" charset="-122"/>
              <a:ea typeface="楷体" pitchFamily="49" charset="-122"/>
            </a:endParaRPr>
          </a:p>
          <a:p>
            <a:pPr>
              <a:buClr>
                <a:srgbClr val="C00000"/>
              </a:buClr>
              <a:buFont typeface="Wingdings" pitchFamily="2" charset="2"/>
              <a:buChar char="Ø"/>
            </a:pPr>
            <a:r>
              <a:rPr lang="zh-CN" altLang="en-US" sz="2800" dirty="0" smtClean="0">
                <a:latin typeface="楷体" pitchFamily="49" charset="-122"/>
                <a:ea typeface="楷体" pitchFamily="49" charset="-122"/>
              </a:rPr>
              <a:t>是否具有智能行为的测试：</a:t>
            </a:r>
            <a:r>
              <a:rPr lang="zh-CN" altLang="en-US" sz="2800" b="1" dirty="0" smtClean="0">
                <a:latin typeface="楷体" pitchFamily="49" charset="-122"/>
                <a:ea typeface="楷体" pitchFamily="49" charset="-122"/>
              </a:rPr>
              <a:t>图灵模仿游戏</a:t>
            </a:r>
            <a:r>
              <a:rPr lang="en-US" altLang="zh-CN" sz="2800" b="1" dirty="0" smtClean="0">
                <a:latin typeface="楷体" pitchFamily="49" charset="-122"/>
                <a:ea typeface="楷体" pitchFamily="49" charset="-122"/>
              </a:rPr>
              <a:t>(Turing Imitation Game)</a:t>
            </a:r>
            <a:endParaRPr lang="zh-CN" altLang="en-US" sz="2800" b="1" dirty="0">
              <a:latin typeface="楷体" pitchFamily="49" charset="-122"/>
              <a:ea typeface="楷体"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1268760"/>
            <a:ext cx="1627834" cy="22048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0"/>
            <a:ext cx="9141319" cy="1417638"/>
          </a:xfrm>
        </p:spPr>
        <p:txBody>
          <a:bodyPr/>
          <a:lstStyle/>
          <a:p>
            <a:r>
              <a:rPr lang="zh-CN" altLang="en-US" dirty="0" smtClean="0">
                <a:latin typeface="楷体" pitchFamily="49" charset="-122"/>
                <a:ea typeface="楷体" pitchFamily="49" charset="-122"/>
              </a:rPr>
              <a:t>图灵模仿游戏</a:t>
            </a:r>
            <a:endParaRPr lang="zh-CN" altLang="en-US" dirty="0">
              <a:latin typeface="楷体" pitchFamily="49" charset="-122"/>
              <a:ea typeface="楷体" pitchFamily="49" charset="-12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67290114"/>
              </p:ext>
            </p:extLst>
          </p:nvPr>
        </p:nvGraphicFramePr>
        <p:xfrm>
          <a:off x="1044699" y="2348780"/>
          <a:ext cx="3743325" cy="2592388"/>
        </p:xfrm>
        <a:graphic>
          <a:graphicData uri="http://schemas.openxmlformats.org/presentationml/2006/ole">
            <mc:AlternateContent xmlns:mc="http://schemas.openxmlformats.org/markup-compatibility/2006">
              <mc:Choice xmlns:v="urn:schemas-microsoft-com:vml" Requires="v">
                <p:oleObj spid="_x0000_s2232" name="Picture" r:id="rId3" imgW="5857875" imgH="4057650" progId="Word.Picture.8">
                  <p:embed/>
                </p:oleObj>
              </mc:Choice>
              <mc:Fallback>
                <p:oleObj name="Picture" r:id="rId3" imgW="5857875" imgH="405765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699" y="2348780"/>
                        <a:ext cx="3743325"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1"/>
          <p:cNvGraphicFramePr>
            <a:graphicFrameLocks noChangeAspect="1"/>
          </p:cNvGraphicFramePr>
          <p:nvPr/>
        </p:nvGraphicFramePr>
        <p:xfrm>
          <a:off x="5334000" y="2276872"/>
          <a:ext cx="3810000" cy="2641600"/>
        </p:xfrm>
        <a:graphic>
          <a:graphicData uri="http://schemas.openxmlformats.org/presentationml/2006/ole">
            <mc:AlternateContent xmlns:mc="http://schemas.openxmlformats.org/markup-compatibility/2006">
              <mc:Choice xmlns:v="urn:schemas-microsoft-com:vml" Requires="v">
                <p:oleObj spid="_x0000_s2233" name="Picture" r:id="rId5" imgW="3467100" imgH="2409825" progId="">
                  <p:embed/>
                </p:oleObj>
              </mc:Choice>
              <mc:Fallback>
                <p:oleObj name="Picture" r:id="rId5" imgW="3467100" imgH="2409825" progId="">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276872"/>
                        <a:ext cx="3810000" cy="264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右箭头 2"/>
          <p:cNvSpPr>
            <a:spLocks noChangeArrowheads="1"/>
          </p:cNvSpPr>
          <p:nvPr/>
        </p:nvSpPr>
        <p:spPr bwMode="auto">
          <a:xfrm>
            <a:off x="4788024" y="3429000"/>
            <a:ext cx="576064" cy="431800"/>
          </a:xfrm>
          <a:prstGeom prst="rightArrow">
            <a:avLst>
              <a:gd name="adj1" fmla="val 50000"/>
              <a:gd name="adj2" fmla="val 50000"/>
            </a:avLst>
          </a:prstGeom>
          <a:solidFill>
            <a:schemeClr val="accent1"/>
          </a:solidFill>
          <a:ln w="28575" algn="ctr">
            <a:noFill/>
            <a:round/>
            <a:headEnd/>
            <a:tailEnd type="triangle" w="med" len="med"/>
          </a:ln>
        </p:spPr>
        <p:txBody>
          <a:bodyPr/>
          <a:lstStyle/>
          <a:p>
            <a:endParaRPr lang="zh-CN" altLang="en-US"/>
          </a:p>
        </p:txBody>
      </p:sp>
      <p:sp>
        <p:nvSpPr>
          <p:cNvPr id="8" name="矩形 7"/>
          <p:cNvSpPr/>
          <p:nvPr/>
        </p:nvSpPr>
        <p:spPr>
          <a:xfrm>
            <a:off x="1064360" y="5332857"/>
            <a:ext cx="4371736" cy="584775"/>
          </a:xfrm>
          <a:prstGeom prst="rect">
            <a:avLst/>
          </a:prstGeom>
        </p:spPr>
        <p:txBody>
          <a:bodyPr wrap="square">
            <a:spAutoFit/>
          </a:bodyPr>
          <a:lstStyle/>
          <a:p>
            <a:pPr>
              <a:spcBef>
                <a:spcPct val="20000"/>
              </a:spcBef>
              <a:buClr>
                <a:schemeClr val="tx2"/>
              </a:buClr>
              <a:buSzPct val="75000"/>
              <a:defRPr/>
            </a:pPr>
            <a:r>
              <a:rPr lang="zh-CN" altLang="en-US" sz="1600" b="1" dirty="0" smtClean="0">
                <a:latin typeface="楷体" pitchFamily="49" charset="-122"/>
                <a:ea typeface="楷体" pitchFamily="49" charset="-122"/>
              </a:rPr>
              <a:t>男人试图回答询问者的问题欺骗询问者他是女人，女人试图使询问者相信她是女人</a:t>
            </a:r>
            <a:endParaRPr lang="en-US" altLang="zh-CN" sz="1600" b="1" dirty="0">
              <a:latin typeface="楷体" pitchFamily="49" charset="-122"/>
              <a:ea typeface="楷体" pitchFamily="49" charset="-122"/>
            </a:endParaRPr>
          </a:p>
        </p:txBody>
      </p:sp>
      <p:sp>
        <p:nvSpPr>
          <p:cNvPr id="9" name="矩形 4"/>
          <p:cNvSpPr>
            <a:spLocks noChangeArrowheads="1"/>
          </p:cNvSpPr>
          <p:nvPr/>
        </p:nvSpPr>
        <p:spPr bwMode="auto">
          <a:xfrm>
            <a:off x="1178857" y="4941168"/>
            <a:ext cx="1160895" cy="369332"/>
          </a:xfrm>
          <a:prstGeom prst="rect">
            <a:avLst/>
          </a:prstGeom>
          <a:noFill/>
          <a:ln w="9525">
            <a:noFill/>
            <a:miter lim="800000"/>
            <a:headEnd/>
            <a:tailEnd/>
          </a:ln>
        </p:spPr>
        <p:txBody>
          <a:bodyPr wrap="none">
            <a:spAutoFit/>
          </a:bodyPr>
          <a:lstStyle/>
          <a:p>
            <a:r>
              <a:rPr lang="en-GB" altLang="zh-CN" dirty="0"/>
              <a:t> </a:t>
            </a:r>
            <a:r>
              <a:rPr lang="zh-CN" altLang="en-US" b="1" dirty="0" smtClean="0">
                <a:solidFill>
                  <a:schemeClr val="tx2"/>
                </a:solidFill>
              </a:rPr>
              <a:t>第一阶段</a:t>
            </a:r>
          </a:p>
        </p:txBody>
      </p:sp>
      <p:sp>
        <p:nvSpPr>
          <p:cNvPr id="10" name="矩形 7"/>
          <p:cNvSpPr>
            <a:spLocks noChangeArrowheads="1"/>
          </p:cNvSpPr>
          <p:nvPr/>
        </p:nvSpPr>
        <p:spPr bwMode="auto">
          <a:xfrm>
            <a:off x="6841968" y="4941168"/>
            <a:ext cx="1114408" cy="369332"/>
          </a:xfrm>
          <a:prstGeom prst="rect">
            <a:avLst/>
          </a:prstGeom>
          <a:noFill/>
          <a:ln w="9525">
            <a:noFill/>
            <a:miter lim="800000"/>
            <a:headEnd/>
            <a:tailEnd/>
          </a:ln>
        </p:spPr>
        <p:txBody>
          <a:bodyPr wrap="none">
            <a:spAutoFit/>
          </a:bodyPr>
          <a:lstStyle/>
          <a:p>
            <a:r>
              <a:rPr lang="zh-CN" altLang="en-US" b="1" dirty="0" smtClean="0">
                <a:solidFill>
                  <a:schemeClr val="tx2"/>
                </a:solidFill>
              </a:rPr>
              <a:t>第二阶段</a:t>
            </a:r>
            <a:endParaRPr lang="zh-CN" altLang="en-US" b="1" dirty="0">
              <a:solidFill>
                <a:schemeClr val="tx2"/>
              </a:solidFill>
            </a:endParaRPr>
          </a:p>
        </p:txBody>
      </p:sp>
      <p:sp>
        <p:nvSpPr>
          <p:cNvPr id="11" name="矩形 5"/>
          <p:cNvSpPr>
            <a:spLocks noChangeArrowheads="1"/>
          </p:cNvSpPr>
          <p:nvPr/>
        </p:nvSpPr>
        <p:spPr bwMode="auto">
          <a:xfrm>
            <a:off x="1155479" y="1177959"/>
            <a:ext cx="7645400" cy="954107"/>
          </a:xfrm>
          <a:prstGeom prst="rect">
            <a:avLst/>
          </a:prstGeom>
          <a:noFill/>
          <a:ln w="9525">
            <a:noFill/>
            <a:miter lim="800000"/>
            <a:headEnd/>
            <a:tailEnd/>
          </a:ln>
        </p:spPr>
        <p:txBody>
          <a:bodyPr>
            <a:spAutoFit/>
          </a:bodyPr>
          <a:lstStyle/>
          <a:p>
            <a:r>
              <a:rPr lang="zh-CN" altLang="en-US" sz="2800" dirty="0">
                <a:latin typeface="楷体" pitchFamily="49" charset="-122"/>
                <a:ea typeface="楷体" pitchFamily="49" charset="-122"/>
              </a:rPr>
              <a:t>询问者的目的</a:t>
            </a:r>
            <a:r>
              <a:rPr lang="en-GB" altLang="zh-CN" sz="2800" dirty="0">
                <a:latin typeface="楷体" pitchFamily="49" charset="-122"/>
                <a:ea typeface="楷体" pitchFamily="49" charset="-122"/>
              </a:rPr>
              <a:t>:</a:t>
            </a:r>
            <a:r>
              <a:rPr lang="zh-CN" altLang="en-US" sz="2800" dirty="0">
                <a:latin typeface="楷体" pitchFamily="49" charset="-122"/>
                <a:ea typeface="楷体" pitchFamily="49" charset="-122"/>
              </a:rPr>
              <a:t>通过计算机向两个人问问题以求弄清楚谁是男人谁是女人</a:t>
            </a:r>
            <a:r>
              <a:rPr lang="en-GB" altLang="zh-CN" sz="2800" dirty="0">
                <a:latin typeface="楷体" pitchFamily="49" charset="-122"/>
                <a:ea typeface="楷体" pitchFamily="49" charset="-122"/>
              </a:rPr>
              <a:t> </a:t>
            </a:r>
            <a:endParaRPr lang="zh-CN" altLang="en-US" sz="2800" dirty="0">
              <a:latin typeface="楷体" pitchFamily="49" charset="-122"/>
              <a:ea typeface="楷体" pitchFamily="49" charset="-122"/>
            </a:endParaRPr>
          </a:p>
        </p:txBody>
      </p:sp>
      <p:sp>
        <p:nvSpPr>
          <p:cNvPr id="12" name="矩形 6"/>
          <p:cNvSpPr>
            <a:spLocks noChangeArrowheads="1"/>
          </p:cNvSpPr>
          <p:nvPr/>
        </p:nvSpPr>
        <p:spPr bwMode="auto">
          <a:xfrm>
            <a:off x="1064360" y="5301209"/>
            <a:ext cx="4371736" cy="648072"/>
          </a:xfrm>
          <a:prstGeom prst="rect">
            <a:avLst/>
          </a:prstGeom>
          <a:noFill/>
          <a:ln w="28575" algn="ctr">
            <a:solidFill>
              <a:srgbClr val="7030A0"/>
            </a:solidFill>
            <a:round/>
            <a:headEnd/>
            <a:tailEnd type="triangle" w="med" len="med"/>
          </a:ln>
        </p:spPr>
        <p:txBody>
          <a:bodyPr/>
          <a:lstStyle/>
          <a:p>
            <a:endParaRPr lang="zh-CN" altLang="en-US"/>
          </a:p>
        </p:txBody>
      </p:sp>
      <p:sp>
        <p:nvSpPr>
          <p:cNvPr id="13" name="矩形 12"/>
          <p:cNvSpPr/>
          <p:nvPr/>
        </p:nvSpPr>
        <p:spPr>
          <a:xfrm>
            <a:off x="5625892" y="5301208"/>
            <a:ext cx="3456384" cy="584775"/>
          </a:xfrm>
          <a:prstGeom prst="rect">
            <a:avLst/>
          </a:prstGeom>
        </p:spPr>
        <p:txBody>
          <a:bodyPr wrap="square">
            <a:spAutoFit/>
          </a:bodyPr>
          <a:lstStyle/>
          <a:p>
            <a:pPr>
              <a:defRPr/>
            </a:pPr>
            <a:r>
              <a:rPr lang="zh-CN" altLang="en-US" sz="1600" b="1" dirty="0" smtClean="0">
                <a:latin typeface="楷体" pitchFamily="49" charset="-122"/>
                <a:ea typeface="楷体" pitchFamily="49" charset="-122"/>
              </a:rPr>
              <a:t>计算机模拟男人的角色向询问者提供答案</a:t>
            </a:r>
            <a:endParaRPr lang="zh-CN" altLang="en-US" sz="1600" b="1" dirty="0">
              <a:latin typeface="楷体" pitchFamily="49" charset="-122"/>
              <a:ea typeface="楷体" pitchFamily="49" charset="-122"/>
            </a:endParaRPr>
          </a:p>
        </p:txBody>
      </p:sp>
      <p:sp>
        <p:nvSpPr>
          <p:cNvPr id="14" name="矩形 9"/>
          <p:cNvSpPr>
            <a:spLocks noChangeArrowheads="1"/>
          </p:cNvSpPr>
          <p:nvPr/>
        </p:nvSpPr>
        <p:spPr bwMode="auto">
          <a:xfrm>
            <a:off x="2745782" y="6093295"/>
            <a:ext cx="4464794" cy="646331"/>
          </a:xfrm>
          <a:prstGeom prst="rect">
            <a:avLst/>
          </a:prstGeom>
          <a:noFill/>
          <a:ln w="9525">
            <a:noFill/>
            <a:miter lim="800000"/>
            <a:headEnd/>
            <a:tailEnd/>
          </a:ln>
        </p:spPr>
        <p:txBody>
          <a:bodyPr wrap="square">
            <a:spAutoFit/>
          </a:bodyPr>
          <a:lstStyle/>
          <a:p>
            <a:r>
              <a:rPr lang="zh-CN" altLang="en-US" b="1" dirty="0" smtClean="0">
                <a:solidFill>
                  <a:srgbClr val="FF0000"/>
                </a:solidFill>
                <a:latin typeface="楷体" pitchFamily="49" charset="-122"/>
                <a:ea typeface="楷体" pitchFamily="49" charset="-122"/>
              </a:rPr>
              <a:t>如果计算机能够成功地欺骗询问者，那么我们说这台计算机能通过智能行为测试</a:t>
            </a:r>
            <a:endParaRPr lang="zh-CN" altLang="en-US" b="1" dirty="0">
              <a:solidFill>
                <a:srgbClr val="FF0000"/>
              </a:solidFill>
              <a:latin typeface="楷体" pitchFamily="49" charset="-122"/>
              <a:ea typeface="楷体" pitchFamily="49" charset="-122"/>
            </a:endParaRPr>
          </a:p>
        </p:txBody>
      </p:sp>
      <p:sp>
        <p:nvSpPr>
          <p:cNvPr id="15" name="矩形 12"/>
          <p:cNvSpPr>
            <a:spLocks noChangeArrowheads="1"/>
          </p:cNvSpPr>
          <p:nvPr/>
        </p:nvSpPr>
        <p:spPr bwMode="auto">
          <a:xfrm>
            <a:off x="5590372" y="5295789"/>
            <a:ext cx="3527425" cy="648072"/>
          </a:xfrm>
          <a:prstGeom prst="rect">
            <a:avLst/>
          </a:prstGeom>
          <a:noFill/>
          <a:ln w="28575" algn="ctr">
            <a:solidFill>
              <a:srgbClr val="7030A0"/>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P spid="12" grpId="0" animBg="1"/>
      <p:bldP spid="13" grpId="0"/>
      <p:bldP spid="14" grpId="0"/>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7920" y="260041"/>
            <a:ext cx="7498080" cy="1143000"/>
          </a:xfrm>
        </p:spPr>
        <p:txBody>
          <a:bodyPr>
            <a:normAutofit/>
          </a:bodyPr>
          <a:lstStyle/>
          <a:p>
            <a:r>
              <a:rPr lang="zh-CN" altLang="en-US" dirty="0">
                <a:latin typeface="楷体" pitchFamily="49" charset="-122"/>
                <a:ea typeface="楷体" pitchFamily="49" charset="-122"/>
              </a:rPr>
              <a:t>像人一样行动：图灵测试</a:t>
            </a:r>
          </a:p>
        </p:txBody>
      </p:sp>
      <p:sp>
        <p:nvSpPr>
          <p:cNvPr id="3" name="内容占位符 2"/>
          <p:cNvSpPr>
            <a:spLocks noGrp="1"/>
          </p:cNvSpPr>
          <p:nvPr>
            <p:ph idx="1"/>
          </p:nvPr>
        </p:nvSpPr>
        <p:spPr>
          <a:xfrm>
            <a:off x="914400" y="2996952"/>
            <a:ext cx="8229600" cy="2625155"/>
          </a:xfrm>
        </p:spPr>
        <p:txBody>
          <a:bodyPr>
            <a:noAutofit/>
          </a:bodyPr>
          <a:lstStyle/>
          <a:p>
            <a:pPr marL="82296" indent="0">
              <a:buClr>
                <a:srgbClr val="800000"/>
              </a:buClr>
              <a:buNone/>
            </a:pPr>
            <a:r>
              <a:rPr lang="zh-CN" altLang="en-US" dirty="0" smtClean="0">
                <a:latin typeface="楷体" pitchFamily="49" charset="-122"/>
                <a:ea typeface="楷体" pitchFamily="49" charset="-122"/>
              </a:rPr>
              <a:t>通过完全的图灵测试，计算机需具备以下能力：</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sz="2400" dirty="0" smtClean="0">
                <a:latin typeface="楷体" pitchFamily="49" charset="-122"/>
                <a:ea typeface="楷体" pitchFamily="49" charset="-122"/>
              </a:rPr>
              <a:t>自然语言处理</a:t>
            </a:r>
            <a:endParaRPr lang="en-US" altLang="zh-CN" sz="2400" dirty="0" smtClean="0">
              <a:latin typeface="楷体" pitchFamily="49" charset="-122"/>
              <a:ea typeface="楷体" pitchFamily="49" charset="-122"/>
            </a:endParaRPr>
          </a:p>
          <a:p>
            <a:pPr lvl="1">
              <a:buClr>
                <a:srgbClr val="800000"/>
              </a:buClr>
              <a:buFont typeface="Wingdings" pitchFamily="2" charset="2"/>
              <a:buChar char="Ø"/>
            </a:pPr>
            <a:r>
              <a:rPr lang="zh-CN" altLang="en-US" sz="2400" dirty="0" smtClean="0">
                <a:latin typeface="楷体" pitchFamily="49" charset="-122"/>
                <a:ea typeface="楷体" pitchFamily="49" charset="-122"/>
              </a:rPr>
              <a:t>知识表示</a:t>
            </a:r>
            <a:endParaRPr lang="en-US" altLang="zh-CN" sz="2400" dirty="0" smtClean="0">
              <a:latin typeface="楷体" pitchFamily="49" charset="-122"/>
              <a:ea typeface="楷体" pitchFamily="49" charset="-122"/>
            </a:endParaRPr>
          </a:p>
          <a:p>
            <a:pPr lvl="1">
              <a:buClr>
                <a:srgbClr val="800000"/>
              </a:buClr>
              <a:buFont typeface="Wingdings" pitchFamily="2" charset="2"/>
              <a:buChar char="Ø"/>
            </a:pPr>
            <a:r>
              <a:rPr lang="zh-CN" altLang="en-US" sz="2400" dirty="0" smtClean="0">
                <a:latin typeface="楷体" pitchFamily="49" charset="-122"/>
                <a:ea typeface="楷体" pitchFamily="49" charset="-122"/>
              </a:rPr>
              <a:t>自动推理</a:t>
            </a:r>
          </a:p>
        </p:txBody>
      </p:sp>
      <p:sp>
        <p:nvSpPr>
          <p:cNvPr id="5" name="右箭头 1"/>
          <p:cNvSpPr>
            <a:spLocks noChangeArrowheads="1"/>
          </p:cNvSpPr>
          <p:nvPr/>
        </p:nvSpPr>
        <p:spPr bwMode="auto">
          <a:xfrm>
            <a:off x="3974929" y="1922858"/>
            <a:ext cx="1800225" cy="466725"/>
          </a:xfrm>
          <a:prstGeom prst="rightArrow">
            <a:avLst>
              <a:gd name="adj1" fmla="val 50000"/>
              <a:gd name="adj2" fmla="val 50107"/>
            </a:avLst>
          </a:prstGeom>
          <a:solidFill>
            <a:srgbClr val="FF0000"/>
          </a:solidFill>
          <a:ln w="28575" algn="ctr">
            <a:noFill/>
            <a:round/>
            <a:headEnd/>
            <a:tailEnd type="triangle" w="med" len="med"/>
          </a:ln>
        </p:spPr>
        <p:txBody>
          <a:bodyPr/>
          <a:lstStyle/>
          <a:p>
            <a:endParaRPr lang="zh-CN" altLang="en-US"/>
          </a:p>
        </p:txBody>
      </p:sp>
      <p:sp>
        <p:nvSpPr>
          <p:cNvPr id="6" name="矩形 2"/>
          <p:cNvSpPr>
            <a:spLocks noChangeArrowheads="1"/>
          </p:cNvSpPr>
          <p:nvPr/>
        </p:nvSpPr>
        <p:spPr bwMode="auto">
          <a:xfrm>
            <a:off x="3918572" y="1446432"/>
            <a:ext cx="1912938" cy="461963"/>
          </a:xfrm>
          <a:prstGeom prst="rect">
            <a:avLst/>
          </a:prstGeom>
          <a:noFill/>
          <a:ln w="9525">
            <a:noFill/>
            <a:miter lim="800000"/>
            <a:headEnd/>
            <a:tailEnd/>
          </a:ln>
        </p:spPr>
        <p:txBody>
          <a:bodyPr wrap="none">
            <a:spAutoFit/>
          </a:bodyPr>
          <a:lstStyle/>
          <a:p>
            <a:r>
              <a:rPr lang="en-GB" altLang="zh-CN" sz="2400" dirty="0"/>
              <a:t>Is it passed?</a:t>
            </a:r>
            <a:endParaRPr lang="zh-CN" altLang="en-US" sz="2400" dirty="0"/>
          </a:p>
        </p:txBody>
      </p:sp>
      <p:sp>
        <p:nvSpPr>
          <p:cNvPr id="7" name="矩形 3"/>
          <p:cNvSpPr>
            <a:spLocks noChangeArrowheads="1"/>
          </p:cNvSpPr>
          <p:nvPr/>
        </p:nvSpPr>
        <p:spPr bwMode="auto">
          <a:xfrm>
            <a:off x="5842969" y="1802207"/>
            <a:ext cx="2122487" cy="708025"/>
          </a:xfrm>
          <a:prstGeom prst="rect">
            <a:avLst/>
          </a:prstGeom>
          <a:noFill/>
          <a:ln w="9525">
            <a:noFill/>
            <a:miter lim="800000"/>
            <a:headEnd/>
            <a:tailEnd/>
          </a:ln>
        </p:spPr>
        <p:txBody>
          <a:bodyPr wrap="none">
            <a:spAutoFit/>
          </a:bodyPr>
          <a:lstStyle/>
          <a:p>
            <a:r>
              <a:rPr lang="en-GB" altLang="zh-CN" sz="4000" b="1" dirty="0">
                <a:solidFill>
                  <a:srgbClr val="FF0000"/>
                </a:solidFill>
              </a:rPr>
              <a:t>Still No!</a:t>
            </a:r>
            <a:endParaRPr lang="zh-CN" altLang="en-US" sz="4000" b="1" dirty="0">
              <a:solidFill>
                <a:srgbClr val="FF0000"/>
              </a:solidFill>
            </a:endParaRPr>
          </a:p>
        </p:txBody>
      </p:sp>
      <p:pic>
        <p:nvPicPr>
          <p:cNvPr id="16386" name="Picture 2"/>
          <p:cNvPicPr>
            <a:picLocks noChangeAspect="1" noChangeArrowheads="1"/>
          </p:cNvPicPr>
          <p:nvPr/>
        </p:nvPicPr>
        <p:blipFill>
          <a:blip r:embed="rId2" cstate="print"/>
          <a:srcRect/>
          <a:stretch>
            <a:fillRect/>
          </a:stretch>
        </p:blipFill>
        <p:spPr bwMode="auto">
          <a:xfrm>
            <a:off x="1197920" y="1196752"/>
            <a:ext cx="2664296" cy="1711016"/>
          </a:xfrm>
          <a:prstGeom prst="rect">
            <a:avLst/>
          </a:prstGeom>
          <a:noFill/>
          <a:ln w="9525">
            <a:noFill/>
            <a:miter lim="800000"/>
            <a:headEnd/>
            <a:tailEnd/>
          </a:ln>
        </p:spPr>
      </p:pic>
      <p:sp>
        <p:nvSpPr>
          <p:cNvPr id="9" name="内容占位符 2"/>
          <p:cNvSpPr txBox="1">
            <a:spLocks/>
          </p:cNvSpPr>
          <p:nvPr/>
        </p:nvSpPr>
        <p:spPr>
          <a:xfrm>
            <a:off x="4415808" y="4077072"/>
            <a:ext cx="2718692" cy="1512168"/>
          </a:xfrm>
          <a:prstGeom prst="rect">
            <a:avLst/>
          </a:prstGeom>
        </p:spPr>
        <p:txBody>
          <a:bodyPr>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1">
              <a:buClr>
                <a:srgbClr val="800000"/>
              </a:buClr>
              <a:buFont typeface="Wingdings" pitchFamily="2" charset="2"/>
              <a:buChar char="Ø"/>
            </a:pPr>
            <a:r>
              <a:rPr lang="zh-CN" altLang="en-US" sz="2400" dirty="0">
                <a:latin typeface="楷体" pitchFamily="49" charset="-122"/>
                <a:ea typeface="楷体" pitchFamily="49" charset="-122"/>
              </a:rPr>
              <a:t>机器学习</a:t>
            </a:r>
            <a:endParaRPr lang="en-US" altLang="zh-CN" sz="2400" dirty="0">
              <a:latin typeface="楷体" pitchFamily="49" charset="-122"/>
              <a:ea typeface="楷体" pitchFamily="49" charset="-122"/>
            </a:endParaRPr>
          </a:p>
          <a:p>
            <a:pPr lvl="1">
              <a:buClr>
                <a:srgbClr val="800000"/>
              </a:buClr>
              <a:buFont typeface="Wingdings" pitchFamily="2" charset="2"/>
              <a:buChar char="Ø"/>
            </a:pPr>
            <a:r>
              <a:rPr lang="zh-CN" altLang="en-US" sz="2400" dirty="0">
                <a:latin typeface="楷体" pitchFamily="49" charset="-122"/>
                <a:ea typeface="楷体" pitchFamily="49" charset="-122"/>
              </a:rPr>
              <a:t>计算机视觉</a:t>
            </a:r>
            <a:endParaRPr lang="en-US" altLang="zh-CN" sz="2400" dirty="0">
              <a:latin typeface="楷体" pitchFamily="49" charset="-122"/>
              <a:ea typeface="楷体" pitchFamily="49" charset="-122"/>
            </a:endParaRPr>
          </a:p>
          <a:p>
            <a:pPr lvl="1">
              <a:buClr>
                <a:srgbClr val="800000"/>
              </a:buClr>
              <a:buFont typeface="Wingdings" pitchFamily="2" charset="2"/>
              <a:buChar char="Ø"/>
            </a:pPr>
            <a:r>
              <a:rPr lang="zh-CN" altLang="en-US" sz="2400" dirty="0">
                <a:latin typeface="楷体" pitchFamily="49" charset="-122"/>
                <a:ea typeface="楷体" pitchFamily="49" charset="-122"/>
              </a:rPr>
              <a:t>机器人学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blinds(horizontal)">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blinds(horizontal)">
                                      <p:cBhvr>
                                        <p:cTn id="26" dur="500"/>
                                        <p:tgtEl>
                                          <p:spTgt spid="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blinds(horizontal)">
                                      <p:cBhvr>
                                        <p:cTn id="31"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合理地思考</a:t>
            </a:r>
            <a:endParaRPr lang="zh-CN" altLang="en-US" dirty="0">
              <a:latin typeface="楷体" pitchFamily="49" charset="-122"/>
              <a:ea typeface="楷体" pitchFamily="49" charset="-122"/>
            </a:endParaRPr>
          </a:p>
        </p:txBody>
      </p:sp>
      <p:sp>
        <p:nvSpPr>
          <p:cNvPr id="3" name="内容占位符 2"/>
          <p:cNvSpPr>
            <a:spLocks noGrp="1"/>
          </p:cNvSpPr>
          <p:nvPr>
            <p:ph idx="1"/>
          </p:nvPr>
        </p:nvSpPr>
        <p:spPr>
          <a:xfrm>
            <a:off x="1115616" y="1412776"/>
            <a:ext cx="8229600" cy="4925144"/>
          </a:xfrm>
        </p:spPr>
        <p:txBody>
          <a:bodyPr>
            <a:normAutofit/>
          </a:bodyPr>
          <a:lstStyle/>
          <a:p>
            <a:pPr>
              <a:buClr>
                <a:srgbClr val="800000"/>
              </a:buClr>
              <a:buFont typeface="Wingdings" pitchFamily="2" charset="2"/>
              <a:buChar char="Ø"/>
            </a:pPr>
            <a:r>
              <a:rPr lang="zh-CN" altLang="en-US" sz="2800" dirty="0" smtClean="0">
                <a:latin typeface="楷体" pitchFamily="49" charset="-122"/>
                <a:ea typeface="楷体" pitchFamily="49" charset="-122"/>
              </a:rPr>
              <a:t>希腊哲学家亚里士多德的研究开创了“逻辑学”</a:t>
            </a:r>
            <a:endParaRPr lang="en-US" altLang="zh-CN" sz="2800" dirty="0" smtClean="0">
              <a:latin typeface="楷体" pitchFamily="49" charset="-122"/>
              <a:ea typeface="楷体" pitchFamily="49" charset="-122"/>
            </a:endParaRPr>
          </a:p>
          <a:p>
            <a:pPr marL="301943" lvl="1" indent="0">
              <a:buClr>
                <a:srgbClr val="800000"/>
              </a:buClr>
              <a:buNone/>
            </a:pPr>
            <a:r>
              <a:rPr lang="zh-CN" altLang="en-US" sz="2800" dirty="0" smtClean="0">
                <a:latin typeface="楷体" pitchFamily="49" charset="-122"/>
                <a:ea typeface="楷体" pitchFamily="49" charset="-122"/>
              </a:rPr>
              <a:t>三段论：</a:t>
            </a:r>
            <a:r>
              <a:rPr lang="zh-CN" altLang="en-US" sz="2800" dirty="0" smtClean="0">
                <a:solidFill>
                  <a:srgbClr val="FF0000"/>
                </a:solidFill>
                <a:latin typeface="楷体" pitchFamily="49" charset="-122"/>
                <a:ea typeface="楷体" pitchFamily="49" charset="-122"/>
              </a:rPr>
              <a:t>“</a:t>
            </a:r>
            <a:r>
              <a:rPr lang="zh-CN" altLang="en-US" sz="2800" u="sng" dirty="0" smtClean="0">
                <a:solidFill>
                  <a:srgbClr val="FF0000"/>
                </a:solidFill>
                <a:latin typeface="楷体" pitchFamily="49" charset="-122"/>
                <a:ea typeface="楷体" pitchFamily="49" charset="-122"/>
              </a:rPr>
              <a:t>所有偶蹄目动物都是脊椎动物；牛是偶蹄目动物，所以牛是脊椎动物</a:t>
            </a:r>
            <a:r>
              <a:rPr lang="zh-CN" altLang="en-US" sz="2800" dirty="0" smtClean="0">
                <a:solidFill>
                  <a:srgbClr val="FF0000"/>
                </a:solidFill>
                <a:latin typeface="楷体" pitchFamily="49" charset="-122"/>
                <a:ea typeface="楷体" pitchFamily="49" charset="-122"/>
              </a:rPr>
              <a:t>”</a:t>
            </a:r>
            <a:endParaRPr lang="en-US" altLang="zh-CN" sz="2800" dirty="0" smtClean="0">
              <a:solidFill>
                <a:srgbClr val="FF0000"/>
              </a:solidFill>
              <a:latin typeface="楷体" pitchFamily="49" charset="-122"/>
              <a:ea typeface="楷体" pitchFamily="49" charset="-122"/>
            </a:endParaRPr>
          </a:p>
          <a:p>
            <a:pPr marL="0" indent="0">
              <a:buClr>
                <a:srgbClr val="800000"/>
              </a:buClr>
              <a:buNone/>
            </a:pPr>
            <a:r>
              <a:rPr lang="zh-CN" altLang="en-US" sz="2800" dirty="0" smtClean="0">
                <a:latin typeface="楷体" pitchFamily="49" charset="-122"/>
                <a:ea typeface="楷体" pitchFamily="49" charset="-122"/>
              </a:rPr>
              <a:t>  把程序的求解表示为用</a:t>
            </a:r>
            <a:endParaRPr lang="en-US" altLang="zh-CN" sz="2800" dirty="0" smtClean="0">
              <a:latin typeface="楷体" pitchFamily="49" charset="-122"/>
              <a:ea typeface="楷体" pitchFamily="49" charset="-122"/>
            </a:endParaRPr>
          </a:p>
          <a:p>
            <a:pPr marL="0" indent="0">
              <a:buClr>
                <a:srgbClr val="800000"/>
              </a:buClr>
              <a:buNone/>
            </a:pPr>
            <a:r>
              <a:rPr lang="en-US" altLang="zh-CN" sz="2800" dirty="0">
                <a:latin typeface="楷体" pitchFamily="49" charset="-122"/>
                <a:ea typeface="楷体" pitchFamily="49" charset="-122"/>
              </a:rPr>
              <a:t>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逻辑法来解决任何问题，</a:t>
            </a:r>
            <a:endParaRPr lang="en-US" altLang="zh-CN" sz="2800" dirty="0" smtClean="0">
              <a:latin typeface="楷体" pitchFamily="49" charset="-122"/>
              <a:ea typeface="楷体" pitchFamily="49" charset="-122"/>
            </a:endParaRPr>
          </a:p>
          <a:p>
            <a:pPr marL="0" indent="0">
              <a:buClr>
                <a:srgbClr val="800000"/>
              </a:buClr>
              <a:buNone/>
            </a:pPr>
            <a:r>
              <a:rPr lang="en-US" altLang="zh-CN" sz="2800" dirty="0">
                <a:latin typeface="楷体" pitchFamily="49" charset="-122"/>
                <a:ea typeface="楷体" pitchFamily="49" charset="-122"/>
              </a:rPr>
              <a:t>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比如使用“规则推导”。</a:t>
            </a:r>
            <a:endParaRPr lang="en-US" altLang="zh-CN" sz="2800" dirty="0" smtClean="0">
              <a:latin typeface="楷体" pitchFamily="49" charset="-122"/>
              <a:ea typeface="楷体" pitchFamily="49" charset="-122"/>
            </a:endParaRPr>
          </a:p>
          <a:p>
            <a:pPr>
              <a:buClr>
                <a:srgbClr val="800000"/>
              </a:buClr>
              <a:buFont typeface="Wingdings" pitchFamily="2" charset="2"/>
              <a:buChar char="Ø"/>
            </a:pPr>
            <a:r>
              <a:rPr lang="zh-CN" altLang="en-US" sz="2800" dirty="0" smtClean="0">
                <a:latin typeface="楷体" pitchFamily="49" charset="-122"/>
                <a:ea typeface="楷体" pitchFamily="49" charset="-122"/>
              </a:rPr>
              <a:t>缺点：</a:t>
            </a:r>
            <a:endParaRPr lang="en-US" altLang="zh-CN" sz="2800" dirty="0" smtClean="0">
              <a:latin typeface="楷体" pitchFamily="49" charset="-122"/>
              <a:ea typeface="楷体" pitchFamily="49" charset="-122"/>
            </a:endParaRPr>
          </a:p>
          <a:p>
            <a:pPr marL="301943" lvl="1" indent="0">
              <a:buClr>
                <a:srgbClr val="800000"/>
              </a:buClr>
              <a:buNone/>
            </a:pPr>
            <a:r>
              <a:rPr lang="zh-CN" altLang="en-US" sz="2800" dirty="0" smtClean="0">
                <a:latin typeface="楷体" pitchFamily="49" charset="-122"/>
                <a:ea typeface="楷体" pitchFamily="49" charset="-122"/>
              </a:rPr>
              <a:t>不是所有的问题都能用逻辑形式表示</a:t>
            </a:r>
            <a:endParaRPr lang="en-US" altLang="zh-CN" sz="2800" dirty="0" smtClean="0">
              <a:latin typeface="楷体" pitchFamily="49" charset="-122"/>
              <a:ea typeface="楷体" pitchFamily="49" charset="-122"/>
            </a:endParaRPr>
          </a:p>
          <a:p>
            <a:pPr marL="301943" lvl="1" indent="0">
              <a:buClr>
                <a:srgbClr val="800000"/>
              </a:buClr>
              <a:buNone/>
            </a:pPr>
            <a:r>
              <a:rPr lang="zh-CN" altLang="en-US" sz="2800" dirty="0" smtClean="0">
                <a:latin typeface="楷体" pitchFamily="49" charset="-122"/>
                <a:ea typeface="楷体" pitchFamily="49" charset="-122"/>
              </a:rPr>
              <a:t>有时候用逻辑方法来解决问题需要耗尽计算机资源</a:t>
            </a:r>
            <a:endParaRPr lang="zh-CN" altLang="en-US" sz="2800" dirty="0">
              <a:latin typeface="楷体" pitchFamily="49" charset="-122"/>
              <a:ea typeface="楷体" pitchFamily="49"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7753" y="3188569"/>
            <a:ext cx="3718743" cy="1239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合理地行动：合理</a:t>
            </a:r>
            <a:r>
              <a:rPr lang="en-US" altLang="zh-CN" dirty="0" smtClean="0">
                <a:latin typeface="楷体" pitchFamily="49" charset="-122"/>
                <a:ea typeface="楷体" pitchFamily="49" charset="-122"/>
              </a:rPr>
              <a:t>Agent</a:t>
            </a:r>
            <a:endParaRPr lang="zh-CN" altLang="en-US" dirty="0">
              <a:latin typeface="楷体" pitchFamily="49" charset="-122"/>
              <a:ea typeface="楷体" pitchFamily="49" charset="-122"/>
            </a:endParaRPr>
          </a:p>
        </p:txBody>
      </p:sp>
      <p:sp>
        <p:nvSpPr>
          <p:cNvPr id="3" name="内容占位符 2"/>
          <p:cNvSpPr>
            <a:spLocks noGrp="1"/>
          </p:cNvSpPr>
          <p:nvPr>
            <p:ph idx="1"/>
          </p:nvPr>
        </p:nvSpPr>
        <p:spPr>
          <a:xfrm>
            <a:off x="987338" y="1340767"/>
            <a:ext cx="8337190" cy="4824537"/>
          </a:xfrm>
        </p:spPr>
        <p:txBody>
          <a:bodyPr>
            <a:normAutofit lnSpcReduction="10000"/>
          </a:bodyPr>
          <a:lstStyle/>
          <a:p>
            <a:pPr>
              <a:buClr>
                <a:srgbClr val="800000"/>
              </a:buClr>
              <a:buFont typeface="Wingdings" pitchFamily="2" charset="2"/>
              <a:buChar char="Ø"/>
            </a:pPr>
            <a:r>
              <a:rPr lang="en-US" altLang="zh-CN" sz="2800" b="1" dirty="0" smtClean="0">
                <a:latin typeface="楷体" pitchFamily="49" charset="-122"/>
                <a:ea typeface="楷体" pitchFamily="49" charset="-122"/>
              </a:rPr>
              <a:t>Agent</a:t>
            </a:r>
            <a:r>
              <a:rPr lang="zh-CN" altLang="en-US" sz="2800" b="1" dirty="0" smtClean="0">
                <a:latin typeface="楷体" pitchFamily="49" charset="-122"/>
                <a:ea typeface="楷体" pitchFamily="49" charset="-122"/>
              </a:rPr>
              <a:t>：</a:t>
            </a:r>
            <a:r>
              <a:rPr lang="zh-CN" altLang="en-US" sz="2800" dirty="0">
                <a:latin typeface="楷体" pitchFamily="49" charset="-122"/>
                <a:ea typeface="楷体" pitchFamily="49" charset="-122"/>
              </a:rPr>
              <a:t>智能体</a:t>
            </a:r>
            <a:r>
              <a:rPr lang="zh-CN" altLang="en-US" sz="2800" dirty="0" smtClean="0">
                <a:latin typeface="楷体" pitchFamily="49" charset="-122"/>
                <a:ea typeface="楷体" pitchFamily="49" charset="-122"/>
              </a:rPr>
              <a:t>，是一个能感知和行动的实体</a:t>
            </a:r>
            <a:endParaRPr lang="en-US" altLang="zh-CN" sz="2800" dirty="0" smtClean="0">
              <a:latin typeface="楷体" pitchFamily="49" charset="-122"/>
              <a:ea typeface="楷体" pitchFamily="49" charset="-122"/>
            </a:endParaRPr>
          </a:p>
          <a:p>
            <a:pPr>
              <a:buClr>
                <a:srgbClr val="800000"/>
              </a:buClr>
              <a:buFont typeface="Wingdings" pitchFamily="2" charset="2"/>
              <a:buChar char="Ø"/>
            </a:pPr>
            <a:r>
              <a:rPr lang="zh-CN" altLang="en-US" sz="2800" dirty="0" smtClean="0">
                <a:latin typeface="楷体" pitchFamily="49" charset="-122"/>
                <a:ea typeface="楷体" pitchFamily="49" charset="-122"/>
              </a:rPr>
              <a:t>合理</a:t>
            </a:r>
            <a:r>
              <a:rPr lang="en-US" altLang="zh-CN" sz="2800" dirty="0" smtClean="0">
                <a:latin typeface="楷体" pitchFamily="49" charset="-122"/>
                <a:ea typeface="楷体" pitchFamily="49" charset="-122"/>
              </a:rPr>
              <a:t>Agent:</a:t>
            </a:r>
            <a:r>
              <a:rPr lang="zh-CN" altLang="en-US" sz="2800" dirty="0" smtClean="0">
                <a:latin typeface="楷体" pitchFamily="49" charset="-122"/>
                <a:ea typeface="楷体" pitchFamily="49" charset="-122"/>
              </a:rPr>
              <a:t>当存在不确定性时，能够实现最佳</a:t>
            </a:r>
            <a:endParaRPr lang="en-US" altLang="zh-CN" sz="2800" dirty="0" smtClean="0">
              <a:latin typeface="楷体" pitchFamily="49" charset="-122"/>
              <a:ea typeface="楷体" pitchFamily="49" charset="-122"/>
            </a:endParaRPr>
          </a:p>
          <a:p>
            <a:pPr marL="82296" indent="0">
              <a:buClr>
                <a:srgbClr val="800000"/>
              </a:buClr>
              <a:buNone/>
            </a:pPr>
            <a:r>
              <a:rPr lang="en-US" altLang="zh-CN" sz="2800" dirty="0">
                <a:latin typeface="楷体" pitchFamily="49" charset="-122"/>
                <a:ea typeface="楷体" pitchFamily="49" charset="-122"/>
              </a:rPr>
              <a:t>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期望结果而行动的</a:t>
            </a:r>
            <a:r>
              <a:rPr lang="en-US" altLang="zh-CN" sz="2800" dirty="0" smtClean="0">
                <a:latin typeface="楷体" pitchFamily="49" charset="-122"/>
                <a:ea typeface="楷体" pitchFamily="49" charset="-122"/>
              </a:rPr>
              <a:t>Agent</a:t>
            </a:r>
          </a:p>
          <a:p>
            <a:pPr>
              <a:buClr>
                <a:srgbClr val="800000"/>
              </a:buClr>
              <a:buFont typeface="Wingdings" pitchFamily="2" charset="2"/>
              <a:buChar char="Ø"/>
            </a:pPr>
            <a:r>
              <a:rPr lang="zh-CN" altLang="en-US" sz="2800" dirty="0" smtClean="0">
                <a:latin typeface="楷体" pitchFamily="49" charset="-122"/>
                <a:ea typeface="楷体" pitchFamily="49" charset="-122"/>
              </a:rPr>
              <a:t>一个</a:t>
            </a:r>
            <a:r>
              <a:rPr lang="en-US" altLang="zh-CN" sz="2800" dirty="0" smtClean="0">
                <a:latin typeface="楷体" pitchFamily="49" charset="-122"/>
                <a:ea typeface="楷体" pitchFamily="49" charset="-122"/>
              </a:rPr>
              <a:t>Agent</a:t>
            </a:r>
            <a:r>
              <a:rPr lang="zh-CN" altLang="en-US" sz="2800" dirty="0" smtClean="0">
                <a:latin typeface="楷体" pitchFamily="49" charset="-122"/>
                <a:ea typeface="楷体" pitchFamily="49" charset="-122"/>
              </a:rPr>
              <a:t>将</a:t>
            </a:r>
            <a:r>
              <a:rPr lang="zh-CN" altLang="en-US" sz="2800" dirty="0">
                <a:latin typeface="楷体" pitchFamily="49" charset="-122"/>
                <a:ea typeface="楷体" pitchFamily="49" charset="-122"/>
              </a:rPr>
              <a:t>任何感知历史数据映射为</a:t>
            </a:r>
            <a:r>
              <a:rPr lang="zh-CN" altLang="en-US" sz="2800" dirty="0" smtClean="0">
                <a:latin typeface="楷体" pitchFamily="49" charset="-122"/>
                <a:ea typeface="楷体" pitchFamily="49" charset="-122"/>
              </a:rPr>
              <a:t>行为，可</a:t>
            </a:r>
            <a:endParaRPr lang="en-US" altLang="zh-CN" sz="2800" dirty="0" smtClean="0">
              <a:latin typeface="楷体" pitchFamily="49" charset="-122"/>
              <a:ea typeface="楷体" pitchFamily="49" charset="-122"/>
            </a:endParaRPr>
          </a:p>
          <a:p>
            <a:pPr marL="82296" indent="0">
              <a:buClr>
                <a:srgbClr val="800000"/>
              </a:buClr>
              <a:buNone/>
            </a:pPr>
            <a:r>
              <a:rPr lang="en-US" altLang="zh-CN" sz="2800" dirty="0">
                <a:latin typeface="楷体" pitchFamily="49" charset="-122"/>
                <a:ea typeface="楷体" pitchFamily="49" charset="-122"/>
              </a:rPr>
              <a:t>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以抽象地表示成一个方程：</a:t>
            </a:r>
            <a:endParaRPr lang="en-US" altLang="zh-CN" sz="2800" dirty="0" smtClean="0">
              <a:latin typeface="楷体" pitchFamily="49" charset="-122"/>
              <a:ea typeface="楷体" pitchFamily="49" charset="-122"/>
            </a:endParaRPr>
          </a:p>
          <a:p>
            <a:pPr>
              <a:buClr>
                <a:srgbClr val="800000"/>
              </a:buClr>
              <a:buFont typeface="Wingdings" pitchFamily="2" charset="2"/>
              <a:buChar char="Ø"/>
            </a:pPr>
            <a:endParaRPr lang="en-US" altLang="zh-CN" sz="2800" dirty="0" smtClean="0">
              <a:latin typeface="楷体" pitchFamily="49" charset="-122"/>
              <a:ea typeface="楷体" pitchFamily="49" charset="-122"/>
            </a:endParaRPr>
          </a:p>
          <a:p>
            <a:pPr>
              <a:buClr>
                <a:srgbClr val="800000"/>
              </a:buClr>
              <a:buFont typeface="Wingdings" pitchFamily="2" charset="2"/>
              <a:buChar char="Ø"/>
            </a:pPr>
            <a:endParaRPr lang="en-US" altLang="zh-CN" sz="2800" dirty="0" smtClean="0">
              <a:latin typeface="楷体" pitchFamily="49" charset="-122"/>
              <a:ea typeface="楷体" pitchFamily="49" charset="-122"/>
            </a:endParaRPr>
          </a:p>
          <a:p>
            <a:pPr>
              <a:buClr>
                <a:srgbClr val="800000"/>
              </a:buClr>
              <a:buFont typeface="Wingdings" pitchFamily="2" charset="2"/>
              <a:buChar char="Ø"/>
            </a:pPr>
            <a:r>
              <a:rPr lang="zh-CN" altLang="en-US" sz="2800" dirty="0" smtClean="0">
                <a:latin typeface="楷体" pitchFamily="49" charset="-122"/>
                <a:ea typeface="楷体" pitchFamily="49" charset="-122"/>
              </a:rPr>
              <a:t>对于给定的环境参数和</a:t>
            </a:r>
            <a:endParaRPr lang="en-US" altLang="zh-CN" sz="2800" dirty="0" smtClean="0">
              <a:latin typeface="楷体" pitchFamily="49" charset="-122"/>
              <a:ea typeface="楷体" pitchFamily="49" charset="-122"/>
            </a:endParaRPr>
          </a:p>
          <a:p>
            <a:pPr marL="82296" indent="0">
              <a:buClr>
                <a:srgbClr val="800000"/>
              </a:buClr>
              <a:buNone/>
            </a:pPr>
            <a:r>
              <a:rPr lang="zh-CN" altLang="en-US" sz="2800" dirty="0" smtClean="0">
                <a:latin typeface="楷体" pitchFamily="49" charset="-122"/>
                <a:ea typeface="楷体" pitchFamily="49" charset="-122"/>
              </a:rPr>
              <a:t>  任务，寻找一个</a:t>
            </a:r>
            <a:r>
              <a:rPr lang="en-US" altLang="zh-CN" sz="2800" dirty="0" smtClean="0">
                <a:latin typeface="楷体" pitchFamily="49" charset="-122"/>
                <a:ea typeface="楷体" pitchFamily="49" charset="-122"/>
              </a:rPr>
              <a:t>Agent</a:t>
            </a:r>
            <a:r>
              <a:rPr lang="zh-CN" altLang="en-US" sz="2800" dirty="0" smtClean="0">
                <a:latin typeface="楷体" pitchFamily="49" charset="-122"/>
                <a:ea typeface="楷体" pitchFamily="49" charset="-122"/>
              </a:rPr>
              <a:t>以</a:t>
            </a:r>
            <a:endParaRPr lang="en-US" altLang="zh-CN" sz="2800" dirty="0" smtClean="0">
              <a:latin typeface="楷体" pitchFamily="49" charset="-122"/>
              <a:ea typeface="楷体" pitchFamily="49" charset="-122"/>
            </a:endParaRPr>
          </a:p>
          <a:p>
            <a:pPr marL="82296" indent="0">
              <a:buClr>
                <a:srgbClr val="800000"/>
              </a:buClr>
              <a:buNone/>
            </a:pPr>
            <a:r>
              <a:rPr lang="zh-CN" altLang="en-US" sz="2800" dirty="0" smtClean="0">
                <a:latin typeface="楷体" pitchFamily="49" charset="-122"/>
                <a:ea typeface="楷体" pitchFamily="49" charset="-122"/>
              </a:rPr>
              <a:t>  达到最佳的性能</a:t>
            </a:r>
            <a:endParaRPr lang="en-US" altLang="zh-CN" sz="2800" dirty="0" smtClean="0">
              <a:latin typeface="楷体" pitchFamily="49" charset="-122"/>
              <a:ea typeface="楷体" pitchFamily="49" charset="-122"/>
            </a:endParaRPr>
          </a:p>
          <a:p>
            <a:endParaRPr lang="en-US" altLang="zh-CN" dirty="0" smtClean="0"/>
          </a:p>
        </p:txBody>
      </p:sp>
      <p:pic>
        <p:nvPicPr>
          <p:cNvPr id="3074" name="Picture 2"/>
          <p:cNvPicPr>
            <a:picLocks noChangeAspect="1" noChangeArrowheads="1"/>
          </p:cNvPicPr>
          <p:nvPr/>
        </p:nvPicPr>
        <p:blipFill>
          <a:blip r:embed="rId2" cstate="print"/>
          <a:srcRect/>
          <a:stretch>
            <a:fillRect/>
          </a:stretch>
        </p:blipFill>
        <p:spPr bwMode="auto">
          <a:xfrm>
            <a:off x="3491880" y="3573016"/>
            <a:ext cx="2532282" cy="769301"/>
          </a:xfrm>
          <a:prstGeom prst="rect">
            <a:avLst/>
          </a:prstGeom>
          <a:noFill/>
          <a:ln w="9525">
            <a:noFill/>
            <a:miter lim="800000"/>
            <a:headEnd/>
            <a:tailEnd/>
          </a:ln>
        </p:spPr>
      </p:pic>
      <p:pic>
        <p:nvPicPr>
          <p:cNvPr id="5" name="Picture 1"/>
          <p:cNvPicPr>
            <a:picLocks noChangeAspect="1" noChangeArrowheads="1"/>
          </p:cNvPicPr>
          <p:nvPr/>
        </p:nvPicPr>
        <p:blipFill>
          <a:blip r:embed="rId3" cstate="print"/>
          <a:srcRect/>
          <a:stretch>
            <a:fillRect/>
          </a:stretch>
        </p:blipFill>
        <p:spPr bwMode="auto">
          <a:xfrm>
            <a:off x="5799591" y="4291161"/>
            <a:ext cx="3308913" cy="21621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blinds(horizontal)">
                                      <p:cBhvr>
                                        <p:cTn id="18" dur="500"/>
                                        <p:tgtEl>
                                          <p:spTgt spid="3">
                                            <p:txEl>
                                              <p:pRg st="8" end="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blinds(horizontal)">
                                      <p:cBhvr>
                                        <p:cTn id="21" dur="500"/>
                                        <p:tgtEl>
                                          <p:spTgt spid="3">
                                            <p:txEl>
                                              <p:pRg st="9" end="9"/>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074"/>
                                        </p:tgtEl>
                                        <p:attrNameLst>
                                          <p:attrName>style.visibility</p:attrName>
                                        </p:attrNameLst>
                                      </p:cBhvr>
                                      <p:to>
                                        <p:strVal val="visible"/>
                                      </p:to>
                                    </p:set>
                                    <p:animEffect transition="in" filter="blinds(horizontal)">
                                      <p:cBhvr>
                                        <p:cTn id="24" dur="500"/>
                                        <p:tgtEl>
                                          <p:spTgt spid="307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3" name="Rectangle 5"/>
          <p:cNvSpPr>
            <a:spLocks noGrp="1" noChangeArrowheads="1"/>
          </p:cNvSpPr>
          <p:nvPr>
            <p:ph type="body" idx="1"/>
          </p:nvPr>
        </p:nvSpPr>
        <p:spPr>
          <a:xfrm>
            <a:off x="1125216" y="1500189"/>
            <a:ext cx="4838700" cy="3860800"/>
          </a:xfrm>
        </p:spPr>
        <p:txBody>
          <a:bodyPr rIns="99058">
            <a:normAutofit/>
          </a:bodyPr>
          <a:lstStyle/>
          <a:p>
            <a:pPr marL="0" indent="0">
              <a:spcBef>
                <a:spcPct val="0"/>
              </a:spcBef>
              <a:buClrTx/>
              <a:buNone/>
            </a:pPr>
            <a:r>
              <a:rPr lang="zh-CN" altLang="en-US" sz="2800" dirty="0">
                <a:latin typeface="楷体" pitchFamily="49" charset="-122"/>
                <a:ea typeface="楷体" pitchFamily="49" charset="-122"/>
              </a:rPr>
              <a:t>一个</a:t>
            </a:r>
            <a:r>
              <a:rPr lang="en-US" altLang="zh-CN" sz="2800" dirty="0" smtClean="0">
                <a:latin typeface="楷体" pitchFamily="49" charset="-122"/>
                <a:ea typeface="楷体" pitchFamily="49" charset="-122"/>
              </a:rPr>
              <a:t>Agent</a:t>
            </a:r>
            <a:r>
              <a:rPr lang="zh-CN" altLang="en-US" sz="2800" dirty="0" smtClean="0">
                <a:latin typeface="楷体" pitchFamily="49" charset="-122"/>
                <a:ea typeface="楷体" pitchFamily="49" charset="-122"/>
              </a:rPr>
              <a:t>包括</a:t>
            </a:r>
            <a:r>
              <a:rPr lang="zh-CN" altLang="en-US" sz="2800" dirty="0">
                <a:latin typeface="楷体" pitchFamily="49" charset="-122"/>
                <a:ea typeface="楷体" pitchFamily="49" charset="-122"/>
              </a:rPr>
              <a:t>四个部分</a:t>
            </a:r>
            <a:r>
              <a:rPr lang="zh-CN" altLang="en-US" sz="2800" dirty="0" smtClean="0">
                <a:latin typeface="楷体" pitchFamily="49" charset="-122"/>
                <a:ea typeface="楷体" pitchFamily="49" charset="-122"/>
              </a:rPr>
              <a:t>：</a:t>
            </a:r>
            <a:endParaRPr lang="en-US" altLang="zh-CN" sz="2800" dirty="0" smtClean="0">
              <a:latin typeface="楷体" pitchFamily="49" charset="-122"/>
              <a:ea typeface="楷体" pitchFamily="49" charset="-122"/>
            </a:endParaRPr>
          </a:p>
          <a:p>
            <a:pPr marL="457200" indent="-457200">
              <a:spcBef>
                <a:spcPct val="0"/>
              </a:spcBef>
              <a:buClr>
                <a:srgbClr val="800000"/>
              </a:buClr>
              <a:buFont typeface="Wingdings" panose="05000000000000000000" pitchFamily="2" charset="2"/>
              <a:buChar char="Ø"/>
            </a:pPr>
            <a:r>
              <a:rPr lang="zh-CN" altLang="en-US" sz="2800" dirty="0" smtClean="0">
                <a:latin typeface="楷体" pitchFamily="49" charset="-122"/>
                <a:ea typeface="楷体" pitchFamily="49" charset="-122"/>
              </a:rPr>
              <a:t>性能</a:t>
            </a:r>
            <a:r>
              <a:rPr lang="en-US" altLang="zh-CN" sz="2800" dirty="0">
                <a:latin typeface="楷体" pitchFamily="49" charset="-122"/>
                <a:ea typeface="楷体" pitchFamily="49" charset="-122"/>
              </a:rPr>
              <a:t>(Performance</a:t>
            </a:r>
            <a:r>
              <a:rPr lang="en-US" altLang="zh-CN" sz="2800" dirty="0" smtClean="0">
                <a:latin typeface="楷体" pitchFamily="49" charset="-122"/>
                <a:ea typeface="楷体" pitchFamily="49" charset="-122"/>
              </a:rPr>
              <a:t>)</a:t>
            </a:r>
          </a:p>
          <a:p>
            <a:pPr marL="457200" indent="-457200">
              <a:spcBef>
                <a:spcPct val="0"/>
              </a:spcBef>
              <a:buClr>
                <a:srgbClr val="800000"/>
              </a:buClr>
              <a:buFont typeface="Wingdings" panose="05000000000000000000" pitchFamily="2" charset="2"/>
              <a:buChar char="Ø"/>
            </a:pPr>
            <a:r>
              <a:rPr lang="zh-CN" altLang="en-US" sz="2800" dirty="0" smtClean="0">
                <a:latin typeface="楷体" pitchFamily="49" charset="-122"/>
                <a:ea typeface="楷体" pitchFamily="49" charset="-122"/>
              </a:rPr>
              <a:t>环境</a:t>
            </a:r>
            <a:r>
              <a:rPr lang="en-US" altLang="zh-CN" sz="2800" dirty="0">
                <a:latin typeface="楷体" pitchFamily="49" charset="-122"/>
                <a:ea typeface="楷体" pitchFamily="49" charset="-122"/>
              </a:rPr>
              <a:t>(</a:t>
            </a:r>
            <a:r>
              <a:rPr lang="en-US" altLang="zh-CN" sz="2800" dirty="0" smtClean="0">
                <a:latin typeface="楷体" pitchFamily="49" charset="-122"/>
                <a:ea typeface="楷体" pitchFamily="49" charset="-122"/>
              </a:rPr>
              <a:t>Environment)</a:t>
            </a:r>
          </a:p>
          <a:p>
            <a:pPr marL="457200" indent="-457200">
              <a:spcBef>
                <a:spcPct val="0"/>
              </a:spcBef>
              <a:buClr>
                <a:srgbClr val="800000"/>
              </a:buClr>
              <a:buFont typeface="Wingdings" panose="05000000000000000000" pitchFamily="2" charset="2"/>
              <a:buChar char="Ø"/>
            </a:pPr>
            <a:r>
              <a:rPr lang="zh-CN" altLang="en-US" sz="2800" dirty="0" smtClean="0">
                <a:latin typeface="楷体" pitchFamily="49" charset="-122"/>
                <a:ea typeface="楷体" pitchFamily="49" charset="-122"/>
              </a:rPr>
              <a:t>执行器</a:t>
            </a:r>
            <a:r>
              <a:rPr lang="en-US" altLang="zh-CN" sz="2800" dirty="0">
                <a:latin typeface="楷体" pitchFamily="49" charset="-122"/>
                <a:ea typeface="楷体" pitchFamily="49" charset="-122"/>
              </a:rPr>
              <a:t>(Actuators</a:t>
            </a:r>
            <a:r>
              <a:rPr lang="en-US" altLang="zh-CN" sz="2800" dirty="0" smtClean="0">
                <a:latin typeface="楷体" pitchFamily="49" charset="-122"/>
                <a:ea typeface="楷体" pitchFamily="49" charset="-122"/>
              </a:rPr>
              <a:t>)</a:t>
            </a:r>
          </a:p>
          <a:p>
            <a:pPr marL="457200" indent="-457200">
              <a:spcBef>
                <a:spcPct val="0"/>
              </a:spcBef>
              <a:buClr>
                <a:srgbClr val="800000"/>
              </a:buClr>
              <a:buFont typeface="Wingdings" panose="05000000000000000000" pitchFamily="2" charset="2"/>
              <a:buChar char="Ø"/>
            </a:pPr>
            <a:r>
              <a:rPr lang="zh-CN" altLang="en-US" sz="2800" dirty="0" smtClean="0">
                <a:latin typeface="楷体" pitchFamily="49" charset="-122"/>
                <a:ea typeface="楷体" pitchFamily="49" charset="-122"/>
              </a:rPr>
              <a:t>传感器</a:t>
            </a:r>
            <a:r>
              <a:rPr lang="en-US" altLang="zh-CN" sz="2800" dirty="0">
                <a:latin typeface="楷体" pitchFamily="49" charset="-122"/>
                <a:ea typeface="楷体" pitchFamily="49" charset="-122"/>
              </a:rPr>
              <a:t>(</a:t>
            </a:r>
            <a:r>
              <a:rPr lang="en-US" altLang="zh-CN" sz="2800" dirty="0" smtClean="0">
                <a:latin typeface="楷体" pitchFamily="49" charset="-122"/>
                <a:ea typeface="楷体" pitchFamily="49" charset="-122"/>
              </a:rPr>
              <a:t>Sensors)</a:t>
            </a:r>
            <a:r>
              <a:rPr lang="zh-CN" altLang="en-US" sz="2800" dirty="0" smtClean="0">
                <a:latin typeface="楷体" pitchFamily="49" charset="-122"/>
                <a:ea typeface="楷体" pitchFamily="49" charset="-122"/>
              </a:rPr>
              <a:t> </a:t>
            </a:r>
            <a:endParaRPr lang="en-US" sz="1600" dirty="0" smtClean="0"/>
          </a:p>
        </p:txBody>
      </p:sp>
      <p:grpSp>
        <p:nvGrpSpPr>
          <p:cNvPr id="34" name="Group 33"/>
          <p:cNvGrpSpPr/>
          <p:nvPr/>
        </p:nvGrpSpPr>
        <p:grpSpPr>
          <a:xfrm>
            <a:off x="1331640" y="3933056"/>
            <a:ext cx="4176463" cy="2808312"/>
            <a:chOff x="4616215" y="3194447"/>
            <a:chExt cx="4052397" cy="1434703"/>
          </a:xfrm>
        </p:grpSpPr>
        <p:sp>
          <p:nvSpPr>
            <p:cNvPr id="19" name="AutoShape 7"/>
            <p:cNvSpPr>
              <a:spLocks/>
            </p:cNvSpPr>
            <p:nvPr/>
          </p:nvSpPr>
          <p:spPr bwMode="auto">
            <a:xfrm>
              <a:off x="4616215" y="3200398"/>
              <a:ext cx="1919558" cy="1309688"/>
            </a:xfrm>
            <a:prstGeom prst="roundRect">
              <a:avLst>
                <a:gd name="adj" fmla="val 10912"/>
              </a:avLst>
            </a:prstGeom>
            <a:solidFill>
              <a:srgbClr val="9FB0D1"/>
            </a:solidFill>
            <a:ln w="12700">
              <a:solidFill>
                <a:schemeClr val="tx1"/>
              </a:solidFill>
              <a:round/>
              <a:headEnd/>
              <a:tailEnd/>
            </a:ln>
          </p:spPr>
          <p:txBody>
            <a:bodyPr lIns="0" tIns="0" rIns="0" bIns="0"/>
            <a:lstStyle/>
            <a:p>
              <a:endParaRPr lang="en-US" sz="1600">
                <a:latin typeface="Calibri" pitchFamily="34" charset="0"/>
              </a:endParaRPr>
            </a:p>
          </p:txBody>
        </p:sp>
        <p:sp>
          <p:nvSpPr>
            <p:cNvPr id="20" name="Line 8"/>
            <p:cNvSpPr>
              <a:spLocks noChangeShapeType="1"/>
            </p:cNvSpPr>
            <p:nvPr/>
          </p:nvSpPr>
          <p:spPr bwMode="auto">
            <a:xfrm rot="10800000" flipH="1">
              <a:off x="5611414" y="3672670"/>
              <a:ext cx="0" cy="531019"/>
            </a:xfrm>
            <a:prstGeom prst="line">
              <a:avLst/>
            </a:prstGeom>
            <a:noFill/>
            <a:ln w="25400">
              <a:solidFill>
                <a:schemeClr val="tx1"/>
              </a:solidFill>
              <a:round/>
              <a:headEnd type="stealth" w="med" len="med"/>
              <a:tailEnd/>
            </a:ln>
          </p:spPr>
          <p:txBody>
            <a:bodyPr lIns="68579" tIns="34289" rIns="68579" bIns="34289"/>
            <a:lstStyle/>
            <a:p>
              <a:endParaRPr lang="en-US" sz="1600">
                <a:latin typeface="Calibri" pitchFamily="34" charset="0"/>
              </a:endParaRPr>
            </a:p>
          </p:txBody>
        </p:sp>
        <p:sp>
          <p:nvSpPr>
            <p:cNvPr id="21" name="Rectangle 9"/>
            <p:cNvSpPr>
              <a:spLocks/>
            </p:cNvSpPr>
            <p:nvPr/>
          </p:nvSpPr>
          <p:spPr bwMode="auto">
            <a:xfrm rot="16200000">
              <a:off x="4687016" y="3598189"/>
              <a:ext cx="564897" cy="493220"/>
            </a:xfrm>
            <a:prstGeom prst="rect">
              <a:avLst/>
            </a:prstGeom>
            <a:noFill/>
            <a:ln w="12700">
              <a:noFill/>
              <a:miter lim="800000"/>
              <a:headEnd/>
              <a:tailEnd/>
            </a:ln>
          </p:spPr>
          <p:txBody>
            <a:bodyPr lIns="0" tIns="0" rIns="30479" bIns="0"/>
            <a:lstStyle/>
            <a:p>
              <a:pPr marL="29765"/>
              <a:r>
                <a:rPr lang="en-US" sz="1600" b="1" dirty="0">
                  <a:latin typeface="Calibri" pitchFamily="34" charset="0"/>
                  <a:cs typeface="Arial" charset="0"/>
                </a:rPr>
                <a:t>Agent</a:t>
              </a:r>
            </a:p>
          </p:txBody>
        </p:sp>
        <p:grpSp>
          <p:nvGrpSpPr>
            <p:cNvPr id="22" name="Group 10"/>
            <p:cNvGrpSpPr>
              <a:grpSpLocks/>
            </p:cNvGrpSpPr>
            <p:nvPr/>
          </p:nvGrpSpPr>
          <p:grpSpPr bwMode="auto">
            <a:xfrm>
              <a:off x="5363764" y="3748869"/>
              <a:ext cx="476250" cy="323850"/>
              <a:chOff x="0" y="0"/>
              <a:chExt cx="400" cy="272"/>
            </a:xfrm>
          </p:grpSpPr>
          <p:sp>
            <p:nvSpPr>
              <p:cNvPr id="23" name="AutoShape 11"/>
              <p:cNvSpPr>
                <a:spLocks/>
              </p:cNvSpPr>
              <p:nvPr/>
            </p:nvSpPr>
            <p:spPr bwMode="auto">
              <a:xfrm>
                <a:off x="0" y="0"/>
                <a:ext cx="400" cy="272"/>
              </a:xfrm>
              <a:prstGeom prst="roundRect">
                <a:avLst>
                  <a:gd name="adj" fmla="val 28120"/>
                </a:avLst>
              </a:prstGeom>
              <a:solidFill>
                <a:srgbClr val="FFFFFF"/>
              </a:solidFill>
              <a:ln w="12700">
                <a:solidFill>
                  <a:schemeClr val="tx1"/>
                </a:solidFill>
                <a:round/>
                <a:headEnd/>
                <a:tailEnd/>
              </a:ln>
            </p:spPr>
            <p:txBody>
              <a:bodyPr lIns="0" tIns="0" rIns="0" bIns="0"/>
              <a:lstStyle/>
              <a:p>
                <a:endParaRPr lang="en-US" sz="1600">
                  <a:latin typeface="Calibri" pitchFamily="34" charset="0"/>
                </a:endParaRPr>
              </a:p>
            </p:txBody>
          </p:sp>
          <p:sp>
            <p:nvSpPr>
              <p:cNvPr id="24" name="Rectangle 12"/>
              <p:cNvSpPr>
                <a:spLocks/>
              </p:cNvSpPr>
              <p:nvPr/>
            </p:nvSpPr>
            <p:spPr bwMode="auto">
              <a:xfrm>
                <a:off x="135" y="32"/>
                <a:ext cx="139" cy="236"/>
              </a:xfrm>
              <a:prstGeom prst="rect">
                <a:avLst/>
              </a:prstGeom>
              <a:noFill/>
              <a:ln w="12700">
                <a:noFill/>
                <a:miter lim="800000"/>
                <a:headEnd/>
                <a:tailEnd/>
              </a:ln>
            </p:spPr>
            <p:txBody>
              <a:bodyPr lIns="0" tIns="0" rIns="40639" bIns="0"/>
              <a:lstStyle/>
              <a:p>
                <a:pPr marL="29765" algn="ctr"/>
                <a:r>
                  <a:rPr lang="en-US" sz="1600" b="1" dirty="0">
                    <a:latin typeface="Calibri" pitchFamily="34" charset="0"/>
                    <a:cs typeface="Arial" charset="0"/>
                  </a:rPr>
                  <a:t>?</a:t>
                </a:r>
              </a:p>
            </p:txBody>
          </p:sp>
        </p:grpSp>
        <p:grpSp>
          <p:nvGrpSpPr>
            <p:cNvPr id="25" name="Group 13"/>
            <p:cNvGrpSpPr>
              <a:grpSpLocks/>
            </p:cNvGrpSpPr>
            <p:nvPr/>
          </p:nvGrpSpPr>
          <p:grpSpPr bwMode="auto">
            <a:xfrm>
              <a:off x="5073252" y="3430191"/>
              <a:ext cx="1104900" cy="1059657"/>
              <a:chOff x="32" y="19"/>
              <a:chExt cx="928" cy="890"/>
            </a:xfrm>
          </p:grpSpPr>
          <p:sp>
            <p:nvSpPr>
              <p:cNvPr id="26" name="Rectangle 14"/>
              <p:cNvSpPr>
                <a:spLocks/>
              </p:cNvSpPr>
              <p:nvPr/>
            </p:nvSpPr>
            <p:spPr bwMode="auto">
              <a:xfrm>
                <a:off x="84" y="19"/>
                <a:ext cx="824" cy="304"/>
              </a:xfrm>
              <a:prstGeom prst="rect">
                <a:avLst/>
              </a:prstGeom>
              <a:noFill/>
              <a:ln w="12700">
                <a:noFill/>
                <a:miter lim="800000"/>
                <a:headEnd/>
                <a:tailEnd/>
              </a:ln>
            </p:spPr>
            <p:txBody>
              <a:bodyPr lIns="0" tIns="0" rIns="40639" bIns="0"/>
              <a:lstStyle/>
              <a:p>
                <a:pPr marL="29765" algn="ctr"/>
                <a:r>
                  <a:rPr lang="en-US" sz="1400" dirty="0">
                    <a:latin typeface="Calibri" pitchFamily="34" charset="0"/>
                    <a:cs typeface="Arial" charset="0"/>
                  </a:rPr>
                  <a:t>Sensors</a:t>
                </a:r>
              </a:p>
            </p:txBody>
          </p:sp>
          <p:sp>
            <p:nvSpPr>
              <p:cNvPr id="27" name="Rectangle 15"/>
              <p:cNvSpPr>
                <a:spLocks/>
              </p:cNvSpPr>
              <p:nvPr/>
            </p:nvSpPr>
            <p:spPr bwMode="auto">
              <a:xfrm>
                <a:off x="32" y="661"/>
                <a:ext cx="928" cy="248"/>
              </a:xfrm>
              <a:prstGeom prst="rect">
                <a:avLst/>
              </a:prstGeom>
              <a:noFill/>
              <a:ln w="12700">
                <a:noFill/>
                <a:miter lim="800000"/>
                <a:headEnd/>
                <a:tailEnd/>
              </a:ln>
            </p:spPr>
            <p:txBody>
              <a:bodyPr lIns="0" tIns="0" rIns="40639" bIns="0"/>
              <a:lstStyle/>
              <a:p>
                <a:pPr marL="29765" algn="ctr"/>
                <a:r>
                  <a:rPr lang="en-US" sz="1400" dirty="0">
                    <a:latin typeface="Calibri" pitchFamily="34" charset="0"/>
                    <a:cs typeface="Arial" charset="0"/>
                  </a:rPr>
                  <a:t>Actuators</a:t>
                </a:r>
              </a:p>
            </p:txBody>
          </p:sp>
        </p:grpSp>
        <p:sp>
          <p:nvSpPr>
            <p:cNvPr id="28" name="AutoShape 16"/>
            <p:cNvSpPr>
              <a:spLocks/>
            </p:cNvSpPr>
            <p:nvPr/>
          </p:nvSpPr>
          <p:spPr bwMode="auto">
            <a:xfrm>
              <a:off x="7815475" y="3194447"/>
              <a:ext cx="853137" cy="1304925"/>
            </a:xfrm>
            <a:prstGeom prst="roundRect">
              <a:avLst>
                <a:gd name="adj" fmla="val 10944"/>
              </a:avLst>
            </a:prstGeom>
            <a:solidFill>
              <a:srgbClr val="9FB0D1"/>
            </a:solidFill>
            <a:ln w="12700">
              <a:solidFill>
                <a:schemeClr val="tx1"/>
              </a:solidFill>
              <a:round/>
              <a:headEnd/>
              <a:tailEnd/>
            </a:ln>
          </p:spPr>
          <p:txBody>
            <a:bodyPr lIns="0" tIns="0" rIns="0" bIns="0"/>
            <a:lstStyle/>
            <a:p>
              <a:endParaRPr lang="en-US" sz="1600">
                <a:latin typeface="Calibri" pitchFamily="34" charset="0"/>
              </a:endParaRPr>
            </a:p>
          </p:txBody>
        </p:sp>
        <p:sp>
          <p:nvSpPr>
            <p:cNvPr id="29" name="Rectangle 17"/>
            <p:cNvSpPr>
              <a:spLocks/>
            </p:cNvSpPr>
            <p:nvPr/>
          </p:nvSpPr>
          <p:spPr bwMode="auto">
            <a:xfrm rot="5400000">
              <a:off x="7696859" y="3589450"/>
              <a:ext cx="1157018" cy="493220"/>
            </a:xfrm>
            <a:prstGeom prst="rect">
              <a:avLst/>
            </a:prstGeom>
            <a:noFill/>
            <a:ln w="12700">
              <a:noFill/>
              <a:miter lim="800000"/>
              <a:headEnd/>
              <a:tailEnd/>
            </a:ln>
          </p:spPr>
          <p:txBody>
            <a:bodyPr lIns="0" tIns="0" rIns="30479" bIns="0"/>
            <a:lstStyle/>
            <a:p>
              <a:pPr marL="29765" algn="ctr"/>
              <a:r>
                <a:rPr lang="en-US" sz="1600" b="1" dirty="0">
                  <a:latin typeface="Calibri" pitchFamily="34" charset="0"/>
                  <a:cs typeface="Arial" charset="0"/>
                </a:rPr>
                <a:t>Environment</a:t>
              </a:r>
            </a:p>
          </p:txBody>
        </p:sp>
        <p:sp>
          <p:nvSpPr>
            <p:cNvPr id="30" name="Line 18"/>
            <p:cNvSpPr>
              <a:spLocks noChangeShapeType="1"/>
            </p:cNvSpPr>
            <p:nvPr/>
          </p:nvSpPr>
          <p:spPr bwMode="auto">
            <a:xfrm rot="10800000" flipH="1">
              <a:off x="6182915" y="3574256"/>
              <a:ext cx="1859756" cy="0"/>
            </a:xfrm>
            <a:prstGeom prst="line">
              <a:avLst/>
            </a:prstGeom>
            <a:noFill/>
            <a:ln w="25400">
              <a:solidFill>
                <a:schemeClr val="tx1"/>
              </a:solidFill>
              <a:round/>
              <a:headEnd type="stealth" w="med" len="med"/>
              <a:tailEnd/>
            </a:ln>
          </p:spPr>
          <p:txBody>
            <a:bodyPr lIns="68579" tIns="34289" rIns="68579" bIns="34289"/>
            <a:lstStyle/>
            <a:p>
              <a:endParaRPr lang="en-US" sz="1600">
                <a:latin typeface="Calibri" pitchFamily="34" charset="0"/>
              </a:endParaRPr>
            </a:p>
          </p:txBody>
        </p:sp>
        <p:sp>
          <p:nvSpPr>
            <p:cNvPr id="31" name="Line 19"/>
            <p:cNvSpPr>
              <a:spLocks noChangeShapeType="1"/>
            </p:cNvSpPr>
            <p:nvPr/>
          </p:nvSpPr>
          <p:spPr bwMode="auto">
            <a:xfrm flipH="1">
              <a:off x="6275783" y="4324350"/>
              <a:ext cx="1760934" cy="0"/>
            </a:xfrm>
            <a:prstGeom prst="line">
              <a:avLst/>
            </a:prstGeom>
            <a:noFill/>
            <a:ln w="25400">
              <a:solidFill>
                <a:schemeClr val="tx1"/>
              </a:solidFill>
              <a:round/>
              <a:headEnd type="stealth" w="med" len="med"/>
              <a:tailEnd/>
            </a:ln>
          </p:spPr>
          <p:txBody>
            <a:bodyPr lIns="68579" tIns="34289" rIns="68579" bIns="34289"/>
            <a:lstStyle/>
            <a:p>
              <a:endParaRPr lang="en-US" sz="1600">
                <a:latin typeface="Calibri" pitchFamily="34" charset="0"/>
              </a:endParaRPr>
            </a:p>
          </p:txBody>
        </p:sp>
        <p:sp>
          <p:nvSpPr>
            <p:cNvPr id="32" name="Rectangle 20"/>
            <p:cNvSpPr>
              <a:spLocks/>
            </p:cNvSpPr>
            <p:nvPr/>
          </p:nvSpPr>
          <p:spPr bwMode="auto">
            <a:xfrm>
              <a:off x="6682977" y="3584972"/>
              <a:ext cx="942975" cy="266700"/>
            </a:xfrm>
            <a:prstGeom prst="rect">
              <a:avLst/>
            </a:prstGeom>
            <a:noFill/>
            <a:ln w="12700">
              <a:noFill/>
              <a:miter lim="800000"/>
              <a:headEnd/>
              <a:tailEnd/>
            </a:ln>
          </p:spPr>
          <p:txBody>
            <a:bodyPr lIns="0" tIns="0" rIns="30479" bIns="0"/>
            <a:lstStyle/>
            <a:p>
              <a:pPr marL="29765" algn="ctr"/>
              <a:r>
                <a:rPr lang="en-US" sz="1100" dirty="0">
                  <a:latin typeface="Calibri" pitchFamily="34" charset="0"/>
                  <a:cs typeface="Arial" charset="0"/>
                </a:rPr>
                <a:t>Percepts</a:t>
              </a:r>
            </a:p>
          </p:txBody>
        </p:sp>
        <p:sp>
          <p:nvSpPr>
            <p:cNvPr id="33" name="Rectangle 21"/>
            <p:cNvSpPr>
              <a:spLocks/>
            </p:cNvSpPr>
            <p:nvPr/>
          </p:nvSpPr>
          <p:spPr bwMode="auto">
            <a:xfrm>
              <a:off x="6749652" y="4324350"/>
              <a:ext cx="809625" cy="304800"/>
            </a:xfrm>
            <a:prstGeom prst="rect">
              <a:avLst/>
            </a:prstGeom>
            <a:noFill/>
            <a:ln w="12700">
              <a:noFill/>
              <a:miter lim="800000"/>
              <a:headEnd/>
              <a:tailEnd/>
            </a:ln>
          </p:spPr>
          <p:txBody>
            <a:bodyPr lIns="0" tIns="0" rIns="30479" bIns="0"/>
            <a:lstStyle/>
            <a:p>
              <a:pPr marL="29765" algn="ctr"/>
              <a:r>
                <a:rPr lang="en-US" sz="1100" dirty="0">
                  <a:latin typeface="Calibri" pitchFamily="34" charset="0"/>
                  <a:cs typeface="Arial" charset="0"/>
                </a:rPr>
                <a:t>Actions</a:t>
              </a:r>
            </a:p>
          </p:txBody>
        </p:sp>
      </p:grpSp>
      <p:pic>
        <p:nvPicPr>
          <p:cNvPr id="46083" name="Picture 3"/>
          <p:cNvPicPr preferRelativeResize="0">
            <a:picLocks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flipH="1">
            <a:off x="6012160" y="1997960"/>
            <a:ext cx="2819399" cy="2942868"/>
          </a:xfrm>
          <a:prstGeom prst="rect">
            <a:avLst/>
          </a:prstGeom>
          <a:noFill/>
        </p:spPr>
      </p:pic>
      <p:sp>
        <p:nvSpPr>
          <p:cNvPr id="35" name="标题 1"/>
          <p:cNvSpPr>
            <a:spLocks noGrp="1"/>
          </p:cNvSpPr>
          <p:nvPr>
            <p:ph type="title"/>
          </p:nvPr>
        </p:nvSpPr>
        <p:spPr>
          <a:xfrm>
            <a:off x="1435608" y="274638"/>
            <a:ext cx="7498080" cy="1143000"/>
          </a:xfrm>
        </p:spPr>
        <p:txBody>
          <a:bodyPr/>
          <a:lstStyle/>
          <a:p>
            <a:r>
              <a:rPr lang="zh-CN" altLang="en-US" dirty="0" smtClean="0">
                <a:latin typeface="楷体" pitchFamily="49" charset="-122"/>
                <a:ea typeface="楷体" pitchFamily="49" charset="-122"/>
              </a:rPr>
              <a:t>合理地行动：合理</a:t>
            </a:r>
            <a:r>
              <a:rPr lang="en-US" altLang="zh-CN" dirty="0" smtClean="0">
                <a:latin typeface="楷体" pitchFamily="49" charset="-122"/>
                <a:ea typeface="楷体" pitchFamily="49" charset="-122"/>
              </a:rPr>
              <a:t>Agent</a:t>
            </a:r>
            <a:endParaRPr lang="zh-CN" altLang="en-US" dirty="0">
              <a:latin typeface="楷体" pitchFamily="49" charset="-122"/>
              <a:ea typeface="楷体" pitchFamily="49" charset="-122"/>
            </a:endParaRPr>
          </a:p>
        </p:txBody>
      </p:sp>
    </p:spTree>
    <p:extLst>
      <p:ext uri="{BB962C8B-B14F-4D97-AF65-F5344CB8AC3E}">
        <p14:creationId xmlns:p14="http://schemas.microsoft.com/office/powerpoint/2010/main" val="1342784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65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65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65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bldLvl="5" autoUpdateAnimBg="0"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合理地行动：合理</a:t>
            </a:r>
            <a:r>
              <a:rPr lang="en-US" altLang="zh-CN" dirty="0" smtClean="0">
                <a:latin typeface="楷体" pitchFamily="49" charset="-122"/>
                <a:ea typeface="楷体" pitchFamily="49" charset="-122"/>
              </a:rPr>
              <a:t>Agent</a:t>
            </a:r>
            <a:endParaRPr lang="zh-CN" altLang="en-US" dirty="0">
              <a:latin typeface="楷体" pitchFamily="49" charset="-122"/>
              <a:ea typeface="楷体" pitchFamily="49" charset="-122"/>
            </a:endParaRPr>
          </a:p>
        </p:txBody>
      </p:sp>
      <p:sp>
        <p:nvSpPr>
          <p:cNvPr id="3" name="内容占位符 2"/>
          <p:cNvSpPr>
            <a:spLocks noGrp="1"/>
          </p:cNvSpPr>
          <p:nvPr>
            <p:ph idx="1"/>
          </p:nvPr>
        </p:nvSpPr>
        <p:spPr>
          <a:xfrm>
            <a:off x="1187624" y="1484784"/>
            <a:ext cx="7408333" cy="4176464"/>
          </a:xfrm>
        </p:spPr>
        <p:txBody>
          <a:bodyPr>
            <a:normAutofit fontScale="77500" lnSpcReduction="20000"/>
          </a:bodyPr>
          <a:lstStyle/>
          <a:p>
            <a:pPr marL="82296" indent="0">
              <a:buClr>
                <a:srgbClr val="800000"/>
              </a:buClr>
              <a:buNone/>
            </a:pPr>
            <a:r>
              <a:rPr lang="zh-CN" altLang="en-US" sz="3600" dirty="0" smtClean="0">
                <a:latin typeface="楷体" pitchFamily="49" charset="-122"/>
                <a:ea typeface="楷体" pitchFamily="49" charset="-122"/>
              </a:rPr>
              <a:t>合理地行动：</a:t>
            </a:r>
            <a:endParaRPr lang="en-US" altLang="zh-CN" sz="3600" dirty="0" smtClean="0">
              <a:latin typeface="楷体" pitchFamily="49" charset="-122"/>
              <a:ea typeface="楷体" pitchFamily="49" charset="-122"/>
            </a:endParaRPr>
          </a:p>
          <a:p>
            <a:pPr lvl="1">
              <a:buClr>
                <a:srgbClr val="800000"/>
              </a:buClr>
              <a:buFont typeface="Wingdings" pitchFamily="2" charset="2"/>
              <a:buChar char="Ø"/>
            </a:pPr>
            <a:r>
              <a:rPr lang="zh-CN" altLang="en-US" sz="3600" dirty="0" smtClean="0">
                <a:latin typeface="楷体" pitchFamily="49" charset="-122"/>
                <a:ea typeface="楷体" pitchFamily="49" charset="-122"/>
              </a:rPr>
              <a:t>正确的推理可能是合理的推理；</a:t>
            </a:r>
            <a:endParaRPr lang="en-US" altLang="zh-CN" sz="3600" dirty="0" smtClean="0">
              <a:latin typeface="楷体" pitchFamily="49" charset="-122"/>
              <a:ea typeface="楷体" pitchFamily="49" charset="-122"/>
            </a:endParaRPr>
          </a:p>
          <a:p>
            <a:pPr lvl="1">
              <a:buClr>
                <a:srgbClr val="800000"/>
              </a:buClr>
              <a:buFont typeface="Wingdings" pitchFamily="2" charset="2"/>
              <a:buChar char="Ø"/>
            </a:pPr>
            <a:r>
              <a:rPr lang="zh-CN" altLang="en-US" sz="3600" dirty="0" smtClean="0">
                <a:latin typeface="楷体" pitchFamily="49" charset="-122"/>
                <a:ea typeface="楷体" pitchFamily="49" charset="-122"/>
              </a:rPr>
              <a:t>正确的推理不是合理的全部；</a:t>
            </a:r>
            <a:endParaRPr lang="en-US" altLang="zh-CN" sz="3600" dirty="0" smtClean="0">
              <a:latin typeface="楷体" pitchFamily="49" charset="-122"/>
              <a:ea typeface="楷体" pitchFamily="49" charset="-122"/>
            </a:endParaRPr>
          </a:p>
          <a:p>
            <a:pPr lvl="1">
              <a:buClr>
                <a:srgbClr val="800000"/>
              </a:buClr>
              <a:buFont typeface="Wingdings" pitchFamily="2" charset="2"/>
              <a:buChar char="Ø"/>
            </a:pPr>
            <a:r>
              <a:rPr lang="zh-CN" altLang="en-US" sz="3600" dirty="0" smtClean="0">
                <a:latin typeface="楷体" pitchFamily="49" charset="-122"/>
                <a:ea typeface="楷体" pitchFamily="49" charset="-122"/>
              </a:rPr>
              <a:t>有些合理的行动不涉及推理</a:t>
            </a:r>
            <a:endParaRPr lang="en-US" altLang="zh-CN" sz="3600" dirty="0" smtClean="0">
              <a:latin typeface="楷体" pitchFamily="49" charset="-122"/>
              <a:ea typeface="楷体" pitchFamily="49" charset="-122"/>
            </a:endParaRPr>
          </a:p>
          <a:p>
            <a:pPr marL="301943" lvl="1" indent="0">
              <a:buClr>
                <a:srgbClr val="800000"/>
              </a:buClr>
              <a:buNone/>
            </a:pPr>
            <a:endParaRPr lang="en-US" altLang="zh-CN" sz="3600" dirty="0" smtClean="0">
              <a:latin typeface="楷体" pitchFamily="49" charset="-122"/>
              <a:ea typeface="楷体" pitchFamily="49" charset="-122"/>
            </a:endParaRPr>
          </a:p>
          <a:p>
            <a:pPr marL="82296" indent="0">
              <a:buClr>
                <a:srgbClr val="800000"/>
              </a:buClr>
              <a:buNone/>
            </a:pPr>
            <a:r>
              <a:rPr lang="zh-CN" altLang="en-US" sz="3600" dirty="0" smtClean="0">
                <a:latin typeface="楷体" pitchFamily="49" charset="-122"/>
                <a:ea typeface="楷体" pitchFamily="49" charset="-122"/>
              </a:rPr>
              <a:t>与其他三种途径相比的优点：</a:t>
            </a:r>
            <a:endParaRPr lang="en-US" altLang="zh-CN" sz="3600" dirty="0" smtClean="0">
              <a:latin typeface="楷体" pitchFamily="49" charset="-122"/>
              <a:ea typeface="楷体" pitchFamily="49" charset="-122"/>
            </a:endParaRPr>
          </a:p>
          <a:p>
            <a:pPr lvl="1">
              <a:buClr>
                <a:srgbClr val="800000"/>
              </a:buClr>
              <a:buFont typeface="Wingdings" pitchFamily="2" charset="2"/>
              <a:buChar char="Ø"/>
            </a:pPr>
            <a:r>
              <a:rPr lang="zh-CN" altLang="en-US" sz="3600" dirty="0" smtClean="0">
                <a:latin typeface="楷体" pitchFamily="49" charset="-122"/>
                <a:ea typeface="楷体" pitchFamily="49" charset="-122"/>
              </a:rPr>
              <a:t>比思维法则更一般，因为正确的推理只是实现合理性的其中可能机制之一</a:t>
            </a:r>
            <a:endParaRPr lang="en-US" altLang="zh-CN" sz="3600" dirty="0" smtClean="0">
              <a:latin typeface="楷体" pitchFamily="49" charset="-122"/>
              <a:ea typeface="楷体" pitchFamily="49" charset="-122"/>
            </a:endParaRPr>
          </a:p>
          <a:p>
            <a:pPr lvl="1">
              <a:buClr>
                <a:srgbClr val="800000"/>
              </a:buClr>
              <a:buFont typeface="Wingdings" pitchFamily="2" charset="2"/>
              <a:buChar char="Ø"/>
            </a:pPr>
            <a:r>
              <a:rPr lang="zh-CN" altLang="en-US" sz="3600" dirty="0" smtClean="0">
                <a:latin typeface="楷体" pitchFamily="49" charset="-122"/>
                <a:ea typeface="楷体" pitchFamily="49" charset="-122"/>
              </a:rPr>
              <a:t>比人类的行为更加经得起科学的检验，合理性的标准在数学上定义明确</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132277" y="188640"/>
            <a:ext cx="2760203" cy="1008112"/>
          </a:xfrm>
          <a:prstGeom prst="rect">
            <a:avLst/>
          </a:prstGeom>
          <a:noFill/>
          <a:ln w="9525">
            <a:noFill/>
            <a:miter lim="800000"/>
            <a:headEnd/>
            <a:tailEnd/>
          </a:ln>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219" y="3212976"/>
            <a:ext cx="3040725" cy="3040725"/>
          </a:xfrm>
          <a:prstGeom prst="rect">
            <a:avLst/>
          </a:prstGeom>
        </p:spPr>
      </p:pic>
      <p:sp>
        <p:nvSpPr>
          <p:cNvPr id="5" name="TextBox 4"/>
          <p:cNvSpPr txBox="1"/>
          <p:nvPr/>
        </p:nvSpPr>
        <p:spPr>
          <a:xfrm>
            <a:off x="1166722" y="488866"/>
            <a:ext cx="3888432" cy="769441"/>
          </a:xfrm>
          <a:prstGeom prst="rect">
            <a:avLst/>
          </a:prstGeom>
          <a:noFill/>
        </p:spPr>
        <p:txBody>
          <a:bodyPr wrap="square" rtlCol="0">
            <a:spAutoFit/>
          </a:bodyPr>
          <a:lstStyle/>
          <a:p>
            <a:pPr>
              <a:spcBef>
                <a:spcPct val="0"/>
              </a:spcBef>
            </a:pPr>
            <a:r>
              <a:rPr lang="zh-CN" altLang="en-US" sz="4400" dirty="0">
                <a:solidFill>
                  <a:srgbClr val="7030A0"/>
                </a:solidFill>
                <a:effectLst>
                  <a:outerShdw blurRad="50000" dist="30000" dir="5400000" algn="tl" rotWithShape="0">
                    <a:srgbClr val="000000">
                      <a:alpha val="30000"/>
                    </a:srgbClr>
                  </a:outerShdw>
                </a:effectLst>
                <a:latin typeface="华文行楷" panose="02010800040101010101" pitchFamily="2" charset="-122"/>
                <a:ea typeface="华文行楷" panose="02010800040101010101" pitchFamily="2" charset="-122"/>
                <a:cs typeface="+mj-cs"/>
              </a:rPr>
              <a:t>教材</a:t>
            </a:r>
          </a:p>
        </p:txBody>
      </p:sp>
      <p:sp>
        <p:nvSpPr>
          <p:cNvPr id="6" name="TextBox 5"/>
          <p:cNvSpPr txBox="1"/>
          <p:nvPr/>
        </p:nvSpPr>
        <p:spPr>
          <a:xfrm>
            <a:off x="1046766" y="1199182"/>
            <a:ext cx="7879076" cy="2733056"/>
          </a:xfrm>
          <a:prstGeom prst="rect">
            <a:avLst/>
          </a:prstGeom>
          <a:noFill/>
        </p:spPr>
        <p:txBody>
          <a:bodyPr wrap="square" rtlCol="0">
            <a:spAutoFit/>
          </a:bodyPr>
          <a:lstStyle/>
          <a:p>
            <a:r>
              <a:rPr lang="zh-CN" altLang="zh-CN" sz="2400" dirty="0"/>
              <a:t>《人工智能：一种现代的方法</a:t>
            </a:r>
            <a:r>
              <a:rPr lang="en-US" altLang="zh-CN" sz="2400" dirty="0"/>
              <a:t>(</a:t>
            </a:r>
            <a:r>
              <a:rPr lang="zh-CN" altLang="zh-CN" sz="2400" dirty="0"/>
              <a:t>第三版</a:t>
            </a:r>
            <a:r>
              <a:rPr lang="en-US" altLang="zh-CN" sz="2400" dirty="0"/>
              <a:t>)</a:t>
            </a:r>
            <a:r>
              <a:rPr lang="zh-CN" altLang="zh-CN" sz="2400" dirty="0"/>
              <a:t>》，</a:t>
            </a:r>
            <a:r>
              <a:rPr lang="en-US" altLang="zh-CN" sz="2400" dirty="0" err="1"/>
              <a:t>Styart</a:t>
            </a:r>
            <a:r>
              <a:rPr lang="en-US" altLang="zh-CN" sz="2400" dirty="0"/>
              <a:t> J. Russell, Peter </a:t>
            </a:r>
            <a:r>
              <a:rPr lang="en-US" altLang="zh-CN" sz="2400" dirty="0" err="1"/>
              <a:t>Norvig</a:t>
            </a:r>
            <a:r>
              <a:rPr lang="zh-CN" altLang="zh-CN" sz="2400" dirty="0"/>
              <a:t>著，殷建平</a:t>
            </a:r>
            <a:r>
              <a:rPr lang="en-US" altLang="zh-CN" sz="2400" dirty="0"/>
              <a:t>, </a:t>
            </a:r>
            <a:r>
              <a:rPr lang="zh-CN" altLang="zh-CN" sz="2400" dirty="0"/>
              <a:t>祝恩等译。清华大学出版社，</a:t>
            </a:r>
            <a:r>
              <a:rPr lang="en-US" altLang="zh-CN" sz="2400" dirty="0"/>
              <a:t>2013</a:t>
            </a:r>
            <a:r>
              <a:rPr lang="zh-CN" altLang="zh-CN" sz="2400" dirty="0" smtClean="0"/>
              <a:t>。</a:t>
            </a:r>
            <a:endParaRPr lang="en-US" altLang="zh-CN" sz="2400" dirty="0" smtClean="0"/>
          </a:p>
          <a:p>
            <a:pPr marL="109537">
              <a:lnSpc>
                <a:spcPct val="80000"/>
              </a:lnSpc>
              <a:defRPr/>
            </a:pPr>
            <a:r>
              <a:rPr lang="en-US" altLang="zh-CN" sz="2400" dirty="0"/>
              <a:t>Artificial Intelligence, A Modern </a:t>
            </a:r>
            <a:r>
              <a:rPr lang="en-US" altLang="zh-CN" sz="2400" dirty="0" smtClean="0"/>
              <a:t>Approach</a:t>
            </a:r>
            <a:r>
              <a:rPr lang="zh-CN" altLang="en-US" sz="2400" dirty="0" smtClean="0"/>
              <a:t>，</a:t>
            </a:r>
            <a:r>
              <a:rPr lang="en-US" altLang="zh-CN" sz="2400" dirty="0" smtClean="0"/>
              <a:t>Russell </a:t>
            </a:r>
            <a:r>
              <a:rPr lang="en-US" altLang="zh-CN" sz="2400" dirty="0"/>
              <a:t>&amp; </a:t>
            </a:r>
            <a:r>
              <a:rPr lang="en-US" altLang="zh-CN" sz="2400" dirty="0" err="1" smtClean="0"/>
              <a:t>Norvig</a:t>
            </a:r>
            <a:r>
              <a:rPr lang="en-US" altLang="zh-CN" sz="2400" dirty="0" smtClean="0"/>
              <a:t>    </a:t>
            </a:r>
            <a:r>
              <a:rPr lang="en-US" altLang="zh-CN" sz="2400" dirty="0"/>
              <a:t>Prentice </a:t>
            </a:r>
            <a:r>
              <a:rPr lang="en-US" altLang="zh-CN" sz="2400" dirty="0" smtClean="0"/>
              <a:t>Hall</a:t>
            </a:r>
          </a:p>
          <a:p>
            <a:pPr marL="109537">
              <a:lnSpc>
                <a:spcPct val="80000"/>
              </a:lnSpc>
              <a:defRPr/>
            </a:pPr>
            <a:endParaRPr lang="en-US" altLang="zh-CN" sz="2400" dirty="0"/>
          </a:p>
          <a:p>
            <a:endParaRPr lang="zh-CN" altLang="zh-CN" sz="2400" dirty="0"/>
          </a:p>
          <a:p>
            <a:endParaRPr lang="zh-CN" altLang="en-US" dirty="0"/>
          </a:p>
        </p:txBody>
      </p:sp>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6658" y="3204701"/>
            <a:ext cx="2395542" cy="304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7207" y="3212976"/>
            <a:ext cx="2451297" cy="304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397008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人工智能的基础</a:t>
            </a:r>
            <a:endParaRPr lang="zh-CN" altLang="en-US" dirty="0">
              <a:latin typeface="楷体" pitchFamily="49" charset="-122"/>
              <a:ea typeface="楷体"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522643171"/>
              </p:ext>
            </p:extLst>
          </p:nvPr>
        </p:nvGraphicFramePr>
        <p:xfrm>
          <a:off x="1043608" y="1484784"/>
          <a:ext cx="8064896" cy="4513315"/>
        </p:xfrm>
        <a:graphic>
          <a:graphicData uri="http://schemas.openxmlformats.org/drawingml/2006/table">
            <a:tbl>
              <a:tblPr firstRow="1" bandRow="1">
                <a:tableStyleId>{5C22544A-7EE6-4342-B048-85BDC9FD1C3A}</a:tableStyleId>
              </a:tblPr>
              <a:tblGrid>
                <a:gridCol w="1673008"/>
                <a:gridCol w="6391888"/>
              </a:tblGrid>
              <a:tr h="461993">
                <a:tc>
                  <a:txBody>
                    <a:bodyPr/>
                    <a:lstStyle/>
                    <a:p>
                      <a:pPr algn="ctr"/>
                      <a:r>
                        <a:rPr lang="zh-CN" altLang="en-US" sz="2000" dirty="0" smtClean="0"/>
                        <a:t>学科</a:t>
                      </a:r>
                      <a:endParaRPr lang="zh-CN" altLang="en-US" sz="2000" dirty="0"/>
                    </a:p>
                  </a:txBody>
                  <a:tcPr/>
                </a:tc>
                <a:tc>
                  <a:txBody>
                    <a:bodyPr/>
                    <a:lstStyle/>
                    <a:p>
                      <a:pPr algn="ctr"/>
                      <a:r>
                        <a:rPr lang="zh-CN" altLang="en-US" sz="2000" dirty="0" smtClean="0"/>
                        <a:t>主要内容</a:t>
                      </a:r>
                      <a:endParaRPr lang="zh-CN" altLang="en-US" sz="2000" dirty="0"/>
                    </a:p>
                  </a:txBody>
                  <a:tcPr/>
                </a:tc>
              </a:tr>
              <a:tr h="461993">
                <a:tc>
                  <a:txBody>
                    <a:bodyPr/>
                    <a:lstStyle/>
                    <a:p>
                      <a:pPr algn="ctr"/>
                      <a:r>
                        <a:rPr lang="zh-CN" altLang="en-US" sz="2000" b="1" dirty="0" smtClean="0">
                          <a:latin typeface="楷体" pitchFamily="49" charset="-122"/>
                          <a:ea typeface="楷体" pitchFamily="49" charset="-122"/>
                        </a:rPr>
                        <a:t>哲学</a:t>
                      </a:r>
                      <a:endParaRPr lang="zh-CN" altLang="en-US" sz="2000" b="1" dirty="0">
                        <a:latin typeface="楷体" pitchFamily="49" charset="-122"/>
                        <a:ea typeface="楷体" pitchFamily="49" charset="-122"/>
                      </a:endParaRPr>
                    </a:p>
                  </a:txBody>
                  <a:tcPr/>
                </a:tc>
                <a:tc>
                  <a:txBody>
                    <a:bodyPr/>
                    <a:lstStyle/>
                    <a:p>
                      <a:r>
                        <a:rPr lang="zh-CN" altLang="en-US" sz="2000" dirty="0" smtClean="0">
                          <a:latin typeface="楷体" pitchFamily="49" charset="-122"/>
                          <a:ea typeface="楷体" pitchFamily="49" charset="-122"/>
                        </a:rPr>
                        <a:t>逻辑，推理方法，物理系统的学习，语言，合理性</a:t>
                      </a:r>
                      <a:endParaRPr lang="zh-CN" altLang="en-US" sz="2000" dirty="0">
                        <a:latin typeface="楷体" pitchFamily="49" charset="-122"/>
                        <a:ea typeface="楷体" pitchFamily="49" charset="-122"/>
                      </a:endParaRPr>
                    </a:p>
                  </a:txBody>
                  <a:tcPr/>
                </a:tc>
              </a:tr>
              <a:tr h="817371">
                <a:tc>
                  <a:txBody>
                    <a:bodyPr/>
                    <a:lstStyle/>
                    <a:p>
                      <a:pPr algn="ctr"/>
                      <a:r>
                        <a:rPr lang="zh-CN" altLang="en-US" sz="2000" b="1" dirty="0" smtClean="0">
                          <a:latin typeface="楷体" pitchFamily="49" charset="-122"/>
                          <a:ea typeface="楷体" pitchFamily="49" charset="-122"/>
                        </a:rPr>
                        <a:t>数学</a:t>
                      </a:r>
                      <a:endParaRPr lang="zh-CN" altLang="en-US" sz="2000" b="1" dirty="0">
                        <a:latin typeface="楷体" pitchFamily="49" charset="-122"/>
                        <a:ea typeface="楷体" pitchFamily="49" charset="-122"/>
                      </a:endParaRPr>
                    </a:p>
                  </a:txBody>
                  <a:tcPr/>
                </a:tc>
                <a:tc>
                  <a:txBody>
                    <a:bodyPr/>
                    <a:lstStyle/>
                    <a:p>
                      <a:r>
                        <a:rPr lang="zh-CN" altLang="en-US" sz="2000" dirty="0" smtClean="0">
                          <a:latin typeface="楷体" pitchFamily="49" charset="-122"/>
                          <a:ea typeface="楷体" pitchFamily="49" charset="-122"/>
                        </a:rPr>
                        <a:t>正规的表示和证明算法，可计算性，易处理性和不易处理性，概率</a:t>
                      </a:r>
                      <a:endParaRPr lang="zh-CN" altLang="en-US" sz="2000" dirty="0">
                        <a:latin typeface="楷体" pitchFamily="49" charset="-122"/>
                        <a:ea typeface="楷体" pitchFamily="49" charset="-122"/>
                      </a:endParaRPr>
                    </a:p>
                  </a:txBody>
                  <a:tcPr/>
                </a:tc>
              </a:tr>
              <a:tr h="461993">
                <a:tc>
                  <a:txBody>
                    <a:bodyPr/>
                    <a:lstStyle/>
                    <a:p>
                      <a:pPr algn="ctr"/>
                      <a:r>
                        <a:rPr lang="zh-CN" altLang="en-US" sz="2000" b="1" dirty="0" smtClean="0">
                          <a:latin typeface="楷体" pitchFamily="49" charset="-122"/>
                          <a:ea typeface="楷体" pitchFamily="49" charset="-122"/>
                        </a:rPr>
                        <a:t>经济学</a:t>
                      </a:r>
                      <a:endParaRPr lang="zh-CN" altLang="en-US" sz="2000" b="1" dirty="0">
                        <a:latin typeface="楷体" pitchFamily="49" charset="-122"/>
                        <a:ea typeface="楷体" pitchFamily="49" charset="-122"/>
                      </a:endParaRPr>
                    </a:p>
                  </a:txBody>
                  <a:tcPr/>
                </a:tc>
                <a:tc>
                  <a:txBody>
                    <a:bodyPr/>
                    <a:lstStyle/>
                    <a:p>
                      <a:r>
                        <a:rPr lang="zh-CN" altLang="en-US" sz="2000" dirty="0" smtClean="0">
                          <a:latin typeface="楷体" pitchFamily="49" charset="-122"/>
                          <a:ea typeface="楷体" pitchFamily="49" charset="-122"/>
                        </a:rPr>
                        <a:t>效用，决策理论</a:t>
                      </a:r>
                      <a:endParaRPr lang="zh-CN" altLang="en-US" sz="2000" dirty="0">
                        <a:latin typeface="楷体" pitchFamily="49" charset="-122"/>
                        <a:ea typeface="楷体" pitchFamily="49" charset="-122"/>
                      </a:endParaRPr>
                    </a:p>
                  </a:txBody>
                  <a:tcPr/>
                </a:tc>
              </a:tr>
              <a:tr h="461993">
                <a:tc>
                  <a:txBody>
                    <a:bodyPr/>
                    <a:lstStyle/>
                    <a:p>
                      <a:pPr algn="ctr"/>
                      <a:r>
                        <a:rPr lang="zh-CN" altLang="en-US" sz="2000" b="1" dirty="0" smtClean="0">
                          <a:latin typeface="楷体" pitchFamily="49" charset="-122"/>
                          <a:ea typeface="楷体" pitchFamily="49" charset="-122"/>
                        </a:rPr>
                        <a:t>神经科学</a:t>
                      </a:r>
                      <a:endParaRPr lang="zh-CN" altLang="en-US" sz="2000" b="1" dirty="0">
                        <a:latin typeface="楷体" pitchFamily="49" charset="-122"/>
                        <a:ea typeface="楷体" pitchFamily="49" charset="-122"/>
                      </a:endParaRPr>
                    </a:p>
                  </a:txBody>
                  <a:tcPr/>
                </a:tc>
                <a:tc>
                  <a:txBody>
                    <a:bodyPr/>
                    <a:lstStyle/>
                    <a:p>
                      <a:r>
                        <a:rPr lang="zh-CN" altLang="en-US" sz="2000" dirty="0" smtClean="0">
                          <a:latin typeface="楷体" pitchFamily="49" charset="-122"/>
                          <a:ea typeface="楷体" pitchFamily="49" charset="-122"/>
                        </a:rPr>
                        <a:t>大脑信息处理</a:t>
                      </a:r>
                      <a:endParaRPr lang="zh-CN" altLang="en-US" sz="2000" dirty="0">
                        <a:latin typeface="楷体" pitchFamily="49" charset="-122"/>
                        <a:ea typeface="楷体" pitchFamily="49" charset="-122"/>
                      </a:endParaRPr>
                    </a:p>
                  </a:txBody>
                  <a:tcPr/>
                </a:tc>
              </a:tr>
              <a:tr h="461993">
                <a:tc>
                  <a:txBody>
                    <a:bodyPr/>
                    <a:lstStyle/>
                    <a:p>
                      <a:pPr algn="ctr"/>
                      <a:r>
                        <a:rPr lang="zh-CN" altLang="en-US" sz="2000" b="1" dirty="0" smtClean="0">
                          <a:latin typeface="楷体" pitchFamily="49" charset="-122"/>
                          <a:ea typeface="楷体" pitchFamily="49" charset="-122"/>
                        </a:rPr>
                        <a:t>心理学</a:t>
                      </a:r>
                      <a:endParaRPr lang="zh-CN" altLang="en-US" sz="2000" b="1" dirty="0">
                        <a:latin typeface="楷体" pitchFamily="49" charset="-122"/>
                        <a:ea typeface="楷体" pitchFamily="49" charset="-122"/>
                      </a:endParaRPr>
                    </a:p>
                  </a:txBody>
                  <a:tcPr/>
                </a:tc>
                <a:tc>
                  <a:txBody>
                    <a:bodyPr/>
                    <a:lstStyle/>
                    <a:p>
                      <a:r>
                        <a:rPr lang="zh-CN" altLang="en-US" sz="2000" dirty="0" smtClean="0">
                          <a:latin typeface="楷体" pitchFamily="49" charset="-122"/>
                          <a:ea typeface="楷体" pitchFamily="49" charset="-122"/>
                        </a:rPr>
                        <a:t>行为主意，认知心理学</a:t>
                      </a:r>
                      <a:endParaRPr lang="zh-CN" altLang="en-US" sz="2000" dirty="0">
                        <a:latin typeface="楷体" pitchFamily="49" charset="-122"/>
                        <a:ea typeface="楷体" pitchFamily="49" charset="-122"/>
                      </a:endParaRPr>
                    </a:p>
                  </a:txBody>
                  <a:tcPr/>
                </a:tc>
              </a:tr>
              <a:tr h="461993">
                <a:tc>
                  <a:txBody>
                    <a:bodyPr/>
                    <a:lstStyle/>
                    <a:p>
                      <a:pPr algn="ctr"/>
                      <a:r>
                        <a:rPr lang="zh-CN" altLang="en-US" sz="2000" b="1" dirty="0" smtClean="0">
                          <a:latin typeface="楷体" pitchFamily="49" charset="-122"/>
                          <a:ea typeface="楷体" pitchFamily="49" charset="-122"/>
                        </a:rPr>
                        <a:t>计算机工程</a:t>
                      </a:r>
                      <a:endParaRPr lang="zh-CN" altLang="en-US" sz="2000" b="1" dirty="0">
                        <a:latin typeface="楷体" pitchFamily="49" charset="-122"/>
                        <a:ea typeface="楷体" pitchFamily="49" charset="-122"/>
                      </a:endParaRPr>
                    </a:p>
                  </a:txBody>
                  <a:tcPr/>
                </a:tc>
                <a:tc>
                  <a:txBody>
                    <a:bodyPr/>
                    <a:lstStyle/>
                    <a:p>
                      <a:r>
                        <a:rPr lang="zh-CN" altLang="en-US" sz="2000" dirty="0" smtClean="0">
                          <a:latin typeface="楷体" pitchFamily="49" charset="-122"/>
                          <a:ea typeface="楷体" pitchFamily="49" charset="-122"/>
                        </a:rPr>
                        <a:t>创建快速计算机</a:t>
                      </a:r>
                      <a:endParaRPr lang="zh-CN" altLang="en-US" sz="2000" dirty="0">
                        <a:latin typeface="楷体" pitchFamily="49" charset="-122"/>
                        <a:ea typeface="楷体" pitchFamily="49" charset="-122"/>
                      </a:endParaRPr>
                    </a:p>
                  </a:txBody>
                  <a:tcPr/>
                </a:tc>
              </a:tr>
              <a:tr h="461993">
                <a:tc>
                  <a:txBody>
                    <a:bodyPr/>
                    <a:lstStyle/>
                    <a:p>
                      <a:pPr algn="ctr"/>
                      <a:r>
                        <a:rPr lang="zh-CN" altLang="en-US" sz="2000" b="1" dirty="0" smtClean="0">
                          <a:latin typeface="楷体" pitchFamily="49" charset="-122"/>
                          <a:ea typeface="楷体" pitchFamily="49" charset="-122"/>
                        </a:rPr>
                        <a:t>控制理论</a:t>
                      </a:r>
                      <a:endParaRPr lang="zh-CN" altLang="en-US" sz="2000" b="1" dirty="0">
                        <a:latin typeface="楷体" pitchFamily="49" charset="-122"/>
                        <a:ea typeface="楷体" pitchFamily="49" charset="-122"/>
                      </a:endParaRPr>
                    </a:p>
                  </a:txBody>
                  <a:tcPr/>
                </a:tc>
                <a:tc>
                  <a:txBody>
                    <a:bodyPr/>
                    <a:lstStyle/>
                    <a:p>
                      <a:r>
                        <a:rPr lang="zh-CN" altLang="en-US" sz="2000" dirty="0" smtClean="0">
                          <a:latin typeface="楷体" pitchFamily="49" charset="-122"/>
                          <a:ea typeface="楷体" pitchFamily="49" charset="-122"/>
                        </a:rPr>
                        <a:t>设计系统在给定时间内最大化目标函数</a:t>
                      </a:r>
                      <a:endParaRPr lang="zh-CN" altLang="en-US" sz="2000" dirty="0">
                        <a:latin typeface="楷体" pitchFamily="49" charset="-122"/>
                        <a:ea typeface="楷体" pitchFamily="49" charset="-122"/>
                      </a:endParaRPr>
                    </a:p>
                  </a:txBody>
                  <a:tcPr/>
                </a:tc>
              </a:tr>
              <a:tr h="461993">
                <a:tc>
                  <a:txBody>
                    <a:bodyPr/>
                    <a:lstStyle/>
                    <a:p>
                      <a:pPr algn="ctr"/>
                      <a:r>
                        <a:rPr lang="zh-CN" altLang="en-US" sz="2000" b="1" dirty="0" smtClean="0">
                          <a:latin typeface="楷体" pitchFamily="49" charset="-122"/>
                          <a:ea typeface="楷体" pitchFamily="49" charset="-122"/>
                        </a:rPr>
                        <a:t>语言学</a:t>
                      </a:r>
                      <a:endParaRPr lang="zh-CN" altLang="en-US" sz="2000" b="1" dirty="0">
                        <a:latin typeface="楷体" pitchFamily="49" charset="-122"/>
                        <a:ea typeface="楷体" pitchFamily="49" charset="-122"/>
                      </a:endParaRPr>
                    </a:p>
                  </a:txBody>
                  <a:tcPr/>
                </a:tc>
                <a:tc>
                  <a:txBody>
                    <a:bodyPr/>
                    <a:lstStyle/>
                    <a:p>
                      <a:r>
                        <a:rPr lang="zh-CN" altLang="en-US" sz="2000" dirty="0" smtClean="0">
                          <a:latin typeface="楷体" pitchFamily="49" charset="-122"/>
                          <a:ea typeface="楷体" pitchFamily="49" charset="-122"/>
                        </a:rPr>
                        <a:t>知识表示，语法</a:t>
                      </a:r>
                      <a:endParaRPr lang="zh-CN" altLang="en-US" sz="2000" dirty="0">
                        <a:latin typeface="楷体" pitchFamily="49" charset="-122"/>
                        <a:ea typeface="楷体" pitchFamily="49" charset="-122"/>
                      </a:endParaRPr>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人工智能的历史</a:t>
            </a:r>
            <a:endParaRPr lang="zh-CN" altLang="en-US" dirty="0"/>
          </a:p>
        </p:txBody>
      </p:sp>
      <p:sp>
        <p:nvSpPr>
          <p:cNvPr id="3" name="内容占位符 2"/>
          <p:cNvSpPr>
            <a:spLocks noGrp="1"/>
          </p:cNvSpPr>
          <p:nvPr>
            <p:ph idx="1"/>
          </p:nvPr>
        </p:nvSpPr>
        <p:spPr>
          <a:xfrm>
            <a:off x="1115616" y="1556792"/>
            <a:ext cx="7408333" cy="3450696"/>
          </a:xfrm>
        </p:spPr>
        <p:txBody>
          <a:bodyPr>
            <a:noAutofit/>
          </a:bodyPr>
          <a:lstStyle/>
          <a:p>
            <a:pPr marL="82296" indent="0">
              <a:buClr>
                <a:srgbClr val="800000"/>
              </a:buClr>
              <a:buNone/>
            </a:pPr>
            <a:r>
              <a:rPr lang="zh-CN" altLang="en-US" sz="2800" b="1" dirty="0" smtClean="0">
                <a:solidFill>
                  <a:srgbClr val="C00000"/>
                </a:solidFill>
                <a:latin typeface="楷体" pitchFamily="49" charset="-122"/>
                <a:ea typeface="楷体" pitchFamily="49" charset="-122"/>
              </a:rPr>
              <a:t>孕育期</a:t>
            </a:r>
            <a:r>
              <a:rPr lang="en-US" altLang="zh-CN" sz="2800" b="1" dirty="0" smtClean="0">
                <a:solidFill>
                  <a:srgbClr val="C00000"/>
                </a:solidFill>
                <a:latin typeface="楷体" pitchFamily="49" charset="-122"/>
                <a:ea typeface="楷体" pitchFamily="49" charset="-122"/>
              </a:rPr>
              <a:t>(1940-1950)</a:t>
            </a:r>
          </a:p>
          <a:p>
            <a:pPr marL="759143" lvl="1" indent="-457200">
              <a:buClr>
                <a:srgbClr val="800000"/>
              </a:buClr>
              <a:buFont typeface="Wingdings" panose="05000000000000000000" pitchFamily="2" charset="2"/>
              <a:buChar char="Ø"/>
            </a:pPr>
            <a:r>
              <a:rPr lang="en-GB" altLang="zh-CN" sz="2800" dirty="0" smtClean="0">
                <a:latin typeface="楷体" pitchFamily="49" charset="-122"/>
                <a:ea typeface="楷体" pitchFamily="49" charset="-122"/>
              </a:rPr>
              <a:t>Warren McCulloch and Walter Pitts</a:t>
            </a:r>
            <a:r>
              <a:rPr lang="en-US" altLang="zh-CN" sz="2800" dirty="0" smtClean="0">
                <a:latin typeface="楷体" pitchFamily="49" charset="-122"/>
                <a:ea typeface="楷体" pitchFamily="49" charset="-122"/>
              </a:rPr>
              <a:t>(in </a:t>
            </a:r>
            <a:r>
              <a:rPr lang="en-GB" altLang="zh-CN" sz="2800" dirty="0" smtClean="0">
                <a:latin typeface="楷体" pitchFamily="49" charset="-122"/>
                <a:ea typeface="楷体" pitchFamily="49" charset="-122"/>
              </a:rPr>
              <a:t>1943)</a:t>
            </a:r>
            <a:r>
              <a:rPr lang="zh-CN" altLang="en-US" sz="2800" dirty="0" smtClean="0">
                <a:latin typeface="楷体" pitchFamily="49" charset="-122"/>
                <a:ea typeface="楷体" pitchFamily="49" charset="-122"/>
              </a:rPr>
              <a:t>：人工神经元模型</a:t>
            </a:r>
            <a:r>
              <a:rPr lang="en-US" altLang="zh-CN" sz="2800" dirty="0" smtClean="0">
                <a:latin typeface="楷体" pitchFamily="49" charset="-122"/>
                <a:ea typeface="楷体" pitchFamily="49" charset="-122"/>
              </a:rPr>
              <a:t>;</a:t>
            </a:r>
          </a:p>
          <a:p>
            <a:pPr marL="759143" lvl="1" indent="-457200">
              <a:buClr>
                <a:srgbClr val="800000"/>
              </a:buClr>
              <a:buFont typeface="Wingdings" panose="05000000000000000000" pitchFamily="2" charset="2"/>
              <a:buChar char="Ø"/>
            </a:pPr>
            <a:r>
              <a:rPr lang="en-US" altLang="zh-CN" sz="2800" dirty="0" smtClean="0">
                <a:latin typeface="楷体" pitchFamily="49" charset="-122"/>
                <a:ea typeface="楷体" pitchFamily="49" charset="-122"/>
              </a:rPr>
              <a:t>Marvin Minsky (in 1950):</a:t>
            </a:r>
            <a:r>
              <a:rPr lang="zh-CN" altLang="en-US" sz="2800" dirty="0" smtClean="0">
                <a:latin typeface="楷体" pitchFamily="49" charset="-122"/>
                <a:ea typeface="楷体" pitchFamily="49" charset="-122"/>
              </a:rPr>
              <a:t>第一台神经网络计算机；</a:t>
            </a:r>
            <a:endParaRPr lang="en-US" altLang="zh-CN" sz="2800" dirty="0" smtClean="0">
              <a:latin typeface="楷体" pitchFamily="49" charset="-122"/>
              <a:ea typeface="楷体" pitchFamily="49" charset="-122"/>
            </a:endParaRPr>
          </a:p>
          <a:p>
            <a:pPr marL="759143" lvl="1" indent="-457200">
              <a:buClr>
                <a:srgbClr val="800000"/>
              </a:buClr>
              <a:buFont typeface="Wingdings" panose="05000000000000000000" pitchFamily="2" charset="2"/>
              <a:buChar char="Ø"/>
            </a:pPr>
            <a:r>
              <a:rPr lang="en-US" altLang="zh-CN" sz="2800" dirty="0" smtClean="0">
                <a:latin typeface="楷体" pitchFamily="49" charset="-122"/>
                <a:ea typeface="楷体" pitchFamily="49" charset="-122"/>
              </a:rPr>
              <a:t>Turing (in 1950):</a:t>
            </a:r>
            <a:r>
              <a:rPr lang="zh-CN" altLang="en-US" sz="2800" dirty="0" smtClean="0">
                <a:latin typeface="楷体" pitchFamily="49" charset="-122"/>
                <a:ea typeface="楷体" pitchFamily="49" charset="-122"/>
              </a:rPr>
              <a:t>图灵测试，机器学习，遗传算法，强化学习。</a:t>
            </a:r>
            <a:endParaRPr lang="en-US" altLang="zh-CN" sz="2800"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人工智能的历史</a:t>
            </a:r>
            <a:endParaRPr lang="zh-CN" altLang="en-US" dirty="0"/>
          </a:p>
        </p:txBody>
      </p:sp>
      <p:sp>
        <p:nvSpPr>
          <p:cNvPr id="3" name="内容占位符 2"/>
          <p:cNvSpPr>
            <a:spLocks noGrp="1"/>
          </p:cNvSpPr>
          <p:nvPr>
            <p:ph idx="1"/>
          </p:nvPr>
        </p:nvSpPr>
        <p:spPr>
          <a:xfrm>
            <a:off x="1115616" y="1556792"/>
            <a:ext cx="7408333" cy="3450696"/>
          </a:xfrm>
        </p:spPr>
        <p:txBody>
          <a:bodyPr>
            <a:noAutofit/>
          </a:bodyPr>
          <a:lstStyle/>
          <a:p>
            <a:pPr marL="82296" indent="0">
              <a:buClr>
                <a:srgbClr val="800000"/>
              </a:buClr>
              <a:buNone/>
            </a:pPr>
            <a:r>
              <a:rPr lang="zh-CN" altLang="zh-CN" sz="2800" b="1" dirty="0">
                <a:solidFill>
                  <a:srgbClr val="C00000"/>
                </a:solidFill>
                <a:latin typeface="楷体" pitchFamily="49" charset="-122"/>
                <a:ea typeface="楷体" pitchFamily="49" charset="-122"/>
              </a:rPr>
              <a:t>令人振奋</a:t>
            </a:r>
            <a:r>
              <a:rPr lang="zh-CN" altLang="zh-CN" sz="2800" b="1" dirty="0" smtClean="0">
                <a:solidFill>
                  <a:srgbClr val="C00000"/>
                </a:solidFill>
                <a:latin typeface="楷体" pitchFamily="49" charset="-122"/>
                <a:ea typeface="楷体" pitchFamily="49" charset="-122"/>
              </a:rPr>
              <a:t>期</a:t>
            </a:r>
            <a:r>
              <a:rPr lang="en-US" altLang="zh-CN" sz="2800" b="1" dirty="0" smtClean="0">
                <a:solidFill>
                  <a:srgbClr val="C00000"/>
                </a:solidFill>
                <a:latin typeface="楷体" pitchFamily="49" charset="-122"/>
                <a:ea typeface="楷体" pitchFamily="49" charset="-122"/>
              </a:rPr>
              <a:t>(1950-1970)</a:t>
            </a:r>
            <a:endParaRPr lang="en-US" altLang="zh-CN" sz="2800" b="1" dirty="0">
              <a:solidFill>
                <a:srgbClr val="C00000"/>
              </a:solidFill>
              <a:latin typeface="楷体" pitchFamily="49" charset="-122"/>
              <a:ea typeface="楷体" pitchFamily="49" charset="-122"/>
            </a:endParaRPr>
          </a:p>
          <a:p>
            <a:pPr marL="759143" lvl="1" indent="-457200">
              <a:buClr>
                <a:srgbClr val="800000"/>
              </a:buClr>
              <a:buFont typeface="Wingdings" panose="05000000000000000000" pitchFamily="2" charset="2"/>
              <a:buChar char="Ø"/>
            </a:pPr>
            <a:r>
              <a:rPr lang="en-US" altLang="zh-CN" dirty="0">
                <a:latin typeface="楷体" pitchFamily="49" charset="-122"/>
                <a:ea typeface="楷体" pitchFamily="49" charset="-122"/>
              </a:rPr>
              <a:t>1950s: </a:t>
            </a:r>
            <a:r>
              <a:rPr lang="zh-CN" altLang="zh-CN" dirty="0">
                <a:latin typeface="楷体" pitchFamily="49" charset="-122"/>
                <a:ea typeface="楷体" pitchFamily="49" charset="-122"/>
              </a:rPr>
              <a:t>早期的人工智能程序</a:t>
            </a:r>
            <a:r>
              <a:rPr lang="en-US" altLang="zh-CN" dirty="0">
                <a:latin typeface="楷体" pitchFamily="49" charset="-122"/>
                <a:ea typeface="楷体" pitchFamily="49" charset="-122"/>
              </a:rPr>
              <a:t>, Samuel</a:t>
            </a:r>
            <a:r>
              <a:rPr lang="zh-CN" altLang="zh-CN" dirty="0">
                <a:latin typeface="楷体" pitchFamily="49" charset="-122"/>
                <a:ea typeface="楷体" pitchFamily="49" charset="-122"/>
              </a:rPr>
              <a:t>的西洋跳棋</a:t>
            </a:r>
            <a:r>
              <a:rPr lang="zh-CN" altLang="zh-CN" dirty="0" smtClean="0">
                <a:latin typeface="楷体" pitchFamily="49" charset="-122"/>
                <a:ea typeface="楷体" pitchFamily="49" charset="-122"/>
              </a:rPr>
              <a:t>程序</a:t>
            </a:r>
            <a:r>
              <a:rPr lang="zh-CN" altLang="en-US" dirty="0">
                <a:latin typeface="楷体" pitchFamily="49" charset="-122"/>
                <a:ea typeface="楷体" pitchFamily="49" charset="-122"/>
              </a:rPr>
              <a:t>；</a:t>
            </a:r>
            <a:endParaRPr lang="en-US" altLang="zh-CN" dirty="0" smtClean="0">
              <a:latin typeface="楷体" pitchFamily="49" charset="-122"/>
              <a:ea typeface="楷体" pitchFamily="49" charset="-122"/>
            </a:endParaRPr>
          </a:p>
          <a:p>
            <a:pPr marL="301943" lvl="1" indent="0">
              <a:buClr>
                <a:srgbClr val="800000"/>
              </a:buClr>
              <a:buNone/>
            </a:pPr>
            <a:r>
              <a:rPr lang="en-US" altLang="zh-CN" dirty="0">
                <a:latin typeface="楷体" pitchFamily="49" charset="-122"/>
                <a:ea typeface="楷体" pitchFamily="49" charset="-122"/>
              </a:rPr>
              <a:t> </a:t>
            </a:r>
            <a:r>
              <a:rPr lang="en-US" altLang="zh-CN" dirty="0" smtClean="0">
                <a:latin typeface="楷体" pitchFamily="49" charset="-122"/>
                <a:ea typeface="楷体" pitchFamily="49" charset="-122"/>
              </a:rPr>
              <a:t>  </a:t>
            </a:r>
            <a:r>
              <a:rPr lang="zh-CN" altLang="zh-CN" dirty="0" smtClean="0">
                <a:latin typeface="楷体" pitchFamily="49" charset="-122"/>
                <a:ea typeface="楷体" pitchFamily="49" charset="-122"/>
              </a:rPr>
              <a:t>通用</a:t>
            </a:r>
            <a:r>
              <a:rPr lang="zh-CN" altLang="zh-CN" dirty="0">
                <a:latin typeface="楷体" pitchFamily="49" charset="-122"/>
                <a:ea typeface="楷体" pitchFamily="49" charset="-122"/>
              </a:rPr>
              <a:t>问题求解</a:t>
            </a:r>
            <a:r>
              <a:rPr lang="zh-CN" altLang="zh-CN" dirty="0" smtClean="0">
                <a:latin typeface="楷体" pitchFamily="49" charset="-122"/>
                <a:ea typeface="楷体" pitchFamily="49" charset="-122"/>
              </a:rPr>
              <a:t>器</a:t>
            </a:r>
            <a:r>
              <a:rPr lang="zh-CN" altLang="en-US" dirty="0" smtClean="0">
                <a:latin typeface="楷体" pitchFamily="49" charset="-122"/>
                <a:ea typeface="楷体" pitchFamily="49" charset="-122"/>
              </a:rPr>
              <a:t>：将要</a:t>
            </a:r>
            <a:r>
              <a:rPr lang="zh-CN" altLang="en-US" dirty="0">
                <a:latin typeface="楷体" pitchFamily="49" charset="-122"/>
                <a:ea typeface="楷体" pitchFamily="49" charset="-122"/>
              </a:rPr>
              <a:t>解决的</a:t>
            </a:r>
            <a:r>
              <a:rPr lang="zh-CN" altLang="en-US" dirty="0" smtClean="0">
                <a:latin typeface="楷体" pitchFamily="49" charset="-122"/>
                <a:ea typeface="楷体" pitchFamily="49" charset="-122"/>
              </a:rPr>
              <a:t>问题定义 </a:t>
            </a:r>
            <a:endParaRPr lang="en-US" altLang="zh-CN" dirty="0" smtClean="0">
              <a:latin typeface="楷体" pitchFamily="49" charset="-122"/>
              <a:ea typeface="楷体" pitchFamily="49" charset="-122"/>
            </a:endParaRPr>
          </a:p>
          <a:p>
            <a:pPr marL="301943" lvl="1" indent="0">
              <a:buClr>
                <a:srgbClr val="800000"/>
              </a:buClr>
              <a:buNone/>
            </a:pPr>
            <a:r>
              <a:rPr lang="en-US" altLang="zh-CN" dirty="0">
                <a:latin typeface="楷体" pitchFamily="49" charset="-122"/>
                <a:ea typeface="楷体" pitchFamily="49" charset="-122"/>
              </a:rPr>
              <a:t> </a:t>
            </a:r>
            <a:r>
              <a:rPr lang="en-US" altLang="zh-CN" dirty="0" smtClean="0">
                <a:latin typeface="楷体" pitchFamily="49" charset="-122"/>
                <a:ea typeface="楷体" pitchFamily="49" charset="-122"/>
              </a:rPr>
              <a:t>  </a:t>
            </a:r>
            <a:r>
              <a:rPr lang="zh-CN" altLang="en-US" dirty="0" smtClean="0">
                <a:latin typeface="楷体" pitchFamily="49" charset="-122"/>
                <a:ea typeface="楷体" pitchFamily="49" charset="-122"/>
              </a:rPr>
              <a:t>为</a:t>
            </a:r>
            <a:r>
              <a:rPr lang="zh-CN" altLang="en-US" dirty="0">
                <a:latin typeface="楷体" pitchFamily="49" charset="-122"/>
                <a:ea typeface="楷体" pitchFamily="49" charset="-122"/>
              </a:rPr>
              <a:t>状态然后通过操作去接近于目标</a:t>
            </a:r>
            <a:r>
              <a:rPr lang="zh-CN" altLang="en-US" dirty="0" smtClean="0">
                <a:latin typeface="楷体" pitchFamily="49" charset="-122"/>
                <a:ea typeface="楷体" pitchFamily="49" charset="-122"/>
              </a:rPr>
              <a:t>状态；</a:t>
            </a:r>
            <a:endParaRPr lang="en-US" altLang="zh-CN" dirty="0">
              <a:latin typeface="楷体" pitchFamily="49" charset="-122"/>
              <a:ea typeface="楷体" pitchFamily="49" charset="-122"/>
            </a:endParaRPr>
          </a:p>
          <a:p>
            <a:pPr marL="301943" lvl="1" indent="0">
              <a:buClr>
                <a:srgbClr val="800000"/>
              </a:buClr>
              <a:buNone/>
            </a:pPr>
            <a:r>
              <a:rPr lang="en-US" altLang="zh-CN" dirty="0" smtClean="0">
                <a:latin typeface="楷体" pitchFamily="49" charset="-122"/>
                <a:ea typeface="楷体" pitchFamily="49" charset="-122"/>
              </a:rPr>
              <a:t>   Gelernter</a:t>
            </a:r>
            <a:r>
              <a:rPr lang="zh-CN" altLang="zh-CN" dirty="0">
                <a:latin typeface="楷体" pitchFamily="49" charset="-122"/>
                <a:ea typeface="楷体" pitchFamily="49" charset="-122"/>
              </a:rPr>
              <a:t>的几何</a:t>
            </a:r>
            <a:r>
              <a:rPr lang="zh-CN" altLang="zh-CN" dirty="0" smtClean="0">
                <a:latin typeface="楷体" pitchFamily="49" charset="-122"/>
                <a:ea typeface="楷体" pitchFamily="49" charset="-122"/>
              </a:rPr>
              <a:t>定理证明器</a:t>
            </a:r>
            <a:endParaRPr lang="en-US" altLang="zh-CN" dirty="0" smtClean="0">
              <a:latin typeface="楷体" pitchFamily="49" charset="-122"/>
              <a:ea typeface="楷体" pitchFamily="49" charset="-122"/>
            </a:endParaRPr>
          </a:p>
          <a:p>
            <a:pPr marL="759143" lvl="1" indent="-457200">
              <a:buClr>
                <a:srgbClr val="800000"/>
              </a:buClr>
              <a:buFont typeface="Wingdings" panose="05000000000000000000" pitchFamily="2" charset="2"/>
              <a:buChar char="Ø"/>
            </a:pPr>
            <a:r>
              <a:rPr lang="en-US" altLang="zh-CN" dirty="0">
                <a:latin typeface="楷体" pitchFamily="49" charset="-122"/>
                <a:ea typeface="楷体" pitchFamily="49" charset="-122"/>
              </a:rPr>
              <a:t>1956: Dartmouth</a:t>
            </a:r>
            <a:r>
              <a:rPr lang="zh-CN" altLang="zh-CN" dirty="0">
                <a:latin typeface="楷体" pitchFamily="49" charset="-122"/>
                <a:ea typeface="楷体" pitchFamily="49" charset="-122"/>
              </a:rPr>
              <a:t>会议：人工智能的诞生</a:t>
            </a:r>
          </a:p>
          <a:p>
            <a:pPr marL="759143" lvl="1" indent="-457200">
              <a:buClr>
                <a:srgbClr val="800000"/>
              </a:buClr>
              <a:buFont typeface="Wingdings" panose="05000000000000000000" pitchFamily="2" charset="2"/>
              <a:buChar char="Ø"/>
            </a:pPr>
            <a:endParaRPr lang="zh-CN" altLang="zh-CN" dirty="0">
              <a:latin typeface="楷体" pitchFamily="49" charset="-122"/>
              <a:ea typeface="楷体" pitchFamily="49" charset="-122"/>
            </a:endParaRPr>
          </a:p>
        </p:txBody>
      </p:sp>
    </p:spTree>
    <p:extLst>
      <p:ext uri="{BB962C8B-B14F-4D97-AF65-F5344CB8AC3E}">
        <p14:creationId xmlns:p14="http://schemas.microsoft.com/office/powerpoint/2010/main" val="3248839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人工智能的历史</a:t>
            </a:r>
            <a:endParaRPr lang="zh-CN" altLang="en-US" dirty="0"/>
          </a:p>
        </p:txBody>
      </p:sp>
      <p:sp>
        <p:nvSpPr>
          <p:cNvPr id="3" name="内容占位符 2"/>
          <p:cNvSpPr>
            <a:spLocks noGrp="1"/>
          </p:cNvSpPr>
          <p:nvPr>
            <p:ph idx="1"/>
          </p:nvPr>
        </p:nvSpPr>
        <p:spPr>
          <a:xfrm>
            <a:off x="971600" y="1340768"/>
            <a:ext cx="7848872" cy="3450696"/>
          </a:xfrm>
        </p:spPr>
        <p:txBody>
          <a:bodyPr>
            <a:noAutofit/>
          </a:bodyPr>
          <a:lstStyle/>
          <a:p>
            <a:pPr marL="82296" indent="0">
              <a:buClr>
                <a:srgbClr val="800000"/>
              </a:buClr>
              <a:buNone/>
            </a:pPr>
            <a:r>
              <a:rPr lang="zh-CN" altLang="zh-CN" sz="2800" b="1" dirty="0" smtClean="0">
                <a:solidFill>
                  <a:srgbClr val="C00000"/>
                </a:solidFill>
                <a:latin typeface="楷体" pitchFamily="49" charset="-122"/>
                <a:ea typeface="楷体" pitchFamily="49" charset="-122"/>
              </a:rPr>
              <a:t>基于</a:t>
            </a:r>
            <a:r>
              <a:rPr lang="zh-CN" altLang="zh-CN" sz="2800" b="1" dirty="0">
                <a:solidFill>
                  <a:srgbClr val="C00000"/>
                </a:solidFill>
                <a:latin typeface="楷体" pitchFamily="49" charset="-122"/>
                <a:ea typeface="楷体" pitchFamily="49" charset="-122"/>
              </a:rPr>
              <a:t>知识</a:t>
            </a:r>
            <a:r>
              <a:rPr lang="zh-CN" altLang="zh-CN" sz="2800" b="1" dirty="0" smtClean="0">
                <a:solidFill>
                  <a:srgbClr val="C00000"/>
                </a:solidFill>
                <a:latin typeface="楷体" pitchFamily="49" charset="-122"/>
                <a:ea typeface="楷体" pitchFamily="49" charset="-122"/>
              </a:rPr>
              <a:t>的</a:t>
            </a:r>
            <a:r>
              <a:rPr lang="zh-CN" altLang="en-US" sz="2800" b="1" dirty="0" smtClean="0">
                <a:solidFill>
                  <a:srgbClr val="C00000"/>
                </a:solidFill>
                <a:latin typeface="楷体" pitchFamily="49" charset="-122"/>
                <a:ea typeface="楷体" pitchFamily="49" charset="-122"/>
              </a:rPr>
              <a:t>系统</a:t>
            </a:r>
            <a:r>
              <a:rPr lang="en-US" altLang="zh-CN" sz="2800" b="1" dirty="0" smtClean="0">
                <a:solidFill>
                  <a:srgbClr val="C00000"/>
                </a:solidFill>
                <a:latin typeface="楷体" pitchFamily="49" charset="-122"/>
                <a:ea typeface="楷体" pitchFamily="49" charset="-122"/>
              </a:rPr>
              <a:t>(1970-1990</a:t>
            </a:r>
            <a:r>
              <a:rPr lang="en-US" altLang="zh-CN" sz="2800" b="1" dirty="0">
                <a:solidFill>
                  <a:srgbClr val="C00000"/>
                </a:solidFill>
                <a:latin typeface="楷体" pitchFamily="49" charset="-122"/>
                <a:ea typeface="楷体" pitchFamily="49" charset="-122"/>
              </a:rPr>
              <a:t>)</a:t>
            </a:r>
          </a:p>
          <a:p>
            <a:pPr lvl="1">
              <a:buClr>
                <a:srgbClr val="800000"/>
              </a:buClr>
              <a:buFont typeface="Wingdings" panose="05000000000000000000" pitchFamily="2" charset="2"/>
              <a:buChar char="Ø"/>
            </a:pPr>
            <a:r>
              <a:rPr lang="en-US" altLang="zh-CN" dirty="0" smtClean="0">
                <a:latin typeface="楷体" pitchFamily="49" charset="-122"/>
                <a:ea typeface="楷体" pitchFamily="49" charset="-122"/>
              </a:rPr>
              <a:t>1969—79</a:t>
            </a:r>
            <a:r>
              <a:rPr lang="en-US" altLang="zh-CN" dirty="0">
                <a:latin typeface="楷体" pitchFamily="49" charset="-122"/>
                <a:ea typeface="楷体" pitchFamily="49" charset="-122"/>
              </a:rPr>
              <a:t>: </a:t>
            </a:r>
            <a:r>
              <a:rPr lang="zh-CN" altLang="zh-CN" dirty="0">
                <a:latin typeface="楷体" pitchFamily="49" charset="-122"/>
                <a:ea typeface="楷体" pitchFamily="49" charset="-122"/>
              </a:rPr>
              <a:t>基于知识的系统的早期发展</a:t>
            </a:r>
          </a:p>
          <a:p>
            <a:pPr lvl="1">
              <a:buClr>
                <a:srgbClr val="800000"/>
              </a:buClr>
              <a:buFont typeface="Wingdings" panose="05000000000000000000" pitchFamily="2" charset="2"/>
              <a:buChar char="Ø"/>
            </a:pPr>
            <a:r>
              <a:rPr lang="en-US" altLang="zh-CN" dirty="0">
                <a:latin typeface="楷体" pitchFamily="49" charset="-122"/>
                <a:ea typeface="楷体" pitchFamily="49" charset="-122"/>
              </a:rPr>
              <a:t>1980—88: </a:t>
            </a:r>
            <a:r>
              <a:rPr lang="zh-CN" altLang="zh-CN" dirty="0">
                <a:latin typeface="楷体" pitchFamily="49" charset="-122"/>
                <a:ea typeface="楷体" pitchFamily="49" charset="-122"/>
              </a:rPr>
              <a:t>专家系统产业蓬勃发展</a:t>
            </a:r>
          </a:p>
          <a:p>
            <a:pPr lvl="1">
              <a:buClr>
                <a:srgbClr val="800000"/>
              </a:buClr>
              <a:buFont typeface="Wingdings" panose="05000000000000000000" pitchFamily="2" charset="2"/>
              <a:buChar char="Ø"/>
            </a:pPr>
            <a:r>
              <a:rPr lang="en-US" altLang="zh-CN" dirty="0">
                <a:latin typeface="楷体" pitchFamily="49" charset="-122"/>
                <a:ea typeface="楷体" pitchFamily="49" charset="-122"/>
              </a:rPr>
              <a:t>1988—93: </a:t>
            </a:r>
            <a:r>
              <a:rPr lang="zh-CN" altLang="zh-CN" dirty="0">
                <a:latin typeface="楷体" pitchFamily="49" charset="-122"/>
                <a:ea typeface="楷体" pitchFamily="49" charset="-122"/>
              </a:rPr>
              <a:t>专家系统产业破产</a:t>
            </a:r>
            <a:r>
              <a:rPr lang="en-US" altLang="zh-CN" dirty="0">
                <a:latin typeface="楷体" pitchFamily="49" charset="-122"/>
                <a:ea typeface="楷体" pitchFamily="49" charset="-122"/>
              </a:rPr>
              <a:t>: </a:t>
            </a:r>
            <a:r>
              <a:rPr lang="zh-CN" altLang="zh-CN" dirty="0">
                <a:latin typeface="楷体" pitchFamily="49" charset="-122"/>
                <a:ea typeface="楷体" pitchFamily="49" charset="-122"/>
              </a:rPr>
              <a:t>人工智能的</a:t>
            </a:r>
            <a:r>
              <a:rPr lang="zh-CN" altLang="zh-CN" dirty="0" smtClean="0">
                <a:latin typeface="楷体" pitchFamily="49" charset="-122"/>
                <a:ea typeface="楷体" pitchFamily="49" charset="-122"/>
              </a:rPr>
              <a:t>冬天</a:t>
            </a:r>
            <a:endParaRPr lang="en-US" altLang="zh-CN" dirty="0" smtClean="0">
              <a:latin typeface="楷体" pitchFamily="49" charset="-122"/>
              <a:ea typeface="楷体" pitchFamily="49" charset="-122"/>
            </a:endParaRPr>
          </a:p>
          <a:p>
            <a:pPr lvl="1">
              <a:buClr>
                <a:srgbClr val="800000"/>
              </a:buClr>
              <a:buFont typeface="Wingdings" panose="05000000000000000000" pitchFamily="2" charset="2"/>
              <a:buChar char="Ø"/>
            </a:pPr>
            <a:r>
              <a:rPr lang="zh-CN" altLang="en-US" dirty="0" smtClean="0">
                <a:latin typeface="楷体" pitchFamily="49" charset="-122"/>
                <a:ea typeface="楷体" pitchFamily="49" charset="-122"/>
              </a:rPr>
              <a:t>专家系统遇到很多现实</a:t>
            </a:r>
            <a:r>
              <a:rPr lang="zh-CN" altLang="en-US" dirty="0">
                <a:latin typeface="楷体" pitchFamily="49" charset="-122"/>
                <a:ea typeface="楷体" pitchFamily="49" charset="-122"/>
              </a:rPr>
              <a:t>的困难</a:t>
            </a:r>
            <a:endParaRPr lang="zh-CN" altLang="zh-CN" sz="2800" b="1" dirty="0" smtClean="0">
              <a:solidFill>
                <a:srgbClr val="C00000"/>
              </a:solidFill>
              <a:latin typeface="楷体" pitchFamily="49" charset="-122"/>
              <a:ea typeface="楷体" pitchFamily="49" charset="-122"/>
            </a:endParaRPr>
          </a:p>
          <a:p>
            <a:pPr marL="301943" lvl="1" indent="0">
              <a:buClr>
                <a:srgbClr val="800000"/>
              </a:buClr>
              <a:buNone/>
            </a:pPr>
            <a:r>
              <a:rPr lang="zh-CN" altLang="en-US" sz="2800" dirty="0" smtClean="0">
                <a:latin typeface="楷体" pitchFamily="49" charset="-122"/>
                <a:ea typeface="楷体" pitchFamily="49" charset="-122"/>
              </a:rPr>
              <a:t>俄语英语的翻译 </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对主题一无所知</a:t>
            </a:r>
            <a:r>
              <a:rPr lang="en-US" altLang="zh-CN" sz="2800" dirty="0" smtClean="0">
                <a:latin typeface="楷体" pitchFamily="49" charset="-122"/>
                <a:ea typeface="楷体" pitchFamily="49" charset="-122"/>
              </a:rPr>
              <a:t>)</a:t>
            </a:r>
          </a:p>
          <a:p>
            <a:pPr marL="301943" lvl="1" indent="0">
              <a:buClr>
                <a:srgbClr val="800000"/>
              </a:buClr>
              <a:buNone/>
            </a:pPr>
            <a:r>
              <a:rPr lang="zh-CN" altLang="en-US" sz="2800" dirty="0" smtClean="0">
                <a:latin typeface="楷体" pitchFamily="49" charset="-122"/>
                <a:ea typeface="楷体" pitchFamily="49" charset="-122"/>
              </a:rPr>
              <a:t>通过不同组合来求解的方式局限于小问题</a:t>
            </a:r>
            <a:endParaRPr lang="en-US" altLang="zh-CN" sz="2800" dirty="0" smtClean="0">
              <a:latin typeface="楷体" pitchFamily="49" charset="-122"/>
              <a:ea typeface="楷体" pitchFamily="49" charset="-122"/>
            </a:endParaRPr>
          </a:p>
          <a:p>
            <a:pPr marL="301943" lvl="1" indent="0">
              <a:buClr>
                <a:srgbClr val="800000"/>
              </a:buClr>
              <a:buNone/>
            </a:pPr>
            <a:r>
              <a:rPr lang="zh-CN" altLang="en-US" sz="2800" dirty="0" smtClean="0">
                <a:latin typeface="楷体" pitchFamily="49" charset="-122"/>
                <a:ea typeface="楷体" pitchFamily="49" charset="-122"/>
              </a:rPr>
              <a:t>产生智能行为的基本结构的某些根本局限，如感知机</a:t>
            </a:r>
            <a:r>
              <a:rPr lang="en-US" altLang="zh-CN" sz="2800" dirty="0" smtClean="0">
                <a:latin typeface="楷体" pitchFamily="49" charset="-122"/>
                <a:ea typeface="楷体" pitchFamily="49" charset="-122"/>
              </a:rPr>
              <a:t>(Perceptron)</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人工智能的历史</a:t>
            </a:r>
            <a:endParaRPr lang="zh-CN" altLang="en-US" dirty="0"/>
          </a:p>
        </p:txBody>
      </p:sp>
      <p:sp>
        <p:nvSpPr>
          <p:cNvPr id="3" name="内容占位符 2"/>
          <p:cNvSpPr>
            <a:spLocks noGrp="1"/>
          </p:cNvSpPr>
          <p:nvPr>
            <p:ph idx="1"/>
          </p:nvPr>
        </p:nvSpPr>
        <p:spPr>
          <a:xfrm>
            <a:off x="1187624" y="1340768"/>
            <a:ext cx="7776864" cy="4104456"/>
          </a:xfrm>
        </p:spPr>
        <p:txBody>
          <a:bodyPr>
            <a:normAutofit fontScale="92500"/>
          </a:bodyPr>
          <a:lstStyle/>
          <a:p>
            <a:pPr marL="82296" indent="0">
              <a:buClr>
                <a:srgbClr val="800000"/>
              </a:buClr>
              <a:buNone/>
            </a:pPr>
            <a:r>
              <a:rPr lang="zh-CN" altLang="en-US" sz="3000" b="1" dirty="0">
                <a:solidFill>
                  <a:srgbClr val="C00000"/>
                </a:solidFill>
                <a:latin typeface="楷体" pitchFamily="49" charset="-122"/>
                <a:ea typeface="楷体" pitchFamily="49" charset="-122"/>
              </a:rPr>
              <a:t>基于统计的方法</a:t>
            </a:r>
            <a:r>
              <a:rPr lang="en-US" altLang="zh-CN" sz="3000" b="1" dirty="0">
                <a:solidFill>
                  <a:srgbClr val="C00000"/>
                </a:solidFill>
                <a:latin typeface="楷体" pitchFamily="49" charset="-122"/>
                <a:ea typeface="楷体" pitchFamily="49" charset="-122"/>
              </a:rPr>
              <a:t>(1990-)</a:t>
            </a:r>
          </a:p>
          <a:p>
            <a:pPr marL="639763" lvl="1" indent="-282575">
              <a:buClr>
                <a:srgbClr val="800000"/>
              </a:buClr>
              <a:buFont typeface="Wingdings" panose="05000000000000000000" pitchFamily="2" charset="2"/>
              <a:buChar char="Ø"/>
            </a:pPr>
            <a:r>
              <a:rPr lang="en-US" altLang="zh-CN" sz="3000" dirty="0" smtClean="0">
                <a:latin typeface="楷体" pitchFamily="49" charset="-122"/>
                <a:ea typeface="楷体" pitchFamily="49" charset="-122"/>
              </a:rPr>
              <a:t> </a:t>
            </a:r>
            <a:r>
              <a:rPr lang="zh-CN" altLang="zh-CN" sz="3000" dirty="0" smtClean="0">
                <a:latin typeface="楷体" pitchFamily="49" charset="-122"/>
                <a:ea typeface="楷体" pitchFamily="49" charset="-122"/>
              </a:rPr>
              <a:t>注重</a:t>
            </a:r>
            <a:r>
              <a:rPr lang="zh-CN" altLang="zh-CN" sz="3000" dirty="0">
                <a:latin typeface="楷体" pitchFamily="49" charset="-122"/>
                <a:ea typeface="楷体" pitchFamily="49" charset="-122"/>
              </a:rPr>
              <a:t>非确定性的概率论重新兴起</a:t>
            </a:r>
          </a:p>
          <a:p>
            <a:pPr marL="759143" lvl="1" indent="-457200">
              <a:buClr>
                <a:srgbClr val="800000"/>
              </a:buClr>
              <a:buFont typeface="Wingdings" panose="05000000000000000000" pitchFamily="2" charset="2"/>
              <a:buChar char="Ø"/>
            </a:pPr>
            <a:r>
              <a:rPr lang="zh-CN" altLang="en-US" sz="3000" dirty="0">
                <a:latin typeface="楷体" pitchFamily="49" charset="-122"/>
                <a:ea typeface="楷体" pitchFamily="49" charset="-122"/>
              </a:rPr>
              <a:t>人工智能成为产业，比如商业发展专家系统</a:t>
            </a:r>
            <a:endParaRPr lang="en-US" altLang="zh-CN" sz="3000" dirty="0">
              <a:latin typeface="楷体" pitchFamily="49" charset="-122"/>
              <a:ea typeface="楷体" pitchFamily="49" charset="-122"/>
            </a:endParaRPr>
          </a:p>
          <a:p>
            <a:pPr marL="759143" lvl="1" indent="-457200">
              <a:buClr>
                <a:srgbClr val="800000"/>
              </a:buClr>
              <a:buFont typeface="Wingdings" panose="05000000000000000000" pitchFamily="2" charset="2"/>
              <a:buChar char="Ø"/>
            </a:pPr>
            <a:r>
              <a:rPr lang="zh-CN" altLang="en-US" sz="3000" dirty="0">
                <a:latin typeface="楷体" pitchFamily="49" charset="-122"/>
                <a:ea typeface="楷体" pitchFamily="49" charset="-122"/>
              </a:rPr>
              <a:t>神经网络的回归</a:t>
            </a:r>
            <a:r>
              <a:rPr lang="en-US" altLang="zh-CN" sz="3000" dirty="0">
                <a:latin typeface="楷体" pitchFamily="49" charset="-122"/>
                <a:ea typeface="楷体" pitchFamily="49" charset="-122"/>
              </a:rPr>
              <a:t>(</a:t>
            </a:r>
            <a:r>
              <a:rPr lang="en-GB" altLang="zh-CN" sz="3000" b="1" dirty="0" err="1">
                <a:latin typeface="楷体" pitchFamily="49" charset="-122"/>
                <a:ea typeface="楷体" pitchFamily="49" charset="-122"/>
              </a:rPr>
              <a:t>Grossberg</a:t>
            </a:r>
            <a:r>
              <a:rPr lang="en-GB" altLang="zh-CN" sz="3000" b="1" dirty="0">
                <a:latin typeface="楷体" pitchFamily="49" charset="-122"/>
                <a:ea typeface="楷体" pitchFamily="49" charset="-122"/>
              </a:rPr>
              <a:t>, Hopfield</a:t>
            </a:r>
            <a:r>
              <a:rPr lang="en-US" altLang="zh-CN" sz="3000" dirty="0">
                <a:latin typeface="楷体" pitchFamily="49" charset="-122"/>
                <a:ea typeface="楷体" pitchFamily="49" charset="-122"/>
              </a:rPr>
              <a:t>)</a:t>
            </a:r>
          </a:p>
          <a:p>
            <a:pPr marL="759143" lvl="1" indent="-457200">
              <a:buClr>
                <a:srgbClr val="800000"/>
              </a:buClr>
              <a:buFont typeface="Wingdings" panose="05000000000000000000" pitchFamily="2" charset="2"/>
              <a:buChar char="Ø"/>
            </a:pPr>
            <a:r>
              <a:rPr lang="zh-CN" altLang="en-US" sz="3000" dirty="0">
                <a:latin typeface="楷体" pitchFamily="49" charset="-122"/>
                <a:ea typeface="楷体" pitchFamily="49" charset="-122"/>
              </a:rPr>
              <a:t>其他机器学习方法的出现</a:t>
            </a:r>
            <a:r>
              <a:rPr lang="en-US" altLang="zh-CN" sz="3000" dirty="0">
                <a:latin typeface="楷体" pitchFamily="49" charset="-122"/>
                <a:ea typeface="楷体" pitchFamily="49" charset="-122"/>
              </a:rPr>
              <a:t>(</a:t>
            </a:r>
            <a:r>
              <a:rPr lang="zh-CN" altLang="en-US" sz="3000" dirty="0">
                <a:latin typeface="楷体" pitchFamily="49" charset="-122"/>
                <a:ea typeface="楷体" pitchFamily="49" charset="-122"/>
              </a:rPr>
              <a:t>隐马尔科夫模型，贝叶斯网络等等</a:t>
            </a:r>
            <a:r>
              <a:rPr lang="en-US" altLang="zh-CN" sz="3000" dirty="0">
                <a:latin typeface="楷体" pitchFamily="49" charset="-122"/>
                <a:ea typeface="楷体" pitchFamily="49" charset="-122"/>
              </a:rPr>
              <a:t>)</a:t>
            </a:r>
          </a:p>
          <a:p>
            <a:pPr marL="759143" lvl="1" indent="-457200">
              <a:buClr>
                <a:srgbClr val="800000"/>
              </a:buClr>
              <a:buFont typeface="Wingdings" panose="05000000000000000000" pitchFamily="2" charset="2"/>
              <a:buChar char="Ø"/>
            </a:pPr>
            <a:r>
              <a:rPr lang="zh-CN" altLang="en-US" sz="3000" dirty="0">
                <a:latin typeface="楷体" pitchFamily="49" charset="-122"/>
                <a:ea typeface="楷体" pitchFamily="49" charset="-122"/>
              </a:rPr>
              <a:t>智能</a:t>
            </a:r>
            <a:r>
              <a:rPr lang="en-US" altLang="zh-CN" sz="3000" dirty="0">
                <a:latin typeface="楷体" pitchFamily="49" charset="-122"/>
                <a:ea typeface="楷体" pitchFamily="49" charset="-122"/>
              </a:rPr>
              <a:t>Agent</a:t>
            </a:r>
            <a:r>
              <a:rPr lang="zh-CN" altLang="en-US" sz="3000" dirty="0">
                <a:latin typeface="楷体" pitchFamily="49" charset="-122"/>
                <a:ea typeface="楷体" pitchFamily="49" charset="-122"/>
              </a:rPr>
              <a:t>的出现，基于</a:t>
            </a:r>
            <a:r>
              <a:rPr lang="en-US" altLang="zh-CN" sz="3000" dirty="0">
                <a:latin typeface="楷体" pitchFamily="49" charset="-122"/>
                <a:ea typeface="楷体" pitchFamily="49" charset="-122"/>
              </a:rPr>
              <a:t>Web</a:t>
            </a:r>
            <a:r>
              <a:rPr lang="zh-CN" altLang="en-US" sz="3000" dirty="0">
                <a:latin typeface="楷体" pitchFamily="49" charset="-122"/>
                <a:ea typeface="楷体" pitchFamily="49" charset="-122"/>
              </a:rPr>
              <a:t>的</a:t>
            </a:r>
            <a:r>
              <a:rPr lang="en-US" altLang="zh-CN" sz="3000" dirty="0">
                <a:latin typeface="楷体" pitchFamily="49" charset="-122"/>
                <a:ea typeface="楷体" pitchFamily="49" charset="-122"/>
              </a:rPr>
              <a:t>Agent</a:t>
            </a:r>
            <a:r>
              <a:rPr lang="zh-CN" altLang="en-US" sz="3000" dirty="0">
                <a:latin typeface="楷体" pitchFamily="49" charset="-122"/>
                <a:ea typeface="楷体" pitchFamily="49" charset="-122"/>
              </a:rPr>
              <a:t>的应用</a:t>
            </a:r>
            <a:endParaRPr lang="en-US" altLang="zh-CN" sz="3000" dirty="0">
              <a:latin typeface="楷体" pitchFamily="49" charset="-122"/>
              <a:ea typeface="楷体" pitchFamily="49" charset="-122"/>
            </a:endParaRPr>
          </a:p>
          <a:p>
            <a:pPr marL="759143" lvl="1" indent="-457200">
              <a:buClr>
                <a:srgbClr val="800000"/>
              </a:buClr>
              <a:buFont typeface="Wingdings" panose="05000000000000000000" pitchFamily="2" charset="2"/>
              <a:buChar char="Ø"/>
            </a:pPr>
            <a:r>
              <a:rPr lang="zh-CN" altLang="zh-CN" sz="3000" dirty="0" smtClean="0">
                <a:latin typeface="楷体" pitchFamily="49" charset="-122"/>
                <a:ea typeface="楷体" pitchFamily="49" charset="-122"/>
              </a:rPr>
              <a:t>人工智能</a:t>
            </a:r>
            <a:r>
              <a:rPr lang="zh-CN" altLang="zh-CN" sz="3000" dirty="0">
                <a:latin typeface="楷体" pitchFamily="49" charset="-122"/>
                <a:ea typeface="楷体" pitchFamily="49" charset="-122"/>
              </a:rPr>
              <a:t>的春天</a:t>
            </a:r>
            <a:r>
              <a:rPr lang="en-US" altLang="zh-CN" sz="3000" dirty="0"/>
              <a:t>?</a:t>
            </a:r>
            <a:endParaRPr lang="zh-CN" altLang="zh-CN" sz="3000" dirty="0"/>
          </a:p>
          <a:p>
            <a:pPr>
              <a:buClr>
                <a:srgbClr val="800000"/>
              </a:buClr>
              <a:buFont typeface="Wingdings" pitchFamily="2" charset="2"/>
              <a:buChar char="Ø"/>
            </a:pPr>
            <a:endParaRPr lang="en-US" altLang="zh-CN" sz="2800"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楷体" pitchFamily="49" charset="-122"/>
                <a:ea typeface="楷体" pitchFamily="49" charset="-122"/>
              </a:rPr>
              <a:t>人工智能的历史</a:t>
            </a:r>
          </a:p>
        </p:txBody>
      </p:sp>
      <p:graphicFrame>
        <p:nvGraphicFramePr>
          <p:cNvPr id="4" name="表格 3"/>
          <p:cNvGraphicFramePr>
            <a:graphicFrameLocks noGrp="1"/>
          </p:cNvGraphicFramePr>
          <p:nvPr>
            <p:extLst>
              <p:ext uri="{D42A27DB-BD31-4B8C-83A1-F6EECF244321}">
                <p14:modId xmlns:p14="http://schemas.microsoft.com/office/powerpoint/2010/main" val="1996870099"/>
              </p:ext>
            </p:extLst>
          </p:nvPr>
        </p:nvGraphicFramePr>
        <p:xfrm>
          <a:off x="1259632" y="1484784"/>
          <a:ext cx="7704856" cy="5090160"/>
        </p:xfrm>
        <a:graphic>
          <a:graphicData uri="http://schemas.openxmlformats.org/drawingml/2006/table">
            <a:tbl>
              <a:tblPr firstRow="1" bandRow="1">
                <a:tableStyleId>{5C22544A-7EE6-4342-B048-85BDC9FD1C3A}</a:tableStyleId>
              </a:tblPr>
              <a:tblGrid>
                <a:gridCol w="1584176"/>
                <a:gridCol w="6120680"/>
              </a:tblGrid>
              <a:tr h="370840">
                <a:tc>
                  <a:txBody>
                    <a:bodyPr/>
                    <a:lstStyle/>
                    <a:p>
                      <a:pPr algn="ctr"/>
                      <a:r>
                        <a:rPr lang="zh-CN" altLang="en-US" dirty="0" smtClean="0"/>
                        <a:t>时间</a:t>
                      </a:r>
                      <a:endParaRPr lang="zh-CN" altLang="en-US" dirty="0"/>
                    </a:p>
                  </a:txBody>
                  <a:tcPr/>
                </a:tc>
                <a:tc>
                  <a:txBody>
                    <a:bodyPr/>
                    <a:lstStyle/>
                    <a:p>
                      <a:pPr algn="ctr"/>
                      <a:r>
                        <a:rPr lang="zh-CN" altLang="en-US" dirty="0" smtClean="0"/>
                        <a:t>事件</a:t>
                      </a:r>
                      <a:endParaRPr lang="zh-CN" altLang="en-US" dirty="0"/>
                    </a:p>
                  </a:txBody>
                  <a:tcPr/>
                </a:tc>
              </a:tr>
              <a:tr h="370840">
                <a:tc>
                  <a:txBody>
                    <a:bodyPr/>
                    <a:lstStyle/>
                    <a:p>
                      <a:pPr algn="ctr"/>
                      <a:r>
                        <a:rPr lang="en-US" altLang="zh-CN" sz="1800" kern="1200" baseline="0" dirty="0" smtClean="0">
                          <a:solidFill>
                            <a:schemeClr val="dk1"/>
                          </a:solidFill>
                          <a:latin typeface="+mn-lt"/>
                          <a:ea typeface="+mn-ea"/>
                          <a:cs typeface="+mn-cs"/>
                        </a:rPr>
                        <a:t>1943</a:t>
                      </a:r>
                      <a:endParaRPr lang="zh-CN" altLang="en-US" dirty="0"/>
                    </a:p>
                  </a:txBody>
                  <a:tcPr/>
                </a:tc>
                <a:tc>
                  <a:txBody>
                    <a:bodyPr/>
                    <a:lstStyle/>
                    <a:p>
                      <a:r>
                        <a:rPr lang="en-US" altLang="zh-CN" sz="1800" kern="1200" baseline="0" dirty="0" smtClean="0">
                          <a:solidFill>
                            <a:schemeClr val="dk1"/>
                          </a:solidFill>
                          <a:latin typeface="+mn-lt"/>
                          <a:ea typeface="+mn-ea"/>
                          <a:cs typeface="+mn-cs"/>
                        </a:rPr>
                        <a:t>McCulloch &amp; Pitts: </a:t>
                      </a:r>
                      <a:r>
                        <a:rPr lang="zh-CN" altLang="en-US" sz="1800" kern="1200" baseline="0" dirty="0" smtClean="0">
                          <a:solidFill>
                            <a:schemeClr val="dk1"/>
                          </a:solidFill>
                          <a:latin typeface="+mn-lt"/>
                          <a:ea typeface="+mn-ea"/>
                          <a:cs typeface="+mn-cs"/>
                        </a:rPr>
                        <a:t>人脑的逻辑电路模型</a:t>
                      </a:r>
                      <a:endParaRPr lang="zh-CN" altLang="en-US" dirty="0"/>
                    </a:p>
                  </a:txBody>
                  <a:tcPr/>
                </a:tc>
              </a:tr>
              <a:tr h="370840">
                <a:tc>
                  <a:txBody>
                    <a:bodyPr/>
                    <a:lstStyle/>
                    <a:p>
                      <a:pPr algn="ctr"/>
                      <a:r>
                        <a:rPr lang="en-US" altLang="zh-CN" sz="1800" kern="1200" baseline="0" dirty="0" smtClean="0">
                          <a:solidFill>
                            <a:schemeClr val="dk1"/>
                          </a:solidFill>
                          <a:latin typeface="+mn-lt"/>
                          <a:ea typeface="+mn-ea"/>
                          <a:cs typeface="+mn-cs"/>
                        </a:rPr>
                        <a:t>1950</a:t>
                      </a:r>
                      <a:endParaRPr lang="zh-CN" altLang="en-US" dirty="0"/>
                    </a:p>
                  </a:txBody>
                  <a:tcPr/>
                </a:tc>
                <a:tc>
                  <a:txBody>
                    <a:bodyPr/>
                    <a:lstStyle/>
                    <a:p>
                      <a:r>
                        <a:rPr lang="zh-CN" altLang="en-US" sz="1800" kern="1200" baseline="0" dirty="0" smtClean="0">
                          <a:solidFill>
                            <a:schemeClr val="dk1"/>
                          </a:solidFill>
                          <a:latin typeface="+mn-lt"/>
                          <a:ea typeface="+mn-ea"/>
                          <a:cs typeface="+mn-cs"/>
                        </a:rPr>
                        <a:t>图灵的计算机器与智能 </a:t>
                      </a:r>
                      <a:endParaRPr lang="zh-CN" altLang="en-US" dirty="0"/>
                    </a:p>
                  </a:txBody>
                  <a:tcPr/>
                </a:tc>
              </a:tr>
              <a:tr h="370840">
                <a:tc>
                  <a:txBody>
                    <a:bodyPr/>
                    <a:lstStyle/>
                    <a:p>
                      <a:pPr algn="ctr"/>
                      <a:r>
                        <a:rPr lang="en-US" altLang="zh-CN" sz="1800" kern="1200" baseline="0" dirty="0" smtClean="0">
                          <a:solidFill>
                            <a:schemeClr val="dk1"/>
                          </a:solidFill>
                          <a:latin typeface="+mn-lt"/>
                          <a:ea typeface="+mn-ea"/>
                          <a:cs typeface="+mn-cs"/>
                        </a:rPr>
                        <a:t>1956</a:t>
                      </a:r>
                      <a:endParaRPr lang="zh-CN" altLang="en-US" dirty="0"/>
                    </a:p>
                  </a:txBody>
                  <a:tcPr/>
                </a:tc>
                <a:tc>
                  <a:txBody>
                    <a:bodyPr/>
                    <a:lstStyle/>
                    <a:p>
                      <a:r>
                        <a:rPr lang="en-US" altLang="zh-CN" sz="1800" kern="1200" baseline="0" dirty="0" smtClean="0">
                          <a:solidFill>
                            <a:schemeClr val="dk1"/>
                          </a:solidFill>
                          <a:latin typeface="+mn-lt"/>
                          <a:ea typeface="+mn-ea"/>
                          <a:cs typeface="+mn-cs"/>
                        </a:rPr>
                        <a:t>Dartmouth</a:t>
                      </a:r>
                      <a:r>
                        <a:rPr lang="zh-CN" altLang="en-US" sz="1800" kern="1200" baseline="0" dirty="0" smtClean="0">
                          <a:solidFill>
                            <a:schemeClr val="dk1"/>
                          </a:solidFill>
                          <a:latin typeface="+mn-lt"/>
                          <a:ea typeface="+mn-ea"/>
                          <a:cs typeface="+mn-cs"/>
                        </a:rPr>
                        <a:t>会议：人工智能的诞生</a:t>
                      </a:r>
                      <a:endParaRPr lang="zh-CN" altLang="en-US" dirty="0"/>
                    </a:p>
                  </a:txBody>
                  <a:tcPr/>
                </a:tc>
              </a:tr>
              <a:tr h="370840">
                <a:tc>
                  <a:txBody>
                    <a:bodyPr/>
                    <a:lstStyle/>
                    <a:p>
                      <a:pPr algn="ctr"/>
                      <a:r>
                        <a:rPr lang="en-US" altLang="zh-CN" sz="1800" kern="1200" baseline="0" dirty="0" smtClean="0">
                          <a:solidFill>
                            <a:schemeClr val="dk1"/>
                          </a:solidFill>
                          <a:latin typeface="+mn-lt"/>
                          <a:ea typeface="+mn-ea"/>
                          <a:cs typeface="+mn-cs"/>
                        </a:rPr>
                        <a:t>1950s</a:t>
                      </a:r>
                      <a:endParaRPr lang="zh-CN" altLang="en-US" dirty="0"/>
                    </a:p>
                  </a:txBody>
                  <a:tcPr/>
                </a:tc>
                <a:tc>
                  <a:txBody>
                    <a:bodyPr/>
                    <a:lstStyle/>
                    <a:p>
                      <a:r>
                        <a:rPr lang="zh-CN" altLang="en-US" sz="1800" kern="1200" baseline="0" dirty="0" smtClean="0">
                          <a:solidFill>
                            <a:schemeClr val="dk1"/>
                          </a:solidFill>
                          <a:latin typeface="+mn-lt"/>
                          <a:ea typeface="+mn-ea"/>
                          <a:cs typeface="+mn-cs"/>
                        </a:rPr>
                        <a:t>早期的</a:t>
                      </a:r>
                      <a:r>
                        <a:rPr lang="en-US" altLang="zh-CN" sz="1800" kern="1200" baseline="0" dirty="0" smtClean="0">
                          <a:solidFill>
                            <a:schemeClr val="dk1"/>
                          </a:solidFill>
                          <a:latin typeface="+mn-lt"/>
                          <a:ea typeface="+mn-ea"/>
                          <a:cs typeface="+mn-cs"/>
                        </a:rPr>
                        <a:t>AI</a:t>
                      </a:r>
                      <a:r>
                        <a:rPr lang="zh-CN" altLang="en-US" sz="1800" kern="1200" baseline="0" dirty="0" smtClean="0">
                          <a:solidFill>
                            <a:schemeClr val="dk1"/>
                          </a:solidFill>
                          <a:latin typeface="+mn-lt"/>
                          <a:ea typeface="+mn-ea"/>
                          <a:cs typeface="+mn-cs"/>
                        </a:rPr>
                        <a:t>程序包括</a:t>
                      </a:r>
                      <a:r>
                        <a:rPr lang="en-US" altLang="zh-CN" sz="1800" kern="1200" baseline="0" dirty="0" smtClean="0">
                          <a:solidFill>
                            <a:schemeClr val="dk1"/>
                          </a:solidFill>
                          <a:latin typeface="+mn-lt"/>
                          <a:ea typeface="+mn-ea"/>
                          <a:cs typeface="+mn-cs"/>
                        </a:rPr>
                        <a:t> Samuel</a:t>
                      </a:r>
                      <a:r>
                        <a:rPr lang="zh-CN" altLang="en-US" sz="1800" kern="1200" baseline="0" dirty="0" smtClean="0">
                          <a:solidFill>
                            <a:schemeClr val="dk1"/>
                          </a:solidFill>
                          <a:latin typeface="+mn-lt"/>
                          <a:ea typeface="+mn-ea"/>
                          <a:cs typeface="+mn-cs"/>
                        </a:rPr>
                        <a:t>的西洋跳棋程序，通用问题求解器，</a:t>
                      </a:r>
                      <a:r>
                        <a:rPr lang="en-US" altLang="zh-CN" sz="1800" kern="1200" baseline="0" dirty="0" smtClean="0">
                          <a:solidFill>
                            <a:schemeClr val="dk1"/>
                          </a:solidFill>
                          <a:latin typeface="+mn-lt"/>
                          <a:ea typeface="+mn-ea"/>
                          <a:cs typeface="+mn-cs"/>
                        </a:rPr>
                        <a:t>Gelernter</a:t>
                      </a:r>
                      <a:r>
                        <a:rPr lang="zh-CN" altLang="en-US" sz="1800" kern="1200" baseline="0" dirty="0" smtClean="0">
                          <a:solidFill>
                            <a:schemeClr val="dk1"/>
                          </a:solidFill>
                          <a:latin typeface="+mn-lt"/>
                          <a:ea typeface="+mn-ea"/>
                          <a:cs typeface="+mn-cs"/>
                        </a:rPr>
                        <a:t>的几何定理证明器</a:t>
                      </a:r>
                      <a:endParaRPr lang="zh-CN" altLang="en-US" dirty="0"/>
                    </a:p>
                  </a:txBody>
                  <a:tcPr/>
                </a:tc>
              </a:tr>
              <a:tr h="370840">
                <a:tc>
                  <a:txBody>
                    <a:bodyPr/>
                    <a:lstStyle/>
                    <a:p>
                      <a:pPr algn="ctr"/>
                      <a:r>
                        <a:rPr lang="en-US" altLang="zh-CN" sz="1800" kern="1200" baseline="0" dirty="0" smtClean="0">
                          <a:solidFill>
                            <a:schemeClr val="dk1"/>
                          </a:solidFill>
                          <a:latin typeface="+mn-lt"/>
                          <a:ea typeface="+mn-ea"/>
                          <a:cs typeface="+mn-cs"/>
                        </a:rPr>
                        <a:t>1965</a:t>
                      </a:r>
                      <a:endParaRPr lang="zh-CN" altLang="en-US" dirty="0"/>
                    </a:p>
                  </a:txBody>
                  <a:tcPr/>
                </a:tc>
                <a:tc>
                  <a:txBody>
                    <a:bodyPr/>
                    <a:lstStyle/>
                    <a:p>
                      <a:r>
                        <a:rPr lang="en-US" altLang="zh-CN" sz="1800" kern="1200" baseline="0" dirty="0" smtClean="0">
                          <a:solidFill>
                            <a:schemeClr val="dk1"/>
                          </a:solidFill>
                          <a:latin typeface="+mn-lt"/>
                          <a:ea typeface="+mn-ea"/>
                          <a:cs typeface="+mn-cs"/>
                        </a:rPr>
                        <a:t>Robinson</a:t>
                      </a:r>
                      <a:r>
                        <a:rPr lang="zh-CN" altLang="en-US" sz="1800" kern="1200" baseline="0" dirty="0" smtClean="0">
                          <a:solidFill>
                            <a:schemeClr val="dk1"/>
                          </a:solidFill>
                          <a:latin typeface="+mn-lt"/>
                          <a:ea typeface="+mn-ea"/>
                          <a:cs typeface="+mn-cs"/>
                        </a:rPr>
                        <a:t>的基于逻辑推理的完整性算法</a:t>
                      </a:r>
                      <a:endParaRPr lang="zh-CN" altLang="en-US" dirty="0"/>
                    </a:p>
                  </a:txBody>
                  <a:tcPr/>
                </a:tc>
              </a:tr>
              <a:tr h="370840">
                <a:tc>
                  <a:txBody>
                    <a:bodyPr/>
                    <a:lstStyle/>
                    <a:p>
                      <a:pPr algn="ctr"/>
                      <a:r>
                        <a:rPr lang="en-US" altLang="zh-CN" sz="1800" kern="1200" baseline="0" dirty="0" smtClean="0">
                          <a:solidFill>
                            <a:schemeClr val="dk1"/>
                          </a:solidFill>
                          <a:latin typeface="+mn-lt"/>
                          <a:ea typeface="+mn-ea"/>
                          <a:cs typeface="+mn-cs"/>
                        </a:rPr>
                        <a:t>1966–1973</a:t>
                      </a:r>
                      <a:endParaRPr lang="zh-CN" altLang="en-US" dirty="0"/>
                    </a:p>
                  </a:txBody>
                  <a:tcPr/>
                </a:tc>
                <a:tc>
                  <a:txBody>
                    <a:bodyPr/>
                    <a:lstStyle/>
                    <a:p>
                      <a:r>
                        <a:rPr lang="zh-CN" altLang="en-US" sz="1800" kern="1200" baseline="0" dirty="0" smtClean="0">
                          <a:solidFill>
                            <a:schemeClr val="dk1"/>
                          </a:solidFill>
                          <a:latin typeface="+mn-lt"/>
                          <a:ea typeface="+mn-ea"/>
                          <a:cs typeface="+mn-cs"/>
                        </a:rPr>
                        <a:t>人工智能发现了计算的复杂性，神经网络研究几乎消失</a:t>
                      </a:r>
                      <a:endParaRPr lang="zh-CN" altLang="en-US" dirty="0"/>
                    </a:p>
                  </a:txBody>
                  <a:tcPr/>
                </a:tc>
              </a:tr>
              <a:tr h="370840">
                <a:tc>
                  <a:txBody>
                    <a:bodyPr/>
                    <a:lstStyle/>
                    <a:p>
                      <a:pPr algn="ctr"/>
                      <a:r>
                        <a:rPr lang="en-US" altLang="zh-CN" sz="1800" kern="1200" baseline="0" dirty="0" smtClean="0">
                          <a:solidFill>
                            <a:schemeClr val="dk1"/>
                          </a:solidFill>
                          <a:latin typeface="+mn-lt"/>
                          <a:ea typeface="+mn-ea"/>
                          <a:cs typeface="+mn-cs"/>
                        </a:rPr>
                        <a:t>1969–1979</a:t>
                      </a:r>
                      <a:endParaRPr lang="zh-CN" altLang="en-US" dirty="0"/>
                    </a:p>
                  </a:txBody>
                  <a:tcPr/>
                </a:tc>
                <a:tc>
                  <a:txBody>
                    <a:bodyPr/>
                    <a:lstStyle/>
                    <a:p>
                      <a:r>
                        <a:rPr lang="en-US" altLang="zh-CN" sz="1800" kern="1200" baseline="0" dirty="0" smtClean="0">
                          <a:solidFill>
                            <a:schemeClr val="dk1"/>
                          </a:solidFill>
                          <a:latin typeface="+mn-lt"/>
                          <a:ea typeface="+mn-ea"/>
                          <a:cs typeface="+mn-cs"/>
                        </a:rPr>
                        <a:t> </a:t>
                      </a:r>
                      <a:r>
                        <a:rPr lang="zh-CN" altLang="en-US" sz="1800" kern="1200" baseline="0" dirty="0" smtClean="0">
                          <a:solidFill>
                            <a:schemeClr val="dk1"/>
                          </a:solidFill>
                          <a:latin typeface="+mn-lt"/>
                          <a:ea typeface="+mn-ea"/>
                          <a:cs typeface="+mn-cs"/>
                        </a:rPr>
                        <a:t>知识系统的早期发展</a:t>
                      </a:r>
                      <a:endParaRPr lang="zh-CN" altLang="en-US" dirty="0"/>
                    </a:p>
                  </a:txBody>
                  <a:tcPr/>
                </a:tc>
              </a:tr>
              <a:tr h="370840">
                <a:tc>
                  <a:txBody>
                    <a:bodyPr/>
                    <a:lstStyle/>
                    <a:p>
                      <a:pPr algn="ctr"/>
                      <a:r>
                        <a:rPr lang="en-US" altLang="zh-CN" sz="1800" kern="1200" baseline="0" dirty="0" smtClean="0">
                          <a:solidFill>
                            <a:schemeClr val="dk1"/>
                          </a:solidFill>
                          <a:latin typeface="+mn-lt"/>
                          <a:ea typeface="+mn-ea"/>
                          <a:cs typeface="+mn-cs"/>
                        </a:rPr>
                        <a:t>1980– </a:t>
                      </a:r>
                      <a:r>
                        <a:rPr lang="zh-CN" altLang="en-US" sz="1800" kern="1200" baseline="0" dirty="0" smtClean="0">
                          <a:solidFill>
                            <a:schemeClr val="dk1"/>
                          </a:solidFill>
                          <a:latin typeface="+mn-lt"/>
                          <a:ea typeface="+mn-ea"/>
                          <a:cs typeface="+mn-cs"/>
                        </a:rPr>
                        <a:t>现在</a:t>
                      </a:r>
                      <a:endParaRPr lang="en-US" altLang="zh-CN" sz="1800" kern="1200" baseline="0" dirty="0" smtClean="0">
                        <a:solidFill>
                          <a:schemeClr val="dk1"/>
                        </a:solidFill>
                        <a:latin typeface="+mn-lt"/>
                        <a:ea typeface="+mn-ea"/>
                        <a:cs typeface="+mn-cs"/>
                      </a:endParaRPr>
                    </a:p>
                  </a:txBody>
                  <a:tcPr/>
                </a:tc>
                <a:tc>
                  <a:txBody>
                    <a:bodyPr/>
                    <a:lstStyle/>
                    <a:p>
                      <a:r>
                        <a:rPr lang="zh-CN" altLang="en-US" dirty="0" smtClean="0"/>
                        <a:t>人工智能成为产业</a:t>
                      </a:r>
                      <a:endParaRPr lang="zh-CN" altLang="en-US" dirty="0"/>
                    </a:p>
                  </a:txBody>
                  <a:tcPr/>
                </a:tc>
              </a:tr>
              <a:tr h="370840">
                <a:tc>
                  <a:txBody>
                    <a:bodyPr/>
                    <a:lstStyle/>
                    <a:p>
                      <a:pPr algn="ctr"/>
                      <a:r>
                        <a:rPr lang="en-US" altLang="zh-CN" sz="1800" kern="1200" baseline="0" dirty="0" smtClean="0">
                          <a:solidFill>
                            <a:schemeClr val="dk1"/>
                          </a:solidFill>
                          <a:latin typeface="+mn-lt"/>
                          <a:ea typeface="+mn-ea"/>
                          <a:cs typeface="+mn-cs"/>
                        </a:rPr>
                        <a:t>1986– </a:t>
                      </a:r>
                      <a:r>
                        <a:rPr lang="zh-CN" altLang="en-US" sz="1800" kern="1200" baseline="0" dirty="0" smtClean="0">
                          <a:solidFill>
                            <a:schemeClr val="dk1"/>
                          </a:solidFill>
                          <a:latin typeface="+mn-lt"/>
                          <a:ea typeface="+mn-ea"/>
                          <a:cs typeface="+mn-cs"/>
                        </a:rPr>
                        <a:t>现在</a:t>
                      </a:r>
                      <a:endParaRPr lang="en-US" altLang="zh-CN" sz="1800" kern="1200" baseline="0" dirty="0" smtClean="0">
                        <a:solidFill>
                          <a:schemeClr val="dk1"/>
                        </a:solidFill>
                        <a:latin typeface="+mn-lt"/>
                        <a:ea typeface="+mn-ea"/>
                        <a:cs typeface="+mn-cs"/>
                      </a:endParaRPr>
                    </a:p>
                  </a:txBody>
                  <a:tcPr/>
                </a:tc>
                <a:tc>
                  <a:txBody>
                    <a:bodyPr/>
                    <a:lstStyle/>
                    <a:p>
                      <a:r>
                        <a:rPr lang="zh-CN" altLang="en-US" dirty="0" smtClean="0"/>
                        <a:t>神经网络的回归</a:t>
                      </a:r>
                      <a:endParaRPr lang="zh-CN" altLang="en-US" dirty="0"/>
                    </a:p>
                  </a:txBody>
                  <a:tcPr/>
                </a:tc>
              </a:tr>
              <a:tr h="370840">
                <a:tc>
                  <a:txBody>
                    <a:bodyPr/>
                    <a:lstStyle/>
                    <a:p>
                      <a:pPr algn="ctr"/>
                      <a:r>
                        <a:rPr lang="en-US" altLang="zh-CN" sz="1800" kern="1200" baseline="0" dirty="0" smtClean="0">
                          <a:solidFill>
                            <a:schemeClr val="dk1"/>
                          </a:solidFill>
                          <a:latin typeface="+mn-lt"/>
                          <a:ea typeface="+mn-ea"/>
                          <a:cs typeface="+mn-cs"/>
                        </a:rPr>
                        <a:t>1987– </a:t>
                      </a:r>
                      <a:r>
                        <a:rPr lang="zh-CN" altLang="en-US" sz="1800" kern="1200" baseline="0" dirty="0" smtClean="0">
                          <a:solidFill>
                            <a:schemeClr val="dk1"/>
                          </a:solidFill>
                          <a:latin typeface="+mn-lt"/>
                          <a:ea typeface="+mn-ea"/>
                          <a:cs typeface="+mn-cs"/>
                        </a:rPr>
                        <a:t>现在</a:t>
                      </a:r>
                      <a:endParaRPr lang="en-US" altLang="zh-CN" sz="1800" kern="1200" baseline="0" dirty="0" smtClean="0">
                        <a:solidFill>
                          <a:schemeClr val="dk1"/>
                        </a:solidFill>
                        <a:latin typeface="+mn-lt"/>
                        <a:ea typeface="+mn-ea"/>
                        <a:cs typeface="+mn-cs"/>
                      </a:endParaRPr>
                    </a:p>
                  </a:txBody>
                  <a:tcPr/>
                </a:tc>
                <a:tc>
                  <a:txBody>
                    <a:bodyPr/>
                    <a:lstStyle/>
                    <a:p>
                      <a:r>
                        <a:rPr lang="zh-CN" altLang="en-US" dirty="0" smtClean="0"/>
                        <a:t>人工智能采用科学方法</a:t>
                      </a:r>
                      <a:endParaRPr lang="zh-CN" altLang="en-US" dirty="0"/>
                    </a:p>
                  </a:txBody>
                  <a:tcPr/>
                </a:tc>
              </a:tr>
              <a:tr h="370840">
                <a:tc>
                  <a:txBody>
                    <a:bodyPr/>
                    <a:lstStyle/>
                    <a:p>
                      <a:pPr algn="ctr"/>
                      <a:r>
                        <a:rPr lang="en-US" altLang="zh-CN" sz="1800" kern="1200" baseline="0" dirty="0" smtClean="0">
                          <a:solidFill>
                            <a:schemeClr val="dk1"/>
                          </a:solidFill>
                          <a:latin typeface="+mn-lt"/>
                          <a:ea typeface="+mn-ea"/>
                          <a:cs typeface="+mn-cs"/>
                        </a:rPr>
                        <a:t>1995– </a:t>
                      </a:r>
                      <a:r>
                        <a:rPr lang="zh-CN" altLang="en-US" sz="1800" kern="1200" baseline="0" dirty="0" smtClean="0">
                          <a:solidFill>
                            <a:schemeClr val="dk1"/>
                          </a:solidFill>
                          <a:latin typeface="+mn-lt"/>
                          <a:ea typeface="+mn-ea"/>
                          <a:cs typeface="+mn-cs"/>
                        </a:rPr>
                        <a:t>现在</a:t>
                      </a:r>
                      <a:endParaRPr lang="en-US" altLang="zh-CN" sz="1800" kern="1200" baseline="0" dirty="0" smtClean="0">
                        <a:solidFill>
                          <a:schemeClr val="dk1"/>
                        </a:solidFill>
                        <a:latin typeface="+mn-lt"/>
                        <a:ea typeface="+mn-ea"/>
                        <a:cs typeface="+mn-cs"/>
                      </a:endParaRPr>
                    </a:p>
                  </a:txBody>
                  <a:tcPr/>
                </a:tc>
                <a:tc>
                  <a:txBody>
                    <a:bodyPr/>
                    <a:lstStyle/>
                    <a:p>
                      <a:r>
                        <a:rPr lang="zh-CN" altLang="en-US" dirty="0" smtClean="0"/>
                        <a:t>智能</a:t>
                      </a:r>
                      <a:r>
                        <a:rPr lang="en-US" altLang="zh-CN" dirty="0" smtClean="0"/>
                        <a:t>Agent</a:t>
                      </a:r>
                      <a:r>
                        <a:rPr lang="zh-CN" altLang="en-US" dirty="0" smtClean="0"/>
                        <a:t>的出现</a:t>
                      </a:r>
                      <a:endParaRPr lang="zh-CN" altLang="en-US" dirty="0"/>
                    </a:p>
                  </a:txBody>
                  <a:tcPr/>
                </a:tc>
              </a:tr>
              <a:tr h="370840">
                <a:tc>
                  <a:txBody>
                    <a:bodyPr/>
                    <a:lstStyle/>
                    <a:p>
                      <a:pPr algn="ctr"/>
                      <a:r>
                        <a:rPr lang="en-US" altLang="zh-CN" sz="1800" kern="1200" baseline="0" dirty="0" smtClean="0">
                          <a:solidFill>
                            <a:schemeClr val="dk1"/>
                          </a:solidFill>
                          <a:latin typeface="+mn-lt"/>
                          <a:ea typeface="+mn-ea"/>
                          <a:cs typeface="+mn-cs"/>
                        </a:rPr>
                        <a:t>2001– </a:t>
                      </a:r>
                      <a:r>
                        <a:rPr lang="zh-CN" altLang="en-US" sz="1800" kern="1200" baseline="0" dirty="0" smtClean="0">
                          <a:solidFill>
                            <a:schemeClr val="dk1"/>
                          </a:solidFill>
                          <a:latin typeface="+mn-lt"/>
                          <a:ea typeface="+mn-ea"/>
                          <a:cs typeface="+mn-cs"/>
                        </a:rPr>
                        <a:t>现在</a:t>
                      </a:r>
                      <a:endParaRPr lang="en-US" altLang="zh-CN" sz="1800" kern="1200" baseline="0" dirty="0" smtClean="0">
                        <a:solidFill>
                          <a:schemeClr val="dk1"/>
                        </a:solidFill>
                        <a:latin typeface="+mn-lt"/>
                        <a:ea typeface="+mn-ea"/>
                        <a:cs typeface="+mn-cs"/>
                      </a:endParaRPr>
                    </a:p>
                  </a:txBody>
                  <a:tcPr/>
                </a:tc>
                <a:tc>
                  <a:txBody>
                    <a:bodyPr/>
                    <a:lstStyle/>
                    <a:p>
                      <a:r>
                        <a:rPr lang="zh-CN" altLang="en-US" dirty="0" smtClean="0"/>
                        <a:t>极大数据集的可用性</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楷体" pitchFamily="49" charset="-122"/>
                <a:ea typeface="楷体" pitchFamily="49" charset="-122"/>
              </a:rPr>
              <a:t>最新发展水平</a:t>
            </a:r>
          </a:p>
        </p:txBody>
      </p:sp>
      <p:sp>
        <p:nvSpPr>
          <p:cNvPr id="4" name="灯片编号占位符 1"/>
          <p:cNvSpPr>
            <a:spLocks noGrp="1"/>
          </p:cNvSpPr>
          <p:nvPr>
            <p:ph type="sldNum" sz="quarter" idx="12"/>
          </p:nvPr>
        </p:nvSpPr>
        <p:spPr>
          <a:xfrm>
            <a:off x="6748140" y="7129214"/>
            <a:ext cx="2133600" cy="476250"/>
          </a:xfrm>
          <a:prstGeom prst="rect">
            <a:avLst/>
          </a:prstGeom>
          <a:noFill/>
          <a:ln>
            <a:miter lim="800000"/>
            <a:headEnd/>
            <a:tailEnd/>
          </a:ln>
        </p:spPr>
        <p:txBody>
          <a:bodyPr/>
          <a:lstStyle/>
          <a:p>
            <a:fld id="{4007E09A-3D01-48D2-BB9C-CAAED43BCD09}" type="slidenum">
              <a:rPr lang="en-US" altLang="zh-CN" smtClean="0">
                <a:ea typeface="宋体" charset="-122"/>
              </a:rPr>
              <a:pPr/>
              <a:t>26</a:t>
            </a:fld>
            <a:endParaRPr lang="en-US" altLang="zh-CN" smtClean="0">
              <a:ea typeface="宋体" charset="-122"/>
            </a:endParaRPr>
          </a:p>
        </p:txBody>
      </p:sp>
      <p:sp>
        <p:nvSpPr>
          <p:cNvPr id="5" name="Rectangle 2"/>
          <p:cNvSpPr>
            <a:spLocks noChangeArrowheads="1"/>
          </p:cNvSpPr>
          <p:nvPr/>
        </p:nvSpPr>
        <p:spPr bwMode="auto">
          <a:xfrm>
            <a:off x="2699792" y="4725144"/>
            <a:ext cx="6299200" cy="1443038"/>
          </a:xfrm>
          <a:prstGeom prst="rect">
            <a:avLst/>
          </a:prstGeom>
          <a:noFill/>
          <a:ln>
            <a:noFill/>
          </a:ln>
          <a:extLst/>
        </p:spPr>
        <p:txBody>
          <a:bodyPr lIns="90488" tIns="44450" rIns="90488" bIns="44450"/>
          <a:lstStyle/>
          <a:p>
            <a:pPr algn="l">
              <a:spcBef>
                <a:spcPct val="20000"/>
              </a:spcBef>
              <a:buClr>
                <a:schemeClr val="tx2"/>
              </a:buClr>
              <a:buSzPct val="75000"/>
              <a:defRPr/>
            </a:pPr>
            <a:r>
              <a:rPr lang="zh-CN" altLang="en-US" sz="2600" dirty="0">
                <a:latin typeface="楷体" pitchFamily="49" charset="-122"/>
                <a:ea typeface="楷体" pitchFamily="49" charset="-122"/>
              </a:rPr>
              <a:t>垃圾信息过滤：学习算法能够帮助用户分类垃圾邮件从而帮助用户节约了大量的</a:t>
            </a:r>
            <a:r>
              <a:rPr lang="zh-CN" altLang="en-US" sz="2600" dirty="0" smtClean="0">
                <a:latin typeface="楷体" pitchFamily="49" charset="-122"/>
                <a:ea typeface="楷体" pitchFamily="49" charset="-122"/>
              </a:rPr>
              <a:t>时间。</a:t>
            </a:r>
            <a:endParaRPr lang="en-US" altLang="zh-CN" sz="2600" dirty="0">
              <a:latin typeface="楷体" pitchFamily="49" charset="-122"/>
              <a:ea typeface="楷体" pitchFamily="49" charset="-122"/>
            </a:endParaRPr>
          </a:p>
          <a:p>
            <a:pPr marL="342900" indent="-342900" algn="l">
              <a:spcBef>
                <a:spcPct val="20000"/>
              </a:spcBef>
              <a:buClr>
                <a:schemeClr val="tx2"/>
              </a:buClr>
              <a:buSzPct val="75000"/>
              <a:buFont typeface="Monotype Sorts" pitchFamily="2" charset="2"/>
              <a:buChar char="n"/>
              <a:defRPr/>
            </a:pPr>
            <a:endParaRPr lang="en-GB" altLang="zh-CN" sz="2400" dirty="0"/>
          </a:p>
        </p:txBody>
      </p:sp>
      <p:sp>
        <p:nvSpPr>
          <p:cNvPr id="6" name="AutoShape 2" descr="c:\users\user\appdata\roaming\360se6\User Data\temp\images?q=tbn:ANd9GcSz0I0iEyPkWf7LvBiQ-lmErnA_aVpOrMeOE7PzChuC8und0GIvVoqduwA.jpg"/>
          <p:cNvSpPr>
            <a:spLocks noChangeAspect="1" noChangeArrowheads="1"/>
          </p:cNvSpPr>
          <p:nvPr/>
        </p:nvSpPr>
        <p:spPr bwMode="auto">
          <a:xfrm>
            <a:off x="4611365" y="606176"/>
            <a:ext cx="304800" cy="304801"/>
          </a:xfrm>
          <a:prstGeom prst="rect">
            <a:avLst/>
          </a:prstGeom>
          <a:noFill/>
          <a:ln w="9525">
            <a:noFill/>
            <a:miter lim="800000"/>
            <a:headEnd/>
            <a:tailEnd/>
          </a:ln>
        </p:spPr>
        <p:txBody>
          <a:bodyPr/>
          <a:lstStyle/>
          <a:p>
            <a:endParaRPr lang="zh-CN" altLang="en-US"/>
          </a:p>
        </p:txBody>
      </p:sp>
      <p:pic>
        <p:nvPicPr>
          <p:cNvPr id="7" name="Picture 5" descr="C:\Users\user\Pictures\images (6).jpg"/>
          <p:cNvPicPr>
            <a:picLocks noChangeAspect="1" noChangeArrowheads="1"/>
          </p:cNvPicPr>
          <p:nvPr/>
        </p:nvPicPr>
        <p:blipFill>
          <a:blip r:embed="rId2" cstate="print"/>
          <a:srcRect/>
          <a:stretch>
            <a:fillRect/>
          </a:stretch>
        </p:blipFill>
        <p:spPr bwMode="auto">
          <a:xfrm>
            <a:off x="1031427" y="4498303"/>
            <a:ext cx="1444625" cy="1871663"/>
          </a:xfrm>
          <a:prstGeom prst="rect">
            <a:avLst/>
          </a:prstGeom>
          <a:noFill/>
          <a:ln w="9525">
            <a:noFill/>
            <a:miter lim="800000"/>
            <a:headEnd/>
            <a:tailEnd/>
          </a:ln>
        </p:spPr>
      </p:pic>
      <p:pic>
        <p:nvPicPr>
          <p:cNvPr id="8" name="Picture 8" descr="C:\Users\user\Pictures\images (5).jpg"/>
          <p:cNvPicPr>
            <a:picLocks noChangeAspect="1" noChangeArrowheads="1"/>
          </p:cNvPicPr>
          <p:nvPr/>
        </p:nvPicPr>
        <p:blipFill>
          <a:blip r:embed="rId3" cstate="print"/>
          <a:srcRect/>
          <a:stretch>
            <a:fillRect/>
          </a:stretch>
        </p:blipFill>
        <p:spPr bwMode="auto">
          <a:xfrm>
            <a:off x="1043608" y="1330710"/>
            <a:ext cx="1512168" cy="2269233"/>
          </a:xfrm>
          <a:prstGeom prst="rect">
            <a:avLst/>
          </a:prstGeom>
          <a:noFill/>
          <a:ln w="9525">
            <a:noFill/>
            <a:miter lim="800000"/>
            <a:headEnd/>
            <a:tailEnd/>
          </a:ln>
        </p:spPr>
      </p:pic>
      <p:sp>
        <p:nvSpPr>
          <p:cNvPr id="9" name="矩形 2"/>
          <p:cNvSpPr>
            <a:spLocks noChangeArrowheads="1"/>
          </p:cNvSpPr>
          <p:nvPr/>
        </p:nvSpPr>
        <p:spPr bwMode="auto">
          <a:xfrm>
            <a:off x="2843808" y="2019052"/>
            <a:ext cx="6011862" cy="892552"/>
          </a:xfrm>
          <a:prstGeom prst="rect">
            <a:avLst/>
          </a:prstGeom>
          <a:noFill/>
          <a:ln w="9525">
            <a:noFill/>
            <a:miter lim="800000"/>
            <a:headEnd/>
            <a:tailEnd/>
          </a:ln>
        </p:spPr>
        <p:txBody>
          <a:bodyPr>
            <a:spAutoFit/>
          </a:bodyPr>
          <a:lstStyle/>
          <a:p>
            <a:pPr algn="l"/>
            <a:r>
              <a:rPr lang="en-US" altLang="zh-CN" sz="2600" dirty="0">
                <a:latin typeface="楷体" pitchFamily="49" charset="-122"/>
                <a:ea typeface="楷体" pitchFamily="49" charset="-122"/>
              </a:rPr>
              <a:t>IBM</a:t>
            </a:r>
            <a:r>
              <a:rPr lang="zh-CN" altLang="en-US" sz="2600" dirty="0">
                <a:latin typeface="楷体" pitchFamily="49" charset="-122"/>
                <a:ea typeface="楷体" pitchFamily="49" charset="-122"/>
              </a:rPr>
              <a:t>的深蓝在</a:t>
            </a:r>
            <a:r>
              <a:rPr lang="en-US" altLang="zh-CN" sz="2600" dirty="0">
                <a:latin typeface="楷体" pitchFamily="49" charset="-122"/>
                <a:ea typeface="楷体" pitchFamily="49" charset="-122"/>
              </a:rPr>
              <a:t>1997</a:t>
            </a:r>
            <a:r>
              <a:rPr lang="zh-CN" altLang="en-US" sz="2600" dirty="0">
                <a:latin typeface="楷体" pitchFamily="49" charset="-122"/>
                <a:ea typeface="楷体" pitchFamily="49" charset="-122"/>
              </a:rPr>
              <a:t>年成功击败了国际象棋世界大师</a:t>
            </a:r>
            <a:r>
              <a:rPr lang="en-US" altLang="zh-CN" sz="2600" dirty="0">
                <a:latin typeface="楷体" pitchFamily="49" charset="-122"/>
                <a:ea typeface="楷体" pitchFamily="49" charset="-122"/>
              </a:rPr>
              <a:t>Gary </a:t>
            </a:r>
            <a:r>
              <a:rPr lang="en-US" altLang="zh-CN" sz="2600" dirty="0" smtClean="0">
                <a:latin typeface="楷体" pitchFamily="49" charset="-122"/>
                <a:ea typeface="楷体" pitchFamily="49" charset="-122"/>
              </a:rPr>
              <a:t>Kasparov</a:t>
            </a:r>
            <a:r>
              <a:rPr lang="zh-CN" altLang="en-US" sz="2600" dirty="0" smtClean="0">
                <a:latin typeface="楷体" pitchFamily="49" charset="-122"/>
                <a:ea typeface="楷体" pitchFamily="49" charset="-122"/>
              </a:rPr>
              <a:t>。</a:t>
            </a:r>
            <a:endParaRPr lang="zh-CN" altLang="en-US" sz="2600" dirty="0">
              <a:latin typeface="楷体" pitchFamily="49" charset="-122"/>
              <a:ea typeface="楷体" pitchFamily="49" charset="-122"/>
            </a:endParaRPr>
          </a:p>
        </p:txBody>
      </p:sp>
      <p:cxnSp>
        <p:nvCxnSpPr>
          <p:cNvPr id="10" name="直接连接符 8"/>
          <p:cNvCxnSpPr>
            <a:cxnSpLocks noChangeShapeType="1"/>
          </p:cNvCxnSpPr>
          <p:nvPr/>
        </p:nvCxnSpPr>
        <p:spPr bwMode="auto">
          <a:xfrm flipV="1">
            <a:off x="72702" y="4108202"/>
            <a:ext cx="9036050" cy="71437"/>
          </a:xfrm>
          <a:prstGeom prst="line">
            <a:avLst/>
          </a:prstGeom>
          <a:noFill/>
          <a:ln w="63500" algn="ctr">
            <a:solidFill>
              <a:srgbClr val="7030A0"/>
            </a:solidFill>
            <a:prstDash val="dash"/>
            <a:round/>
            <a:headEnd/>
            <a:tailEnd/>
          </a:ln>
        </p:spPr>
      </p:cxnSp>
    </p:spTree>
    <p:extLst>
      <p:ext uri="{BB962C8B-B14F-4D97-AF65-F5344CB8AC3E}">
        <p14:creationId xmlns:p14="http://schemas.microsoft.com/office/powerpoint/2010/main" val="37736556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itchFamily="49" charset="-122"/>
                <a:ea typeface="楷体" pitchFamily="49" charset="-122"/>
              </a:rPr>
              <a:t>最新发展水平</a:t>
            </a:r>
            <a:endParaRPr lang="zh-CN" altLang="en-US" dirty="0">
              <a:latin typeface="楷体" pitchFamily="49" charset="-122"/>
              <a:ea typeface="楷体" pitchFamily="49" charset="-122"/>
            </a:endParaRPr>
          </a:p>
        </p:txBody>
      </p:sp>
      <p:pic>
        <p:nvPicPr>
          <p:cNvPr id="5" name="Picture 6" descr="C:\Users\user\Pictures\images (3).jpg"/>
          <p:cNvPicPr>
            <a:picLocks noChangeAspect="1" noChangeArrowheads="1"/>
          </p:cNvPicPr>
          <p:nvPr/>
        </p:nvPicPr>
        <p:blipFill>
          <a:blip r:embed="rId2" cstate="print"/>
          <a:srcRect/>
          <a:stretch>
            <a:fillRect/>
          </a:stretch>
        </p:blipFill>
        <p:spPr bwMode="auto">
          <a:xfrm>
            <a:off x="1115616" y="1898207"/>
            <a:ext cx="2014647" cy="1473200"/>
          </a:xfrm>
          <a:prstGeom prst="rect">
            <a:avLst/>
          </a:prstGeom>
          <a:noFill/>
          <a:ln w="9525">
            <a:noFill/>
            <a:miter lim="800000"/>
            <a:headEnd/>
            <a:tailEnd/>
          </a:ln>
        </p:spPr>
      </p:pic>
      <p:pic>
        <p:nvPicPr>
          <p:cNvPr id="6" name="Picture 7" descr="C:\Users\user\Pictures\images (4).jpg"/>
          <p:cNvPicPr>
            <a:picLocks noChangeAspect="1" noChangeArrowheads="1"/>
          </p:cNvPicPr>
          <p:nvPr/>
        </p:nvPicPr>
        <p:blipFill>
          <a:blip r:embed="rId3" cstate="print"/>
          <a:srcRect/>
          <a:stretch>
            <a:fillRect/>
          </a:stretch>
        </p:blipFill>
        <p:spPr bwMode="auto">
          <a:xfrm>
            <a:off x="1115616" y="4540324"/>
            <a:ext cx="2094021" cy="1485900"/>
          </a:xfrm>
          <a:prstGeom prst="rect">
            <a:avLst/>
          </a:prstGeom>
          <a:noFill/>
          <a:ln w="9525">
            <a:noFill/>
            <a:miter lim="800000"/>
            <a:headEnd/>
            <a:tailEnd/>
          </a:ln>
        </p:spPr>
      </p:pic>
      <p:sp>
        <p:nvSpPr>
          <p:cNvPr id="7" name="矩形 1"/>
          <p:cNvSpPr>
            <a:spLocks noChangeArrowheads="1"/>
          </p:cNvSpPr>
          <p:nvPr/>
        </p:nvSpPr>
        <p:spPr bwMode="auto">
          <a:xfrm>
            <a:off x="3130263" y="1878263"/>
            <a:ext cx="5849937" cy="1292662"/>
          </a:xfrm>
          <a:prstGeom prst="rect">
            <a:avLst/>
          </a:prstGeom>
          <a:noFill/>
          <a:ln w="9525">
            <a:noFill/>
            <a:miter lim="800000"/>
            <a:headEnd/>
            <a:tailEnd/>
          </a:ln>
        </p:spPr>
        <p:txBody>
          <a:bodyPr>
            <a:spAutoFit/>
          </a:bodyPr>
          <a:lstStyle/>
          <a:p>
            <a:pPr algn="l">
              <a:spcBef>
                <a:spcPct val="20000"/>
              </a:spcBef>
              <a:buClr>
                <a:schemeClr val="tx2"/>
              </a:buClr>
              <a:buSzPct val="75000"/>
            </a:pPr>
            <a:r>
              <a:rPr lang="zh-CN" altLang="en-US" sz="2600" dirty="0">
                <a:latin typeface="楷体" pitchFamily="49" charset="-122"/>
                <a:ea typeface="楷体" pitchFamily="49" charset="-122"/>
              </a:rPr>
              <a:t>无人驾驶汽车：能在大多数环境下自动驾驶</a:t>
            </a:r>
            <a:r>
              <a:rPr lang="en-US" altLang="zh-CN" sz="2600" dirty="0">
                <a:latin typeface="楷体" pitchFamily="49" charset="-122"/>
                <a:ea typeface="楷体" pitchFamily="49" charset="-122"/>
              </a:rPr>
              <a:t>. CMU’s BOSS </a:t>
            </a:r>
            <a:r>
              <a:rPr lang="zh-CN" altLang="en-US" sz="2600" dirty="0">
                <a:latin typeface="楷体" pitchFamily="49" charset="-122"/>
                <a:ea typeface="楷体" pitchFamily="49" charset="-122"/>
              </a:rPr>
              <a:t>能在驾驶中遵守交通规则并避让行人和其他</a:t>
            </a:r>
            <a:r>
              <a:rPr lang="zh-CN" altLang="en-US" sz="2600" dirty="0" smtClean="0">
                <a:latin typeface="楷体" pitchFamily="49" charset="-122"/>
                <a:ea typeface="楷体" pitchFamily="49" charset="-122"/>
              </a:rPr>
              <a:t>车辆。</a:t>
            </a:r>
            <a:endParaRPr lang="en-US" altLang="zh-CN" sz="2600" dirty="0">
              <a:latin typeface="楷体" pitchFamily="49" charset="-122"/>
              <a:ea typeface="楷体" pitchFamily="49" charset="-122"/>
            </a:endParaRPr>
          </a:p>
        </p:txBody>
      </p:sp>
      <p:sp>
        <p:nvSpPr>
          <p:cNvPr id="8" name="矩形 2"/>
          <p:cNvSpPr>
            <a:spLocks noChangeArrowheads="1"/>
          </p:cNvSpPr>
          <p:nvPr/>
        </p:nvSpPr>
        <p:spPr bwMode="auto">
          <a:xfrm>
            <a:off x="3130262" y="4605029"/>
            <a:ext cx="6013737" cy="1292662"/>
          </a:xfrm>
          <a:prstGeom prst="rect">
            <a:avLst/>
          </a:prstGeom>
          <a:noFill/>
          <a:ln w="9525">
            <a:noFill/>
            <a:miter lim="800000"/>
            <a:headEnd/>
            <a:tailEnd/>
          </a:ln>
        </p:spPr>
        <p:txBody>
          <a:bodyPr wrap="square">
            <a:spAutoFit/>
          </a:bodyPr>
          <a:lstStyle/>
          <a:p>
            <a:r>
              <a:rPr lang="zh-CN" altLang="en-US" sz="2600" dirty="0">
                <a:latin typeface="楷体" pitchFamily="49" charset="-122"/>
                <a:ea typeface="楷体" pitchFamily="49" charset="-122"/>
              </a:rPr>
              <a:t>语音识别：客户给美国联合航空打电话预定机票时，语音识别可以转化声音成自然语言并引导谈话</a:t>
            </a:r>
            <a:r>
              <a:rPr lang="zh-CN" altLang="en-US" sz="2600" dirty="0" smtClean="0">
                <a:latin typeface="楷体" pitchFamily="49" charset="-122"/>
                <a:ea typeface="楷体" pitchFamily="49" charset="-122"/>
              </a:rPr>
              <a:t>过程</a:t>
            </a:r>
            <a:r>
              <a:rPr lang="zh-CN" altLang="en-US" sz="2600" dirty="0">
                <a:latin typeface="楷体" pitchFamily="49" charset="-122"/>
                <a:ea typeface="楷体" pitchFamily="49" charset="-122"/>
              </a:rPr>
              <a:t>。</a:t>
            </a:r>
          </a:p>
        </p:txBody>
      </p:sp>
      <p:cxnSp>
        <p:nvCxnSpPr>
          <p:cNvPr id="9" name="直接连接符 10"/>
          <p:cNvCxnSpPr>
            <a:cxnSpLocks noChangeShapeType="1"/>
          </p:cNvCxnSpPr>
          <p:nvPr/>
        </p:nvCxnSpPr>
        <p:spPr bwMode="auto">
          <a:xfrm flipV="1">
            <a:off x="0" y="4035499"/>
            <a:ext cx="9036050" cy="71438"/>
          </a:xfrm>
          <a:prstGeom prst="line">
            <a:avLst/>
          </a:prstGeom>
          <a:noFill/>
          <a:ln w="63500" algn="ctr">
            <a:solidFill>
              <a:srgbClr val="7030A0"/>
            </a:solidFill>
            <a:prstDash val="dash"/>
            <a:round/>
            <a:headEnd/>
            <a:tailEnd/>
          </a:ln>
        </p:spPr>
      </p:cxnSp>
    </p:spTree>
    <p:extLst>
      <p:ext uri="{BB962C8B-B14F-4D97-AF65-F5344CB8AC3E}">
        <p14:creationId xmlns:p14="http://schemas.microsoft.com/office/powerpoint/2010/main" val="542659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楷体" pitchFamily="49" charset="-122"/>
                <a:ea typeface="楷体" pitchFamily="49" charset="-122"/>
              </a:rPr>
              <a:t>最新发展水平</a:t>
            </a:r>
          </a:p>
        </p:txBody>
      </p:sp>
      <p:sp>
        <p:nvSpPr>
          <p:cNvPr id="4" name="灯片编号占位符 1"/>
          <p:cNvSpPr>
            <a:spLocks noGrp="1"/>
          </p:cNvSpPr>
          <p:nvPr>
            <p:ph type="sldNum" sz="quarter" idx="12"/>
          </p:nvPr>
        </p:nvSpPr>
        <p:spPr>
          <a:xfrm>
            <a:off x="6748140" y="7129214"/>
            <a:ext cx="2133600" cy="476250"/>
          </a:xfrm>
          <a:prstGeom prst="rect">
            <a:avLst/>
          </a:prstGeom>
          <a:noFill/>
          <a:ln>
            <a:miter lim="800000"/>
            <a:headEnd/>
            <a:tailEnd/>
          </a:ln>
        </p:spPr>
        <p:txBody>
          <a:bodyPr/>
          <a:lstStyle/>
          <a:p>
            <a:fld id="{4007E09A-3D01-48D2-BB9C-CAAED43BCD09}" type="slidenum">
              <a:rPr lang="en-US" altLang="zh-CN" smtClean="0">
                <a:ea typeface="宋体" charset="-122"/>
              </a:rPr>
              <a:pPr/>
              <a:t>28</a:t>
            </a:fld>
            <a:endParaRPr lang="en-US" altLang="zh-CN" smtClean="0">
              <a:ea typeface="宋体" charset="-122"/>
            </a:endParaRPr>
          </a:p>
        </p:txBody>
      </p:sp>
      <p:sp>
        <p:nvSpPr>
          <p:cNvPr id="5" name="Rectangle 2"/>
          <p:cNvSpPr>
            <a:spLocks noChangeArrowheads="1"/>
          </p:cNvSpPr>
          <p:nvPr/>
        </p:nvSpPr>
        <p:spPr bwMode="auto">
          <a:xfrm>
            <a:off x="3059832" y="4641255"/>
            <a:ext cx="4653063" cy="1443038"/>
          </a:xfrm>
          <a:prstGeom prst="rect">
            <a:avLst/>
          </a:prstGeom>
          <a:noFill/>
          <a:ln>
            <a:noFill/>
          </a:ln>
          <a:extLst/>
        </p:spPr>
        <p:txBody>
          <a:bodyPr lIns="90488" tIns="44450" rIns="90488" bIns="44450"/>
          <a:lstStyle/>
          <a:p>
            <a:pPr algn="l">
              <a:spcBef>
                <a:spcPct val="20000"/>
              </a:spcBef>
              <a:buClr>
                <a:schemeClr val="tx2"/>
              </a:buClr>
              <a:buSzPct val="75000"/>
              <a:defRPr/>
            </a:pPr>
            <a:r>
              <a:rPr lang="zh-CN" altLang="en-US" sz="2600" dirty="0" smtClean="0">
                <a:latin typeface="楷体" pitchFamily="49" charset="-122"/>
                <a:ea typeface="楷体" pitchFamily="49" charset="-122"/>
              </a:rPr>
              <a:t>会打羽毛球的机器人</a:t>
            </a:r>
            <a:endParaRPr lang="en-US" altLang="zh-CN" sz="2600" dirty="0">
              <a:latin typeface="楷体" pitchFamily="49" charset="-122"/>
              <a:ea typeface="楷体" pitchFamily="49" charset="-122"/>
            </a:endParaRPr>
          </a:p>
        </p:txBody>
      </p:sp>
      <p:sp>
        <p:nvSpPr>
          <p:cNvPr id="6" name="AutoShape 2" descr="c:\users\user\appdata\roaming\360se6\User Data\temp\images?q=tbn:ANd9GcSz0I0iEyPkWf7LvBiQ-lmErnA_aVpOrMeOE7PzChuC8und0GIvVoqduwA.jpg"/>
          <p:cNvSpPr>
            <a:spLocks noChangeAspect="1" noChangeArrowheads="1"/>
          </p:cNvSpPr>
          <p:nvPr/>
        </p:nvSpPr>
        <p:spPr bwMode="auto">
          <a:xfrm>
            <a:off x="4611365" y="606176"/>
            <a:ext cx="304800" cy="304801"/>
          </a:xfrm>
          <a:prstGeom prst="rect">
            <a:avLst/>
          </a:prstGeom>
          <a:noFill/>
          <a:ln w="9525">
            <a:noFill/>
            <a:miter lim="800000"/>
            <a:headEnd/>
            <a:tailEnd/>
          </a:ln>
        </p:spPr>
        <p:txBody>
          <a:bodyPr/>
          <a:lstStyle/>
          <a:p>
            <a:endParaRPr lang="zh-CN" altLang="en-US"/>
          </a:p>
        </p:txBody>
      </p:sp>
      <p:sp>
        <p:nvSpPr>
          <p:cNvPr id="9" name="矩形 2"/>
          <p:cNvSpPr>
            <a:spLocks noChangeArrowheads="1"/>
          </p:cNvSpPr>
          <p:nvPr/>
        </p:nvSpPr>
        <p:spPr bwMode="auto">
          <a:xfrm>
            <a:off x="2843808" y="2019052"/>
            <a:ext cx="6011862" cy="892552"/>
          </a:xfrm>
          <a:prstGeom prst="rect">
            <a:avLst/>
          </a:prstGeom>
          <a:noFill/>
          <a:ln w="9525">
            <a:noFill/>
            <a:miter lim="800000"/>
            <a:headEnd/>
            <a:tailEnd/>
          </a:ln>
        </p:spPr>
        <p:txBody>
          <a:bodyPr>
            <a:spAutoFit/>
          </a:bodyPr>
          <a:lstStyle/>
          <a:p>
            <a:pPr algn="l"/>
            <a:r>
              <a:rPr lang="en-US" altLang="zh-CN" sz="2600" dirty="0">
                <a:latin typeface="楷体" pitchFamily="49" charset="-122"/>
                <a:ea typeface="楷体" pitchFamily="49" charset="-122"/>
              </a:rPr>
              <a:t>Google</a:t>
            </a:r>
            <a:r>
              <a:rPr lang="zh-CN" altLang="en-US" sz="2600" dirty="0">
                <a:latin typeface="楷体" pitchFamily="49" charset="-122"/>
                <a:ea typeface="楷体" pitchFamily="49" charset="-122"/>
              </a:rPr>
              <a:t>的</a:t>
            </a:r>
            <a:r>
              <a:rPr lang="en-US" altLang="zh-CN" sz="2600" dirty="0" err="1">
                <a:latin typeface="楷体" pitchFamily="49" charset="-122"/>
                <a:ea typeface="楷体" pitchFamily="49" charset="-122"/>
              </a:rPr>
              <a:t>Alphago</a:t>
            </a:r>
            <a:r>
              <a:rPr lang="zh-CN" altLang="en-US" sz="2600" dirty="0">
                <a:latin typeface="楷体" pitchFamily="49" charset="-122"/>
                <a:ea typeface="楷体" pitchFamily="49" charset="-122"/>
              </a:rPr>
              <a:t>在</a:t>
            </a:r>
            <a:r>
              <a:rPr lang="en-US" altLang="zh-CN" sz="2600" dirty="0">
                <a:latin typeface="楷体" pitchFamily="49" charset="-122"/>
                <a:ea typeface="楷体" pitchFamily="49" charset="-122"/>
              </a:rPr>
              <a:t>2016</a:t>
            </a:r>
            <a:r>
              <a:rPr lang="zh-CN" altLang="en-US" sz="2600" dirty="0">
                <a:latin typeface="楷体" pitchFamily="49" charset="-122"/>
                <a:ea typeface="楷体" pitchFamily="49" charset="-122"/>
              </a:rPr>
              <a:t>年成功击败了围棋</a:t>
            </a:r>
            <a:r>
              <a:rPr lang="zh-CN" altLang="en-US" sz="2600" dirty="0" smtClean="0">
                <a:latin typeface="楷体" pitchFamily="49" charset="-122"/>
                <a:ea typeface="楷体" pitchFamily="49" charset="-122"/>
              </a:rPr>
              <a:t>世界冠军李世石。</a:t>
            </a:r>
            <a:endParaRPr lang="zh-CN" altLang="en-US" sz="2600" dirty="0">
              <a:latin typeface="楷体" pitchFamily="49" charset="-122"/>
              <a:ea typeface="楷体" pitchFamily="49" charset="-122"/>
            </a:endParaRPr>
          </a:p>
        </p:txBody>
      </p:sp>
      <p:cxnSp>
        <p:nvCxnSpPr>
          <p:cNvPr id="10" name="直接连接符 8"/>
          <p:cNvCxnSpPr>
            <a:cxnSpLocks noChangeShapeType="1"/>
          </p:cNvCxnSpPr>
          <p:nvPr/>
        </p:nvCxnSpPr>
        <p:spPr bwMode="auto">
          <a:xfrm flipV="1">
            <a:off x="72702" y="4108202"/>
            <a:ext cx="9036050" cy="71437"/>
          </a:xfrm>
          <a:prstGeom prst="line">
            <a:avLst/>
          </a:prstGeom>
          <a:noFill/>
          <a:ln w="63500" algn="ctr">
            <a:solidFill>
              <a:srgbClr val="7030A0"/>
            </a:solidFill>
            <a:prstDash val="dash"/>
            <a:round/>
            <a:headEnd/>
            <a:tailEnd/>
          </a:ln>
        </p:spPr>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121" y="1413564"/>
            <a:ext cx="1423597" cy="204197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394" y="4513957"/>
            <a:ext cx="2005049" cy="1939379"/>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184" y="4483838"/>
            <a:ext cx="2879383" cy="1969498"/>
          </a:xfrm>
          <a:prstGeom prst="rect">
            <a:avLst/>
          </a:prstGeom>
        </p:spPr>
      </p:pic>
    </p:spTree>
    <p:extLst>
      <p:ext uri="{BB962C8B-B14F-4D97-AF65-F5344CB8AC3E}">
        <p14:creationId xmlns:p14="http://schemas.microsoft.com/office/powerpoint/2010/main" val="18701871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p:cNvPicPr>
            <a:picLocks noChangeAspect="1" noChangeArrowheads="1"/>
          </p:cNvPicPr>
          <p:nvPr/>
        </p:nvPicPr>
        <p:blipFill>
          <a:blip r:embed="rId2" cstate="print"/>
          <a:srcRect/>
          <a:stretch>
            <a:fillRect/>
          </a:stretch>
        </p:blipFill>
        <p:spPr bwMode="auto">
          <a:xfrm>
            <a:off x="1039612" y="2979737"/>
            <a:ext cx="5524500" cy="3192463"/>
          </a:xfrm>
          <a:prstGeom prst="rect">
            <a:avLst/>
          </a:prstGeom>
          <a:noFill/>
          <a:ln w="12700">
            <a:noFill/>
            <a:miter lim="800000"/>
            <a:headEnd/>
            <a:tailEnd/>
          </a:ln>
        </p:spPr>
      </p:pic>
      <p:sp>
        <p:nvSpPr>
          <p:cNvPr id="18436" name="Rectangle 5"/>
          <p:cNvSpPr>
            <a:spLocks noGrp="1" noChangeArrowheads="1"/>
          </p:cNvSpPr>
          <p:nvPr>
            <p:ph type="title"/>
          </p:nvPr>
        </p:nvSpPr>
        <p:spPr/>
        <p:txBody>
          <a:bodyPr rIns="99058">
            <a:normAutofit/>
          </a:bodyPr>
          <a:lstStyle/>
          <a:p>
            <a:r>
              <a:rPr lang="zh-CN" altLang="en-US" dirty="0">
                <a:latin typeface="楷体" pitchFamily="49" charset="-122"/>
                <a:ea typeface="楷体" pitchFamily="49" charset="-122"/>
              </a:rPr>
              <a:t>最新发展水平</a:t>
            </a:r>
            <a:endParaRPr lang="en-US" dirty="0">
              <a:latin typeface="楷体" pitchFamily="49" charset="-122"/>
              <a:ea typeface="楷体" pitchFamily="49" charset="-122"/>
            </a:endParaRPr>
          </a:p>
        </p:txBody>
      </p:sp>
      <p:sp>
        <p:nvSpPr>
          <p:cNvPr id="18438" name="Rectangle 7"/>
          <p:cNvSpPr>
            <a:spLocks/>
          </p:cNvSpPr>
          <p:nvPr/>
        </p:nvSpPr>
        <p:spPr bwMode="auto">
          <a:xfrm>
            <a:off x="1052484" y="1364639"/>
            <a:ext cx="6172200" cy="1320800"/>
          </a:xfrm>
          <a:prstGeom prst="rect">
            <a:avLst/>
          </a:prstGeom>
          <a:noFill/>
          <a:ln w="12700">
            <a:noFill/>
            <a:miter lim="800000"/>
            <a:headEnd/>
            <a:tailEnd/>
          </a:ln>
        </p:spPr>
        <p:txBody>
          <a:bodyPr lIns="0" tIns="0" rIns="30479" bIns="0"/>
          <a:lstStyle/>
          <a:p>
            <a:pPr marL="29765">
              <a:spcBef>
                <a:spcPts val="479"/>
              </a:spcBef>
              <a:buClr>
                <a:srgbClr val="800000"/>
              </a:buClr>
              <a:buSzPct val="100000"/>
            </a:pPr>
            <a:r>
              <a:rPr lang="zh-CN" altLang="en-US" sz="2800" dirty="0">
                <a:latin typeface="楷体" pitchFamily="49" charset="-122"/>
                <a:ea typeface="楷体" pitchFamily="49" charset="-122"/>
              </a:rPr>
              <a:t>视觉和感知</a:t>
            </a:r>
            <a:endParaRPr lang="en-US" altLang="zh-CN" sz="2800" dirty="0">
              <a:latin typeface="楷体" pitchFamily="49" charset="-122"/>
              <a:ea typeface="楷体" pitchFamily="49" charset="-122"/>
            </a:endParaRPr>
          </a:p>
          <a:p>
            <a:pPr marL="486965" indent="-457200">
              <a:spcBef>
                <a:spcPts val="479"/>
              </a:spcBef>
              <a:buClr>
                <a:srgbClr val="800000"/>
              </a:buClr>
              <a:buSzPct val="100000"/>
              <a:buFont typeface="Wingdings" panose="05000000000000000000" pitchFamily="2" charset="2"/>
              <a:buChar char="Ø"/>
            </a:pPr>
            <a:r>
              <a:rPr lang="zh-CN" altLang="en-US" sz="2800" dirty="0">
                <a:latin typeface="楷体" pitchFamily="49" charset="-122"/>
                <a:ea typeface="楷体" pitchFamily="49" charset="-122"/>
              </a:rPr>
              <a:t>物体和人脸识别</a:t>
            </a:r>
            <a:endParaRPr lang="en-US" sz="2800" dirty="0">
              <a:latin typeface="楷体" pitchFamily="49" charset="-122"/>
              <a:ea typeface="楷体" pitchFamily="49" charset="-122"/>
            </a:endParaRPr>
          </a:p>
          <a:p>
            <a:pPr marL="486965" indent="-457200">
              <a:spcBef>
                <a:spcPts val="479"/>
              </a:spcBef>
              <a:buClr>
                <a:srgbClr val="800000"/>
              </a:buClr>
              <a:buSzPct val="100000"/>
              <a:buFont typeface="Wingdings" panose="05000000000000000000" pitchFamily="2" charset="2"/>
              <a:buChar char="Ø"/>
            </a:pPr>
            <a:r>
              <a:rPr lang="zh-CN" altLang="en-US" sz="2800" dirty="0">
                <a:latin typeface="楷体" pitchFamily="49" charset="-122"/>
                <a:ea typeface="楷体" pitchFamily="49" charset="-122"/>
              </a:rPr>
              <a:t>图像分类</a:t>
            </a:r>
            <a:endParaRPr lang="en-US" sz="2800" dirty="0">
              <a:latin typeface="楷体" pitchFamily="49" charset="-122"/>
              <a:ea typeface="楷体" pitchFamily="49" charset="-122"/>
            </a:endParaRPr>
          </a:p>
        </p:txBody>
      </p:sp>
      <p:pic>
        <p:nvPicPr>
          <p:cNvPr id="59394" name="Picture 2" descr="File:Kinect2-ir-image.png">
            <a:hlinkClick r:id="rId3"/>
          </p:cNvPr>
          <p:cNvPicPr>
            <a:picLocks noChangeAspect="1" noChangeArrowheads="1"/>
          </p:cNvPicPr>
          <p:nvPr/>
        </p:nvPicPr>
        <p:blipFill>
          <a:blip r:embed="rId4" cstate="print"/>
          <a:srcRect/>
          <a:stretch>
            <a:fillRect/>
          </a:stretch>
        </p:blipFill>
        <p:spPr bwMode="auto">
          <a:xfrm>
            <a:off x="6948264" y="1193800"/>
            <a:ext cx="1833880" cy="1930400"/>
          </a:xfrm>
          <a:prstGeom prst="rect">
            <a:avLst/>
          </a:prstGeom>
          <a:noFill/>
        </p:spPr>
      </p:pic>
      <p:pic>
        <p:nvPicPr>
          <p:cNvPr id="59396" name="Picture 4" descr="File:Kinect2-deepmap.png">
            <a:hlinkClick r:id="rId5"/>
          </p:cNvPr>
          <p:cNvPicPr>
            <a:picLocks noChangeAspect="1" noChangeArrowheads="1"/>
          </p:cNvPicPr>
          <p:nvPr/>
        </p:nvPicPr>
        <p:blipFill>
          <a:blip r:embed="rId6" cstate="print"/>
          <a:srcRect/>
          <a:stretch>
            <a:fillRect/>
          </a:stretch>
        </p:blipFill>
        <p:spPr bwMode="auto">
          <a:xfrm>
            <a:off x="6948264" y="3225801"/>
            <a:ext cx="1828800" cy="1963812"/>
          </a:xfrm>
          <a:prstGeom prst="rect">
            <a:avLst/>
          </a:prstGeom>
          <a:noFill/>
        </p:spPr>
      </p:pic>
      <p:pic>
        <p:nvPicPr>
          <p:cNvPr id="59398" name="Picture 6" descr="File:Xbox-360-Kinect-Standalone.png">
            <a:hlinkClick r:id="rId7"/>
          </p:cNvPr>
          <p:cNvPicPr>
            <a:picLocks noChangeAspect="1" noChangeArrowheads="1"/>
          </p:cNvPicPr>
          <p:nvPr/>
        </p:nvPicPr>
        <p:blipFill>
          <a:blip r:embed="rId8" cstate="print"/>
          <a:srcRect/>
          <a:stretch>
            <a:fillRect/>
          </a:stretch>
        </p:blipFill>
        <p:spPr bwMode="auto">
          <a:xfrm>
            <a:off x="4427984" y="1364639"/>
            <a:ext cx="2286000" cy="1052876"/>
          </a:xfrm>
          <a:prstGeom prst="rect">
            <a:avLst/>
          </a:prstGeom>
          <a:noFill/>
        </p:spPr>
      </p:pic>
    </p:spTree>
    <p:extLst>
      <p:ext uri="{BB962C8B-B14F-4D97-AF65-F5344CB8AC3E}">
        <p14:creationId xmlns:p14="http://schemas.microsoft.com/office/powerpoint/2010/main" val="203294636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963654" y="1196171"/>
            <a:ext cx="8458200"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buClr>
                <a:srgbClr val="800000"/>
              </a:buClr>
              <a:buFont typeface="Wingdings" panose="05000000000000000000" pitchFamily="2" charset="2"/>
              <a:buChar char="Ø"/>
              <a:defRPr/>
            </a:pPr>
            <a:r>
              <a:rPr lang="zh-CN" altLang="en-US" sz="2800" b="1" dirty="0" smtClean="0">
                <a:latin typeface="楷体" pitchFamily="49" charset="-122"/>
                <a:ea typeface="楷体" pitchFamily="49" charset="-122"/>
                <a:cs typeface="Verdana" pitchFamily="34" charset="0"/>
              </a:rPr>
              <a:t>课程网站</a:t>
            </a:r>
            <a:endParaRPr lang="en-US" altLang="zh-CN" sz="2800" b="1" dirty="0" smtClean="0">
              <a:latin typeface="楷体" pitchFamily="49" charset="-122"/>
              <a:ea typeface="楷体" pitchFamily="49" charset="-122"/>
              <a:cs typeface="Verdana" pitchFamily="34" charset="0"/>
            </a:endParaRPr>
          </a:p>
          <a:p>
            <a:pPr marL="357188">
              <a:buClr>
                <a:srgbClr val="800000"/>
              </a:buClr>
              <a:defRPr/>
            </a:pPr>
            <a:r>
              <a:rPr lang="en-US" altLang="zh-CN" sz="2800" b="1" dirty="0" smtClean="0">
                <a:latin typeface="楷体" pitchFamily="49" charset="-122"/>
                <a:ea typeface="楷体" pitchFamily="49" charset="-122"/>
                <a:cs typeface="Verdana" pitchFamily="34" charset="0"/>
                <a:hlinkClick r:id="rId3"/>
              </a:rPr>
              <a:t>http</a:t>
            </a:r>
            <a:r>
              <a:rPr lang="en-US" altLang="zh-CN" sz="2800" b="1" dirty="0">
                <a:latin typeface="楷体" pitchFamily="49" charset="-122"/>
                <a:ea typeface="楷体" pitchFamily="49" charset="-122"/>
                <a:cs typeface="Verdana" pitchFamily="34" charset="0"/>
                <a:hlinkClick r:id="rId3"/>
              </a:rPr>
              <a:t>://</a:t>
            </a:r>
            <a:r>
              <a:rPr lang="en-US" altLang="zh-CN" sz="2800" b="1" dirty="0" smtClean="0">
                <a:latin typeface="楷体" pitchFamily="49" charset="-122"/>
                <a:ea typeface="楷体" pitchFamily="49" charset="-122"/>
                <a:cs typeface="Verdana" pitchFamily="34" charset="0"/>
                <a:hlinkClick r:id="rId3"/>
              </a:rPr>
              <a:t>kczx.hnu.cn/G2S/Template/View.aspx?action=view&amp;courseType=0&amp;courseId=5142</a:t>
            </a:r>
            <a:endParaRPr lang="en-US" altLang="zh-CN" sz="2800" b="1" dirty="0" smtClean="0">
              <a:latin typeface="楷体" pitchFamily="49" charset="-122"/>
              <a:ea typeface="楷体" pitchFamily="49" charset="-122"/>
              <a:cs typeface="Verdana" pitchFamily="34" charset="0"/>
            </a:endParaRPr>
          </a:p>
          <a:p>
            <a:pPr marL="342900" indent="-342900">
              <a:buClr>
                <a:srgbClr val="800000"/>
              </a:buClr>
              <a:buFont typeface="Wingdings" panose="05000000000000000000" pitchFamily="2" charset="2"/>
              <a:buChar char="Ø"/>
              <a:defRPr/>
            </a:pPr>
            <a:r>
              <a:rPr lang="zh-CN" altLang="en-US" sz="2800" b="1" dirty="0">
                <a:latin typeface="楷体" pitchFamily="49" charset="-122"/>
                <a:ea typeface="楷体" pitchFamily="49" charset="-122"/>
                <a:cs typeface="Verdana" pitchFamily="34" charset="0"/>
              </a:rPr>
              <a:t>课程实训平台</a:t>
            </a:r>
            <a:endParaRPr lang="en-US" altLang="zh-CN" sz="2800" b="1" dirty="0">
              <a:latin typeface="楷体" pitchFamily="49" charset="-122"/>
              <a:ea typeface="楷体" pitchFamily="49" charset="-122"/>
              <a:cs typeface="Verdana" pitchFamily="34" charset="0"/>
            </a:endParaRPr>
          </a:p>
          <a:p>
            <a:pPr marL="357188">
              <a:buClr>
                <a:srgbClr val="800000"/>
              </a:buClr>
              <a:defRPr/>
            </a:pPr>
            <a:r>
              <a:rPr lang="en-US" altLang="zh-CN" sz="2800" b="1" dirty="0">
                <a:latin typeface="楷体" pitchFamily="49" charset="-122"/>
                <a:ea typeface="楷体" pitchFamily="49" charset="-122"/>
                <a:cs typeface="Verdana" pitchFamily="34" charset="0"/>
              </a:rPr>
              <a:t>https://www.educoder.net/paths/369</a:t>
            </a:r>
          </a:p>
          <a:p>
            <a:pPr marL="342900" indent="-342900">
              <a:buClr>
                <a:srgbClr val="800000"/>
              </a:buClr>
              <a:buFont typeface="Wingdings" panose="05000000000000000000" pitchFamily="2" charset="2"/>
              <a:buChar char="Ø"/>
              <a:defRPr/>
            </a:pPr>
            <a:r>
              <a:rPr lang="zh-CN" altLang="en-US" sz="2800" b="1" dirty="0" smtClean="0">
                <a:latin typeface="楷体" pitchFamily="49" charset="-122"/>
                <a:ea typeface="楷体" pitchFamily="49" charset="-122"/>
                <a:cs typeface="Verdana" pitchFamily="34" charset="0"/>
              </a:rPr>
              <a:t>在线</a:t>
            </a:r>
            <a:r>
              <a:rPr lang="zh-CN" altLang="en-US" sz="2800" b="1" dirty="0">
                <a:latin typeface="楷体" pitchFamily="49" charset="-122"/>
                <a:ea typeface="楷体" pitchFamily="49" charset="-122"/>
                <a:cs typeface="Verdana" pitchFamily="34" charset="0"/>
              </a:rPr>
              <a:t>资源</a:t>
            </a:r>
            <a:r>
              <a:rPr lang="en-US" altLang="zh-CN" sz="2800" b="1" dirty="0">
                <a:latin typeface="楷体" pitchFamily="49" charset="-122"/>
                <a:ea typeface="楷体" pitchFamily="49" charset="-122"/>
                <a:cs typeface="Verdana" pitchFamily="34" charset="0"/>
              </a:rPr>
              <a:t> http://aima.cs.berkeley.edu/index.html</a:t>
            </a:r>
          </a:p>
          <a:p>
            <a:pPr>
              <a:buFontTx/>
              <a:buChar char="•"/>
              <a:defRPr/>
            </a:pPr>
            <a:endParaRPr lang="en-US" altLang="zh-CN" sz="2000" b="1" i="1" dirty="0" smtClean="0">
              <a:ea typeface="宋体" charset="-122"/>
            </a:endParaRPr>
          </a:p>
          <a:p>
            <a:pPr>
              <a:buFontTx/>
              <a:buChar char="•"/>
              <a:defRPr/>
            </a:pPr>
            <a:endParaRPr lang="en-US" altLang="zh-CN" sz="2000" b="1" i="1" dirty="0" smtClean="0">
              <a:ea typeface="宋体" charset="-122"/>
            </a:endParaRPr>
          </a:p>
          <a:p>
            <a:pPr>
              <a:buFontTx/>
              <a:buChar char="•"/>
              <a:defRPr/>
            </a:pPr>
            <a:endParaRPr lang="en-US" altLang="zh-CN" sz="2000" b="1" i="1" dirty="0" smtClean="0">
              <a:ea typeface="宋体" charset="-122"/>
            </a:endParaRPr>
          </a:p>
          <a:p>
            <a:pPr>
              <a:buFontTx/>
              <a:buChar char="•"/>
              <a:defRPr/>
            </a:pPr>
            <a:endParaRPr lang="en-US" altLang="zh-CN" sz="2000" b="1" i="1" dirty="0" smtClean="0">
              <a:ea typeface="宋体" charset="-122"/>
            </a:endParaRPr>
          </a:p>
          <a:p>
            <a:pPr>
              <a:buFontTx/>
              <a:buChar char="•"/>
              <a:defRPr/>
            </a:pPr>
            <a:endParaRPr lang="en-US" altLang="zh-CN" sz="2000" b="1" i="1" dirty="0" smtClean="0">
              <a:ea typeface="宋体" charset="-122"/>
            </a:endParaRPr>
          </a:p>
          <a:p>
            <a:pPr>
              <a:buFontTx/>
              <a:buChar char="•"/>
              <a:defRPr/>
            </a:pPr>
            <a:endParaRPr lang="en-US" altLang="zh-CN" sz="2000" b="1" i="1" dirty="0" smtClean="0">
              <a:ea typeface="宋体" charset="-122"/>
            </a:endParaRPr>
          </a:p>
          <a:p>
            <a:pPr>
              <a:buFontTx/>
              <a:buChar char="•"/>
              <a:defRPr/>
            </a:pPr>
            <a:endParaRPr lang="en-US" altLang="zh-CN" sz="2000" b="1" i="1" dirty="0" smtClean="0">
              <a:ea typeface="宋体" charset="-122"/>
            </a:endParaRPr>
          </a:p>
          <a:p>
            <a:pPr>
              <a:buFontTx/>
              <a:buChar char="•"/>
              <a:defRPr/>
            </a:pPr>
            <a:endParaRPr lang="en-US" altLang="zh-CN" sz="2000" b="1" i="1" dirty="0" smtClean="0">
              <a:ea typeface="宋体" charset="-122"/>
            </a:endParaRPr>
          </a:p>
          <a:p>
            <a:pPr>
              <a:defRPr/>
            </a:pPr>
            <a:endParaRPr lang="en-US" altLang="zh-CN" sz="2000" dirty="0" smtClean="0">
              <a:ea typeface="宋体" charset="-122"/>
            </a:endParaRPr>
          </a:p>
        </p:txBody>
      </p:sp>
      <p:sp>
        <p:nvSpPr>
          <p:cNvPr id="8" name="TextBox 7"/>
          <p:cNvSpPr txBox="1"/>
          <p:nvPr/>
        </p:nvSpPr>
        <p:spPr>
          <a:xfrm>
            <a:off x="1166722" y="488866"/>
            <a:ext cx="3888432" cy="769441"/>
          </a:xfrm>
          <a:prstGeom prst="rect">
            <a:avLst/>
          </a:prstGeom>
          <a:noFill/>
        </p:spPr>
        <p:txBody>
          <a:bodyPr wrap="square" rtlCol="0">
            <a:spAutoFit/>
          </a:bodyPr>
          <a:lstStyle/>
          <a:p>
            <a:pPr>
              <a:spcBef>
                <a:spcPct val="0"/>
              </a:spcBef>
            </a:pPr>
            <a:r>
              <a:rPr lang="zh-CN" altLang="en-US" sz="4400" dirty="0" smtClean="0">
                <a:solidFill>
                  <a:srgbClr val="7030A0"/>
                </a:solidFill>
                <a:effectLst>
                  <a:outerShdw blurRad="50000" dist="30000" dir="5400000" algn="tl" rotWithShape="0">
                    <a:srgbClr val="000000">
                      <a:alpha val="30000"/>
                    </a:srgbClr>
                  </a:outerShdw>
                </a:effectLst>
                <a:latin typeface="华文行楷" panose="02010800040101010101" pitchFamily="2" charset="-122"/>
                <a:ea typeface="华文行楷" panose="02010800040101010101" pitchFamily="2" charset="-122"/>
                <a:cs typeface="+mj-cs"/>
              </a:rPr>
              <a:t>参考资料</a:t>
            </a:r>
            <a:endParaRPr lang="zh-CN" altLang="en-US" sz="4400" dirty="0">
              <a:solidFill>
                <a:srgbClr val="7030A0"/>
              </a:solidFill>
              <a:effectLst>
                <a:outerShdw blurRad="50000" dist="30000" dir="5400000" algn="tl" rotWithShape="0">
                  <a:srgbClr val="000000">
                    <a:alpha val="30000"/>
                  </a:srgbClr>
                </a:outerShdw>
              </a:effectLst>
              <a:latin typeface="华文行楷" panose="02010800040101010101" pitchFamily="2" charset="-122"/>
              <a:ea typeface="华文行楷" panose="02010800040101010101" pitchFamily="2" charset="-122"/>
              <a:cs typeface="+mj-cs"/>
            </a:endParaRPr>
          </a:p>
        </p:txBody>
      </p:sp>
    </p:spTree>
    <p:extLst>
      <p:ext uri="{BB962C8B-B14F-4D97-AF65-F5344CB8AC3E}">
        <p14:creationId xmlns:p14="http://schemas.microsoft.com/office/powerpoint/2010/main" val="2426131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楷体" pitchFamily="49" charset="-122"/>
                <a:ea typeface="楷体" pitchFamily="49" charset="-122"/>
              </a:rPr>
              <a:t>最新发展水平</a:t>
            </a:r>
          </a:p>
        </p:txBody>
      </p:sp>
      <p:sp>
        <p:nvSpPr>
          <p:cNvPr id="4" name="灯片编号占位符 1"/>
          <p:cNvSpPr>
            <a:spLocks noGrp="1"/>
          </p:cNvSpPr>
          <p:nvPr>
            <p:ph type="sldNum" sz="quarter" idx="12"/>
          </p:nvPr>
        </p:nvSpPr>
        <p:spPr>
          <a:xfrm>
            <a:off x="6748140" y="7129214"/>
            <a:ext cx="2133600" cy="476250"/>
          </a:xfrm>
          <a:prstGeom prst="rect">
            <a:avLst/>
          </a:prstGeom>
          <a:noFill/>
          <a:ln>
            <a:miter lim="800000"/>
            <a:headEnd/>
            <a:tailEnd/>
          </a:ln>
        </p:spPr>
        <p:txBody>
          <a:bodyPr/>
          <a:lstStyle/>
          <a:p>
            <a:fld id="{4007E09A-3D01-48D2-BB9C-CAAED43BCD09}" type="slidenum">
              <a:rPr lang="en-US" altLang="zh-CN" smtClean="0">
                <a:ea typeface="宋体" charset="-122"/>
              </a:rPr>
              <a:pPr/>
              <a:t>30</a:t>
            </a:fld>
            <a:endParaRPr lang="en-US" altLang="zh-CN" smtClean="0">
              <a:ea typeface="宋体" charset="-122"/>
            </a:endParaRPr>
          </a:p>
        </p:txBody>
      </p:sp>
      <p:sp>
        <p:nvSpPr>
          <p:cNvPr id="6" name="AutoShape 2" descr="c:\users\user\appdata\roaming\360se6\User Data\temp\images?q=tbn:ANd9GcSz0I0iEyPkWf7LvBiQ-lmErnA_aVpOrMeOE7PzChuC8und0GIvVoqduwA.jpg"/>
          <p:cNvSpPr>
            <a:spLocks noChangeAspect="1" noChangeArrowheads="1"/>
          </p:cNvSpPr>
          <p:nvPr/>
        </p:nvSpPr>
        <p:spPr bwMode="auto">
          <a:xfrm>
            <a:off x="4611365" y="606176"/>
            <a:ext cx="304800" cy="304801"/>
          </a:xfrm>
          <a:prstGeom prst="rect">
            <a:avLst/>
          </a:prstGeom>
          <a:noFill/>
          <a:ln w="9525">
            <a:noFill/>
            <a:miter lim="800000"/>
            <a:headEnd/>
            <a:tailEnd/>
          </a:ln>
        </p:spPr>
        <p:txBody>
          <a:bodyPr/>
          <a:lstStyle/>
          <a:p>
            <a:endParaRPr lang="zh-CN" altLang="en-US"/>
          </a:p>
        </p:txBody>
      </p:sp>
      <p:sp>
        <p:nvSpPr>
          <p:cNvPr id="11" name="Rectangle 7"/>
          <p:cNvSpPr>
            <a:spLocks/>
          </p:cNvSpPr>
          <p:nvPr/>
        </p:nvSpPr>
        <p:spPr bwMode="auto">
          <a:xfrm>
            <a:off x="1136104" y="1364638"/>
            <a:ext cx="6172200" cy="2568417"/>
          </a:xfrm>
          <a:prstGeom prst="rect">
            <a:avLst/>
          </a:prstGeom>
          <a:noFill/>
          <a:ln w="12700">
            <a:noFill/>
            <a:miter lim="800000"/>
            <a:headEnd/>
            <a:tailEnd/>
          </a:ln>
        </p:spPr>
        <p:txBody>
          <a:bodyPr lIns="0" tIns="0" rIns="30479" bIns="0"/>
          <a:lstStyle/>
          <a:p>
            <a:pPr marL="29765">
              <a:spcBef>
                <a:spcPts val="479"/>
              </a:spcBef>
              <a:buClr>
                <a:srgbClr val="800000"/>
              </a:buClr>
              <a:buSzPct val="100000"/>
            </a:pPr>
            <a:r>
              <a:rPr lang="zh-CN" altLang="en-US" sz="2800" dirty="0" smtClean="0">
                <a:latin typeface="楷体" pitchFamily="49" charset="-122"/>
                <a:ea typeface="楷体" pitchFamily="49" charset="-122"/>
              </a:rPr>
              <a:t>洗衣房机器人</a:t>
            </a:r>
            <a:endParaRPr lang="en-US" altLang="zh-CN" sz="2800" dirty="0" smtClean="0">
              <a:latin typeface="楷体" pitchFamily="49" charset="-122"/>
              <a:ea typeface="楷体" pitchFamily="49" charset="-122"/>
            </a:endParaRPr>
          </a:p>
          <a:p>
            <a:pPr marL="29765">
              <a:spcBef>
                <a:spcPts val="479"/>
              </a:spcBef>
              <a:buClr>
                <a:srgbClr val="800000"/>
              </a:buClr>
              <a:buSzPct val="100000"/>
            </a:pPr>
            <a:endParaRPr lang="en-US" altLang="zh-CN" sz="2800" dirty="0" smtClean="0">
              <a:latin typeface="楷体" pitchFamily="49" charset="-122"/>
              <a:ea typeface="楷体" pitchFamily="49" charset="-122"/>
            </a:endParaRPr>
          </a:p>
          <a:p>
            <a:pPr marL="29765">
              <a:spcBef>
                <a:spcPts val="479"/>
              </a:spcBef>
              <a:buClr>
                <a:srgbClr val="800000"/>
              </a:buClr>
              <a:buSzPct val="100000"/>
            </a:pPr>
            <a:endParaRPr lang="en-US" altLang="zh-CN" sz="2800" dirty="0">
              <a:latin typeface="楷体" pitchFamily="49" charset="-122"/>
              <a:ea typeface="楷体" pitchFamily="49" charset="-122"/>
            </a:endParaRPr>
          </a:p>
          <a:p>
            <a:pPr marL="29765">
              <a:spcBef>
                <a:spcPts val="479"/>
              </a:spcBef>
              <a:buClr>
                <a:srgbClr val="800000"/>
              </a:buClr>
              <a:buSzPct val="100000"/>
            </a:pPr>
            <a:endParaRPr lang="en-US" altLang="zh-CN" sz="2800" dirty="0" smtClean="0">
              <a:latin typeface="楷体" pitchFamily="49" charset="-122"/>
              <a:ea typeface="楷体" pitchFamily="49" charset="-122"/>
            </a:endParaRPr>
          </a:p>
          <a:p>
            <a:pPr marL="29765">
              <a:spcBef>
                <a:spcPts val="479"/>
              </a:spcBef>
              <a:buClr>
                <a:srgbClr val="800000"/>
              </a:buClr>
              <a:buSzPct val="100000"/>
            </a:pPr>
            <a:r>
              <a:rPr lang="zh-CN" altLang="en-US" sz="2800" dirty="0" smtClean="0">
                <a:latin typeface="楷体" pitchFamily="49" charset="-122"/>
                <a:ea typeface="楷体" pitchFamily="49" charset="-122"/>
              </a:rPr>
              <a:t>足球机器人</a:t>
            </a:r>
            <a:endParaRPr lang="en-US" altLang="zh-CN" sz="2800" dirty="0" smtClean="0">
              <a:latin typeface="楷体" pitchFamily="49" charset="-122"/>
              <a:ea typeface="楷体" pitchFamily="49" charset="-122"/>
            </a:endParaRPr>
          </a:p>
          <a:p>
            <a:pPr marL="29765">
              <a:spcBef>
                <a:spcPts val="479"/>
              </a:spcBef>
              <a:buClr>
                <a:srgbClr val="800000"/>
              </a:buClr>
              <a:buSzPct val="100000"/>
            </a:pPr>
            <a:endParaRPr lang="en-US" altLang="zh-CN" sz="2800" dirty="0" smtClean="0">
              <a:latin typeface="楷体" pitchFamily="49" charset="-122"/>
              <a:ea typeface="楷体" pitchFamily="49" charset="-122"/>
            </a:endParaRPr>
          </a:p>
          <a:p>
            <a:pPr marL="29765">
              <a:spcBef>
                <a:spcPts val="479"/>
              </a:spcBef>
              <a:buClr>
                <a:srgbClr val="800000"/>
              </a:buClr>
              <a:buSzPct val="100000"/>
            </a:pPr>
            <a:endParaRPr lang="en-US" altLang="zh-CN" sz="2800" dirty="0" smtClean="0">
              <a:latin typeface="楷体" pitchFamily="49" charset="-122"/>
              <a:ea typeface="楷体" pitchFamily="49" charset="-122"/>
            </a:endParaRPr>
          </a:p>
          <a:p>
            <a:pPr marL="29765">
              <a:spcBef>
                <a:spcPts val="479"/>
              </a:spcBef>
              <a:buClr>
                <a:srgbClr val="800000"/>
              </a:buClr>
              <a:buSzPct val="100000"/>
            </a:pPr>
            <a:endParaRPr lang="en-US" altLang="zh-CN" sz="2800" dirty="0" smtClean="0">
              <a:latin typeface="楷体" pitchFamily="49" charset="-122"/>
              <a:ea typeface="楷体" pitchFamily="49" charset="-122"/>
            </a:endParaRPr>
          </a:p>
          <a:p>
            <a:pPr marL="29765">
              <a:spcBef>
                <a:spcPts val="479"/>
              </a:spcBef>
              <a:buClr>
                <a:srgbClr val="800000"/>
              </a:buClr>
              <a:buSzPct val="100000"/>
            </a:pPr>
            <a:r>
              <a:rPr lang="zh-CN" altLang="en-US" sz="2800" dirty="0" smtClean="0">
                <a:latin typeface="楷体" pitchFamily="49" charset="-122"/>
                <a:ea typeface="楷体" pitchFamily="49" charset="-122"/>
              </a:rPr>
              <a:t>会跳舞的机器人</a:t>
            </a:r>
            <a:endParaRPr lang="en-US" sz="2800" dirty="0">
              <a:latin typeface="楷体" pitchFamily="49" charset="-122"/>
              <a:ea typeface="楷体" pitchFamily="49" charset="-122"/>
            </a:endParaRPr>
          </a:p>
        </p:txBody>
      </p:sp>
      <p:pic>
        <p:nvPicPr>
          <p:cNvPr id="12" name="Picture 3"/>
          <p:cNvPicPr>
            <a:picLocks noChangeAspect="1" noChangeArrowheads="1"/>
          </p:cNvPicPr>
          <p:nvPr/>
        </p:nvPicPr>
        <p:blipFill>
          <a:blip r:embed="rId2" cstate="print"/>
          <a:srcRect/>
          <a:stretch>
            <a:fillRect/>
          </a:stretch>
        </p:blipFill>
        <p:spPr bwMode="auto">
          <a:xfrm>
            <a:off x="5436096" y="1112518"/>
            <a:ext cx="1851212" cy="2057400"/>
          </a:xfrm>
          <a:prstGeom prst="rect">
            <a:avLst/>
          </a:prstGeom>
          <a:noFill/>
          <a:ln w="9525">
            <a:noFill/>
            <a:miter lim="800000"/>
            <a:headEnd/>
            <a:tailEnd/>
          </a:ln>
        </p:spPr>
      </p:pic>
      <p:pic>
        <p:nvPicPr>
          <p:cNvPr id="13" name="Picture 4"/>
          <p:cNvPicPr>
            <a:picLocks noChangeAspect="1" noChangeArrowheads="1"/>
          </p:cNvPicPr>
          <p:nvPr/>
        </p:nvPicPr>
        <p:blipFill>
          <a:blip r:embed="rId3" cstate="print"/>
          <a:srcRect/>
          <a:stretch>
            <a:fillRect/>
          </a:stretch>
        </p:blipFill>
        <p:spPr bwMode="auto">
          <a:xfrm>
            <a:off x="4910936" y="3268960"/>
            <a:ext cx="3189456" cy="1600200"/>
          </a:xfrm>
          <a:prstGeom prst="rect">
            <a:avLst/>
          </a:prstGeom>
          <a:noFill/>
          <a:ln w="9525">
            <a:noFill/>
            <a:miter lim="800000"/>
            <a:headEnd/>
            <a:tailEnd/>
          </a:ln>
        </p:spPr>
      </p:pic>
      <p:sp>
        <p:nvSpPr>
          <p:cNvPr id="15" name="TextBox 14"/>
          <p:cNvSpPr txBox="1"/>
          <p:nvPr/>
        </p:nvSpPr>
        <p:spPr>
          <a:xfrm>
            <a:off x="1112856" y="1941163"/>
            <a:ext cx="3255635" cy="400110"/>
          </a:xfrm>
          <a:prstGeom prst="rect">
            <a:avLst/>
          </a:prstGeom>
          <a:noFill/>
        </p:spPr>
        <p:txBody>
          <a:bodyPr wrap="none" rtlCol="0">
            <a:spAutoFit/>
          </a:bodyPr>
          <a:lstStyle/>
          <a:p>
            <a:r>
              <a:rPr lang="zh-CN" altLang="en-US" sz="2000" dirty="0" smtClean="0">
                <a:latin typeface="Calibri"/>
                <a:cs typeface="Calibri"/>
                <a:hlinkClick r:id="rId4" action="ppaction://hlinkfile"/>
              </a:rPr>
              <a:t>示例</a:t>
            </a:r>
            <a:r>
              <a:rPr lang="en-US" sz="2000" dirty="0" smtClean="0">
                <a:latin typeface="Calibri"/>
                <a:cs typeface="Calibri"/>
                <a:hlinkClick r:id="rId4" action="ppaction://hlinkfile"/>
              </a:rPr>
              <a:t>: ROBOTICS – laundry.avi</a:t>
            </a:r>
            <a:endParaRPr lang="en-US" sz="2000" dirty="0">
              <a:latin typeface="Calibri"/>
              <a:cs typeface="Calibri"/>
            </a:endParaRPr>
          </a:p>
        </p:txBody>
      </p:sp>
      <p:sp>
        <p:nvSpPr>
          <p:cNvPr id="16" name="TextBox 15"/>
          <p:cNvSpPr txBox="1"/>
          <p:nvPr/>
        </p:nvSpPr>
        <p:spPr>
          <a:xfrm>
            <a:off x="1145973" y="3933055"/>
            <a:ext cx="3189399" cy="400110"/>
          </a:xfrm>
          <a:prstGeom prst="rect">
            <a:avLst/>
          </a:prstGeom>
          <a:noFill/>
        </p:spPr>
        <p:txBody>
          <a:bodyPr wrap="none" rtlCol="0">
            <a:spAutoFit/>
          </a:bodyPr>
          <a:lstStyle/>
          <a:p>
            <a:r>
              <a:rPr lang="zh-CN" altLang="en-US" sz="2000" dirty="0" smtClean="0">
                <a:latin typeface="Calibri"/>
                <a:cs typeface="Calibri"/>
                <a:hlinkClick r:id="rId5" action="ppaction://hlinkfile"/>
              </a:rPr>
              <a:t>示例</a:t>
            </a:r>
            <a:r>
              <a:rPr lang="en-US" sz="2000" dirty="0" smtClean="0">
                <a:latin typeface="Calibri"/>
                <a:cs typeface="Calibri"/>
                <a:hlinkClick r:id="rId5" action="ppaction://hlinkfile"/>
              </a:rPr>
              <a:t>: ROBOTICS – </a:t>
            </a:r>
            <a:r>
              <a:rPr lang="en-US" altLang="zh-CN" sz="2000" dirty="0">
                <a:solidFill>
                  <a:srgbClr val="FF0000"/>
                </a:solidFill>
                <a:latin typeface="Calibri"/>
                <a:cs typeface="Calibri"/>
                <a:hlinkClick r:id="rId5" action="ppaction://hlinkfile"/>
              </a:rPr>
              <a:t>soccer.</a:t>
            </a:r>
            <a:r>
              <a:rPr lang="en-US" sz="2000" dirty="0" smtClean="0">
                <a:latin typeface="Calibri"/>
                <a:cs typeface="Calibri"/>
                <a:hlinkClick r:id="rId5" action="ppaction://hlinkfile"/>
              </a:rPr>
              <a:t>.avi</a:t>
            </a:r>
            <a:endParaRPr lang="en-US" sz="2000" dirty="0">
              <a:latin typeface="Calibri"/>
              <a:cs typeface="Calibri"/>
            </a:endParaRPr>
          </a:p>
        </p:txBody>
      </p:sp>
      <p:sp>
        <p:nvSpPr>
          <p:cNvPr id="17" name="TextBox 16"/>
          <p:cNvSpPr txBox="1"/>
          <p:nvPr/>
        </p:nvSpPr>
        <p:spPr>
          <a:xfrm>
            <a:off x="1170910" y="5784168"/>
            <a:ext cx="3109377" cy="400110"/>
          </a:xfrm>
          <a:prstGeom prst="rect">
            <a:avLst/>
          </a:prstGeom>
          <a:noFill/>
        </p:spPr>
        <p:txBody>
          <a:bodyPr wrap="none" rtlCol="0">
            <a:spAutoFit/>
          </a:bodyPr>
          <a:lstStyle/>
          <a:p>
            <a:r>
              <a:rPr lang="zh-CN" altLang="en-US" sz="2000" dirty="0" smtClean="0">
                <a:latin typeface="Calibri"/>
                <a:cs typeface="Calibri"/>
                <a:hlinkClick r:id="rId6" action="ppaction://hlinkfile"/>
              </a:rPr>
              <a:t>示例</a:t>
            </a:r>
            <a:r>
              <a:rPr lang="en-US" sz="2000" dirty="0" smtClean="0">
                <a:latin typeface="Calibri"/>
                <a:cs typeface="Calibri"/>
                <a:hlinkClick r:id="rId6" action="ppaction://hlinkfile"/>
              </a:rPr>
              <a:t>: ROBOTICS – </a:t>
            </a:r>
            <a:r>
              <a:rPr lang="en-US" altLang="zh-CN" sz="2000" dirty="0" smtClean="0">
                <a:latin typeface="Calibri"/>
                <a:cs typeface="Calibri"/>
                <a:hlinkClick r:id="rId6" action="ppaction://hlinkfile"/>
              </a:rPr>
              <a:t>dance</a:t>
            </a:r>
            <a:r>
              <a:rPr lang="en-US" sz="2000" dirty="0" smtClean="0">
                <a:latin typeface="Calibri"/>
                <a:cs typeface="Calibri"/>
                <a:hlinkClick r:id="rId6" action="ppaction://hlinkfile"/>
              </a:rPr>
              <a:t>.avi</a:t>
            </a:r>
            <a:endParaRPr lang="en-US" sz="2000" dirty="0">
              <a:latin typeface="Calibri"/>
              <a:cs typeface="Calibri"/>
            </a:endParaRPr>
          </a:p>
        </p:txBody>
      </p:sp>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209" y="5024820"/>
            <a:ext cx="2858910" cy="1725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5354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楷体" pitchFamily="49" charset="-122"/>
                <a:ea typeface="楷体" pitchFamily="49" charset="-122"/>
              </a:rPr>
              <a:t>最新发展水平</a:t>
            </a:r>
          </a:p>
        </p:txBody>
      </p:sp>
      <p:sp>
        <p:nvSpPr>
          <p:cNvPr id="4" name="灯片编号占位符 1"/>
          <p:cNvSpPr>
            <a:spLocks noGrp="1"/>
          </p:cNvSpPr>
          <p:nvPr>
            <p:ph type="sldNum" sz="quarter" idx="12"/>
          </p:nvPr>
        </p:nvSpPr>
        <p:spPr>
          <a:xfrm>
            <a:off x="6748140" y="7129214"/>
            <a:ext cx="2133600" cy="476250"/>
          </a:xfrm>
          <a:prstGeom prst="rect">
            <a:avLst/>
          </a:prstGeom>
          <a:noFill/>
          <a:ln>
            <a:miter lim="800000"/>
            <a:headEnd/>
            <a:tailEnd/>
          </a:ln>
        </p:spPr>
        <p:txBody>
          <a:bodyPr/>
          <a:lstStyle/>
          <a:p>
            <a:fld id="{4007E09A-3D01-48D2-BB9C-CAAED43BCD09}" type="slidenum">
              <a:rPr lang="en-US" altLang="zh-CN" smtClean="0">
                <a:ea typeface="宋体" charset="-122"/>
              </a:rPr>
              <a:pPr/>
              <a:t>31</a:t>
            </a:fld>
            <a:endParaRPr lang="en-US" altLang="zh-CN" smtClean="0">
              <a:ea typeface="宋体" charset="-122"/>
            </a:endParaRPr>
          </a:p>
        </p:txBody>
      </p:sp>
      <p:sp>
        <p:nvSpPr>
          <p:cNvPr id="6" name="AutoShape 2" descr="c:\users\user\appdata\roaming\360se6\User Data\temp\images?q=tbn:ANd9GcSz0I0iEyPkWf7LvBiQ-lmErnA_aVpOrMeOE7PzChuC8und0GIvVoqduwA.jpg"/>
          <p:cNvSpPr>
            <a:spLocks noChangeAspect="1" noChangeArrowheads="1"/>
          </p:cNvSpPr>
          <p:nvPr/>
        </p:nvSpPr>
        <p:spPr bwMode="auto">
          <a:xfrm>
            <a:off x="4611365" y="606176"/>
            <a:ext cx="304800" cy="304801"/>
          </a:xfrm>
          <a:prstGeom prst="rect">
            <a:avLst/>
          </a:prstGeom>
          <a:noFill/>
          <a:ln w="9525">
            <a:noFill/>
            <a:miter lim="800000"/>
            <a:headEnd/>
            <a:tailEnd/>
          </a:ln>
        </p:spPr>
        <p:txBody>
          <a:bodyPr/>
          <a:lstStyle/>
          <a:p>
            <a:endParaRPr lang="zh-CN" altLang="en-US"/>
          </a:p>
        </p:txBody>
      </p:sp>
      <p:sp>
        <p:nvSpPr>
          <p:cNvPr id="11" name="Rectangle 7"/>
          <p:cNvSpPr>
            <a:spLocks/>
          </p:cNvSpPr>
          <p:nvPr/>
        </p:nvSpPr>
        <p:spPr bwMode="auto">
          <a:xfrm>
            <a:off x="1136104" y="1364638"/>
            <a:ext cx="7828384" cy="3504522"/>
          </a:xfrm>
          <a:prstGeom prst="rect">
            <a:avLst/>
          </a:prstGeom>
          <a:noFill/>
          <a:ln w="12700">
            <a:noFill/>
            <a:miter lim="800000"/>
            <a:headEnd/>
            <a:tailEnd/>
          </a:ln>
        </p:spPr>
        <p:txBody>
          <a:bodyPr lIns="0" tIns="0" rIns="30479" bIns="0"/>
          <a:lstStyle/>
          <a:p>
            <a:pPr marL="29765">
              <a:spcBef>
                <a:spcPts val="479"/>
              </a:spcBef>
              <a:buClr>
                <a:srgbClr val="800000"/>
              </a:buClr>
              <a:buSzPct val="100000"/>
            </a:pPr>
            <a:r>
              <a:rPr lang="en-US" altLang="zh-CN" sz="2800" dirty="0">
                <a:latin typeface="楷体" pitchFamily="49" charset="-122"/>
                <a:ea typeface="楷体" pitchFamily="49" charset="-122"/>
              </a:rPr>
              <a:t>Boston Dynamics</a:t>
            </a:r>
            <a:r>
              <a:rPr lang="zh-CN" altLang="en-US" sz="2800" dirty="0" smtClean="0">
                <a:latin typeface="楷体" pitchFamily="49" charset="-122"/>
                <a:ea typeface="楷体" pitchFamily="49" charset="-122"/>
              </a:rPr>
              <a:t>的机器人</a:t>
            </a:r>
            <a:endParaRPr lang="en-US" altLang="zh-CN" sz="2800" dirty="0" smtClean="0">
              <a:latin typeface="楷体" pitchFamily="49" charset="-122"/>
              <a:ea typeface="楷体" pitchFamily="49" charset="-122"/>
            </a:endParaRPr>
          </a:p>
          <a:p>
            <a:pPr marL="29765">
              <a:spcBef>
                <a:spcPts val="479"/>
              </a:spcBef>
              <a:buClr>
                <a:srgbClr val="800000"/>
              </a:buClr>
              <a:buSzPct val="100000"/>
            </a:pPr>
            <a:r>
              <a:rPr lang="zh-CN" altLang="en-US" sz="2800" dirty="0" smtClean="0">
                <a:latin typeface="楷体" pitchFamily="49" charset="-122"/>
                <a:ea typeface="楷体" pitchFamily="49" charset="-122"/>
              </a:rPr>
              <a:t>波士顿动力研发</a:t>
            </a:r>
            <a:r>
              <a:rPr lang="zh-CN" altLang="en-US" sz="2800" dirty="0">
                <a:latin typeface="楷体" pitchFamily="49" charset="-122"/>
                <a:ea typeface="楷体" pitchFamily="49" charset="-122"/>
              </a:rPr>
              <a:t>出了众多令人惊艳的机器人设备，而其中最为亮眼的可能就是阿特拉斯人形机器人</a:t>
            </a:r>
            <a:r>
              <a:rPr lang="en-US" altLang="zh-CN" sz="2800" dirty="0">
                <a:latin typeface="楷体" pitchFamily="49" charset="-122"/>
                <a:ea typeface="楷体" pitchFamily="49" charset="-122"/>
              </a:rPr>
              <a:t>(Atlas,</a:t>
            </a:r>
            <a:r>
              <a:rPr lang="zh-CN" altLang="en-US" sz="2800" dirty="0">
                <a:latin typeface="楷体" pitchFamily="49" charset="-122"/>
                <a:ea typeface="楷体" pitchFamily="49" charset="-122"/>
              </a:rPr>
              <a:t>希腊神话中的大力神</a:t>
            </a:r>
            <a:r>
              <a:rPr lang="en-US" altLang="zh-CN" sz="2800" dirty="0">
                <a:latin typeface="楷体" pitchFamily="49" charset="-122"/>
                <a:ea typeface="楷体" pitchFamily="49" charset="-122"/>
              </a:rPr>
              <a:t>)</a:t>
            </a:r>
            <a:r>
              <a:rPr lang="zh-CN" altLang="en-US" sz="2800" dirty="0">
                <a:latin typeface="楷体" pitchFamily="49" charset="-122"/>
                <a:ea typeface="楷体" pitchFamily="49" charset="-122"/>
              </a:rPr>
              <a:t>，以及</a:t>
            </a:r>
            <a:r>
              <a:rPr lang="en-US" altLang="zh-CN" sz="2800" dirty="0">
                <a:latin typeface="楷体" pitchFamily="49" charset="-122"/>
                <a:ea typeface="楷体" pitchFamily="49" charset="-122"/>
              </a:rPr>
              <a:t>Big Dog </a:t>
            </a:r>
            <a:r>
              <a:rPr lang="zh-CN" altLang="en-US" sz="2800" dirty="0">
                <a:latin typeface="楷体" pitchFamily="49" charset="-122"/>
                <a:ea typeface="楷体" pitchFamily="49" charset="-122"/>
              </a:rPr>
              <a:t>四脚运输机器人</a:t>
            </a:r>
            <a:r>
              <a:rPr lang="zh-CN" altLang="en-US"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2013</a:t>
            </a:r>
            <a:r>
              <a:rPr lang="zh-CN" altLang="en-US" sz="2800" dirty="0" smtClean="0">
                <a:latin typeface="楷体" pitchFamily="49" charset="-122"/>
                <a:ea typeface="楷体" pitchFamily="49" charset="-122"/>
              </a:rPr>
              <a:t>年</a:t>
            </a:r>
            <a:r>
              <a:rPr lang="zh-CN" altLang="en-US" sz="2800" dirty="0">
                <a:latin typeface="楷体" pitchFamily="49" charset="-122"/>
                <a:ea typeface="楷体" pitchFamily="49" charset="-122"/>
              </a:rPr>
              <a:t>波士顿动力</a:t>
            </a:r>
            <a:r>
              <a:rPr lang="zh-CN" altLang="en-US" sz="2800" dirty="0" smtClean="0">
                <a:latin typeface="楷体" pitchFamily="49" charset="-122"/>
                <a:ea typeface="楷体" pitchFamily="49" charset="-122"/>
              </a:rPr>
              <a:t>被</a:t>
            </a:r>
            <a:r>
              <a:rPr lang="zh-CN" altLang="en-US" sz="2800" dirty="0">
                <a:latin typeface="楷体" pitchFamily="49" charset="-122"/>
                <a:ea typeface="楷体" pitchFamily="49" charset="-122"/>
              </a:rPr>
              <a:t>谷歌收购</a:t>
            </a:r>
            <a:r>
              <a:rPr lang="zh-CN" altLang="en-US" sz="2800" dirty="0" smtClean="0">
                <a:latin typeface="楷体" pitchFamily="49" charset="-122"/>
                <a:ea typeface="楷体" pitchFamily="49" charset="-122"/>
              </a:rPr>
              <a:t>了。</a:t>
            </a:r>
            <a:endParaRPr lang="en-US" altLang="zh-CN" sz="2800" dirty="0">
              <a:latin typeface="楷体" pitchFamily="49" charset="-122"/>
              <a:ea typeface="楷体" pitchFamily="49" charset="-122"/>
            </a:endParaRPr>
          </a:p>
          <a:p>
            <a:pPr marL="29765">
              <a:spcBef>
                <a:spcPts val="479"/>
              </a:spcBef>
              <a:buClr>
                <a:srgbClr val="800000"/>
              </a:buClr>
              <a:buSzPct val="100000"/>
            </a:pPr>
            <a:r>
              <a:rPr lang="en-US" altLang="zh-CN" sz="2800" dirty="0">
                <a:hlinkClick r:id="rId3"/>
              </a:rPr>
              <a:t>https://</a:t>
            </a:r>
            <a:r>
              <a:rPr lang="en-US" altLang="zh-CN" sz="2800" dirty="0" smtClean="0">
                <a:hlinkClick r:id="rId3"/>
              </a:rPr>
              <a:t>www.youtube.com/watch?v=5iV_hB08Uns</a:t>
            </a:r>
            <a:endParaRPr lang="en-US" altLang="zh-CN" sz="2800" dirty="0" smtClean="0"/>
          </a:p>
          <a:p>
            <a:pPr marL="29765">
              <a:spcBef>
                <a:spcPts val="479"/>
              </a:spcBef>
              <a:buClr>
                <a:srgbClr val="800000"/>
              </a:buClr>
              <a:buSzPct val="100000"/>
            </a:pPr>
            <a:r>
              <a:rPr lang="en-US" altLang="zh-CN" sz="2800" dirty="0"/>
              <a:t>https://www.youtube.com/watch?v=hSjKoEva5bg </a:t>
            </a:r>
          </a:p>
          <a:p>
            <a:pPr marL="29765">
              <a:spcBef>
                <a:spcPts val="479"/>
              </a:spcBef>
              <a:buClr>
                <a:srgbClr val="800000"/>
              </a:buClr>
              <a:buSzPct val="100000"/>
            </a:pPr>
            <a:r>
              <a:rPr lang="en-US" altLang="zh-CN" sz="2800" dirty="0" smtClean="0"/>
              <a:t> </a:t>
            </a:r>
            <a:endParaRPr lang="en-US" altLang="zh-CN" sz="2800" dirty="0"/>
          </a:p>
          <a:p>
            <a:pPr marL="29765">
              <a:spcBef>
                <a:spcPts val="479"/>
              </a:spcBef>
              <a:buClr>
                <a:srgbClr val="800000"/>
              </a:buClr>
              <a:buSzPct val="100000"/>
            </a:pPr>
            <a:endParaRPr lang="en-US" altLang="zh-CN" sz="2800" dirty="0">
              <a:latin typeface="楷体" pitchFamily="49" charset="-122"/>
              <a:ea typeface="楷体" pitchFamily="49" charset="-122"/>
            </a:endParaRPr>
          </a:p>
          <a:p>
            <a:pPr marL="29765">
              <a:spcBef>
                <a:spcPts val="479"/>
              </a:spcBef>
              <a:buClr>
                <a:srgbClr val="800000"/>
              </a:buClr>
              <a:buSzPct val="100000"/>
            </a:pPr>
            <a:endParaRPr lang="en-US" altLang="zh-CN" sz="2800" dirty="0" smtClean="0">
              <a:latin typeface="楷体" pitchFamily="49" charset="-122"/>
              <a:ea typeface="楷体" pitchFamily="49" charset="-122"/>
            </a:endParaRPr>
          </a:p>
          <a:p>
            <a:pPr marL="29765">
              <a:spcBef>
                <a:spcPts val="479"/>
              </a:spcBef>
              <a:buClr>
                <a:srgbClr val="800000"/>
              </a:buClr>
              <a:buSzPct val="100000"/>
            </a:pPr>
            <a:endParaRPr lang="en-US" altLang="zh-CN" sz="2800" dirty="0" smtClean="0">
              <a:latin typeface="楷体" pitchFamily="49" charset="-122"/>
              <a:ea typeface="楷体" pitchFamily="49" charset="-122"/>
            </a:endParaRPr>
          </a:p>
          <a:p>
            <a:pPr marL="29765">
              <a:spcBef>
                <a:spcPts val="479"/>
              </a:spcBef>
              <a:buClr>
                <a:srgbClr val="800000"/>
              </a:buClr>
              <a:buSzPct val="100000"/>
            </a:pPr>
            <a:endParaRPr lang="en-US" altLang="zh-CN" sz="2800" dirty="0" smtClean="0">
              <a:latin typeface="楷体" pitchFamily="49" charset="-122"/>
              <a:ea typeface="楷体" pitchFamily="49" charset="-122"/>
            </a:endParaRPr>
          </a:p>
          <a:p>
            <a:pPr marL="29765">
              <a:spcBef>
                <a:spcPts val="479"/>
              </a:spcBef>
              <a:buClr>
                <a:srgbClr val="800000"/>
              </a:buClr>
              <a:buSzPct val="100000"/>
            </a:pPr>
            <a:endParaRPr lang="en-US" altLang="zh-CN" sz="2800" dirty="0" smtClean="0">
              <a:latin typeface="楷体" pitchFamily="49" charset="-122"/>
              <a:ea typeface="楷体" pitchFamily="49" charset="-122"/>
            </a:endParaRPr>
          </a:p>
        </p:txBody>
      </p:sp>
    </p:spTree>
    <p:extLst>
      <p:ext uri="{BB962C8B-B14F-4D97-AF65-F5344CB8AC3E}">
        <p14:creationId xmlns:p14="http://schemas.microsoft.com/office/powerpoint/2010/main" val="10364376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pPr marL="488950" indent="-457200">
              <a:spcBef>
                <a:spcPts val="1800"/>
              </a:spcBef>
              <a:buClr>
                <a:srgbClr val="800000"/>
              </a:buClr>
              <a:buFont typeface="Wingdings" pitchFamily="2" charset="2"/>
              <a:buChar char="Ø"/>
            </a:pPr>
            <a:r>
              <a:rPr lang="zh-CN" altLang="en-US" b="1" dirty="0" smtClean="0">
                <a:solidFill>
                  <a:srgbClr val="FF0000"/>
                </a:solidFill>
                <a:latin typeface="楷体" pitchFamily="49" charset="-122"/>
                <a:ea typeface="楷体" pitchFamily="49" charset="-122"/>
                <a:cs typeface="Verdana" pitchFamily="34" charset="0"/>
              </a:rPr>
              <a:t>什么是人工智能</a:t>
            </a:r>
            <a:r>
              <a:rPr lang="en-US" altLang="zh-CN" b="1" dirty="0" smtClean="0">
                <a:solidFill>
                  <a:srgbClr val="FF0000"/>
                </a:solidFill>
                <a:latin typeface="楷体" pitchFamily="49" charset="-122"/>
                <a:ea typeface="楷体" pitchFamily="49" charset="-122"/>
                <a:cs typeface="Verdana" pitchFamily="34" charset="0"/>
              </a:rPr>
              <a:t>(Artificial Intelligence)?</a:t>
            </a:r>
          </a:p>
          <a:p>
            <a:pPr marL="488950" indent="-457200">
              <a:spcBef>
                <a:spcPts val="1800"/>
              </a:spcBef>
              <a:buClr>
                <a:srgbClr val="800000"/>
              </a:buClr>
              <a:buFont typeface="Wingdings" pitchFamily="2" charset="2"/>
              <a:buChar char="Ø"/>
            </a:pPr>
            <a:r>
              <a:rPr lang="zh-CN" altLang="en-US" b="1" dirty="0" smtClean="0">
                <a:latin typeface="楷体" pitchFamily="49" charset="-122"/>
                <a:ea typeface="楷体" pitchFamily="49" charset="-122"/>
                <a:cs typeface="Verdana" pitchFamily="34" charset="0"/>
              </a:rPr>
              <a:t>人工智能的基础</a:t>
            </a:r>
            <a:endParaRPr lang="en-US" altLang="zh-CN" b="1"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b="1" dirty="0" smtClean="0">
                <a:latin typeface="楷体" pitchFamily="49" charset="-122"/>
                <a:ea typeface="楷体" pitchFamily="49" charset="-122"/>
                <a:cs typeface="Verdana" pitchFamily="34" charset="0"/>
              </a:rPr>
              <a:t>人工智能的历史</a:t>
            </a:r>
            <a:endParaRPr lang="en-US" altLang="zh-CN" b="1"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b="1" dirty="0" smtClean="0">
                <a:latin typeface="楷体" pitchFamily="49" charset="-122"/>
                <a:ea typeface="楷体" pitchFamily="49" charset="-122"/>
                <a:cs typeface="Verdana" pitchFamily="34" charset="0"/>
              </a:rPr>
              <a:t>最新发展水平</a:t>
            </a:r>
            <a:endParaRPr lang="en-US" altLang="zh-CN" b="1" dirty="0" smtClean="0">
              <a:latin typeface="楷体" pitchFamily="49" charset="-122"/>
              <a:ea typeface="楷体" pitchFamily="49" charset="-122"/>
              <a:cs typeface="Verdana" pitchFamily="34" charset="0"/>
            </a:endParaRPr>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2564904"/>
            <a:ext cx="6454424" cy="1368152"/>
          </a:xfrm>
        </p:spPr>
        <p:txBody>
          <a:bodyPr>
            <a:normAutofit fontScale="90000"/>
          </a:bodyPr>
          <a:lstStyle/>
          <a:p>
            <a:pPr algn="ctr"/>
            <a:r>
              <a:rPr lang="en-US" altLang="zh-CN" sz="8000" dirty="0" smtClean="0">
                <a:solidFill>
                  <a:srgbClr val="800000"/>
                </a:solidFill>
              </a:rPr>
              <a:t>Questions</a:t>
            </a:r>
            <a:r>
              <a:rPr lang="zh-CN" altLang="en-US" sz="8000" dirty="0" smtClean="0">
                <a:solidFill>
                  <a:srgbClr val="800000"/>
                </a:solidFill>
              </a:rPr>
              <a:t>？</a:t>
            </a:r>
            <a:r>
              <a:rPr lang="en-US" dirty="0" smtClean="0"/>
              <a:t/>
            </a:r>
            <a:br>
              <a:rPr lang="en-US" dirty="0" smtClean="0"/>
            </a:br>
            <a:r>
              <a:rPr lang="en-US" sz="2700" dirty="0" smtClean="0"/>
              <a:t/>
            </a:r>
            <a:br>
              <a:rPr lang="en-US" sz="2700" dirty="0" smtClean="0"/>
            </a:br>
            <a:endParaRPr lang="en-SG" sz="3200" dirty="0"/>
          </a:p>
        </p:txBody>
      </p:sp>
    </p:spTree>
    <p:extLst>
      <p:ext uri="{BB962C8B-B14F-4D97-AF65-F5344CB8AC3E}">
        <p14:creationId xmlns:p14="http://schemas.microsoft.com/office/powerpoint/2010/main" val="3222753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899592" y="428787"/>
            <a:ext cx="8205850" cy="606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0"/>
              </a:spcBef>
              <a:defRPr/>
            </a:pPr>
            <a:r>
              <a:rPr lang="zh-CN" altLang="en-US" sz="4400" dirty="0" smtClean="0">
                <a:solidFill>
                  <a:srgbClr val="7030A0"/>
                </a:solidFill>
                <a:effectLst>
                  <a:outerShdw blurRad="50000" dist="30000" dir="5400000" algn="tl" rotWithShape="0">
                    <a:srgbClr val="000000">
                      <a:alpha val="30000"/>
                    </a:srgbClr>
                  </a:outerShdw>
                </a:effectLst>
                <a:latin typeface="华文行楷" panose="02010800040101010101" pitchFamily="2" charset="-122"/>
                <a:ea typeface="华文行楷" panose="02010800040101010101" pitchFamily="2" charset="-122"/>
                <a:cs typeface="+mj-cs"/>
              </a:rPr>
              <a:t>参考资料</a:t>
            </a:r>
            <a:endParaRPr lang="en-US" altLang="zh-CN" sz="4400" dirty="0">
              <a:solidFill>
                <a:srgbClr val="7030A0"/>
              </a:solidFill>
              <a:effectLst>
                <a:outerShdw blurRad="50000" dist="30000" dir="5400000" algn="tl" rotWithShape="0">
                  <a:srgbClr val="000000">
                    <a:alpha val="30000"/>
                  </a:srgbClr>
                </a:outerShdw>
              </a:effectLst>
              <a:latin typeface="华文行楷" panose="02010800040101010101" pitchFamily="2" charset="-122"/>
              <a:ea typeface="华文行楷" panose="02010800040101010101" pitchFamily="2" charset="-122"/>
              <a:cs typeface="+mj-cs"/>
            </a:endParaRPr>
          </a:p>
          <a:p>
            <a:pPr marL="342900" indent="-342900">
              <a:buClr>
                <a:srgbClr val="800000"/>
              </a:buClr>
              <a:buFont typeface="Wingdings" panose="05000000000000000000" pitchFamily="2" charset="2"/>
              <a:buChar char="Ø"/>
              <a:defRPr/>
            </a:pPr>
            <a:r>
              <a:rPr lang="zh-CN" altLang="en-US" sz="2800" b="1" dirty="0">
                <a:latin typeface="楷体" pitchFamily="49" charset="-122"/>
                <a:ea typeface="楷体" pitchFamily="49" charset="-122"/>
                <a:cs typeface="Verdana" pitchFamily="34" charset="0"/>
              </a:rPr>
              <a:t>参考书</a:t>
            </a:r>
            <a:endParaRPr lang="en-US" altLang="zh-CN" sz="2800" b="1" dirty="0">
              <a:latin typeface="楷体" pitchFamily="49" charset="-122"/>
              <a:ea typeface="楷体" pitchFamily="49" charset="-122"/>
              <a:cs typeface="Verdana" pitchFamily="34" charset="0"/>
            </a:endParaRPr>
          </a:p>
          <a:p>
            <a:pPr>
              <a:buFontTx/>
              <a:buChar char="•"/>
              <a:defRPr/>
            </a:pPr>
            <a:endParaRPr lang="en-US" altLang="zh-CN" sz="2000" b="1" i="1" dirty="0" smtClean="0">
              <a:ea typeface="宋体" charset="-122"/>
            </a:endParaRPr>
          </a:p>
          <a:p>
            <a:pPr>
              <a:buFontTx/>
              <a:buChar char="•"/>
              <a:defRPr/>
            </a:pPr>
            <a:endParaRPr lang="en-US" altLang="zh-CN" sz="2000" b="1" i="1" dirty="0" smtClean="0">
              <a:ea typeface="宋体" charset="-122"/>
            </a:endParaRPr>
          </a:p>
          <a:p>
            <a:pPr>
              <a:buFontTx/>
              <a:buChar char="•"/>
              <a:defRPr/>
            </a:pPr>
            <a:endParaRPr lang="en-US" altLang="zh-CN" sz="2000" b="1" i="1" dirty="0" smtClean="0">
              <a:ea typeface="宋体" charset="-122"/>
            </a:endParaRPr>
          </a:p>
          <a:p>
            <a:pPr>
              <a:buFontTx/>
              <a:buChar char="•"/>
              <a:defRPr/>
            </a:pPr>
            <a:endParaRPr lang="en-US" altLang="zh-CN" sz="2000" b="1" i="1" dirty="0" smtClean="0">
              <a:ea typeface="宋体" charset="-122"/>
            </a:endParaRPr>
          </a:p>
          <a:p>
            <a:pPr>
              <a:buFontTx/>
              <a:buChar char="•"/>
              <a:defRPr/>
            </a:pPr>
            <a:endParaRPr lang="en-US" altLang="zh-CN" sz="2000" b="1" i="1" dirty="0" smtClean="0">
              <a:ea typeface="宋体" charset="-122"/>
            </a:endParaRPr>
          </a:p>
          <a:p>
            <a:pPr>
              <a:buFontTx/>
              <a:buChar char="•"/>
              <a:defRPr/>
            </a:pPr>
            <a:endParaRPr lang="en-US" altLang="zh-CN" sz="2000" b="1" i="1" dirty="0" smtClean="0">
              <a:ea typeface="宋体" charset="-122"/>
            </a:endParaRPr>
          </a:p>
          <a:p>
            <a:pPr>
              <a:buFontTx/>
              <a:buChar char="•"/>
              <a:defRPr/>
            </a:pPr>
            <a:endParaRPr lang="en-US" altLang="zh-CN" sz="2000" b="1" i="1" dirty="0" smtClean="0">
              <a:ea typeface="宋体" charset="-122"/>
            </a:endParaRPr>
          </a:p>
          <a:p>
            <a:pPr>
              <a:buFontTx/>
              <a:buChar char="•"/>
              <a:defRPr/>
            </a:pPr>
            <a:endParaRPr lang="en-US" altLang="zh-CN" sz="2000" b="1" i="1" dirty="0">
              <a:ea typeface="宋体" charset="-122"/>
            </a:endParaRPr>
          </a:p>
          <a:p>
            <a:pPr>
              <a:buFontTx/>
              <a:buChar char="•"/>
              <a:defRPr/>
            </a:pPr>
            <a:endParaRPr lang="en-US" altLang="zh-CN" sz="2000" b="1" i="1" dirty="0" smtClean="0">
              <a:ea typeface="宋体" charset="-122"/>
            </a:endParaRPr>
          </a:p>
          <a:p>
            <a:pPr>
              <a:buFontTx/>
              <a:buChar char="•"/>
              <a:defRPr/>
            </a:pPr>
            <a:endParaRPr lang="en-US" altLang="zh-CN" sz="2000" b="1" i="1" dirty="0">
              <a:ea typeface="宋体" charset="-122"/>
            </a:endParaRPr>
          </a:p>
          <a:p>
            <a:pPr>
              <a:buFontTx/>
              <a:buChar char="•"/>
              <a:defRPr/>
            </a:pPr>
            <a:endParaRPr lang="en-US" altLang="zh-CN" sz="2000" b="1" i="1" dirty="0" smtClean="0">
              <a:ea typeface="宋体" charset="-122"/>
            </a:endParaRPr>
          </a:p>
          <a:p>
            <a:pPr marL="342900" indent="-342900">
              <a:buClr>
                <a:srgbClr val="800000"/>
              </a:buClr>
              <a:buFont typeface="Wingdings" panose="05000000000000000000" pitchFamily="2" charset="2"/>
              <a:buChar char="Ø"/>
              <a:defRPr/>
            </a:pPr>
            <a:r>
              <a:rPr lang="zh-CN" altLang="en-US" sz="2800" b="1" dirty="0">
                <a:latin typeface="楷体" pitchFamily="49" charset="-122"/>
                <a:ea typeface="楷体" pitchFamily="49" charset="-122"/>
                <a:cs typeface="Verdana" pitchFamily="34" charset="0"/>
              </a:rPr>
              <a:t> 成绩评定</a:t>
            </a:r>
            <a:endParaRPr lang="en-US" altLang="zh-CN" sz="2800" b="1" dirty="0">
              <a:latin typeface="楷体" pitchFamily="49" charset="-122"/>
              <a:ea typeface="楷体" pitchFamily="49" charset="-122"/>
              <a:cs typeface="Verdana" pitchFamily="34" charset="0"/>
            </a:endParaRPr>
          </a:p>
          <a:p>
            <a:r>
              <a:rPr lang="en-US" altLang="zh-CN" sz="2000" dirty="0" smtClean="0">
                <a:latin typeface="+mn-ea"/>
              </a:rPr>
              <a:t>  </a:t>
            </a:r>
            <a:r>
              <a:rPr lang="zh-CN" altLang="zh-CN" dirty="0" smtClean="0">
                <a:latin typeface="+mn-ea"/>
              </a:rPr>
              <a:t>小班</a:t>
            </a:r>
            <a:r>
              <a:rPr lang="zh-CN" altLang="zh-CN" dirty="0">
                <a:latin typeface="+mn-ea"/>
              </a:rPr>
              <a:t>讨论</a:t>
            </a:r>
            <a:r>
              <a:rPr lang="en-US" altLang="zh-CN" dirty="0">
                <a:latin typeface="+mn-ea"/>
              </a:rPr>
              <a:t>10</a:t>
            </a:r>
            <a:r>
              <a:rPr lang="zh-CN" altLang="zh-CN" dirty="0" smtClean="0">
                <a:latin typeface="+mn-ea"/>
              </a:rPr>
              <a:t>％</a:t>
            </a:r>
            <a:r>
              <a:rPr lang="zh-CN" altLang="en-US" dirty="0" smtClean="0">
                <a:latin typeface="+mn-ea"/>
              </a:rPr>
              <a:t>；</a:t>
            </a:r>
            <a:r>
              <a:rPr lang="zh-CN" altLang="zh-CN" dirty="0" smtClean="0">
                <a:latin typeface="+mn-ea"/>
              </a:rPr>
              <a:t>课程</a:t>
            </a:r>
            <a:r>
              <a:rPr lang="zh-CN" altLang="zh-CN" dirty="0">
                <a:latin typeface="+mn-ea"/>
              </a:rPr>
              <a:t>作业</a:t>
            </a:r>
            <a:r>
              <a:rPr lang="en-US" altLang="zh-CN" dirty="0">
                <a:latin typeface="+mn-ea"/>
              </a:rPr>
              <a:t>10</a:t>
            </a:r>
            <a:r>
              <a:rPr lang="zh-CN" altLang="zh-CN" dirty="0" smtClean="0">
                <a:latin typeface="+mn-ea"/>
              </a:rPr>
              <a:t>％</a:t>
            </a:r>
            <a:r>
              <a:rPr lang="zh-CN" altLang="en-US" dirty="0" smtClean="0">
                <a:latin typeface="+mn-ea"/>
              </a:rPr>
              <a:t>；</a:t>
            </a:r>
            <a:r>
              <a:rPr lang="zh-CN" altLang="zh-CN" dirty="0" smtClean="0">
                <a:latin typeface="+mn-ea"/>
              </a:rPr>
              <a:t>课程</a:t>
            </a:r>
            <a:r>
              <a:rPr lang="zh-CN" altLang="zh-CN" dirty="0">
                <a:latin typeface="+mn-ea"/>
              </a:rPr>
              <a:t>实验</a:t>
            </a:r>
            <a:r>
              <a:rPr lang="en-US" altLang="zh-CN" dirty="0">
                <a:latin typeface="+mn-ea"/>
              </a:rPr>
              <a:t>20</a:t>
            </a:r>
            <a:r>
              <a:rPr lang="en-US" altLang="zh-CN" dirty="0" smtClean="0">
                <a:latin typeface="+mn-ea"/>
              </a:rPr>
              <a:t>%</a:t>
            </a:r>
            <a:r>
              <a:rPr lang="zh-CN" altLang="en-US" dirty="0" smtClean="0">
                <a:latin typeface="+mn-ea"/>
              </a:rPr>
              <a:t>；</a:t>
            </a:r>
            <a:endParaRPr lang="en-US" altLang="zh-CN" dirty="0" smtClean="0">
              <a:latin typeface="+mn-ea"/>
            </a:endParaRPr>
          </a:p>
          <a:p>
            <a:r>
              <a:rPr lang="en-US" altLang="zh-CN" dirty="0">
                <a:latin typeface="+mn-ea"/>
              </a:rPr>
              <a:t> </a:t>
            </a:r>
            <a:r>
              <a:rPr lang="en-US" altLang="zh-CN" dirty="0" smtClean="0">
                <a:latin typeface="+mn-ea"/>
              </a:rPr>
              <a:t> </a:t>
            </a:r>
            <a:r>
              <a:rPr lang="zh-CN" altLang="zh-CN" dirty="0" smtClean="0">
                <a:latin typeface="+mn-ea"/>
              </a:rPr>
              <a:t>期中考试</a:t>
            </a:r>
            <a:r>
              <a:rPr lang="en-US" altLang="zh-CN" dirty="0">
                <a:latin typeface="+mn-ea"/>
              </a:rPr>
              <a:t>20</a:t>
            </a:r>
            <a:r>
              <a:rPr lang="en-US" altLang="zh-CN" dirty="0" smtClean="0">
                <a:latin typeface="+mn-ea"/>
              </a:rPr>
              <a:t>%</a:t>
            </a:r>
            <a:r>
              <a:rPr lang="zh-CN" altLang="en-US" dirty="0" smtClean="0">
                <a:latin typeface="+mn-ea"/>
              </a:rPr>
              <a:t>；</a:t>
            </a:r>
            <a:r>
              <a:rPr lang="zh-CN" altLang="zh-CN" dirty="0" smtClean="0">
                <a:latin typeface="+mn-ea"/>
              </a:rPr>
              <a:t>期末考试</a:t>
            </a:r>
            <a:r>
              <a:rPr lang="en-US" altLang="zh-CN" dirty="0" smtClean="0">
                <a:latin typeface="+mn-ea"/>
              </a:rPr>
              <a:t>40</a:t>
            </a:r>
            <a:r>
              <a:rPr lang="zh-CN" altLang="zh-CN" dirty="0" smtClean="0">
                <a:latin typeface="+mn-ea"/>
              </a:rPr>
              <a:t>％</a:t>
            </a:r>
            <a:endParaRPr lang="zh-CN" altLang="zh-CN" dirty="0">
              <a:latin typeface="+mn-ea"/>
            </a:endParaRPr>
          </a:p>
          <a:p>
            <a:pPr>
              <a:defRPr/>
            </a:pPr>
            <a:endParaRPr lang="en-US" altLang="zh-CN" sz="2000" dirty="0" smtClean="0">
              <a:ea typeface="宋体"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485" y="1772816"/>
            <a:ext cx="3104171" cy="3104171"/>
          </a:xfrm>
          <a:prstGeom prst="rect">
            <a:avLst/>
          </a:prstGeom>
        </p:spPr>
      </p:pic>
      <p:sp>
        <p:nvSpPr>
          <p:cNvPr id="4" name="AutoShape 4" descr="https://upload-images.jianshu.io/upload_images/14521472-edbafa660586bf3e.png?imageMogr2/auto-orient/strip|imageView2/2/w/327/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8522" y="1772816"/>
            <a:ext cx="3104171" cy="3104171"/>
          </a:xfrm>
          <a:prstGeom prst="rect">
            <a:avLst/>
          </a:prstGeom>
        </p:spPr>
      </p:pic>
    </p:spTree>
    <p:extLst>
      <p:ext uri="{BB962C8B-B14F-4D97-AF65-F5344CB8AC3E}">
        <p14:creationId xmlns:p14="http://schemas.microsoft.com/office/powerpoint/2010/main" val="3066887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1628800"/>
            <a:ext cx="8064896" cy="2448271"/>
          </a:xfrm>
        </p:spPr>
        <p:txBody>
          <a:bodyPr>
            <a:normAutofit fontScale="90000"/>
          </a:bodyPr>
          <a:lstStyle/>
          <a:p>
            <a:r>
              <a:rPr lang="zh-CN" altLang="en-US" sz="4800" dirty="0">
                <a:latin typeface="华文行楷" panose="02010800040101010101" pitchFamily="2" charset="-122"/>
                <a:ea typeface="华文行楷" panose="02010800040101010101" pitchFamily="2" charset="-122"/>
              </a:rPr>
              <a:t>第一章</a:t>
            </a:r>
            <a:r>
              <a:rPr lang="en-US" altLang="zh-CN" sz="5400" dirty="0" smtClean="0">
                <a:solidFill>
                  <a:srgbClr val="7030A0"/>
                </a:solidFill>
                <a:latin typeface="楷体" pitchFamily="49" charset="-122"/>
                <a:ea typeface="楷体" pitchFamily="49" charset="-122"/>
              </a:rPr>
              <a:t/>
            </a:r>
            <a:br>
              <a:rPr lang="en-US" altLang="zh-CN" sz="5400" dirty="0" smtClean="0">
                <a:solidFill>
                  <a:srgbClr val="7030A0"/>
                </a:solidFill>
                <a:latin typeface="楷体" pitchFamily="49" charset="-122"/>
                <a:ea typeface="楷体" pitchFamily="49" charset="-122"/>
              </a:rPr>
            </a:br>
            <a:r>
              <a:rPr lang="en-US" altLang="zh-CN" sz="5400" dirty="0" smtClean="0">
                <a:solidFill>
                  <a:srgbClr val="7030A0"/>
                </a:solidFill>
                <a:latin typeface="楷体" pitchFamily="49" charset="-122"/>
                <a:ea typeface="楷体" pitchFamily="49" charset="-122"/>
              </a:rPr>
              <a:t> </a:t>
            </a:r>
            <a:br>
              <a:rPr lang="en-US" altLang="zh-CN" sz="5400" dirty="0" smtClean="0">
                <a:solidFill>
                  <a:srgbClr val="7030A0"/>
                </a:solidFill>
                <a:latin typeface="楷体" pitchFamily="49" charset="-122"/>
                <a:ea typeface="楷体" pitchFamily="49" charset="-122"/>
              </a:rPr>
            </a:br>
            <a:r>
              <a:rPr lang="zh-CN" altLang="en-US" sz="4800" dirty="0">
                <a:latin typeface="华文行楷" panose="02010800040101010101" pitchFamily="2" charset="-122"/>
                <a:ea typeface="华文行楷" panose="02010800040101010101" pitchFamily="2" charset="-122"/>
              </a:rPr>
              <a:t>什么是人工智能？</a:t>
            </a:r>
            <a:r>
              <a:rPr lang="en-US" altLang="zh-CN" sz="5400" dirty="0" smtClean="0">
                <a:solidFill>
                  <a:srgbClr val="0070C0"/>
                </a:solidFill>
                <a:latin typeface="DFKai-SB" pitchFamily="65" charset="-120"/>
                <a:ea typeface="DFKai-SB" pitchFamily="65" charset="-120"/>
              </a:rPr>
              <a:t/>
            </a:r>
            <a:br>
              <a:rPr lang="en-US" altLang="zh-CN" sz="5400" dirty="0" smtClean="0">
                <a:solidFill>
                  <a:srgbClr val="0070C0"/>
                </a:solidFill>
                <a:latin typeface="DFKai-SB" pitchFamily="65" charset="-120"/>
                <a:ea typeface="DFKai-SB" pitchFamily="65" charset="-120"/>
              </a:rPr>
            </a:br>
            <a:r>
              <a:rPr lang="en-US" altLang="zh-CN" sz="5400" dirty="0" smtClean="0">
                <a:solidFill>
                  <a:schemeClr val="tx1"/>
                </a:solidFill>
              </a:rPr>
              <a:t>		</a:t>
            </a:r>
            <a:endParaRPr lang="en-SG" altLang="zh-CN" sz="3600" b="0" dirty="0" smtClean="0">
              <a:solidFill>
                <a:schemeClr val="tx1"/>
              </a:solidFill>
            </a:endParaRPr>
          </a:p>
        </p:txBody>
      </p:sp>
      <p:pic>
        <p:nvPicPr>
          <p:cNvPr id="4"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52120" y="1844824"/>
            <a:ext cx="3037389" cy="3400423"/>
          </a:xfrm>
          <a:prstGeom prst="rect">
            <a:avLst/>
          </a:prstGeom>
          <a:noFill/>
        </p:spPr>
      </p:pic>
    </p:spTree>
    <p:extLst>
      <p:ext uri="{BB962C8B-B14F-4D97-AF65-F5344CB8AC3E}">
        <p14:creationId xmlns:p14="http://schemas.microsoft.com/office/powerpoint/2010/main" val="1379393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p:cNvSpPr>
          <p:nvPr>
            <p:ph type="title"/>
          </p:nvPr>
        </p:nvSpPr>
        <p:spPr>
          <a:xfrm>
            <a:off x="1115616" y="284060"/>
            <a:ext cx="8229600" cy="914400"/>
          </a:xfrm>
        </p:spPr>
        <p:txBody>
          <a:bodyPr>
            <a:normAutofit/>
          </a:bodyPr>
          <a:lstStyle/>
          <a:p>
            <a:r>
              <a:rPr lang="zh-CN" altLang="en-US" dirty="0">
                <a:latin typeface="楷体" pitchFamily="49" charset="-122"/>
                <a:ea typeface="楷体" pitchFamily="49" charset="-122"/>
              </a:rPr>
              <a:t>内容提要</a:t>
            </a:r>
            <a:endParaRPr lang="en-US" dirty="0">
              <a:latin typeface="楷体" pitchFamily="49" charset="-122"/>
              <a:ea typeface="楷体" pitchFamily="49" charset="-122"/>
            </a:endParaRPr>
          </a:p>
        </p:txBody>
      </p:sp>
      <p:sp>
        <p:nvSpPr>
          <p:cNvPr id="9219" name="Rectangle 4"/>
          <p:cNvSpPr>
            <a:spLocks noGrp="1"/>
          </p:cNvSpPr>
          <p:nvPr>
            <p:ph sz="half" idx="1"/>
          </p:nvPr>
        </p:nvSpPr>
        <p:spPr>
          <a:xfrm>
            <a:off x="1115616" y="1484784"/>
            <a:ext cx="8507288" cy="4953000"/>
          </a:xfrm>
        </p:spPr>
        <p:txBody>
          <a:bodyPr>
            <a:normAutofit/>
          </a:bodyPr>
          <a:lstStyle/>
          <a:p>
            <a:pPr marL="488950" indent="-457200">
              <a:spcBef>
                <a:spcPts val="1800"/>
              </a:spcBef>
              <a:buClr>
                <a:srgbClr val="C00000"/>
              </a:buClr>
              <a:buFont typeface="Wingdings" pitchFamily="2" charset="2"/>
              <a:buChar char="Ø"/>
            </a:pPr>
            <a:r>
              <a:rPr lang="zh-CN" altLang="en-US" sz="3200" b="1" dirty="0" smtClean="0">
                <a:latin typeface="楷体" pitchFamily="49" charset="-122"/>
                <a:ea typeface="楷体" pitchFamily="49" charset="-122"/>
                <a:cs typeface="Verdana" pitchFamily="34" charset="0"/>
              </a:rPr>
              <a:t>什么是人工智能</a:t>
            </a:r>
            <a:r>
              <a:rPr lang="en-US" altLang="zh-CN" sz="3200" b="1" dirty="0" smtClean="0">
                <a:latin typeface="楷体" pitchFamily="49" charset="-122"/>
                <a:ea typeface="楷体" pitchFamily="49" charset="-122"/>
                <a:cs typeface="Verdana" pitchFamily="34" charset="0"/>
              </a:rPr>
              <a:t>(Artificial Intelligence)?</a:t>
            </a:r>
            <a:endParaRPr lang="en-US" sz="3200" b="1" dirty="0">
              <a:latin typeface="楷体" pitchFamily="49" charset="-122"/>
              <a:ea typeface="楷体" pitchFamily="49" charset="-122"/>
              <a:cs typeface="Verdana" pitchFamily="34" charset="0"/>
            </a:endParaRPr>
          </a:p>
          <a:p>
            <a:pPr marL="488950" indent="-457200">
              <a:spcBef>
                <a:spcPts val="1800"/>
              </a:spcBef>
              <a:buClr>
                <a:srgbClr val="C00000"/>
              </a:buClr>
              <a:buFont typeface="Wingdings" pitchFamily="2" charset="2"/>
              <a:buChar char="Ø"/>
            </a:pPr>
            <a:r>
              <a:rPr lang="zh-CN" altLang="en-US" sz="3200" b="1" dirty="0" smtClean="0">
                <a:latin typeface="楷体" pitchFamily="49" charset="-122"/>
                <a:ea typeface="楷体" pitchFamily="49" charset="-122"/>
                <a:cs typeface="Verdana" pitchFamily="34" charset="0"/>
              </a:rPr>
              <a:t>人工智能的基础</a:t>
            </a:r>
            <a:endParaRPr lang="en-US" altLang="zh-CN" sz="3200" b="1" dirty="0" smtClean="0">
              <a:latin typeface="楷体" pitchFamily="49" charset="-122"/>
              <a:ea typeface="楷体" pitchFamily="49" charset="-122"/>
              <a:cs typeface="Verdana" pitchFamily="34" charset="0"/>
            </a:endParaRPr>
          </a:p>
          <a:p>
            <a:pPr marL="488950" indent="-457200">
              <a:spcBef>
                <a:spcPts val="1800"/>
              </a:spcBef>
              <a:buClr>
                <a:srgbClr val="C00000"/>
              </a:buClr>
              <a:buFont typeface="Wingdings" pitchFamily="2" charset="2"/>
              <a:buChar char="Ø"/>
            </a:pPr>
            <a:r>
              <a:rPr lang="zh-CN" altLang="en-US" sz="3200" b="1" dirty="0" smtClean="0">
                <a:latin typeface="楷体" pitchFamily="49" charset="-122"/>
                <a:ea typeface="楷体" pitchFamily="49" charset="-122"/>
                <a:cs typeface="Verdana" pitchFamily="34" charset="0"/>
              </a:rPr>
              <a:t>人工智能的历史</a:t>
            </a:r>
            <a:endParaRPr lang="en-US" sz="3200" b="1" dirty="0">
              <a:latin typeface="楷体" pitchFamily="49" charset="-122"/>
              <a:ea typeface="楷体" pitchFamily="49" charset="-122"/>
              <a:cs typeface="Verdana" pitchFamily="34" charset="0"/>
            </a:endParaRPr>
          </a:p>
          <a:p>
            <a:pPr marL="488950" indent="-457200">
              <a:spcBef>
                <a:spcPts val="1800"/>
              </a:spcBef>
              <a:buClr>
                <a:srgbClr val="C00000"/>
              </a:buClr>
              <a:buFont typeface="Wingdings" pitchFamily="2" charset="2"/>
              <a:buChar char="Ø"/>
            </a:pPr>
            <a:r>
              <a:rPr lang="zh-CN" altLang="en-US" sz="3200" b="1" dirty="0" smtClean="0">
                <a:latin typeface="楷体" pitchFamily="49" charset="-122"/>
                <a:ea typeface="楷体" pitchFamily="49" charset="-122"/>
                <a:cs typeface="Verdana" pitchFamily="34" charset="0"/>
              </a:rPr>
              <a:t>最新发展水平</a:t>
            </a:r>
            <a:endParaRPr lang="en-US" sz="3200" b="1" dirty="0" smtClean="0">
              <a:latin typeface="楷体" pitchFamily="49" charset="-122"/>
              <a:ea typeface="楷体" pitchFamily="49" charset="-122"/>
              <a:cs typeface="Verdana" pitchFamily="34" charset="0"/>
            </a:endParaRPr>
          </a:p>
        </p:txBody>
      </p:sp>
    </p:spTree>
    <p:extLst>
      <p:ext uri="{BB962C8B-B14F-4D97-AF65-F5344CB8AC3E}">
        <p14:creationId xmlns:p14="http://schemas.microsoft.com/office/powerpoint/2010/main" val="3104734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11228" y="995986"/>
            <a:ext cx="7498080" cy="1143000"/>
          </a:xfrm>
        </p:spPr>
        <p:txBody>
          <a:bodyPr>
            <a:normAutofit/>
          </a:bodyPr>
          <a:lstStyle/>
          <a:p>
            <a:pPr eaLnBrk="1" hangingPunct="1"/>
            <a:r>
              <a:rPr lang="zh-CN" altLang="en-US" sz="3200" b="1" dirty="0">
                <a:solidFill>
                  <a:schemeClr val="tx1"/>
                </a:solidFill>
                <a:latin typeface="楷体" pitchFamily="49" charset="-122"/>
                <a:ea typeface="楷体" pitchFamily="49" charset="-122"/>
                <a:cs typeface="Verdana" pitchFamily="34" charset="0"/>
              </a:rPr>
              <a:t>科幻片？</a:t>
            </a:r>
            <a:endParaRPr lang="en-US" sz="3200" b="1" dirty="0">
              <a:solidFill>
                <a:schemeClr val="tx1"/>
              </a:solidFill>
              <a:latin typeface="楷体" pitchFamily="49" charset="-122"/>
              <a:ea typeface="楷体" pitchFamily="49" charset="-122"/>
              <a:cs typeface="Verdana" pitchFamily="34" charset="0"/>
            </a:endParaRPr>
          </a:p>
        </p:txBody>
      </p:sp>
      <p:pic>
        <p:nvPicPr>
          <p:cNvPr id="562180" name="Picture 4" descr="Artoo-c3po"/>
          <p:cNvPicPr>
            <a:picLocks noChangeAspect="1" noChangeArrowheads="1"/>
          </p:cNvPicPr>
          <p:nvPr/>
        </p:nvPicPr>
        <p:blipFill>
          <a:blip r:embed="rId3" cstate="print"/>
          <a:srcRect/>
          <a:stretch>
            <a:fillRect/>
          </a:stretch>
        </p:blipFill>
        <p:spPr bwMode="auto">
          <a:xfrm>
            <a:off x="1055254" y="1935176"/>
            <a:ext cx="2411016" cy="4724400"/>
          </a:xfrm>
          <a:prstGeom prst="rect">
            <a:avLst/>
          </a:prstGeom>
          <a:noFill/>
          <a:ln w="9525">
            <a:noFill/>
            <a:miter lim="800000"/>
            <a:headEnd/>
            <a:tailEnd/>
          </a:ln>
        </p:spPr>
      </p:pic>
      <p:pic>
        <p:nvPicPr>
          <p:cNvPr id="562182" name="Picture 6" descr="t3-94"/>
          <p:cNvPicPr>
            <a:picLocks noChangeAspect="1" noChangeArrowheads="1"/>
          </p:cNvPicPr>
          <p:nvPr/>
        </p:nvPicPr>
        <p:blipFill>
          <a:blip r:embed="rId4" cstate="print"/>
          <a:srcRect/>
          <a:stretch>
            <a:fillRect/>
          </a:stretch>
        </p:blipFill>
        <p:spPr bwMode="auto">
          <a:xfrm>
            <a:off x="3517243" y="1935176"/>
            <a:ext cx="2686050" cy="2030413"/>
          </a:xfrm>
          <a:prstGeom prst="rect">
            <a:avLst/>
          </a:prstGeom>
          <a:noFill/>
          <a:ln w="9525">
            <a:noFill/>
            <a:miter lim="800000"/>
            <a:headEnd/>
            <a:tailEnd/>
          </a:ln>
        </p:spPr>
      </p:pic>
      <p:pic>
        <p:nvPicPr>
          <p:cNvPr id="562184" name="Picture 8" descr="matrix-smith-dvd2"/>
          <p:cNvPicPr>
            <a:picLocks noChangeAspect="1" noChangeArrowheads="1"/>
          </p:cNvPicPr>
          <p:nvPr/>
        </p:nvPicPr>
        <p:blipFill>
          <a:blip r:embed="rId5" cstate="print"/>
          <a:srcRect t="9573" b="10638"/>
          <a:stretch>
            <a:fillRect/>
          </a:stretch>
        </p:blipFill>
        <p:spPr bwMode="auto">
          <a:xfrm>
            <a:off x="3517243" y="4297376"/>
            <a:ext cx="2686050" cy="1905000"/>
          </a:xfrm>
          <a:prstGeom prst="rect">
            <a:avLst/>
          </a:prstGeom>
          <a:noFill/>
          <a:ln w="9525">
            <a:noFill/>
            <a:miter lim="800000"/>
            <a:headEnd/>
            <a:tailEnd/>
          </a:ln>
        </p:spPr>
      </p:pic>
      <p:pic>
        <p:nvPicPr>
          <p:cNvPr id="7170" name="Picture 2" descr="http://www.covershut.com/covers/Battlestar-Galactica-The-Plan-2009-Front-Cover-17774.jpg"/>
          <p:cNvPicPr>
            <a:picLocks noChangeAspect="1" noChangeArrowheads="1"/>
          </p:cNvPicPr>
          <p:nvPr/>
        </p:nvPicPr>
        <p:blipFill>
          <a:blip r:embed="rId6" cstate="print"/>
          <a:srcRect l="56757" t="38000" r="1351" b="20000"/>
          <a:stretch>
            <a:fillRect/>
          </a:stretch>
        </p:blipFill>
        <p:spPr bwMode="auto">
          <a:xfrm>
            <a:off x="6294248" y="1935176"/>
            <a:ext cx="2362200" cy="2133600"/>
          </a:xfrm>
          <a:prstGeom prst="rect">
            <a:avLst/>
          </a:prstGeom>
          <a:noFill/>
        </p:spPr>
      </p:pic>
      <p:pic>
        <p:nvPicPr>
          <p:cNvPr id="7172" name="Picture 4" descr="http://images3.wikia.nocookie.net/__cb58379/half-life/en/images/d/d5/Glados_new_lair.jpg"/>
          <p:cNvPicPr>
            <a:picLocks noChangeAspect="1" noChangeArrowheads="1"/>
          </p:cNvPicPr>
          <p:nvPr/>
        </p:nvPicPr>
        <p:blipFill>
          <a:blip r:embed="rId7" cstate="print">
            <a:lum bright="20000" contrast="30000"/>
          </a:blip>
          <a:srcRect/>
          <a:stretch>
            <a:fillRect/>
          </a:stretch>
        </p:blipFill>
        <p:spPr bwMode="auto">
          <a:xfrm>
            <a:off x="6351398" y="4297376"/>
            <a:ext cx="2247900" cy="2247900"/>
          </a:xfrm>
          <a:prstGeom prst="rect">
            <a:avLst/>
          </a:prstGeom>
          <a:noFill/>
        </p:spPr>
      </p:pic>
      <p:sp>
        <p:nvSpPr>
          <p:cNvPr id="8" name="标题 1"/>
          <p:cNvSpPr txBox="1">
            <a:spLocks/>
          </p:cNvSpPr>
          <p:nvPr/>
        </p:nvSpPr>
        <p:spPr>
          <a:xfrm>
            <a:off x="1111228" y="116632"/>
            <a:ext cx="749808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zh-CN" altLang="en-US" dirty="0">
                <a:latin typeface="楷体" pitchFamily="49" charset="-122"/>
                <a:ea typeface="楷体" pitchFamily="49" charset="-122"/>
              </a:rPr>
              <a:t>什么是人工智能</a:t>
            </a:r>
          </a:p>
        </p:txBody>
      </p:sp>
    </p:spTree>
    <p:extLst>
      <p:ext uri="{BB962C8B-B14F-4D97-AF65-F5344CB8AC3E}">
        <p14:creationId xmlns:p14="http://schemas.microsoft.com/office/powerpoint/2010/main" val="356123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21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21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187624" y="260648"/>
            <a:ext cx="7498080" cy="1143000"/>
          </a:xfrm>
        </p:spPr>
        <p:txBody>
          <a:bodyPr>
            <a:normAutofit/>
          </a:bodyPr>
          <a:lstStyle/>
          <a:p>
            <a:r>
              <a:rPr lang="zh-CN" altLang="en-US" dirty="0">
                <a:latin typeface="楷体" pitchFamily="49" charset="-122"/>
                <a:ea typeface="楷体" pitchFamily="49" charset="-122"/>
              </a:rPr>
              <a:t>什么是人工智能</a:t>
            </a:r>
          </a:p>
        </p:txBody>
      </p:sp>
      <p:pic>
        <p:nvPicPr>
          <p:cNvPr id="5" name="内容占位符 4"/>
          <p:cNvPicPr>
            <a:picLocks noGrp="1" noChangeAspect="1"/>
          </p:cNvPicPr>
          <p:nvPr>
            <p:ph idx="1"/>
          </p:nvPr>
        </p:nvPicPr>
        <p:blipFill>
          <a:blip r:embed="rId2"/>
          <a:stretch>
            <a:fillRect/>
          </a:stretch>
        </p:blipFill>
        <p:spPr>
          <a:xfrm>
            <a:off x="1043608" y="2276872"/>
            <a:ext cx="2592288" cy="2616859"/>
          </a:xfrm>
          <a:prstGeom prst="rect">
            <a:avLst/>
          </a:prstGeom>
        </p:spPr>
      </p:pic>
      <p:pic>
        <p:nvPicPr>
          <p:cNvPr id="7" name="图片 6"/>
          <p:cNvPicPr>
            <a:picLocks noChangeAspect="1"/>
          </p:cNvPicPr>
          <p:nvPr/>
        </p:nvPicPr>
        <p:blipFill>
          <a:blip r:embed="rId3"/>
          <a:srcRect/>
          <a:stretch>
            <a:fillRect/>
          </a:stretch>
        </p:blipFill>
        <p:spPr>
          <a:xfrm>
            <a:off x="3779912" y="2276872"/>
            <a:ext cx="2501829" cy="2520280"/>
          </a:xfrm>
          <a:prstGeom prst="rect">
            <a:avLst/>
          </a:prstGeom>
        </p:spPr>
      </p:pic>
      <p:sp>
        <p:nvSpPr>
          <p:cNvPr id="8" name="Rectangle 2"/>
          <p:cNvSpPr txBox="1">
            <a:spLocks noChangeArrowheads="1"/>
          </p:cNvSpPr>
          <p:nvPr/>
        </p:nvSpPr>
        <p:spPr>
          <a:xfrm>
            <a:off x="1111228" y="995986"/>
            <a:ext cx="749808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zh-CN" altLang="en-US" sz="3200" b="1" dirty="0" smtClean="0">
                <a:solidFill>
                  <a:schemeClr val="tx1"/>
                </a:solidFill>
                <a:latin typeface="楷体" pitchFamily="49" charset="-122"/>
                <a:ea typeface="楷体" pitchFamily="49" charset="-122"/>
                <a:cs typeface="Verdana" pitchFamily="34" charset="0"/>
              </a:rPr>
              <a:t>游戏？</a:t>
            </a:r>
            <a:endParaRPr lang="en-US" sz="3200" b="1" dirty="0">
              <a:solidFill>
                <a:schemeClr val="tx1"/>
              </a:solidFill>
              <a:latin typeface="楷体" pitchFamily="49" charset="-122"/>
              <a:ea typeface="楷体" pitchFamily="49" charset="-122"/>
              <a:cs typeface="Verdana"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397" y="2276872"/>
            <a:ext cx="2520280" cy="2467186"/>
          </a:xfrm>
          <a:prstGeom prst="rect">
            <a:avLst/>
          </a:prstGeom>
        </p:spPr>
      </p:pic>
    </p:spTree>
    <p:extLst>
      <p:ext uri="{BB962C8B-B14F-4D97-AF65-F5344CB8AC3E}">
        <p14:creationId xmlns:p14="http://schemas.microsoft.com/office/powerpoint/2010/main" val="2970994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5586" y="0"/>
            <a:ext cx="7498080" cy="1143000"/>
          </a:xfrm>
        </p:spPr>
        <p:txBody>
          <a:bodyPr/>
          <a:lstStyle/>
          <a:p>
            <a:r>
              <a:rPr lang="zh-CN" altLang="en-US" dirty="0">
                <a:latin typeface="楷体" pitchFamily="49" charset="-122"/>
                <a:ea typeface="楷体" pitchFamily="49" charset="-122"/>
              </a:rPr>
              <a:t>什么是人工智能</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3717032"/>
            <a:ext cx="3677318" cy="2520280"/>
          </a:xfrm>
        </p:spPr>
      </p:pic>
      <p:sp>
        <p:nvSpPr>
          <p:cNvPr id="6" name="Rectangle 2"/>
          <p:cNvSpPr txBox="1">
            <a:spLocks noChangeArrowheads="1"/>
          </p:cNvSpPr>
          <p:nvPr/>
        </p:nvSpPr>
        <p:spPr>
          <a:xfrm>
            <a:off x="1130766" y="1124744"/>
            <a:ext cx="7498080" cy="1712934"/>
          </a:xfrm>
          <a:prstGeom prst="rect">
            <a:avLst/>
          </a:prstGeom>
        </p:spPr>
        <p:txBody>
          <a:bodyPr anchor="ctr">
            <a:normAutofit fontScale="8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zh-CN" sz="3800" dirty="0">
                <a:solidFill>
                  <a:schemeClr val="tx1"/>
                </a:solidFill>
                <a:latin typeface="楷体" pitchFamily="49" charset="-122"/>
                <a:ea typeface="楷体" pitchFamily="49" charset="-122"/>
                <a:cs typeface="Verdana" pitchFamily="34" charset="0"/>
              </a:rPr>
              <a:t>2016</a:t>
            </a:r>
            <a:r>
              <a:rPr lang="zh-CN" altLang="zh-CN" sz="3800" dirty="0">
                <a:solidFill>
                  <a:schemeClr val="tx1"/>
                </a:solidFill>
                <a:latin typeface="楷体" pitchFamily="49" charset="-122"/>
                <a:ea typeface="楷体" pitchFamily="49" charset="-122"/>
                <a:cs typeface="Verdana" pitchFamily="34" charset="0"/>
              </a:rPr>
              <a:t>年</a:t>
            </a:r>
            <a:r>
              <a:rPr lang="en-US" altLang="zh-CN" sz="3800" dirty="0">
                <a:solidFill>
                  <a:schemeClr val="tx1"/>
                </a:solidFill>
                <a:latin typeface="楷体" pitchFamily="49" charset="-122"/>
                <a:ea typeface="楷体" pitchFamily="49" charset="-122"/>
                <a:cs typeface="Verdana" pitchFamily="34" charset="0"/>
              </a:rPr>
              <a:t>3</a:t>
            </a:r>
            <a:r>
              <a:rPr lang="zh-CN" altLang="zh-CN" sz="3800" dirty="0">
                <a:solidFill>
                  <a:schemeClr val="tx1"/>
                </a:solidFill>
                <a:latin typeface="楷体" pitchFamily="49" charset="-122"/>
                <a:ea typeface="楷体" pitchFamily="49" charset="-122"/>
                <a:cs typeface="Verdana" pitchFamily="34" charset="0"/>
              </a:rPr>
              <a:t>月</a:t>
            </a:r>
            <a:r>
              <a:rPr lang="en-US" altLang="zh-CN" sz="3800" dirty="0">
                <a:solidFill>
                  <a:schemeClr val="tx1"/>
                </a:solidFill>
                <a:latin typeface="楷体" pitchFamily="49" charset="-122"/>
                <a:ea typeface="楷体" pitchFamily="49" charset="-122"/>
                <a:cs typeface="Verdana" pitchFamily="34" charset="0"/>
              </a:rPr>
              <a:t>9</a:t>
            </a:r>
            <a:r>
              <a:rPr lang="zh-CN" altLang="zh-CN" sz="3800" dirty="0">
                <a:solidFill>
                  <a:schemeClr val="tx1"/>
                </a:solidFill>
                <a:latin typeface="楷体" pitchFamily="49" charset="-122"/>
                <a:ea typeface="楷体" pitchFamily="49" charset="-122"/>
                <a:cs typeface="Verdana" pitchFamily="34" charset="0"/>
              </a:rPr>
              <a:t>日</a:t>
            </a:r>
            <a:r>
              <a:rPr lang="en-US" altLang="zh-CN" sz="3800" dirty="0">
                <a:solidFill>
                  <a:schemeClr val="tx1"/>
                </a:solidFill>
                <a:latin typeface="楷体" pitchFamily="49" charset="-122"/>
                <a:ea typeface="楷体" pitchFamily="49" charset="-122"/>
                <a:cs typeface="Verdana" pitchFamily="34" charset="0"/>
              </a:rPr>
              <a:t>-15</a:t>
            </a:r>
            <a:r>
              <a:rPr lang="zh-CN" altLang="zh-CN" sz="3800" dirty="0">
                <a:solidFill>
                  <a:schemeClr val="tx1"/>
                </a:solidFill>
                <a:latin typeface="楷体" pitchFamily="49" charset="-122"/>
                <a:ea typeface="楷体" pitchFamily="49" charset="-122"/>
                <a:cs typeface="Verdana" pitchFamily="34" charset="0"/>
              </a:rPr>
              <a:t>日在</a:t>
            </a:r>
            <a:r>
              <a:rPr lang="zh-CN" altLang="en-US" sz="3800" dirty="0">
                <a:solidFill>
                  <a:schemeClr val="tx1"/>
                </a:solidFill>
                <a:latin typeface="楷体" pitchFamily="49" charset="-122"/>
                <a:ea typeface="楷体" pitchFamily="49" charset="-122"/>
                <a:cs typeface="Verdana" pitchFamily="34" charset="0"/>
              </a:rPr>
              <a:t>韩国</a:t>
            </a:r>
            <a:endParaRPr lang="en-US" altLang="zh-CN" sz="3800" dirty="0">
              <a:solidFill>
                <a:schemeClr val="tx1"/>
              </a:solidFill>
              <a:latin typeface="楷体" pitchFamily="49" charset="-122"/>
              <a:ea typeface="楷体" pitchFamily="49" charset="-122"/>
              <a:cs typeface="Verdana" pitchFamily="34" charset="0"/>
            </a:endParaRPr>
          </a:p>
          <a:p>
            <a:r>
              <a:rPr lang="zh-CN" altLang="zh-CN" sz="3800" dirty="0">
                <a:solidFill>
                  <a:schemeClr val="tx1"/>
                </a:solidFill>
                <a:latin typeface="楷体" pitchFamily="49" charset="-122"/>
                <a:ea typeface="楷体" pitchFamily="49" charset="-122"/>
                <a:cs typeface="Verdana" pitchFamily="34" charset="0"/>
              </a:rPr>
              <a:t>首尔举行</a:t>
            </a:r>
            <a:r>
              <a:rPr lang="zh-CN" altLang="en-US" sz="3800" dirty="0">
                <a:solidFill>
                  <a:schemeClr val="tx1"/>
                </a:solidFill>
                <a:latin typeface="楷体" pitchFamily="49" charset="-122"/>
                <a:ea typeface="楷体" pitchFamily="49" charset="-122"/>
                <a:cs typeface="Verdana" pitchFamily="34" charset="0"/>
              </a:rPr>
              <a:t>人机围棋大战</a:t>
            </a:r>
            <a:r>
              <a:rPr lang="zh-CN" altLang="zh-CN" sz="3800" dirty="0">
                <a:solidFill>
                  <a:schemeClr val="tx1"/>
                </a:solidFill>
                <a:latin typeface="楷体" pitchFamily="49" charset="-122"/>
                <a:ea typeface="楷体" pitchFamily="49" charset="-122"/>
                <a:cs typeface="Verdana" pitchFamily="34" charset="0"/>
              </a:rPr>
              <a:t>，</a:t>
            </a:r>
            <a:endParaRPr lang="en-US" altLang="zh-CN" sz="3800" dirty="0">
              <a:solidFill>
                <a:schemeClr val="tx1"/>
              </a:solidFill>
              <a:latin typeface="楷体" pitchFamily="49" charset="-122"/>
              <a:ea typeface="楷体" pitchFamily="49" charset="-122"/>
              <a:cs typeface="Verdana" pitchFamily="34" charset="0"/>
            </a:endParaRPr>
          </a:p>
          <a:p>
            <a:r>
              <a:rPr lang="zh-CN" altLang="zh-CN" sz="3800" dirty="0">
                <a:solidFill>
                  <a:schemeClr val="tx1"/>
                </a:solidFill>
                <a:latin typeface="楷体" pitchFamily="49" charset="-122"/>
                <a:ea typeface="楷体" pitchFamily="49" charset="-122"/>
                <a:cs typeface="Verdana" pitchFamily="34" charset="0"/>
              </a:rPr>
              <a:t>人工智能</a:t>
            </a:r>
            <a:r>
              <a:rPr lang="zh-CN" altLang="en-US" sz="3800" dirty="0">
                <a:solidFill>
                  <a:schemeClr val="tx1"/>
                </a:solidFill>
                <a:latin typeface="楷体" pitchFamily="49" charset="-122"/>
                <a:ea typeface="楷体" pitchFamily="49" charset="-122"/>
                <a:cs typeface="Verdana" pitchFamily="34" charset="0"/>
              </a:rPr>
              <a:t>围棋</a:t>
            </a:r>
            <a:r>
              <a:rPr lang="en-US" altLang="zh-CN" sz="3800" dirty="0" err="1">
                <a:solidFill>
                  <a:schemeClr val="tx1"/>
                </a:solidFill>
                <a:latin typeface="楷体" pitchFamily="49" charset="-122"/>
                <a:ea typeface="楷体" pitchFamily="49" charset="-122"/>
                <a:cs typeface="Verdana" pitchFamily="34" charset="0"/>
              </a:rPr>
              <a:t>AlphaGo</a:t>
            </a:r>
            <a:r>
              <a:rPr lang="zh-CN" altLang="en-US" sz="3800" dirty="0">
                <a:solidFill>
                  <a:schemeClr val="tx1"/>
                </a:solidFill>
                <a:latin typeface="楷体" pitchFamily="49" charset="-122"/>
                <a:ea typeface="楷体" pitchFamily="49" charset="-122"/>
                <a:cs typeface="Verdana" pitchFamily="34" charset="0"/>
              </a:rPr>
              <a:t>战</a:t>
            </a:r>
            <a:endParaRPr lang="en-US" altLang="zh-CN" sz="3800" dirty="0">
              <a:solidFill>
                <a:schemeClr val="tx1"/>
              </a:solidFill>
              <a:latin typeface="楷体" pitchFamily="49" charset="-122"/>
              <a:ea typeface="楷体" pitchFamily="49" charset="-122"/>
              <a:cs typeface="Verdana" pitchFamily="34" charset="0"/>
            </a:endParaRPr>
          </a:p>
          <a:p>
            <a:r>
              <a:rPr lang="zh-CN" altLang="en-US" sz="3800" dirty="0">
                <a:solidFill>
                  <a:schemeClr val="tx1"/>
                </a:solidFill>
                <a:latin typeface="楷体" pitchFamily="49" charset="-122"/>
                <a:ea typeface="楷体" pitchFamily="49" charset="-122"/>
                <a:cs typeface="Verdana" pitchFamily="34" charset="0"/>
              </a:rPr>
              <a:t>胜了世界冠军李世石。</a:t>
            </a:r>
            <a:endParaRPr lang="en-US" sz="3800" dirty="0">
              <a:solidFill>
                <a:schemeClr val="tx1"/>
              </a:solidFill>
              <a:latin typeface="楷体" pitchFamily="49" charset="-122"/>
              <a:ea typeface="楷体" pitchFamily="49" charset="-122"/>
              <a:cs typeface="Verdana" pitchFamily="34"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6106" y="1124744"/>
            <a:ext cx="2572740" cy="1633744"/>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6106" y="2996952"/>
            <a:ext cx="2572740" cy="3690273"/>
          </a:xfrm>
          <a:prstGeom prst="rect">
            <a:avLst/>
          </a:prstGeom>
        </p:spPr>
      </p:pic>
    </p:spTree>
    <p:extLst>
      <p:ext uri="{BB962C8B-B14F-4D97-AF65-F5344CB8AC3E}">
        <p14:creationId xmlns:p14="http://schemas.microsoft.com/office/powerpoint/2010/main" val="39406268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13151</TotalTime>
  <Words>1597</Words>
  <Application>Microsoft Office PowerPoint</Application>
  <PresentationFormat>全屏显示(4:3)</PresentationFormat>
  <Paragraphs>286</Paragraphs>
  <Slides>33</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35" baseType="lpstr">
      <vt:lpstr>夏至</vt:lpstr>
      <vt:lpstr>Picture</vt:lpstr>
      <vt:lpstr>  人工智能导论  主讲教师：许莹 博士 副教授   hnxuying@qq.com   </vt:lpstr>
      <vt:lpstr>PowerPoint 演示文稿</vt:lpstr>
      <vt:lpstr>PowerPoint 演示文稿</vt:lpstr>
      <vt:lpstr>PowerPoint 演示文稿</vt:lpstr>
      <vt:lpstr>第一章   什么是人工智能？   </vt:lpstr>
      <vt:lpstr>内容提要</vt:lpstr>
      <vt:lpstr>科幻片？</vt:lpstr>
      <vt:lpstr>什么是人工智能</vt:lpstr>
      <vt:lpstr>什么是人工智能</vt:lpstr>
      <vt:lpstr>什么是人工智能</vt:lpstr>
      <vt:lpstr>像人一样思考：认知建模</vt:lpstr>
      <vt:lpstr>像人一样思考：认知建模</vt:lpstr>
      <vt:lpstr>像人一样行动：图灵测试</vt:lpstr>
      <vt:lpstr>图灵模仿游戏</vt:lpstr>
      <vt:lpstr>像人一样行动：图灵测试</vt:lpstr>
      <vt:lpstr>合理地思考</vt:lpstr>
      <vt:lpstr>合理地行动：合理Agent</vt:lpstr>
      <vt:lpstr>合理地行动：合理Agent</vt:lpstr>
      <vt:lpstr>合理地行动：合理Agent</vt:lpstr>
      <vt:lpstr>人工智能的基础</vt:lpstr>
      <vt:lpstr>人工智能的历史</vt:lpstr>
      <vt:lpstr>人工智能的历史</vt:lpstr>
      <vt:lpstr>人工智能的历史</vt:lpstr>
      <vt:lpstr>人工智能的历史</vt:lpstr>
      <vt:lpstr>人工智能的历史</vt:lpstr>
      <vt:lpstr>最新发展水平</vt:lpstr>
      <vt:lpstr>最新发展水平</vt:lpstr>
      <vt:lpstr>最新发展水平</vt:lpstr>
      <vt:lpstr>最新发展水平</vt:lpstr>
      <vt:lpstr>最新发展水平</vt:lpstr>
      <vt:lpstr>最新发展水平</vt:lpstr>
      <vt:lpstr>总结</vt:lpstr>
      <vt:lpstr>Questions？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Search Center A NUS-Tsinghua Joint Center on Extreme Search</dc:title>
  <dc:creator>Luan Huanbo</dc:creator>
  <cp:lastModifiedBy>hnxy</cp:lastModifiedBy>
  <cp:revision>850</cp:revision>
  <dcterms:created xsi:type="dcterms:W3CDTF">2012-07-06T08:29:17Z</dcterms:created>
  <dcterms:modified xsi:type="dcterms:W3CDTF">2019-09-11T02:12:34Z</dcterms:modified>
</cp:coreProperties>
</file>