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39"/>
  </p:notesMasterIdLst>
  <p:handoutMasterIdLst>
    <p:handoutMasterId r:id="rId40"/>
  </p:handoutMasterIdLst>
  <p:sldIdLst>
    <p:sldId id="591" r:id="rId2"/>
    <p:sldId id="439" r:id="rId3"/>
    <p:sldId id="503" r:id="rId4"/>
    <p:sldId id="659" r:id="rId5"/>
    <p:sldId id="684" r:id="rId6"/>
    <p:sldId id="685" r:id="rId7"/>
    <p:sldId id="660" r:id="rId8"/>
    <p:sldId id="751" r:id="rId9"/>
    <p:sldId id="731" r:id="rId10"/>
    <p:sldId id="661" r:id="rId11"/>
    <p:sldId id="662" r:id="rId12"/>
    <p:sldId id="663" r:id="rId13"/>
    <p:sldId id="737" r:id="rId14"/>
    <p:sldId id="692" r:id="rId15"/>
    <p:sldId id="752" r:id="rId16"/>
    <p:sldId id="664" r:id="rId17"/>
    <p:sldId id="686" r:id="rId18"/>
    <p:sldId id="665" r:id="rId19"/>
    <p:sldId id="738" r:id="rId20"/>
    <p:sldId id="702" r:id="rId21"/>
    <p:sldId id="739" r:id="rId22"/>
    <p:sldId id="740" r:id="rId23"/>
    <p:sldId id="741" r:id="rId24"/>
    <p:sldId id="742" r:id="rId25"/>
    <p:sldId id="743" r:id="rId26"/>
    <p:sldId id="701" r:id="rId27"/>
    <p:sldId id="735" r:id="rId28"/>
    <p:sldId id="744" r:id="rId29"/>
    <p:sldId id="745" r:id="rId30"/>
    <p:sldId id="753" r:id="rId31"/>
    <p:sldId id="746" r:id="rId32"/>
    <p:sldId id="747" r:id="rId33"/>
    <p:sldId id="748" r:id="rId34"/>
    <p:sldId id="749" r:id="rId35"/>
    <p:sldId id="750" r:id="rId36"/>
    <p:sldId id="754" r:id="rId37"/>
    <p:sldId id="476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4" autoAdjust="0"/>
    <p:restoredTop sz="90360" autoAdjust="0"/>
  </p:normalViewPr>
  <p:slideViewPr>
    <p:cSldViewPr>
      <p:cViewPr varScale="1">
        <p:scale>
          <a:sx n="61" d="100"/>
          <a:sy n="61" d="100"/>
        </p:scale>
        <p:origin x="-154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96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0BD33-6F4E-4442-AE10-F7766F96CE00}" type="datetimeFigureOut">
              <a:rPr lang="zh-CN" altLang="en-US" smtClean="0"/>
              <a:pPr/>
              <a:t>2019/10/24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DD10B-BFFD-4063-AB6B-D37A894C6EF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87892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C77C4-79B1-4BB9-91B3-4C87C057B65F}" type="datetimeFigureOut">
              <a:rPr lang="zh-CN" altLang="en-US" smtClean="0"/>
              <a:pPr/>
              <a:t>2019/10/24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1BAA4-B46D-40F9-ABAC-F33DAD13BD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78435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venturebeat.com/company/youtube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venturebeat.com/company/foursquare" TargetMode="External"/><Relationship Id="rId4" Type="http://schemas.openxmlformats.org/officeDocument/2006/relationships/hyperlink" Target="http://venturebeat.com/company/facebook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Welcome to </a:t>
            </a:r>
            <a:r>
              <a:rPr lang="en-US" altLang="zh-CN" dirty="0" err="1" smtClean="0"/>
              <a:t>NExT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NExT</a:t>
            </a:r>
            <a:r>
              <a:rPr lang="en-US" altLang="zh-CN" dirty="0" smtClean="0"/>
              <a:t> is a joint research centre setup between NUS and </a:t>
            </a:r>
            <a:r>
              <a:rPr lang="en-US" altLang="zh-CN" dirty="0" err="1" smtClean="0"/>
              <a:t>Tsinghua</a:t>
            </a:r>
            <a:r>
              <a:rPr lang="en-US" altLang="zh-CN" dirty="0" smtClean="0"/>
              <a:t> University of China. The aim is to carry out research on extreme search on user-generated social network contents. 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wrap="square" lIns="96661" tIns="48331" rIns="96661" bIns="48331"/>
          <a:lstStyle/>
          <a:p>
            <a:pPr eaLnBrk="1" hangingPunct="1">
              <a:spcBef>
                <a:spcPct val="0"/>
              </a:spcBef>
            </a:pPr>
            <a:endParaRPr lang="en-US" dirty="0" smtClean="0">
              <a:latin typeface="Arial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E2CD75-3708-4860-AE07-B3B1373E0532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8">
              <a:defRPr/>
            </a:pPr>
            <a:endParaRPr lang="en-US" baseline="0" dirty="0" smtClean="0"/>
          </a:p>
          <a:p>
            <a:pPr defTabSz="914318">
              <a:defRPr/>
            </a:pPr>
            <a:r>
              <a:rPr lang="en-US" baseline="0" dirty="0" smtClean="0"/>
              <a:t>But just how big these UGCs are. On average, in e</a:t>
            </a:r>
            <a:r>
              <a:rPr lang="en-US" dirty="0"/>
              <a:t>very 60 seconds in social media, two million videos are viewed on </a:t>
            </a:r>
            <a:r>
              <a:rPr lang="en-US" dirty="0">
                <a:hlinkClick r:id="rId3"/>
              </a:rPr>
              <a:t>YouTube</a:t>
            </a:r>
            <a:r>
              <a:rPr lang="en-US" dirty="0"/>
              <a:t>, 700,000 messages are delivered by way of </a:t>
            </a:r>
            <a:r>
              <a:rPr lang="en-US" dirty="0" err="1">
                <a:hlinkClick r:id="rId4"/>
              </a:rPr>
              <a:t>Facebook</a:t>
            </a:r>
            <a:r>
              <a:rPr lang="en-US" dirty="0"/>
              <a:t>, 175,000 tweets are fired off into the ether, and 2,000 </a:t>
            </a:r>
            <a:r>
              <a:rPr lang="en-US" dirty="0">
                <a:hlinkClick r:id="rId5"/>
              </a:rPr>
              <a:t>Foursquare</a:t>
            </a:r>
            <a:r>
              <a:rPr lang="en-US" dirty="0"/>
              <a:t> check-ins tell the world where we are. When considered together, one thing seems clear: social media has taken over the world. </a:t>
            </a:r>
            <a:endParaRPr lang="en-US" altLang="zh-C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>
                <a:solidFill>
                  <a:prstClr val="black"/>
                </a:solidFill>
              </a:rPr>
              <a:pPr/>
              <a:t>37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247007"/>
            <a:ext cx="7772400" cy="1470025"/>
          </a:xfrm>
        </p:spPr>
        <p:txBody>
          <a:bodyPr/>
          <a:lstStyle>
            <a:lvl1pPr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4581128"/>
            <a:ext cx="6400800" cy="12961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SG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-108520" y="6492875"/>
            <a:ext cx="6768752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SG" dirty="0" smtClean="0"/>
              <a:t>2015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</a:t>
            </a:r>
            <a:r>
              <a:rPr lang="zh-CN" altLang="en-US" dirty="0" smtClean="0"/>
              <a:t>月                                                                                                湖南大学信息科学与工程学院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13235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" y="0"/>
            <a:ext cx="9141319" cy="1417638"/>
          </a:xfrm>
          <a:gradFill flip="none" rotWithShape="1">
            <a:gsLst>
              <a:gs pos="0">
                <a:schemeClr val="tx1">
                  <a:lumMod val="73000"/>
                </a:schemeClr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</p:spPr>
        <p:txBody>
          <a:bodyPr/>
          <a:lstStyle>
            <a:lvl1pPr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7544" y="6356350"/>
            <a:ext cx="2133600" cy="365125"/>
          </a:xfrm>
        </p:spPr>
        <p:txBody>
          <a:bodyPr/>
          <a:lstStyle/>
          <a:p>
            <a:fld id="{7D75B9EA-579D-4E82-A1B2-247215221A92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1412775"/>
            <a:ext cx="9144000" cy="678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9100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d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276872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576" y="3861049"/>
            <a:ext cx="7772400" cy="43204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4136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4038600" cy="5022787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038600" cy="5022787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9504BA9-FD43-491D-A0E4-EDE8283811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53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5B9EA-579D-4E82-A1B2-247215221A9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9750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png"/><Relationship Id="rId4" Type="http://schemas.openxmlformats.org/officeDocument/2006/relationships/image" Target="../media/image14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26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28.png"/><Relationship Id="rId10" Type="http://schemas.openxmlformats.org/officeDocument/2006/relationships/image" Target="../media/image20.png"/><Relationship Id="rId4" Type="http://schemas.openxmlformats.org/officeDocument/2006/relationships/image" Target="../media/image27.png"/><Relationship Id="rId9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33.png"/><Relationship Id="rId9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5.png"/><Relationship Id="rId7" Type="http://schemas.openxmlformats.org/officeDocument/2006/relationships/image" Target="../media/image1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8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1844825"/>
            <a:ext cx="8064896" cy="2448271"/>
          </a:xfrm>
        </p:spPr>
        <p:txBody>
          <a:bodyPr>
            <a:noAutofit/>
          </a:bodyPr>
          <a:lstStyle/>
          <a:p>
            <a:r>
              <a:rPr lang="zh-CN" altLang="en-US" sz="5400" dirty="0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第九章</a:t>
            </a:r>
            <a:r>
              <a:rPr lang="en-US" altLang="zh-CN" sz="5400" dirty="0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/>
            </a:r>
            <a:br>
              <a:rPr lang="en-US" altLang="zh-CN" sz="5400" dirty="0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</a:br>
            <a:r>
              <a:rPr lang="en-US" altLang="zh-CN" sz="5400" dirty="0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 </a:t>
            </a:r>
            <a:br>
              <a:rPr lang="en-US" altLang="zh-CN" sz="5400" dirty="0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</a:br>
            <a:r>
              <a:rPr lang="zh-CN" altLang="en-US" sz="5400" dirty="0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一阶逻辑的推理</a:t>
            </a:r>
            <a:r>
              <a:rPr lang="en-US" altLang="zh-CN" sz="5400" dirty="0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/>
            </a:r>
            <a:br>
              <a:rPr lang="en-US" altLang="zh-CN" sz="5400" dirty="0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</a:br>
            <a:r>
              <a:rPr lang="en-US" altLang="zh-CN" sz="5400" dirty="0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		</a:t>
            </a:r>
            <a:endParaRPr lang="en-SG" altLang="zh-CN" sz="5400" dirty="0" smtClean="0">
              <a:solidFill>
                <a:srgbClr val="7030A0"/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32277" y="188640"/>
            <a:ext cx="2760203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76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合一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Rectangle 4"/>
          <p:cNvSpPr>
            <a:spLocks noGrp="1"/>
          </p:cNvSpPr>
          <p:nvPr>
            <p:ph sz="half" idx="1"/>
          </p:nvPr>
        </p:nvSpPr>
        <p:spPr>
          <a:xfrm>
            <a:off x="467544" y="1628800"/>
            <a:ext cx="8208912" cy="4680520"/>
          </a:xfrm>
        </p:spPr>
        <p:txBody>
          <a:bodyPr>
            <a:normAutofit/>
          </a:bodyPr>
          <a:lstStyle/>
          <a:p>
            <a:pPr marL="488950" lvl="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  <a:defRPr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合一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Know(John,x)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和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know(y,z)</a:t>
            </a:r>
          </a:p>
          <a:p>
            <a:pPr marL="889000" lvl="1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  <a:defRPr/>
            </a:pPr>
            <a:r>
              <a:rPr lang="el-GR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θ 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={y/John,x/z} 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或者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889000" lvl="1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  <a:defRPr/>
            </a:pPr>
            <a:r>
              <a:rPr lang="el-GR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θ 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={y/John,x/John,z/John}</a:t>
            </a: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  <a:defRPr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第一个合一置换的结果更加一般化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  <a:defRPr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存在唯一的一个最一般合一置换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(MGU)</a:t>
            </a:r>
          </a:p>
          <a:p>
            <a:pPr marL="889000" lvl="1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  <a:defRPr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MGU=	{y/John,x/z} </a:t>
            </a: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</a:pPr>
            <a:endParaRPr lang="en-US" altLang="zh-CN" dirty="0" smtClean="0">
              <a:ea typeface="Verdana" pitchFamily="34" charset="0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</a:pPr>
            <a:endParaRPr lang="en-US" sz="3200" dirty="0" smtClean="0"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一般化假言推理规则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115616" y="3356992"/>
          <a:ext cx="6696744" cy="982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Equation" r:id="rId3" imgW="2197080" imgH="444240" progId="Equation.KSEE3">
                  <p:embed/>
                </p:oleObj>
              </mc:Choice>
              <mc:Fallback>
                <p:oleObj name="Equation" r:id="rId3" imgW="2197080" imgH="444240" progId="Equation.KSEE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356992"/>
                        <a:ext cx="6696744" cy="9821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Grp="1"/>
          </p:cNvSpPr>
          <p:nvPr>
            <p:ph sz="half" idx="1"/>
          </p:nvPr>
        </p:nvSpPr>
        <p:spPr>
          <a:xfrm>
            <a:off x="179512" y="1700808"/>
            <a:ext cx="8496944" cy="4680520"/>
          </a:xfrm>
        </p:spPr>
        <p:txBody>
          <a:bodyPr>
            <a:normAutofit/>
          </a:bodyPr>
          <a:lstStyle/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  <a:defRPr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一般性假言推理规则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(GMP):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对于原子语句</a:t>
            </a:r>
            <a:r>
              <a:rPr lang="en-US" altLang="zh-CN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en-US" altLang="zh-CN" i="1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, </a:t>
            </a:r>
            <a:r>
              <a:rPr lang="en-US" altLang="zh-CN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en-US" altLang="zh-CN" i="1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dirty="0">
                <a:latin typeface="Times New Roman"/>
                <a:ea typeface="楷体" pitchFamily="49" charset="-122"/>
                <a:cs typeface="Times New Roman"/>
              </a:rPr>
              <a:t>'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和</a:t>
            </a:r>
            <a:r>
              <a:rPr lang="en-US" altLang="zh-CN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,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存在置换</a:t>
            </a:r>
            <a:r>
              <a:rPr lang="el-GR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θ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使得所有的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i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都有</a:t>
            </a:r>
            <a:r>
              <a:rPr lang="en-US" altLang="zh-CN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SUBST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(</a:t>
            </a:r>
            <a:r>
              <a:rPr lang="el-GR" altLang="zh-CN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θ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,</a:t>
            </a:r>
            <a:r>
              <a:rPr lang="en-US" altLang="zh-CN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en-US" altLang="zh-CN" i="1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dirty="0">
                <a:latin typeface="Times New Roman"/>
                <a:ea typeface="楷体" pitchFamily="49" charset="-122"/>
                <a:cs typeface="Times New Roman"/>
              </a:rPr>
              <a:t>'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)= </a:t>
            </a:r>
            <a:r>
              <a:rPr lang="en-US" altLang="zh-CN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SUBST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(</a:t>
            </a:r>
            <a:r>
              <a:rPr lang="el-GR" altLang="zh-CN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θ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,</a:t>
            </a:r>
            <a:r>
              <a:rPr lang="en-US" altLang="zh-CN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en-US" altLang="zh-CN" i="1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)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成立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None/>
              <a:defRPr/>
            </a:pP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  <a:defRPr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实例：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47664" y="4725144"/>
            <a:ext cx="561022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1619672" y="6093296"/>
            <a:ext cx="4104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SUBST(</a:t>
            </a:r>
            <a:r>
              <a:rPr lang="el-GR" altLang="zh-CN" sz="2400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θ</a:t>
            </a:r>
            <a:r>
              <a:rPr lang="en-US" altLang="zh-CN" sz="2400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 q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)=Evil(John)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88950" indent="-457200">
              <a:spcBef>
                <a:spcPts val="1800"/>
              </a:spcBef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实例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Rectangle 4"/>
          <p:cNvSpPr>
            <a:spLocks noGrp="1"/>
          </p:cNvSpPr>
          <p:nvPr>
            <p:ph sz="half" idx="1"/>
          </p:nvPr>
        </p:nvSpPr>
        <p:spPr>
          <a:xfrm>
            <a:off x="467544" y="1628800"/>
            <a:ext cx="8496944" cy="4752528"/>
          </a:xfrm>
        </p:spPr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例子：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从法律上说，在美国出售武器给敌对的国家是犯罪的。一个美国的敌对国家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None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，有一些导弹，所有这些导弹是通过一个叫做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West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的美国人买来的。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证明：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West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是犯罪的。</a:t>
            </a: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</a:pPr>
            <a:endParaRPr lang="en-US" sz="3200" dirty="0" smtClean="0"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88950" indent="-457200">
              <a:spcBef>
                <a:spcPts val="1800"/>
              </a:spcBef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实例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Rectangle 4"/>
          <p:cNvSpPr>
            <a:spLocks noGrp="1"/>
          </p:cNvSpPr>
          <p:nvPr>
            <p:ph sz="half" idx="1"/>
          </p:nvPr>
        </p:nvSpPr>
        <p:spPr>
          <a:xfrm>
            <a:off x="467544" y="1628800"/>
            <a:ext cx="8496944" cy="4752528"/>
          </a:xfrm>
        </p:spPr>
        <p:txBody>
          <a:bodyPr>
            <a:normAutofit fontScale="70000" lnSpcReduction="20000"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从法律上说，在美国出售武器给敌对的国家是犯罪的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endParaRPr lang="en-US" sz="3200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Nono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有一些导弹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endParaRPr lang="en-US" sz="3200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所有的导弹都是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West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卖给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Nono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的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endParaRPr lang="en-US" sz="3200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导弹是武器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endParaRPr lang="en-US" sz="3200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美国的敌人是敌对的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en-US" sz="320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West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是美国人</a:t>
            </a:r>
            <a:endParaRPr lang="en-US" altLang="zh-CN" sz="3200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endParaRPr lang="en-US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en-US" sz="320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Nono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是美国的敌人</a:t>
            </a:r>
            <a:endParaRPr lang="en-US" sz="3200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916832"/>
            <a:ext cx="82105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组合 11"/>
          <p:cNvGrpSpPr/>
          <p:nvPr/>
        </p:nvGrpSpPr>
        <p:grpSpPr>
          <a:xfrm>
            <a:off x="2195736" y="2590906"/>
            <a:ext cx="4010025" cy="407956"/>
            <a:chOff x="2195736" y="2590906"/>
            <a:chExt cx="4010025" cy="407956"/>
          </a:xfrm>
        </p:grpSpPr>
        <p:pic>
          <p:nvPicPr>
            <p:cNvPr id="5017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95736" y="2636912"/>
              <a:ext cx="4010025" cy="361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0180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283968" y="2590906"/>
              <a:ext cx="504056" cy="406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5018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18220" y="3284984"/>
            <a:ext cx="61341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51720" y="3933056"/>
            <a:ext cx="29908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35696" y="4581128"/>
            <a:ext cx="39147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4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627784" y="5301208"/>
            <a:ext cx="20669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5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979712" y="6021288"/>
            <a:ext cx="29527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前向链接算法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Rectangle 4"/>
          <p:cNvSpPr>
            <a:spLocks noGrp="1"/>
          </p:cNvSpPr>
          <p:nvPr>
            <p:ph sz="half" idx="1"/>
          </p:nvPr>
        </p:nvSpPr>
        <p:spPr>
          <a:xfrm>
            <a:off x="467544" y="1628800"/>
            <a:ext cx="8496944" cy="4752528"/>
          </a:xfrm>
        </p:spPr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从知识库的原子语句出发，在前向推理中应用假言推理规则，增加新的原子语句，直至不能进行任何推理。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endParaRPr lang="en-US" sz="3200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endParaRPr lang="en-US" sz="3200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前向链接算法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647199"/>
            <a:ext cx="8712968" cy="4950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前向链接证明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125" y="4988024"/>
            <a:ext cx="8905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4573" y="3421732"/>
            <a:ext cx="6619875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3413" y="1534865"/>
            <a:ext cx="787717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6314" y="3475856"/>
            <a:ext cx="75247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9512" y="5445224"/>
            <a:ext cx="82105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组合 7"/>
          <p:cNvGrpSpPr/>
          <p:nvPr/>
        </p:nvGrpSpPr>
        <p:grpSpPr>
          <a:xfrm>
            <a:off x="179512" y="5733256"/>
            <a:ext cx="4010025" cy="407956"/>
            <a:chOff x="2195736" y="2590906"/>
            <a:chExt cx="4010025" cy="407956"/>
          </a:xfrm>
        </p:grpSpPr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195736" y="2636912"/>
              <a:ext cx="4010025" cy="361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283968" y="2590906"/>
              <a:ext cx="504056" cy="406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79512" y="6448425"/>
            <a:ext cx="61341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499992" y="6093296"/>
            <a:ext cx="29908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51520" y="6093296"/>
            <a:ext cx="39147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948264" y="6467475"/>
            <a:ext cx="20669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9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716016" y="5803354"/>
            <a:ext cx="29527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前向链接算法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内容占位符 4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248472"/>
          </a:xfrm>
        </p:spPr>
        <p:txBody>
          <a:bodyPr/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前向链接算法是可靠的，完备的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对于含有涵词的一般确定子句，前向链接算法可以生成无限多的新事实，因而算法有时无法终止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提高前向链接算法的效率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Rectangle 4"/>
          <p:cNvSpPr>
            <a:spLocks noGrp="1"/>
          </p:cNvSpPr>
          <p:nvPr>
            <p:ph sz="half" idx="1"/>
          </p:nvPr>
        </p:nvSpPr>
        <p:spPr>
          <a:xfrm>
            <a:off x="539552" y="1772816"/>
            <a:ext cx="8208912" cy="4680520"/>
          </a:xfrm>
        </p:spPr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前面提出的前向链接算法是低效的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marL="889000" lvl="1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  <a:defRPr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匹配的代价很高，比如说找到一个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p(x)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的所有实例化的代价往往需要查询整个数据库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889000" lvl="1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  <a:defRPr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对于有多个子目标的规则而言，对每个子目标的匹配顺序进行排序是重要的</a:t>
            </a:r>
            <a:endParaRPr lang="en-US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4797152"/>
            <a:ext cx="83248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71600" y="5229200"/>
            <a:ext cx="75608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先实例化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Owns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还是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Missile?</a:t>
            </a: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导弹多余</a:t>
            </a: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Nono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拥有的对象？</a:t>
            </a:r>
            <a:endParaRPr lang="en-US" altLang="zh-CN" sz="2000" b="1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Nono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拥有的对象多余导弹数量？</a:t>
            </a:r>
            <a:endParaRPr lang="zh-CN" altLang="en-US" sz="2000" b="1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提高前向链接算法的效率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Rectangle 4"/>
          <p:cNvSpPr>
            <a:spLocks noGrp="1"/>
          </p:cNvSpPr>
          <p:nvPr>
            <p:ph sz="half" idx="1"/>
          </p:nvPr>
        </p:nvSpPr>
        <p:spPr>
          <a:xfrm>
            <a:off x="539552" y="1772816"/>
            <a:ext cx="8208912" cy="4680520"/>
          </a:xfrm>
        </p:spPr>
        <p:txBody>
          <a:bodyPr>
            <a:normAutofit lnSpcReduction="10000"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前面提出的前向链接算法是低效的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marL="889000" lvl="1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  <a:defRPr/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增量前向链接：每个第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t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次迭代推理出来的新事实应该由至少一个第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t-1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次迭代中推理出来的新事实导出。因此，在第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t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次迭代时，只检查那些规则前提包含了能与第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t-1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次迭代新推理出的事实进行合一的合取子句</a:t>
            </a:r>
            <a:endParaRPr lang="en-US" altLang="zh-CN" sz="3200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889000" lvl="1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  <a:defRPr/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不相关事实：产生许多与目标毫无关系的事实（用反向链接算法解决）</a:t>
            </a:r>
            <a:endParaRPr lang="en-US" sz="3200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14400"/>
          </a:xfrm>
        </p:spPr>
        <p:txBody>
          <a:bodyPr/>
          <a:lstStyle/>
          <a:p>
            <a:pPr eaLnBrk="1" hangingPunct="1"/>
            <a:r>
              <a:rPr lang="zh-CN" altLang="en-US" sz="44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内容提要</a:t>
            </a:r>
            <a:endParaRPr lang="en-US" sz="4400" dirty="0" smtClean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219" name="Rectangle 4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507288" cy="4953000"/>
          </a:xfrm>
        </p:spPr>
        <p:txBody>
          <a:bodyPr>
            <a:normAutofit/>
          </a:bodyPr>
          <a:lstStyle/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量词推理与命题化</a:t>
            </a:r>
            <a:endParaRPr lang="en-US" altLang="zh-CN" sz="3200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合一和提升</a:t>
            </a:r>
            <a:endParaRPr lang="en-US" altLang="zh-CN" sz="3200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前向链接算法</a:t>
            </a:r>
            <a:endParaRPr lang="en-US" altLang="zh-CN" sz="3200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反向链接算法</a:t>
            </a:r>
            <a:endParaRPr lang="en-US" altLang="zh-CN" sz="3200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归结</a:t>
            </a:r>
            <a:endParaRPr lang="en-US" altLang="zh-CN" sz="3200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</a:pPr>
            <a:endParaRPr lang="en-US" altLang="zh-CN" sz="3200" dirty="0" smtClean="0"/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None/>
            </a:pPr>
            <a:endParaRPr lang="en-US" altLang="zh-CN" sz="3200" dirty="0" smtClean="0">
              <a:ea typeface="Verdana" pitchFamily="34" charset="0"/>
              <a:cs typeface="Verdana" pitchFamily="34" charset="0"/>
            </a:endParaRPr>
          </a:p>
          <a:p>
            <a:endParaRPr lang="en-US" sz="3200" dirty="0" smtClean="0"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73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反向链接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7065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578856"/>
            <a:ext cx="6192688" cy="5305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反向链接实例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1772816"/>
            <a:ext cx="15430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8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88" y="2229222"/>
            <a:ext cx="842962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9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2160" y="1823864"/>
            <a:ext cx="8858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512" y="5445224"/>
            <a:ext cx="82105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组合 6"/>
          <p:cNvGrpSpPr/>
          <p:nvPr/>
        </p:nvGrpSpPr>
        <p:grpSpPr>
          <a:xfrm>
            <a:off x="179512" y="5733256"/>
            <a:ext cx="4010025" cy="407956"/>
            <a:chOff x="2195736" y="2590906"/>
            <a:chExt cx="4010025" cy="407956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195736" y="2636912"/>
              <a:ext cx="4010025" cy="361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283968" y="2590906"/>
              <a:ext cx="504056" cy="406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9512" y="6448425"/>
            <a:ext cx="61341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499992" y="6093296"/>
            <a:ext cx="29908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51520" y="6093296"/>
            <a:ext cx="39147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948264" y="6467475"/>
            <a:ext cx="20669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9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716016" y="5803354"/>
            <a:ext cx="29527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反向链接实例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84784"/>
            <a:ext cx="8543925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3717032"/>
            <a:ext cx="133350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5445224"/>
            <a:ext cx="82105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组合 5"/>
          <p:cNvGrpSpPr/>
          <p:nvPr/>
        </p:nvGrpSpPr>
        <p:grpSpPr>
          <a:xfrm>
            <a:off x="179512" y="5733256"/>
            <a:ext cx="4010025" cy="407956"/>
            <a:chOff x="2195736" y="2590906"/>
            <a:chExt cx="4010025" cy="407956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95736" y="2636912"/>
              <a:ext cx="4010025" cy="361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283968" y="2590906"/>
              <a:ext cx="504056" cy="406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9512" y="6448425"/>
            <a:ext cx="61341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99992" y="6093296"/>
            <a:ext cx="29908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51520" y="6093296"/>
            <a:ext cx="39147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948264" y="6467475"/>
            <a:ext cx="20669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9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716016" y="5803354"/>
            <a:ext cx="29527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反向链接实例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484784"/>
            <a:ext cx="843915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5445224"/>
            <a:ext cx="82105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组合 4"/>
          <p:cNvGrpSpPr/>
          <p:nvPr/>
        </p:nvGrpSpPr>
        <p:grpSpPr>
          <a:xfrm>
            <a:off x="179512" y="5733256"/>
            <a:ext cx="4010025" cy="407956"/>
            <a:chOff x="2195736" y="2590906"/>
            <a:chExt cx="4010025" cy="407956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95736" y="2636912"/>
              <a:ext cx="4010025" cy="361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283968" y="2590906"/>
              <a:ext cx="504056" cy="406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9512" y="6448425"/>
            <a:ext cx="61341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99992" y="6093296"/>
            <a:ext cx="29908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1520" y="6093296"/>
            <a:ext cx="39147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48264" y="6467475"/>
            <a:ext cx="20669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716016" y="5803354"/>
            <a:ext cx="29527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反向链接实例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484784"/>
            <a:ext cx="863917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5445224"/>
            <a:ext cx="82105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组合 4"/>
          <p:cNvGrpSpPr/>
          <p:nvPr/>
        </p:nvGrpSpPr>
        <p:grpSpPr>
          <a:xfrm>
            <a:off x="179512" y="5733256"/>
            <a:ext cx="4010025" cy="407956"/>
            <a:chOff x="2195736" y="2590906"/>
            <a:chExt cx="4010025" cy="407956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95736" y="2636912"/>
              <a:ext cx="4010025" cy="361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283968" y="2590906"/>
              <a:ext cx="504056" cy="406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9512" y="6448425"/>
            <a:ext cx="61341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99992" y="6093296"/>
            <a:ext cx="29908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1520" y="6093296"/>
            <a:ext cx="39147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48264" y="6467475"/>
            <a:ext cx="20669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716016" y="5803354"/>
            <a:ext cx="29527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反向链接实例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700808"/>
            <a:ext cx="8737798" cy="4602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反向链接算法的属性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深度优先递归搜索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搜索空间与证明规模成线性关系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不完备性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逻辑编程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:Prolog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Prolog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程序是一组确定子句集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head:- literal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,…literal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</a:rPr>
              <a:t>n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.</a:t>
            </a: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e.g.</a:t>
            </a: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深度优先，从左到右的反向链接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采用数据库语义而不是一阶语义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有内建的算数函数集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有内建谓词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134362"/>
            <a:ext cx="7992888" cy="366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转化成合取范式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(CNF)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“</a:t>
            </a:r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everyone whoe loves all animals is loved by someone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”</a:t>
            </a: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消除蕴含词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将否定符号内移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708920"/>
            <a:ext cx="78771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4509120"/>
            <a:ext cx="2304256" cy="729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5301208"/>
            <a:ext cx="830580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584" y="4005064"/>
            <a:ext cx="81153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转化成合取范式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(CNF)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变量标准化：每一个量词应该使用不同的符号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Skolem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化：消除存在量词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删除全称量词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将∧分配到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∨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中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564906"/>
            <a:ext cx="6768752" cy="391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3645024"/>
            <a:ext cx="6552728" cy="432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4725144"/>
            <a:ext cx="6408712" cy="441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584" y="5877272"/>
            <a:ext cx="8244408" cy="422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全称量词实例化</a:t>
            </a:r>
            <a:endParaRPr lang="en-SG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5" name="Rectangle 4"/>
          <p:cNvSpPr>
            <a:spLocks noGrp="1"/>
          </p:cNvSpPr>
          <p:nvPr>
            <p:ph sz="half" idx="1"/>
          </p:nvPr>
        </p:nvSpPr>
        <p:spPr>
          <a:xfrm>
            <a:off x="323528" y="1772816"/>
            <a:ext cx="8507288" cy="4680520"/>
          </a:xfrm>
        </p:spPr>
        <p:txBody>
          <a:bodyPr>
            <a:normAutofit/>
          </a:bodyPr>
          <a:lstStyle/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全称量词实例化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(UI)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：可以用任何常数项置换变量得到语句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889000" lvl="1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V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是变量，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g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是常数基项，</a:t>
            </a:r>
            <a:r>
              <a:rPr lang="el-GR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α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是语句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例子：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 smtClean="0">
              <a:ea typeface="Verdana" pitchFamily="34" charset="0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</a:pPr>
            <a:endParaRPr lang="en-US" altLang="zh-CN" dirty="0" smtClean="0">
              <a:ea typeface="Verdana" pitchFamily="34" charset="0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</a:pPr>
            <a:endParaRPr lang="en-US" altLang="zh-CN" dirty="0" smtClean="0">
              <a:ea typeface="Verdana" pitchFamily="34" charset="0"/>
              <a:cs typeface="Verdana" pitchFamily="34" charset="0"/>
            </a:endParaRPr>
          </a:p>
          <a:p>
            <a:pPr marL="889000" lvl="1" indent="-457200">
              <a:spcBef>
                <a:spcPts val="1800"/>
              </a:spcBef>
              <a:buClr>
                <a:srgbClr val="800000"/>
              </a:buClr>
            </a:pPr>
            <a:endParaRPr lang="en-US" altLang="zh-CN" dirty="0" smtClean="0">
              <a:ea typeface="Verdana" pitchFamily="34" charset="0"/>
              <a:cs typeface="Verdana" pitchFamily="34" charset="0"/>
            </a:endParaRP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2852936"/>
            <a:ext cx="25336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712" y="4437112"/>
            <a:ext cx="45529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3568" y="5013176"/>
            <a:ext cx="8086725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9101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归结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完整的一阶逻辑版本：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其中</a:t>
            </a:r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UNIFY=(</a:t>
            </a:r>
            <a:r>
              <a:rPr lang="en-US" altLang="zh-CN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lang="en-US" altLang="zh-CN" i="1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 ﹁</a:t>
            </a:r>
            <a:r>
              <a:rPr lang="en-US" altLang="zh-CN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i="1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)=</a:t>
            </a:r>
            <a:r>
              <a:rPr lang="el-GR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θ</a:t>
            </a:r>
            <a:endParaRPr lang="en-US" altLang="zh-CN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e.g.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通过合一置换</a:t>
            </a:r>
            <a:r>
              <a:rPr lang="el-GR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θ</a:t>
            </a:r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={</a:t>
            </a:r>
            <a:r>
              <a:rPr lang="en-US" altLang="zh-CN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</a:t>
            </a:r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/G(</a:t>
            </a:r>
            <a:r>
              <a:rPr lang="en-US" altLang="zh-CN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),</a:t>
            </a:r>
            <a:r>
              <a:rPr lang="en-US" altLang="zh-CN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</a:t>
            </a:r>
            <a:r>
              <a:rPr lang="en-US" altLang="zh-CN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},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归结</a:t>
            </a:r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[Animal(</a:t>
            </a:r>
            <a:r>
              <a:rPr lang="en-US" altLang="zh-CN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)) ∨Loves(</a:t>
            </a:r>
            <a:r>
              <a:rPr lang="en-US" altLang="zh-CN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</a:t>
            </a:r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),</a:t>
            </a:r>
            <a:r>
              <a:rPr lang="en-US" altLang="zh-CN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)]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[﹁Loves(</a:t>
            </a:r>
            <a:r>
              <a:rPr lang="en-US" altLang="zh-CN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</a:t>
            </a:r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</a:t>
            </a:r>
            <a:r>
              <a:rPr lang="en-US" altLang="zh-CN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∨﹁kills(</a:t>
            </a:r>
            <a:r>
              <a:rPr lang="en-US" altLang="zh-CN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</a:t>
            </a:r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</a:t>
            </a:r>
            <a:r>
              <a:rPr lang="en-US" altLang="zh-CN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)]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可得到如下：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[Animal(</a:t>
            </a:r>
            <a:r>
              <a:rPr lang="en-US" altLang="zh-CN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)) ∨ ﹁kills(</a:t>
            </a:r>
            <a:r>
              <a:rPr lang="en-US" altLang="zh-CN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</a:t>
            </a:r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),</a:t>
            </a:r>
            <a:r>
              <a:rPr lang="en-US" altLang="zh-CN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)]       </a:t>
            </a:r>
            <a:endParaRPr lang="zh-CN" altLang="en-US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624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284394"/>
              </p:ext>
            </p:extLst>
          </p:nvPr>
        </p:nvGraphicFramePr>
        <p:xfrm>
          <a:off x="755576" y="2276872"/>
          <a:ext cx="8316417" cy="870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7" name="Equation" r:id="rId3" imgW="4241520" imgH="444240" progId="Equation.KSEE3">
                  <p:embed/>
                </p:oleObj>
              </mc:Choice>
              <mc:Fallback>
                <p:oleObj name="Equation" r:id="rId3" imgW="4241520" imgH="444240" progId="Equation.KSEE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276872"/>
                        <a:ext cx="8316417" cy="8705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归结证明举例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638371"/>
            <a:ext cx="7848872" cy="306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2934840"/>
            <a:ext cx="6912768" cy="673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归结证明举例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36912"/>
            <a:ext cx="8568952" cy="1987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归结证明举例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522" y="1844824"/>
            <a:ext cx="8891974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995936" y="598312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归结证明举例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772816"/>
            <a:ext cx="7884368" cy="4719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139952" y="573325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归结的完备性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归结能够证明语句之间的蕴含关系，但不能够产生所有蕴含的</a:t>
            </a:r>
            <a:r>
              <a:rPr lang="zh-CN" altLang="en-US" smtClean="0">
                <a:latin typeface="楷体" pitchFamily="49" charset="-122"/>
                <a:ea typeface="楷体" pitchFamily="49" charset="-122"/>
              </a:rPr>
              <a:t>语句。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4" name="Rectangle 4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507288" cy="4953000"/>
          </a:xfrm>
        </p:spPr>
        <p:txBody>
          <a:bodyPr>
            <a:normAutofit/>
          </a:bodyPr>
          <a:lstStyle/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量词推理与命题化</a:t>
            </a:r>
            <a:endParaRPr lang="en-US" altLang="zh-CN" sz="3200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2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Verdana" pitchFamily="34" charset="0"/>
              </a:rPr>
              <a:t>合一和提升</a:t>
            </a:r>
            <a:endParaRPr lang="en-US" altLang="zh-CN" sz="3200" dirty="0" smtClean="0">
              <a:solidFill>
                <a:srgbClr val="FF0000"/>
              </a:solidFill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2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Verdana" pitchFamily="34" charset="0"/>
              </a:rPr>
              <a:t>前向链接算法</a:t>
            </a:r>
            <a:endParaRPr lang="en-US" altLang="zh-CN" sz="3200" dirty="0" smtClean="0">
              <a:solidFill>
                <a:srgbClr val="FF0000"/>
              </a:solidFill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2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Verdana" pitchFamily="34" charset="0"/>
              </a:rPr>
              <a:t>反向链接算法</a:t>
            </a:r>
            <a:endParaRPr lang="en-US" altLang="zh-CN" sz="3200" dirty="0" smtClean="0">
              <a:solidFill>
                <a:srgbClr val="FF0000"/>
              </a:solidFill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2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Verdana" pitchFamily="34" charset="0"/>
              </a:rPr>
              <a:t>归结</a:t>
            </a:r>
            <a:endParaRPr lang="en-US" altLang="zh-CN" sz="3200" dirty="0" smtClean="0">
              <a:solidFill>
                <a:srgbClr val="FF0000"/>
              </a:solidFill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</a:pPr>
            <a:endParaRPr lang="en-US" altLang="zh-CN" sz="3200" dirty="0" smtClean="0"/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None/>
            </a:pPr>
            <a:endParaRPr lang="en-US" altLang="zh-CN" sz="3200" dirty="0" smtClean="0">
              <a:ea typeface="Verdana" pitchFamily="34" charset="0"/>
              <a:cs typeface="Verdana" pitchFamily="34" charset="0"/>
            </a:endParaRPr>
          </a:p>
          <a:p>
            <a:endParaRPr lang="en-US" sz="3200" dirty="0" smtClean="0"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564904"/>
            <a:ext cx="8254624" cy="2232248"/>
          </a:xfrm>
        </p:spPr>
        <p:txBody>
          <a:bodyPr>
            <a:normAutofit/>
          </a:bodyPr>
          <a:lstStyle/>
          <a:p>
            <a:pPr algn="ctr"/>
            <a:r>
              <a:rPr lang="en-US" altLang="zh-CN" sz="8000" dirty="0" smtClean="0">
                <a:solidFill>
                  <a:srgbClr val="800000"/>
                </a:solidFill>
              </a:rPr>
              <a:t>Qa</a:t>
            </a:r>
            <a:r>
              <a:rPr lang="zh-CN" altLang="en-US" sz="8000" dirty="0" smtClean="0">
                <a:solidFill>
                  <a:srgbClr val="800000"/>
                </a:solidFill>
              </a:rPr>
              <a:t>？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/>
            </a:r>
            <a:br>
              <a:rPr lang="en-US" sz="2700" dirty="0" smtClean="0"/>
            </a:b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322275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存在量词实例化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539552" y="1844824"/>
            <a:ext cx="7920880" cy="4464496"/>
          </a:xfrm>
        </p:spPr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存在量词实例化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: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对于语句</a:t>
            </a:r>
            <a:r>
              <a:rPr lang="el-GR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α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，变量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v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和常数符号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k,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只要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k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i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没有在知识库的其他地方出现过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例子：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endParaRPr lang="en-US" altLang="zh-CN" dirty="0" smtClean="0">
              <a:cs typeface="Verdana" pitchFamily="34" charset="0"/>
            </a:endParaRPr>
          </a:p>
          <a:p>
            <a:pPr lvl="1"/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C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1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称为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Skolem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常数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endParaRPr lang="zh-CN" altLang="en-US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00388" y="2924175"/>
            <a:ext cx="29432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4147271"/>
            <a:ext cx="5184576" cy="577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1720" y="4657264"/>
            <a:ext cx="5184576" cy="643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退化到命题推理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Rectangle 4"/>
          <p:cNvSpPr>
            <a:spLocks noGrp="1"/>
          </p:cNvSpPr>
          <p:nvPr>
            <p:ph sz="half" idx="1"/>
          </p:nvPr>
        </p:nvSpPr>
        <p:spPr>
          <a:xfrm>
            <a:off x="395536" y="1628800"/>
            <a:ext cx="8208912" cy="4680520"/>
          </a:xfrm>
        </p:spPr>
        <p:txBody>
          <a:bodyPr>
            <a:normAutofit lnSpcReduction="10000"/>
          </a:bodyPr>
          <a:lstStyle/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假定知识库包含如下：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实例化全称量词语句：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知识库被命题化，包括如下命题符号：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</a:pPr>
            <a:endParaRPr lang="en-US" altLang="zh-CN" dirty="0" smtClean="0">
              <a:ea typeface="Verdana" pitchFamily="34" charset="0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</a:pPr>
            <a:endParaRPr lang="en-US" sz="3200" dirty="0" smtClean="0">
              <a:ea typeface="Verdana" pitchFamily="34" charset="0"/>
              <a:cs typeface="Verdana" pitchFamily="34" charset="0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2132856"/>
            <a:ext cx="4502137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4232498"/>
            <a:ext cx="549592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7704" y="6165304"/>
            <a:ext cx="62674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命题化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1" name="Rectangle 4"/>
          <p:cNvSpPr>
            <a:spLocks noGrp="1"/>
          </p:cNvSpPr>
          <p:nvPr>
            <p:ph sz="half" idx="1"/>
          </p:nvPr>
        </p:nvSpPr>
        <p:spPr>
          <a:xfrm>
            <a:off x="395536" y="1628800"/>
            <a:ext cx="8208912" cy="5040560"/>
          </a:xfrm>
        </p:spPr>
        <p:txBody>
          <a:bodyPr>
            <a:normAutofit fontScale="85000" lnSpcReduction="10000"/>
          </a:bodyPr>
          <a:lstStyle/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每一个一阶逻辑的知识库都能被命题化：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889000" lvl="1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转化成命题逻辑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思路：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marL="889000" lvl="1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实例化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KB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和查询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marL="889000" lvl="1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归结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marL="889000" lvl="1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返回结果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问题：当包含涵词时，可能的基项置换集是无限的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889000" lvl="1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e.g. father(father(father(…father(Richard))))</a:t>
            </a: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</a:pPr>
            <a:endParaRPr lang="en-US" sz="3200" dirty="0" smtClean="0"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81" y="-27384"/>
            <a:ext cx="9141319" cy="1417638"/>
          </a:xfrm>
        </p:spPr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命题化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Rectangle 4"/>
          <p:cNvSpPr>
            <a:spLocks noGrp="1"/>
          </p:cNvSpPr>
          <p:nvPr>
            <p:ph sz="half" idx="1"/>
          </p:nvPr>
        </p:nvSpPr>
        <p:spPr>
          <a:xfrm>
            <a:off x="395536" y="1556792"/>
            <a:ext cx="7992888" cy="5040560"/>
          </a:xfrm>
        </p:spPr>
        <p:txBody>
          <a:bodyPr>
            <a:normAutofit lnSpcReduction="10000"/>
          </a:bodyPr>
          <a:lstStyle/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Herbrand(1930)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定理：如果一个语句</a:t>
            </a:r>
            <a:r>
              <a:rPr lang="el-GR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α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被一阶知识库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KB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蕴含，则那么</a:t>
            </a:r>
            <a:r>
              <a:rPr lang="el-GR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α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肯定被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KB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命题化的一个子集蕴含。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证明：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889000" lvl="1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For n=0 to ∞</a:t>
            </a:r>
          </a:p>
          <a:p>
            <a:pPr marL="1289050" lvl="2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产生一个深度为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n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命题化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KB</a:t>
            </a:r>
          </a:p>
          <a:p>
            <a:pPr marL="1289050" lvl="2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检查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KB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是否蕴含</a:t>
            </a:r>
            <a:r>
              <a:rPr lang="el-GR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α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问题：如果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KB|=</a:t>
            </a:r>
            <a:r>
              <a:rPr lang="el-GR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 α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则算法成立，否则可能陷入循环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81" y="-27384"/>
            <a:ext cx="9141319" cy="1417638"/>
          </a:xfrm>
        </p:spPr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命题化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Rectangle 4"/>
          <p:cNvSpPr>
            <a:spLocks noGrp="1"/>
          </p:cNvSpPr>
          <p:nvPr>
            <p:ph sz="half" idx="1"/>
          </p:nvPr>
        </p:nvSpPr>
        <p:spPr>
          <a:xfrm>
            <a:off x="395536" y="1556792"/>
            <a:ext cx="7992888" cy="5040560"/>
          </a:xfrm>
        </p:spPr>
        <p:txBody>
          <a:bodyPr>
            <a:normAutofit lnSpcReduction="10000"/>
          </a:bodyPr>
          <a:lstStyle/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命题化产生许多无关的子句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889000" lvl="1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命题化产生了句子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evil(john),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但同时产生了无关的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Greedy(Richard)</a:t>
            </a: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对于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p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个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k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阶谓词和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n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个常数，共产生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pn</a:t>
            </a:r>
            <a:r>
              <a:rPr lang="en-US" altLang="zh-CN" baseline="3000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k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个实例化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889000" lvl="1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E.g. p=1,k=2,n=3, Rel(_,_)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共有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3*3=9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个实例化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</a:pPr>
            <a:endParaRPr lang="en-US" altLang="zh-CN" dirty="0" smtClean="0">
              <a:ea typeface="Verdana" pitchFamily="34" charset="0"/>
              <a:cs typeface="Verdana" pitchFamily="34" charset="0"/>
            </a:endParaRPr>
          </a:p>
        </p:txBody>
      </p:sp>
      <p:pic>
        <p:nvPicPr>
          <p:cNvPr id="4915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132856"/>
            <a:ext cx="4640516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合一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2" name="Rectangle 4"/>
          <p:cNvSpPr>
            <a:spLocks noGrp="1"/>
          </p:cNvSpPr>
          <p:nvPr>
            <p:ph sz="half" idx="1"/>
          </p:nvPr>
        </p:nvSpPr>
        <p:spPr>
          <a:xfrm>
            <a:off x="467544" y="1628800"/>
            <a:ext cx="8208912" cy="2304256"/>
          </a:xfrm>
        </p:spPr>
        <p:txBody>
          <a:bodyPr>
            <a:normAutofit fontScale="92500" lnSpcReduction="10000"/>
          </a:bodyPr>
          <a:lstStyle/>
          <a:p>
            <a:pPr marL="488950" lvl="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  <a:defRPr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合一算法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Unify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：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889000" lvl="1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  <a:defRPr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以两条语句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p,q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为输入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889000" lvl="1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  <a:defRPr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合一置换存在则返回它们的合一置换：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889000" lvl="1" indent="-457200">
              <a:spcBef>
                <a:spcPts val="1800"/>
              </a:spcBef>
              <a:buClr>
                <a:srgbClr val="800000"/>
              </a:buClr>
              <a:buNone/>
              <a:defRPr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	Unify(p,q)=</a:t>
            </a:r>
            <a:r>
              <a:rPr lang="el-GR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θ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满足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SUBST(</a:t>
            </a:r>
            <a:r>
              <a:rPr lang="el-GR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θ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,p)= SUBST(</a:t>
            </a:r>
            <a:r>
              <a:rPr lang="el-GR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θ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,q)</a:t>
            </a: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</a:pPr>
            <a:endParaRPr lang="en-US" altLang="zh-CN" dirty="0" smtClean="0">
              <a:ea typeface="Verdana" pitchFamily="34" charset="0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</a:pPr>
            <a:endParaRPr lang="en-US" sz="3200" dirty="0" smtClean="0">
              <a:ea typeface="Verdana" pitchFamily="34" charset="0"/>
              <a:cs typeface="Verdana" pitchFamily="34" charset="0"/>
            </a:endParaRPr>
          </a:p>
        </p:txBody>
      </p:sp>
      <p:pic>
        <p:nvPicPr>
          <p:cNvPr id="4505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3" y="4100661"/>
            <a:ext cx="8784976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148064" y="458112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｛</a:t>
            </a:r>
            <a:r>
              <a:rPr lang="en-US" altLang="zh-CN" dirty="0" smtClean="0"/>
              <a:t>x/Jane</a:t>
            </a:r>
            <a:r>
              <a:rPr lang="zh-CN" altLang="en-US" dirty="0" smtClean="0"/>
              <a:t>｝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48064" y="501317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｛</a:t>
            </a:r>
            <a:r>
              <a:rPr lang="en-US" altLang="zh-CN" dirty="0" smtClean="0"/>
              <a:t>x/OJ,y/John</a:t>
            </a:r>
            <a:r>
              <a:rPr lang="zh-CN" altLang="en-US" dirty="0" smtClean="0"/>
              <a:t>｝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48064" y="550794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｛</a:t>
            </a:r>
            <a:r>
              <a:rPr lang="en-US" altLang="zh-CN" dirty="0" smtClean="0"/>
              <a:t>x/Mother(John),y/John</a:t>
            </a:r>
            <a:r>
              <a:rPr lang="zh-CN" altLang="en-US" dirty="0" smtClean="0"/>
              <a:t>｝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64088" y="593998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fail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NExT_Template_light(pure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NExT_Template_light(pure)</Template>
  <TotalTime>25524</TotalTime>
  <Words>1057</Words>
  <Application>Microsoft Office PowerPoint</Application>
  <PresentationFormat>全屏显示(4:3)</PresentationFormat>
  <Paragraphs>172</Paragraphs>
  <Slides>37</Slides>
  <Notes>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9" baseType="lpstr">
      <vt:lpstr>NExT_Template_light(pure)</vt:lpstr>
      <vt:lpstr>Equation</vt:lpstr>
      <vt:lpstr>第九章   一阶逻辑的推理   </vt:lpstr>
      <vt:lpstr>内容提要</vt:lpstr>
      <vt:lpstr>全称量词实例化</vt:lpstr>
      <vt:lpstr>存在量词实例化</vt:lpstr>
      <vt:lpstr>退化到命题推理</vt:lpstr>
      <vt:lpstr>命题化</vt:lpstr>
      <vt:lpstr>命题化</vt:lpstr>
      <vt:lpstr>命题化</vt:lpstr>
      <vt:lpstr>合一</vt:lpstr>
      <vt:lpstr>合一</vt:lpstr>
      <vt:lpstr>一般化假言推理规则</vt:lpstr>
      <vt:lpstr>实例</vt:lpstr>
      <vt:lpstr>实例</vt:lpstr>
      <vt:lpstr>前向链接算法</vt:lpstr>
      <vt:lpstr>前向链接算法</vt:lpstr>
      <vt:lpstr>前向链接证明</vt:lpstr>
      <vt:lpstr>前向链接算法</vt:lpstr>
      <vt:lpstr>提高前向链接算法的效率</vt:lpstr>
      <vt:lpstr>提高前向链接算法的效率</vt:lpstr>
      <vt:lpstr>反向链接</vt:lpstr>
      <vt:lpstr>反向链接实例</vt:lpstr>
      <vt:lpstr>反向链接实例</vt:lpstr>
      <vt:lpstr>反向链接实例</vt:lpstr>
      <vt:lpstr>反向链接实例</vt:lpstr>
      <vt:lpstr>反向链接实例</vt:lpstr>
      <vt:lpstr>反向链接算法的属性</vt:lpstr>
      <vt:lpstr>逻辑编程:Prolog</vt:lpstr>
      <vt:lpstr>转化成合取范式(CNF)</vt:lpstr>
      <vt:lpstr>转化成合取范式(CNF)</vt:lpstr>
      <vt:lpstr>归结</vt:lpstr>
      <vt:lpstr>归结证明举例</vt:lpstr>
      <vt:lpstr>归结证明举例</vt:lpstr>
      <vt:lpstr>归结证明举例</vt:lpstr>
      <vt:lpstr>归结证明举例</vt:lpstr>
      <vt:lpstr>归结的完备性</vt:lpstr>
      <vt:lpstr>总结</vt:lpstr>
      <vt:lpstr>Qa？ 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Search Center A NUS-Tsinghua Joint Center on Extreme Search</dc:title>
  <dc:creator>Luan Huanbo</dc:creator>
  <cp:lastModifiedBy>hnxy</cp:lastModifiedBy>
  <cp:revision>1789</cp:revision>
  <dcterms:created xsi:type="dcterms:W3CDTF">2012-07-06T08:29:17Z</dcterms:created>
  <dcterms:modified xsi:type="dcterms:W3CDTF">2019-10-24T15:16:07Z</dcterms:modified>
</cp:coreProperties>
</file>