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591" r:id="rId2"/>
    <p:sldId id="439" r:id="rId3"/>
    <p:sldId id="503" r:id="rId4"/>
    <p:sldId id="703" r:id="rId5"/>
    <p:sldId id="706" r:id="rId6"/>
    <p:sldId id="707" r:id="rId7"/>
    <p:sldId id="698" r:id="rId8"/>
    <p:sldId id="697" r:id="rId9"/>
    <p:sldId id="699" r:id="rId10"/>
    <p:sldId id="693" r:id="rId11"/>
    <p:sldId id="708" r:id="rId12"/>
    <p:sldId id="659" r:id="rId13"/>
    <p:sldId id="684" r:id="rId14"/>
    <p:sldId id="709" r:id="rId15"/>
    <p:sldId id="660" r:id="rId16"/>
    <p:sldId id="661" r:id="rId17"/>
    <p:sldId id="692" r:id="rId18"/>
    <p:sldId id="710" r:id="rId19"/>
    <p:sldId id="662" r:id="rId20"/>
    <p:sldId id="663" r:id="rId21"/>
    <p:sldId id="704" r:id="rId22"/>
    <p:sldId id="711" r:id="rId23"/>
    <p:sldId id="686" r:id="rId24"/>
    <p:sldId id="712" r:id="rId25"/>
    <p:sldId id="713" r:id="rId26"/>
    <p:sldId id="700" r:id="rId27"/>
    <p:sldId id="714" r:id="rId28"/>
    <p:sldId id="715" r:id="rId29"/>
    <p:sldId id="665" r:id="rId30"/>
    <p:sldId id="705" r:id="rId31"/>
    <p:sldId id="701" r:id="rId32"/>
    <p:sldId id="702" r:id="rId33"/>
    <p:sldId id="666" r:id="rId34"/>
    <p:sldId id="667" r:id="rId35"/>
    <p:sldId id="716" r:id="rId36"/>
    <p:sldId id="668" r:id="rId37"/>
    <p:sldId id="696" r:id="rId38"/>
    <p:sldId id="47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autoAdjust="0"/>
    <p:restoredTop sz="90217" autoAdjust="0"/>
  </p:normalViewPr>
  <p:slideViewPr>
    <p:cSldViewPr>
      <p:cViewPr varScale="1">
        <p:scale>
          <a:sx n="61" d="100"/>
          <a:sy n="61" d="100"/>
        </p:scale>
        <p:origin x="-156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3" d="100"/>
          <a:sy n="83" d="100"/>
        </p:scale>
        <p:origin x="-39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F0BD33-6F4E-4442-AE10-F7766F96CE00}" type="datetimeFigureOut">
              <a:rPr lang="zh-CN" altLang="en-US" smtClean="0"/>
              <a:t>2019/10/31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5DD10B-BFFD-4063-AB6B-D37A894C6EFC}" type="slidenum">
              <a:rPr lang="zh-CN" altLang="en-US" smtClean="0"/>
              <a:t>‹#›</a:t>
            </a:fld>
            <a:endParaRPr lang="zh-CN" altLang="en-US"/>
          </a:p>
        </p:txBody>
      </p:sp>
    </p:spTree>
    <p:extLst>
      <p:ext uri="{BB962C8B-B14F-4D97-AF65-F5344CB8AC3E}">
        <p14:creationId xmlns:p14="http://schemas.microsoft.com/office/powerpoint/2010/main" val="2847671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9C77C4-79B1-4BB9-91B3-4C87C057B65F}" type="datetimeFigureOut">
              <a:rPr lang="zh-CN" altLang="en-US" smtClean="0"/>
              <a:t>2019/10/31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1BAA4-B46D-40F9-ABAC-F33DAD13BD98}" type="slidenum">
              <a:rPr lang="zh-CN" altLang="en-US" smtClean="0"/>
              <a:t>‹#›</a:t>
            </a:fld>
            <a:endParaRPr lang="zh-CN" altLang="en-US"/>
          </a:p>
        </p:txBody>
      </p:sp>
    </p:spTree>
    <p:extLst>
      <p:ext uri="{BB962C8B-B14F-4D97-AF65-F5344CB8AC3E}">
        <p14:creationId xmlns:p14="http://schemas.microsoft.com/office/powerpoint/2010/main" val="379936609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24</a:t>
            </a:fld>
            <a:endParaRPr lang="zh-CN" altLang="en-US"/>
          </a:p>
        </p:txBody>
      </p:sp>
    </p:spTree>
    <p:extLst>
      <p:ext uri="{BB962C8B-B14F-4D97-AF65-F5344CB8AC3E}">
        <p14:creationId xmlns:p14="http://schemas.microsoft.com/office/powerpoint/2010/main" val="71399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25</a:t>
            </a:fld>
            <a:endParaRPr lang="zh-CN" altLang="en-US"/>
          </a:p>
        </p:txBody>
      </p:sp>
    </p:spTree>
    <p:extLst>
      <p:ext uri="{BB962C8B-B14F-4D97-AF65-F5344CB8AC3E}">
        <p14:creationId xmlns:p14="http://schemas.microsoft.com/office/powerpoint/2010/main" val="397238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英国数学家贝叶斯 </a:t>
            </a:r>
            <a:r>
              <a:rPr lang="en-US" altLang="zh-CN" sz="1200" b="0" i="0" kern="1200" dirty="0" smtClean="0">
                <a:solidFill>
                  <a:schemeClr val="tx1"/>
                </a:solidFill>
                <a:effectLst/>
                <a:latin typeface="+mn-lt"/>
                <a:ea typeface="+mn-ea"/>
                <a:cs typeface="+mn-cs"/>
              </a:rPr>
              <a:t>( Thomas Bayes 1702-1761 ) </a:t>
            </a:r>
            <a:r>
              <a:rPr lang="zh-CN" altLang="en-US" sz="1200" b="0" i="0" kern="1200" dirty="0" smtClean="0">
                <a:solidFill>
                  <a:schemeClr val="tx1"/>
                </a:solidFill>
                <a:effectLst/>
                <a:latin typeface="+mn-lt"/>
                <a:ea typeface="+mn-ea"/>
                <a:cs typeface="+mn-cs"/>
              </a:rPr>
              <a:t>发展，用来描述两个条件概率之间的关系</a:t>
            </a:r>
            <a:r>
              <a:rPr lang="en-US" altLang="zh-CN" sz="1200" b="0" i="0" kern="1200" dirty="0" smtClean="0">
                <a:solidFill>
                  <a:schemeClr val="tx1"/>
                </a:solidFill>
                <a:effectLst/>
                <a:latin typeface="+mn-lt"/>
                <a:ea typeface="+mn-ea"/>
                <a:cs typeface="+mn-cs"/>
              </a:rPr>
              <a:t>.</a:t>
            </a:r>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34</a:t>
            </a:fld>
            <a:endParaRPr lang="zh-CN" altLang="en-US"/>
          </a:p>
        </p:txBody>
      </p:sp>
    </p:spTree>
    <p:extLst>
      <p:ext uri="{BB962C8B-B14F-4D97-AF65-F5344CB8AC3E}">
        <p14:creationId xmlns:p14="http://schemas.microsoft.com/office/powerpoint/2010/main" val="1538035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765">
              <a:defRPr/>
            </a:pPr>
            <a:endParaRPr lang="en-US" baseline="0" dirty="0" smtClean="0"/>
          </a:p>
          <a:p>
            <a:pPr defTabSz="913765">
              <a:defRPr/>
            </a:pPr>
            <a:r>
              <a:rPr lang="en-US" baseline="0" dirty="0" smtClean="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t>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t>38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p:spPr>
        <p:txBody>
          <a:bodyPr wrap="square" lIns="96661" tIns="48331" rIns="96661" bIns="48331"/>
          <a:lstStyle/>
          <a:p>
            <a:pPr eaLnBrk="1" hangingPunct="1">
              <a:spcBef>
                <a:spcPct val="0"/>
              </a:spcBef>
            </a:pPr>
            <a:endParaRPr lang="en-US" dirty="0" smtClean="0">
              <a:latin typeface="Arial" panose="020B0604020202020204" pitchFamily="34" charset="0"/>
            </a:endParaRPr>
          </a:p>
        </p:txBody>
      </p:sp>
      <p:sp>
        <p:nvSpPr>
          <p:cNvPr id="59396" name="Slide Number Placeholder 3"/>
          <p:cNvSpPr>
            <a:spLocks noGrp="1"/>
          </p:cNvSpPr>
          <p:nvPr>
            <p:ph type="sldNum" sz="quarter" idx="5"/>
          </p:nvPr>
        </p:nvSpPr>
        <p:spPr>
          <a:noFill/>
        </p:spPr>
        <p:txBody>
          <a:bodyPr/>
          <a:lstStyle/>
          <a:p>
            <a:fld id="{CDE2CD75-3708-4860-AE07-B3B1373E0532}" type="slidenum">
              <a:rPr lang="en-US" smtClean="0"/>
              <a:t>2</a:t>
            </a:fld>
            <a:endParaRPr lang="en-US" smtClean="0"/>
          </a:p>
        </p:txBody>
      </p:sp>
      <p:sp>
        <p:nvSpPr>
          <p:cNvPr id="5" name="页脚占位符 4"/>
          <p:cNvSpPr>
            <a:spLocks noGrp="1"/>
          </p:cNvSpPr>
          <p:nvPr>
            <p:ph type="ftr" sz="quarter" idx="10"/>
          </p:nvPr>
        </p:nvSpPr>
        <p:spPr/>
        <p:txBody>
          <a:bodyPr/>
          <a:lstStyle/>
          <a:p>
            <a:endParaRPr lang="zh-CN" altLang="en-US"/>
          </a:p>
        </p:txBody>
      </p:sp>
      <p:sp>
        <p:nvSpPr>
          <p:cNvPr id="6" name="页眉占位符 5"/>
          <p:cNvSpPr>
            <a:spLocks noGrp="1"/>
          </p:cNvSpPr>
          <p:nvPr>
            <p:ph type="hdr" sz="quarter" idx="1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765">
              <a:defRPr/>
            </a:pPr>
            <a:endParaRPr lang="en-US" altLang="zh-CN"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t>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765">
              <a:defRPr/>
            </a:pPr>
            <a:endParaRPr lang="en-US" baseline="0" dirty="0" smtClean="0"/>
          </a:p>
          <a:p>
            <a:pPr defTabSz="913765">
              <a:defRPr/>
            </a:pPr>
            <a:r>
              <a:rPr lang="en-US" dirty="0"/>
              <a:t> </a:t>
            </a:r>
            <a:endParaRPr lang="en-US" altLang="zh-CN"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t>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765">
              <a:defRPr/>
            </a:pPr>
            <a:endParaRPr lang="en-US" baseline="0" dirty="0" smtClean="0"/>
          </a:p>
          <a:p>
            <a:pPr defTabSz="913765">
              <a:defRPr/>
            </a:pPr>
            <a:r>
              <a:rPr lang="en-US" dirty="0"/>
              <a:t> </a:t>
            </a:r>
            <a:endParaRPr lang="en-US" altLang="zh-CN"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t>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765">
              <a:defRPr/>
            </a:pPr>
            <a:endParaRPr lang="en-US" baseline="0" dirty="0" smtClean="0"/>
          </a:p>
          <a:p>
            <a:pPr defTabSz="913765">
              <a:defRPr/>
            </a:pPr>
            <a:r>
              <a:rPr lang="en-US" dirty="0"/>
              <a:t> </a:t>
            </a:r>
            <a:endParaRPr lang="en-US" altLang="zh-CN"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t>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765">
              <a:defRPr/>
            </a:pPr>
            <a:endParaRPr lang="en-US" baseline="0" dirty="0" smtClean="0"/>
          </a:p>
          <a:p>
            <a:pPr defTabSz="913765">
              <a:defRPr/>
            </a:pPr>
            <a:r>
              <a:rPr lang="en-US" baseline="0" dirty="0" smtClean="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t>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10</a:t>
            </a:fld>
            <a:endParaRPr lang="zh-CN" altLang="en-US"/>
          </a:p>
        </p:txBody>
      </p:sp>
    </p:spTree>
    <p:extLst>
      <p:ext uri="{BB962C8B-B14F-4D97-AF65-F5344CB8AC3E}">
        <p14:creationId xmlns:p14="http://schemas.microsoft.com/office/powerpoint/2010/main" val="3306826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23</a:t>
            </a:fld>
            <a:endParaRPr lang="zh-CN" altLang="en-US"/>
          </a:p>
        </p:txBody>
      </p:sp>
    </p:spTree>
    <p:extLst>
      <p:ext uri="{BB962C8B-B14F-4D97-AF65-F5344CB8AC3E}">
        <p14:creationId xmlns:p14="http://schemas.microsoft.com/office/powerpoint/2010/main" val="397238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47007"/>
            <a:ext cx="7772400" cy="1470025"/>
          </a:xfrm>
        </p:spPr>
        <p:txBody>
          <a:bodyPr/>
          <a:lstStyle>
            <a:lvl1pPr>
              <a:defRPr b="1">
                <a:solidFill>
                  <a:schemeClr val="tx1">
                    <a:lumMod val="75000"/>
                    <a:lumOff val="25000"/>
                  </a:schemeClr>
                </a:solidFill>
              </a:defRPr>
            </a:lvl1pPr>
          </a:lstStyle>
          <a:p>
            <a:r>
              <a:rPr lang="en-US" altLang="zh-CN" smtClean="0"/>
              <a:t>Click to edit Master title style</a:t>
            </a:r>
            <a:endParaRPr lang="en-SG" dirty="0"/>
          </a:p>
        </p:txBody>
      </p:sp>
      <p:sp>
        <p:nvSpPr>
          <p:cNvPr id="3" name="Subtitle 2"/>
          <p:cNvSpPr>
            <a:spLocks noGrp="1"/>
          </p:cNvSpPr>
          <p:nvPr>
            <p:ph type="subTitle" idx="1"/>
          </p:nvPr>
        </p:nvSpPr>
        <p:spPr>
          <a:xfrm>
            <a:off x="1403648" y="4581128"/>
            <a:ext cx="6400800" cy="12961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SG" dirty="0"/>
          </a:p>
        </p:txBody>
      </p:sp>
      <p:sp>
        <p:nvSpPr>
          <p:cNvPr id="4" name="灯片编号占位符 3"/>
          <p:cNvSpPr>
            <a:spLocks noGrp="1"/>
          </p:cNvSpPr>
          <p:nvPr>
            <p:ph type="sldNum" sz="quarter" idx="10"/>
          </p:nvPr>
        </p:nvSpPr>
        <p:spPr>
          <a:xfrm>
            <a:off x="-108520" y="6492875"/>
            <a:ext cx="6768752" cy="365125"/>
          </a:xfrm>
        </p:spPr>
        <p:txBody>
          <a:bodyPr/>
          <a:lstStyle>
            <a:lvl1pPr>
              <a:defRPr/>
            </a:lvl1pPr>
          </a:lstStyle>
          <a:p>
            <a:r>
              <a:rPr lang="en-SG" dirty="0" smtClean="0"/>
              <a:t>2015</a:t>
            </a:r>
            <a:r>
              <a:rPr lang="zh-CN" altLang="en-US" dirty="0" smtClean="0"/>
              <a:t>年</a:t>
            </a:r>
            <a:r>
              <a:rPr lang="en-US" altLang="zh-CN" dirty="0" smtClean="0"/>
              <a:t>1</a:t>
            </a:r>
            <a:r>
              <a:rPr lang="zh-CN" altLang="en-US" dirty="0" smtClean="0"/>
              <a:t>月                                                                                                湖南大学信息科学与工程学院</a:t>
            </a:r>
            <a:endParaRPr lang="en-SG"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81" y="0"/>
            <a:ext cx="9141319" cy="1417638"/>
          </a:xfrm>
          <a:gradFill flip="none" rotWithShape="1">
            <a:gsLst>
              <a:gs pos="0">
                <a:schemeClr val="tx1">
                  <a:lumMod val="73000"/>
                </a:schemeClr>
              </a:gs>
              <a:gs pos="50000">
                <a:schemeClr val="tx1">
                  <a:lumMod val="65000"/>
                  <a:lumOff val="35000"/>
                </a:schemeClr>
              </a:gs>
              <a:gs pos="100000">
                <a:schemeClr val="tx1">
                  <a:lumMod val="50000"/>
                  <a:lumOff val="50000"/>
                </a:schemeClr>
              </a:gs>
            </a:gsLst>
            <a:lin ang="0" scaled="1"/>
            <a:tileRect/>
          </a:gra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altLang="zh-CN" smtClean="0"/>
              <a:t>Click to edit Master title style</a:t>
            </a:r>
            <a:endParaRPr lang="en-SG"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SG" dirty="0"/>
          </a:p>
        </p:txBody>
      </p:sp>
      <p:sp>
        <p:nvSpPr>
          <p:cNvPr id="6" name="Slide Number Placeholder 5"/>
          <p:cNvSpPr>
            <a:spLocks noGrp="1"/>
          </p:cNvSpPr>
          <p:nvPr>
            <p:ph type="sldNum" sz="quarter" idx="12"/>
          </p:nvPr>
        </p:nvSpPr>
        <p:spPr>
          <a:xfrm>
            <a:off x="467544" y="6356350"/>
            <a:ext cx="2133600" cy="365125"/>
          </a:xfrm>
        </p:spPr>
        <p:txBody>
          <a:bodyPr/>
          <a:lstStyle/>
          <a:p>
            <a:fld id="{7D75B9EA-579D-4E82-A1B2-247215221A92}" type="slidenum">
              <a:rPr lang="en-SG" smtClean="0"/>
              <a:t>‹#›</a:t>
            </a:fld>
            <a:endParaRPr lang="en-SG" dirty="0"/>
          </a:p>
        </p:txBody>
      </p:sp>
      <p:sp>
        <p:nvSpPr>
          <p:cNvPr id="7" name="Rectangle 6"/>
          <p:cNvSpPr/>
          <p:nvPr userDrawn="1"/>
        </p:nvSpPr>
        <p:spPr>
          <a:xfrm>
            <a:off x="0" y="1412775"/>
            <a:ext cx="9144000" cy="6785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d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276872"/>
            <a:ext cx="7772400" cy="1362075"/>
          </a:xfrm>
        </p:spPr>
        <p:txBody>
          <a:bodyPr anchor="t"/>
          <a:lstStyle>
            <a:lvl1pPr algn="l">
              <a:defRPr sz="4000" b="1" cap="all">
                <a:solidFill>
                  <a:schemeClr val="tx1">
                    <a:lumMod val="75000"/>
                    <a:lumOff val="25000"/>
                  </a:schemeClr>
                </a:solidFill>
              </a:defRPr>
            </a:lvl1pPr>
          </a:lstStyle>
          <a:p>
            <a:r>
              <a:rPr lang="en-US" altLang="zh-CN" smtClean="0"/>
              <a:t>Click to edit Master title style</a:t>
            </a:r>
            <a:endParaRPr lang="en-SG" dirty="0"/>
          </a:p>
        </p:txBody>
      </p:sp>
      <p:sp>
        <p:nvSpPr>
          <p:cNvPr id="3" name="Text Placeholder 2"/>
          <p:cNvSpPr>
            <a:spLocks noGrp="1"/>
          </p:cNvSpPr>
          <p:nvPr>
            <p:ph type="body" idx="1"/>
          </p:nvPr>
        </p:nvSpPr>
        <p:spPr>
          <a:xfrm>
            <a:off x="755576" y="3861049"/>
            <a:ext cx="7772400" cy="43204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6"/>
          <p:cNvSpPr>
            <a:spLocks noGrp="1"/>
          </p:cNvSpPr>
          <p:nvPr>
            <p:ph type="sldNum" sz="quarter" idx="10"/>
          </p:nvPr>
        </p:nvSpPr>
        <p:spPr/>
        <p:txBody>
          <a:bodyPr/>
          <a:lstStyle>
            <a:lvl1pPr>
              <a:defRPr/>
            </a:lvl1pPr>
          </a:lstStyle>
          <a:p>
            <a:fld id="{79504BA9-FD43-491D-A0E4-EDE828381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75B9EA-579D-4E82-A1B2-247215221A92}" type="slidenum">
              <a:rPr lang="en-SG" smtClean="0"/>
              <a:t>‹#›</a:t>
            </a:fld>
            <a:endParaRPr lang="en-SG" dirty="0"/>
          </a:p>
        </p:txBody>
      </p:sp>
    </p:spTree>
    <p:extLst>
      <p:ext uri="{BB962C8B-B14F-4D97-AF65-F5344CB8AC3E}">
        <p14:creationId xmlns:p14="http://schemas.microsoft.com/office/powerpoint/2010/main" val="4146154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SG"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5B9EA-579D-4E82-A1B2-247215221A92}" type="slidenum">
              <a:rPr lang="en-SG" smtClean="0"/>
              <a:t>‹#›</a:t>
            </a:fld>
            <a:endParaRPr lang="en-S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oleObject" Target="../embeddings/oleObject8.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5.xml"/><Relationship Id="rId3" Type="http://schemas.openxmlformats.org/officeDocument/2006/relationships/tags" Target="../tags/tag3.xml"/><Relationship Id="rId21" Type="http://schemas.openxmlformats.org/officeDocument/2006/relationships/image" Target="../media/image15.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16.tmp"/></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20.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1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5.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image" Target="../media/image16.tmp"/></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png"/><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44825"/>
            <a:ext cx="8064896" cy="2448271"/>
          </a:xfrm>
        </p:spPr>
        <p:txBody>
          <a:bodyPr>
            <a:normAutofit fontScale="90000"/>
          </a:bodyPr>
          <a:lstStyle/>
          <a:p>
            <a:r>
              <a:rPr lang="zh-CN" altLang="en-US" sz="6000" dirty="0" smtClean="0">
                <a:solidFill>
                  <a:srgbClr val="7030A0"/>
                </a:solidFill>
                <a:latin typeface="DFKai-SB" pitchFamily="65" charset="-120"/>
                <a:ea typeface="DFKai-SB" pitchFamily="65" charset="-120"/>
              </a:rPr>
              <a:t>第十三章</a:t>
            </a:r>
            <a:r>
              <a:rPr lang="en-US" altLang="zh-CN" sz="6000" dirty="0" smtClean="0">
                <a:solidFill>
                  <a:srgbClr val="7030A0"/>
                </a:solidFill>
                <a:latin typeface="DFKai-SB" pitchFamily="65" charset="-120"/>
                <a:ea typeface="DFKai-SB" pitchFamily="65" charset="-120"/>
              </a:rPr>
              <a:t/>
            </a:r>
            <a:br>
              <a:rPr lang="en-US" altLang="zh-CN" sz="6000" dirty="0" smtClean="0">
                <a:solidFill>
                  <a:srgbClr val="7030A0"/>
                </a:solidFill>
                <a:latin typeface="DFKai-SB" pitchFamily="65" charset="-120"/>
                <a:ea typeface="DFKai-SB" pitchFamily="65" charset="-120"/>
              </a:rPr>
            </a:br>
            <a:r>
              <a:rPr lang="en-US" altLang="zh-CN" sz="6000" dirty="0" smtClean="0">
                <a:solidFill>
                  <a:srgbClr val="7030A0"/>
                </a:solidFill>
                <a:latin typeface="DFKai-SB" pitchFamily="65" charset="-120"/>
                <a:ea typeface="DFKai-SB" pitchFamily="65" charset="-120"/>
              </a:rPr>
              <a:t> </a:t>
            </a:r>
            <a:br>
              <a:rPr lang="en-US" altLang="zh-CN" sz="6000" dirty="0" smtClean="0">
                <a:solidFill>
                  <a:srgbClr val="7030A0"/>
                </a:solidFill>
                <a:latin typeface="DFKai-SB" pitchFamily="65" charset="-120"/>
                <a:ea typeface="DFKai-SB" pitchFamily="65" charset="-120"/>
              </a:rPr>
            </a:br>
            <a:r>
              <a:rPr lang="zh-CN" altLang="en-US" sz="6000" dirty="0" smtClean="0">
                <a:solidFill>
                  <a:srgbClr val="7030A0"/>
                </a:solidFill>
                <a:latin typeface="DFKai-SB" pitchFamily="65" charset="-120"/>
                <a:ea typeface="DFKai-SB" pitchFamily="65" charset="-120"/>
              </a:rPr>
              <a:t>不确定性的量化</a:t>
            </a:r>
            <a:r>
              <a:rPr lang="en-US" altLang="zh-CN" sz="6000" dirty="0" smtClean="0">
                <a:solidFill>
                  <a:srgbClr val="7030A0"/>
                </a:solidFill>
                <a:latin typeface="DFKai-SB" pitchFamily="65" charset="-120"/>
                <a:ea typeface="DFKai-SB" pitchFamily="65" charset="-120"/>
              </a:rPr>
              <a:t/>
            </a:r>
            <a:br>
              <a:rPr lang="en-US" altLang="zh-CN" sz="6000" dirty="0" smtClean="0">
                <a:solidFill>
                  <a:srgbClr val="7030A0"/>
                </a:solidFill>
                <a:latin typeface="DFKai-SB" pitchFamily="65" charset="-120"/>
                <a:ea typeface="DFKai-SB" pitchFamily="65" charset="-120"/>
              </a:rPr>
            </a:br>
            <a:r>
              <a:rPr lang="en-US" altLang="zh-CN" sz="5400" dirty="0" smtClean="0">
                <a:solidFill>
                  <a:schemeClr val="tx1"/>
                </a:solidFill>
              </a:rPr>
              <a:t>		</a:t>
            </a:r>
            <a:endParaRPr lang="en-SG" altLang="zh-CN" sz="3600" b="0" dirty="0" smtClean="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6132277" y="188640"/>
            <a:ext cx="2760203" cy="1008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基本概率符号</a:t>
            </a:r>
            <a:endParaRPr lang="zh-CN" altLang="en-US" dirty="0">
              <a:latin typeface="楷体" panose="02010609060101010101" pitchFamily="49" charset="-122"/>
              <a:ea typeface="楷体" panose="02010609060101010101" pitchFamily="49" charset="-122"/>
            </a:endParaRPr>
          </a:p>
        </p:txBody>
      </p:sp>
      <p:sp>
        <p:nvSpPr>
          <p:cNvPr id="5" name="Rectangle 4"/>
          <p:cNvSpPr/>
          <p:nvPr/>
        </p:nvSpPr>
        <p:spPr>
          <a:xfrm>
            <a:off x="214282" y="1571612"/>
            <a:ext cx="8786874" cy="3539430"/>
          </a:xfrm>
          <a:prstGeom prst="rect">
            <a:avLst/>
          </a:prstGeom>
        </p:spPr>
        <p:txBody>
          <a:bodyPr wrap="square">
            <a:spAutoFit/>
          </a:bodyPr>
          <a:lstStyle/>
          <a:p>
            <a:pPr>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样本空间</a:t>
            </a:r>
            <a:r>
              <a:rPr lang="en-US" altLang="zh-CN" sz="3200" dirty="0" smtClean="0">
                <a:latin typeface="楷体" panose="02010609060101010101" pitchFamily="49" charset="-122"/>
                <a:ea typeface="楷体" panose="02010609060101010101" pitchFamily="49" charset="-122"/>
              </a:rPr>
              <a:t>( </a:t>
            </a:r>
            <a:r>
              <a:rPr lang="zh-CN" altLang="en-US" sz="3200" dirty="0" smtClean="0">
                <a:latin typeface="楷体" panose="02010609060101010101" pitchFamily="49" charset="-122"/>
                <a:ea typeface="楷体" panose="02010609060101010101" pitchFamily="49" charset="-122"/>
              </a:rPr>
              <a:t>，</a:t>
            </a:r>
            <a:r>
              <a:rPr lang="en-US" altLang="zh-CN" sz="3200" dirty="0" smtClean="0">
                <a:latin typeface="Times New Roman" pitchFamily="18" charset="0"/>
                <a:ea typeface="楷体" panose="02010609060101010101" pitchFamily="49" charset="-122"/>
                <a:cs typeface="Times New Roman" pitchFamily="18" charset="0"/>
              </a:rPr>
              <a:t>omega</a:t>
            </a:r>
            <a:r>
              <a:rPr lang="zh-CN" altLang="en-US" sz="3200" dirty="0" smtClean="0">
                <a:latin typeface="楷体" panose="02010609060101010101" pitchFamily="49" charset="-122"/>
                <a:ea typeface="楷体" panose="02010609060101010101" pitchFamily="49" charset="-122"/>
              </a:rPr>
              <a:t>的大写</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a:p>
            <a:pPr>
              <a:buClr>
                <a:srgbClr val="800000"/>
              </a:buClr>
            </a:pPr>
            <a:r>
              <a:rPr lang="en-US" altLang="zh-CN" sz="3200" dirty="0">
                <a:latin typeface="楷体" panose="02010609060101010101" pitchFamily="49" charset="-122"/>
                <a:ea typeface="楷体" panose="02010609060101010101" pitchFamily="49" charset="-122"/>
              </a:rPr>
              <a:t> </a:t>
            </a:r>
            <a:r>
              <a:rPr lang="en-US" altLang="zh-CN" sz="3200" dirty="0" smtClean="0">
                <a:latin typeface="楷体" panose="02010609060101010101" pitchFamily="49" charset="-122"/>
                <a:ea typeface="楷体" panose="02010609060101010101" pitchFamily="49" charset="-122"/>
              </a:rPr>
              <a:t> </a:t>
            </a:r>
            <a:r>
              <a:rPr lang="zh-CN" altLang="en-US" sz="3200" dirty="0" smtClean="0">
                <a:latin typeface="楷体" panose="02010609060101010101" pitchFamily="49" charset="-122"/>
                <a:ea typeface="楷体" panose="02010609060101010101" pitchFamily="49" charset="-122"/>
              </a:rPr>
              <a:t>概率理论中定义</a:t>
            </a:r>
            <a:r>
              <a:rPr lang="zh-CN" altLang="en-US" sz="3200" dirty="0" smtClean="0">
                <a:latin typeface="楷体" panose="02010609060101010101" pitchFamily="49" charset="-122"/>
                <a:ea typeface="楷体" panose="02010609060101010101" pitchFamily="49" charset="-122"/>
              </a:rPr>
              <a:t>所有</a:t>
            </a:r>
            <a:r>
              <a:rPr lang="zh-CN" altLang="en-US" sz="3200" dirty="0" smtClean="0">
                <a:latin typeface="楷体" panose="02010609060101010101" pitchFamily="49" charset="-122"/>
                <a:ea typeface="楷体" panose="02010609060101010101" pitchFamily="49" charset="-122"/>
              </a:rPr>
              <a:t>可能世界组成的集合</a:t>
            </a:r>
            <a:endParaRPr lang="en-US" altLang="zh-CN" sz="3200" dirty="0" smtClean="0">
              <a:latin typeface="楷体" panose="02010609060101010101" pitchFamily="49" charset="-122"/>
              <a:ea typeface="楷体" panose="02010609060101010101" pitchFamily="49" charset="-122"/>
            </a:endParaRPr>
          </a:p>
          <a:p>
            <a:pPr marL="457200" indent="-457200">
              <a:buClr>
                <a:srgbClr val="800000"/>
              </a:buClr>
              <a:buFont typeface="Wingdings" pitchFamily="2" charset="2"/>
              <a:buChar char="Ø"/>
            </a:pPr>
            <a:r>
              <a:rPr lang="zh-CN" altLang="en-US" sz="3200" dirty="0" smtClean="0">
                <a:latin typeface="楷体" panose="02010609060101010101" pitchFamily="49" charset="-122"/>
                <a:ea typeface="楷体" panose="02010609060101010101" pitchFamily="49" charset="-122"/>
              </a:rPr>
              <a:t>例如掷</a:t>
            </a:r>
            <a:r>
              <a:rPr lang="zh-CN" altLang="en-US" sz="3200" dirty="0">
                <a:latin typeface="楷体" panose="02010609060101010101" pitchFamily="49" charset="-122"/>
                <a:ea typeface="楷体" panose="02010609060101010101" pitchFamily="49" charset="-122"/>
              </a:rPr>
              <a:t>两</a:t>
            </a:r>
            <a:r>
              <a:rPr lang="zh-CN" altLang="en-US" sz="3200" dirty="0" smtClean="0">
                <a:latin typeface="楷体" panose="02010609060101010101" pitchFamily="49" charset="-122"/>
                <a:ea typeface="楷体" panose="02010609060101010101" pitchFamily="49" charset="-122"/>
              </a:rPr>
              <a:t>个骰子有多少种可能的世界？</a:t>
            </a:r>
            <a:endParaRPr lang="en-US" altLang="zh-CN" sz="3200" dirty="0" smtClean="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   </a:t>
            </a:r>
            <a:r>
              <a:rPr lang="en-US" altLang="zh-CN" sz="3200" dirty="0">
                <a:latin typeface="Times New Roman" pitchFamily="18" charset="0"/>
                <a:ea typeface="楷体" panose="02010609060101010101" pitchFamily="49" charset="-122"/>
                <a:cs typeface="Times New Roman" pitchFamily="18" charset="0"/>
              </a:rPr>
              <a:t>6</a:t>
            </a:r>
            <a:r>
              <a:rPr lang="zh-CN" altLang="en-US" sz="3200" dirty="0">
                <a:latin typeface="Times New Roman" pitchFamily="18" charset="0"/>
                <a:ea typeface="楷体" panose="02010609060101010101" pitchFamily="49" charset="-122"/>
                <a:cs typeface="Times New Roman" pitchFamily="18" charset="0"/>
              </a:rPr>
              <a:t>*</a:t>
            </a:r>
            <a:r>
              <a:rPr lang="en-US" altLang="zh-CN" sz="3200" dirty="0">
                <a:latin typeface="Times New Roman" pitchFamily="18" charset="0"/>
                <a:ea typeface="楷体" panose="02010609060101010101" pitchFamily="49" charset="-122"/>
                <a:cs typeface="Times New Roman" pitchFamily="18" charset="0"/>
              </a:rPr>
              <a:t>6=36</a:t>
            </a:r>
            <a:r>
              <a:rPr lang="zh-CN" altLang="en-US" sz="3200" dirty="0">
                <a:latin typeface="楷体" panose="02010609060101010101" pitchFamily="49" charset="-122"/>
                <a:ea typeface="楷体" panose="02010609060101010101" pitchFamily="49" charset="-122"/>
              </a:rPr>
              <a:t>个可能世界</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 </a:t>
            </a:r>
            <a:r>
              <a:rPr lang="en-US" altLang="zh-CN" sz="3200" dirty="0" smtClean="0">
                <a:latin typeface="楷体" panose="02010609060101010101" pitchFamily="49" charset="-122"/>
                <a:ea typeface="楷体" panose="02010609060101010101" pitchFamily="49" charset="-122"/>
              </a:rPr>
              <a:t>  </a:t>
            </a:r>
            <a:r>
              <a:rPr lang="en-US" altLang="zh-CN" sz="3200" dirty="0">
                <a:latin typeface="Times New Roman" pitchFamily="18" charset="0"/>
                <a:ea typeface="楷体" panose="02010609060101010101" pitchFamily="49" charset="-122"/>
                <a:cs typeface="Times New Roman" pitchFamily="18" charset="0"/>
              </a:rPr>
              <a:t>(</a:t>
            </a:r>
            <a:r>
              <a:rPr lang="en-US" altLang="zh-CN" sz="3200" dirty="0">
                <a:latin typeface="Times New Roman" pitchFamily="18" charset="0"/>
                <a:ea typeface="楷体" panose="02010609060101010101" pitchFamily="49" charset="-122"/>
                <a:cs typeface="Times New Roman" pitchFamily="18" charset="0"/>
              </a:rPr>
              <a:t>1,1)</a:t>
            </a:r>
            <a:r>
              <a:rPr lang="zh-CN" altLang="en-US" sz="3200" dirty="0">
                <a:latin typeface="Times New Roman" pitchFamily="18" charset="0"/>
                <a:ea typeface="楷体" panose="02010609060101010101" pitchFamily="49" charset="-122"/>
                <a:cs typeface="Times New Roman" pitchFamily="18" charset="0"/>
              </a:rPr>
              <a:t>、 </a:t>
            </a:r>
            <a:r>
              <a:rPr lang="en-US" altLang="zh-CN" sz="3200" dirty="0">
                <a:latin typeface="Times New Roman" pitchFamily="18" charset="0"/>
                <a:ea typeface="楷体" panose="02010609060101010101" pitchFamily="49" charset="-122"/>
                <a:cs typeface="Times New Roman" pitchFamily="18" charset="0"/>
              </a:rPr>
              <a:t>(</a:t>
            </a:r>
            <a:r>
              <a:rPr lang="en-US" altLang="zh-CN" sz="3200" dirty="0">
                <a:latin typeface="Times New Roman" pitchFamily="18" charset="0"/>
                <a:ea typeface="楷体" panose="02010609060101010101" pitchFamily="49" charset="-122"/>
                <a:cs typeface="Times New Roman" pitchFamily="18" charset="0"/>
              </a:rPr>
              <a:t>1,2)</a:t>
            </a:r>
            <a:r>
              <a:rPr lang="zh-CN" altLang="en-US" sz="3200" dirty="0">
                <a:latin typeface="Times New Roman" pitchFamily="18" charset="0"/>
                <a:ea typeface="楷体" panose="02010609060101010101" pitchFamily="49" charset="-122"/>
                <a:cs typeface="Times New Roman" pitchFamily="18" charset="0"/>
              </a:rPr>
              <a:t>、</a:t>
            </a:r>
            <a:r>
              <a:rPr lang="en-US" altLang="zh-CN" sz="3200" dirty="0">
                <a:latin typeface="Times New Roman" pitchFamily="18" charset="0"/>
                <a:ea typeface="楷体" panose="02010609060101010101" pitchFamily="49" charset="-122"/>
                <a:cs typeface="Times New Roman" pitchFamily="18" charset="0"/>
              </a:rPr>
              <a:t>…</a:t>
            </a:r>
            <a:r>
              <a:rPr lang="zh-CN" altLang="en-US" sz="3200" dirty="0">
                <a:latin typeface="Times New Roman" pitchFamily="18" charset="0"/>
                <a:ea typeface="楷体" panose="02010609060101010101" pitchFamily="49" charset="-122"/>
                <a:cs typeface="Times New Roman" pitchFamily="18" charset="0"/>
              </a:rPr>
              <a:t>、</a:t>
            </a:r>
            <a:r>
              <a:rPr lang="en-US" altLang="zh-CN" sz="3200" dirty="0">
                <a:latin typeface="Times New Roman" pitchFamily="18" charset="0"/>
                <a:ea typeface="楷体" panose="02010609060101010101" pitchFamily="49" charset="-122"/>
                <a:cs typeface="Times New Roman" pitchFamily="18" charset="0"/>
              </a:rPr>
              <a:t>(6,6</a:t>
            </a:r>
            <a:r>
              <a:rPr lang="en-US" altLang="zh-CN" sz="3200" dirty="0">
                <a:latin typeface="Times New Roman" pitchFamily="18" charset="0"/>
                <a:ea typeface="楷体" panose="02010609060101010101" pitchFamily="49" charset="-122"/>
                <a:cs typeface="Times New Roman" pitchFamily="18" charset="0"/>
              </a:rPr>
              <a:t>)</a:t>
            </a:r>
          </a:p>
          <a:p>
            <a:pPr marL="457200" indent="-457200">
              <a:buClr>
                <a:srgbClr val="800000"/>
              </a:buClr>
              <a:buFont typeface="Wingdings" pitchFamily="2" charset="2"/>
              <a:buChar char="Ø"/>
            </a:pPr>
            <a:r>
              <a:rPr lang="zh-CN" altLang="en-US" sz="3200" dirty="0">
                <a:latin typeface="楷体" panose="02010609060101010101" pitchFamily="49" charset="-122"/>
                <a:ea typeface="楷体" panose="02010609060101010101" pitchFamily="49" charset="-122"/>
              </a:rPr>
              <a:t>用</a:t>
            </a:r>
            <a:r>
              <a:rPr lang="en-US" altLang="zh-CN" sz="3200" dirty="0">
                <a:latin typeface="Times New Roman" pitchFamily="18" charset="0"/>
                <a:ea typeface="楷体" panose="02010609060101010101" pitchFamily="49" charset="-122"/>
                <a:cs typeface="Times New Roman" pitchFamily="18" charset="0"/>
              </a:rPr>
              <a:t>ω</a:t>
            </a:r>
            <a:r>
              <a:rPr lang="zh-CN" altLang="en-US" sz="3200" dirty="0">
                <a:latin typeface="楷体" panose="02010609060101010101" pitchFamily="49" charset="-122"/>
                <a:ea typeface="楷体" panose="02010609060101010101" pitchFamily="49" charset="-122"/>
              </a:rPr>
              <a:t>（</a:t>
            </a:r>
            <a:r>
              <a:rPr lang="en-US" altLang="zh-CN" sz="3200" dirty="0">
                <a:latin typeface="Times New Roman" pitchFamily="18" charset="0"/>
                <a:ea typeface="楷体" panose="02010609060101010101" pitchFamily="49" charset="-122"/>
                <a:cs typeface="Times New Roman" pitchFamily="18" charset="0"/>
              </a:rPr>
              <a:t>omega</a:t>
            </a:r>
            <a:r>
              <a:rPr lang="zh-CN" altLang="en-US" sz="3200" dirty="0">
                <a:latin typeface="楷体" panose="02010609060101010101" pitchFamily="49" charset="-122"/>
                <a:ea typeface="楷体" panose="02010609060101010101" pitchFamily="49" charset="-122"/>
              </a:rPr>
              <a:t>的小写）表示样本空间中的一个样本，即</a:t>
            </a:r>
            <a:r>
              <a:rPr lang="en-US" altLang="zh-CN" sz="3200" dirty="0">
                <a:latin typeface="Times New Roman" pitchFamily="18" charset="0"/>
                <a:ea typeface="楷体" panose="02010609060101010101" pitchFamily="49" charset="-122"/>
                <a:cs typeface="Times New Roman" pitchFamily="18" charset="0"/>
              </a:rPr>
              <a:t>ω</a:t>
            </a:r>
            <a:r>
              <a:rPr lang="zh-CN" altLang="en-US" sz="3200" dirty="0">
                <a:latin typeface="楷体" panose="02010609060101010101" pitchFamily="49" charset="-122"/>
                <a:ea typeface="楷体" panose="02010609060101010101" pitchFamily="49" charset="-122"/>
              </a:rPr>
              <a:t>是一个特定的可能世界</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p:txBody>
      </p:sp>
      <p:graphicFrame>
        <p:nvGraphicFramePr>
          <p:cNvPr id="7" name="Object 6"/>
          <p:cNvGraphicFramePr>
            <a:graphicFrameLocks noChangeAspect="1"/>
          </p:cNvGraphicFramePr>
          <p:nvPr/>
        </p:nvGraphicFramePr>
        <p:xfrm>
          <a:off x="2368627" y="1733738"/>
          <a:ext cx="285752" cy="285752"/>
        </p:xfrm>
        <a:graphic>
          <a:graphicData uri="http://schemas.openxmlformats.org/presentationml/2006/ole">
            <mc:AlternateContent xmlns:mc="http://schemas.openxmlformats.org/markup-compatibility/2006">
              <mc:Choice xmlns:v="urn:schemas-microsoft-com:vml" Requires="v">
                <p:oleObj spid="_x0000_s2076" name="Equation" r:id="rId4" imgW="3962400" imgH="3962400" progId="Equations">
                  <p:embed/>
                </p:oleObj>
              </mc:Choice>
              <mc:Fallback>
                <p:oleObj name="Equation" r:id="rId4" imgW="3962400" imgH="3962400" progId="Equations">
                  <p:embed/>
                  <p:pic>
                    <p:nvPicPr>
                      <p:cNvPr id="0" name="图片 2049"/>
                      <p:cNvPicPr>
                        <a:picLocks noChangeAspect="1"/>
                      </p:cNvPicPr>
                      <p:nvPr/>
                    </p:nvPicPr>
                    <p:blipFill>
                      <a:blip r:embed="rId5"/>
                      <a:srcRect/>
                      <a:stretch>
                        <a:fillRect/>
                      </a:stretch>
                    </p:blipFill>
                    <p:spPr>
                      <a:xfrm>
                        <a:off x="2368627" y="1733738"/>
                        <a:ext cx="285752" cy="28575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基本概率符号</a:t>
            </a:r>
            <a:endParaRPr lang="zh-CN" altLang="en-US" dirty="0">
              <a:latin typeface="楷体" panose="02010609060101010101" pitchFamily="49" charset="-122"/>
              <a:ea typeface="楷体" panose="02010609060101010101" pitchFamily="49" charset="-122"/>
            </a:endParaRPr>
          </a:p>
        </p:txBody>
      </p:sp>
      <p:sp>
        <p:nvSpPr>
          <p:cNvPr id="5" name="Rectangle 4"/>
          <p:cNvSpPr/>
          <p:nvPr/>
        </p:nvSpPr>
        <p:spPr>
          <a:xfrm>
            <a:off x="214282" y="1571612"/>
            <a:ext cx="8786874" cy="3908762"/>
          </a:xfrm>
          <a:prstGeom prst="rect">
            <a:avLst/>
          </a:prstGeom>
        </p:spPr>
        <p:txBody>
          <a:bodyPr wrap="square">
            <a:spAutoFit/>
          </a:bodyPr>
          <a:lstStyle/>
          <a:p>
            <a:pPr>
              <a:buClr>
                <a:srgbClr val="800000"/>
              </a:buClr>
              <a:buFont typeface="Wingdings" panose="05000000000000000000" pitchFamily="2" charset="2"/>
              <a:buChar char="Ø"/>
            </a:pPr>
            <a:r>
              <a:rPr lang="zh-CN" altLang="en-US" sz="3200" dirty="0">
                <a:latin typeface="楷体" panose="02010609060101010101" pitchFamily="49" charset="-122"/>
                <a:ea typeface="楷体" panose="02010609060101010101" pitchFamily="49" charset="-122"/>
              </a:rPr>
              <a:t>概率理论的基本公理规定，</a:t>
            </a:r>
            <a:r>
              <a:rPr lang="zh-CN" altLang="en-US" sz="3200" dirty="0">
                <a:solidFill>
                  <a:srgbClr val="FF0000"/>
                </a:solidFill>
                <a:latin typeface="楷体" panose="02010609060101010101" pitchFamily="49" charset="-122"/>
                <a:ea typeface="楷体" panose="02010609060101010101" pitchFamily="49" charset="-122"/>
              </a:rPr>
              <a:t>每个可能世界具有一个</a:t>
            </a:r>
            <a:r>
              <a:rPr lang="en-US" altLang="zh-CN" sz="3200" dirty="0">
                <a:solidFill>
                  <a:srgbClr val="FF0000"/>
                </a:solidFill>
                <a:latin typeface="楷体" panose="02010609060101010101" pitchFamily="49" charset="-122"/>
                <a:ea typeface="楷体" panose="02010609060101010101" pitchFamily="49" charset="-122"/>
              </a:rPr>
              <a:t>0</a:t>
            </a:r>
            <a:r>
              <a:rPr lang="zh-CN" altLang="en-US" sz="3200" dirty="0">
                <a:solidFill>
                  <a:srgbClr val="FF0000"/>
                </a:solidFill>
                <a:latin typeface="楷体" panose="02010609060101010101" pitchFamily="49" charset="-122"/>
                <a:ea typeface="楷体" panose="02010609060101010101" pitchFamily="49" charset="-122"/>
              </a:rPr>
              <a:t>到</a:t>
            </a:r>
            <a:r>
              <a:rPr lang="en-US" altLang="zh-CN" sz="3200" dirty="0">
                <a:solidFill>
                  <a:srgbClr val="FF0000"/>
                </a:solidFill>
                <a:latin typeface="楷体" panose="02010609060101010101" pitchFamily="49" charset="-122"/>
                <a:ea typeface="楷体" panose="02010609060101010101" pitchFamily="49" charset="-122"/>
              </a:rPr>
              <a:t>1</a:t>
            </a:r>
            <a:r>
              <a:rPr lang="zh-CN" altLang="en-US" sz="3200" dirty="0">
                <a:solidFill>
                  <a:srgbClr val="FF0000"/>
                </a:solidFill>
                <a:latin typeface="楷体" panose="02010609060101010101" pitchFamily="49" charset="-122"/>
                <a:ea typeface="楷体" panose="02010609060101010101" pitchFamily="49" charset="-122"/>
              </a:rPr>
              <a:t>之间的概率，且样本空间中的可能世界的总概率是</a:t>
            </a:r>
            <a:r>
              <a:rPr lang="en-US" altLang="zh-CN" sz="3200" dirty="0">
                <a:solidFill>
                  <a:srgbClr val="FF0000"/>
                </a:solidFill>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sz="3200" u="sng" dirty="0" smtClean="0">
                <a:latin typeface="楷体" panose="02010609060101010101" pitchFamily="49" charset="-122"/>
                <a:ea typeface="楷体" panose="02010609060101010101" pitchFamily="49" charset="-122"/>
              </a:rPr>
              <a:t>概率</a:t>
            </a:r>
            <a:r>
              <a:rPr lang="zh-CN" altLang="en-US" sz="3200" u="sng" dirty="0" smtClean="0">
                <a:latin typeface="楷体" panose="02010609060101010101" pitchFamily="49" charset="-122"/>
                <a:ea typeface="楷体" panose="02010609060101010101" pitchFamily="49" charset="-122"/>
              </a:rPr>
              <a:t>模型</a:t>
            </a:r>
            <a:r>
              <a:rPr lang="zh-CN" altLang="en-US" sz="3200" dirty="0" smtClean="0">
                <a:latin typeface="楷体" panose="02010609060101010101" pitchFamily="49" charset="-122"/>
                <a:ea typeface="楷体" panose="02010609060101010101" pitchFamily="49" charset="-122"/>
              </a:rPr>
              <a:t>：样本空间  为</a:t>
            </a:r>
            <a:r>
              <a:rPr lang="zh-CN" altLang="en-US" sz="3200" dirty="0" smtClean="0">
                <a:latin typeface="楷体" panose="02010609060101010101" pitchFamily="49" charset="-122"/>
                <a:ea typeface="楷体" panose="02010609060101010101" pitchFamily="49" charset="-122"/>
              </a:rPr>
              <a:t>每一个可能世界附</a:t>
            </a:r>
            <a:r>
              <a:rPr lang="zh-CN" altLang="en-US" sz="3200" dirty="0" smtClean="0">
                <a:latin typeface="楷体" panose="02010609060101010101" pitchFamily="49" charset="-122"/>
                <a:ea typeface="楷体" panose="02010609060101010101" pitchFamily="49" charset="-122"/>
              </a:rPr>
              <a:t>一</a:t>
            </a:r>
            <a:endParaRPr lang="en-US" altLang="zh-CN" sz="3200" dirty="0" smtClean="0">
              <a:latin typeface="楷体" panose="02010609060101010101" pitchFamily="49" charset="-122"/>
              <a:ea typeface="楷体" panose="02010609060101010101" pitchFamily="49" charset="-122"/>
            </a:endParaRPr>
          </a:p>
          <a:p>
            <a:pPr>
              <a:buClr>
                <a:srgbClr val="800000"/>
              </a:buClr>
            </a:pPr>
            <a:r>
              <a:rPr lang="en-US" altLang="zh-CN" sz="3200" dirty="0">
                <a:latin typeface="楷体" panose="02010609060101010101" pitchFamily="49" charset="-122"/>
                <a:ea typeface="楷体" panose="02010609060101010101" pitchFamily="49" charset="-122"/>
              </a:rPr>
              <a:t> </a:t>
            </a:r>
            <a:r>
              <a:rPr lang="en-US" altLang="zh-CN" sz="3200" dirty="0" smtClean="0">
                <a:latin typeface="楷体" panose="02010609060101010101" pitchFamily="49" charset="-122"/>
                <a:ea typeface="楷体" panose="02010609060101010101" pitchFamily="49" charset="-122"/>
              </a:rPr>
              <a:t>           </a:t>
            </a:r>
            <a:r>
              <a:rPr lang="zh-CN" altLang="en-US" sz="3200" dirty="0" smtClean="0">
                <a:latin typeface="楷体" panose="02010609060101010101" pitchFamily="49" charset="-122"/>
                <a:ea typeface="楷体" panose="02010609060101010101" pitchFamily="49" charset="-122"/>
              </a:rPr>
              <a:t>个</a:t>
            </a:r>
            <a:r>
              <a:rPr lang="zh-CN" altLang="en-US" sz="3200" dirty="0" smtClean="0">
                <a:latin typeface="楷体" panose="02010609060101010101" pitchFamily="49" charset="-122"/>
                <a:ea typeface="楷体" panose="02010609060101010101" pitchFamily="49" charset="-122"/>
              </a:rPr>
              <a:t>数值</a:t>
            </a:r>
            <a:r>
              <a:rPr lang="zh-CN" altLang="en-US" sz="3200" dirty="0" smtClean="0">
                <a:latin typeface="楷体" panose="02010609060101010101" pitchFamily="49" charset="-122"/>
                <a:ea typeface="楷体" panose="02010609060101010101" pitchFamily="49" charset="-122"/>
              </a:rPr>
              <a:t>概率 </a:t>
            </a:r>
            <a:r>
              <a:rPr lang="en-US" altLang="zh-CN" sz="3200" i="1" dirty="0">
                <a:latin typeface="Times New Roman" pitchFamily="18" charset="0"/>
                <a:ea typeface="楷体" panose="02010609060101010101" pitchFamily="49" charset="-122"/>
                <a:cs typeface="Times New Roman" pitchFamily="18" charset="0"/>
              </a:rPr>
              <a:t>p</a:t>
            </a:r>
            <a:r>
              <a:rPr lang="en-US" altLang="zh-CN" sz="3200" dirty="0">
                <a:latin typeface="Times New Roman" pitchFamily="18" charset="0"/>
                <a:ea typeface="楷体" panose="02010609060101010101" pitchFamily="49" charset="-122"/>
                <a:cs typeface="Times New Roman" pitchFamily="18" charset="0"/>
              </a:rPr>
              <a:t>(</a:t>
            </a:r>
            <a:r>
              <a:rPr lang="en-US" altLang="zh-CN" sz="3200" i="1" dirty="0">
                <a:latin typeface="Times New Roman" pitchFamily="18" charset="0"/>
                <a:ea typeface="楷体" panose="02010609060101010101" pitchFamily="49" charset="-122"/>
                <a:cs typeface="Times New Roman" pitchFamily="18" charset="0"/>
              </a:rPr>
              <a:t>w</a:t>
            </a:r>
            <a:r>
              <a:rPr lang="en-US" altLang="zh-CN" sz="3200" dirty="0" smtClean="0">
                <a:latin typeface="Times New Roman" pitchFamily="18" charset="0"/>
                <a:ea typeface="楷体" panose="02010609060101010101" pitchFamily="49" charset="-122"/>
                <a:cs typeface="Times New Roman" pitchFamily="18" charset="0"/>
              </a:rPr>
              <a:t>)</a:t>
            </a:r>
            <a:r>
              <a:rPr lang="zh-CN" altLang="en-US" sz="3200" dirty="0" smtClean="0">
                <a:latin typeface="楷体" panose="02010609060101010101" pitchFamily="49" charset="-122"/>
                <a:ea typeface="楷体" panose="02010609060101010101" pitchFamily="49" charset="-122"/>
              </a:rPr>
              <a:t>          </a:t>
            </a:r>
            <a:endParaRPr lang="en-US" altLang="zh-CN" sz="3200" dirty="0" smtClean="0">
              <a:latin typeface="Times New Roman" pitchFamily="18" charset="0"/>
              <a:ea typeface="楷体" panose="02010609060101010101" pitchFamily="49" charset="-122"/>
              <a:cs typeface="Times New Roman" pitchFamily="18" charset="0"/>
            </a:endParaRPr>
          </a:p>
          <a:p>
            <a:pPr>
              <a:buClr>
                <a:srgbClr val="800000"/>
              </a:buClr>
              <a:buFont typeface="Wingdings" panose="05000000000000000000" pitchFamily="2" charset="2"/>
              <a:buChar char="Ø"/>
            </a:pPr>
            <a:r>
              <a:rPr lang="zh-CN" altLang="en-US" sz="3200" u="sng" dirty="0" smtClean="0">
                <a:latin typeface="楷体" panose="02010609060101010101" pitchFamily="49" charset="-122"/>
                <a:ea typeface="楷体" panose="02010609060101010101" pitchFamily="49" charset="-122"/>
              </a:rPr>
              <a:t>事件</a:t>
            </a:r>
            <a:r>
              <a:rPr lang="en-US" altLang="zh-CN" sz="3200" dirty="0" smtClean="0">
                <a:latin typeface="楷体" panose="02010609060101010101" pitchFamily="49" charset="-122"/>
                <a:ea typeface="楷体" panose="02010609060101010101" pitchFamily="49" charset="-122"/>
              </a:rPr>
              <a:t>(</a:t>
            </a:r>
            <a:r>
              <a:rPr lang="en-US" altLang="zh-CN" sz="3200" dirty="0" smtClean="0">
                <a:latin typeface="Times New Roman" pitchFamily="18" charset="0"/>
                <a:ea typeface="楷体" panose="02010609060101010101" pitchFamily="49" charset="-122"/>
                <a:cs typeface="Times New Roman" pitchFamily="18" charset="0"/>
              </a:rPr>
              <a:t>event</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样本空间中的可能世界集合</a:t>
            </a:r>
            <a:endParaRPr lang="en-US" altLang="zh-CN" sz="3200" dirty="0" smtClean="0">
              <a:latin typeface="楷体" panose="02010609060101010101" pitchFamily="49" charset="-122"/>
              <a:ea typeface="楷体" panose="02010609060101010101" pitchFamily="49" charset="-122"/>
            </a:endParaRPr>
          </a:p>
          <a:p>
            <a:pPr lvl="1">
              <a:buClr>
                <a:srgbClr val="800000"/>
              </a:buClr>
            </a:pPr>
            <a:endParaRPr lang="en-US" altLang="zh-CN" sz="2800"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34844502"/>
              </p:ext>
            </p:extLst>
          </p:nvPr>
        </p:nvGraphicFramePr>
        <p:xfrm>
          <a:off x="2771800" y="4564504"/>
          <a:ext cx="4104455" cy="915870"/>
        </p:xfrm>
        <a:graphic>
          <a:graphicData uri="http://schemas.openxmlformats.org/presentationml/2006/ole">
            <mc:AlternateContent xmlns:mc="http://schemas.openxmlformats.org/markup-compatibility/2006">
              <mc:Choice xmlns:v="urn:schemas-microsoft-com:vml" Requires="v">
                <p:oleObj spid="_x0000_s8208" name="Equation" r:id="rId3" imgW="36880800" imgH="8229600" progId="Equations">
                  <p:embed/>
                </p:oleObj>
              </mc:Choice>
              <mc:Fallback>
                <p:oleObj name="Equation" r:id="rId3" imgW="36880800" imgH="8229600" progId="Equations">
                  <p:embed/>
                  <p:pic>
                    <p:nvPicPr>
                      <p:cNvPr id="0" name=""/>
                      <p:cNvPicPr>
                        <a:picLocks noChangeAspect="1"/>
                      </p:cNvPicPr>
                      <p:nvPr/>
                    </p:nvPicPr>
                    <p:blipFill>
                      <a:blip r:embed="rId4"/>
                      <a:srcRect/>
                      <a:stretch>
                        <a:fillRect/>
                      </a:stretch>
                    </p:blipFill>
                    <p:spPr>
                      <a:xfrm>
                        <a:off x="2771800" y="4564504"/>
                        <a:ext cx="4104455" cy="915870"/>
                      </a:xfrm>
                      <a:prstGeom prst="rect">
                        <a:avLst/>
                      </a:prstGeom>
                      <a:noFill/>
                      <a:ln w="9525">
                        <a:noFill/>
                        <a:miter/>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0370481"/>
              </p:ext>
            </p:extLst>
          </p:nvPr>
        </p:nvGraphicFramePr>
        <p:xfrm>
          <a:off x="4321967" y="3212976"/>
          <a:ext cx="285752" cy="285752"/>
        </p:xfrm>
        <a:graphic>
          <a:graphicData uri="http://schemas.openxmlformats.org/presentationml/2006/ole">
            <mc:AlternateContent xmlns:mc="http://schemas.openxmlformats.org/markup-compatibility/2006">
              <mc:Choice xmlns:v="urn:schemas-microsoft-com:vml" Requires="v">
                <p:oleObj spid="_x0000_s8209" name="Equation" r:id="rId5" imgW="3962400" imgH="3962400" progId="Equations">
                  <p:embed/>
                </p:oleObj>
              </mc:Choice>
              <mc:Fallback>
                <p:oleObj name="Equation" r:id="rId5" imgW="3962400" imgH="3962400" progId="Equations">
                  <p:embed/>
                  <p:pic>
                    <p:nvPicPr>
                      <p:cNvPr id="0" name=""/>
                      <p:cNvPicPr>
                        <a:picLocks noChangeAspect="1"/>
                      </p:cNvPicPr>
                      <p:nvPr/>
                    </p:nvPicPr>
                    <p:blipFill>
                      <a:blip r:embed="rId6"/>
                      <a:srcRect/>
                      <a:stretch>
                        <a:fillRect/>
                      </a:stretch>
                    </p:blipFill>
                    <p:spPr>
                      <a:xfrm>
                        <a:off x="4321967" y="3212976"/>
                        <a:ext cx="285752" cy="285752"/>
                      </a:xfrm>
                      <a:prstGeom prst="rect">
                        <a:avLst/>
                      </a:prstGeom>
                      <a:noFill/>
                      <a:ln w="9525">
                        <a:noFill/>
                        <a:miter/>
                      </a:ln>
                    </p:spPr>
                  </p:pic>
                </p:oleObj>
              </mc:Fallback>
            </mc:AlternateContent>
          </a:graphicData>
        </a:graphic>
      </p:graphicFrame>
    </p:spTree>
    <p:extLst>
      <p:ext uri="{BB962C8B-B14F-4D97-AF65-F5344CB8AC3E}">
        <p14:creationId xmlns:p14="http://schemas.microsoft.com/office/powerpoint/2010/main" val="398997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1319" cy="1417638"/>
          </a:xfrm>
        </p:spPr>
        <p:txBody>
          <a:bodyPr>
            <a:normAutofit/>
          </a:bodyPr>
          <a:lstStyle/>
          <a:p>
            <a:r>
              <a:rPr lang="zh-CN" altLang="en-US" dirty="0" smtClean="0">
                <a:latin typeface="楷体" panose="02010609060101010101" pitchFamily="49" charset="-122"/>
                <a:ea typeface="楷体" panose="02010609060101010101" pitchFamily="49" charset="-122"/>
              </a:rPr>
              <a:t>基本概率符号</a:t>
            </a:r>
            <a:endParaRPr lang="zh-CN" altLang="en-US" dirty="0">
              <a:latin typeface="楷体" panose="02010609060101010101" pitchFamily="49" charset="-122"/>
              <a:ea typeface="楷体" panose="02010609060101010101" pitchFamily="49" charset="-122"/>
            </a:endParaRPr>
          </a:p>
        </p:txBody>
      </p:sp>
      <p:sp>
        <p:nvSpPr>
          <p:cNvPr id="6" name="内容占位符 5"/>
          <p:cNvSpPr>
            <a:spLocks noGrp="1"/>
          </p:cNvSpPr>
          <p:nvPr>
            <p:ph idx="1"/>
          </p:nvPr>
        </p:nvSpPr>
        <p:spPr>
          <a:xfrm>
            <a:off x="457200" y="1556792"/>
            <a:ext cx="8229600" cy="5184576"/>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基本元素：随机变量</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大写字母</a:t>
            </a:r>
            <a:r>
              <a:rPr lang="zh-CN" altLang="en-US" sz="3200" dirty="0" smtClean="0">
                <a:latin typeface="楷体" panose="02010609060101010101" pitchFamily="49" charset="-122"/>
                <a:ea typeface="楷体" panose="02010609060101010101" pitchFamily="49" charset="-122"/>
              </a:rPr>
              <a:t>开头</a:t>
            </a:r>
            <a:endParaRPr lang="en-US" altLang="zh-CN" sz="3200"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sz="3200" dirty="0" err="1" smtClean="0">
                <a:latin typeface="Times New Roman" pitchFamily="18" charset="0"/>
                <a:ea typeface="楷体" panose="02010609060101010101" pitchFamily="49" charset="-122"/>
                <a:cs typeface="Times New Roman" pitchFamily="18" charset="0"/>
              </a:rPr>
              <a:t>e.g.Total</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掷两个骰子的点数</a:t>
            </a: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定义域：变量所有可能值组成的集合</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sz="3200" dirty="0" smtClean="0">
                <a:latin typeface="Times New Roman" pitchFamily="18" charset="0"/>
                <a:ea typeface="楷体" panose="02010609060101010101" pitchFamily="49" charset="-122"/>
                <a:cs typeface="Times New Roman" pitchFamily="18" charset="0"/>
              </a:rPr>
              <a:t>e.g. Total</a:t>
            </a:r>
            <a:r>
              <a:rPr lang="zh-CN" altLang="en-US" sz="3200" dirty="0" smtClean="0">
                <a:latin typeface="楷体" panose="02010609060101010101" pitchFamily="49" charset="-122"/>
                <a:ea typeface="楷体" panose="02010609060101010101" pitchFamily="49" charset="-122"/>
              </a:rPr>
              <a:t>的定义域</a:t>
            </a:r>
            <a:r>
              <a:rPr lang="en-US" altLang="zh-CN" sz="3200" dirty="0" smtClean="0">
                <a:latin typeface="楷体" panose="02010609060101010101" pitchFamily="49" charset="-122"/>
                <a:ea typeface="楷体" panose="02010609060101010101" pitchFamily="49" charset="-122"/>
              </a:rPr>
              <a:t>{2,…,12}</a:t>
            </a:r>
          </a:p>
          <a:p>
            <a:pPr lvl="1">
              <a:buClr>
                <a:srgbClr val="800000"/>
              </a:buClr>
              <a:buFont typeface="Wingdings" panose="05000000000000000000" pitchFamily="2" charset="2"/>
              <a:buChar char="Ø"/>
            </a:pPr>
            <a:r>
              <a:rPr lang="en-US" altLang="zh-CN" sz="3200" dirty="0">
                <a:latin typeface="Times New Roman" pitchFamily="18" charset="0"/>
                <a:ea typeface="楷体" panose="02010609060101010101" pitchFamily="49" charset="-122"/>
                <a:cs typeface="Times New Roman" pitchFamily="18" charset="0"/>
              </a:rPr>
              <a:t>e.g. </a:t>
            </a:r>
            <a:r>
              <a:rPr lang="zh-CN" altLang="en-US" sz="3200" dirty="0" smtClean="0">
                <a:latin typeface="楷体" panose="02010609060101010101" pitchFamily="49" charset="-122"/>
                <a:ea typeface="楷体" panose="02010609060101010101" pitchFamily="49" charset="-122"/>
              </a:rPr>
              <a:t>布尔变量定义域</a:t>
            </a:r>
            <a:r>
              <a:rPr lang="en-US" altLang="zh-CN" sz="3200" dirty="0" smtClean="0">
                <a:latin typeface="Times New Roman" pitchFamily="18" charset="0"/>
                <a:ea typeface="楷体" panose="02010609060101010101" pitchFamily="49" charset="-122"/>
                <a:cs typeface="Times New Roman" pitchFamily="18" charset="0"/>
              </a:rPr>
              <a:t>{true,false}</a:t>
            </a:r>
          </a:p>
          <a:p>
            <a:pPr lvl="1">
              <a:buClr>
                <a:srgbClr val="800000"/>
              </a:buClr>
              <a:buFont typeface="Wingdings" panose="05000000000000000000" pitchFamily="2" charset="2"/>
              <a:buChar char="Ø"/>
            </a:pPr>
            <a:r>
              <a:rPr lang="en-US" altLang="zh-CN" sz="3200" dirty="0">
                <a:latin typeface="Times New Roman" pitchFamily="18" charset="0"/>
                <a:ea typeface="楷体" panose="02010609060101010101" pitchFamily="49" charset="-122"/>
                <a:cs typeface="Times New Roman" pitchFamily="18" charset="0"/>
              </a:rPr>
              <a:t>A=true</a:t>
            </a:r>
            <a:r>
              <a:rPr lang="zh-CN" altLang="en-US" sz="3200" dirty="0" smtClean="0">
                <a:latin typeface="楷体" panose="02010609060101010101" pitchFamily="49" charset="-122"/>
                <a:ea typeface="楷体" panose="02010609060101010101" pitchFamily="49" charset="-122"/>
              </a:rPr>
              <a:t>简写成</a:t>
            </a:r>
            <a:r>
              <a:rPr lang="en-US" altLang="zh-CN" sz="3200" dirty="0">
                <a:latin typeface="Times New Roman" pitchFamily="18" charset="0"/>
                <a:ea typeface="楷体" panose="02010609060101010101" pitchFamily="49" charset="-122"/>
                <a:cs typeface="Times New Roman" pitchFamily="18" charset="0"/>
              </a:rPr>
              <a:t>a</a:t>
            </a:r>
            <a:r>
              <a:rPr lang="en-US" altLang="zh-CN" sz="3200" dirty="0" smtClean="0">
                <a:latin typeface="楷体" panose="02010609060101010101" pitchFamily="49" charset="-122"/>
                <a:ea typeface="楷体" panose="02010609060101010101" pitchFamily="49" charset="-122"/>
              </a:rPr>
              <a:t>,</a:t>
            </a:r>
            <a:r>
              <a:rPr lang="en-US" altLang="zh-CN" sz="3200" dirty="0">
                <a:latin typeface="Times New Roman" pitchFamily="18" charset="0"/>
                <a:ea typeface="楷体" panose="02010609060101010101" pitchFamily="49" charset="-122"/>
                <a:cs typeface="Times New Roman" pitchFamily="18" charset="0"/>
              </a:rPr>
              <a:t>A=false</a:t>
            </a:r>
            <a:r>
              <a:rPr lang="zh-CN" altLang="en-US" sz="3200" dirty="0" smtClean="0">
                <a:latin typeface="楷体" panose="02010609060101010101" pitchFamily="49" charset="-122"/>
                <a:ea typeface="楷体" panose="02010609060101010101" pitchFamily="49" charset="-122"/>
              </a:rPr>
              <a:t>简写成</a:t>
            </a:r>
            <a:r>
              <a:rPr lang="en-US" altLang="zh-CN" sz="3200" dirty="0">
                <a:latin typeface="Times New Roman" pitchFamily="18" charset="0"/>
                <a:ea typeface="楷体" panose="02010609060101010101" pitchFamily="49" charset="-122"/>
                <a:cs typeface="Times New Roman" pitchFamily="18" charset="0"/>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linds(horizontal)">
                                      <p:cBhvr>
                                        <p:cTn id="13" dur="500"/>
                                        <p:tgtEl>
                                          <p:spTgt spid="6">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linds(horizontal)">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基本概率符号</a:t>
            </a:r>
            <a:endParaRPr lang="zh-CN" altLang="en-US" dirty="0">
              <a:latin typeface="楷体" panose="02010609060101010101" pitchFamily="49" charset="-122"/>
              <a:ea typeface="楷体" panose="02010609060101010101" pitchFamily="49" charset="-122"/>
            </a:endParaRPr>
          </a:p>
        </p:txBody>
      </p:sp>
      <p:sp>
        <p:nvSpPr>
          <p:cNvPr id="4" name="内容占位符 3"/>
          <p:cNvSpPr>
            <a:spLocks noGrp="1"/>
          </p:cNvSpPr>
          <p:nvPr>
            <p:ph idx="1"/>
          </p:nvPr>
        </p:nvSpPr>
        <p:spPr/>
        <p:txBody>
          <a:bodyPr>
            <a:normAutofit fontScale="92500"/>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离散变量 </a:t>
            </a:r>
            <a:r>
              <a:rPr lang="en-US" altLang="zh-CN" dirty="0" smtClean="0">
                <a:latin typeface="楷体" panose="02010609060101010101" pitchFamily="49" charset="-122"/>
                <a:ea typeface="楷体" panose="02010609060101010101" pitchFamily="49" charset="-122"/>
              </a:rPr>
              <a:t>vs.</a:t>
            </a:r>
            <a:r>
              <a:rPr lang="zh-CN" altLang="en-US" dirty="0" smtClean="0">
                <a:latin typeface="楷体" panose="02010609060101010101" pitchFamily="49" charset="-122"/>
                <a:ea typeface="楷体" panose="02010609060101010101" pitchFamily="49" charset="-122"/>
              </a:rPr>
              <a:t>连续变量</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原子命题 </a:t>
            </a:r>
            <a:r>
              <a:rPr lang="en-US" altLang="zh-CN" dirty="0" smtClean="0">
                <a:latin typeface="楷体" panose="02010609060101010101" pitchFamily="49" charset="-122"/>
                <a:ea typeface="楷体" panose="02010609060101010101" pitchFamily="49" charset="-122"/>
              </a:rPr>
              <a:t>vs.</a:t>
            </a:r>
            <a:r>
              <a:rPr lang="zh-CN" altLang="en-US" dirty="0" smtClean="0">
                <a:latin typeface="楷体" panose="02010609060101010101" pitchFamily="49" charset="-122"/>
                <a:ea typeface="楷体" panose="02010609060101010101" pitchFamily="49" charset="-122"/>
              </a:rPr>
              <a:t>复杂命题</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原子命题通过对</a:t>
            </a:r>
            <a:r>
              <a:rPr lang="zh-CN" altLang="en-US" sz="3200" dirty="0" smtClean="0">
                <a:solidFill>
                  <a:srgbClr val="FF0000"/>
                </a:solidFill>
                <a:latin typeface="楷体" panose="02010609060101010101" pitchFamily="49" charset="-122"/>
                <a:ea typeface="楷体" panose="02010609060101010101" pitchFamily="49" charset="-122"/>
              </a:rPr>
              <a:t>随机变量赋值</a:t>
            </a:r>
            <a:r>
              <a:rPr lang="zh-CN" altLang="en-US" sz="3200" dirty="0" smtClean="0">
                <a:latin typeface="楷体" panose="02010609060101010101" pitchFamily="49" charset="-122"/>
                <a:ea typeface="楷体" panose="02010609060101010101" pitchFamily="49" charset="-122"/>
              </a:rPr>
              <a:t>得到的命题，比如</a:t>
            </a:r>
            <a:r>
              <a:rPr lang="en-US" altLang="zh-CN" sz="3200" dirty="0" smtClean="0">
                <a:latin typeface="Times New Roman" pitchFamily="18" charset="0"/>
                <a:cs typeface="Times New Roman" pitchFamily="18" charset="0"/>
              </a:rPr>
              <a:t>Weather = sunny, Cavity = false</a:t>
            </a:r>
            <a:endParaRPr lang="en-US" altLang="zh-CN" sz="3200" dirty="0" smtClean="0">
              <a:latin typeface="Times New Roman" pitchFamily="18" charset="0"/>
              <a:ea typeface="楷体" panose="02010609060101010101" pitchFamily="49" charset="-122"/>
              <a:cs typeface="Times New Roman" pitchFamily="18" charset="0"/>
            </a:endParaRPr>
          </a:p>
          <a:p>
            <a:pPr lvl="1">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复杂命题指原子命题通过</a:t>
            </a:r>
            <a:r>
              <a:rPr lang="zh-CN" altLang="en-US" sz="3200" dirty="0" smtClean="0">
                <a:solidFill>
                  <a:srgbClr val="FF0000"/>
                </a:solidFill>
                <a:latin typeface="楷体" panose="02010609060101010101" pitchFamily="49" charset="-122"/>
                <a:ea typeface="楷体" panose="02010609060101010101" pitchFamily="49" charset="-122"/>
              </a:rPr>
              <a:t>连接符号</a:t>
            </a:r>
            <a:r>
              <a:rPr lang="zh-CN" altLang="en-US" sz="3200" dirty="0" smtClean="0">
                <a:latin typeface="楷体" panose="02010609060101010101" pitchFamily="49" charset="-122"/>
                <a:ea typeface="楷体" panose="02010609060101010101" pitchFamily="49" charset="-122"/>
              </a:rPr>
              <a:t>连接而成的命题</a:t>
            </a:r>
            <a:r>
              <a:rPr lang="en-US" altLang="zh-CN" sz="3200" dirty="0" smtClean="0">
                <a:latin typeface="Times New Roman" pitchFamily="18" charset="0"/>
                <a:cs typeface="Times New Roman" pitchFamily="18" charset="0"/>
              </a:rPr>
              <a:t>Weather = sunny ∨ Cavity = false</a:t>
            </a: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概率理论对命题给定信任度值</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sz="3200" dirty="0" smtClean="0">
                <a:latin typeface="Times New Roman" pitchFamily="18" charset="0"/>
                <a:ea typeface="楷体" panose="02010609060101010101" pitchFamily="49" charset="-122"/>
                <a:cs typeface="Times New Roman" pitchFamily="18" charset="0"/>
              </a:rPr>
              <a:t>e.g.</a:t>
            </a: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(cavity| ﹁toothache</a:t>
            </a:r>
            <a:r>
              <a:rPr lang="en-US" altLang="zh-CN" sz="3200" dirty="0" smtClean="0">
                <a:latin typeface="Times New Roman" pitchFamily="18" charset="0"/>
                <a:cs typeface="Times New Roman" pitchFamily="18" charset="0"/>
              </a:rPr>
              <a:t> ∧teen</a:t>
            </a:r>
            <a:r>
              <a:rPr lang="en-US" altLang="zh-CN" sz="3200" dirty="0" smtClean="0">
                <a:latin typeface="Times New Roman" pitchFamily="18" charset="0"/>
                <a:ea typeface="楷体" panose="02010609060101010101" pitchFamily="49" charset="-122"/>
                <a:cs typeface="Times New Roman" pitchFamily="18" charset="0"/>
              </a:rPr>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基本概率符号</a:t>
            </a:r>
            <a:endParaRPr lang="zh-CN" altLang="en-US" dirty="0">
              <a:latin typeface="楷体" panose="02010609060101010101" pitchFamily="49" charset="-122"/>
              <a:ea typeface="楷体" panose="02010609060101010101" pitchFamily="49" charset="-122"/>
            </a:endParaRPr>
          </a:p>
        </p:txBody>
      </p:sp>
      <p:sp>
        <p:nvSpPr>
          <p:cNvPr id="4" name="内容占位符 3"/>
          <p:cNvSpPr>
            <a:spLocks noGrp="1"/>
          </p:cNvSpPr>
          <p:nvPr>
            <p:ph idx="1"/>
          </p:nvPr>
        </p:nvSpPr>
        <p:spPr/>
        <p:txBody>
          <a:bodyPr>
            <a:normAutofit/>
          </a:bodyPr>
          <a:lstStyle/>
          <a:p>
            <a:pPr>
              <a:buClr>
                <a:srgbClr val="800000"/>
              </a:buClr>
              <a:buFont typeface="Wingdings" pitchFamily="2" charset="2"/>
              <a:buChar char="Ø"/>
            </a:pPr>
            <a:r>
              <a:rPr lang="zh-CN" altLang="en-US" sz="3000" dirty="0" smtClean="0">
                <a:latin typeface="楷体" panose="02010609060101010101" pitchFamily="49" charset="-122"/>
                <a:ea typeface="楷体" panose="02010609060101010101" pitchFamily="49" charset="-122"/>
              </a:rPr>
              <a:t>讨论随机变量</a:t>
            </a:r>
            <a:r>
              <a:rPr lang="en-US" altLang="zh-CN" sz="3000" dirty="0">
                <a:latin typeface="Times New Roman" pitchFamily="18" charset="0"/>
                <a:ea typeface="楷体" panose="02010609060101010101" pitchFamily="49" charset="-122"/>
                <a:cs typeface="Times New Roman" pitchFamily="18" charset="0"/>
              </a:rPr>
              <a:t>Weather</a:t>
            </a:r>
            <a:r>
              <a:rPr lang="zh-CN" altLang="en-US" sz="3000" dirty="0" smtClean="0">
                <a:latin typeface="楷体" panose="02010609060101010101" pitchFamily="49" charset="-122"/>
                <a:ea typeface="楷体" panose="02010609060101010101" pitchFamily="49" charset="-122"/>
              </a:rPr>
              <a:t>每个</a:t>
            </a:r>
            <a:r>
              <a:rPr lang="zh-CN" altLang="en-US" sz="3000" dirty="0">
                <a:latin typeface="楷体" panose="02010609060101010101" pitchFamily="49" charset="-122"/>
                <a:ea typeface="楷体" panose="02010609060101010101" pitchFamily="49" charset="-122"/>
              </a:rPr>
              <a:t>可能取值的</a:t>
            </a:r>
            <a:r>
              <a:rPr lang="zh-CN" altLang="en-US" sz="3000" dirty="0" smtClean="0">
                <a:latin typeface="楷体" panose="02010609060101010101" pitchFamily="49" charset="-122"/>
                <a:ea typeface="楷体" panose="02010609060101010101" pitchFamily="49" charset="-122"/>
              </a:rPr>
              <a:t>概率：</a:t>
            </a:r>
            <a:endParaRPr lang="zh-CN" altLang="en-US" sz="3000" dirty="0">
              <a:latin typeface="楷体" panose="02010609060101010101" pitchFamily="49" charset="-122"/>
              <a:ea typeface="楷体" panose="02010609060101010101" pitchFamily="49" charset="-122"/>
            </a:endParaRPr>
          </a:p>
          <a:p>
            <a:pPr marL="0" indent="0">
              <a:buClr>
                <a:srgbClr val="800000"/>
              </a:buClr>
              <a:buNone/>
            </a:pPr>
            <a:r>
              <a:rPr lang="en-US" altLang="zh-CN" i="1"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P</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Weather </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sunny</a:t>
            </a:r>
            <a:r>
              <a:rPr lang="en-US" altLang="zh-CN" sz="2800" dirty="0">
                <a:latin typeface="Times New Roman" pitchFamily="18" charset="0"/>
                <a:cs typeface="Times New Roman" pitchFamily="18" charset="0"/>
              </a:rPr>
              <a:t>) = 0.6</a:t>
            </a:r>
          </a:p>
          <a:p>
            <a:pPr marL="0" indent="0">
              <a:buClr>
                <a:srgbClr val="800000"/>
              </a:buClr>
              <a:buNone/>
            </a:pPr>
            <a:r>
              <a:rPr lang="en-US" altLang="zh-CN" sz="2800" i="1" dirty="0" smtClean="0">
                <a:latin typeface="Times New Roman" pitchFamily="18" charset="0"/>
                <a:cs typeface="Times New Roman" pitchFamily="18" charset="0"/>
              </a:rPr>
              <a:t>    P</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Weather </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rain</a:t>
            </a:r>
            <a:r>
              <a:rPr lang="en-US" altLang="zh-CN" sz="2800" dirty="0">
                <a:latin typeface="Times New Roman" pitchFamily="18" charset="0"/>
                <a:cs typeface="Times New Roman" pitchFamily="18" charset="0"/>
              </a:rPr>
              <a:t>) = 0.1</a:t>
            </a:r>
          </a:p>
          <a:p>
            <a:pPr marL="0" indent="0">
              <a:buClr>
                <a:srgbClr val="800000"/>
              </a:buClr>
              <a:buNone/>
            </a:pPr>
            <a:r>
              <a:rPr lang="en-US" altLang="zh-CN" sz="2800" i="1" dirty="0" smtClean="0">
                <a:latin typeface="Times New Roman" pitchFamily="18" charset="0"/>
                <a:cs typeface="Times New Roman" pitchFamily="18" charset="0"/>
              </a:rPr>
              <a:t>    P</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Weather </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cloudy</a:t>
            </a:r>
            <a:r>
              <a:rPr lang="en-US" altLang="zh-CN" sz="2800" dirty="0">
                <a:latin typeface="Times New Roman" pitchFamily="18" charset="0"/>
                <a:cs typeface="Times New Roman" pitchFamily="18" charset="0"/>
              </a:rPr>
              <a:t>) = 0.29</a:t>
            </a:r>
          </a:p>
          <a:p>
            <a:pPr marL="0" indent="0">
              <a:buClr>
                <a:srgbClr val="800000"/>
              </a:buClr>
              <a:buNone/>
            </a:pPr>
            <a:r>
              <a:rPr lang="en-US" altLang="zh-CN" sz="2800" i="1" dirty="0" smtClean="0">
                <a:latin typeface="Times New Roman" pitchFamily="18" charset="0"/>
                <a:cs typeface="Times New Roman" pitchFamily="18" charset="0"/>
              </a:rPr>
              <a:t>   P</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Weather </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snow</a:t>
            </a:r>
            <a:r>
              <a:rPr lang="en-US" altLang="zh-CN" sz="2800" dirty="0">
                <a:latin typeface="Times New Roman" pitchFamily="18" charset="0"/>
                <a:cs typeface="Times New Roman" pitchFamily="18" charset="0"/>
              </a:rPr>
              <a:t>) = 0.01</a:t>
            </a:r>
          </a:p>
          <a:p>
            <a:pPr>
              <a:buClr>
                <a:srgbClr val="800000"/>
              </a:buClr>
              <a:buFont typeface="Wingdings" pitchFamily="2" charset="2"/>
              <a:buChar char="Ø"/>
            </a:pPr>
            <a:r>
              <a:rPr lang="zh-CN" altLang="en-US" sz="3000" dirty="0">
                <a:latin typeface="楷体" panose="02010609060101010101" pitchFamily="49" charset="-122"/>
                <a:ea typeface="楷体" panose="02010609060101010101" pitchFamily="49" charset="-122"/>
              </a:rPr>
              <a:t>可以简写为</a:t>
            </a:r>
            <a:r>
              <a:rPr lang="zh-CN" altLang="en-US" i="1" dirty="0" smtClean="0">
                <a:latin typeface="Times New Roman" pitchFamily="18" charset="0"/>
                <a:cs typeface="Times New Roman" pitchFamily="18" charset="0"/>
              </a:rPr>
              <a:t>：</a:t>
            </a:r>
            <a:endParaRPr lang="en-US" altLang="zh-CN" i="1" dirty="0" smtClean="0">
              <a:latin typeface="Times New Roman" pitchFamily="18" charset="0"/>
              <a:cs typeface="Times New Roman" pitchFamily="18" charset="0"/>
            </a:endParaRPr>
          </a:p>
          <a:p>
            <a:pPr marL="0" indent="0">
              <a:buNone/>
            </a:pPr>
            <a:r>
              <a:rPr lang="en-US" altLang="zh-CN" i="1" dirty="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   P</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Weather</a:t>
            </a:r>
            <a:r>
              <a:rPr lang="en-US" altLang="zh-CN" dirty="0">
                <a:latin typeface="Times New Roman" pitchFamily="18" charset="0"/>
                <a:cs typeface="Times New Roman" pitchFamily="18" charset="0"/>
              </a:rPr>
              <a:t>) = &lt;0.6, 0.1, 0.29, 0.01&gt;</a:t>
            </a:r>
          </a:p>
          <a:p>
            <a:pPr marL="0" indent="0">
              <a:buNone/>
            </a:pPr>
            <a:r>
              <a:rPr lang="en-US" altLang="zh-CN" b="1" dirty="0" smtClean="0"/>
              <a:t>    </a:t>
            </a:r>
            <a:r>
              <a:rPr lang="en-US" altLang="zh-CN" i="1" dirty="0" smtClean="0">
                <a:latin typeface="Times New Roman" pitchFamily="18" charset="0"/>
                <a:cs typeface="Times New Roman" pitchFamily="18" charset="0"/>
              </a:rPr>
              <a:t>P</a:t>
            </a:r>
            <a:r>
              <a:rPr lang="zh-CN" altLang="en-US" sz="3000" dirty="0">
                <a:latin typeface="楷体" panose="02010609060101010101" pitchFamily="49" charset="-122"/>
                <a:ea typeface="楷体" panose="02010609060101010101" pitchFamily="49" charset="-122"/>
              </a:rPr>
              <a:t>定义了随机变量</a:t>
            </a:r>
            <a:r>
              <a:rPr lang="en-US" altLang="zh-CN" sz="3000" dirty="0">
                <a:latin typeface="Times New Roman" pitchFamily="18" charset="0"/>
                <a:ea typeface="楷体" panose="02010609060101010101" pitchFamily="49" charset="-122"/>
                <a:cs typeface="Times New Roman" pitchFamily="18" charset="0"/>
              </a:rPr>
              <a:t>Weather</a:t>
            </a:r>
            <a:r>
              <a:rPr lang="zh-CN" altLang="en-US" sz="3000" dirty="0">
                <a:latin typeface="楷体" panose="02010609060101010101" pitchFamily="49" charset="-122"/>
                <a:ea typeface="楷体" panose="02010609060101010101" pitchFamily="49" charset="-122"/>
              </a:rPr>
              <a:t>的一个</a:t>
            </a:r>
            <a:r>
              <a:rPr lang="zh-CN" altLang="en-US" sz="3000" u="sng" dirty="0">
                <a:solidFill>
                  <a:srgbClr val="FF0000"/>
                </a:solidFill>
                <a:latin typeface="楷体" panose="02010609060101010101" pitchFamily="49" charset="-122"/>
                <a:ea typeface="楷体" panose="02010609060101010101" pitchFamily="49" charset="-122"/>
              </a:rPr>
              <a:t>概率分布</a:t>
            </a:r>
          </a:p>
          <a:p>
            <a:pPr>
              <a:buClr>
                <a:srgbClr val="800000"/>
              </a:buClr>
              <a:buFont typeface="Wingdings" pitchFamily="2" charset="2"/>
              <a:buChar char="Ø"/>
            </a:pPr>
            <a:endParaRPr lang="en-US" altLang="zh-CN" sz="3200" dirty="0" smtClean="0">
              <a:latin typeface="Times New Roman" pitchFamily="18" charset="0"/>
              <a:ea typeface="楷体" panose="02010609060101010101" pitchFamily="49" charset="-122"/>
              <a:cs typeface="Times New Roman" pitchFamily="18" charset="0"/>
            </a:endParaRPr>
          </a:p>
        </p:txBody>
      </p:sp>
    </p:spTree>
    <p:extLst>
      <p:ext uri="{BB962C8B-B14F-4D97-AF65-F5344CB8AC3E}">
        <p14:creationId xmlns:p14="http://schemas.microsoft.com/office/powerpoint/2010/main" val="32763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81" y="-27384"/>
            <a:ext cx="9141319" cy="1417638"/>
          </a:xfrm>
        </p:spPr>
        <p:txBody>
          <a:bodyPr/>
          <a:lstStyle/>
          <a:p>
            <a:r>
              <a:rPr lang="zh-CN" altLang="en-US" dirty="0" smtClean="0">
                <a:latin typeface="楷体" panose="02010609060101010101" pitchFamily="49" charset="-122"/>
                <a:ea typeface="楷体" panose="02010609060101010101" pitchFamily="49" charset="-122"/>
              </a:rPr>
              <a:t>概率密度函数</a:t>
            </a:r>
            <a:endParaRPr lang="zh-CN" altLang="en-US" dirty="0">
              <a:latin typeface="楷体" panose="02010609060101010101" pitchFamily="49" charset="-122"/>
              <a:ea typeface="楷体" panose="02010609060101010101" pitchFamily="49" charset="-122"/>
            </a:endParaRPr>
          </a:p>
        </p:txBody>
      </p:sp>
      <p:sp>
        <p:nvSpPr>
          <p:cNvPr id="17" name="内容占位符 5"/>
          <p:cNvSpPr>
            <a:spLocks noGrp="1"/>
          </p:cNvSpPr>
          <p:nvPr>
            <p:ph idx="1"/>
          </p:nvPr>
        </p:nvSpPr>
        <p:spPr>
          <a:xfrm>
            <a:off x="518864" y="1628800"/>
            <a:ext cx="8229600" cy="4869160"/>
          </a:xfrm>
        </p:spPr>
        <p:txBody>
          <a:bodyPr>
            <a:normAutofit/>
          </a:bodyPr>
          <a:lstStyle/>
          <a:p>
            <a:pPr>
              <a:buClr>
                <a:srgbClr val="800000"/>
              </a:buClr>
              <a:buFont typeface="Wingdings" panose="05000000000000000000" pitchFamily="2" charset="2"/>
              <a:buChar char="Ø"/>
            </a:pPr>
            <a:r>
              <a:rPr lang="zh-CN" altLang="en-US" b="1" dirty="0" smtClean="0">
                <a:latin typeface="楷体" panose="02010609060101010101" pitchFamily="49" charset="-122"/>
                <a:ea typeface="楷体" panose="02010609060101010101" pitchFamily="49" charset="-122"/>
              </a:rPr>
              <a:t>概率密度函数</a:t>
            </a:r>
            <a:r>
              <a:rPr lang="zh-CN" altLang="en-US" dirty="0" smtClean="0">
                <a:latin typeface="楷体" panose="02010609060101010101" pitchFamily="49" charset="-122"/>
                <a:ea typeface="楷体" panose="02010609060101010101" pitchFamily="49" charset="-122"/>
              </a:rPr>
              <a:t>是用来描述概率分布的函数</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直观上讲，概率密度函数</a:t>
            </a:r>
            <a:r>
              <a:rPr lang="en-US" altLang="zh-CN" i="1" dirty="0" smtClean="0">
                <a:latin typeface="Times New Roman" pitchFamily="18" charset="0"/>
                <a:ea typeface="楷体" panose="02010609060101010101" pitchFamily="49" charset="-122"/>
                <a:cs typeface="Times New Roman" pitchFamily="18" charset="0"/>
              </a:rPr>
              <a:t>P</a:t>
            </a:r>
            <a:r>
              <a:rPr lang="en-US" altLang="zh-CN" dirty="0" smtClean="0">
                <a:latin typeface="Times New Roman" pitchFamily="18" charset="0"/>
                <a:ea typeface="楷体" panose="02010609060101010101" pitchFamily="49" charset="-122"/>
                <a:cs typeface="Times New Roman" pitchFamily="18" charset="0"/>
              </a:rPr>
              <a:t>(</a:t>
            </a:r>
            <a:r>
              <a:rPr lang="en-US" altLang="zh-CN" i="1" dirty="0" smtClean="0">
                <a:latin typeface="Times New Roman" pitchFamily="18" charset="0"/>
                <a:ea typeface="楷体" panose="02010609060101010101" pitchFamily="49" charset="-122"/>
                <a:cs typeface="Times New Roman" pitchFamily="18" charset="0"/>
              </a:rPr>
              <a:t>x</a:t>
            </a:r>
            <a:r>
              <a:rPr lang="en-US" altLang="zh-CN" dirty="0" smtClean="0">
                <a:latin typeface="Times New Roman" pitchFamily="18" charset="0"/>
                <a:ea typeface="楷体" panose="02010609060101010101" pitchFamily="49" charset="-122"/>
                <a:cs typeface="Times New Roman" pitchFamily="18" charset="0"/>
              </a:rPr>
              <a:t>)</a:t>
            </a:r>
            <a:r>
              <a:rPr lang="zh-CN" altLang="en-US" dirty="0" smtClean="0">
                <a:latin typeface="楷体" panose="02010609060101010101" pitchFamily="49" charset="-122"/>
                <a:ea typeface="楷体" panose="02010609060101010101" pitchFamily="49" charset="-122"/>
              </a:rPr>
              <a:t>是</a:t>
            </a:r>
            <a:r>
              <a:rPr lang="en-US" altLang="zh-CN" dirty="0" smtClean="0">
                <a:latin typeface="Times New Roman" pitchFamily="18" charset="0"/>
                <a:ea typeface="楷体" panose="02010609060101010101" pitchFamily="49" charset="-122"/>
                <a:cs typeface="Times New Roman" pitchFamily="18" charset="0"/>
              </a:rPr>
              <a:t>X</a:t>
            </a:r>
            <a:r>
              <a:rPr lang="zh-CN" altLang="en-US" dirty="0" smtClean="0">
                <a:latin typeface="楷体" panose="02010609060101010101" pitchFamily="49" charset="-122"/>
                <a:ea typeface="楷体" panose="02010609060101010101" pitchFamily="49" charset="-122"/>
              </a:rPr>
              <a:t>落在以</a:t>
            </a:r>
            <a:r>
              <a:rPr lang="en-US" altLang="zh-CN" i="1" dirty="0" smtClean="0">
                <a:latin typeface="Times New Roman" pitchFamily="18" charset="0"/>
                <a:ea typeface="楷体" panose="02010609060101010101" pitchFamily="49" charset="-122"/>
                <a:cs typeface="Times New Roman" pitchFamily="18" charset="0"/>
              </a:rPr>
              <a:t>x</a:t>
            </a:r>
            <a:r>
              <a:rPr lang="zh-CN" altLang="en-US" dirty="0" smtClean="0">
                <a:latin typeface="楷体" panose="02010609060101010101" pitchFamily="49" charset="-122"/>
                <a:ea typeface="楷体" panose="02010609060101010101" pitchFamily="49" charset="-122"/>
              </a:rPr>
              <a:t>开始的一个相当小的区间内的概率除以这个区间的宽度</a:t>
            </a:r>
            <a:endParaRPr lang="en-US" altLang="zh-CN" dirty="0" smtClean="0">
              <a:latin typeface="楷体" panose="02010609060101010101" pitchFamily="49" charset="-122"/>
              <a:ea typeface="楷体" panose="02010609060101010101" pitchFamily="49" charset="-122"/>
            </a:endParaRPr>
          </a:p>
          <a:p>
            <a:pPr>
              <a:buClr>
                <a:srgbClr val="800000"/>
              </a:buClr>
              <a:buNone/>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en-US" altLang="zh-CN" dirty="0" smtClean="0">
                <a:latin typeface="Times New Roman" pitchFamily="18" charset="0"/>
                <a:ea typeface="楷体" panose="02010609060101010101" pitchFamily="49" charset="-122"/>
                <a:cs typeface="Times New Roman" pitchFamily="18" charset="0"/>
              </a:rPr>
              <a:t>e.g</a:t>
            </a:r>
            <a:r>
              <a:rPr lang="en-US" altLang="zh-CN" dirty="0" smtClean="0">
                <a:latin typeface="楷体" panose="02010609060101010101" pitchFamily="49" charset="-122"/>
                <a:ea typeface="楷体" panose="02010609060101010101" pitchFamily="49" charset="-122"/>
              </a:rPr>
              <a:t>.</a:t>
            </a: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zh-CN" altLang="en-US" dirty="0">
              <a:latin typeface="楷体" panose="02010609060101010101" pitchFamily="49" charset="-122"/>
              <a:ea typeface="楷体" panose="02010609060101010101" pitchFamily="49" charset="-122"/>
            </a:endParaRPr>
          </a:p>
        </p:txBody>
      </p:sp>
      <p:graphicFrame>
        <p:nvGraphicFramePr>
          <p:cNvPr id="5" name="对象 4"/>
          <p:cNvGraphicFramePr>
            <a:graphicFrameLocks noChangeAspect="1"/>
          </p:cNvGraphicFramePr>
          <p:nvPr/>
        </p:nvGraphicFramePr>
        <p:xfrm>
          <a:off x="1979712" y="3789040"/>
          <a:ext cx="5302408" cy="720080"/>
        </p:xfrm>
        <a:graphic>
          <a:graphicData uri="http://schemas.openxmlformats.org/presentationml/2006/ole">
            <mc:AlternateContent xmlns:mc="http://schemas.openxmlformats.org/markup-compatibility/2006">
              <mc:Choice xmlns:v="urn:schemas-microsoft-com:vml" Requires="v">
                <p:oleObj spid="_x0000_s3101" name="公式" r:id="rId3" imgW="49377600" imgH="6705600" progId="Equation.KSEE3">
                  <p:embed/>
                </p:oleObj>
              </mc:Choice>
              <mc:Fallback>
                <p:oleObj name="公式" r:id="rId3" imgW="49377600" imgH="6705600" progId="Equation.KSEE3">
                  <p:embed/>
                  <p:pic>
                    <p:nvPicPr>
                      <p:cNvPr id="0" name="图片 3072"/>
                      <p:cNvPicPr>
                        <a:picLocks noChangeAspect="1"/>
                      </p:cNvPicPr>
                      <p:nvPr/>
                    </p:nvPicPr>
                    <p:blipFill>
                      <a:blip r:embed="rId4"/>
                      <a:srcRect/>
                      <a:stretch>
                        <a:fillRect/>
                      </a:stretch>
                    </p:blipFill>
                    <p:spPr>
                      <a:xfrm>
                        <a:off x="1979712" y="3789040"/>
                        <a:ext cx="5302408" cy="720080"/>
                      </a:xfrm>
                      <a:prstGeom prst="rect">
                        <a:avLst/>
                      </a:prstGeom>
                      <a:noFill/>
                      <a:ln w="9525">
                        <a:noFill/>
                        <a:miter/>
                      </a:ln>
                    </p:spPr>
                  </p:pic>
                </p:oleObj>
              </mc:Fallback>
            </mc:AlternateContent>
          </a:graphicData>
        </a:graphic>
      </p:graphicFrame>
      <p:graphicFrame>
        <p:nvGraphicFramePr>
          <p:cNvPr id="59395" name="Object 3"/>
          <p:cNvGraphicFramePr>
            <a:graphicFrameLocks noChangeAspect="1"/>
          </p:cNvGraphicFramePr>
          <p:nvPr/>
        </p:nvGraphicFramePr>
        <p:xfrm>
          <a:off x="755576" y="5085184"/>
          <a:ext cx="8460584" cy="936104"/>
        </p:xfrm>
        <a:graphic>
          <a:graphicData uri="http://schemas.openxmlformats.org/presentationml/2006/ole">
            <mc:AlternateContent xmlns:mc="http://schemas.openxmlformats.org/markup-compatibility/2006">
              <mc:Choice xmlns:v="urn:schemas-microsoft-com:vml" Requires="v">
                <p:oleObj spid="_x0000_s3102" name="公式" r:id="rId5" imgW="103936800" imgH="12192000" progId="Equation.KSEE3">
                  <p:embed/>
                </p:oleObj>
              </mc:Choice>
              <mc:Fallback>
                <p:oleObj name="公式" r:id="rId5" imgW="103936800" imgH="12192000" progId="Equation.KSEE3">
                  <p:embed/>
                  <p:pic>
                    <p:nvPicPr>
                      <p:cNvPr id="0" name="图片 3073"/>
                      <p:cNvPicPr>
                        <a:picLocks noChangeAspect="1"/>
                      </p:cNvPicPr>
                      <p:nvPr/>
                    </p:nvPicPr>
                    <p:blipFill>
                      <a:blip r:embed="rId6"/>
                      <a:srcRect/>
                      <a:stretch>
                        <a:fillRect/>
                      </a:stretch>
                    </p:blipFill>
                    <p:spPr>
                      <a:xfrm>
                        <a:off x="755576" y="5085184"/>
                        <a:ext cx="8460584" cy="936104"/>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xEl>
                                              <p:pRg st="3" end="3"/>
                                            </p:txEl>
                                          </p:spTgt>
                                        </p:tgtEl>
                                        <p:attrNameLst>
                                          <p:attrName>style.visibility</p:attrName>
                                        </p:attrNameLst>
                                      </p:cBhvr>
                                      <p:to>
                                        <p:strVal val="visible"/>
                                      </p:to>
                                    </p:set>
                                    <p:animEffect transition="in" filter="blinds(horizontal)">
                                      <p:cBhvr>
                                        <p:cTn id="20" dur="500"/>
                                        <p:tgtEl>
                                          <p:spTgt spid="1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9395"/>
                                        </p:tgtEl>
                                        <p:attrNameLst>
                                          <p:attrName>style.visibility</p:attrName>
                                        </p:attrNameLst>
                                      </p:cBhvr>
                                      <p:to>
                                        <p:strVal val="visible"/>
                                      </p:to>
                                    </p:set>
                                    <p:animEffect transition="in" filter="blinds(horizontal)">
                                      <p:cBhvr>
                                        <p:cTn id="23"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概率公理</a:t>
            </a:r>
            <a:endParaRPr lang="zh-CN" altLang="en-US" dirty="0">
              <a:latin typeface="楷体" panose="02010609060101010101" pitchFamily="49" charset="-122"/>
              <a:ea typeface="楷体" panose="02010609060101010101" pitchFamily="49" charset="-122"/>
            </a:endParaRPr>
          </a:p>
        </p:txBody>
      </p:sp>
      <p:sp>
        <p:nvSpPr>
          <p:cNvPr id="5" name="内容占位符 5"/>
          <p:cNvSpPr>
            <a:spLocks noGrp="1"/>
          </p:cNvSpPr>
          <p:nvPr>
            <p:ph idx="1"/>
          </p:nvPr>
        </p:nvSpPr>
        <p:spPr>
          <a:xfrm>
            <a:off x="457200" y="1484784"/>
            <a:ext cx="8229600" cy="4896544"/>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对于任何命题</a:t>
            </a:r>
            <a:r>
              <a:rPr lang="en-US" altLang="zh-CN" dirty="0" smtClean="0">
                <a:latin typeface="Times New Roman" pitchFamily="18" charset="0"/>
                <a:ea typeface="楷体" panose="02010609060101010101" pitchFamily="49" charset="-122"/>
                <a:cs typeface="Times New Roman" pitchFamily="18" charset="0"/>
              </a:rPr>
              <a:t>A,B</a:t>
            </a:r>
          </a:p>
          <a:p>
            <a:pPr lvl="1">
              <a:buClr>
                <a:srgbClr val="800000"/>
              </a:buClr>
              <a:buFont typeface="Wingdings" panose="05000000000000000000" pitchFamily="2" charset="2"/>
              <a:buChar char="Ø"/>
            </a:pPr>
            <a:r>
              <a:rPr lang="en-US" altLang="zh-CN" dirty="0" smtClean="0">
                <a:latin typeface="Times New Roman" pitchFamily="18" charset="0"/>
                <a:cs typeface="Times New Roman" pitchFamily="18" charset="0"/>
              </a:rPr>
              <a:t>0 </a:t>
            </a:r>
            <a:r>
              <a:rPr lang="en-US" altLang="zh-CN" dirty="0">
                <a:latin typeface="Times New Roman" pitchFamily="18" charset="0"/>
                <a:cs typeface="Times New Roman" pitchFamily="18" charset="0"/>
              </a:rPr>
              <a:t>≤ P(A) ≤ 1</a:t>
            </a:r>
          </a:p>
          <a:p>
            <a:pPr lvl="1">
              <a:buClr>
                <a:srgbClr val="800000"/>
              </a:buClr>
              <a:buFont typeface="Wingdings" panose="05000000000000000000" pitchFamily="2" charset="2"/>
              <a:buChar char="Ø"/>
            </a:pPr>
            <a:r>
              <a:rPr lang="en-US" altLang="zh-CN" i="1" dirty="0">
                <a:latin typeface="Times New Roman" pitchFamily="18" charset="0"/>
                <a:cs typeface="Times New Roman" pitchFamily="18" charset="0"/>
              </a:rPr>
              <a:t>P</a:t>
            </a:r>
            <a:r>
              <a:rPr lang="en-US" altLang="zh-CN" dirty="0">
                <a:latin typeface="Times New Roman" pitchFamily="18" charset="0"/>
                <a:cs typeface="Times New Roman" pitchFamily="18" charset="0"/>
              </a:rPr>
              <a:t>(true) = 1 and </a:t>
            </a:r>
            <a:r>
              <a:rPr lang="en-US" altLang="zh-CN" i="1" dirty="0">
                <a:latin typeface="Times New Roman" pitchFamily="18" charset="0"/>
                <a:cs typeface="Times New Roman" pitchFamily="18" charset="0"/>
              </a:rPr>
              <a:t>P</a:t>
            </a:r>
            <a:r>
              <a:rPr lang="en-US" altLang="zh-CN" dirty="0">
                <a:latin typeface="Times New Roman" pitchFamily="18" charset="0"/>
                <a:cs typeface="Times New Roman" pitchFamily="18" charset="0"/>
              </a:rPr>
              <a:t>(false) = 0</a:t>
            </a:r>
          </a:p>
          <a:p>
            <a:pPr lvl="1">
              <a:buClr>
                <a:srgbClr val="800000"/>
              </a:buClr>
              <a:buFont typeface="Wingdings" panose="05000000000000000000" pitchFamily="2" charset="2"/>
              <a:buChar char="Ø"/>
            </a:pP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(A∨B</a:t>
            </a:r>
            <a:r>
              <a:rPr lang="en-US"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P</a:t>
            </a:r>
            <a:r>
              <a:rPr lang="en-US" altLang="zh-CN" dirty="0">
                <a:latin typeface="Times New Roman" pitchFamily="18" charset="0"/>
                <a:cs typeface="Times New Roman" pitchFamily="18" charset="0"/>
              </a:rPr>
              <a:t>(A) + P(B</a:t>
            </a:r>
            <a:r>
              <a:rPr lang="en-US" altLang="zh-CN" dirty="0" smtClean="0">
                <a:latin typeface="Times New Roman" pitchFamily="18" charset="0"/>
                <a:cs typeface="Times New Roman" pitchFamily="18" charset="0"/>
              </a:rPr>
              <a:t>)-P(A∧B</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pic>
        <p:nvPicPr>
          <p:cNvPr id="60418" name="Picture 2"/>
          <p:cNvPicPr>
            <a:picLocks noChangeAspect="1" noChangeArrowheads="1"/>
          </p:cNvPicPr>
          <p:nvPr/>
        </p:nvPicPr>
        <p:blipFill>
          <a:blip r:embed="rId2" cstate="print"/>
          <a:srcRect/>
          <a:stretch>
            <a:fillRect/>
          </a:stretch>
        </p:blipFill>
        <p:spPr bwMode="auto">
          <a:xfrm>
            <a:off x="2051720" y="3603451"/>
            <a:ext cx="4800600" cy="3209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先验概率</a:t>
            </a:r>
            <a:endParaRPr lang="zh-CN" altLang="en-US" dirty="0">
              <a:latin typeface="楷体" panose="02010609060101010101" pitchFamily="49" charset="-122"/>
              <a:ea typeface="楷体" panose="02010609060101010101" pitchFamily="49" charset="-122"/>
            </a:endParaRPr>
          </a:p>
        </p:txBody>
      </p:sp>
      <p:sp>
        <p:nvSpPr>
          <p:cNvPr id="7" name="矩形 6"/>
          <p:cNvSpPr/>
          <p:nvPr/>
        </p:nvSpPr>
        <p:spPr>
          <a:xfrm>
            <a:off x="407224" y="1484784"/>
            <a:ext cx="8485255" cy="3785652"/>
          </a:xfrm>
          <a:prstGeom prst="rect">
            <a:avLst/>
          </a:prstGeom>
        </p:spPr>
        <p:txBody>
          <a:bodyPr wrap="square">
            <a:spAutoFit/>
          </a:bodyPr>
          <a:lstStyle/>
          <a:p>
            <a:pPr>
              <a:buClr>
                <a:srgbClr val="800000"/>
              </a:buClr>
              <a:buFont typeface="Wingdings" panose="05000000000000000000" pitchFamily="2" charset="2"/>
              <a:buChar char="Ø"/>
            </a:pPr>
            <a:r>
              <a:rPr lang="zh-CN" altLang="en-US" sz="3200" b="1" u="sng" dirty="0" smtClean="0">
                <a:latin typeface="楷体" panose="02010609060101010101" pitchFamily="49" charset="-122"/>
                <a:ea typeface="楷体" panose="02010609060101010101" pitchFamily="49" charset="-122"/>
              </a:rPr>
              <a:t>先验概率</a:t>
            </a:r>
            <a:r>
              <a:rPr lang="zh-CN" altLang="en-US" sz="3200" b="1"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又</a:t>
            </a:r>
            <a:r>
              <a:rPr lang="zh-CN" altLang="en-US" sz="3200" dirty="0" smtClean="0">
                <a:latin typeface="楷体" panose="02010609060101010101" pitchFamily="49" charset="-122"/>
                <a:ea typeface="楷体" panose="02010609060101010101" pitchFamily="49" charset="-122"/>
              </a:rPr>
              <a:t>称无条件概率</a:t>
            </a:r>
            <a:endParaRPr lang="en-US" altLang="zh-CN" sz="3200"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sz="2800" dirty="0" smtClean="0">
                <a:latin typeface="Times New Roman" pitchFamily="18" charset="0"/>
                <a:ea typeface="楷体" panose="02010609060101010101" pitchFamily="49" charset="-122"/>
                <a:cs typeface="Times New Roman" pitchFamily="18" charset="0"/>
              </a:rPr>
              <a:t>e.g</a:t>
            </a:r>
            <a:r>
              <a:rPr lang="en-US" altLang="zh-CN" sz="2800" dirty="0" smtClean="0">
                <a:latin typeface="Times New Roman" pitchFamily="18" charset="0"/>
                <a:ea typeface="楷体" panose="02010609060101010101" pitchFamily="49" charset="-122"/>
                <a:cs typeface="Times New Roman" pitchFamily="18" charset="0"/>
              </a:rPr>
              <a:t>. </a:t>
            </a:r>
            <a:r>
              <a:rPr lang="en-US" altLang="zh-CN" sz="2800" i="1" dirty="0" smtClean="0">
                <a:latin typeface="Times New Roman" pitchFamily="18" charset="0"/>
                <a:ea typeface="楷体" panose="02010609060101010101" pitchFamily="49" charset="-122"/>
                <a:cs typeface="Times New Roman" pitchFamily="18" charset="0"/>
              </a:rPr>
              <a:t>P</a:t>
            </a:r>
            <a:r>
              <a:rPr lang="en-US" altLang="zh-CN" sz="2800" dirty="0" smtClean="0">
                <a:latin typeface="Times New Roman" pitchFamily="18" charset="0"/>
                <a:ea typeface="楷体" panose="02010609060101010101" pitchFamily="49" charset="-122"/>
                <a:cs typeface="Times New Roman" pitchFamily="18" charset="0"/>
              </a:rPr>
              <a:t>(Cavity </a:t>
            </a:r>
            <a:r>
              <a:rPr lang="en-US" altLang="zh-CN" sz="2800" dirty="0" smtClean="0">
                <a:latin typeface="Times New Roman" pitchFamily="18" charset="0"/>
                <a:ea typeface="楷体" panose="02010609060101010101" pitchFamily="49" charset="-122"/>
                <a:cs typeface="Times New Roman" pitchFamily="18" charset="0"/>
              </a:rPr>
              <a:t>= true) = </a:t>
            </a:r>
            <a:r>
              <a:rPr lang="en-US" altLang="zh-CN" sz="2800" dirty="0" smtClean="0">
                <a:latin typeface="Times New Roman" pitchFamily="18" charset="0"/>
                <a:ea typeface="楷体" panose="02010609060101010101" pitchFamily="49" charset="-122"/>
                <a:cs typeface="Times New Roman" pitchFamily="18" charset="0"/>
              </a:rPr>
              <a:t>0.1</a:t>
            </a:r>
          </a:p>
          <a:p>
            <a:pPr lvl="1">
              <a:buClr>
                <a:srgbClr val="800000"/>
              </a:buClr>
            </a:pPr>
            <a:r>
              <a:rPr lang="en-US" altLang="zh-CN" sz="2800" i="1" dirty="0">
                <a:latin typeface="Times New Roman" pitchFamily="18" charset="0"/>
                <a:ea typeface="楷体" panose="02010609060101010101" pitchFamily="49" charset="-122"/>
                <a:cs typeface="Times New Roman" pitchFamily="18" charset="0"/>
              </a:rPr>
              <a:t> </a:t>
            </a:r>
            <a:r>
              <a:rPr lang="en-US" altLang="zh-CN" sz="2800" i="1" dirty="0" smtClean="0">
                <a:latin typeface="Times New Roman" pitchFamily="18" charset="0"/>
                <a:ea typeface="楷体" panose="02010609060101010101" pitchFamily="49" charset="-122"/>
                <a:cs typeface="Times New Roman" pitchFamily="18" charset="0"/>
              </a:rPr>
              <a:t>         </a:t>
            </a:r>
            <a:r>
              <a:rPr lang="en-US" altLang="zh-CN" sz="2800" i="1" dirty="0" smtClean="0">
                <a:latin typeface="Times New Roman" pitchFamily="18" charset="0"/>
                <a:ea typeface="楷体" panose="02010609060101010101" pitchFamily="49" charset="-122"/>
                <a:cs typeface="Times New Roman" pitchFamily="18" charset="0"/>
              </a:rPr>
              <a:t>P</a:t>
            </a:r>
            <a:r>
              <a:rPr lang="en-US" altLang="zh-CN" sz="2800" dirty="0" smtClean="0">
                <a:latin typeface="Times New Roman" pitchFamily="18" charset="0"/>
                <a:ea typeface="楷体" panose="02010609060101010101" pitchFamily="49" charset="-122"/>
                <a:cs typeface="Times New Roman" pitchFamily="18" charset="0"/>
              </a:rPr>
              <a:t>(Weather </a:t>
            </a:r>
            <a:r>
              <a:rPr lang="en-US" altLang="zh-CN" sz="2800" dirty="0" smtClean="0">
                <a:latin typeface="Times New Roman" pitchFamily="18" charset="0"/>
                <a:ea typeface="楷体" panose="02010609060101010101" pitchFamily="49" charset="-122"/>
                <a:cs typeface="Times New Roman" pitchFamily="18" charset="0"/>
              </a:rPr>
              <a:t>= sunny) = 0.72  </a:t>
            </a:r>
          </a:p>
          <a:p>
            <a:pPr>
              <a:buClr>
                <a:srgbClr val="800000"/>
              </a:buClr>
              <a:buFont typeface="Wingdings" panose="05000000000000000000" pitchFamily="2" charset="2"/>
              <a:buChar char="Ø"/>
            </a:pPr>
            <a:r>
              <a:rPr lang="zh-CN" altLang="en-US" sz="3200" b="1" u="sng" dirty="0" smtClean="0">
                <a:latin typeface="楷体" panose="02010609060101010101" pitchFamily="49" charset="-122"/>
                <a:ea typeface="楷体" panose="02010609060101010101" pitchFamily="49" charset="-122"/>
              </a:rPr>
              <a:t>概率分布</a:t>
            </a:r>
            <a:r>
              <a:rPr lang="zh-CN" altLang="en-US" sz="3200" b="1"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所有</a:t>
            </a:r>
            <a:r>
              <a:rPr lang="zh-CN" altLang="en-US" sz="3200" dirty="0" smtClean="0">
                <a:latin typeface="楷体" panose="02010609060101010101" pitchFamily="49" charset="-122"/>
                <a:ea typeface="楷体" panose="02010609060101010101" pitchFamily="49" charset="-122"/>
              </a:rPr>
              <a:t>可能的随机变量赋予概率值</a:t>
            </a:r>
            <a:endParaRPr lang="en-US" altLang="zh-CN" sz="3200"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sz="2800" i="1" dirty="0">
                <a:latin typeface="Times New Roman" pitchFamily="18" charset="0"/>
                <a:ea typeface="楷体" panose="02010609060101010101" pitchFamily="49" charset="-122"/>
                <a:cs typeface="Times New Roman" pitchFamily="18" charset="0"/>
              </a:rPr>
              <a:t>P</a:t>
            </a:r>
            <a:r>
              <a:rPr lang="en-US" altLang="zh-CN" sz="2800" dirty="0">
                <a:latin typeface="Times New Roman" pitchFamily="18" charset="0"/>
                <a:ea typeface="楷体" panose="02010609060101010101" pitchFamily="49" charset="-122"/>
                <a:cs typeface="Times New Roman" pitchFamily="18" charset="0"/>
              </a:rPr>
              <a:t>(Weather)</a:t>
            </a:r>
            <a:r>
              <a:rPr lang="en-US" altLang="zh-CN" sz="2800" i="1" dirty="0">
                <a:latin typeface="Times New Roman" pitchFamily="18" charset="0"/>
                <a:ea typeface="楷体" panose="02010609060101010101" pitchFamily="49" charset="-122"/>
                <a:cs typeface="Times New Roman" pitchFamily="18" charset="0"/>
              </a:rPr>
              <a:t> = &lt;0.72,0.1,0.08,0.1&gt; </a:t>
            </a:r>
          </a:p>
          <a:p>
            <a:pPr lvl="1">
              <a:buClr>
                <a:srgbClr val="800000"/>
              </a:buClr>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所有可能事件的概率值之和为</a:t>
            </a:r>
            <a:r>
              <a:rPr lang="en-US" altLang="zh-CN" sz="2800" dirty="0" smtClean="0">
                <a:latin typeface="Times New Roman" pitchFamily="18" charset="0"/>
                <a:ea typeface="楷体" panose="02010609060101010101" pitchFamily="49" charset="-122"/>
                <a:cs typeface="Times New Roman" pitchFamily="18" charset="0"/>
              </a:rPr>
              <a:t>1</a:t>
            </a:r>
          </a:p>
          <a:p>
            <a:pPr>
              <a:buClr>
                <a:srgbClr val="800000"/>
              </a:buClr>
              <a:buFont typeface="Wingdings" panose="05000000000000000000" pitchFamily="2" charset="2"/>
              <a:buChar char="Ø"/>
            </a:pPr>
            <a:r>
              <a:rPr lang="zh-CN" altLang="en-US" sz="3200" b="1" u="sng" dirty="0" smtClean="0">
                <a:latin typeface="楷体" panose="02010609060101010101" pitchFamily="49" charset="-122"/>
                <a:ea typeface="楷体" panose="02010609060101010101" pitchFamily="49" charset="-122"/>
              </a:rPr>
              <a:t>联合概率</a:t>
            </a:r>
            <a:r>
              <a:rPr lang="zh-CN" altLang="en-US" sz="3200" b="1" u="sng" dirty="0" smtClean="0">
                <a:latin typeface="楷体" panose="02010609060101010101" pitchFamily="49" charset="-122"/>
                <a:ea typeface="楷体" panose="02010609060101010101" pitchFamily="49" charset="-122"/>
              </a:rPr>
              <a:t>分布</a:t>
            </a:r>
            <a:r>
              <a:rPr lang="zh-CN" altLang="en-US" sz="3200" b="1"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对</a:t>
            </a:r>
            <a:r>
              <a:rPr lang="zh-CN" altLang="en-US" sz="3200" dirty="0" smtClean="0">
                <a:latin typeface="楷体" panose="02010609060101010101" pitchFamily="49" charset="-122"/>
                <a:ea typeface="楷体" panose="02010609060101010101" pitchFamily="49" charset="-122"/>
              </a:rPr>
              <a:t>多个随机变量中的每个变量发生的可能性进行概率赋值</a:t>
            </a:r>
            <a:endParaRPr lang="zh-CN" altLang="en-US"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blinds(horizontal)">
                                      <p:cBhvr>
                                        <p:cTn id="10" dur="500"/>
                                        <p:tgtEl>
                                          <p:spTgt spid="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blinds(horizontal)">
                                      <p:cBhvr>
                                        <p:cTn id="13" dur="500"/>
                                        <p:tgtEl>
                                          <p:spTgt spid="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blinds(horizontal)">
                                      <p:cBhvr>
                                        <p:cTn id="1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先验概率</a:t>
            </a:r>
            <a:endParaRPr lang="zh-CN" altLang="en-US" dirty="0">
              <a:latin typeface="楷体" panose="02010609060101010101" pitchFamily="49" charset="-122"/>
              <a:ea typeface="楷体" panose="02010609060101010101" pitchFamily="49" charset="-122"/>
            </a:endParaRPr>
          </a:p>
        </p:txBody>
      </p:sp>
      <p:sp>
        <p:nvSpPr>
          <p:cNvPr id="7" name="矩形 6"/>
          <p:cNvSpPr/>
          <p:nvPr/>
        </p:nvSpPr>
        <p:spPr>
          <a:xfrm>
            <a:off x="407224" y="1484784"/>
            <a:ext cx="8485255" cy="1569660"/>
          </a:xfrm>
          <a:prstGeom prst="rect">
            <a:avLst/>
          </a:prstGeom>
        </p:spPr>
        <p:txBody>
          <a:bodyPr wrap="square">
            <a:spAutoFit/>
          </a:bodyPr>
          <a:lstStyle/>
          <a:p>
            <a:pPr marL="457200" indent="-457200">
              <a:buClr>
                <a:srgbClr val="800000"/>
              </a:buClr>
              <a:buFont typeface="Wingdings" pitchFamily="2" charset="2"/>
              <a:buChar char="Ø"/>
            </a:pPr>
            <a:r>
              <a:rPr lang="en-US" altLang="zh-CN" sz="3200" i="1" dirty="0" smtClean="0">
                <a:latin typeface="Times New Roman" pitchFamily="18" charset="0"/>
                <a:cs typeface="Times New Roman" pitchFamily="18" charset="0"/>
              </a:rPr>
              <a:t>P</a:t>
            </a:r>
            <a:r>
              <a:rPr lang="en-US" altLang="zh-CN" sz="3200" dirty="0" smtClean="0">
                <a:latin typeface="Times New Roman" pitchFamily="18" charset="0"/>
                <a:cs typeface="Times New Roman" pitchFamily="18" charset="0"/>
              </a:rPr>
              <a:t>(Weather</a:t>
            </a:r>
            <a:r>
              <a:rPr lang="en-US" altLang="zh-CN" sz="3200" dirty="0">
                <a:latin typeface="Times New Roman" pitchFamily="18" charset="0"/>
                <a:cs typeface="Times New Roman" pitchFamily="18" charset="0"/>
              </a:rPr>
              <a:t>, Cavity)</a:t>
            </a:r>
            <a:r>
              <a:rPr lang="zh-CN" altLang="en-US" sz="3200" dirty="0">
                <a:latin typeface="楷体" panose="02010609060101010101" pitchFamily="49" charset="-122"/>
                <a:ea typeface="楷体" panose="02010609060101010101" pitchFamily="49" charset="-122"/>
              </a:rPr>
              <a:t>表示</a:t>
            </a:r>
            <a:r>
              <a:rPr lang="en-US" altLang="zh-CN" sz="3200" dirty="0">
                <a:latin typeface="Times New Roman" pitchFamily="18" charset="0"/>
                <a:cs typeface="Times New Roman" pitchFamily="18" charset="0"/>
              </a:rPr>
              <a:t>Weather</a:t>
            </a:r>
            <a:r>
              <a:rPr lang="zh-CN" altLang="en-US" sz="3200" dirty="0">
                <a:latin typeface="楷体" panose="02010609060101010101" pitchFamily="49" charset="-122"/>
                <a:ea typeface="楷体" panose="02010609060101010101" pitchFamily="49" charset="-122"/>
              </a:rPr>
              <a:t>和</a:t>
            </a:r>
            <a:r>
              <a:rPr lang="en-US" altLang="zh-CN" sz="3200" dirty="0">
                <a:latin typeface="Times New Roman" pitchFamily="18" charset="0"/>
                <a:cs typeface="Times New Roman" pitchFamily="18" charset="0"/>
              </a:rPr>
              <a:t>Cavity</a:t>
            </a:r>
            <a:r>
              <a:rPr lang="zh-CN" altLang="en-US" sz="3200" dirty="0">
                <a:latin typeface="楷体" panose="02010609060101010101" pitchFamily="49" charset="-122"/>
                <a:ea typeface="楷体" panose="02010609060101010101" pitchFamily="49" charset="-122"/>
              </a:rPr>
              <a:t>的取值的所有组合的概率。这是一个</a:t>
            </a:r>
            <a:r>
              <a:rPr lang="en-US" altLang="zh-CN" sz="3200" dirty="0">
                <a:latin typeface="Times New Roman" pitchFamily="18" charset="0"/>
                <a:cs typeface="Times New Roman" pitchFamily="18" charset="0"/>
              </a:rPr>
              <a:t>4×2</a:t>
            </a:r>
            <a:r>
              <a:rPr lang="zh-CN" altLang="en-US" sz="3200" dirty="0">
                <a:latin typeface="楷体" panose="02010609060101010101" pitchFamily="49" charset="-122"/>
                <a:ea typeface="楷体" panose="02010609060101010101" pitchFamily="49" charset="-122"/>
              </a:rPr>
              <a:t>的概率表，称为</a:t>
            </a:r>
            <a:r>
              <a:rPr lang="en-US" altLang="zh-CN" sz="3200" dirty="0">
                <a:latin typeface="Times New Roman" pitchFamily="18" charset="0"/>
                <a:cs typeface="Times New Roman" pitchFamily="18" charset="0"/>
              </a:rPr>
              <a:t>Weather</a:t>
            </a:r>
            <a:r>
              <a:rPr lang="zh-CN" altLang="en-US" sz="3200" dirty="0">
                <a:latin typeface="楷体" panose="02010609060101010101" pitchFamily="49" charset="-122"/>
                <a:ea typeface="楷体" panose="02010609060101010101" pitchFamily="49" charset="-122"/>
              </a:rPr>
              <a:t>和</a:t>
            </a:r>
            <a:r>
              <a:rPr lang="en-US" altLang="zh-CN" sz="3200" dirty="0">
                <a:latin typeface="Times New Roman" pitchFamily="18" charset="0"/>
                <a:cs typeface="Times New Roman" pitchFamily="18" charset="0"/>
              </a:rPr>
              <a:t>Cavity</a:t>
            </a:r>
            <a:r>
              <a:rPr lang="zh-CN" altLang="en-US" sz="3200" dirty="0">
                <a:latin typeface="楷体" panose="02010609060101010101" pitchFamily="49" charset="-122"/>
                <a:ea typeface="楷体" panose="02010609060101010101" pitchFamily="49" charset="-122"/>
              </a:rPr>
              <a:t>的</a:t>
            </a:r>
            <a:r>
              <a:rPr lang="zh-CN" altLang="en-US" sz="3200" b="1" u="sng" dirty="0">
                <a:latin typeface="楷体" panose="02010609060101010101" pitchFamily="49" charset="-122"/>
                <a:ea typeface="楷体" panose="02010609060101010101" pitchFamily="49" charset="-122"/>
              </a:rPr>
              <a:t>联合概率分布</a:t>
            </a:r>
            <a:r>
              <a:rPr lang="zh-CN" altLang="en-US" sz="3200" dirty="0" smtClean="0"/>
              <a:t>。</a:t>
            </a:r>
            <a:endParaRPr lang="zh-CN" altLang="en-US" sz="3200" dirty="0"/>
          </a:p>
        </p:txBody>
      </p:sp>
      <p:pic>
        <p:nvPicPr>
          <p:cNvPr id="61442" name="Picture 2"/>
          <p:cNvPicPr>
            <a:picLocks noChangeAspect="1" noChangeArrowheads="1"/>
          </p:cNvPicPr>
          <p:nvPr/>
        </p:nvPicPr>
        <p:blipFill>
          <a:blip r:embed="rId2" cstate="print"/>
          <a:srcRect/>
          <a:stretch>
            <a:fillRect/>
          </a:stretch>
        </p:blipFill>
        <p:spPr bwMode="auto">
          <a:xfrm>
            <a:off x="551147" y="3054444"/>
            <a:ext cx="8622175" cy="1296144"/>
          </a:xfrm>
          <a:prstGeom prst="rect">
            <a:avLst/>
          </a:prstGeom>
          <a:noFill/>
          <a:ln w="9525">
            <a:noFill/>
            <a:miter lim="800000"/>
            <a:headEnd/>
            <a:tailEnd/>
          </a:ln>
        </p:spPr>
      </p:pic>
      <p:sp>
        <p:nvSpPr>
          <p:cNvPr id="3" name="矩形 2"/>
          <p:cNvSpPr/>
          <p:nvPr/>
        </p:nvSpPr>
        <p:spPr>
          <a:xfrm>
            <a:off x="683566" y="4509120"/>
            <a:ext cx="8208911" cy="1354217"/>
          </a:xfrm>
          <a:prstGeom prst="rect">
            <a:avLst/>
          </a:prstGeom>
        </p:spPr>
        <p:txBody>
          <a:bodyPr wrap="square">
            <a:spAutoFit/>
          </a:bodyPr>
          <a:lstStyle/>
          <a:p>
            <a:r>
              <a:rPr lang="en-US" altLang="zh-CN" sz="3200" i="1" u="sng" dirty="0">
                <a:solidFill>
                  <a:srgbClr val="FF0000"/>
                </a:solidFill>
                <a:latin typeface="Times New Roman" pitchFamily="18" charset="0"/>
                <a:cs typeface="Times New Roman" pitchFamily="18" charset="0"/>
              </a:rPr>
              <a:t>P</a:t>
            </a:r>
            <a:r>
              <a:rPr lang="en-US" altLang="zh-CN" sz="3200" u="sng" dirty="0">
                <a:solidFill>
                  <a:srgbClr val="FF0000"/>
                </a:solidFill>
                <a:latin typeface="Times New Roman" pitchFamily="18" charset="0"/>
                <a:cs typeface="Times New Roman" pitchFamily="18" charset="0"/>
              </a:rPr>
              <a:t>(sunny, Cavity)</a:t>
            </a:r>
            <a:r>
              <a:rPr lang="zh-CN" altLang="en-US" sz="3200" dirty="0">
                <a:latin typeface="楷体" panose="02010609060101010101" pitchFamily="49" charset="-122"/>
                <a:ea typeface="楷体" panose="02010609060101010101" pitchFamily="49" charset="-122"/>
              </a:rPr>
              <a:t>是一个二元向量，给出晴天且有牙洞的概率和晴天且无牙洞的</a:t>
            </a:r>
            <a:r>
              <a:rPr lang="zh-CN" altLang="en-US" sz="3200" dirty="0" smtClean="0">
                <a:latin typeface="楷体" panose="02010609060101010101" pitchFamily="49" charset="-122"/>
                <a:ea typeface="楷体" panose="02010609060101010101" pitchFamily="49" charset="-122"/>
              </a:rPr>
              <a:t>概率。</a:t>
            </a:r>
            <a:endParaRPr lang="zh-CN" altLang="en-US" sz="3200" dirty="0">
              <a:latin typeface="楷体" panose="02010609060101010101" pitchFamily="49" charset="-122"/>
              <a:ea typeface="楷体" panose="02010609060101010101" pitchFamily="49" charset="-122"/>
            </a:endParaRPr>
          </a:p>
          <a:p>
            <a:endParaRPr lang="zh-CN" altLang="en-US" dirty="0"/>
          </a:p>
        </p:txBody>
      </p:sp>
      <p:sp>
        <p:nvSpPr>
          <p:cNvPr id="4" name="矩形 3"/>
          <p:cNvSpPr/>
          <p:nvPr/>
        </p:nvSpPr>
        <p:spPr>
          <a:xfrm>
            <a:off x="683567" y="5769344"/>
            <a:ext cx="8568953" cy="584775"/>
          </a:xfrm>
          <a:prstGeom prst="rect">
            <a:avLst/>
          </a:prstGeom>
        </p:spPr>
        <p:txBody>
          <a:bodyPr wrap="square">
            <a:spAutoFit/>
          </a:bodyPr>
          <a:lstStyle/>
          <a:p>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(Weather, </a:t>
            </a:r>
            <a:r>
              <a:rPr lang="en-US" altLang="zh-CN" sz="3200" dirty="0" smtClean="0">
                <a:latin typeface="Times New Roman" pitchFamily="18" charset="0"/>
                <a:cs typeface="Times New Roman" pitchFamily="18" charset="0"/>
              </a:rPr>
              <a:t>Cavity</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dirty="0" err="1">
                <a:latin typeface="Times New Roman" pitchFamily="18" charset="0"/>
                <a:cs typeface="Times New Roman" pitchFamily="18" charset="0"/>
              </a:rPr>
              <a:t>Weather|Cavity</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(Cavity</a:t>
            </a:r>
            <a:r>
              <a:rPr lang="en-US" altLang="zh-CN"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
        <p:nvSpPr>
          <p:cNvPr id="5" name="TextBox 4"/>
          <p:cNvSpPr txBox="1"/>
          <p:nvPr/>
        </p:nvSpPr>
        <p:spPr>
          <a:xfrm>
            <a:off x="4953989" y="6354118"/>
            <a:ext cx="1584176" cy="461665"/>
          </a:xfrm>
          <a:prstGeom prst="rect">
            <a:avLst/>
          </a:prstGeom>
          <a:noFill/>
        </p:spPr>
        <p:txBody>
          <a:bodyPr wrap="square" rtlCol="0">
            <a:spAutoFit/>
          </a:bodyPr>
          <a:lstStyle/>
          <a:p>
            <a:r>
              <a:rPr lang="zh-CN" altLang="en-US" sz="2400" b="1" dirty="0" smtClean="0">
                <a:solidFill>
                  <a:srgbClr val="002060"/>
                </a:solidFill>
              </a:rPr>
              <a:t>条件概率</a:t>
            </a:r>
            <a:endParaRPr lang="zh-CN" altLang="en-US" sz="2400" b="1" dirty="0">
              <a:solidFill>
                <a:srgbClr val="002060"/>
              </a:solidFill>
            </a:endParaRPr>
          </a:p>
        </p:txBody>
      </p:sp>
      <p:cxnSp>
        <p:nvCxnSpPr>
          <p:cNvPr id="8" name="直接连接符 7"/>
          <p:cNvCxnSpPr/>
          <p:nvPr/>
        </p:nvCxnSpPr>
        <p:spPr>
          <a:xfrm>
            <a:off x="4139952" y="6354118"/>
            <a:ext cx="2952328"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4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条件概率</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pPr>
              <a:buClr>
                <a:srgbClr val="800000"/>
              </a:buClr>
              <a:buFont typeface="Wingdings" panose="05000000000000000000" pitchFamily="2" charset="2"/>
              <a:buChar char="Ø"/>
            </a:pPr>
            <a:r>
              <a:rPr lang="zh-CN" altLang="en-US" b="1" u="sng" dirty="0" smtClean="0">
                <a:latin typeface="楷体" panose="02010609060101010101" pitchFamily="49" charset="-122"/>
                <a:ea typeface="楷体" panose="02010609060101010101" pitchFamily="49" charset="-122"/>
              </a:rPr>
              <a:t>条件概率</a:t>
            </a:r>
            <a:r>
              <a:rPr lang="zh-CN" altLang="en-US" b="1"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又</a:t>
            </a:r>
            <a:r>
              <a:rPr lang="zh-CN" altLang="en-US" dirty="0" smtClean="0">
                <a:latin typeface="楷体" panose="02010609060101010101" pitchFamily="49" charset="-122"/>
                <a:ea typeface="楷体" panose="02010609060101010101" pitchFamily="49" charset="-122"/>
              </a:rPr>
              <a:t>称为后验概率</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smtClean="0">
                <a:latin typeface="Times New Roman" pitchFamily="18" charset="0"/>
                <a:cs typeface="Times New Roman" pitchFamily="18" charset="0"/>
              </a:rPr>
              <a:t>e. g.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(cavity | toothache) = 0.8</a:t>
            </a: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如果我们已经知道</a:t>
            </a:r>
            <a:r>
              <a:rPr lang="en-US" altLang="zh-CN" dirty="0" smtClean="0">
                <a:latin typeface="Times New Roman" pitchFamily="18" charset="0"/>
                <a:ea typeface="楷体" panose="02010609060101010101" pitchFamily="49" charset="-122"/>
                <a:cs typeface="Times New Roman" pitchFamily="18" charset="0"/>
              </a:rPr>
              <a:t>cavity</a:t>
            </a:r>
            <a:r>
              <a:rPr lang="zh-CN" altLang="en-US" dirty="0" smtClean="0">
                <a:latin typeface="楷体" panose="02010609060101010101" pitchFamily="49" charset="-122"/>
                <a:ea typeface="楷体" panose="02010609060101010101" pitchFamily="49" charset="-122"/>
              </a:rPr>
              <a:t>发生了，那么我们能够推断</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smtClean="0">
                <a:latin typeface="Times New Roman" pitchFamily="18" charset="0"/>
                <a:cs typeface="Times New Roman" pitchFamily="18" charset="0"/>
              </a:rPr>
              <a:t>e. g.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(cavity | toothache, cavity) = 1</a:t>
            </a: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当新的事件是无关的时候，可以进行简化</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a:latin typeface="Times New Roman" pitchFamily="18" charset="0"/>
                <a:cs typeface="Times New Roman" pitchFamily="18" charset="0"/>
              </a:rPr>
              <a:t>e. </a:t>
            </a:r>
            <a:r>
              <a:rPr lang="en-US" altLang="zh-CN" dirty="0">
                <a:latin typeface="Times New Roman" pitchFamily="18" charset="0"/>
                <a:cs typeface="Times New Roman" pitchFamily="18" charset="0"/>
              </a:rPr>
              <a:t>g</a:t>
            </a:r>
            <a:r>
              <a:rPr lang="en-US" altLang="zh-CN" dirty="0" smtClean="0">
                <a:latin typeface="Times New Roman" pitchFamily="18" charset="0"/>
                <a:cs typeface="Times New Roman" pitchFamily="18" charset="0"/>
              </a:rPr>
              <a:t>. </a:t>
            </a:r>
            <a:r>
              <a:rPr lang="en-US" altLang="zh-CN" i="1" dirty="0">
                <a:latin typeface="Times New Roman" pitchFamily="18" charset="0"/>
                <a:cs typeface="Times New Roman" pitchFamily="18" charset="0"/>
              </a:rPr>
              <a:t>P</a:t>
            </a:r>
            <a:r>
              <a:rPr lang="en-US" altLang="zh-CN" dirty="0">
                <a:latin typeface="Times New Roman" pitchFamily="18" charset="0"/>
                <a:cs typeface="Times New Roman" pitchFamily="18" charset="0"/>
              </a:rPr>
              <a:t>(cavity | toothache,sunny) = </a:t>
            </a:r>
            <a:r>
              <a:rPr lang="en-US" altLang="zh-CN" i="1" dirty="0">
                <a:latin typeface="Times New Roman" pitchFamily="18" charset="0"/>
                <a:cs typeface="Times New Roman" pitchFamily="18" charset="0"/>
              </a:rPr>
              <a:t>P</a:t>
            </a:r>
            <a:r>
              <a:rPr lang="en-US" altLang="zh-CN" dirty="0">
                <a:latin typeface="Times New Roman" pitchFamily="18" charset="0"/>
                <a:cs typeface="Times New Roman" pitchFamily="18" charset="0"/>
              </a:rPr>
              <a:t>(cavity | toothache) = 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p:cNvSpPr>
          <p:nvPr>
            <p:ph type="title"/>
          </p:nvPr>
        </p:nvSpPr>
        <p:spPr>
          <a:xfrm>
            <a:off x="457200" y="609600"/>
            <a:ext cx="8229600" cy="914400"/>
          </a:xfrm>
        </p:spPr>
        <p:txBody>
          <a:bodyPr/>
          <a:lstStyle/>
          <a:p>
            <a:pPr eaLnBrk="1" hangingPunct="1"/>
            <a:r>
              <a:rPr lang="zh-CN" altLang="en-US" sz="4400" dirty="0" smtClean="0">
                <a:solidFill>
                  <a:schemeClr val="tx1"/>
                </a:solidFill>
                <a:latin typeface="楷体" panose="02010609060101010101" pitchFamily="49" charset="-122"/>
                <a:ea typeface="楷体" panose="02010609060101010101" pitchFamily="49" charset="-122"/>
              </a:rPr>
              <a:t>内容提要</a:t>
            </a:r>
            <a:endParaRPr lang="en-US" sz="4400" dirty="0" smtClean="0">
              <a:solidFill>
                <a:schemeClr val="tx1"/>
              </a:solidFill>
              <a:latin typeface="楷体" panose="02010609060101010101" pitchFamily="49" charset="-122"/>
              <a:ea typeface="楷体" panose="02010609060101010101" pitchFamily="49" charset="-122"/>
            </a:endParaRPr>
          </a:p>
        </p:txBody>
      </p:sp>
      <p:sp>
        <p:nvSpPr>
          <p:cNvPr id="9219" name="Rectangle 4"/>
          <p:cNvSpPr>
            <a:spLocks noGrp="1"/>
          </p:cNvSpPr>
          <p:nvPr>
            <p:ph sz="half" idx="1"/>
          </p:nvPr>
        </p:nvSpPr>
        <p:spPr>
          <a:xfrm>
            <a:off x="457200" y="1524000"/>
            <a:ext cx="8507288" cy="4953000"/>
          </a:xfrm>
        </p:spPr>
        <p:txBody>
          <a:bodyPr>
            <a:normAutofit/>
          </a:bodyPr>
          <a:lstStyle/>
          <a:p>
            <a:pPr marL="488950" indent="-457200">
              <a:spcBef>
                <a:spcPts val="1800"/>
              </a:spcBef>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cs typeface="Verdana" panose="020B0604030504040204" pitchFamily="34" charset="0"/>
              </a:rPr>
              <a:t>不确定性概述</a:t>
            </a:r>
            <a:endParaRPr lang="en-US" altLang="zh-CN" sz="3200"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3200" dirty="0" smtClean="0">
                <a:latin typeface="Verdana" panose="020B0604030504040204" pitchFamily="34" charset="0"/>
                <a:ea typeface="楷体" panose="02010609060101010101" pitchFamily="49" charset="-122"/>
                <a:cs typeface="Verdana" panose="020B0604030504040204" pitchFamily="34" charset="0"/>
              </a:rPr>
              <a:t>基本概率符号</a:t>
            </a:r>
            <a:endParaRPr lang="en-US" altLang="zh-CN" sz="3200" dirty="0" smtClean="0">
              <a:latin typeface="Verdana" panose="020B0604030504040204" pitchFamily="34" charset="0"/>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3200" dirty="0" smtClean="0">
                <a:latin typeface="Verdana" panose="020B0604030504040204" pitchFamily="34" charset="0"/>
                <a:ea typeface="楷体" panose="02010609060101010101" pitchFamily="49" charset="-122"/>
                <a:cs typeface="Verdana" panose="020B0604030504040204" pitchFamily="34" charset="0"/>
              </a:rPr>
              <a:t>概率公理</a:t>
            </a:r>
            <a:endParaRPr lang="en-US" altLang="zh-CN" sz="3200" dirty="0" smtClean="0">
              <a:latin typeface="Verdana" panose="020B0604030504040204" pitchFamily="34" charset="0"/>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3200" dirty="0" smtClean="0">
                <a:latin typeface="Verdana" panose="020B0604030504040204" pitchFamily="34" charset="0"/>
                <a:ea typeface="楷体" panose="02010609060101010101" pitchFamily="49" charset="-122"/>
                <a:cs typeface="Verdana" panose="020B0604030504040204" pitchFamily="34" charset="0"/>
              </a:rPr>
              <a:t>条件独立性</a:t>
            </a:r>
            <a:endParaRPr lang="en-US" altLang="zh-CN" sz="3200" dirty="0" smtClean="0">
              <a:latin typeface="Verdana" panose="020B0604030504040204" pitchFamily="34" charset="0"/>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3200" dirty="0" smtClean="0">
                <a:latin typeface="Verdana" panose="020B0604030504040204" pitchFamily="34" charset="0"/>
                <a:ea typeface="楷体" panose="02010609060101010101" pitchFamily="49" charset="-122"/>
                <a:cs typeface="Verdana" panose="020B0604030504040204" pitchFamily="34" charset="0"/>
              </a:rPr>
              <a:t>贝叶斯规则</a:t>
            </a:r>
            <a:endParaRPr lang="en-US" altLang="zh-CN" sz="3200" dirty="0" smtClean="0">
              <a:latin typeface="Verdana" panose="020B0604030504040204" pitchFamily="34" charset="0"/>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endParaRPr lang="en-US" altLang="zh-CN" sz="3200" dirty="0" smtClean="0">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条件概率</a:t>
            </a:r>
            <a:endParaRPr lang="zh-CN" altLang="en-US" dirty="0">
              <a:latin typeface="楷体" panose="02010609060101010101" pitchFamily="49" charset="-122"/>
              <a:ea typeface="楷体" panose="02010609060101010101" pitchFamily="49" charset="-122"/>
            </a:endParaRPr>
          </a:p>
        </p:txBody>
      </p:sp>
      <p:sp>
        <p:nvSpPr>
          <p:cNvPr id="4" name="内容占位符 2"/>
          <p:cNvSpPr>
            <a:spLocks noGrp="1"/>
          </p:cNvSpPr>
          <p:nvPr>
            <p:ph idx="1"/>
          </p:nvPr>
        </p:nvSpPr>
        <p:spPr>
          <a:xfrm>
            <a:off x="457200" y="1600200"/>
            <a:ext cx="8229600" cy="4525963"/>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条件概率的定义：</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 | b) =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 ∧ b) /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(b) </a:t>
            </a:r>
            <a:r>
              <a:rPr lang="en-US" altLang="zh-CN" dirty="0" smtClean="0">
                <a:latin typeface="Times New Roman" pitchFamily="18" charset="0"/>
                <a:cs typeface="Times New Roman" pitchFamily="18" charset="0"/>
              </a:rPr>
              <a:t> if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(b) &gt; </a:t>
            </a:r>
            <a:r>
              <a:rPr lang="en-US" altLang="zh-CN" dirty="0" smtClean="0">
                <a:latin typeface="Times New Roman" pitchFamily="18" charset="0"/>
                <a:cs typeface="Times New Roman" pitchFamily="18" charset="0"/>
              </a:rPr>
              <a:t>0</a:t>
            </a:r>
            <a:endParaRPr lang="en-US" altLang="zh-CN" dirty="0" smtClean="0">
              <a:latin typeface="Times New Roman" pitchFamily="18" charset="0"/>
              <a:cs typeface="Times New Roman" pitchFamily="18" charset="0"/>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运用乘法规则我们得到另一种表示形式</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 ∧ b) =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 | b)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(b) =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(b | a)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a:t>
            </a:r>
          </a:p>
          <a:p>
            <a:pPr lvl="1">
              <a:buClr>
                <a:srgbClr val="800000"/>
              </a:buClr>
              <a:buFont typeface="Wingdings" panose="05000000000000000000" pitchFamily="2" charset="2"/>
              <a:buChar char="Ø"/>
            </a:pPr>
            <a:r>
              <a:rPr lang="en-US" altLang="zh-CN" dirty="0" smtClean="0">
                <a:latin typeface="Times New Roman" pitchFamily="18" charset="0"/>
                <a:cs typeface="Times New Roman" pitchFamily="18" charset="0"/>
              </a:rPr>
              <a:t>e. g. </a:t>
            </a:r>
            <a:endParaRPr lang="en-US" altLang="zh-CN" dirty="0" smtClean="0">
              <a:latin typeface="Times New Roman" pitchFamily="18" charset="0"/>
              <a:cs typeface="Times New Roman" pitchFamily="18" charset="0"/>
            </a:endParaRPr>
          </a:p>
          <a:p>
            <a:pPr marL="457200" lvl="1" indent="0">
              <a:buClr>
                <a:srgbClr val="800000"/>
              </a:buClr>
              <a:buNone/>
            </a:pP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Weather,Cavity</a:t>
            </a:r>
            <a:r>
              <a:rPr lang="en-US" altLang="zh-CN" dirty="0" smtClean="0">
                <a:latin typeface="Times New Roman" pitchFamily="18" charset="0"/>
                <a:cs typeface="Times New Roman" pitchFamily="18" charset="0"/>
              </a:rPr>
              <a:t>) =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(Weather | Cavity)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(Cavity)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条件概率</a:t>
            </a:r>
            <a:endParaRPr lang="zh-CN" altLang="en-US" dirty="0">
              <a:latin typeface="楷体" panose="02010609060101010101" pitchFamily="49" charset="-122"/>
              <a:ea typeface="楷体" panose="02010609060101010101" pitchFamily="49" charset="-122"/>
            </a:endParaRPr>
          </a:p>
        </p:txBody>
      </p:sp>
      <p:sp>
        <p:nvSpPr>
          <p:cNvPr id="4" name="内容占位符 2"/>
          <p:cNvSpPr>
            <a:spLocks noGrp="1"/>
          </p:cNvSpPr>
          <p:nvPr>
            <p:ph idx="1"/>
          </p:nvPr>
        </p:nvSpPr>
        <p:spPr>
          <a:xfrm>
            <a:off x="457200" y="1600200"/>
            <a:ext cx="8229600" cy="4525963"/>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根据链式推导规则我们可以得到</a:t>
            </a:r>
            <a:r>
              <a:rPr lang="en-US" altLang="zh-CN" dirty="0" smtClean="0">
                <a:latin typeface="楷体" panose="02010609060101010101" pitchFamily="49" charset="-122"/>
                <a:ea typeface="楷体" panose="02010609060101010101" pitchFamily="49" charset="-122"/>
              </a:rPr>
              <a:t>:</a:t>
            </a:r>
          </a:p>
        </p:txBody>
      </p:sp>
      <p:graphicFrame>
        <p:nvGraphicFramePr>
          <p:cNvPr id="5" name="对象 4"/>
          <p:cNvGraphicFramePr>
            <a:graphicFrameLocks noChangeAspect="1"/>
          </p:cNvGraphicFramePr>
          <p:nvPr>
            <p:extLst>
              <p:ext uri="{D42A27DB-BD31-4B8C-83A1-F6EECF244321}">
                <p14:modId xmlns:p14="http://schemas.microsoft.com/office/powerpoint/2010/main" val="845021485"/>
              </p:ext>
            </p:extLst>
          </p:nvPr>
        </p:nvGraphicFramePr>
        <p:xfrm>
          <a:off x="251520" y="2420888"/>
          <a:ext cx="8892480" cy="1976107"/>
        </p:xfrm>
        <a:graphic>
          <a:graphicData uri="http://schemas.openxmlformats.org/presentationml/2006/ole">
            <mc:AlternateContent xmlns:mc="http://schemas.openxmlformats.org/markup-compatibility/2006">
              <mc:Choice xmlns:v="urn:schemas-microsoft-com:vml" Requires="v">
                <p:oleObj spid="_x0000_s4113" name="公式" r:id="rId3" imgW="101498400" imgH="22555200" progId="Equation.KSEE3">
                  <p:embed/>
                </p:oleObj>
              </mc:Choice>
              <mc:Fallback>
                <p:oleObj name="公式" r:id="rId3" imgW="101498400" imgH="22555200" progId="Equation.KSEE3">
                  <p:embed/>
                  <p:pic>
                    <p:nvPicPr>
                      <p:cNvPr id="0" name="图片 4096"/>
                      <p:cNvPicPr>
                        <a:picLocks noChangeAspect="1"/>
                      </p:cNvPicPr>
                      <p:nvPr/>
                    </p:nvPicPr>
                    <p:blipFill>
                      <a:blip r:embed="rId4"/>
                      <a:srcRect/>
                      <a:stretch>
                        <a:fillRect/>
                      </a:stretch>
                    </p:blipFill>
                    <p:spPr>
                      <a:xfrm>
                        <a:off x="251520" y="2420888"/>
                        <a:ext cx="8892480" cy="1976107"/>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概率推理</a:t>
            </a:r>
            <a:endParaRPr lang="zh-CN" altLang="en-US" dirty="0">
              <a:latin typeface="楷体" panose="02010609060101010101" pitchFamily="49" charset="-122"/>
              <a:ea typeface="楷体" panose="02010609060101010101" pitchFamily="49" charset="-122"/>
            </a:endParaRPr>
          </a:p>
        </p:txBody>
      </p:sp>
      <p:sp>
        <p:nvSpPr>
          <p:cNvPr id="4" name="内容占位符 2"/>
          <p:cNvSpPr>
            <a:spLocks noGrp="1"/>
          </p:cNvSpPr>
          <p:nvPr>
            <p:ph idx="1"/>
          </p:nvPr>
        </p:nvSpPr>
        <p:spPr>
          <a:xfrm>
            <a:off x="457200" y="1484784"/>
            <a:ext cx="8363272" cy="4525963"/>
          </a:xfrm>
        </p:spPr>
        <p:txBody>
          <a:bodyPr>
            <a:normAutofit/>
          </a:bodyPr>
          <a:lstStyle/>
          <a:p>
            <a:pPr>
              <a:buClr>
                <a:srgbClr val="800000"/>
              </a:buClr>
              <a:buFont typeface="Wingdings" pitchFamily="2" charset="2"/>
              <a:buChar char="Ø"/>
            </a:pPr>
            <a:r>
              <a:rPr lang="zh-CN" altLang="en-US" dirty="0">
                <a:latin typeface="楷体" panose="02010609060101010101" pitchFamily="49" charset="-122"/>
                <a:ea typeface="楷体" panose="02010609060101010101" pitchFamily="49" charset="-122"/>
              </a:rPr>
              <a:t>根据已观察到的证据计算查询命题的后验概率</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itchFamily="2" charset="2"/>
              <a:buChar char="Ø"/>
            </a:pPr>
            <a:r>
              <a:rPr lang="zh-CN" altLang="en-US" dirty="0" smtClean="0">
                <a:latin typeface="楷体" panose="02010609060101010101" pitchFamily="49" charset="-122"/>
                <a:ea typeface="楷体" panose="02010609060101010101" pitchFamily="49" charset="-122"/>
              </a:rPr>
              <a:t>使用</a:t>
            </a:r>
            <a:r>
              <a:rPr lang="zh-CN" altLang="en-US" dirty="0">
                <a:solidFill>
                  <a:srgbClr val="FF0000"/>
                </a:solidFill>
                <a:latin typeface="楷体" panose="02010609060101010101" pitchFamily="49" charset="-122"/>
                <a:ea typeface="楷体" panose="02010609060101010101" pitchFamily="49" charset="-122"/>
              </a:rPr>
              <a:t>完全联合概率分布</a:t>
            </a:r>
            <a:r>
              <a:rPr lang="zh-CN" altLang="en-US" dirty="0">
                <a:latin typeface="楷体" panose="02010609060101010101" pitchFamily="49" charset="-122"/>
                <a:ea typeface="楷体" panose="02010609060101010101" pitchFamily="49" charset="-122"/>
              </a:rPr>
              <a:t>作为“知识库”，从中可以导出所有问题的答案</a:t>
            </a:r>
            <a:r>
              <a:rPr lang="zh-CN" altLang="en-US" dirty="0" smtClean="0">
                <a:latin typeface="楷体" panose="02010609060101010101" pitchFamily="49" charset="-122"/>
                <a:ea typeface="楷体" panose="02010609060101010101" pitchFamily="49" charset="-122"/>
              </a:rPr>
              <a:t>。</a:t>
            </a:r>
            <a:endParaRPr lang="zh-CN" altLang="en-US" dirty="0"/>
          </a:p>
          <a:p>
            <a:pPr>
              <a:buClr>
                <a:srgbClr val="800000"/>
              </a:buClr>
              <a:buFont typeface="Wingdings" pitchFamily="2" charset="2"/>
              <a:buChar char="Ø"/>
            </a:pPr>
            <a:r>
              <a:rPr lang="zh-CN" altLang="en-US" dirty="0" smtClean="0">
                <a:latin typeface="楷体" panose="02010609060101010101" pitchFamily="49" charset="-122"/>
                <a:ea typeface="楷体" panose="02010609060101010101" pitchFamily="49" charset="-122"/>
              </a:rPr>
              <a:t>考虑一</a:t>
            </a:r>
            <a:r>
              <a:rPr lang="zh-CN" altLang="en-US" dirty="0">
                <a:latin typeface="楷体" panose="02010609060101010101" pitchFamily="49" charset="-122"/>
                <a:ea typeface="楷体" panose="02010609060101010101" pitchFamily="49" charset="-122"/>
              </a:rPr>
              <a:t>个由三个布尔变量</a:t>
            </a:r>
            <a:r>
              <a:rPr lang="en-US" altLang="zh-CN" u="sng" dirty="0">
                <a:latin typeface="Times New Roman" pitchFamily="18" charset="0"/>
                <a:ea typeface="楷体" panose="02010609060101010101" pitchFamily="49" charset="-122"/>
                <a:cs typeface="Times New Roman" pitchFamily="18" charset="0"/>
              </a:rPr>
              <a:t>Toothache</a:t>
            </a:r>
            <a:r>
              <a:rPr lang="zh-CN" altLang="en-US" dirty="0">
                <a:latin typeface="Times New Roman" pitchFamily="18" charset="0"/>
                <a:ea typeface="楷体" panose="02010609060101010101" pitchFamily="49" charset="-122"/>
                <a:cs typeface="Times New Roman" pitchFamily="18" charset="0"/>
              </a:rPr>
              <a:t>，</a:t>
            </a:r>
            <a:r>
              <a:rPr lang="en-US" altLang="zh-CN" u="sng" dirty="0">
                <a:latin typeface="Times New Roman" pitchFamily="18" charset="0"/>
                <a:ea typeface="楷体" panose="02010609060101010101" pitchFamily="49" charset="-122"/>
                <a:cs typeface="Times New Roman" pitchFamily="18" charset="0"/>
              </a:rPr>
              <a:t>Cavity</a:t>
            </a:r>
            <a:r>
              <a:rPr lang="zh-CN" altLang="en-US" dirty="0">
                <a:latin typeface="楷体" panose="02010609060101010101" pitchFamily="49" charset="-122"/>
                <a:ea typeface="楷体" panose="02010609060101010101" pitchFamily="49" charset="-122"/>
              </a:rPr>
              <a:t>以及</a:t>
            </a:r>
            <a:r>
              <a:rPr lang="en-US" altLang="zh-CN" u="sng" dirty="0" smtClean="0">
                <a:latin typeface="Times New Roman" pitchFamily="18" charset="0"/>
                <a:ea typeface="楷体" panose="02010609060101010101" pitchFamily="49" charset="-122"/>
                <a:cs typeface="Times New Roman" pitchFamily="18" charset="0"/>
              </a:rPr>
              <a:t>Catch</a:t>
            </a:r>
            <a:r>
              <a:rPr lang="zh-CN" altLang="en-US" dirty="0" smtClean="0">
                <a:latin typeface="楷体" panose="02010609060101010101" pitchFamily="49" charset="-122"/>
                <a:ea typeface="楷体" panose="02010609060101010101" pitchFamily="49" charset="-122"/>
              </a:rPr>
              <a:t>组成的牙病问题：</a:t>
            </a:r>
            <a:endParaRPr lang="zh-CN" altLang="en-US" dirty="0"/>
          </a:p>
          <a:p>
            <a:endParaRPr lang="zh-CN" altLang="en-US" dirty="0"/>
          </a:p>
          <a:p>
            <a:pPr>
              <a:buClr>
                <a:srgbClr val="800000"/>
              </a:buClr>
              <a:buFont typeface="Wingdings" pitchFamily="2" charset="2"/>
              <a:buChar char="Ø"/>
            </a:pPr>
            <a:endParaRPr lang="en-US" altLang="zh-CN" dirty="0" smtClean="0">
              <a:latin typeface="楷体" panose="02010609060101010101" pitchFamily="49" charset="-122"/>
              <a:ea typeface="楷体" panose="02010609060101010101" pitchFamily="49" charset="-122"/>
            </a:endParaRPr>
          </a:p>
        </p:txBody>
      </p:sp>
      <p:pic>
        <p:nvPicPr>
          <p:cNvPr id="6" name="Picture 2"/>
          <p:cNvPicPr>
            <a:picLocks noChangeAspect="1" noChangeArrowheads="1"/>
          </p:cNvPicPr>
          <p:nvPr/>
        </p:nvPicPr>
        <p:blipFill>
          <a:blip r:embed="rId2" cstate="print"/>
          <a:srcRect/>
          <a:stretch>
            <a:fillRect/>
          </a:stretch>
        </p:blipFill>
        <p:spPr bwMode="auto">
          <a:xfrm>
            <a:off x="899592" y="4657436"/>
            <a:ext cx="5472608" cy="2200564"/>
          </a:xfrm>
          <a:prstGeom prst="rect">
            <a:avLst/>
          </a:prstGeom>
          <a:noFill/>
          <a:ln w="9525">
            <a:noFill/>
            <a:miter lim="800000"/>
            <a:headEnd/>
            <a:tailEnd/>
          </a:ln>
        </p:spPr>
      </p:pic>
      <p:sp>
        <p:nvSpPr>
          <p:cNvPr id="7" name="TextBox 6"/>
          <p:cNvSpPr txBox="1"/>
          <p:nvPr/>
        </p:nvSpPr>
        <p:spPr>
          <a:xfrm>
            <a:off x="6588224" y="4941168"/>
            <a:ext cx="1800200" cy="1569660"/>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其完全联合分布是一</a:t>
            </a:r>
            <a:r>
              <a:rPr lang="zh-CN" altLang="en-US" sz="2400" dirty="0"/>
              <a:t>个</a:t>
            </a:r>
            <a:r>
              <a:rPr lang="en-US" altLang="zh-CN" sz="2400" dirty="0"/>
              <a:t>2</a:t>
            </a:r>
            <a:r>
              <a:rPr lang="zh-CN" altLang="en-US" sz="2400" dirty="0"/>
              <a:t>*</a:t>
            </a:r>
            <a:r>
              <a:rPr lang="en-US" altLang="zh-CN" sz="2400" dirty="0"/>
              <a:t>2</a:t>
            </a:r>
            <a:r>
              <a:rPr lang="zh-CN" altLang="en-US" sz="2400" dirty="0"/>
              <a:t>*</a:t>
            </a:r>
            <a:r>
              <a:rPr lang="en-US" altLang="zh-CN" sz="2400" dirty="0"/>
              <a:t>2</a:t>
            </a:r>
            <a:r>
              <a:rPr lang="zh-CN" altLang="en-US" sz="2400" dirty="0">
                <a:latin typeface="楷体" panose="02010609060101010101" pitchFamily="49" charset="-122"/>
                <a:ea typeface="楷体" panose="02010609060101010101" pitchFamily="49" charset="-122"/>
              </a:rPr>
              <a:t>的表格</a:t>
            </a:r>
            <a:r>
              <a:rPr lang="zh-CN" altLang="en-US" sz="2400" dirty="0"/>
              <a:t>。</a:t>
            </a:r>
          </a:p>
        </p:txBody>
      </p:sp>
    </p:spTree>
    <p:extLst>
      <p:ext uri="{BB962C8B-B14F-4D97-AF65-F5344CB8AC3E}">
        <p14:creationId xmlns:p14="http://schemas.microsoft.com/office/powerpoint/2010/main" val="199604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例子：牙病问题</a:t>
            </a:r>
            <a:endParaRPr lang="zh-CN" altLang="en-US" dirty="0">
              <a:latin typeface="楷体" panose="02010609060101010101" pitchFamily="49" charset="-122"/>
              <a:ea typeface="楷体" panose="02010609060101010101" pitchFamily="49" charset="-122"/>
            </a:endParaRPr>
          </a:p>
        </p:txBody>
      </p:sp>
      <p:pic>
        <p:nvPicPr>
          <p:cNvPr id="64514" name="Picture 2"/>
          <p:cNvPicPr>
            <a:picLocks noChangeAspect="1" noChangeArrowheads="1"/>
          </p:cNvPicPr>
          <p:nvPr/>
        </p:nvPicPr>
        <p:blipFill>
          <a:blip r:embed="rId3" cstate="print"/>
          <a:srcRect/>
          <a:stretch>
            <a:fillRect/>
          </a:stretch>
        </p:blipFill>
        <p:spPr bwMode="auto">
          <a:xfrm>
            <a:off x="2231007" y="3148918"/>
            <a:ext cx="4824536" cy="1939971"/>
          </a:xfrm>
          <a:prstGeom prst="rect">
            <a:avLst/>
          </a:prstGeom>
          <a:noFill/>
          <a:ln w="9525">
            <a:noFill/>
            <a:miter lim="800000"/>
            <a:headEnd/>
            <a:tailEnd/>
          </a:ln>
        </p:spPr>
      </p:pic>
      <p:pic>
        <p:nvPicPr>
          <p:cNvPr id="64515" name="Picture 3"/>
          <p:cNvPicPr>
            <a:picLocks noChangeAspect="1" noChangeArrowheads="1"/>
          </p:cNvPicPr>
          <p:nvPr/>
        </p:nvPicPr>
        <p:blipFill>
          <a:blip r:embed="rId4" cstate="print"/>
          <a:srcRect/>
          <a:stretch>
            <a:fillRect/>
          </a:stretch>
        </p:blipFill>
        <p:spPr bwMode="auto">
          <a:xfrm>
            <a:off x="499461" y="5449701"/>
            <a:ext cx="2847975" cy="495300"/>
          </a:xfrm>
          <a:prstGeom prst="rect">
            <a:avLst/>
          </a:prstGeom>
          <a:noFill/>
          <a:ln w="9525">
            <a:noFill/>
            <a:miter lim="800000"/>
            <a:headEnd/>
            <a:tailEnd/>
          </a:ln>
        </p:spPr>
      </p:pic>
      <p:pic>
        <p:nvPicPr>
          <p:cNvPr id="64516" name="Picture 4"/>
          <p:cNvPicPr>
            <a:picLocks noChangeAspect="1" noChangeArrowheads="1"/>
          </p:cNvPicPr>
          <p:nvPr/>
        </p:nvPicPr>
        <p:blipFill>
          <a:blip r:embed="rId5" cstate="print"/>
          <a:srcRect/>
          <a:stretch>
            <a:fillRect/>
          </a:stretch>
        </p:blipFill>
        <p:spPr bwMode="auto">
          <a:xfrm>
            <a:off x="361950" y="6045175"/>
            <a:ext cx="8782050" cy="400050"/>
          </a:xfrm>
          <a:prstGeom prst="rect">
            <a:avLst/>
          </a:prstGeom>
          <a:noFill/>
          <a:ln w="9525">
            <a:noFill/>
            <a:miter lim="800000"/>
            <a:headEnd/>
            <a:tailEnd/>
          </a:ln>
        </p:spPr>
      </p:pic>
      <p:sp>
        <p:nvSpPr>
          <p:cNvPr id="14" name="矩形 13"/>
          <p:cNvSpPr/>
          <p:nvPr/>
        </p:nvSpPr>
        <p:spPr>
          <a:xfrm>
            <a:off x="3347436" y="4118904"/>
            <a:ext cx="1800200" cy="7920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23527" y="1525451"/>
            <a:ext cx="8639497" cy="1846659"/>
          </a:xfrm>
          <a:prstGeom prst="rect">
            <a:avLst/>
          </a:prstGeom>
        </p:spPr>
        <p:txBody>
          <a:bodyPr wrap="square">
            <a:spAutoFit/>
          </a:bodyPr>
          <a:lstStyle/>
          <a:p>
            <a:pPr marL="342900" indent="-342900">
              <a:spcBef>
                <a:spcPct val="20000"/>
              </a:spcBef>
              <a:buClr>
                <a:srgbClr val="800000"/>
              </a:buClr>
              <a:buFont typeface="Wingdings" pitchFamily="2" charset="2"/>
              <a:buChar char="Ø"/>
            </a:pPr>
            <a:r>
              <a:rPr lang="zh-CN" altLang="en-US" sz="3200" dirty="0">
                <a:latin typeface="楷体" panose="02010609060101010101" pitchFamily="49" charset="-122"/>
                <a:ea typeface="楷体" panose="02010609060101010101" pitchFamily="49" charset="-122"/>
              </a:rPr>
              <a:t>计算任何命题概率的一种直接方法：只需识别使命题为真的那些可能世界，然后把它们的概率加起来。</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4516"/>
                                        </p:tgtEl>
                                        <p:attrNameLst>
                                          <p:attrName>style.visibility</p:attrName>
                                        </p:attrNameLst>
                                      </p:cBhvr>
                                      <p:to>
                                        <p:strVal val="visible"/>
                                      </p:to>
                                    </p:set>
                                    <p:animEffect transition="in" filter="blinds(horizontal)">
                                      <p:cBhvr>
                                        <p:cTn id="19"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1124744"/>
            <a:ext cx="7315200" cy="3528392"/>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对于牙病问题</a:t>
            </a:r>
            <a:endParaRPr lang="en-US" altLang="zh-CN" sz="2600" dirty="0" smtClean="0">
              <a:solidFill>
                <a:srgbClr val="000000"/>
              </a:solidFill>
              <a:latin typeface="Microsoft Yahei"/>
              <a:ea typeface="Microsoft Yahei"/>
              <a:sym typeface="Microsoft Yahei"/>
            </a:endParaRPr>
          </a:p>
          <a:p>
            <a:endParaRPr lang="en-US" altLang="zh-CN" sz="2600" dirty="0" smtClean="0">
              <a:solidFill>
                <a:srgbClr val="000000"/>
              </a:solidFill>
              <a:latin typeface="Microsoft Yahei"/>
              <a:ea typeface="Microsoft Yahei"/>
              <a:sym typeface="Microsoft Yahei"/>
            </a:endParaRPr>
          </a:p>
          <a:p>
            <a:endParaRPr lang="en-US" altLang="zh-CN" sz="2600" dirty="0">
              <a:solidFill>
                <a:srgbClr val="000000"/>
              </a:solidFill>
              <a:latin typeface="Microsoft Yahei"/>
              <a:ea typeface="Microsoft Yahei"/>
              <a:sym typeface="Microsoft Yahei"/>
            </a:endParaRPr>
          </a:p>
          <a:p>
            <a:endParaRPr lang="en-US" altLang="zh-CN" sz="2600" dirty="0" smtClean="0">
              <a:solidFill>
                <a:srgbClr val="000000"/>
              </a:solidFill>
              <a:latin typeface="Microsoft Yahei"/>
              <a:ea typeface="Microsoft Yahei"/>
              <a:sym typeface="Microsoft Yahei"/>
            </a:endParaRPr>
          </a:p>
          <a:p>
            <a:endParaRPr lang="en-US" altLang="zh-CN" sz="2600" dirty="0" smtClean="0">
              <a:solidFill>
                <a:srgbClr val="000000"/>
              </a:solidFill>
              <a:latin typeface="Microsoft Yahei"/>
              <a:ea typeface="Microsoft Yahei"/>
              <a:sym typeface="Microsoft Yahei"/>
            </a:endParaRPr>
          </a:p>
          <a:p>
            <a:endParaRPr lang="en-US" altLang="zh-CN" sz="2600" dirty="0">
              <a:solidFill>
                <a:srgbClr val="000000"/>
              </a:solidFill>
              <a:latin typeface="Microsoft Yahei"/>
              <a:ea typeface="Microsoft Yahei"/>
              <a:sym typeface="Microsoft Yahei"/>
            </a:endParaRPr>
          </a:p>
          <a:p>
            <a:endParaRPr lang="en-US" altLang="zh-CN" sz="2600" dirty="0" smtClean="0">
              <a:solidFill>
                <a:srgbClr val="000000"/>
              </a:solidFill>
              <a:latin typeface="Microsoft Yahei"/>
              <a:ea typeface="Microsoft Yahei"/>
              <a:sym typeface="Microsoft Yahei"/>
            </a:endParaRPr>
          </a:p>
          <a:p>
            <a:endParaRPr lang="en-US" altLang="zh-CN" sz="2600" dirty="0" smtClean="0">
              <a:solidFill>
                <a:srgbClr val="000000"/>
              </a:solidFill>
              <a:latin typeface="Microsoft Yahei"/>
              <a:ea typeface="Microsoft Yahei"/>
              <a:sym typeface="Microsoft Yahei"/>
            </a:endParaRPr>
          </a:p>
          <a:p>
            <a:r>
              <a:rPr lang="zh-CN" altLang="en-US" sz="2600" dirty="0" smtClean="0">
                <a:solidFill>
                  <a:srgbClr val="000000"/>
                </a:solidFill>
                <a:latin typeface="Microsoft Yahei"/>
                <a:ea typeface="Microsoft Yahei"/>
                <a:sym typeface="Microsoft Yahei"/>
              </a:rPr>
              <a:t>计算</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pic>
        <p:nvPicPr>
          <p:cNvPr id="13" name="Picture 2"/>
          <p:cNvPicPr>
            <a:picLocks noChangeAspect="1" noChangeArrowheads="1"/>
          </p:cNvPicPr>
          <p:nvPr/>
        </p:nvPicPr>
        <p:blipFill>
          <a:blip r:embed="rId20" cstate="print"/>
          <a:srcRect/>
          <a:stretch>
            <a:fillRect/>
          </a:stretch>
        </p:blipFill>
        <p:spPr bwMode="auto">
          <a:xfrm>
            <a:off x="2069207" y="1631013"/>
            <a:ext cx="5825299" cy="2342383"/>
          </a:xfrm>
          <a:prstGeom prst="rect">
            <a:avLst/>
          </a:prstGeom>
          <a:noFill/>
          <a:ln w="9525">
            <a:noFill/>
            <a:miter lim="800000"/>
            <a:headEnd/>
            <a:tailEnd/>
          </a:ln>
        </p:spPr>
      </p:pic>
      <p:pic>
        <p:nvPicPr>
          <p:cNvPr id="14" name="Picture 5"/>
          <p:cNvPicPr>
            <a:picLocks noChangeAspect="1" noChangeArrowheads="1"/>
          </p:cNvPicPr>
          <p:nvPr/>
        </p:nvPicPr>
        <p:blipFill>
          <a:blip r:embed="rId21" cstate="print"/>
          <a:srcRect/>
          <a:stretch>
            <a:fillRect/>
          </a:stretch>
        </p:blipFill>
        <p:spPr bwMode="auto">
          <a:xfrm>
            <a:off x="1805367" y="4263602"/>
            <a:ext cx="4013076" cy="388654"/>
          </a:xfrm>
          <a:prstGeom prst="rect">
            <a:avLst/>
          </a:prstGeom>
          <a:noFill/>
          <a:ln w="9525">
            <a:noFill/>
            <a:miter lim="800000"/>
            <a:headEnd/>
            <a:tailEnd/>
          </a:ln>
        </p:spPr>
      </p:pic>
      <p:sp>
        <p:nvSpPr>
          <p:cNvPr id="15" name="矩形 14" hidden="1"/>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TextBox 19" hidden="1"/>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21" name="TextBox 20" hidden="1"/>
          <p:cNvSpPr txBox="1"/>
          <p:nvPr>
            <p:custDataLst>
              <p:tags r:id="rId7"/>
            </p:custDataLst>
          </p:nvPr>
        </p:nvSpPr>
        <p:spPr>
          <a:xfrm>
            <a:off x="9779000" y="1270000"/>
            <a:ext cx="3332480" cy="1905000"/>
          </a:xfrm>
          <a:prstGeom prst="rect">
            <a:avLst/>
          </a:prstGeom>
          <a:noFill/>
        </p:spPr>
        <p:txBody>
          <a:bodyPr vert="horz" rtlCol="0" anchor="t" anchorCtr="0">
            <a:spAutoFit/>
          </a:bodyPr>
          <a:lstStyle/>
          <a:p>
            <a:r>
              <a:rPr lang="zh-CN" altLang="en-US" sz="2000" dirty="0" smtClean="0">
                <a:solidFill>
                  <a:srgbClr val="000000"/>
                </a:solidFill>
                <a:latin typeface="Microsoft Yahei"/>
                <a:ea typeface="Microsoft Yahei"/>
                <a:sym typeface="Microsoft Yahei"/>
              </a:rPr>
              <a:t>此处添加答案解析</a:t>
            </a:r>
            <a:endParaRPr lang="zh-CN" altLang="en-US" sz="2000" dirty="0">
              <a:solidFill>
                <a:srgbClr val="000000"/>
              </a:solidFill>
              <a:latin typeface="Microsoft Yahei"/>
              <a:ea typeface="Microsoft Yahei"/>
              <a:sym typeface="Microsoft Yahei"/>
            </a:endParaRPr>
          </a:p>
        </p:txBody>
      </p:sp>
      <p:grpSp>
        <p:nvGrpSpPr>
          <p:cNvPr id="19" name="组合 18" hidden="1"/>
          <p:cNvGrpSpPr/>
          <p:nvPr>
            <p:custDataLst>
              <p:tags r:id="rId8"/>
            </p:custDataLst>
          </p:nvPr>
        </p:nvGrpSpPr>
        <p:grpSpPr>
          <a:xfrm>
            <a:off x="9537700" y="0"/>
            <a:ext cx="3815080" cy="647700"/>
            <a:chOff x="9537700" y="0"/>
            <a:chExt cx="3815080" cy="647700"/>
          </a:xfrm>
        </p:grpSpPr>
        <p:sp>
          <p:nvSpPr>
            <p:cNvPr id="16" name="RemarkBack" hidden="1"/>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Block" hidden="1"/>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markTitleText" hidden="1"/>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11" name="组合 10"/>
          <p:cNvGrpSpPr/>
          <p:nvPr>
            <p:custDataLst>
              <p:tags r:id="rId9"/>
            </p:custDataLst>
          </p:nvPr>
        </p:nvGrpSpPr>
        <p:grpSpPr>
          <a:xfrm>
            <a:off x="0" y="0"/>
            <a:ext cx="9144000" cy="635000"/>
            <a:chOff x="0" y="0"/>
            <a:chExt cx="9144000" cy="635000"/>
          </a:xfrm>
        </p:grpSpPr>
        <p:sp>
          <p:nvSpPr>
            <p:cNvPr id="7" name="TitleBackground"/>
            <p:cNvSpPr/>
            <p:nvPr>
              <p:custDataLst>
                <p:tags r:id="rId1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1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5</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0"/>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030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例子：牙病问题</a:t>
            </a:r>
            <a:endParaRPr lang="zh-CN" altLang="en-US" dirty="0">
              <a:latin typeface="楷体" panose="02010609060101010101" pitchFamily="49" charset="-122"/>
              <a:ea typeface="楷体" panose="02010609060101010101" pitchFamily="49" charset="-122"/>
            </a:endParaRPr>
          </a:p>
        </p:txBody>
      </p:sp>
      <p:pic>
        <p:nvPicPr>
          <p:cNvPr id="64514" name="Picture 2"/>
          <p:cNvPicPr>
            <a:picLocks noChangeAspect="1" noChangeArrowheads="1"/>
          </p:cNvPicPr>
          <p:nvPr/>
        </p:nvPicPr>
        <p:blipFill>
          <a:blip r:embed="rId3" cstate="print"/>
          <a:srcRect/>
          <a:stretch>
            <a:fillRect/>
          </a:stretch>
        </p:blipFill>
        <p:spPr bwMode="auto">
          <a:xfrm>
            <a:off x="1781783" y="1772816"/>
            <a:ext cx="5220840" cy="2099327"/>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180975" y="4260797"/>
            <a:ext cx="4013076" cy="388654"/>
          </a:xfrm>
          <a:prstGeom prst="rect">
            <a:avLst/>
          </a:prstGeom>
          <a:noFill/>
          <a:ln w="9525">
            <a:noFill/>
            <a:miter lim="800000"/>
            <a:headEnd/>
            <a:tailEnd/>
          </a:ln>
        </p:spPr>
      </p:pic>
      <p:pic>
        <p:nvPicPr>
          <p:cNvPr id="9" name="Picture 6"/>
          <p:cNvPicPr>
            <a:picLocks noChangeAspect="1" noChangeArrowheads="1"/>
          </p:cNvPicPr>
          <p:nvPr/>
        </p:nvPicPr>
        <p:blipFill>
          <a:blip r:embed="rId5" cstate="print"/>
          <a:srcRect/>
          <a:stretch>
            <a:fillRect/>
          </a:stretch>
        </p:blipFill>
        <p:spPr bwMode="auto">
          <a:xfrm>
            <a:off x="180975" y="5085184"/>
            <a:ext cx="8568952" cy="704879"/>
          </a:xfrm>
          <a:prstGeom prst="rect">
            <a:avLst/>
          </a:prstGeom>
          <a:noFill/>
          <a:ln w="9525">
            <a:noFill/>
            <a:miter lim="800000"/>
            <a:headEnd/>
            <a:tailEnd/>
          </a:ln>
        </p:spPr>
      </p:pic>
    </p:spTree>
    <p:extLst>
      <p:ext uri="{BB962C8B-B14F-4D97-AF65-F5344CB8AC3E}">
        <p14:creationId xmlns:p14="http://schemas.microsoft.com/office/powerpoint/2010/main" val="232506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例子：牙病问题</a:t>
            </a:r>
            <a:endParaRPr lang="zh-CN" altLang="en-US" dirty="0">
              <a:latin typeface="楷体" panose="02010609060101010101" pitchFamily="49" charset="-122"/>
              <a:ea typeface="楷体" panose="02010609060101010101" pitchFamily="49" charset="-122"/>
            </a:endParaRPr>
          </a:p>
        </p:txBody>
      </p:sp>
      <p:pic>
        <p:nvPicPr>
          <p:cNvPr id="64514" name="Picture 2"/>
          <p:cNvPicPr>
            <a:picLocks noChangeAspect="1" noChangeArrowheads="1"/>
          </p:cNvPicPr>
          <p:nvPr/>
        </p:nvPicPr>
        <p:blipFill>
          <a:blip r:embed="rId2" cstate="print"/>
          <a:srcRect/>
          <a:stretch>
            <a:fillRect/>
          </a:stretch>
        </p:blipFill>
        <p:spPr bwMode="auto">
          <a:xfrm>
            <a:off x="2051720" y="1556792"/>
            <a:ext cx="4882530" cy="1963291"/>
          </a:xfrm>
          <a:prstGeom prst="rect">
            <a:avLst/>
          </a:prstGeom>
          <a:noFill/>
          <a:ln w="9525">
            <a:noFill/>
            <a:miter lim="800000"/>
            <a:headEnd/>
            <a:tailEnd/>
          </a:ln>
        </p:spPr>
      </p:pic>
      <p:pic>
        <p:nvPicPr>
          <p:cNvPr id="65538" name="Picture 2"/>
          <p:cNvPicPr>
            <a:picLocks noChangeAspect="1" noChangeArrowheads="1"/>
          </p:cNvPicPr>
          <p:nvPr/>
        </p:nvPicPr>
        <p:blipFill>
          <a:blip r:embed="rId3" cstate="print"/>
          <a:srcRect/>
          <a:stretch>
            <a:fillRect/>
          </a:stretch>
        </p:blipFill>
        <p:spPr bwMode="auto">
          <a:xfrm>
            <a:off x="539551" y="3864099"/>
            <a:ext cx="4391025" cy="438150"/>
          </a:xfrm>
          <a:prstGeom prst="rect">
            <a:avLst/>
          </a:prstGeom>
          <a:noFill/>
          <a:ln w="9525">
            <a:noFill/>
            <a:miter lim="800000"/>
            <a:headEnd/>
            <a:tailEnd/>
          </a:ln>
        </p:spPr>
      </p:pic>
      <p:pic>
        <p:nvPicPr>
          <p:cNvPr id="65539" name="Picture 3"/>
          <p:cNvPicPr>
            <a:picLocks noChangeAspect="1" noChangeArrowheads="1"/>
          </p:cNvPicPr>
          <p:nvPr/>
        </p:nvPicPr>
        <p:blipFill>
          <a:blip r:embed="rId4" cstate="print"/>
          <a:srcRect/>
          <a:stretch>
            <a:fillRect/>
          </a:stretch>
        </p:blipFill>
        <p:spPr bwMode="auto">
          <a:xfrm>
            <a:off x="521211" y="4581128"/>
            <a:ext cx="8420621" cy="21537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blinds(horizontal)">
                                      <p:cBhvr>
                                        <p:cTn id="7"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1008463" y="2852936"/>
            <a:ext cx="7315200" cy="2143125"/>
          </a:xfrm>
          <a:prstGeom prst="rect">
            <a:avLst/>
          </a:prstGeom>
          <a:noFill/>
        </p:spPr>
        <p:txBody>
          <a:bodyPr vert="horz" wrap="square" rtlCol="0" anchor="ctr" anchorCtr="0">
            <a:noAutofit/>
          </a:bodyPr>
          <a:lstStyle/>
          <a:p>
            <a:r>
              <a:rPr lang="zh-CN" altLang="en-US" sz="2800" dirty="0" smtClean="0">
                <a:solidFill>
                  <a:srgbClr val="000000"/>
                </a:solidFill>
                <a:latin typeface="Microsoft Yahei"/>
                <a:ea typeface="Microsoft Yahei"/>
                <a:sym typeface="Microsoft Yahei"/>
              </a:rPr>
              <a:t>对于</a:t>
            </a:r>
            <a:r>
              <a:rPr lang="zh-CN" altLang="en-US" sz="2800" dirty="0">
                <a:solidFill>
                  <a:srgbClr val="000000"/>
                </a:solidFill>
                <a:latin typeface="Microsoft Yahei"/>
                <a:ea typeface="Microsoft Yahei"/>
                <a:sym typeface="Microsoft Yahei"/>
              </a:rPr>
              <a:t>牙病</a:t>
            </a:r>
            <a:r>
              <a:rPr lang="zh-CN" altLang="en-US" sz="2800" dirty="0" smtClean="0">
                <a:solidFill>
                  <a:srgbClr val="000000"/>
                </a:solidFill>
                <a:latin typeface="Microsoft Yahei"/>
                <a:ea typeface="Microsoft Yahei"/>
                <a:sym typeface="Microsoft Yahei"/>
              </a:rPr>
              <a:t>问题</a:t>
            </a:r>
            <a:endParaRPr lang="zh-CN" altLang="en-US" sz="2800" dirty="0"/>
          </a:p>
          <a:p>
            <a:r>
              <a:rPr lang="zh-CN" altLang="en-US" sz="2800" dirty="0"/>
              <a:t>  </a:t>
            </a:r>
          </a:p>
          <a:p>
            <a:r>
              <a:rPr lang="zh-CN" altLang="en-US" sz="2800" dirty="0" smtClean="0"/>
              <a:t></a:t>
            </a:r>
            <a:endParaRPr lang="en-US" altLang="zh-CN" sz="2800" dirty="0" smtClean="0"/>
          </a:p>
          <a:p>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solidFill>
                  <a:srgbClr val="000000"/>
                </a:solidFill>
                <a:latin typeface="Microsoft Yahei"/>
                <a:ea typeface="Microsoft Yahei"/>
                <a:sym typeface="Microsoft Yahei"/>
              </a:rPr>
              <a:t>计算                                  ？</a:t>
            </a:r>
            <a:endParaRPr lang="zh-CN" altLang="en-US" sz="2800" dirty="0">
              <a:solidFill>
                <a:srgbClr val="000000"/>
              </a:solidFill>
              <a:latin typeface="Microsoft Yahei"/>
              <a:ea typeface="Microsoft Yahei"/>
              <a:sym typeface="Microsoft Yahei"/>
            </a:endParaRPr>
          </a:p>
          <a:p>
            <a:endParaRPr lang="zh-CN" altLang="en-US" sz="2800" dirty="0"/>
          </a:p>
          <a:p>
            <a:r>
              <a:rPr lang="zh-CN" altLang="en-US" sz="2800" dirty="0"/>
              <a:t></a:t>
            </a:r>
          </a:p>
          <a:p>
            <a:r>
              <a:rPr lang="zh-CN" altLang="en-US" sz="2800" dirty="0"/>
              <a:t></a:t>
            </a:r>
          </a:p>
          <a:p>
            <a:r>
              <a:rPr lang="zh-CN" altLang="en-US" sz="2800" dirty="0" smtClean="0"/>
              <a:t></a:t>
            </a:r>
            <a:endParaRPr lang="zh-CN" altLang="en-US" sz="2800" dirty="0"/>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pic>
        <p:nvPicPr>
          <p:cNvPr id="13" name="Picture 2"/>
          <p:cNvPicPr>
            <a:picLocks noChangeAspect="1" noChangeArrowheads="1"/>
          </p:cNvPicPr>
          <p:nvPr/>
        </p:nvPicPr>
        <p:blipFill>
          <a:blip r:embed="rId12" cstate="print"/>
          <a:srcRect/>
          <a:stretch>
            <a:fillRect/>
          </a:stretch>
        </p:blipFill>
        <p:spPr bwMode="auto">
          <a:xfrm>
            <a:off x="2102043" y="1988840"/>
            <a:ext cx="5492557" cy="2208586"/>
          </a:xfrm>
          <a:prstGeom prst="rect">
            <a:avLst/>
          </a:prstGeom>
          <a:noFill/>
          <a:ln w="9525">
            <a:noFill/>
            <a:miter lim="800000"/>
            <a:headEnd/>
            <a:tailEnd/>
          </a:ln>
        </p:spPr>
      </p:pic>
      <p:pic>
        <p:nvPicPr>
          <p:cNvPr id="9218"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7704" y="4275981"/>
            <a:ext cx="342985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5</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04317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例子：牙病问题</a:t>
            </a:r>
            <a:endParaRPr lang="zh-CN" altLang="en-US" dirty="0">
              <a:latin typeface="楷体" panose="02010609060101010101" pitchFamily="49" charset="-122"/>
              <a:ea typeface="楷体" panose="02010609060101010101" pitchFamily="49" charset="-122"/>
            </a:endParaRPr>
          </a:p>
        </p:txBody>
      </p:sp>
      <p:pic>
        <p:nvPicPr>
          <p:cNvPr id="64514" name="Picture 2"/>
          <p:cNvPicPr>
            <a:picLocks noChangeAspect="1" noChangeArrowheads="1"/>
          </p:cNvPicPr>
          <p:nvPr/>
        </p:nvPicPr>
        <p:blipFill>
          <a:blip r:embed="rId2" cstate="print"/>
          <a:srcRect/>
          <a:stretch>
            <a:fillRect/>
          </a:stretch>
        </p:blipFill>
        <p:spPr bwMode="auto">
          <a:xfrm>
            <a:off x="2051720" y="1556792"/>
            <a:ext cx="4882530" cy="1963291"/>
          </a:xfrm>
          <a:prstGeom prst="rect">
            <a:avLst/>
          </a:prstGeom>
          <a:noFill/>
          <a:ln w="9525">
            <a:noFill/>
            <a:miter lim="800000"/>
            <a:headEnd/>
            <a:tailEnd/>
          </a:ln>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005064"/>
            <a:ext cx="805521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018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归一化</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目标：给定条件变量</a:t>
            </a:r>
            <a:r>
              <a:rPr lang="en-US" altLang="zh-CN" dirty="0" smtClean="0">
                <a:latin typeface="Times New Roman" pitchFamily="18" charset="0"/>
                <a:ea typeface="楷体" panose="02010609060101010101" pitchFamily="49" charset="-122"/>
                <a:cs typeface="Times New Roman" pitchFamily="18" charset="0"/>
              </a:rPr>
              <a:t>E</a:t>
            </a:r>
            <a:r>
              <a:rPr lang="zh-CN" altLang="en-US" dirty="0" smtClean="0">
                <a:latin typeface="楷体" panose="02010609060101010101" pitchFamily="49" charset="-122"/>
                <a:ea typeface="楷体" panose="02010609060101010101" pitchFamily="49" charset="-122"/>
              </a:rPr>
              <a:t>的值</a:t>
            </a:r>
            <a:r>
              <a:rPr lang="en-US" altLang="zh-CN" dirty="0" smtClean="0">
                <a:latin typeface="Times New Roman" pitchFamily="18" charset="0"/>
                <a:ea typeface="楷体" panose="02010609060101010101" pitchFamily="49" charset="-122"/>
                <a:cs typeface="Times New Roman" pitchFamily="18" charset="0"/>
              </a:rPr>
              <a:t>e</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计算查询变量</a:t>
            </a:r>
            <a:r>
              <a:rPr lang="en-US" altLang="zh-CN" dirty="0" smtClean="0">
                <a:latin typeface="Times New Roman" pitchFamily="18" charset="0"/>
                <a:ea typeface="楷体" panose="02010609060101010101" pitchFamily="49" charset="-122"/>
                <a:cs typeface="Times New Roman" pitchFamily="18" charset="0"/>
              </a:rPr>
              <a:t>Y</a:t>
            </a:r>
            <a:r>
              <a:rPr lang="zh-CN" altLang="en-US" dirty="0" smtClean="0">
                <a:latin typeface="楷体" panose="02010609060101010101" pitchFamily="49" charset="-122"/>
                <a:ea typeface="楷体" panose="02010609060101010101" pitchFamily="49" charset="-122"/>
              </a:rPr>
              <a:t>的后验联合分布</a:t>
            </a:r>
            <a:r>
              <a:rPr lang="en-US" altLang="zh-CN" i="1" dirty="0" smtClean="0">
                <a:latin typeface="Times New Roman" pitchFamily="18" charset="0"/>
                <a:ea typeface="楷体" panose="02010609060101010101" pitchFamily="49" charset="-122"/>
                <a:cs typeface="Times New Roman" pitchFamily="18" charset="0"/>
              </a:rPr>
              <a:t>P</a:t>
            </a:r>
            <a:r>
              <a:rPr lang="en-US" altLang="zh-CN" dirty="0" smtClean="0">
                <a:latin typeface="Times New Roman" pitchFamily="18" charset="0"/>
                <a:ea typeface="楷体" panose="02010609060101010101" pitchFamily="49" charset="-122"/>
                <a:cs typeface="Times New Roman" pitchFamily="18" charset="0"/>
              </a:rPr>
              <a:t>(Y|E=e)</a:t>
            </a:r>
            <a:r>
              <a:rPr lang="en-US" altLang="zh-CN" dirty="0" smtClean="0">
                <a:latin typeface="楷体" panose="02010609060101010101" pitchFamily="49" charset="-122"/>
                <a:ea typeface="楷体" panose="02010609060101010101" pitchFamily="49" charset="-122"/>
              </a:rPr>
              <a:t>.</a:t>
            </a: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步骤：</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确定隐藏变量</a:t>
            </a:r>
            <a:r>
              <a:rPr lang="en-US" altLang="zh-CN" sz="3200" dirty="0" smtClean="0">
                <a:latin typeface="Times New Roman" pitchFamily="18" charset="0"/>
                <a:ea typeface="楷体" panose="02010609060101010101" pitchFamily="49" charset="-122"/>
                <a:cs typeface="Times New Roman" pitchFamily="18" charset="0"/>
              </a:rPr>
              <a:t>H=X-E-Y</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其中</a:t>
            </a:r>
            <a:r>
              <a:rPr lang="en-US" altLang="zh-CN" sz="3200" dirty="0" smtClean="0">
                <a:latin typeface="Times New Roman" pitchFamily="18" charset="0"/>
                <a:ea typeface="楷体" panose="02010609060101010101" pitchFamily="49" charset="-122"/>
                <a:cs typeface="Times New Roman" pitchFamily="18" charset="0"/>
              </a:rPr>
              <a:t>X</a:t>
            </a:r>
            <a:r>
              <a:rPr lang="zh-CN" altLang="en-US" sz="3200" dirty="0" smtClean="0">
                <a:latin typeface="楷体" panose="02010609060101010101" pitchFamily="49" charset="-122"/>
                <a:ea typeface="楷体" panose="02010609060101010101" pitchFamily="49" charset="-122"/>
              </a:rPr>
              <a:t>是变量总集</a:t>
            </a:r>
            <a:endParaRPr lang="en-US" altLang="zh-CN" sz="3200"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sz="3200" dirty="0" smtClean="0">
                <a:latin typeface="Times New Roman" pitchFamily="18" charset="0"/>
                <a:cs typeface="Times New Roman" pitchFamily="18" charset="0"/>
              </a:rPr>
              <a:t>P(Y | E = e) = </a:t>
            </a:r>
            <a:r>
              <a:rPr lang="el-GR" altLang="zh-CN" sz="3200" dirty="0" smtClean="0">
                <a:latin typeface="Times New Roman" pitchFamily="18" charset="0"/>
                <a:cs typeface="Times New Roman" pitchFamily="18" charset="0"/>
              </a:rPr>
              <a:t>α</a:t>
            </a:r>
            <a:r>
              <a:rPr lang="en-US" altLang="zh-CN" sz="3200" dirty="0" smtClean="0">
                <a:latin typeface="Times New Roman" pitchFamily="18" charset="0"/>
                <a:cs typeface="Times New Roman" pitchFamily="18" charset="0"/>
              </a:rPr>
              <a:t>P(Y</a:t>
            </a:r>
            <a:r>
              <a:rPr lang="en-US" altLang="zh-CN" sz="3200" dirty="0" smtClean="0">
                <a:latin typeface="Times New Roman" pitchFamily="18" charset="0"/>
                <a:cs typeface="Times New Roman" pitchFamily="18" charset="0"/>
              </a:rPr>
              <a:t>, E </a:t>
            </a:r>
            <a:r>
              <a:rPr lang="en-US" altLang="zh-CN" sz="3200" dirty="0" smtClean="0">
                <a:latin typeface="Times New Roman" pitchFamily="18" charset="0"/>
                <a:cs typeface="Times New Roman" pitchFamily="18" charset="0"/>
              </a:rPr>
              <a:t>= e) </a:t>
            </a:r>
            <a:endParaRPr lang="en-US" altLang="zh-CN" sz="3200" dirty="0" smtClean="0">
              <a:latin typeface="Times New Roman" pitchFamily="18" charset="0"/>
              <a:cs typeface="Times New Roman" pitchFamily="18" charset="0"/>
            </a:endParaRPr>
          </a:p>
          <a:p>
            <a:pPr marL="457200" lvl="1" indent="0">
              <a:buClr>
                <a:srgbClr val="800000"/>
              </a:buClr>
              <a:buNone/>
            </a:pPr>
            <a:r>
              <a:rPr lang="en-US" altLang="zh-CN" sz="3200" dirty="0">
                <a:latin typeface="Times New Roman" pitchFamily="18" charset="0"/>
                <a:cs typeface="Times New Roman" pitchFamily="18" charset="0"/>
              </a:rPr>
              <a:t> </a:t>
            </a:r>
            <a:r>
              <a:rPr lang="en-US" altLang="zh-CN" sz="3200" dirty="0" smtClean="0">
                <a:latin typeface="Times New Roman" pitchFamily="18" charset="0"/>
                <a:cs typeface="Times New Roman" pitchFamily="18" charset="0"/>
              </a:rPr>
              <a:t>                      </a:t>
            </a:r>
            <a:r>
              <a:rPr lang="en-US" altLang="zh-CN" sz="3200" dirty="0" smtClean="0">
                <a:latin typeface="Times New Roman" pitchFamily="18" charset="0"/>
                <a:cs typeface="Times New Roman" pitchFamily="18" charset="0"/>
              </a:rPr>
              <a:t>= </a:t>
            </a:r>
            <a:r>
              <a:rPr lang="el-GR" altLang="zh-CN" sz="3200" dirty="0" smtClean="0">
                <a:latin typeface="Times New Roman" pitchFamily="18" charset="0"/>
                <a:cs typeface="Times New Roman" pitchFamily="18" charset="0"/>
              </a:rPr>
              <a:t>α Σ</a:t>
            </a:r>
            <a:r>
              <a:rPr lang="en-US" altLang="zh-CN" sz="3200" baseline="-25000" dirty="0" err="1" smtClean="0">
                <a:latin typeface="Times New Roman" pitchFamily="18" charset="0"/>
                <a:cs typeface="Times New Roman" pitchFamily="18" charset="0"/>
              </a:rPr>
              <a:t>h</a:t>
            </a:r>
            <a:r>
              <a:rPr lang="en-US" altLang="zh-CN" sz="3200" dirty="0" err="1" smtClean="0">
                <a:latin typeface="Times New Roman" pitchFamily="18" charset="0"/>
                <a:cs typeface="Times New Roman" pitchFamily="18" charset="0"/>
              </a:rPr>
              <a:t>P</a:t>
            </a:r>
            <a:r>
              <a:rPr lang="en-US" altLang="zh-CN" sz="3200" dirty="0" smtClean="0">
                <a:latin typeface="Times New Roman" pitchFamily="18" charset="0"/>
                <a:cs typeface="Times New Roman" pitchFamily="18" charset="0"/>
              </a:rPr>
              <a:t>(Y</a:t>
            </a:r>
            <a:r>
              <a:rPr lang="en-US" altLang="zh-CN" sz="3200" dirty="0" smtClean="0">
                <a:latin typeface="Times New Roman" pitchFamily="18" charset="0"/>
                <a:cs typeface="Times New Roman" pitchFamily="18" charset="0"/>
              </a:rPr>
              <a:t>, E</a:t>
            </a:r>
            <a:r>
              <a:rPr lang="en-US" altLang="zh-CN" sz="3200" dirty="0" smtClean="0">
                <a:latin typeface="Times New Roman" pitchFamily="18" charset="0"/>
                <a:cs typeface="Times New Roman" pitchFamily="18" charset="0"/>
              </a:rPr>
              <a:t>= e, H = h)</a:t>
            </a:r>
            <a:endParaRPr lang="zh-CN" altLang="en-US" sz="3200" dirty="0">
              <a:latin typeface="Times New Roman" pitchFamily="18" charset="0"/>
              <a:ea typeface="楷体" panose="02010609060101010101"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不确定性概述</a:t>
            </a:r>
            <a:endParaRPr lang="en-SG" dirty="0">
              <a:latin typeface="楷体" panose="02010609060101010101" pitchFamily="49" charset="-122"/>
              <a:ea typeface="楷体" panose="02010609060101010101" pitchFamily="49" charset="-122"/>
            </a:endParaRPr>
          </a:p>
        </p:txBody>
      </p:sp>
      <p:sp>
        <p:nvSpPr>
          <p:cNvPr id="35" name="Rectangle 4"/>
          <p:cNvSpPr>
            <a:spLocks noGrp="1"/>
          </p:cNvSpPr>
          <p:nvPr>
            <p:ph sz="half" idx="1"/>
          </p:nvPr>
        </p:nvSpPr>
        <p:spPr>
          <a:xfrm>
            <a:off x="251520" y="1524000"/>
            <a:ext cx="8507288" cy="4548206"/>
          </a:xfrm>
        </p:spPr>
        <p:txBody>
          <a:bodyPr>
            <a:normAutofit/>
          </a:bodyPr>
          <a:lstStyle/>
          <a:p>
            <a:pPr marL="488950" indent="-457200">
              <a:spcBef>
                <a:spcPts val="1800"/>
              </a:spcBef>
              <a:buClr>
                <a:srgbClr val="800000"/>
              </a:buCl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cs typeface="Verdana" panose="020B0604030504040204" pitchFamily="34" charset="0"/>
              </a:rPr>
              <a:t>Agent</a:t>
            </a:r>
            <a:r>
              <a:rPr lang="zh-CN" altLang="en-US" dirty="0" smtClean="0">
                <a:latin typeface="楷体" panose="02010609060101010101" pitchFamily="49" charset="-122"/>
                <a:ea typeface="楷体" panose="02010609060101010101" pitchFamily="49" charset="-122"/>
                <a:cs typeface="Verdana" panose="020B0604030504040204" pitchFamily="34" charset="0"/>
              </a:rPr>
              <a:t>的环境可能是</a:t>
            </a: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部分可观察</a:t>
            </a:r>
            <a:r>
              <a:rPr lang="zh-CN" altLang="en-US" dirty="0" smtClean="0">
                <a:latin typeface="楷体" panose="02010609060101010101" pitchFamily="49" charset="-122"/>
                <a:ea typeface="楷体" panose="02010609060101010101" pitchFamily="49" charset="-122"/>
                <a:cs typeface="Verdana" panose="020B0604030504040204" pitchFamily="34" charset="0"/>
              </a:rPr>
              <a:t>的或者</a:t>
            </a: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不确定的</a:t>
            </a:r>
            <a:r>
              <a:rPr lang="zh-CN" altLang="en-US" dirty="0" smtClean="0">
                <a:latin typeface="楷体" panose="02010609060101010101" pitchFamily="49" charset="-122"/>
                <a:ea typeface="楷体" panose="02010609060101010101" pitchFamily="49" charset="-122"/>
                <a:cs typeface="Verdana" panose="020B0604030504040204" pitchFamily="34" charset="0"/>
              </a:rPr>
              <a:t>，也可能是</a:t>
            </a: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部分可观察并且不确定的</a:t>
            </a:r>
            <a:endParaRPr lang="en-US" altLang="zh-CN" dirty="0" smtClean="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a:buClr>
                <a:srgbClr val="800000"/>
              </a:buClr>
              <a:buFont typeface="Wingdings" pitchFamily="2" charset="2"/>
              <a:buChar char="Ø"/>
            </a:pPr>
            <a:r>
              <a:rPr lang="zh-CN" altLang="en-US" dirty="0">
                <a:solidFill>
                  <a:srgbClr val="FF0000"/>
                </a:solidFill>
                <a:latin typeface="楷体" panose="02010609060101010101" pitchFamily="49" charset="-122"/>
                <a:ea typeface="楷体" panose="02010609060101010101" pitchFamily="49" charset="-122"/>
                <a:cs typeface="Verdana" panose="020B0604030504040204" pitchFamily="34" charset="0"/>
              </a:rPr>
              <a:t>怎样处理部分可观察和不确定性问题？</a:t>
            </a:r>
            <a:endParaRPr lang="en-US" altLang="zh-CN" dirty="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a:buClr>
                <a:srgbClr val="800000"/>
              </a:buClr>
              <a:buFont typeface="Wingdings"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当解释观察到的部分信息时，逻辑</a:t>
            </a:r>
            <a:r>
              <a:rPr lang="en-US" altLang="zh-CN" dirty="0" smtClean="0">
                <a:latin typeface="楷体" panose="02010609060101010101" pitchFamily="49" charset="-122"/>
                <a:ea typeface="楷体" panose="02010609060101010101" pitchFamily="49" charset="-122"/>
                <a:cs typeface="Verdana" panose="020B0604030504040204" pitchFamily="34" charset="0"/>
              </a:rPr>
              <a:t>Agent</a:t>
            </a:r>
            <a:r>
              <a:rPr lang="zh-CN" altLang="en-US" dirty="0" smtClean="0">
                <a:latin typeface="楷体" panose="02010609060101010101" pitchFamily="49" charset="-122"/>
                <a:ea typeface="楷体" panose="02010609060101010101" pitchFamily="49" charset="-122"/>
                <a:cs typeface="Verdana" panose="020B0604030504040204" pitchFamily="34" charset="0"/>
              </a:rPr>
              <a:t>必须考虑每一种逻辑上可能的解释</a:t>
            </a:r>
            <a:r>
              <a:rPr lang="en-US" altLang="zh-CN" dirty="0" smtClean="0">
                <a:latin typeface="楷体" panose="02010609060101010101" pitchFamily="49" charset="-122"/>
                <a:ea typeface="楷体" panose="02010609060101010101" pitchFamily="49" charset="-122"/>
                <a:cs typeface="Verdana" panose="020B0604030504040204" pitchFamily="34" charset="0"/>
              </a:rPr>
              <a:t>——</a:t>
            </a: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信念状态</a:t>
            </a:r>
            <a:endParaRPr lang="en-US" altLang="zh-CN" dirty="0" smtClean="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信念状态需要考虑很多种可能性，导致问题表示庞大而复杂</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5">
                                            <p:txEl>
                                              <p:pRg st="3" end="3"/>
                                            </p:txEl>
                                          </p:spTgt>
                                        </p:tgtEl>
                                        <p:attrNameLst>
                                          <p:attrName>style.visibility</p:attrName>
                                        </p:attrNameLst>
                                      </p:cBhvr>
                                      <p:to>
                                        <p:strVal val="visible"/>
                                      </p:to>
                                    </p:set>
                                    <p:animEffect transition="in" filter="blinds(horizontal)">
                                      <p:cBhvr>
                                        <p:cTn id="15"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归一化</a:t>
            </a:r>
            <a:endParaRPr lang="zh-CN" altLang="en-US" dirty="0">
              <a:latin typeface="楷体" panose="02010609060101010101" pitchFamily="49" charset="-122"/>
              <a:ea typeface="楷体" panose="02010609060101010101" pitchFamily="49" charset="-122"/>
            </a:endParaRPr>
          </a:p>
        </p:txBody>
      </p:sp>
      <p:pic>
        <p:nvPicPr>
          <p:cNvPr id="66562" name="Picture 2"/>
          <p:cNvPicPr>
            <a:picLocks noChangeAspect="1" noChangeArrowheads="1"/>
          </p:cNvPicPr>
          <p:nvPr/>
        </p:nvPicPr>
        <p:blipFill>
          <a:blip r:embed="rId2" cstate="print"/>
          <a:srcRect/>
          <a:stretch>
            <a:fillRect/>
          </a:stretch>
        </p:blipFill>
        <p:spPr bwMode="auto">
          <a:xfrm>
            <a:off x="276225" y="4725144"/>
            <a:ext cx="8867775" cy="1304925"/>
          </a:xfrm>
          <a:prstGeom prst="rect">
            <a:avLst/>
          </a:prstGeom>
          <a:noFill/>
          <a:ln w="9525">
            <a:noFill/>
            <a:miter lim="800000"/>
            <a:headEnd/>
            <a:tailEnd/>
          </a:ln>
        </p:spPr>
      </p:pic>
      <p:pic>
        <p:nvPicPr>
          <p:cNvPr id="66563" name="Picture 3"/>
          <p:cNvPicPr>
            <a:picLocks noChangeAspect="1" noChangeArrowheads="1"/>
          </p:cNvPicPr>
          <p:nvPr/>
        </p:nvPicPr>
        <p:blipFill>
          <a:blip r:embed="rId3" cstate="print"/>
          <a:srcRect/>
          <a:stretch>
            <a:fillRect/>
          </a:stretch>
        </p:blipFill>
        <p:spPr bwMode="auto">
          <a:xfrm>
            <a:off x="1907704" y="1772816"/>
            <a:ext cx="5335138"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独立性</a:t>
            </a:r>
            <a:endParaRPr lang="zh-CN" altLang="en-US" dirty="0">
              <a:latin typeface="楷体" panose="02010609060101010101" pitchFamily="49" charset="-122"/>
              <a:ea typeface="楷体" panose="02010609060101010101" pitchFamily="49" charset="-122"/>
            </a:endParaRPr>
          </a:p>
        </p:txBody>
      </p:sp>
      <p:sp>
        <p:nvSpPr>
          <p:cNvPr id="5" name="内容占位符 2"/>
          <p:cNvSpPr>
            <a:spLocks noGrp="1"/>
          </p:cNvSpPr>
          <p:nvPr>
            <p:ph idx="1"/>
          </p:nvPr>
        </p:nvSpPr>
        <p:spPr>
          <a:xfrm>
            <a:off x="457200" y="1600200"/>
            <a:ext cx="8229600" cy="4781128"/>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命题</a:t>
            </a:r>
            <a:r>
              <a:rPr lang="en-US" altLang="zh-CN" dirty="0" smtClean="0">
                <a:latin typeface="Times New Roman" pitchFamily="18" charset="0"/>
                <a:ea typeface="楷体" panose="02010609060101010101" pitchFamily="49" charset="-122"/>
                <a:cs typeface="Times New Roman" pitchFamily="18" charset="0"/>
              </a:rPr>
              <a:t>a</a:t>
            </a:r>
            <a:r>
              <a:rPr lang="zh-CN" altLang="en-US" dirty="0" smtClean="0">
                <a:latin typeface="楷体" panose="02010609060101010101" pitchFamily="49" charset="-122"/>
                <a:ea typeface="楷体" panose="02010609060101010101" pitchFamily="49" charset="-122"/>
              </a:rPr>
              <a:t>和</a:t>
            </a:r>
            <a:r>
              <a:rPr lang="en-US" altLang="zh-CN" dirty="0" smtClean="0">
                <a:latin typeface="Times New Roman" pitchFamily="18" charset="0"/>
                <a:ea typeface="楷体" panose="02010609060101010101" pitchFamily="49" charset="-122"/>
                <a:cs typeface="Times New Roman" pitchFamily="18" charset="0"/>
              </a:rPr>
              <a:t>b</a:t>
            </a:r>
            <a:r>
              <a:rPr lang="zh-CN" altLang="en-US" dirty="0" smtClean="0">
                <a:latin typeface="楷体" panose="02010609060101010101" pitchFamily="49" charset="-122"/>
                <a:ea typeface="楷体" panose="02010609060101010101" pitchFamily="49" charset="-122"/>
              </a:rPr>
              <a:t>之间的独立性可以写作：</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对于</a:t>
            </a:r>
            <a:r>
              <a:rPr lang="en-US" altLang="zh-CN" i="1" dirty="0" smtClean="0">
                <a:latin typeface="Times New Roman" pitchFamily="18" charset="0"/>
                <a:ea typeface="楷体" panose="02010609060101010101" pitchFamily="49" charset="-122"/>
                <a:cs typeface="Times New Roman" pitchFamily="18" charset="0"/>
              </a:rPr>
              <a:t>n</a:t>
            </a:r>
            <a:r>
              <a:rPr lang="zh-CN" altLang="en-US" dirty="0" smtClean="0">
                <a:latin typeface="楷体" panose="02010609060101010101" pitchFamily="49" charset="-122"/>
                <a:ea typeface="楷体" panose="02010609060101010101" pitchFamily="49" charset="-122"/>
              </a:rPr>
              <a:t>个独立的变量，其复杂度</a:t>
            </a:r>
            <a:r>
              <a:rPr lang="en-US" altLang="zh-CN" dirty="0" smtClean="0">
                <a:latin typeface="Times New Roman" pitchFamily="18" charset="0"/>
                <a:cs typeface="Times New Roman" pitchFamily="18" charset="0"/>
              </a:rPr>
              <a:t>O(2</a:t>
            </a:r>
            <a:r>
              <a:rPr lang="en-US" altLang="zh-CN" i="1" baseline="30000" dirty="0"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 →O(</a:t>
            </a:r>
            <a:r>
              <a:rPr lang="en-US" altLang="zh-CN" i="1" dirty="0"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endParaRPr lang="en-US" altLang="zh-CN" dirty="0" smtClean="0">
              <a:latin typeface="Times New Roman" pitchFamily="18" charset="0"/>
              <a:ea typeface="楷体" panose="02010609060101010101" pitchFamily="49" charset="-122"/>
              <a:cs typeface="Times New Roman" pitchFamily="18" charset="0"/>
            </a:endParaRPr>
          </a:p>
        </p:txBody>
      </p:sp>
      <p:graphicFrame>
        <p:nvGraphicFramePr>
          <p:cNvPr id="63492" name="Object 4"/>
          <p:cNvGraphicFramePr>
            <a:graphicFrameLocks noChangeAspect="1"/>
          </p:cNvGraphicFramePr>
          <p:nvPr>
            <p:extLst>
              <p:ext uri="{D42A27DB-BD31-4B8C-83A1-F6EECF244321}">
                <p14:modId xmlns:p14="http://schemas.microsoft.com/office/powerpoint/2010/main" val="3682516834"/>
              </p:ext>
            </p:extLst>
          </p:nvPr>
        </p:nvGraphicFramePr>
        <p:xfrm>
          <a:off x="1043608" y="2348880"/>
          <a:ext cx="7632848" cy="463972"/>
        </p:xfrm>
        <a:graphic>
          <a:graphicData uri="http://schemas.openxmlformats.org/presentationml/2006/ole">
            <mc:AlternateContent xmlns:mc="http://schemas.openxmlformats.org/markup-compatibility/2006">
              <mc:Choice xmlns:v="urn:schemas-microsoft-com:vml" Requires="v">
                <p:oleObj spid="_x0000_s5136" name="公式" r:id="rId3" imgW="80162400" imgH="4876800" progId="Equation.KSEE3">
                  <p:embed/>
                </p:oleObj>
              </mc:Choice>
              <mc:Fallback>
                <p:oleObj name="公式" r:id="rId3" imgW="80162400" imgH="4876800" progId="Equation.KSEE3">
                  <p:embed/>
                  <p:pic>
                    <p:nvPicPr>
                      <p:cNvPr id="0" name="图片 5120"/>
                      <p:cNvPicPr>
                        <a:picLocks noChangeAspect="1"/>
                      </p:cNvPicPr>
                      <p:nvPr/>
                    </p:nvPicPr>
                    <p:blipFill>
                      <a:blip r:embed="rId4"/>
                      <a:srcRect/>
                      <a:stretch>
                        <a:fillRect/>
                      </a:stretch>
                    </p:blipFill>
                    <p:spPr>
                      <a:xfrm>
                        <a:off x="1043608" y="2348880"/>
                        <a:ext cx="7632848" cy="463972"/>
                      </a:xfrm>
                      <a:prstGeom prst="rect">
                        <a:avLst/>
                      </a:prstGeom>
                      <a:noFill/>
                      <a:ln w="9525">
                        <a:noFill/>
                        <a:miter/>
                      </a:ln>
                    </p:spPr>
                  </p:pic>
                </p:oleObj>
              </mc:Fallback>
            </mc:AlternateContent>
          </a:graphicData>
        </a:graphic>
      </p:graphicFrame>
      <p:pic>
        <p:nvPicPr>
          <p:cNvPr id="67589" name="Picture 5"/>
          <p:cNvPicPr>
            <a:picLocks noChangeAspect="1" noChangeArrowheads="1"/>
          </p:cNvPicPr>
          <p:nvPr/>
        </p:nvPicPr>
        <p:blipFill>
          <a:blip r:embed="rId5" cstate="print"/>
          <a:srcRect/>
          <a:stretch>
            <a:fillRect/>
          </a:stretch>
        </p:blipFill>
        <p:spPr bwMode="auto">
          <a:xfrm>
            <a:off x="827584" y="2924944"/>
            <a:ext cx="7723781" cy="2088232"/>
          </a:xfrm>
          <a:prstGeom prst="rect">
            <a:avLst/>
          </a:prstGeom>
          <a:noFill/>
          <a:ln w="9525">
            <a:noFill/>
            <a:miter lim="800000"/>
            <a:headEnd/>
            <a:tailEnd/>
          </a:ln>
        </p:spPr>
      </p:pic>
      <p:sp>
        <p:nvSpPr>
          <p:cNvPr id="8" name="矩形 7"/>
          <p:cNvSpPr/>
          <p:nvPr/>
        </p:nvSpPr>
        <p:spPr>
          <a:xfrm>
            <a:off x="644429" y="5192085"/>
            <a:ext cx="8496944" cy="400110"/>
          </a:xfrm>
          <a:prstGeom prst="rect">
            <a:avLst/>
          </a:prstGeom>
        </p:spPr>
        <p:txBody>
          <a:bodyPr wrap="square">
            <a:spAutoFit/>
          </a:bodyPr>
          <a:lstStyle/>
          <a:p>
            <a:r>
              <a:rPr lang="en-US" altLang="zh-CN" sz="2000" i="1" dirty="0" smtClean="0">
                <a:latin typeface="Times New Roman" pitchFamily="18" charset="0"/>
                <a:ea typeface="楷体" panose="02010609060101010101" pitchFamily="49" charset="-122"/>
                <a:cs typeface="Times New Roman" pitchFamily="18" charset="0"/>
              </a:rPr>
              <a:t>P</a:t>
            </a:r>
            <a:r>
              <a:rPr lang="en-US" altLang="zh-CN" sz="2000" dirty="0" smtClean="0">
                <a:latin typeface="Times New Roman" pitchFamily="18" charset="0"/>
                <a:ea typeface="楷体" panose="02010609060101010101" pitchFamily="49" charset="-122"/>
                <a:cs typeface="Times New Roman" pitchFamily="18" charset="0"/>
              </a:rPr>
              <a:t>(</a:t>
            </a:r>
            <a:r>
              <a:rPr lang="en-US" altLang="zh-CN" sz="2000" dirty="0" err="1" smtClean="0">
                <a:latin typeface="Times New Roman" pitchFamily="18" charset="0"/>
                <a:ea typeface="楷体" panose="02010609060101010101" pitchFamily="49" charset="-122"/>
                <a:cs typeface="Times New Roman" pitchFamily="18" charset="0"/>
              </a:rPr>
              <a:t>Toothache,Catch,Cavity,Weather</a:t>
            </a:r>
            <a:r>
              <a:rPr lang="en-US" altLang="zh-CN" sz="2000" dirty="0" smtClean="0">
                <a:latin typeface="Times New Roman" pitchFamily="18" charset="0"/>
                <a:ea typeface="楷体" panose="02010609060101010101" pitchFamily="49" charset="-122"/>
                <a:cs typeface="Times New Roman" pitchFamily="18" charset="0"/>
              </a:rPr>
              <a:t>)=</a:t>
            </a:r>
            <a:r>
              <a:rPr lang="en-US" altLang="zh-CN" sz="2000" i="1" dirty="0">
                <a:latin typeface="Times New Roman" pitchFamily="18" charset="0"/>
                <a:ea typeface="楷体" panose="02010609060101010101" pitchFamily="49" charset="-122"/>
                <a:cs typeface="Times New Roman" pitchFamily="18" charset="0"/>
              </a:rPr>
              <a:t>P</a:t>
            </a:r>
            <a:r>
              <a:rPr lang="en-US" altLang="zh-CN" sz="2000" dirty="0">
                <a:latin typeface="Times New Roman" pitchFamily="18" charset="0"/>
                <a:ea typeface="楷体" panose="02010609060101010101" pitchFamily="49" charset="-122"/>
                <a:cs typeface="Times New Roman" pitchFamily="18" charset="0"/>
              </a:rPr>
              <a:t>(</a:t>
            </a:r>
            <a:r>
              <a:rPr lang="en-US" altLang="zh-CN" sz="2000" dirty="0" err="1">
                <a:latin typeface="Times New Roman" pitchFamily="18" charset="0"/>
                <a:ea typeface="楷体" panose="02010609060101010101" pitchFamily="49" charset="-122"/>
                <a:cs typeface="Times New Roman" pitchFamily="18" charset="0"/>
              </a:rPr>
              <a:t>Toothache,Catch,Cavity</a:t>
            </a:r>
            <a:r>
              <a:rPr lang="en-US" altLang="zh-CN" sz="2000" dirty="0">
                <a:latin typeface="Times New Roman" pitchFamily="18" charset="0"/>
                <a:ea typeface="楷体" panose="02010609060101010101" pitchFamily="49" charset="-122"/>
                <a:cs typeface="Times New Roman" pitchFamily="18" charset="0"/>
              </a:rPr>
              <a:t>)P(Weather</a:t>
            </a:r>
            <a:r>
              <a:rPr lang="en-US" altLang="zh-CN" sz="2000" dirty="0" smtClean="0">
                <a:latin typeface="Times New Roman" pitchFamily="18" charset="0"/>
                <a:ea typeface="楷体" panose="02010609060101010101" pitchFamily="49" charset="-122"/>
                <a:cs typeface="Times New Roman" pitchFamily="18" charset="0"/>
              </a:rPr>
              <a:t>)</a:t>
            </a:r>
            <a:endParaRPr lang="zh-CN" altLang="en-US" sz="2000" dirty="0">
              <a:latin typeface="Times New Roman" pitchFamily="18" charset="0"/>
              <a:ea typeface="楷体" panose="02010609060101010101"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条件独立性</a:t>
            </a:r>
            <a:endParaRPr lang="zh-CN" altLang="en-US" dirty="0">
              <a:latin typeface="楷体" panose="02010609060101010101" pitchFamily="49" charset="-122"/>
              <a:ea typeface="楷体" panose="02010609060101010101" pitchFamily="49" charset="-122"/>
            </a:endParaRPr>
          </a:p>
        </p:txBody>
      </p:sp>
      <p:sp>
        <p:nvSpPr>
          <p:cNvPr id="5" name="内容占位符 2"/>
          <p:cNvSpPr>
            <a:spLocks noGrp="1"/>
          </p:cNvSpPr>
          <p:nvPr>
            <p:ph idx="1"/>
          </p:nvPr>
        </p:nvSpPr>
        <p:spPr>
          <a:xfrm>
            <a:off x="179512" y="1600200"/>
            <a:ext cx="8964488" cy="4525963"/>
          </a:xfrm>
        </p:spPr>
        <p:txBody>
          <a:bodyPr>
            <a:no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如果我有一个牙洞，钢探针能够触摸到的概率不依赖于牙疼</a:t>
            </a:r>
            <a:endParaRPr lang="en-US" altLang="zh-CN" dirty="0" smtClean="0">
              <a:latin typeface="楷体" panose="02010609060101010101" pitchFamily="49" charset="-122"/>
              <a:ea typeface="楷体" panose="02010609060101010101" pitchFamily="49" charset="-122"/>
            </a:endParaRPr>
          </a:p>
          <a:p>
            <a:pPr marL="457200" lvl="1" indent="0">
              <a:buClr>
                <a:srgbClr val="800000"/>
              </a:buClr>
              <a:buNone/>
            </a:pP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(catch|toothache,cavity)=</a:t>
            </a: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(catch|cavity)</a:t>
            </a: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同样，如果没有牙洞，钢探针能够触摸到的概率也不依赖于牙疼</a:t>
            </a:r>
            <a:endParaRPr lang="en-US" altLang="zh-CN" dirty="0" smtClean="0">
              <a:latin typeface="楷体" panose="02010609060101010101" pitchFamily="49" charset="-122"/>
              <a:ea typeface="楷体" panose="02010609060101010101" pitchFamily="49" charset="-122"/>
            </a:endParaRPr>
          </a:p>
          <a:p>
            <a:pPr marL="457200" lvl="1" indent="0">
              <a:buClr>
                <a:srgbClr val="800000"/>
              </a:buClr>
              <a:buNone/>
            </a:pP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(catch|toothache,¬cavity)=</a:t>
            </a: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(catch|¬cavity)</a:t>
            </a: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钢探针能否触摸到是条件独立于牙疼的</a:t>
            </a:r>
            <a:endParaRPr lang="en-US" altLang="zh-CN" dirty="0" smtClean="0">
              <a:latin typeface="楷体" panose="02010609060101010101" pitchFamily="49" charset="-122"/>
              <a:ea typeface="楷体" panose="02010609060101010101" pitchFamily="49" charset="-122"/>
            </a:endParaRPr>
          </a:p>
          <a:p>
            <a:pPr marL="457200" lvl="1" indent="0">
              <a:buClr>
                <a:srgbClr val="800000"/>
              </a:buClr>
              <a:buNone/>
            </a:pP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(Catch|Toothache,Cavity)=</a:t>
            </a: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(Catch|Cavity)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条件独立性</a:t>
            </a:r>
            <a:endParaRPr lang="zh-CN" altLang="en-US" dirty="0">
              <a:latin typeface="楷体" panose="02010609060101010101" pitchFamily="49" charset="-122"/>
              <a:ea typeface="楷体" panose="02010609060101010101" pitchFamily="49" charset="-122"/>
            </a:endParaRPr>
          </a:p>
        </p:txBody>
      </p:sp>
      <p:sp>
        <p:nvSpPr>
          <p:cNvPr id="8" name="内容占位符 2"/>
          <p:cNvSpPr>
            <a:spLocks noGrp="1"/>
          </p:cNvSpPr>
          <p:nvPr>
            <p:ph idx="1"/>
          </p:nvPr>
        </p:nvSpPr>
        <p:spPr>
          <a:xfrm>
            <a:off x="457200" y="1600200"/>
            <a:ext cx="8229600" cy="4997152"/>
          </a:xfrm>
        </p:spPr>
        <p:txBody>
          <a:bodyPr>
            <a:normAutofit fontScale="92500" lnSpcReduction="10000"/>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使用链式规则和条件独立性来变换完全联合分布的公式</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sz="3500"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sz="3500" dirty="0" smtClean="0">
                <a:latin typeface="楷体" panose="02010609060101010101" pitchFamily="49" charset="-122"/>
                <a:ea typeface="楷体" panose="02010609060101010101" pitchFamily="49" charset="-122"/>
              </a:rPr>
              <a:t>应用条件独立性能够将完全联合分布的公式从指数级的项数降到接近线性级</a:t>
            </a:r>
            <a:endParaRPr lang="en-US" altLang="zh-CN" sz="3500"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sz="3500" dirty="0" smtClean="0">
                <a:latin typeface="楷体" panose="02010609060101010101" pitchFamily="49" charset="-122"/>
                <a:ea typeface="楷体" panose="02010609060101010101" pitchFamily="49" charset="-122"/>
              </a:rPr>
              <a:t>条件</a:t>
            </a:r>
            <a:r>
              <a:rPr lang="zh-CN" altLang="en-US" sz="3500" dirty="0" smtClean="0">
                <a:latin typeface="楷体" panose="02010609060101010101" pitchFamily="49" charset="-122"/>
                <a:ea typeface="楷体" panose="02010609060101010101" pitchFamily="49" charset="-122"/>
              </a:rPr>
              <a:t>独立性是依赖于我们从环境中的知识得到</a:t>
            </a:r>
            <a:endParaRPr lang="zh-CN" altLang="en-US" sz="3500" dirty="0">
              <a:latin typeface="楷体" panose="02010609060101010101" pitchFamily="49" charset="-122"/>
              <a:ea typeface="楷体" panose="02010609060101010101" pitchFamily="49" charset="-122"/>
            </a:endParaRPr>
          </a:p>
        </p:txBody>
      </p:sp>
      <p:pic>
        <p:nvPicPr>
          <p:cNvPr id="69634" name="Picture 2"/>
          <p:cNvPicPr>
            <a:picLocks noChangeAspect="1" noChangeArrowheads="1"/>
          </p:cNvPicPr>
          <p:nvPr/>
        </p:nvPicPr>
        <p:blipFill>
          <a:blip r:embed="rId2" cstate="print"/>
          <a:srcRect/>
          <a:stretch>
            <a:fillRect/>
          </a:stretch>
        </p:blipFill>
        <p:spPr bwMode="auto">
          <a:xfrm>
            <a:off x="448351" y="2619329"/>
            <a:ext cx="8678016" cy="16561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blinds(horizontal)">
                                      <p:cBhvr>
                                        <p:cTn id="7" dur="500"/>
                                        <p:tgtEl>
                                          <p:spTgt spid="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Effect transition="in" filter="blinds(horizontal)">
                                      <p:cBhvr>
                                        <p:cTn id="1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贝叶斯规则</a:t>
            </a:r>
            <a:endParaRPr lang="zh-CN" altLang="en-US" dirty="0">
              <a:latin typeface="楷体" panose="02010609060101010101" pitchFamily="49" charset="-122"/>
              <a:ea typeface="楷体" panose="02010609060101010101" pitchFamily="49" charset="-122"/>
            </a:endParaRPr>
          </a:p>
        </p:txBody>
      </p:sp>
      <p:sp>
        <p:nvSpPr>
          <p:cNvPr id="6" name="内容占位符 2"/>
          <p:cNvSpPr>
            <a:spLocks noGrp="1"/>
          </p:cNvSpPr>
          <p:nvPr>
            <p:ph idx="1"/>
          </p:nvPr>
        </p:nvSpPr>
        <p:spPr>
          <a:xfrm>
            <a:off x="457200" y="1600200"/>
            <a:ext cx="8363272" cy="4525963"/>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联合概率规则</a:t>
            </a:r>
            <a:endParaRPr lang="en-US" altLang="zh-CN" dirty="0" smtClean="0">
              <a:latin typeface="楷体" panose="02010609060101010101" pitchFamily="49" charset="-122"/>
              <a:ea typeface="楷体" panose="02010609060101010101" pitchFamily="49" charset="-122"/>
            </a:endParaRPr>
          </a:p>
          <a:p>
            <a:pPr marL="457200" lvl="1" indent="0">
              <a:buClr>
                <a:srgbClr val="800000"/>
              </a:buClr>
              <a:buNone/>
            </a:pP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(a∧b) =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 | b)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(b) =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(b | a) </a:t>
            </a:r>
            <a:r>
              <a:rPr lang="en-US" altLang="zh-CN" i="1"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a:t>
            </a:r>
          </a:p>
          <a:p>
            <a:pPr>
              <a:buClr>
                <a:srgbClr val="800000"/>
              </a:buCl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rPr>
              <a:t>贝叶斯</a:t>
            </a:r>
            <a:r>
              <a:rPr lang="zh-CN" altLang="en-US" dirty="0" smtClean="0">
                <a:solidFill>
                  <a:srgbClr val="FF0000"/>
                </a:solidFill>
                <a:latin typeface="楷体" panose="02010609060101010101" pitchFamily="49" charset="-122"/>
                <a:ea typeface="楷体" panose="02010609060101010101" pitchFamily="49" charset="-122"/>
              </a:rPr>
              <a:t>规则</a:t>
            </a:r>
            <a:endParaRPr lang="en-US" altLang="zh-CN" dirty="0" smtClean="0">
              <a:solidFill>
                <a:srgbClr val="FF0000"/>
              </a:solidFill>
              <a:latin typeface="楷体" panose="02010609060101010101" pitchFamily="49" charset="-122"/>
              <a:ea typeface="楷体" panose="02010609060101010101" pitchFamily="49" charset="-122"/>
            </a:endParaRPr>
          </a:p>
          <a:p>
            <a:pPr marL="0" lvl="1" indent="0">
              <a:buClr>
                <a:srgbClr val="800000"/>
              </a:buClr>
              <a:buNone/>
            </a:pPr>
            <a:r>
              <a:rPr lang="en-US" altLang="zh-CN" i="1" dirty="0" smtClean="0">
                <a:solidFill>
                  <a:srgbClr val="FF0000"/>
                </a:solidFill>
                <a:latin typeface="Times New Roman" pitchFamily="18" charset="0"/>
                <a:cs typeface="Times New Roman" pitchFamily="18" charset="0"/>
              </a:rPr>
              <a:t>     P</a:t>
            </a:r>
            <a:r>
              <a:rPr lang="en-US" altLang="zh-CN" dirty="0" smtClean="0">
                <a:solidFill>
                  <a:srgbClr val="FF0000"/>
                </a:solidFill>
                <a:latin typeface="Times New Roman" pitchFamily="18" charset="0"/>
                <a:cs typeface="Times New Roman" pitchFamily="18" charset="0"/>
              </a:rPr>
              <a:t>(a </a:t>
            </a:r>
            <a:r>
              <a:rPr lang="en-US" altLang="zh-CN" dirty="0">
                <a:solidFill>
                  <a:srgbClr val="FF0000"/>
                </a:solidFill>
                <a:latin typeface="Times New Roman" pitchFamily="18" charset="0"/>
                <a:cs typeface="Times New Roman" pitchFamily="18" charset="0"/>
              </a:rPr>
              <a:t>| b) = </a:t>
            </a:r>
            <a:r>
              <a:rPr lang="en-US" altLang="zh-CN" i="1" dirty="0">
                <a:solidFill>
                  <a:srgbClr val="FF0000"/>
                </a:solidFill>
                <a:latin typeface="Times New Roman" pitchFamily="18" charset="0"/>
                <a:cs typeface="Times New Roman" pitchFamily="18" charset="0"/>
              </a:rPr>
              <a:t>P</a:t>
            </a:r>
            <a:r>
              <a:rPr lang="en-US" altLang="zh-CN" dirty="0">
                <a:solidFill>
                  <a:srgbClr val="FF0000"/>
                </a:solidFill>
                <a:latin typeface="Times New Roman" pitchFamily="18" charset="0"/>
                <a:cs typeface="Times New Roman" pitchFamily="18" charset="0"/>
              </a:rPr>
              <a:t>(b | a) </a:t>
            </a:r>
            <a:r>
              <a:rPr lang="en-US" altLang="zh-CN" i="1" dirty="0">
                <a:solidFill>
                  <a:srgbClr val="FF0000"/>
                </a:solidFill>
                <a:latin typeface="Times New Roman" pitchFamily="18" charset="0"/>
                <a:cs typeface="Times New Roman" pitchFamily="18" charset="0"/>
              </a:rPr>
              <a:t>P</a:t>
            </a:r>
            <a:r>
              <a:rPr lang="en-US" altLang="zh-CN" dirty="0">
                <a:solidFill>
                  <a:srgbClr val="FF0000"/>
                </a:solidFill>
                <a:latin typeface="Times New Roman" pitchFamily="18" charset="0"/>
                <a:cs typeface="Times New Roman" pitchFamily="18" charset="0"/>
              </a:rPr>
              <a:t>(a) / </a:t>
            </a:r>
            <a:r>
              <a:rPr lang="en-US" altLang="zh-CN" i="1" dirty="0">
                <a:solidFill>
                  <a:srgbClr val="FF0000"/>
                </a:solidFill>
                <a:latin typeface="Times New Roman" pitchFamily="18" charset="0"/>
                <a:cs typeface="Times New Roman" pitchFamily="18" charset="0"/>
              </a:rPr>
              <a:t>P</a:t>
            </a:r>
            <a:r>
              <a:rPr lang="en-US" altLang="zh-CN" dirty="0">
                <a:solidFill>
                  <a:srgbClr val="FF0000"/>
                </a:solidFill>
                <a:latin typeface="Times New Roman" pitchFamily="18" charset="0"/>
                <a:cs typeface="Times New Roman" pitchFamily="18" charset="0"/>
              </a:rPr>
              <a:t>(b)</a:t>
            </a:r>
          </a:p>
          <a:p>
            <a:pPr>
              <a:buClr>
                <a:srgbClr val="800000"/>
              </a:buClr>
              <a:buFont typeface="Wingdings" panose="05000000000000000000" pitchFamily="2" charset="2"/>
              <a:buChar char="Ø"/>
            </a:pP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应用贝叶斯规则</a:t>
            </a:r>
            <a:endParaRPr lang="en-US" altLang="zh-CN"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将未知因素</a:t>
            </a:r>
            <a:r>
              <a:rPr lang="en-US" altLang="zh-CN" dirty="0">
                <a:latin typeface="Times New Roman" pitchFamily="18" charset="0"/>
                <a:ea typeface="楷体" panose="02010609060101010101" pitchFamily="49" charset="-122"/>
                <a:cs typeface="Times New Roman" pitchFamily="18" charset="0"/>
              </a:rPr>
              <a:t>cause</a:t>
            </a:r>
            <a:r>
              <a:rPr lang="zh-CN" altLang="en-US" dirty="0">
                <a:latin typeface="楷体" panose="02010609060101010101" pitchFamily="49" charset="-122"/>
                <a:ea typeface="楷体" panose="02010609060101010101" pitchFamily="49" charset="-122"/>
              </a:rPr>
              <a:t>造成的结果</a:t>
            </a:r>
            <a:r>
              <a:rPr lang="en-US" altLang="zh-CN" dirty="0">
                <a:latin typeface="Times New Roman" pitchFamily="18" charset="0"/>
                <a:ea typeface="楷体" panose="02010609060101010101" pitchFamily="49" charset="-122"/>
                <a:cs typeface="Times New Roman" pitchFamily="18" charset="0"/>
              </a:rPr>
              <a:t>effect</a:t>
            </a:r>
            <a:r>
              <a:rPr lang="zh-CN" altLang="en-US" dirty="0">
                <a:latin typeface="楷体" panose="02010609060101010101" pitchFamily="49" charset="-122"/>
                <a:ea typeface="楷体" panose="02010609060101010101" pitchFamily="49" charset="-122"/>
              </a:rPr>
              <a:t>看作是证据，而确定那个未知因素</a:t>
            </a:r>
            <a:r>
              <a:rPr lang="en-US" altLang="zh-CN" dirty="0">
                <a:latin typeface="Times New Roman" pitchFamily="18" charset="0"/>
                <a:ea typeface="楷体" panose="02010609060101010101" pitchFamily="49" charset="-122"/>
                <a:cs typeface="Times New Roman" pitchFamily="18" charset="0"/>
              </a:rPr>
              <a:t>cause</a:t>
            </a:r>
            <a:r>
              <a:rPr lang="zh-CN" altLang="en-US" dirty="0">
                <a:latin typeface="楷体" panose="02010609060101010101" pitchFamily="49" charset="-122"/>
                <a:ea typeface="楷体" panose="02010609060101010101" pitchFamily="49" charset="-122"/>
              </a:rPr>
              <a:t>。这种情况下，贝叶斯规则变成</a:t>
            </a:r>
          </a:p>
          <a:p>
            <a:endParaRPr lang="zh-CN" altLang="en-US" dirty="0"/>
          </a:p>
          <a:p>
            <a:pPr>
              <a:buClr>
                <a:srgbClr val="800000"/>
              </a:buClr>
              <a:buFont typeface="Wingdings" panose="05000000000000000000" pitchFamily="2" charset="2"/>
              <a:buChar char="Ø"/>
            </a:pPr>
            <a:endParaRPr lang="en-US" altLang="zh-CN" dirty="0" smtClean="0">
              <a:solidFill>
                <a:srgbClr val="FF0000"/>
              </a:solidFill>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solidFill>
                <a:srgbClr val="FF0000"/>
              </a:solidFill>
              <a:latin typeface="楷体" panose="02010609060101010101" pitchFamily="49" charset="-122"/>
              <a:ea typeface="楷体" panose="02010609060101010101" pitchFamily="49" charset="-122"/>
            </a:endParaRPr>
          </a:p>
          <a:p>
            <a:pPr marL="457200" lvl="1" indent="0">
              <a:buClr>
                <a:srgbClr val="800000"/>
              </a:buClr>
              <a:buNone/>
            </a:pPr>
            <a:endParaRPr lang="en-US" altLang="zh-CN" dirty="0" smtClean="0">
              <a:solidFill>
                <a:srgbClr val="FF0000"/>
              </a:solidFill>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5898976"/>
            <a:ext cx="59531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贝叶斯规则</a:t>
            </a:r>
            <a:endParaRPr lang="zh-CN" altLang="en-US" dirty="0">
              <a:latin typeface="楷体" panose="02010609060101010101" pitchFamily="49" charset="-122"/>
              <a:ea typeface="楷体" panose="02010609060101010101" pitchFamily="49" charset="-122"/>
            </a:endParaRPr>
          </a:p>
        </p:txBody>
      </p:sp>
      <p:sp>
        <p:nvSpPr>
          <p:cNvPr id="6" name="内容占位符 2"/>
          <p:cNvSpPr>
            <a:spLocks noGrp="1"/>
          </p:cNvSpPr>
          <p:nvPr>
            <p:ph idx="1"/>
          </p:nvPr>
        </p:nvSpPr>
        <p:spPr>
          <a:xfrm>
            <a:off x="457200" y="1600200"/>
            <a:ext cx="8363272" cy="4525963"/>
          </a:xfrm>
        </p:spPr>
        <p:txBody>
          <a:bodyPr>
            <a:normAutofit fontScale="92500" lnSpcReduction="20000"/>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以看病为例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医生已知</a:t>
            </a:r>
            <a:r>
              <a:rPr lang="en-US" altLang="zh-CN" i="1" dirty="0" smtClean="0">
                <a:latin typeface="Times New Roman" pitchFamily="18" charset="0"/>
                <a:ea typeface="楷体" panose="02010609060101010101" pitchFamily="49" charset="-122"/>
                <a:cs typeface="Times New Roman" pitchFamily="18" charset="0"/>
              </a:rPr>
              <a:t>P</a:t>
            </a:r>
            <a:r>
              <a:rPr lang="en-US" altLang="zh-CN" dirty="0" smtClean="0">
                <a:latin typeface="Times New Roman" pitchFamily="18" charset="0"/>
                <a:ea typeface="楷体" panose="02010609060101010101" pitchFamily="49" charset="-122"/>
                <a:cs typeface="Times New Roman" pitchFamily="18" charset="0"/>
              </a:rPr>
              <a:t>(</a:t>
            </a:r>
            <a:r>
              <a:rPr lang="en-US" altLang="zh-CN" dirty="0" err="1" smtClean="0">
                <a:latin typeface="Times New Roman" pitchFamily="18" charset="0"/>
                <a:ea typeface="楷体" panose="02010609060101010101" pitchFamily="49" charset="-122"/>
                <a:cs typeface="Times New Roman" pitchFamily="18" charset="0"/>
              </a:rPr>
              <a:t>symptoms|disease</a:t>
            </a:r>
            <a:r>
              <a:rPr lang="en-US" altLang="zh-CN" dirty="0">
                <a:latin typeface="Times New Roman" pitchFamily="18" charset="0"/>
                <a:ea typeface="楷体" panose="02010609060101010101" pitchFamily="49" charset="-122"/>
                <a:cs typeface="Times New Roman" pitchFamily="18" charset="0"/>
              </a:rPr>
              <a:t>)</a:t>
            </a:r>
            <a:r>
              <a:rPr lang="zh-CN" altLang="en-US" dirty="0">
                <a:latin typeface="楷体" panose="02010609060101010101" pitchFamily="49" charset="-122"/>
                <a:ea typeface="楷体" panose="02010609060101010101" pitchFamily="49" charset="-122"/>
              </a:rPr>
              <a:t>而想得出诊断</a:t>
            </a:r>
            <a:r>
              <a:rPr lang="en-US" altLang="zh-CN" i="1" dirty="0">
                <a:latin typeface="Times New Roman" pitchFamily="18" charset="0"/>
                <a:ea typeface="楷体" panose="02010609060101010101" pitchFamily="49" charset="-122"/>
                <a:cs typeface="Times New Roman" pitchFamily="18" charset="0"/>
              </a:rPr>
              <a:t>P</a:t>
            </a:r>
            <a:r>
              <a:rPr lang="en-US" altLang="zh-CN" dirty="0">
                <a:latin typeface="Times New Roman" pitchFamily="18" charset="0"/>
                <a:ea typeface="楷体" panose="02010609060101010101" pitchFamily="49" charset="-122"/>
                <a:cs typeface="Times New Roman" pitchFamily="18" charset="0"/>
              </a:rPr>
              <a:t>(</a:t>
            </a:r>
            <a:r>
              <a:rPr lang="en-US" altLang="zh-CN" dirty="0" err="1">
                <a:latin typeface="Times New Roman" pitchFamily="18" charset="0"/>
                <a:ea typeface="楷体" panose="02010609060101010101" pitchFamily="49" charset="-122"/>
                <a:cs typeface="Times New Roman" pitchFamily="18" charset="0"/>
              </a:rPr>
              <a:t>disease|symptoms</a:t>
            </a:r>
            <a:r>
              <a:rPr lang="en-US" altLang="zh-CN" dirty="0" smtClean="0">
                <a:latin typeface="Times New Roman" pitchFamily="18" charset="0"/>
                <a:ea typeface="楷体" panose="02010609060101010101" pitchFamily="49" charset="-122"/>
                <a:cs typeface="Times New Roman" pitchFamily="18" charset="0"/>
              </a:rPr>
              <a:t>)</a:t>
            </a:r>
            <a:endParaRPr lang="zh-CN" altLang="en-US" dirty="0"/>
          </a:p>
          <a:p>
            <a:pPr marL="0" indent="0">
              <a:buNone/>
            </a:pPr>
            <a:r>
              <a:rPr lang="en-US" altLang="zh-CN" dirty="0" smtClean="0">
                <a:latin typeface="Times New Roman" pitchFamily="18" charset="0"/>
                <a:ea typeface="楷体" panose="02010609060101010101" pitchFamily="49" charset="-122"/>
                <a:cs typeface="Times New Roman" pitchFamily="18" charset="0"/>
              </a:rPr>
              <a:t>    e.g.</a:t>
            </a:r>
          </a:p>
          <a:p>
            <a:pPr marL="0" indent="0">
              <a:buNone/>
            </a:pPr>
            <a:r>
              <a:rPr lang="en-US" altLang="zh-CN" dirty="0">
                <a:latin typeface="Times New Roman" pitchFamily="18" charset="0"/>
                <a:ea typeface="楷体" panose="02010609060101010101" pitchFamily="49" charset="-122"/>
                <a:cs typeface="Times New Roman" pitchFamily="18" charset="0"/>
              </a:rPr>
              <a:t> </a:t>
            </a:r>
            <a:r>
              <a:rPr lang="en-US" altLang="zh-CN" dirty="0" smtClean="0">
                <a:latin typeface="Times New Roman" pitchFamily="18" charset="0"/>
                <a:ea typeface="楷体" panose="02010609060101010101" pitchFamily="49" charset="-122"/>
                <a:cs typeface="Times New Roman" pitchFamily="18" charset="0"/>
              </a:rPr>
              <a:t>   </a:t>
            </a:r>
            <a:r>
              <a:rPr lang="zh-CN" altLang="en-US" dirty="0" smtClean="0">
                <a:latin typeface="楷体" panose="02010609060101010101" pitchFamily="49" charset="-122"/>
                <a:ea typeface="楷体" panose="02010609060101010101" pitchFamily="49" charset="-122"/>
              </a:rPr>
              <a:t>医生</a:t>
            </a:r>
            <a:r>
              <a:rPr lang="zh-CN" altLang="en-US" dirty="0">
                <a:latin typeface="楷体" panose="02010609060101010101" pitchFamily="49" charset="-122"/>
                <a:ea typeface="楷体" panose="02010609060101010101" pitchFamily="49" charset="-122"/>
              </a:rPr>
              <a:t>知道脑膜炎</a:t>
            </a:r>
            <a:r>
              <a:rPr lang="en-US" altLang="zh-CN" dirty="0">
                <a:latin typeface="Times New Roman" pitchFamily="18" charset="0"/>
                <a:ea typeface="楷体" panose="02010609060101010101" pitchFamily="49" charset="-122"/>
                <a:cs typeface="Times New Roman" pitchFamily="18" charset="0"/>
              </a:rPr>
              <a:t>(m)</a:t>
            </a:r>
            <a:r>
              <a:rPr lang="zh-CN" altLang="en-US" dirty="0">
                <a:latin typeface="楷体" panose="02010609060101010101" pitchFamily="49" charset="-122"/>
                <a:ea typeface="楷体" panose="02010609060101010101" pitchFamily="49" charset="-122"/>
              </a:rPr>
              <a:t>会引起病人脖子僵硬</a:t>
            </a:r>
            <a:r>
              <a:rPr lang="en-US" altLang="zh-CN" dirty="0">
                <a:latin typeface="Times New Roman" pitchFamily="18" charset="0"/>
                <a:ea typeface="楷体" panose="02010609060101010101" pitchFamily="49" charset="-122"/>
                <a:cs typeface="Times New Roman" pitchFamily="18" charset="0"/>
              </a:rPr>
              <a:t>(s</a:t>
            </a:r>
            <a:r>
              <a:rPr lang="en-US" altLang="zh-CN" dirty="0">
                <a:latin typeface="Times New Roman" pitchFamily="18" charset="0"/>
                <a:ea typeface="楷体" panose="02010609060101010101" pitchFamily="49" charset="-122"/>
                <a:cs typeface="Times New Roman" pitchFamily="18" charset="0"/>
              </a:rPr>
              <a:t>)</a:t>
            </a:r>
            <a:endParaRPr lang="en-US" altLang="zh-CN" dirty="0">
              <a:latin typeface="Times New Roman" pitchFamily="18" charset="0"/>
              <a:ea typeface="楷体" panose="02010609060101010101" pitchFamily="49" charset="-122"/>
              <a:cs typeface="Times New Roman" pitchFamily="18" charset="0"/>
            </a:endParaRPr>
          </a:p>
          <a:p>
            <a:pPr lvl="1">
              <a:buClr>
                <a:srgbClr val="800000"/>
              </a:buClr>
              <a:buFont typeface="Wingdings" pitchFamily="2" charset="2"/>
              <a:buChar char="Ø"/>
            </a:pPr>
            <a:r>
              <a:rPr lang="zh-CN" altLang="en-US" sz="3200" dirty="0" smtClean="0">
                <a:latin typeface="楷体" panose="02010609060101010101" pitchFamily="49" charset="-122"/>
                <a:ea typeface="楷体" panose="02010609060101010101" pitchFamily="49" charset="-122"/>
              </a:rPr>
              <a:t>脑膜炎导致脖子僵硬</a:t>
            </a: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a:t>
            </a:r>
            <a:r>
              <a:rPr lang="en-US" altLang="zh-CN" sz="3200" dirty="0" err="1" smtClean="0">
                <a:latin typeface="Times New Roman" pitchFamily="18" charset="0"/>
                <a:ea typeface="楷体" panose="02010609060101010101" pitchFamily="49" charset="-122"/>
                <a:cs typeface="Times New Roman" pitchFamily="18" charset="0"/>
              </a:rPr>
              <a:t>s|m</a:t>
            </a:r>
            <a:r>
              <a:rPr lang="en-US" altLang="zh-CN" sz="3200" dirty="0" smtClean="0">
                <a:latin typeface="Times New Roman" pitchFamily="18" charset="0"/>
                <a:ea typeface="楷体" panose="02010609060101010101" pitchFamily="49" charset="-122"/>
                <a:cs typeface="Times New Roman" pitchFamily="18" charset="0"/>
              </a:rPr>
              <a:t>)=0.7</a:t>
            </a:r>
          </a:p>
          <a:p>
            <a:pPr lvl="1">
              <a:buClr>
                <a:srgbClr val="800000"/>
              </a:buClr>
              <a:buFont typeface="Wingdings" pitchFamily="2" charset="2"/>
              <a:buChar char="Ø"/>
            </a:pPr>
            <a:r>
              <a:rPr lang="zh-CN" altLang="en-US" sz="3200" dirty="0" smtClean="0">
                <a:latin typeface="楷体" panose="02010609060101010101" pitchFamily="49" charset="-122"/>
                <a:ea typeface="楷体" panose="02010609060101010101" pitchFamily="49" charset="-122"/>
              </a:rPr>
              <a:t>脑膜炎的概率</a:t>
            </a:r>
            <a:r>
              <a:rPr lang="en-US" altLang="zh-CN" sz="3200" i="1" dirty="0">
                <a:latin typeface="Times New Roman" pitchFamily="18" charset="0"/>
                <a:ea typeface="楷体" panose="02010609060101010101" pitchFamily="49" charset="-122"/>
                <a:cs typeface="Times New Roman" pitchFamily="18" charset="0"/>
              </a:rPr>
              <a:t>P </a:t>
            </a:r>
            <a:r>
              <a:rPr lang="en-US" altLang="zh-CN" sz="3200" dirty="0" smtClean="0">
                <a:latin typeface="Times New Roman" pitchFamily="18" charset="0"/>
                <a:ea typeface="楷体" panose="02010609060101010101" pitchFamily="49" charset="-122"/>
                <a:cs typeface="Times New Roman" pitchFamily="18" charset="0"/>
              </a:rPr>
              <a:t>(m)=1/50000</a:t>
            </a:r>
          </a:p>
          <a:p>
            <a:pPr lvl="1">
              <a:buClr>
                <a:srgbClr val="800000"/>
              </a:buClr>
              <a:buFont typeface="Wingdings" pitchFamily="2" charset="2"/>
              <a:buChar char="Ø"/>
            </a:pPr>
            <a:r>
              <a:rPr lang="zh-CN" altLang="en-US" sz="3200" dirty="0" smtClean="0">
                <a:latin typeface="楷体" panose="02010609060101010101" pitchFamily="49" charset="-122"/>
                <a:ea typeface="楷体" panose="02010609060101010101" pitchFamily="49" charset="-122"/>
              </a:rPr>
              <a:t>脖子僵硬的概率</a:t>
            </a: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(s)=0.01</a:t>
            </a:r>
          </a:p>
          <a:p>
            <a:pPr lvl="1">
              <a:buClr>
                <a:srgbClr val="800000"/>
              </a:buClr>
              <a:buFont typeface="Wingdings" pitchFamily="2" charset="2"/>
              <a:buChar char="Ø"/>
            </a:pP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a:t>
            </a:r>
            <a:r>
              <a:rPr lang="en-US" altLang="zh-CN" sz="3200" dirty="0" err="1" smtClean="0">
                <a:latin typeface="Times New Roman" pitchFamily="18" charset="0"/>
                <a:ea typeface="楷体" panose="02010609060101010101" pitchFamily="49" charset="-122"/>
                <a:cs typeface="Times New Roman" pitchFamily="18" charset="0"/>
              </a:rPr>
              <a:t>m|s</a:t>
            </a:r>
            <a:r>
              <a:rPr lang="en-US" altLang="zh-CN" sz="3200" dirty="0">
                <a:latin typeface="Times New Roman" pitchFamily="18" charset="0"/>
                <a:ea typeface="楷体" panose="02010609060101010101" pitchFamily="49" charset="-122"/>
                <a:cs typeface="Times New Roman" pitchFamily="18" charset="0"/>
              </a:rPr>
              <a:t>) = </a:t>
            </a:r>
            <a:r>
              <a:rPr lang="en-US" altLang="zh-CN" sz="3200" dirty="0" smtClean="0">
                <a:latin typeface="Times New Roman" pitchFamily="18" charset="0"/>
                <a:ea typeface="楷体" panose="02010609060101010101" pitchFamily="49" charset="-122"/>
                <a:cs typeface="Times New Roman" pitchFamily="18" charset="0"/>
              </a:rPr>
              <a:t>? </a:t>
            </a:r>
          </a:p>
          <a:p>
            <a:pPr marL="457200" lvl="1" indent="0">
              <a:buClr>
                <a:srgbClr val="800000"/>
              </a:buClr>
              <a:buNone/>
            </a:pPr>
            <a:r>
              <a:rPr lang="en-US" altLang="zh-CN" sz="3200" i="1" dirty="0" smtClean="0">
                <a:latin typeface="Times New Roman" pitchFamily="18" charset="0"/>
                <a:ea typeface="楷体" panose="02010609060101010101" pitchFamily="49" charset="-122"/>
                <a:cs typeface="Times New Roman" pitchFamily="18" charset="0"/>
              </a:rPr>
              <a:t>   P</a:t>
            </a:r>
            <a:r>
              <a:rPr lang="en-US" altLang="zh-CN" sz="3200" dirty="0" smtClean="0">
                <a:latin typeface="Times New Roman" pitchFamily="18" charset="0"/>
                <a:ea typeface="楷体" panose="02010609060101010101" pitchFamily="49" charset="-122"/>
                <a:cs typeface="Times New Roman" pitchFamily="18" charset="0"/>
              </a:rPr>
              <a:t>(</a:t>
            </a:r>
            <a:r>
              <a:rPr lang="en-US" altLang="zh-CN" sz="3200" dirty="0" err="1" smtClean="0">
                <a:latin typeface="Times New Roman" pitchFamily="18" charset="0"/>
                <a:ea typeface="楷体" panose="02010609060101010101" pitchFamily="49" charset="-122"/>
                <a:cs typeface="Times New Roman" pitchFamily="18" charset="0"/>
              </a:rPr>
              <a:t>m|s</a:t>
            </a:r>
            <a:r>
              <a:rPr lang="en-US" altLang="zh-CN" sz="3200" dirty="0">
                <a:latin typeface="Times New Roman" pitchFamily="18" charset="0"/>
                <a:ea typeface="楷体" panose="02010609060101010101" pitchFamily="49" charset="-122"/>
                <a:cs typeface="Times New Roman" pitchFamily="18" charset="0"/>
              </a:rPr>
              <a:t>) = </a:t>
            </a: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a:t>
            </a:r>
            <a:r>
              <a:rPr lang="en-US" altLang="zh-CN" sz="3200" dirty="0" err="1" smtClean="0">
                <a:latin typeface="Times New Roman" pitchFamily="18" charset="0"/>
                <a:ea typeface="楷体" panose="02010609060101010101" pitchFamily="49" charset="-122"/>
                <a:cs typeface="Times New Roman" pitchFamily="18" charset="0"/>
              </a:rPr>
              <a:t>s|m</a:t>
            </a:r>
            <a:r>
              <a:rPr lang="en-US" altLang="zh-CN" sz="3200" dirty="0" smtClean="0">
                <a:latin typeface="Times New Roman" pitchFamily="18" charset="0"/>
                <a:ea typeface="楷体" panose="02010609060101010101" pitchFamily="49" charset="-122"/>
                <a:cs typeface="Times New Roman" pitchFamily="18" charset="0"/>
              </a:rPr>
              <a:t>)</a:t>
            </a:r>
            <a:r>
              <a:rPr lang="en-US" altLang="zh-CN" sz="3200" i="1" dirty="0" smtClean="0">
                <a:latin typeface="Times New Roman" pitchFamily="18" charset="0"/>
                <a:ea typeface="楷体" panose="02010609060101010101" pitchFamily="49" charset="-122"/>
                <a:cs typeface="Times New Roman" pitchFamily="18" charset="0"/>
              </a:rPr>
              <a:t>P</a:t>
            </a:r>
            <a:r>
              <a:rPr lang="en-US" altLang="zh-CN" sz="3200" dirty="0" smtClean="0">
                <a:latin typeface="Times New Roman" pitchFamily="18" charset="0"/>
                <a:ea typeface="楷体" panose="02010609060101010101" pitchFamily="49" charset="-122"/>
                <a:cs typeface="Times New Roman" pitchFamily="18" charset="0"/>
              </a:rPr>
              <a:t>(m</a:t>
            </a:r>
            <a:r>
              <a:rPr lang="en-US" altLang="zh-CN" sz="3200" dirty="0">
                <a:latin typeface="Times New Roman" pitchFamily="18" charset="0"/>
                <a:ea typeface="楷体" panose="02010609060101010101" pitchFamily="49" charset="-122"/>
                <a:cs typeface="Times New Roman" pitchFamily="18" charset="0"/>
              </a:rPr>
              <a:t>)/</a:t>
            </a:r>
            <a:r>
              <a:rPr lang="en-US" altLang="zh-CN" sz="3200" i="1" dirty="0">
                <a:latin typeface="Times New Roman" pitchFamily="18" charset="0"/>
                <a:ea typeface="楷体" panose="02010609060101010101" pitchFamily="49" charset="-122"/>
                <a:cs typeface="Times New Roman" pitchFamily="18" charset="0"/>
              </a:rPr>
              <a:t>P</a:t>
            </a:r>
            <a:r>
              <a:rPr lang="en-US" altLang="zh-CN" sz="3200" dirty="0">
                <a:latin typeface="Times New Roman" pitchFamily="18" charset="0"/>
                <a:ea typeface="楷体" panose="02010609060101010101" pitchFamily="49" charset="-122"/>
                <a:cs typeface="Times New Roman" pitchFamily="18" charset="0"/>
              </a:rPr>
              <a:t>(s</a:t>
            </a:r>
            <a:r>
              <a:rPr lang="en-US" altLang="zh-CN" sz="3200" dirty="0" smtClean="0">
                <a:latin typeface="Times New Roman" pitchFamily="18" charset="0"/>
                <a:ea typeface="楷体" panose="02010609060101010101" pitchFamily="49" charset="-122"/>
                <a:cs typeface="Times New Roman" pitchFamily="18" charset="0"/>
              </a:rPr>
              <a:t>)</a:t>
            </a:r>
          </a:p>
          <a:p>
            <a:pPr marL="457200" lvl="1" indent="0">
              <a:buClr>
                <a:srgbClr val="800000"/>
              </a:buClr>
              <a:buNone/>
            </a:pPr>
            <a:r>
              <a:rPr lang="en-US" altLang="zh-CN" sz="3200" dirty="0">
                <a:latin typeface="Times New Roman" pitchFamily="18" charset="0"/>
                <a:ea typeface="楷体" panose="02010609060101010101" pitchFamily="49" charset="-122"/>
                <a:cs typeface="Times New Roman" pitchFamily="18" charset="0"/>
              </a:rPr>
              <a:t> </a:t>
            </a:r>
            <a:r>
              <a:rPr lang="en-US" altLang="zh-CN" sz="3200" dirty="0" smtClean="0">
                <a:latin typeface="Times New Roman" pitchFamily="18" charset="0"/>
                <a:ea typeface="楷体" panose="02010609060101010101" pitchFamily="49" charset="-122"/>
                <a:cs typeface="Times New Roman" pitchFamily="18" charset="0"/>
              </a:rPr>
              <a:t>              = (0.7</a:t>
            </a:r>
            <a:r>
              <a:rPr lang="zh-CN" altLang="en-US" sz="3200" dirty="0" smtClean="0">
                <a:latin typeface="Times New Roman" pitchFamily="18" charset="0"/>
                <a:ea typeface="楷体" panose="02010609060101010101" pitchFamily="49" charset="-122"/>
                <a:cs typeface="Times New Roman" pitchFamily="18" charset="0"/>
              </a:rPr>
              <a:t>*</a:t>
            </a:r>
            <a:r>
              <a:rPr lang="en-US" altLang="zh-CN" sz="3200" dirty="0" smtClean="0">
                <a:latin typeface="Times New Roman" pitchFamily="18" charset="0"/>
                <a:ea typeface="楷体" panose="02010609060101010101" pitchFamily="49" charset="-122"/>
                <a:cs typeface="Times New Roman" pitchFamily="18" charset="0"/>
              </a:rPr>
              <a:t>1/50000)/0.01= 0.0014</a:t>
            </a:r>
            <a:endParaRPr lang="zh-CN" altLang="en-US" sz="3200" dirty="0">
              <a:latin typeface="Times New Roman" pitchFamily="18" charset="0"/>
              <a:ea typeface="楷体" panose="02010609060101010101" pitchFamily="49" charset="-122"/>
              <a:cs typeface="Times New Roman" pitchFamily="18" charset="0"/>
            </a:endParaRPr>
          </a:p>
          <a:p>
            <a:pPr marL="457200" lvl="1" indent="0">
              <a:buClr>
                <a:srgbClr val="800000"/>
              </a:buClr>
              <a:buNone/>
            </a:pPr>
            <a:endParaRPr lang="zh-CN" altLang="en-US" sz="3200" dirty="0">
              <a:latin typeface="Times New Roman" pitchFamily="18" charset="0"/>
              <a:ea typeface="楷体" panose="02010609060101010101" pitchFamily="49" charset="-122"/>
              <a:cs typeface="Times New Roman" pitchFamily="18" charset="0"/>
            </a:endParaRPr>
          </a:p>
        </p:txBody>
      </p:sp>
    </p:spTree>
    <p:extLst>
      <p:ext uri="{BB962C8B-B14F-4D97-AF65-F5344CB8AC3E}">
        <p14:creationId xmlns:p14="http://schemas.microsoft.com/office/powerpoint/2010/main" val="246096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贝叶斯规则</a:t>
            </a:r>
            <a:endParaRPr lang="zh-CN" altLang="en-US" dirty="0">
              <a:latin typeface="楷体" panose="02010609060101010101" pitchFamily="49" charset="-122"/>
              <a:ea typeface="楷体" panose="02010609060101010101" pitchFamily="49" charset="-122"/>
            </a:endParaRPr>
          </a:p>
        </p:txBody>
      </p:sp>
      <p:sp>
        <p:nvSpPr>
          <p:cNvPr id="4" name="灯片编号占位符 1"/>
          <p:cNvSpPr>
            <a:spLocks noGrp="1"/>
          </p:cNvSpPr>
          <p:nvPr>
            <p:ph type="sldNum" sz="quarter" idx="4294967295"/>
          </p:nvPr>
        </p:nvSpPr>
        <p:spPr>
          <a:xfrm>
            <a:off x="6675438" y="6769174"/>
            <a:ext cx="2133600" cy="476250"/>
          </a:xfrm>
          <a:prstGeom prst="rect">
            <a:avLst/>
          </a:prstGeom>
          <a:noFill/>
          <a:ln>
            <a:miter lim="800000"/>
          </a:ln>
        </p:spPr>
        <p:txBody>
          <a:bodyPr/>
          <a:lstStyle/>
          <a:p>
            <a:fld id="{5DAABA5A-3EBB-49C8-988D-5476B6117577}" type="slidenum">
              <a:rPr lang="en-US" altLang="zh-CN" smtClean="0">
                <a:ea typeface="宋体" panose="02010600030101010101" pitchFamily="2" charset="-122"/>
              </a:rPr>
              <a:t>36</a:t>
            </a:fld>
            <a:endParaRPr lang="en-US" altLang="zh-CN" smtClean="0">
              <a:ea typeface="宋体" panose="02010600030101010101" pitchFamily="2" charset="-122"/>
            </a:endParaRPr>
          </a:p>
        </p:txBody>
      </p:sp>
      <p:sp>
        <p:nvSpPr>
          <p:cNvPr id="11" name="内容占位符 2"/>
          <p:cNvSpPr>
            <a:spLocks noGrp="1"/>
          </p:cNvSpPr>
          <p:nvPr>
            <p:ph idx="1"/>
          </p:nvPr>
        </p:nvSpPr>
        <p:spPr>
          <a:xfrm>
            <a:off x="457200" y="1600200"/>
            <a:ext cx="8229600" cy="4525963"/>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利用条件独立性和贝叶斯规则简化问题</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朴素贝叶斯</a:t>
            </a:r>
            <a:endParaRPr lang="zh-CN" altLang="en-US" dirty="0">
              <a:latin typeface="楷体" panose="02010609060101010101" pitchFamily="49" charset="-122"/>
              <a:ea typeface="楷体" panose="02010609060101010101" pitchFamily="49" charset="-122"/>
            </a:endParaRPr>
          </a:p>
        </p:txBody>
      </p:sp>
      <p:pic>
        <p:nvPicPr>
          <p:cNvPr id="70658" name="Picture 2"/>
          <p:cNvPicPr>
            <a:picLocks noChangeAspect="1" noChangeArrowheads="1"/>
          </p:cNvPicPr>
          <p:nvPr/>
        </p:nvPicPr>
        <p:blipFill>
          <a:blip r:embed="rId2" cstate="print"/>
          <a:srcRect/>
          <a:stretch>
            <a:fillRect/>
          </a:stretch>
        </p:blipFill>
        <p:spPr bwMode="auto">
          <a:xfrm>
            <a:off x="772988" y="2276872"/>
            <a:ext cx="7615436" cy="1204302"/>
          </a:xfrm>
          <a:prstGeom prst="rect">
            <a:avLst/>
          </a:prstGeom>
          <a:noFill/>
          <a:ln w="9525">
            <a:noFill/>
            <a:miter lim="800000"/>
            <a:headEnd/>
            <a:tailEnd/>
          </a:ln>
        </p:spPr>
      </p:pic>
      <p:pic>
        <p:nvPicPr>
          <p:cNvPr id="70659" name="Picture 3"/>
          <p:cNvPicPr>
            <a:picLocks noChangeAspect="1" noChangeArrowheads="1"/>
          </p:cNvPicPr>
          <p:nvPr/>
        </p:nvPicPr>
        <p:blipFill>
          <a:blip r:embed="rId3" cstate="print"/>
          <a:srcRect/>
          <a:stretch>
            <a:fillRect/>
          </a:stretch>
        </p:blipFill>
        <p:spPr bwMode="auto">
          <a:xfrm>
            <a:off x="387088" y="3961978"/>
            <a:ext cx="8756912" cy="2635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总结</a:t>
            </a:r>
            <a:endParaRPr lang="en-SG" dirty="0">
              <a:latin typeface="楷体" panose="02010609060101010101" pitchFamily="49" charset="-122"/>
              <a:ea typeface="楷体" panose="02010609060101010101" pitchFamily="49" charset="-122"/>
            </a:endParaRPr>
          </a:p>
        </p:txBody>
      </p:sp>
      <p:sp>
        <p:nvSpPr>
          <p:cNvPr id="35" name="Rectangle 4"/>
          <p:cNvSpPr>
            <a:spLocks noGrp="1"/>
          </p:cNvSpPr>
          <p:nvPr>
            <p:ph sz="half" idx="1"/>
          </p:nvPr>
        </p:nvSpPr>
        <p:spPr>
          <a:xfrm>
            <a:off x="251520" y="1524000"/>
            <a:ext cx="8507288" cy="4976834"/>
          </a:xfrm>
        </p:spPr>
        <p:txBody>
          <a:bodyPr>
            <a:normAutofit/>
          </a:bodyPr>
          <a:lstStyle/>
          <a:p>
            <a:pPr marL="488950" indent="-457200">
              <a:spcBef>
                <a:spcPts val="1800"/>
              </a:spcBef>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不确定性概述</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dirty="0" smtClean="0">
                <a:latin typeface="Verdana" panose="020B0604030504040204" pitchFamily="34" charset="0"/>
                <a:ea typeface="楷体" panose="02010609060101010101" pitchFamily="49" charset="-122"/>
                <a:cs typeface="Verdana" panose="020B0604030504040204" pitchFamily="34" charset="0"/>
              </a:rPr>
              <a:t>基本概率符号</a:t>
            </a:r>
            <a:endParaRPr lang="en-US" altLang="zh-CN" dirty="0" smtClean="0">
              <a:latin typeface="Verdana" panose="020B0604030504040204" pitchFamily="34" charset="0"/>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dirty="0" smtClean="0">
                <a:latin typeface="Verdana" panose="020B0604030504040204" pitchFamily="34" charset="0"/>
                <a:ea typeface="楷体" panose="02010609060101010101" pitchFamily="49" charset="-122"/>
                <a:cs typeface="Verdana" panose="020B0604030504040204" pitchFamily="34" charset="0"/>
              </a:rPr>
              <a:t>概率公理</a:t>
            </a:r>
            <a:endParaRPr lang="en-US" altLang="zh-CN" dirty="0" smtClean="0">
              <a:latin typeface="Verdana" panose="020B0604030504040204" pitchFamily="34" charset="0"/>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dirty="0" smtClean="0">
                <a:solidFill>
                  <a:srgbClr val="FF0000"/>
                </a:solidFill>
                <a:latin typeface="Verdana" panose="020B0604030504040204" pitchFamily="34" charset="0"/>
                <a:ea typeface="楷体" panose="02010609060101010101" pitchFamily="49" charset="-122"/>
                <a:cs typeface="Verdana" panose="020B0604030504040204" pitchFamily="34" charset="0"/>
              </a:rPr>
              <a:t>条件独立性</a:t>
            </a:r>
            <a:endParaRPr lang="en-US" altLang="zh-CN" dirty="0" smtClean="0">
              <a:solidFill>
                <a:srgbClr val="FF0000"/>
              </a:solidFill>
              <a:latin typeface="Verdana" panose="020B0604030504040204" pitchFamily="34" charset="0"/>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dirty="0" smtClean="0">
                <a:solidFill>
                  <a:srgbClr val="FF0000"/>
                </a:solidFill>
                <a:latin typeface="Verdana" panose="020B0604030504040204" pitchFamily="34" charset="0"/>
                <a:ea typeface="楷体" panose="02010609060101010101" pitchFamily="49" charset="-122"/>
                <a:cs typeface="Verdana" panose="020B0604030504040204" pitchFamily="34" charset="0"/>
              </a:rPr>
              <a:t>贝叶斯规则</a:t>
            </a:r>
            <a:endParaRPr lang="en-US" altLang="zh-CN" dirty="0" smtClean="0">
              <a:solidFill>
                <a:srgbClr val="FF0000"/>
              </a:solidFill>
              <a:latin typeface="Verdana" panose="020B0604030504040204" pitchFamily="34" charset="0"/>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None/>
            </a:pPr>
            <a:endParaRPr lang="en-US" sz="2800" dirty="0" smtClean="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54624" cy="2232248"/>
          </a:xfrm>
        </p:spPr>
        <p:txBody>
          <a:bodyPr>
            <a:normAutofit/>
          </a:bodyPr>
          <a:lstStyle/>
          <a:p>
            <a:pPr algn="ctr"/>
            <a:r>
              <a:rPr lang="en-US" altLang="zh-CN" sz="8000" dirty="0" smtClean="0">
                <a:solidFill>
                  <a:srgbClr val="800000"/>
                </a:solidFill>
              </a:rPr>
              <a:t>Qa</a:t>
            </a:r>
            <a:r>
              <a:rPr lang="zh-CN" altLang="en-US" sz="8000" dirty="0" smtClean="0">
                <a:solidFill>
                  <a:srgbClr val="800000"/>
                </a:solidFill>
              </a:rPr>
              <a:t>？</a:t>
            </a:r>
            <a:r>
              <a:rPr lang="en-US" dirty="0" smtClean="0"/>
              <a:t/>
            </a:r>
            <a:br>
              <a:rPr lang="en-US" dirty="0" smtClean="0"/>
            </a:br>
            <a:r>
              <a:rPr lang="en-US" sz="2700" dirty="0" smtClean="0"/>
              <a:t/>
            </a:r>
            <a:br>
              <a:rPr lang="en-US" sz="2700" dirty="0" smtClean="0"/>
            </a:br>
            <a:endParaRPr lang="en-SG"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不确定性与逻辑理论</a:t>
            </a:r>
            <a:endParaRPr lang="en-SG" dirty="0">
              <a:latin typeface="楷体" panose="02010609060101010101" pitchFamily="49" charset="-122"/>
              <a:ea typeface="楷体" panose="02010609060101010101" pitchFamily="49" charset="-122"/>
            </a:endParaRPr>
          </a:p>
        </p:txBody>
      </p:sp>
      <p:sp>
        <p:nvSpPr>
          <p:cNvPr id="35" name="Rectangle 4"/>
          <p:cNvSpPr>
            <a:spLocks noGrp="1"/>
          </p:cNvSpPr>
          <p:nvPr>
            <p:ph sz="half" idx="1"/>
          </p:nvPr>
        </p:nvSpPr>
        <p:spPr>
          <a:xfrm>
            <a:off x="251520" y="1524000"/>
            <a:ext cx="8507288" cy="4548206"/>
          </a:xfrm>
        </p:spPr>
        <p:txBody>
          <a:bodyPr>
            <a:normAutofit/>
          </a:bodyPr>
          <a:lstStyle/>
          <a:p>
            <a:pPr>
              <a:buClr>
                <a:srgbClr val="800000"/>
              </a:buClr>
              <a:buFont typeface="Wingdings" pitchFamily="2" charset="2"/>
              <a:buChar char="Ø"/>
            </a:pPr>
            <a:r>
              <a:rPr lang="zh-CN" altLang="en-US" dirty="0">
                <a:latin typeface="楷体" panose="02010609060101010101" pitchFamily="49" charset="-122"/>
                <a:ea typeface="楷体" panose="02010609060101010101" pitchFamily="49" charset="-122"/>
                <a:cs typeface="Verdana" panose="020B0604030504040204" pitchFamily="34" charset="0"/>
              </a:rPr>
              <a:t>逻辑理论无法处理不确定性问题</a:t>
            </a:r>
            <a:endParaRPr lang="en-US" altLang="zh-CN" dirty="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marL="31750" indent="0">
              <a:spcBef>
                <a:spcPts val="1800"/>
              </a:spcBef>
              <a:buClr>
                <a:srgbClr val="800000"/>
              </a:buClr>
              <a:buNone/>
            </a:pPr>
            <a:r>
              <a:rPr lang="en-US" altLang="zh-CN" dirty="0" smtClean="0">
                <a:latin typeface="楷体" panose="02010609060101010101" pitchFamily="49" charset="-122"/>
                <a:ea typeface="楷体" panose="02010609060101010101" pitchFamily="49" charset="-122"/>
                <a:cs typeface="Verdana" panose="020B0604030504040204" pitchFamily="34" charset="0"/>
              </a:rPr>
              <a:t>  e.g.  </a:t>
            </a:r>
            <a:r>
              <a:rPr lang="zh-CN" altLang="en-US" dirty="0" smtClean="0">
                <a:latin typeface="楷体" panose="02010609060101010101" pitchFamily="49" charset="-122"/>
                <a:ea typeface="楷体" panose="02010609060101010101" pitchFamily="49" charset="-122"/>
                <a:cs typeface="Verdana" panose="020B0604030504040204" pitchFamily="34" charset="0"/>
              </a:rPr>
              <a:t>牙疼   牙洞，牙洞   牙疼</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33128137"/>
              </p:ext>
            </p:extLst>
          </p:nvPr>
        </p:nvGraphicFramePr>
        <p:xfrm>
          <a:off x="2771800" y="2276872"/>
          <a:ext cx="1071570" cy="514354"/>
        </p:xfrm>
        <a:graphic>
          <a:graphicData uri="http://schemas.openxmlformats.org/presentationml/2006/ole">
            <mc:AlternateContent xmlns:mc="http://schemas.openxmlformats.org/markup-compatibility/2006">
              <mc:Choice xmlns:v="urn:schemas-microsoft-com:vml" Requires="v">
                <p:oleObj spid="_x0000_s1069" name="Equation" r:id="rId4" imgW="4572000" imgH="3657600" progId="Equations">
                  <p:embed/>
                </p:oleObj>
              </mc:Choice>
              <mc:Fallback>
                <p:oleObj name="Equation" r:id="rId4" imgW="4572000" imgH="3657600" progId="Equations">
                  <p:embed/>
                  <p:pic>
                    <p:nvPicPr>
                      <p:cNvPr id="0" name="图片 1024"/>
                      <p:cNvPicPr>
                        <a:picLocks noChangeAspect="1"/>
                      </p:cNvPicPr>
                      <p:nvPr/>
                    </p:nvPicPr>
                    <p:blipFill>
                      <a:blip r:embed="rId5"/>
                      <a:srcRect/>
                      <a:stretch>
                        <a:fillRect/>
                      </a:stretch>
                    </p:blipFill>
                    <p:spPr>
                      <a:xfrm>
                        <a:off x="2771800" y="2276872"/>
                        <a:ext cx="1071570" cy="514354"/>
                      </a:xfrm>
                      <a:prstGeom prst="rect">
                        <a:avLst/>
                      </a:prstGeom>
                      <a:noFill/>
                      <a:ln w="9525">
                        <a:noFill/>
                        <a:miter/>
                      </a:ln>
                    </p:spPr>
                  </p:pic>
                </p:oleObj>
              </mc:Fallback>
            </mc:AlternateContent>
          </a:graphicData>
        </a:graphic>
      </p:graphicFrame>
      <p:graphicFrame>
        <p:nvGraphicFramePr>
          <p:cNvPr id="41987" name="Object 3"/>
          <p:cNvGraphicFramePr>
            <a:graphicFrameLocks noChangeAspect="1"/>
          </p:cNvGraphicFramePr>
          <p:nvPr>
            <p:extLst>
              <p:ext uri="{D42A27DB-BD31-4B8C-83A1-F6EECF244321}">
                <p14:modId xmlns:p14="http://schemas.microsoft.com/office/powerpoint/2010/main" val="1559754614"/>
              </p:ext>
            </p:extLst>
          </p:nvPr>
        </p:nvGraphicFramePr>
        <p:xfrm>
          <a:off x="5436096" y="2276872"/>
          <a:ext cx="1071563" cy="514350"/>
        </p:xfrm>
        <a:graphic>
          <a:graphicData uri="http://schemas.openxmlformats.org/presentationml/2006/ole">
            <mc:AlternateContent xmlns:mc="http://schemas.openxmlformats.org/markup-compatibility/2006">
              <mc:Choice xmlns:v="urn:schemas-microsoft-com:vml" Requires="v">
                <p:oleObj spid="_x0000_s1070" name="Equation" r:id="rId6" imgW="4572000" imgH="3657600" progId="Equations">
                  <p:embed/>
                </p:oleObj>
              </mc:Choice>
              <mc:Fallback>
                <p:oleObj name="Equation" r:id="rId6" imgW="4572000" imgH="3657600" progId="Equations">
                  <p:embed/>
                  <p:pic>
                    <p:nvPicPr>
                      <p:cNvPr id="0" name="图片 1025"/>
                      <p:cNvPicPr>
                        <a:picLocks noChangeAspect="1"/>
                      </p:cNvPicPr>
                      <p:nvPr/>
                    </p:nvPicPr>
                    <p:blipFill>
                      <a:blip r:embed="rId5"/>
                      <a:srcRect/>
                      <a:stretch>
                        <a:fillRect/>
                      </a:stretch>
                    </p:blipFill>
                    <p:spPr>
                      <a:xfrm>
                        <a:off x="5436096" y="2276872"/>
                        <a:ext cx="1071563" cy="514350"/>
                      </a:xfrm>
                      <a:prstGeom prst="rect">
                        <a:avLst/>
                      </a:prstGeom>
                      <a:noFill/>
                      <a:ln w="9525">
                        <a:noFill/>
                        <a:miter/>
                      </a:ln>
                    </p:spPr>
                  </p:pic>
                </p:oleObj>
              </mc:Fallback>
            </mc:AlternateContent>
          </a:graphicData>
        </a:graphic>
      </p:graphicFrame>
      <p:sp>
        <p:nvSpPr>
          <p:cNvPr id="3" name="矩形 2"/>
          <p:cNvSpPr/>
          <p:nvPr/>
        </p:nvSpPr>
        <p:spPr>
          <a:xfrm>
            <a:off x="537878" y="3591568"/>
            <a:ext cx="8136904" cy="2677656"/>
          </a:xfrm>
          <a:prstGeom prst="rect">
            <a:avLst/>
          </a:prstGeom>
        </p:spPr>
        <p:txBody>
          <a:bodyPr wrap="square">
            <a:spAutoFit/>
          </a:bodyPr>
          <a:lstStyle/>
          <a:p>
            <a:r>
              <a:rPr lang="en-US" altLang="zh-CN" sz="2400" b="1" dirty="0"/>
              <a:t>Agent</a:t>
            </a:r>
            <a:r>
              <a:rPr lang="zh-CN" altLang="en-US" sz="2400" b="1" dirty="0"/>
              <a:t>的目标是将乘客按时送到机场</a:t>
            </a:r>
            <a:r>
              <a:rPr lang="zh-CN" altLang="en-US" sz="2400" b="1" dirty="0" smtClean="0"/>
              <a:t>。</a:t>
            </a:r>
            <a:endParaRPr lang="en-US" altLang="zh-CN" sz="2400" b="1" dirty="0" smtClean="0"/>
          </a:p>
          <a:p>
            <a:r>
              <a:rPr lang="zh-CN" altLang="en-US" sz="2400" b="1" dirty="0" smtClean="0"/>
              <a:t>规划</a:t>
            </a:r>
            <a:r>
              <a:rPr lang="en-US" altLang="zh-CN" sz="2400" b="1" i="1" dirty="0"/>
              <a:t>A</a:t>
            </a:r>
            <a:r>
              <a:rPr lang="en-US" altLang="zh-CN" sz="2400" b="1" dirty="0"/>
              <a:t>90</a:t>
            </a:r>
            <a:r>
              <a:rPr lang="zh-CN" altLang="en-US" sz="2400" dirty="0"/>
              <a:t>：在飞机起飞</a:t>
            </a:r>
            <a:r>
              <a:rPr lang="en-US" altLang="zh-CN" sz="2400" dirty="0"/>
              <a:t>90</a:t>
            </a:r>
            <a:r>
              <a:rPr lang="zh-CN" altLang="en-US" sz="2400" dirty="0"/>
              <a:t>分钟前出发</a:t>
            </a:r>
            <a:r>
              <a:rPr lang="zh-CN" altLang="en-US" sz="2400" dirty="0" smtClean="0"/>
              <a:t>。</a:t>
            </a:r>
            <a:endParaRPr lang="en-US" altLang="zh-CN" sz="2400" dirty="0" smtClean="0"/>
          </a:p>
          <a:p>
            <a:r>
              <a:rPr lang="zh-CN" altLang="en-US" sz="2400" dirty="0" smtClean="0"/>
              <a:t>一</a:t>
            </a:r>
            <a:r>
              <a:rPr lang="zh-CN" altLang="en-US" sz="2400" dirty="0"/>
              <a:t>个逻辑</a:t>
            </a:r>
            <a:r>
              <a:rPr lang="en-US" altLang="zh-CN" sz="2400" dirty="0"/>
              <a:t>Agent</a:t>
            </a:r>
            <a:r>
              <a:rPr lang="zh-CN" altLang="en-US" sz="2400" dirty="0"/>
              <a:t>无法确定地得到结论：“</a:t>
            </a:r>
            <a:r>
              <a:rPr lang="en-US" altLang="zh-CN" sz="2400" i="1" u="sng" dirty="0"/>
              <a:t>A</a:t>
            </a:r>
            <a:r>
              <a:rPr lang="en-US" altLang="zh-CN" sz="2400" u="sng" dirty="0"/>
              <a:t>90</a:t>
            </a:r>
            <a:r>
              <a:rPr lang="zh-CN" altLang="en-US" sz="2400" u="sng" dirty="0"/>
              <a:t>将让我们及时到达机场</a:t>
            </a:r>
            <a:r>
              <a:rPr lang="zh-CN" altLang="en-US" sz="2400" dirty="0" smtClean="0"/>
              <a:t>”</a:t>
            </a:r>
            <a:r>
              <a:rPr lang="zh-CN" altLang="en-US" sz="2400" dirty="0"/>
              <a:t>。</a:t>
            </a:r>
            <a:endParaRPr lang="en-US" altLang="zh-CN" sz="2400" dirty="0" smtClean="0"/>
          </a:p>
          <a:p>
            <a:r>
              <a:rPr lang="zh-CN" altLang="en-US" sz="2400" b="1" dirty="0" smtClean="0"/>
              <a:t>结论</a:t>
            </a:r>
            <a:r>
              <a:rPr lang="zh-CN" altLang="en-US" sz="2400" dirty="0"/>
              <a:t>：“</a:t>
            </a:r>
            <a:r>
              <a:rPr lang="zh-CN" altLang="en-US" sz="2400" u="sng" dirty="0"/>
              <a:t>规划</a:t>
            </a:r>
            <a:r>
              <a:rPr lang="en-US" altLang="zh-CN" sz="2400" i="1" u="sng" dirty="0"/>
              <a:t>A</a:t>
            </a:r>
            <a:r>
              <a:rPr lang="en-US" altLang="zh-CN" sz="2400" u="sng" dirty="0"/>
              <a:t>90</a:t>
            </a:r>
            <a:r>
              <a:rPr lang="zh-CN" altLang="en-US" sz="2400" u="sng" dirty="0"/>
              <a:t>将让我们及时到达机场，只要车不抛锚，汽油不耗尽，不遇到任何交通事故，</a:t>
            </a:r>
            <a:r>
              <a:rPr lang="en-US" altLang="zh-CN" sz="2400" u="sng" dirty="0"/>
              <a:t>……</a:t>
            </a:r>
            <a:r>
              <a:rPr lang="zh-CN" altLang="en-US" sz="2400" dirty="0"/>
              <a:t>”。这些条件没有一个是能够演绎的，所以也无法推断这个规划能否成功</a:t>
            </a:r>
            <a:r>
              <a:rPr lang="zh-CN" altLang="en-US" sz="2400" dirty="0" smtClean="0"/>
              <a:t>。</a:t>
            </a:r>
            <a:endParaRPr lang="zh-CN" altLang="en-US" sz="2400" dirty="0"/>
          </a:p>
        </p:txBody>
      </p:sp>
      <p:sp>
        <p:nvSpPr>
          <p:cNvPr id="4" name="矩形 3"/>
          <p:cNvSpPr/>
          <p:nvPr/>
        </p:nvSpPr>
        <p:spPr>
          <a:xfrm>
            <a:off x="323528" y="3019809"/>
            <a:ext cx="5024132" cy="584775"/>
          </a:xfrm>
          <a:prstGeom prst="rect">
            <a:avLst/>
          </a:prstGeom>
        </p:spPr>
        <p:txBody>
          <a:bodyPr wrap="none">
            <a:spAutoFit/>
          </a:bodyPr>
          <a:lstStyle/>
          <a:p>
            <a:pPr>
              <a:buClr>
                <a:srgbClr val="800000"/>
              </a:buClr>
              <a:buFont typeface="Wingdings" pitchFamily="2" charset="2"/>
              <a:buChar char="Ø"/>
            </a:pPr>
            <a:r>
              <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rPr>
              <a:t>如何处理不确定性问题？</a:t>
            </a:r>
            <a:endParaRPr lang="en-US" altLang="zh-CN" sz="3200" dirty="0">
              <a:solidFill>
                <a:srgbClr val="FF0000"/>
              </a:solidFill>
              <a:latin typeface="楷体" panose="02010609060101010101" pitchFamily="49" charset="-122"/>
              <a:ea typeface="楷体" panose="02010609060101010101" pitchFamily="49" charset="-122"/>
              <a:cs typeface="Verdana" panose="020B0604030504040204" pitchFamily="34" charset="0"/>
            </a:endParaRPr>
          </a:p>
        </p:txBody>
      </p:sp>
      <p:sp>
        <p:nvSpPr>
          <p:cNvPr id="5" name="TextBox 4"/>
          <p:cNvSpPr txBox="1"/>
          <p:nvPr/>
        </p:nvSpPr>
        <p:spPr>
          <a:xfrm>
            <a:off x="5796136" y="3583978"/>
            <a:ext cx="3456384" cy="584775"/>
          </a:xfrm>
          <a:prstGeom prst="rect">
            <a:avLst/>
          </a:prstGeom>
          <a:noFill/>
        </p:spPr>
        <p:txBody>
          <a:bodyPr wrap="square" rtlCol="0">
            <a:spAutoFit/>
          </a:bodyPr>
          <a:lstStyle/>
          <a:p>
            <a:r>
              <a:rPr lang="en-US" altLang="zh-CN" sz="3200" dirty="0">
                <a:solidFill>
                  <a:srgbClr val="FF0000"/>
                </a:solidFill>
                <a:latin typeface="楷体" panose="02010609060101010101" pitchFamily="49" charset="-122"/>
                <a:ea typeface="楷体" panose="02010609060101010101" pitchFamily="49" charset="-122"/>
                <a:cs typeface="Verdana" panose="020B0604030504040204" pitchFamily="34" charset="0"/>
              </a:rPr>
              <a:t>——</a:t>
            </a:r>
            <a:r>
              <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rPr>
              <a:t>限制问题</a:t>
            </a:r>
            <a:endPar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blinds(horizontal)">
                                      <p:cBhvr>
                                        <p:cTn id="7" dur="500"/>
                                        <p:tgtEl>
                                          <p:spTgt spid="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41987"/>
                                        </p:tgtEl>
                                        <p:attrNameLst>
                                          <p:attrName>style.visibility</p:attrName>
                                        </p:attrNameLst>
                                      </p:cBhvr>
                                      <p:to>
                                        <p:strVal val="visible"/>
                                      </p:to>
                                    </p:set>
                                    <p:animEffect transition="in" filter="blinds(horizontal)">
                                      <p:cBhvr>
                                        <p:cTn id="13" dur="500"/>
                                        <p:tgtEl>
                                          <p:spTgt spid="4198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不确定性与逻辑理论</a:t>
            </a:r>
            <a:endParaRPr lang="en-SG" dirty="0">
              <a:latin typeface="楷体" panose="02010609060101010101" pitchFamily="49" charset="-122"/>
              <a:ea typeface="楷体" panose="02010609060101010101" pitchFamily="49" charset="-122"/>
            </a:endParaRPr>
          </a:p>
        </p:txBody>
      </p:sp>
      <p:sp>
        <p:nvSpPr>
          <p:cNvPr id="35" name="Rectangle 4"/>
          <p:cNvSpPr>
            <a:spLocks noGrp="1"/>
          </p:cNvSpPr>
          <p:nvPr>
            <p:ph sz="half" idx="1"/>
          </p:nvPr>
        </p:nvSpPr>
        <p:spPr>
          <a:xfrm>
            <a:off x="323528" y="1556792"/>
            <a:ext cx="8507288" cy="4069034"/>
          </a:xfrm>
        </p:spPr>
        <p:txBody>
          <a:bodyPr>
            <a:normAutofit lnSpcReduction="10000"/>
          </a:bodyPr>
          <a:lstStyle/>
          <a:p>
            <a:pPr>
              <a:buClr>
                <a:srgbClr val="800000"/>
              </a:buClr>
              <a:buFont typeface="Wingdings"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规划</a:t>
            </a:r>
            <a:r>
              <a:rPr lang="en-US" altLang="zh-CN" dirty="0" smtClean="0">
                <a:latin typeface="楷体" panose="02010609060101010101" pitchFamily="49" charset="-122"/>
                <a:ea typeface="楷体" panose="02010609060101010101" pitchFamily="49" charset="-122"/>
                <a:cs typeface="Verdana" panose="020B0604030504040204" pitchFamily="34" charset="0"/>
              </a:rPr>
              <a:t>A90</a:t>
            </a:r>
            <a:r>
              <a:rPr lang="zh-CN" altLang="en-US" dirty="0" smtClean="0">
                <a:latin typeface="楷体" panose="02010609060101010101" pitchFamily="49" charset="-122"/>
                <a:ea typeface="楷体" panose="02010609060101010101" pitchFamily="49" charset="-122"/>
                <a:cs typeface="Verdana" panose="020B0604030504040204" pitchFamily="34" charset="0"/>
              </a:rPr>
              <a:t>：在飞机起飞</a:t>
            </a:r>
            <a:r>
              <a:rPr lang="en-US" altLang="zh-CN" dirty="0" smtClean="0">
                <a:latin typeface="楷体" panose="02010609060101010101" pitchFamily="49" charset="-122"/>
                <a:ea typeface="楷体" panose="02010609060101010101" pitchFamily="49" charset="-122"/>
                <a:cs typeface="Verdana" panose="020B0604030504040204" pitchFamily="34" charset="0"/>
              </a:rPr>
              <a:t>90</a:t>
            </a:r>
            <a:r>
              <a:rPr lang="zh-CN" altLang="en-US" dirty="0" smtClean="0">
                <a:latin typeface="楷体" panose="02010609060101010101" pitchFamily="49" charset="-122"/>
                <a:ea typeface="楷体" panose="02010609060101010101" pitchFamily="49" charset="-122"/>
                <a:cs typeface="Verdana" panose="020B0604030504040204" pitchFamily="34" charset="0"/>
              </a:rPr>
              <a:t>分钟前出发。</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0" indent="0">
              <a:buNone/>
            </a:pPr>
            <a:r>
              <a:rPr lang="en-US" altLang="zh-CN" dirty="0" smtClean="0"/>
              <a:t>     </a:t>
            </a:r>
            <a:r>
              <a:rPr lang="en-US" altLang="zh-CN" dirty="0" smtClean="0">
                <a:latin typeface="楷体" panose="02010609060101010101" pitchFamily="49" charset="-122"/>
                <a:ea typeface="楷体" panose="02010609060101010101" pitchFamily="49" charset="-122"/>
                <a:cs typeface="Verdana" panose="020B0604030504040204" pitchFamily="34" charset="0"/>
              </a:rPr>
              <a:t>Agent</a:t>
            </a:r>
            <a:r>
              <a:rPr lang="zh-CN" altLang="en-US" dirty="0" smtClean="0">
                <a:latin typeface="楷体" panose="02010609060101010101" pitchFamily="49" charset="-122"/>
                <a:ea typeface="楷体" panose="02010609060101010101" pitchFamily="49" charset="-122"/>
                <a:cs typeface="Verdana" panose="020B0604030504040204" pitchFamily="34" charset="0"/>
              </a:rPr>
              <a:t>拥有的知识不能保证实现其中任何一</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0" indent="0">
              <a:buNone/>
            </a:pPr>
            <a:r>
              <a:rPr lang="en-US" altLang="zh-CN" dirty="0" smtClean="0">
                <a:latin typeface="楷体" panose="02010609060101010101" pitchFamily="49" charset="-122"/>
                <a:ea typeface="楷体" panose="02010609060101010101" pitchFamily="49" charset="-122"/>
                <a:cs typeface="Verdana" panose="020B0604030504040204" pitchFamily="34" charset="0"/>
              </a:rPr>
              <a:t>  </a:t>
            </a:r>
            <a:r>
              <a:rPr lang="zh-CN" altLang="en-US" dirty="0" smtClean="0">
                <a:latin typeface="楷体" panose="02010609060101010101" pitchFamily="49" charset="-122"/>
                <a:ea typeface="楷体" panose="02010609060101010101" pitchFamily="49" charset="-122"/>
                <a:cs typeface="Verdana" panose="020B0604030504040204" pitchFamily="34" charset="0"/>
              </a:rPr>
              <a:t>个目标，但可以提供它们在某种程度上将被</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0" indent="0">
              <a:buNone/>
            </a:pPr>
            <a:r>
              <a:rPr lang="en-US" altLang="zh-CN" dirty="0" smtClean="0">
                <a:latin typeface="楷体" panose="02010609060101010101" pitchFamily="49" charset="-122"/>
                <a:ea typeface="楷体" panose="02010609060101010101" pitchFamily="49" charset="-122"/>
                <a:cs typeface="Verdana" panose="020B0604030504040204" pitchFamily="34" charset="0"/>
              </a:rPr>
              <a:t>  </a:t>
            </a:r>
            <a:r>
              <a:rPr lang="zh-CN" altLang="en-US" dirty="0" smtClean="0">
                <a:latin typeface="楷体" panose="02010609060101010101" pitchFamily="49" charset="-122"/>
                <a:ea typeface="楷体" panose="02010609060101010101" pitchFamily="49" charset="-122"/>
                <a:cs typeface="Verdana" panose="020B0604030504040204" pitchFamily="34" charset="0"/>
              </a:rPr>
              <a:t>实现</a:t>
            </a:r>
            <a:r>
              <a:rPr lang="zh-CN" altLang="en-US" dirty="0" smtClean="0"/>
              <a:t>。</a:t>
            </a:r>
            <a:r>
              <a:rPr lang="en-US" altLang="zh-CN" b="1" dirty="0" smtClean="0">
                <a:solidFill>
                  <a:srgbClr val="FF0000"/>
                </a:solidFill>
              </a:rPr>
              <a:t>——</a:t>
            </a:r>
            <a:r>
              <a:rPr lang="zh-CN" altLang="en-US" b="1" dirty="0" smtClean="0">
                <a:solidFill>
                  <a:srgbClr val="FF0000"/>
                </a:solidFill>
              </a:rPr>
              <a:t>信念度</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a:buClr>
                <a:srgbClr val="800000"/>
              </a:buClr>
              <a:buFont typeface="Wingdings" pitchFamily="2" charset="2"/>
              <a:buChar char="Ø"/>
            </a:pPr>
            <a:r>
              <a:rPr lang="en-US" altLang="zh-CN" dirty="0" smtClean="0">
                <a:latin typeface="楷体" panose="02010609060101010101" pitchFamily="49" charset="-122"/>
                <a:ea typeface="楷体" panose="02010609060101010101" pitchFamily="49" charset="-122"/>
                <a:cs typeface="Verdana" panose="020B0604030504040204" pitchFamily="34" charset="0"/>
              </a:rPr>
              <a:t> </a:t>
            </a:r>
          </a:p>
          <a:p>
            <a:pPr marL="0" indent="0">
              <a:buNone/>
            </a:pPr>
            <a:endParaRPr lang="en-US" altLang="zh-CN" dirty="0" smtClean="0"/>
          </a:p>
          <a:p>
            <a:pPr marL="0" indent="0">
              <a:buNone/>
            </a:pPr>
            <a:r>
              <a:rPr lang="en-US" altLang="zh-CN" b="1" dirty="0" smtClean="0">
                <a:solidFill>
                  <a:srgbClr val="FF0000"/>
                </a:solidFill>
              </a:rPr>
              <a:t>                          </a:t>
            </a:r>
            <a:r>
              <a:rPr lang="en-US" altLang="zh-CN" b="1" dirty="0">
                <a:solidFill>
                  <a:srgbClr val="FF0000"/>
                </a:solidFill>
              </a:rPr>
              <a:t>   </a:t>
            </a:r>
            <a:r>
              <a:rPr lang="en-US" altLang="zh-CN" b="1" dirty="0" smtClean="0">
                <a:solidFill>
                  <a:srgbClr val="FF0000"/>
                </a:solidFill>
              </a:rPr>
              <a:t>                                     </a:t>
            </a:r>
            <a:endParaRPr lang="zh-CN" altLang="en-US" dirty="0"/>
          </a:p>
        </p:txBody>
      </p:sp>
      <p:sp>
        <p:nvSpPr>
          <p:cNvPr id="7" name="矩形 6"/>
          <p:cNvSpPr/>
          <p:nvPr/>
        </p:nvSpPr>
        <p:spPr>
          <a:xfrm>
            <a:off x="827584" y="3640668"/>
            <a:ext cx="3312368" cy="584775"/>
          </a:xfrm>
          <a:prstGeom prst="rect">
            <a:avLst/>
          </a:prstGeom>
        </p:spPr>
        <p:txBody>
          <a:bodyPr wrap="square">
            <a:spAutoFit/>
          </a:bodyPr>
          <a:lstStyle/>
          <a:p>
            <a:pPr marL="31750" indent="0">
              <a:spcBef>
                <a:spcPts val="1800"/>
              </a:spcBef>
              <a:buClr>
                <a:srgbClr val="800000"/>
              </a:buClr>
              <a:buNone/>
            </a:pPr>
            <a:r>
              <a:rPr lang="zh-CN" altLang="en-US" sz="3200" dirty="0">
                <a:latin typeface="楷体" panose="02010609060101010101" pitchFamily="49" charset="-122"/>
                <a:ea typeface="楷体" panose="02010609060101010101" pitchFamily="49" charset="-122"/>
                <a:cs typeface="Verdana" panose="020B0604030504040204" pitchFamily="34" charset="0"/>
              </a:rPr>
              <a:t>牙疼   牙</a:t>
            </a:r>
            <a:r>
              <a:rPr lang="zh-CN" altLang="en-US" sz="3200" dirty="0" smtClean="0">
                <a:latin typeface="楷体" panose="02010609060101010101" pitchFamily="49" charset="-122"/>
                <a:ea typeface="楷体" panose="02010609060101010101" pitchFamily="49" charset="-122"/>
                <a:cs typeface="Verdana" panose="020B0604030504040204" pitchFamily="34" charset="0"/>
              </a:rPr>
              <a:t>洞</a:t>
            </a:r>
            <a:endParaRPr lang="en-US" altLang="zh-CN" sz="3200" dirty="0">
              <a:latin typeface="楷体" panose="02010609060101010101" pitchFamily="49" charset="-122"/>
              <a:ea typeface="楷体" panose="02010609060101010101" pitchFamily="49" charset="-122"/>
              <a:cs typeface="Verdana" panose="020B0604030504040204" pitchFamily="34"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93469377"/>
              </p:ext>
            </p:extLst>
          </p:nvPr>
        </p:nvGraphicFramePr>
        <p:xfrm>
          <a:off x="1763688" y="3791014"/>
          <a:ext cx="905061" cy="434429"/>
        </p:xfrm>
        <a:graphic>
          <a:graphicData uri="http://schemas.openxmlformats.org/presentationml/2006/ole">
            <mc:AlternateContent xmlns:mc="http://schemas.openxmlformats.org/markup-compatibility/2006">
              <mc:Choice xmlns:v="urn:schemas-microsoft-com:vml" Requires="v">
                <p:oleObj spid="_x0000_s6155" name="Equation" r:id="rId4" imgW="4572000" imgH="3657600" progId="Equations">
                  <p:embed/>
                </p:oleObj>
              </mc:Choice>
              <mc:Fallback>
                <p:oleObj name="Equation" r:id="rId4" imgW="4572000" imgH="3657600"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791014"/>
                        <a:ext cx="905061" cy="434429"/>
                      </a:xfrm>
                      <a:prstGeom prst="rect">
                        <a:avLst/>
                      </a:prstGeom>
                      <a:noFill/>
                      <a:ln>
                        <a:noFill/>
                      </a:ln>
                    </p:spPr>
                  </p:pic>
                </p:oleObj>
              </mc:Fallback>
            </mc:AlternateContent>
          </a:graphicData>
        </a:graphic>
      </p:graphicFrame>
      <p:sp>
        <p:nvSpPr>
          <p:cNvPr id="9" name="矩形 8"/>
          <p:cNvSpPr/>
          <p:nvPr/>
        </p:nvSpPr>
        <p:spPr>
          <a:xfrm>
            <a:off x="834480" y="4202709"/>
            <a:ext cx="4572000" cy="584775"/>
          </a:xfrm>
          <a:prstGeom prst="rect">
            <a:avLst/>
          </a:prstGeom>
        </p:spPr>
        <p:txBody>
          <a:bodyPr>
            <a:spAutoFit/>
          </a:bodyPr>
          <a:lstStyle/>
          <a:p>
            <a:r>
              <a:rPr lang="zh-CN" altLang="en-US" sz="3200" dirty="0">
                <a:latin typeface="楷体" panose="02010609060101010101" pitchFamily="49" charset="-122"/>
                <a:ea typeface="楷体" panose="02010609060101010101" pitchFamily="49" charset="-122"/>
                <a:cs typeface="Verdana" panose="020B0604030504040204" pitchFamily="34" charset="0"/>
              </a:rPr>
              <a:t>这条规则正确吗</a:t>
            </a:r>
            <a:r>
              <a:rPr lang="zh-CN" altLang="en-US" sz="2800" dirty="0" smtClean="0"/>
              <a:t>？</a:t>
            </a:r>
            <a:endParaRPr lang="zh-CN" altLang="en-US" sz="2800" dirty="0"/>
          </a:p>
        </p:txBody>
      </p:sp>
      <p:sp>
        <p:nvSpPr>
          <p:cNvPr id="10" name="矩形 9"/>
          <p:cNvSpPr/>
          <p:nvPr/>
        </p:nvSpPr>
        <p:spPr>
          <a:xfrm>
            <a:off x="867611" y="4776087"/>
            <a:ext cx="7776864" cy="584775"/>
          </a:xfrm>
          <a:prstGeom prst="rect">
            <a:avLst/>
          </a:prstGeom>
        </p:spPr>
        <p:txBody>
          <a:bodyPr wrap="square">
            <a:spAutoFit/>
          </a:bodyPr>
          <a:lstStyle/>
          <a:p>
            <a:r>
              <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rPr>
              <a:t>不是所有的牙痛</a:t>
            </a:r>
            <a:r>
              <a:rPr lang="en-US" altLang="zh-CN" sz="3200" dirty="0">
                <a:solidFill>
                  <a:srgbClr val="FF0000"/>
                </a:solidFill>
                <a:latin typeface="楷体" panose="02010609060101010101" pitchFamily="49" charset="-122"/>
                <a:ea typeface="楷体" panose="02010609060101010101" pitchFamily="49" charset="-122"/>
                <a:cs typeface="Verdana" panose="020B0604030504040204" pitchFamily="34" charset="0"/>
              </a:rPr>
              <a:t>toothache</a:t>
            </a:r>
            <a:r>
              <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rPr>
              <a:t>都是</a:t>
            </a:r>
            <a:r>
              <a:rPr lang="zh-CN" altLang="en-US" sz="32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因为有牙洞</a:t>
            </a:r>
            <a:r>
              <a:rPr lang="zh-CN" altLang="en-US" sz="2800" dirty="0">
                <a:solidFill>
                  <a:srgbClr val="FF0000"/>
                </a:solidFill>
              </a:rPr>
              <a:t>？</a:t>
            </a:r>
          </a:p>
        </p:txBody>
      </p:sp>
      <p:sp>
        <p:nvSpPr>
          <p:cNvPr id="11" name="矩形 10"/>
          <p:cNvSpPr/>
          <p:nvPr/>
        </p:nvSpPr>
        <p:spPr>
          <a:xfrm>
            <a:off x="878118" y="5344176"/>
            <a:ext cx="4572000" cy="584775"/>
          </a:xfrm>
          <a:prstGeom prst="rect">
            <a:avLst/>
          </a:prstGeom>
        </p:spPr>
        <p:txBody>
          <a:bodyPr>
            <a:spAutoFit/>
          </a:bodyPr>
          <a:lstStyle/>
          <a:p>
            <a:r>
              <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rPr>
              <a:t>如何修改</a:t>
            </a:r>
            <a:r>
              <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rPr>
              <a:t>？</a:t>
            </a:r>
            <a:endPar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endParaRPr>
          </a:p>
        </p:txBody>
      </p:sp>
    </p:spTree>
    <p:extLst>
      <p:ext uri="{BB962C8B-B14F-4D97-AF65-F5344CB8AC3E}">
        <p14:creationId xmlns:p14="http://schemas.microsoft.com/office/powerpoint/2010/main" val="840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linds(horizontal)">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blinds(horizontal)">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blinds(horizontal)">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blinds(horizontal)">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
                                            <p:txEl>
                                              <p:pRg st="4" end="4"/>
                                            </p:txEl>
                                          </p:spTgt>
                                        </p:tgtEl>
                                        <p:attrNameLst>
                                          <p:attrName>style.visibility</p:attrName>
                                        </p:attrNameLst>
                                      </p:cBhvr>
                                      <p:to>
                                        <p:strVal val="visible"/>
                                      </p:to>
                                    </p:set>
                                    <p:animEffect transition="in" filter="blinds(horizontal)">
                                      <p:cBhvr>
                                        <p:cTn id="27" dur="500"/>
                                        <p:tgtEl>
                                          <p:spTgt spid="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不确定性与逻辑理论</a:t>
            </a:r>
            <a:endParaRPr lang="en-SG" dirty="0">
              <a:latin typeface="楷体" panose="02010609060101010101" pitchFamily="49" charset="-122"/>
              <a:ea typeface="楷体" panose="02010609060101010101" pitchFamily="49" charset="-122"/>
            </a:endParaRPr>
          </a:p>
        </p:txBody>
      </p:sp>
      <p:sp>
        <p:nvSpPr>
          <p:cNvPr id="35" name="Rectangle 4"/>
          <p:cNvSpPr>
            <a:spLocks noGrp="1"/>
          </p:cNvSpPr>
          <p:nvPr>
            <p:ph sz="half" idx="1"/>
          </p:nvPr>
        </p:nvSpPr>
        <p:spPr>
          <a:xfrm>
            <a:off x="323528" y="1556792"/>
            <a:ext cx="8507288" cy="4536504"/>
          </a:xfrm>
        </p:spPr>
        <p:txBody>
          <a:bodyPr>
            <a:normAutofit/>
          </a:bodyPr>
          <a:lstStyle/>
          <a:p>
            <a:pPr>
              <a:buClr>
                <a:srgbClr val="800000"/>
              </a:buClr>
              <a:buFont typeface="Wingdings" pitchFamily="2" charset="2"/>
              <a:buChar char="Ø"/>
            </a:pPr>
            <a:r>
              <a:rPr lang="en-US" altLang="zh-CN" dirty="0" smtClean="0">
                <a:latin typeface="楷体" panose="02010609060101010101" pitchFamily="49" charset="-122"/>
                <a:ea typeface="楷体" panose="02010609060101010101" pitchFamily="49" charset="-122"/>
                <a:cs typeface="Verdana" panose="020B0604030504040204" pitchFamily="34" charset="0"/>
              </a:rPr>
              <a:t> </a:t>
            </a:r>
          </a:p>
          <a:p>
            <a:pPr>
              <a:buClr>
                <a:srgbClr val="800000"/>
              </a:buClr>
              <a:buFont typeface="Wingdings" pitchFamily="2" charset="2"/>
              <a:buChar char="Ø"/>
            </a:pPr>
            <a:endParaRPr lang="en-US" altLang="zh-CN" dirty="0">
              <a:latin typeface="楷体" panose="02010609060101010101" pitchFamily="49" charset="-122"/>
              <a:ea typeface="楷体" panose="02010609060101010101" pitchFamily="49" charset="-122"/>
              <a:cs typeface="Verdana" panose="020B0604030504040204" pitchFamily="34" charset="0"/>
            </a:endParaRPr>
          </a:p>
          <a:p>
            <a:pPr marL="0" indent="0">
              <a:buNone/>
            </a:pPr>
            <a:endParaRPr lang="en-US" altLang="zh-CN" dirty="0" smtClean="0"/>
          </a:p>
          <a:p>
            <a:pPr>
              <a:buClr>
                <a:srgbClr val="800000"/>
              </a:buClr>
              <a:buFont typeface="Wingdings" pitchFamily="2" charset="2"/>
              <a:buChar char="Ø"/>
            </a:pPr>
            <a:r>
              <a:rPr lang="zh-CN" altLang="en-US" dirty="0" smtClean="0"/>
              <a:t> </a:t>
            </a:r>
            <a:r>
              <a:rPr lang="zh-CN" altLang="en-US" dirty="0">
                <a:latin typeface="楷体" panose="02010609060101010101" pitchFamily="49" charset="-122"/>
                <a:ea typeface="楷体" panose="02010609060101010101" pitchFamily="49" charset="-122"/>
                <a:cs typeface="Verdana" panose="020B0604030504040204" pitchFamily="34" charset="0"/>
              </a:rPr>
              <a:t>为了使得规则正确，我们不得不增加一个几乎无限长的可能原因的列表</a:t>
            </a:r>
            <a:r>
              <a:rPr lang="en-US" altLang="zh-CN" dirty="0">
                <a:latin typeface="楷体" panose="02010609060101010101" pitchFamily="49" charset="-122"/>
                <a:ea typeface="楷体" panose="02010609060101010101" pitchFamily="49" charset="-122"/>
                <a:cs typeface="Verdana" panose="020B0604030504040204" pitchFamily="34" charset="0"/>
              </a:rPr>
              <a:t>——</a:t>
            </a:r>
            <a:r>
              <a:rPr lang="zh-CN" altLang="en-US" dirty="0">
                <a:latin typeface="楷体" panose="02010609060101010101" pitchFamily="49" charset="-122"/>
                <a:ea typeface="楷体" panose="02010609060101010101" pitchFamily="49" charset="-122"/>
                <a:cs typeface="Verdana" panose="020B0604030504040204" pitchFamily="34" charset="0"/>
              </a:rPr>
              <a:t>几乎不可能</a:t>
            </a:r>
            <a:r>
              <a:rPr lang="zh-CN" altLang="en-US" dirty="0" smtClean="0">
                <a:latin typeface="楷体" panose="02010609060101010101" pitchFamily="49" charset="-122"/>
                <a:ea typeface="楷体" panose="02010609060101010101" pitchFamily="49" charset="-122"/>
                <a:cs typeface="Verdana" panose="020B0604030504040204" pitchFamily="34" charset="0"/>
              </a:rPr>
              <a:t>！</a:t>
            </a:r>
            <a:endParaRPr lang="zh-CN" altLang="en-US" dirty="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a:buClr>
                <a:srgbClr val="800000"/>
              </a:buClr>
              <a:buFont typeface="Wingdings" pitchFamily="2" charset="2"/>
              <a:buChar char="Ø"/>
            </a:pP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 怎么办</a:t>
            </a:r>
            <a:r>
              <a:rPr lang="zh-CN" altLang="en-US" dirty="0">
                <a:solidFill>
                  <a:srgbClr val="FF0000"/>
                </a:solidFill>
                <a:latin typeface="楷体" panose="02010609060101010101" pitchFamily="49" charset="-122"/>
                <a:ea typeface="楷体" panose="02010609060101010101" pitchFamily="49" charset="-122"/>
                <a:cs typeface="Verdana" panose="020B0604030504040204" pitchFamily="34" charset="0"/>
              </a:rPr>
              <a:t>？</a:t>
            </a:r>
            <a:r>
              <a:rPr lang="en-US" altLang="zh-CN" dirty="0" smtClean="0">
                <a:latin typeface="楷体" panose="02010609060101010101" pitchFamily="49" charset="-122"/>
                <a:ea typeface="楷体" panose="02010609060101010101" pitchFamily="49" charset="-122"/>
                <a:cs typeface="Verdana" panose="020B0604030504040204" pitchFamily="34" charset="0"/>
              </a:rPr>
              <a:t> </a:t>
            </a:r>
            <a:r>
              <a:rPr lang="en-US" altLang="zh-CN" b="1" dirty="0" smtClean="0">
                <a:solidFill>
                  <a:srgbClr val="FF0000"/>
                </a:solidFill>
              </a:rPr>
              <a:t>                                                                 </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450177664"/>
              </p:ext>
            </p:extLst>
          </p:nvPr>
        </p:nvGraphicFramePr>
        <p:xfrm>
          <a:off x="1763688" y="1703972"/>
          <a:ext cx="905061" cy="434429"/>
        </p:xfrm>
        <a:graphic>
          <a:graphicData uri="http://schemas.openxmlformats.org/presentationml/2006/ole">
            <mc:AlternateContent xmlns:mc="http://schemas.openxmlformats.org/markup-compatibility/2006">
              <mc:Choice xmlns:v="urn:schemas-microsoft-com:vml" Requires="v">
                <p:oleObj spid="_x0000_s7186" name="Equation" r:id="rId4" imgW="4572000" imgH="3657600" progId="Equations">
                  <p:embed/>
                </p:oleObj>
              </mc:Choice>
              <mc:Fallback>
                <p:oleObj name="Equation" r:id="rId4" imgW="4572000" imgH="3657600" progId="Equations">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703972"/>
                        <a:ext cx="905061" cy="434429"/>
                      </a:xfrm>
                      <a:prstGeom prst="rect">
                        <a:avLst/>
                      </a:prstGeom>
                      <a:noFill/>
                      <a:ln>
                        <a:noFill/>
                      </a:ln>
                    </p:spPr>
                  </p:pic>
                </p:oleObj>
              </mc:Fallback>
            </mc:AlternateContent>
          </a:graphicData>
        </a:graphic>
      </p:graphicFrame>
      <p:sp>
        <p:nvSpPr>
          <p:cNvPr id="13" name="矩形 12"/>
          <p:cNvSpPr/>
          <p:nvPr/>
        </p:nvSpPr>
        <p:spPr>
          <a:xfrm>
            <a:off x="755576" y="1628797"/>
            <a:ext cx="3312368" cy="584775"/>
          </a:xfrm>
          <a:prstGeom prst="rect">
            <a:avLst/>
          </a:prstGeom>
        </p:spPr>
        <p:txBody>
          <a:bodyPr wrap="square">
            <a:spAutoFit/>
          </a:bodyPr>
          <a:lstStyle/>
          <a:p>
            <a:pPr marL="31750" indent="0">
              <a:spcBef>
                <a:spcPts val="1800"/>
              </a:spcBef>
              <a:buClr>
                <a:srgbClr val="800000"/>
              </a:buClr>
              <a:buNone/>
            </a:pPr>
            <a:r>
              <a:rPr lang="zh-CN" altLang="en-US" sz="3200" dirty="0">
                <a:latin typeface="楷体" panose="02010609060101010101" pitchFamily="49" charset="-122"/>
                <a:ea typeface="楷体" panose="02010609060101010101" pitchFamily="49" charset="-122"/>
                <a:cs typeface="Verdana" panose="020B0604030504040204" pitchFamily="34" charset="0"/>
              </a:rPr>
              <a:t>牙疼   牙</a:t>
            </a:r>
            <a:r>
              <a:rPr lang="zh-CN" altLang="en-US" sz="3200" dirty="0" smtClean="0">
                <a:latin typeface="楷体" panose="02010609060101010101" pitchFamily="49" charset="-122"/>
                <a:ea typeface="楷体" panose="02010609060101010101" pitchFamily="49" charset="-122"/>
                <a:cs typeface="Verdana" panose="020B0604030504040204" pitchFamily="34" charset="0"/>
              </a:rPr>
              <a:t>洞</a:t>
            </a:r>
            <a:endParaRPr lang="en-US" altLang="zh-CN" sz="3200" dirty="0">
              <a:latin typeface="楷体" panose="02010609060101010101" pitchFamily="49" charset="-122"/>
              <a:ea typeface="楷体" panose="02010609060101010101" pitchFamily="49" charset="-122"/>
              <a:cs typeface="Verdana" panose="020B0604030504040204" pitchFamily="34" charset="0"/>
            </a:endParaRPr>
          </a:p>
        </p:txBody>
      </p:sp>
      <p:sp>
        <p:nvSpPr>
          <p:cNvPr id="3" name="矩形 2"/>
          <p:cNvSpPr/>
          <p:nvPr/>
        </p:nvSpPr>
        <p:spPr>
          <a:xfrm>
            <a:off x="920312" y="2798347"/>
            <a:ext cx="8548232" cy="523220"/>
          </a:xfrm>
          <a:prstGeom prst="rect">
            <a:avLst/>
          </a:prstGeom>
        </p:spPr>
        <p:txBody>
          <a:bodyPr wrap="square">
            <a:spAutoFit/>
          </a:bodyPr>
          <a:lstStyle/>
          <a:p>
            <a:r>
              <a:rPr lang="en-US" altLang="zh-CN" sz="2800" i="1" dirty="0"/>
              <a:t>Toothache</a:t>
            </a:r>
            <a:r>
              <a:rPr lang="en-US" altLang="zh-CN" sz="2800" dirty="0" smtClean="0"/>
              <a:t>    </a:t>
            </a:r>
            <a:r>
              <a:rPr lang="en-US" altLang="zh-CN" sz="2800" i="1" dirty="0" err="1" smtClean="0"/>
              <a:t>Cavity</a:t>
            </a:r>
            <a:r>
              <a:rPr lang="en-US" altLang="zh-CN" sz="2800" dirty="0" err="1"/>
              <a:t>∨</a:t>
            </a:r>
            <a:r>
              <a:rPr lang="en-US" altLang="zh-CN" sz="2800" i="1" dirty="0" err="1"/>
              <a:t>GumDisease</a:t>
            </a:r>
            <a:r>
              <a:rPr lang="en-US" altLang="zh-CN" sz="2800" dirty="0" err="1"/>
              <a:t>∨</a:t>
            </a:r>
            <a:r>
              <a:rPr lang="en-US" altLang="zh-CN" sz="2800" i="1" dirty="0" err="1"/>
              <a:t>Abscess</a:t>
            </a:r>
            <a:r>
              <a:rPr lang="en-US" altLang="zh-CN" sz="2800" dirty="0" smtClean="0"/>
              <a:t>… </a:t>
            </a:r>
            <a:endParaRPr lang="en-US"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909211992"/>
              </p:ext>
            </p:extLst>
          </p:nvPr>
        </p:nvGraphicFramePr>
        <p:xfrm>
          <a:off x="2627784" y="2855574"/>
          <a:ext cx="900099" cy="432048"/>
        </p:xfrm>
        <a:graphic>
          <a:graphicData uri="http://schemas.openxmlformats.org/presentationml/2006/ole">
            <mc:AlternateContent xmlns:mc="http://schemas.openxmlformats.org/markup-compatibility/2006">
              <mc:Choice xmlns:v="urn:schemas-microsoft-com:vml" Requires="v">
                <p:oleObj spid="_x0000_s7187" name="Equation" r:id="rId6" imgW="4572000" imgH="3657600" progId="Equations">
                  <p:embed/>
                </p:oleObj>
              </mc:Choice>
              <mc:Fallback>
                <p:oleObj name="Equation" r:id="rId6" imgW="4572000" imgH="3657600"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2855574"/>
                        <a:ext cx="900099" cy="432048"/>
                      </a:xfrm>
                      <a:prstGeom prst="rect">
                        <a:avLst/>
                      </a:prstGeom>
                      <a:noFill/>
                      <a:ln>
                        <a:noFill/>
                      </a:ln>
                    </p:spPr>
                  </p:pic>
                </p:oleObj>
              </mc:Fallback>
            </mc:AlternateContent>
          </a:graphicData>
        </a:graphic>
      </p:graphicFrame>
      <p:sp>
        <p:nvSpPr>
          <p:cNvPr id="14" name="矩形 13"/>
          <p:cNvSpPr/>
          <p:nvPr/>
        </p:nvSpPr>
        <p:spPr>
          <a:xfrm>
            <a:off x="921756" y="2213572"/>
            <a:ext cx="4572000" cy="584775"/>
          </a:xfrm>
          <a:prstGeom prst="rect">
            <a:avLst/>
          </a:prstGeom>
        </p:spPr>
        <p:txBody>
          <a:bodyPr>
            <a:spAutoFit/>
          </a:bodyPr>
          <a:lstStyle/>
          <a:p>
            <a:r>
              <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rPr>
              <a:t>如何修改</a:t>
            </a:r>
            <a:r>
              <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rPr>
              <a:t>？</a:t>
            </a:r>
            <a:endParaRPr lang="zh-CN" altLang="en-US" sz="3200" dirty="0">
              <a:solidFill>
                <a:srgbClr val="FF0000"/>
              </a:solidFill>
              <a:latin typeface="楷体" panose="02010609060101010101" pitchFamily="49" charset="-122"/>
              <a:ea typeface="楷体" panose="02010609060101010101" pitchFamily="49" charset="-122"/>
              <a:cs typeface="Verdana" panose="020B0604030504040204" pitchFamily="34" charset="0"/>
            </a:endParaRPr>
          </a:p>
        </p:txBody>
      </p:sp>
    </p:spTree>
    <p:extLst>
      <p:ext uri="{BB962C8B-B14F-4D97-AF65-F5344CB8AC3E}">
        <p14:creationId xmlns:p14="http://schemas.microsoft.com/office/powerpoint/2010/main" val="12139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逻辑理论与概率理论</a:t>
            </a:r>
            <a:endParaRPr lang="en-SG" dirty="0">
              <a:latin typeface="楷体" panose="02010609060101010101" pitchFamily="49" charset="-122"/>
              <a:ea typeface="楷体" panose="02010609060101010101" pitchFamily="49" charset="-122"/>
            </a:endParaRPr>
          </a:p>
        </p:txBody>
      </p:sp>
      <p:sp>
        <p:nvSpPr>
          <p:cNvPr id="35" name="Rectangle 4"/>
          <p:cNvSpPr>
            <a:spLocks noGrp="1"/>
          </p:cNvSpPr>
          <p:nvPr>
            <p:ph sz="half" idx="1"/>
          </p:nvPr>
        </p:nvSpPr>
        <p:spPr>
          <a:xfrm>
            <a:off x="251520" y="1524000"/>
            <a:ext cx="8507288" cy="4548206"/>
          </a:xfrm>
        </p:spPr>
        <p:txBody>
          <a:bodyPr>
            <a:normAutofit/>
          </a:bodyPr>
          <a:lstStyle/>
          <a:p>
            <a:pPr marL="488950" indent="-457200">
              <a:spcBef>
                <a:spcPts val="1800"/>
              </a:spcBef>
              <a:buClr>
                <a:srgbClr val="800000"/>
              </a:buClr>
              <a:buFont typeface="Wingdings" panose="05000000000000000000" pitchFamily="2" charset="2"/>
              <a:buChar char="Ø"/>
            </a:pPr>
            <a:r>
              <a:rPr lang="zh-CN" altLang="en-US" b="1" dirty="0" smtClean="0">
                <a:latin typeface="楷体" panose="02010609060101010101" pitchFamily="49" charset="-122"/>
                <a:ea typeface="楷体" panose="02010609060101010101" pitchFamily="49" charset="-122"/>
                <a:cs typeface="Verdana" panose="020B0604030504040204" pitchFamily="34" charset="0"/>
              </a:rPr>
              <a:t>本体约束相同</a:t>
            </a:r>
            <a:endParaRPr lang="en-US" altLang="zh-CN" b="1" dirty="0" smtClean="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世界由成立或者不成立的事实组成</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b="1" dirty="0" smtClean="0">
                <a:latin typeface="楷体" panose="02010609060101010101" pitchFamily="49" charset="-122"/>
                <a:ea typeface="楷体" panose="02010609060101010101" pitchFamily="49" charset="-122"/>
                <a:cs typeface="Verdana" panose="020B0604030504040204" pitchFamily="34" charset="0"/>
              </a:rPr>
              <a:t>认识约束不同</a:t>
            </a:r>
            <a:endParaRPr lang="en-US" altLang="zh-CN" b="1" dirty="0" smtClean="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逻辑</a:t>
            </a:r>
            <a:r>
              <a:rPr lang="en-US" altLang="zh-CN"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Agent</a:t>
            </a:r>
            <a:r>
              <a:rPr lang="zh-CN" altLang="en-US" dirty="0" smtClean="0">
                <a:latin typeface="楷体" panose="02010609060101010101" pitchFamily="49" charset="-122"/>
                <a:ea typeface="楷体" panose="02010609060101010101" pitchFamily="49" charset="-122"/>
                <a:cs typeface="Verdana" panose="020B0604030504040204" pitchFamily="34" charset="0"/>
              </a:rPr>
              <a:t>相信每个语句是正确的或者错误的</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概率</a:t>
            </a:r>
            <a:r>
              <a:rPr lang="en-US" altLang="zh-CN"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Agent</a:t>
            </a:r>
            <a:r>
              <a:rPr lang="zh-CN" altLang="en-US" dirty="0" smtClean="0">
                <a:latin typeface="楷体" panose="02010609060101010101" pitchFamily="49" charset="-122"/>
                <a:ea typeface="楷体" panose="02010609060101010101" pitchFamily="49" charset="-122"/>
                <a:cs typeface="Verdana" panose="020B0604030504040204" pitchFamily="34" charset="0"/>
              </a:rPr>
              <a:t>为每个语句赋予一个</a:t>
            </a:r>
            <a:r>
              <a:rPr lang="en-US" altLang="zh-CN" dirty="0" smtClean="0">
                <a:latin typeface="楷体" panose="02010609060101010101" pitchFamily="49" charset="-122"/>
                <a:ea typeface="楷体" panose="02010609060101010101" pitchFamily="49" charset="-122"/>
                <a:cs typeface="Verdana" panose="020B0604030504040204" pitchFamily="34" charset="0"/>
              </a:rPr>
              <a:t>0</a:t>
            </a:r>
            <a:r>
              <a:rPr lang="zh-CN" altLang="en-US" dirty="0" smtClean="0">
                <a:latin typeface="楷体" panose="02010609060101010101" pitchFamily="49" charset="-122"/>
                <a:ea typeface="楷体" panose="02010609060101010101" pitchFamily="49" charset="-122"/>
                <a:cs typeface="Verdana" panose="020B0604030504040204" pitchFamily="34" charset="0"/>
              </a:rPr>
              <a:t>到</a:t>
            </a:r>
            <a:r>
              <a:rPr lang="en-US" altLang="zh-CN" dirty="0" smtClean="0">
                <a:latin typeface="楷体" panose="02010609060101010101" pitchFamily="49" charset="-122"/>
                <a:ea typeface="楷体" panose="02010609060101010101" pitchFamily="49" charset="-122"/>
                <a:cs typeface="Verdana" panose="020B0604030504040204" pitchFamily="34" charset="0"/>
              </a:rPr>
              <a:t>1</a:t>
            </a:r>
            <a:r>
              <a:rPr lang="zh-CN" altLang="en-US" dirty="0" smtClean="0">
                <a:latin typeface="楷体" panose="02010609060101010101" pitchFamily="49" charset="-122"/>
                <a:ea typeface="楷体" panose="02010609060101010101" pitchFamily="49" charset="-122"/>
                <a:cs typeface="Verdana" panose="020B0604030504040204" pitchFamily="34" charset="0"/>
              </a:rPr>
              <a:t>之间的数值作为其信念度</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31750" indent="0">
              <a:spcBef>
                <a:spcPts val="1800"/>
              </a:spcBef>
              <a:buClr>
                <a:srgbClr val="800000"/>
              </a:buClr>
              <a:buNone/>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blinds(horizontal)">
                                      <p:cBhvr>
                                        <p:cTn id="7" dur="500"/>
                                        <p:tgtEl>
                                          <p:spTgt spid="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3" end="3"/>
                                            </p:txEl>
                                          </p:spTgt>
                                        </p:tgtEl>
                                        <p:attrNameLst>
                                          <p:attrName>style.visibility</p:attrName>
                                        </p:attrNameLst>
                                      </p:cBhvr>
                                      <p:to>
                                        <p:strVal val="visible"/>
                                      </p:to>
                                    </p:set>
                                    <p:animEffect transition="in" filter="blinds(horizontal)">
                                      <p:cBhvr>
                                        <p:cTn id="12" dur="500"/>
                                        <p:tgtEl>
                                          <p:spTgt spid="3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
                                            <p:txEl>
                                              <p:pRg st="4" end="4"/>
                                            </p:txEl>
                                          </p:spTgt>
                                        </p:tgtEl>
                                        <p:attrNameLst>
                                          <p:attrName>style.visibility</p:attrName>
                                        </p:attrNameLst>
                                      </p:cBhvr>
                                      <p:to>
                                        <p:strVal val="visible"/>
                                      </p:to>
                                    </p:set>
                                    <p:animEffect transition="in" filter="blinds(horizontal)">
                                      <p:cBhvr>
                                        <p:cTn id="15"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不确定性与理性决策</a:t>
            </a:r>
            <a:endParaRPr lang="zh-CN" altLang="en-US" dirty="0">
              <a:latin typeface="楷体" panose="02010609060101010101" pitchFamily="49" charset="-122"/>
              <a:ea typeface="楷体" panose="02010609060101010101" pitchFamily="49" charset="-122"/>
            </a:endParaRP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buClr>
                <a:srgbClr val="800000"/>
              </a:buClr>
              <a:buFont typeface="Wingdings" panose="05000000000000000000" pitchFamily="2" charset="2"/>
              <a:buChar char="Ø"/>
            </a:pPr>
            <a:r>
              <a:rPr lang="en-US" altLang="zh-CN" b="1" dirty="0" smtClean="0"/>
              <a:t>Agent</a:t>
            </a:r>
            <a:r>
              <a:rPr lang="zh-CN" altLang="en-US" b="1" dirty="0"/>
              <a:t>的目标是将乘客按时送到机场。</a:t>
            </a:r>
            <a:endParaRPr lang="en-US" altLang="zh-CN" b="1" dirty="0"/>
          </a:p>
          <a:p>
            <a:pPr marL="0" indent="0">
              <a:buClr>
                <a:srgbClr val="800000"/>
              </a:buClr>
              <a:buNone/>
            </a:pPr>
            <a:r>
              <a:rPr lang="zh-CN" altLang="en-US" dirty="0" smtClean="0">
                <a:latin typeface="楷体" panose="02010609060101010101" pitchFamily="49" charset="-122"/>
                <a:ea typeface="楷体" panose="02010609060101010101" pitchFamily="49" charset="-122"/>
              </a:rPr>
              <a:t>  </a:t>
            </a:r>
            <a:r>
              <a:rPr lang="zh-CN" altLang="en-US" sz="3600" dirty="0" smtClean="0">
                <a:latin typeface="楷体" panose="02010609060101010101" pitchFamily="49" charset="-122"/>
                <a:ea typeface="楷体" panose="02010609060101010101" pitchFamily="49" charset="-122"/>
              </a:rPr>
              <a:t>考虑</a:t>
            </a:r>
            <a:r>
              <a:rPr lang="zh-CN" altLang="en-US" sz="3600" dirty="0">
                <a:latin typeface="楷体" panose="02010609060101010101" pitchFamily="49" charset="-122"/>
                <a:ea typeface="楷体" panose="02010609060101010101" pitchFamily="49" charset="-122"/>
              </a:rPr>
              <a:t>以下</a:t>
            </a:r>
            <a:r>
              <a:rPr lang="zh-CN" altLang="en-US" sz="3600" dirty="0" smtClean="0">
                <a:latin typeface="楷体" panose="02010609060101010101" pitchFamily="49" charset="-122"/>
                <a:ea typeface="楷体" panose="02010609060101010101" pitchFamily="49" charset="-122"/>
              </a:rPr>
              <a:t>例子：</a:t>
            </a:r>
            <a:endParaRPr lang="en-US" altLang="zh-CN" sz="3600"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P(A</a:t>
            </a:r>
            <a:r>
              <a:rPr lang="en-US" altLang="zh-CN" baseline="-25000" dirty="0" smtClean="0">
                <a:latin typeface="楷体" panose="02010609060101010101" pitchFamily="49" charset="-122"/>
                <a:ea typeface="楷体" panose="02010609060101010101" pitchFamily="49" charset="-122"/>
              </a:rPr>
              <a:t>25</a:t>
            </a:r>
            <a:r>
              <a:rPr lang="en-US" altLang="zh-CN" dirty="0" smtClean="0">
                <a:latin typeface="楷体" panose="02010609060101010101" pitchFamily="49" charset="-122"/>
                <a:ea typeface="楷体" panose="02010609060101010101" pitchFamily="49" charset="-122"/>
              </a:rPr>
              <a:t> gets me there on time | …) = 0.04</a:t>
            </a:r>
          </a:p>
          <a:p>
            <a:pPr lvl="1">
              <a:buClr>
                <a:srgbClr val="800000"/>
              </a:buCl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P(A</a:t>
            </a:r>
            <a:r>
              <a:rPr lang="en-US" altLang="zh-CN" baseline="-25000" dirty="0" smtClean="0">
                <a:latin typeface="楷体" panose="02010609060101010101" pitchFamily="49" charset="-122"/>
                <a:ea typeface="楷体" panose="02010609060101010101" pitchFamily="49" charset="-122"/>
              </a:rPr>
              <a:t>90</a:t>
            </a:r>
            <a:r>
              <a:rPr lang="en-US" altLang="zh-CN" dirty="0" smtClean="0">
                <a:latin typeface="楷体" panose="02010609060101010101" pitchFamily="49" charset="-122"/>
                <a:ea typeface="楷体" panose="02010609060101010101" pitchFamily="49" charset="-122"/>
              </a:rPr>
              <a:t> gets me there on time | …) = 0.70</a:t>
            </a:r>
          </a:p>
          <a:p>
            <a:pPr lvl="1">
              <a:buClr>
                <a:srgbClr val="800000"/>
              </a:buCl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P(A</a:t>
            </a:r>
            <a:r>
              <a:rPr lang="en-US" altLang="zh-CN" baseline="-25000" dirty="0" smtClean="0">
                <a:latin typeface="楷体" panose="02010609060101010101" pitchFamily="49" charset="-122"/>
                <a:ea typeface="楷体" panose="02010609060101010101" pitchFamily="49" charset="-122"/>
              </a:rPr>
              <a:t>120</a:t>
            </a:r>
            <a:r>
              <a:rPr lang="en-US" altLang="zh-CN" dirty="0" smtClean="0">
                <a:latin typeface="楷体" panose="02010609060101010101" pitchFamily="49" charset="-122"/>
                <a:ea typeface="楷体" panose="02010609060101010101" pitchFamily="49" charset="-122"/>
              </a:rPr>
              <a:t> gets me there on time | …) = 0.95</a:t>
            </a:r>
          </a:p>
          <a:p>
            <a:pPr lvl="1">
              <a:buClr>
                <a:srgbClr val="800000"/>
              </a:buCl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P(A</a:t>
            </a:r>
            <a:r>
              <a:rPr lang="en-US" altLang="zh-CN" baseline="-25000" dirty="0" smtClean="0">
                <a:latin typeface="楷体" panose="02010609060101010101" pitchFamily="49" charset="-122"/>
                <a:ea typeface="楷体" panose="02010609060101010101" pitchFamily="49" charset="-122"/>
              </a:rPr>
              <a:t>1440</a:t>
            </a:r>
            <a:r>
              <a:rPr lang="en-US" altLang="zh-CN" dirty="0" smtClean="0">
                <a:latin typeface="楷体" panose="02010609060101010101" pitchFamily="49" charset="-122"/>
                <a:ea typeface="楷体" panose="02010609060101010101" pitchFamily="49" charset="-122"/>
              </a:rPr>
              <a:t> gets me there on time | …) = 0.9999</a:t>
            </a:r>
          </a:p>
          <a:p>
            <a:pPr marL="488950" indent="-457200">
              <a:spcBef>
                <a:spcPts val="1800"/>
              </a:spcBef>
              <a:buClr>
                <a:srgbClr val="800000"/>
              </a:buClr>
              <a:buFont typeface="Wingdings" panose="05000000000000000000" pitchFamily="2" charset="2"/>
              <a:buChar char="Ø"/>
            </a:pPr>
            <a:r>
              <a:rPr lang="en-US" altLang="zh-CN" sz="3800" dirty="0" smtClean="0">
                <a:latin typeface="楷体" panose="02010609060101010101" pitchFamily="49" charset="-122"/>
                <a:ea typeface="楷体" panose="02010609060101010101" pitchFamily="49" charset="-122"/>
                <a:cs typeface="Verdana" panose="020B0604030504040204" pitchFamily="34" charset="0"/>
              </a:rPr>
              <a:t>Agent</a:t>
            </a:r>
            <a:r>
              <a:rPr lang="zh-CN" altLang="en-US" sz="3800" dirty="0" smtClean="0">
                <a:latin typeface="楷体" panose="02010609060101010101" pitchFamily="49" charset="-122"/>
                <a:ea typeface="楷体" panose="02010609060101010101" pitchFamily="49" charset="-122"/>
                <a:cs typeface="Verdana" panose="020B0604030504040204" pitchFamily="34" charset="0"/>
              </a:rPr>
              <a:t>应该选择那个行动？</a:t>
            </a:r>
            <a:endParaRPr lang="en-US" altLang="zh-CN" sz="3800" dirty="0" smtClean="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sz="3800" dirty="0" smtClean="0">
                <a:latin typeface="楷体" panose="02010609060101010101" pitchFamily="49" charset="-122"/>
                <a:ea typeface="楷体" panose="02010609060101010101" pitchFamily="49" charset="-122"/>
                <a:cs typeface="Verdana" panose="020B0604030504040204" pitchFamily="34" charset="0"/>
              </a:rPr>
              <a:t>取决于对于多种因素的偏好，比如是否按时达到机场，在机场等待多长时间等诸多因素</a:t>
            </a:r>
            <a:endParaRPr lang="en-US" altLang="zh-CN" sz="3800" dirty="0" smtClean="0">
              <a:latin typeface="楷体" panose="02010609060101010101" pitchFamily="49" charset="-122"/>
              <a:ea typeface="楷体" panose="02010609060101010101" pitchFamily="49" charset="-122"/>
              <a:cs typeface="Verdana" panose="020B0604030504040204" pitchFamily="34" charset="0"/>
            </a:endParaRPr>
          </a:p>
          <a:p>
            <a:pPr marL="889000" lvl="1" indent="-457200">
              <a:spcBef>
                <a:spcPts val="1800"/>
              </a:spcBef>
              <a:buClr>
                <a:srgbClr val="800000"/>
              </a:buClr>
              <a:buFont typeface="Wingdings" panose="05000000000000000000" pitchFamily="2" charset="2"/>
              <a:buChar char="Ø"/>
            </a:pPr>
            <a:r>
              <a:rPr lang="zh-CN" altLang="en-US" sz="38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效用理论</a:t>
            </a:r>
            <a:r>
              <a:rPr lang="en-US" altLang="zh-CN" sz="38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a:t>
            </a:r>
            <a:r>
              <a:rPr lang="en-US" altLang="zh-CN" sz="3800" dirty="0" smtClean="0">
                <a:solidFill>
                  <a:srgbClr val="FF0000"/>
                </a:solidFill>
                <a:latin typeface="Times New Roman" pitchFamily="18" charset="0"/>
                <a:ea typeface="楷体" panose="02010609060101010101" pitchFamily="49" charset="-122"/>
                <a:cs typeface="Times New Roman" pitchFamily="18" charset="0"/>
              </a:rPr>
              <a:t>Utility Theory</a:t>
            </a:r>
            <a:r>
              <a:rPr lang="en-US" altLang="zh-CN" sz="38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a:t>
            </a:r>
            <a:r>
              <a:rPr lang="zh-CN" altLang="en-US" sz="3800" dirty="0" smtClean="0">
                <a:latin typeface="楷体" panose="02010609060101010101" pitchFamily="49" charset="-122"/>
                <a:ea typeface="楷体" panose="02010609060101010101" pitchFamily="49" charset="-122"/>
                <a:cs typeface="Verdana" panose="020B0604030504040204" pitchFamily="34" charset="0"/>
              </a:rPr>
              <a:t>就是用来表示这种偏好</a:t>
            </a:r>
            <a:endParaRPr lang="en-US" altLang="en-US" sz="3800" dirty="0" smtClean="0">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不确定性与理性决策</a:t>
            </a:r>
            <a:endParaRPr lang="zh-CN" altLang="en-US" dirty="0">
              <a:latin typeface="楷体" panose="02010609060101010101" pitchFamily="49" charset="-122"/>
              <a:ea typeface="楷体" panose="02010609060101010101" pitchFamily="49" charset="-122"/>
            </a:endParaRPr>
          </a:p>
        </p:txBody>
      </p:sp>
      <p:sp>
        <p:nvSpPr>
          <p:cNvPr id="3" name="Content Placeholder 2"/>
          <p:cNvSpPr>
            <a:spLocks noGrp="1"/>
          </p:cNvSpPr>
          <p:nvPr>
            <p:ph idx="1"/>
          </p:nvPr>
        </p:nvSpPr>
        <p:spPr/>
        <p:txBody>
          <a:bodyPr>
            <a:normAutofit lnSpcReduction="10000"/>
          </a:bodyPr>
          <a:lstStyle/>
          <a:p>
            <a:pPr>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cs typeface="Verdana" panose="020B0604030504040204" pitchFamily="34" charset="0"/>
              </a:rPr>
              <a:t>决策理论</a:t>
            </a:r>
            <a:r>
              <a:rPr lang="en-US" altLang="zh-CN" sz="3200" dirty="0" smtClean="0">
                <a:latin typeface="楷体" panose="02010609060101010101" pitchFamily="49" charset="-122"/>
                <a:ea typeface="楷体" panose="02010609060101010101" pitchFamily="49" charset="-122"/>
                <a:cs typeface="Verdana" panose="020B0604030504040204" pitchFamily="34" charset="0"/>
              </a:rPr>
              <a:t>=</a:t>
            </a:r>
            <a:r>
              <a:rPr lang="zh-CN" altLang="en-US" sz="32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概率理论</a:t>
            </a:r>
            <a:r>
              <a:rPr lang="en-US" altLang="zh-CN" sz="32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a:t>
            </a:r>
            <a:r>
              <a:rPr lang="zh-CN" altLang="en-US" sz="32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效用理论</a:t>
            </a:r>
            <a:endParaRPr lang="en-US" altLang="zh-CN" sz="3200" dirty="0" smtClean="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决策理论的基本思想</a:t>
            </a:r>
            <a:r>
              <a:rPr lang="zh-CN" altLang="en-US" dirty="0" smtClean="0">
                <a:latin typeface="楷体" panose="02010609060101010101" pitchFamily="49" charset="-122"/>
                <a:ea typeface="楷体" panose="02010609060101010101" pitchFamily="49" charset="-122"/>
                <a:cs typeface="Verdana" panose="020B0604030504040204" pitchFamily="34" charset="0"/>
              </a:rPr>
              <a:t>：</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cs typeface="Verdana" panose="020B0604030504040204" pitchFamily="34" charset="0"/>
              </a:rPr>
              <a:t>一个</a:t>
            </a:r>
            <a:r>
              <a:rPr lang="en-US" altLang="zh-CN" dirty="0">
                <a:latin typeface="楷体" panose="02010609060101010101" pitchFamily="49" charset="-122"/>
                <a:ea typeface="楷体" panose="02010609060101010101" pitchFamily="49" charset="-122"/>
                <a:cs typeface="Verdana" panose="020B0604030504040204" pitchFamily="34" charset="0"/>
              </a:rPr>
              <a:t>Agent</a:t>
            </a:r>
            <a:r>
              <a:rPr lang="zh-CN" altLang="en-US" dirty="0">
                <a:latin typeface="楷体" panose="02010609060101010101" pitchFamily="49" charset="-122"/>
                <a:ea typeface="楷体" panose="02010609060101010101" pitchFamily="49" charset="-122"/>
                <a:cs typeface="Verdana" panose="020B0604030504040204" pitchFamily="34" charset="0"/>
              </a:rPr>
              <a:t>是理性的，当且仅当它选择能产生最高</a:t>
            </a:r>
            <a:r>
              <a:rPr lang="zh-CN" altLang="en-US" dirty="0">
                <a:solidFill>
                  <a:srgbClr val="FF0000"/>
                </a:solidFill>
                <a:latin typeface="楷体" panose="02010609060101010101" pitchFamily="49" charset="-122"/>
                <a:ea typeface="楷体" panose="02010609060101010101" pitchFamily="49" charset="-122"/>
                <a:cs typeface="Verdana" panose="020B0604030504040204" pitchFamily="34" charset="0"/>
              </a:rPr>
              <a:t>期望效用</a:t>
            </a:r>
            <a:r>
              <a:rPr lang="zh-CN" altLang="en-US" dirty="0">
                <a:latin typeface="楷体" panose="02010609060101010101" pitchFamily="49" charset="-122"/>
                <a:ea typeface="楷体" panose="02010609060101010101" pitchFamily="49" charset="-122"/>
                <a:cs typeface="Verdana" panose="020B0604030504040204" pitchFamily="34" charset="0"/>
              </a:rPr>
              <a:t>的行动，称为期望效用最大化</a:t>
            </a:r>
            <a:endParaRPr lang="en-US" altLang="zh-CN" dirty="0">
              <a:latin typeface="楷体" panose="02010609060101010101" pitchFamily="49" charset="-122"/>
              <a:ea typeface="楷体" panose="02010609060101010101" pitchFamily="49" charset="-122"/>
              <a:cs typeface="Verdana" panose="020B0604030504040204" pitchFamily="34" charset="0"/>
            </a:endParaRPr>
          </a:p>
          <a:p>
            <a:pPr lvl="1">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cs typeface="Verdana" panose="020B0604030504040204" pitchFamily="34" charset="0"/>
              </a:rPr>
              <a:t>期望：统计学的平均</a:t>
            </a:r>
            <a:endParaRPr lang="en-US" altLang="en-US" dirty="0">
              <a:latin typeface="楷体" panose="02010609060101010101" pitchFamily="49" charset="-122"/>
              <a:ea typeface="楷体" panose="02010609060101010101" pitchFamily="49" charset="-122"/>
              <a:cs typeface="Verdana" panose="020B0604030504040204" pitchFamily="34" charset="0"/>
            </a:endParaRPr>
          </a:p>
          <a:p>
            <a:pPr>
              <a:buClr>
                <a:srgbClr val="800000"/>
              </a:buClr>
              <a:buFont typeface="Wingdings" pitchFamily="2" charset="2"/>
              <a:buChar char="Ø"/>
            </a:pPr>
            <a:r>
              <a:rPr lang="zh-CN" altLang="en-US" u="sng" dirty="0">
                <a:solidFill>
                  <a:srgbClr val="FF0000"/>
                </a:solidFill>
                <a:latin typeface="楷体" panose="02010609060101010101" pitchFamily="49" charset="-122"/>
                <a:ea typeface="楷体" panose="02010609060101010101" pitchFamily="49" charset="-122"/>
                <a:cs typeface="Verdana" panose="020B0604030504040204" pitchFamily="34" charset="0"/>
              </a:rPr>
              <a:t>逻辑断言</a:t>
            </a:r>
            <a:r>
              <a:rPr lang="zh-CN" altLang="en-US" dirty="0">
                <a:latin typeface="楷体" panose="02010609060101010101" pitchFamily="49" charset="-122"/>
                <a:ea typeface="楷体" panose="02010609060101010101" pitchFamily="49" charset="-122"/>
                <a:cs typeface="Verdana" panose="020B0604030504040204" pitchFamily="34" charset="0"/>
              </a:rPr>
              <a:t>考虑的是要排除所有那些断言不成立的</a:t>
            </a:r>
            <a:r>
              <a:rPr lang="zh-CN" altLang="en-US" dirty="0" smtClean="0">
                <a:latin typeface="楷体" panose="02010609060101010101" pitchFamily="49" charset="-122"/>
                <a:ea typeface="楷体" panose="02010609060101010101" pitchFamily="49" charset="-122"/>
                <a:cs typeface="Verdana" panose="020B0604030504040204" pitchFamily="34" charset="0"/>
              </a:rPr>
              <a:t>世界。</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a:buClr>
                <a:srgbClr val="800000"/>
              </a:buClr>
              <a:buFont typeface="Wingdings" pitchFamily="2" charset="2"/>
              <a:buChar char="Ø"/>
            </a:pPr>
            <a:r>
              <a:rPr lang="zh-CN" altLang="en-US" u="sng"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概率</a:t>
            </a:r>
            <a:r>
              <a:rPr lang="zh-CN" altLang="en-US" u="sng" dirty="0">
                <a:solidFill>
                  <a:srgbClr val="FF0000"/>
                </a:solidFill>
                <a:latin typeface="楷体" panose="02010609060101010101" pitchFamily="49" charset="-122"/>
                <a:ea typeface="楷体" panose="02010609060101010101" pitchFamily="49" charset="-122"/>
                <a:cs typeface="Verdana" panose="020B0604030504040204" pitchFamily="34" charset="0"/>
              </a:rPr>
              <a:t>断言</a:t>
            </a:r>
            <a:r>
              <a:rPr lang="zh-CN" altLang="en-US" dirty="0">
                <a:latin typeface="楷体" panose="02010609060101010101" pitchFamily="49" charset="-122"/>
                <a:ea typeface="楷体" panose="02010609060101010101" pitchFamily="49" charset="-122"/>
                <a:cs typeface="Verdana" panose="020B0604030504040204" pitchFamily="34" charset="0"/>
              </a:rPr>
              <a:t>考虑的是各种可能世界的可能性有多大</a:t>
            </a:r>
            <a:r>
              <a:rPr lang="zh-CN" altLang="en-US" dirty="0"/>
              <a:t>。</a:t>
            </a:r>
          </a:p>
          <a:p>
            <a:endParaRPr lang="zh-CN" altLang="en-US" dirty="0"/>
          </a:p>
          <a:p>
            <a:pPr>
              <a:buClr>
                <a:srgbClr val="800000"/>
              </a:buClr>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cs typeface="Verdana" panose="020B0604030504040204" pitchFamily="34" charset="0"/>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HASREMARK" val="False"/>
  <p:tag name="PROBLEMVOICEALLOWED" val="Fals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VOICEALLOWED" val="Fals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NExT_Template_light(p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NExT_Template_light(pure)</Template>
  <TotalTime>725</TotalTime>
  <Words>1854</Words>
  <Application>Microsoft Office PowerPoint</Application>
  <PresentationFormat>全屏显示(4:3)</PresentationFormat>
  <Paragraphs>272</Paragraphs>
  <Slides>38</Slides>
  <Notes>14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1" baseType="lpstr">
      <vt:lpstr>NExT_Template_light(pure)</vt:lpstr>
      <vt:lpstr>Equation</vt:lpstr>
      <vt:lpstr>公式</vt:lpstr>
      <vt:lpstr>第十三章   不确定性的量化   </vt:lpstr>
      <vt:lpstr>内容提要</vt:lpstr>
      <vt:lpstr>不确定性概述</vt:lpstr>
      <vt:lpstr>不确定性与逻辑理论</vt:lpstr>
      <vt:lpstr>不确定性与逻辑理论</vt:lpstr>
      <vt:lpstr>不确定性与逻辑理论</vt:lpstr>
      <vt:lpstr>逻辑理论与概率理论</vt:lpstr>
      <vt:lpstr>不确定性与理性决策</vt:lpstr>
      <vt:lpstr>不确定性与理性决策</vt:lpstr>
      <vt:lpstr>基本概率符号</vt:lpstr>
      <vt:lpstr>基本概率符号</vt:lpstr>
      <vt:lpstr>基本概率符号</vt:lpstr>
      <vt:lpstr>基本概率符号</vt:lpstr>
      <vt:lpstr>基本概率符号</vt:lpstr>
      <vt:lpstr>概率密度函数</vt:lpstr>
      <vt:lpstr>概率公理</vt:lpstr>
      <vt:lpstr>先验概率</vt:lpstr>
      <vt:lpstr>先验概率</vt:lpstr>
      <vt:lpstr>条件概率</vt:lpstr>
      <vt:lpstr>条件概率</vt:lpstr>
      <vt:lpstr>条件概率</vt:lpstr>
      <vt:lpstr>概率推理</vt:lpstr>
      <vt:lpstr>例子：牙病问题</vt:lpstr>
      <vt:lpstr>PowerPoint 演示文稿</vt:lpstr>
      <vt:lpstr>例子：牙病问题</vt:lpstr>
      <vt:lpstr>例子：牙病问题</vt:lpstr>
      <vt:lpstr>PowerPoint 演示文稿</vt:lpstr>
      <vt:lpstr>例子：牙病问题</vt:lpstr>
      <vt:lpstr>归一化</vt:lpstr>
      <vt:lpstr>归一化</vt:lpstr>
      <vt:lpstr>独立性</vt:lpstr>
      <vt:lpstr>条件独立性</vt:lpstr>
      <vt:lpstr>条件独立性</vt:lpstr>
      <vt:lpstr>贝叶斯规则</vt:lpstr>
      <vt:lpstr>贝叶斯规则</vt:lpstr>
      <vt:lpstr>贝叶斯规则</vt:lpstr>
      <vt:lpstr>总结</vt:lpstr>
      <vt:lpstr>Qa？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Search Center A NUS-Tsinghua Joint Center on Extreme Search</dc:title>
  <dc:creator>Luan Huanbo</dc:creator>
  <cp:lastModifiedBy>hnxy</cp:lastModifiedBy>
  <cp:revision>1116</cp:revision>
  <dcterms:created xsi:type="dcterms:W3CDTF">2012-07-06T08:29:00Z</dcterms:created>
  <dcterms:modified xsi:type="dcterms:W3CDTF">2019-10-31T16:10:08Z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