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91" r:id="rId2"/>
    <p:sldId id="439" r:id="rId3"/>
    <p:sldId id="503" r:id="rId4"/>
    <p:sldId id="725" r:id="rId5"/>
    <p:sldId id="726" r:id="rId6"/>
    <p:sldId id="727" r:id="rId7"/>
    <p:sldId id="728" r:id="rId8"/>
    <p:sldId id="729" r:id="rId9"/>
    <p:sldId id="724" r:id="rId10"/>
    <p:sldId id="744" r:id="rId11"/>
    <p:sldId id="745" r:id="rId12"/>
    <p:sldId id="730" r:id="rId13"/>
    <p:sldId id="738" r:id="rId14"/>
    <p:sldId id="698" r:id="rId15"/>
    <p:sldId id="697" r:id="rId16"/>
    <p:sldId id="735" r:id="rId17"/>
    <p:sldId id="737" r:id="rId18"/>
    <p:sldId id="731" r:id="rId19"/>
    <p:sldId id="742" r:id="rId20"/>
    <p:sldId id="743" r:id="rId21"/>
    <p:sldId id="736" r:id="rId22"/>
    <p:sldId id="739" r:id="rId23"/>
    <p:sldId id="740" r:id="rId24"/>
    <p:sldId id="741" r:id="rId25"/>
    <p:sldId id="692" r:id="rId26"/>
    <p:sldId id="718" r:id="rId27"/>
    <p:sldId id="663" r:id="rId28"/>
    <p:sldId id="703" r:id="rId29"/>
    <p:sldId id="720" r:id="rId30"/>
    <p:sldId id="701" r:id="rId31"/>
    <p:sldId id="705" r:id="rId32"/>
    <p:sldId id="707" r:id="rId33"/>
    <p:sldId id="706" r:id="rId34"/>
    <p:sldId id="708" r:id="rId35"/>
    <p:sldId id="709" r:id="rId36"/>
    <p:sldId id="710" r:id="rId37"/>
    <p:sldId id="711" r:id="rId38"/>
    <p:sldId id="712" r:id="rId39"/>
    <p:sldId id="714" r:id="rId40"/>
    <p:sldId id="715" r:id="rId41"/>
    <p:sldId id="716" r:id="rId42"/>
    <p:sldId id="717" r:id="rId43"/>
    <p:sldId id="722" r:id="rId44"/>
    <p:sldId id="47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59" d="100"/>
          <a:sy n="59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66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49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 smtClean="0"/>
          </a:p>
          <a:p>
            <a:pPr defTabSz="913765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 smtClean="0"/>
          </a:p>
          <a:p>
            <a:pPr defTabSz="913765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38915" name="Notes Placeholder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81663" y="1332239"/>
            <a:ext cx="10686553" cy="4509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 smtClean="0"/>
          </a:p>
          <a:p>
            <a:pPr defTabSz="913765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9" name="Notes Placeholder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81663" y="1332239"/>
            <a:ext cx="10686553" cy="4509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63" name="Notes Placeholder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81663" y="1332239"/>
            <a:ext cx="10686553" cy="4509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2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3.wmf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第十四章</a:t>
            </a: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 </a:t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贝叶斯网络</a:t>
            </a: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贝叶斯网络例子: 保险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19325"/>
            <a:ext cx="6055370" cy="53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8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贝叶斯网络例子: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汽车</a:t>
            </a:r>
            <a:endParaRPr lang="zh-CN" altLang="en-US" dirty="0">
              <a:latin typeface="楷体" pitchFamily="49" charset="-122"/>
              <a:ea typeface="楷体" pitchFamily="49" charset="-122"/>
              <a:sym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628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2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7"/>
          <p:cNvSpPr>
            <a:spLocks noChangeArrowheads="1"/>
          </p:cNvSpPr>
          <p:nvPr/>
        </p:nvSpPr>
        <p:spPr bwMode="auto">
          <a:xfrm>
            <a:off x="1437005" y="4477762"/>
            <a:ext cx="6313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只有那些分布变量是完全独立</a:t>
            </a:r>
            <a:r>
              <a:rPr lang="zh-CN" altLang="en-US" dirty="0">
                <a:solidFill>
                  <a:srgbClr val="CC0000"/>
                </a:solidFill>
                <a:latin typeface="Calibri" pitchFamily="34" charset="0"/>
                <a:sym typeface="Calibri" pitchFamily="34" charset="0"/>
              </a:rPr>
              <a:t>，</a:t>
            </a:r>
            <a:r>
              <a:rPr lang="zh-CN" altLang="en-US" dirty="0">
                <a:solidFill>
                  <a:srgbClr val="CC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可通过贝叶斯网络无弧表示。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</a:t>
            </a:r>
            <a:r>
              <a:rPr lang="zh-CN" altLang="en-US" dirty="0" smtClean="0">
                <a:ea typeface="宋体" pitchFamily="2" charset="-122"/>
                <a:sym typeface="Calibri" pitchFamily="34" charset="0"/>
              </a:rPr>
              <a:t>: </a:t>
            </a:r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硬币翻转</a:t>
            </a:r>
          </a:p>
        </p:txBody>
      </p:sp>
      <p:graphicFrame>
        <p:nvGraphicFramePr>
          <p:cNvPr id="32772" name="Group 4"/>
          <p:cNvGraphicFramePr>
            <a:graphicFrameLocks noGrp="1"/>
          </p:cNvGraphicFramePr>
          <p:nvPr/>
        </p:nvGraphicFramePr>
        <p:xfrm>
          <a:off x="914400" y="3448050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687" name="Picture 1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6" y="3070225"/>
            <a:ext cx="68341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4" name="Group 16"/>
          <p:cNvGraphicFramePr>
            <a:graphicFrameLocks noGrp="1"/>
          </p:cNvGraphicFramePr>
          <p:nvPr/>
        </p:nvGraphicFramePr>
        <p:xfrm>
          <a:off x="2243137" y="3444875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95" name="Group 27"/>
          <p:cNvGraphicFramePr>
            <a:graphicFrameLocks noGrp="1"/>
          </p:cNvGraphicFramePr>
          <p:nvPr/>
        </p:nvGraphicFramePr>
        <p:xfrm>
          <a:off x="4700587" y="3444875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710" name="Picture 3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2" y="3070225"/>
            <a:ext cx="69413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1" name="Picture 2" descr="txp_f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94" y="3070225"/>
            <a:ext cx="68341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2" name="Picture 40" descr="txp_f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725864"/>
            <a:ext cx="3524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3" name="Oval 42"/>
          <p:cNvSpPr>
            <a:spLocks noChangeArrowheads="1"/>
          </p:cNvSpPr>
          <p:nvPr/>
        </p:nvSpPr>
        <p:spPr bwMode="auto">
          <a:xfrm>
            <a:off x="1170628" y="2208509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1</a:t>
            </a:r>
            <a:endParaRPr lang="zh-CN" altLang="en-US" dirty="0">
              <a:ea typeface="MS PGothic" pitchFamily="34" charset="-128"/>
            </a:endParaRPr>
          </a:p>
        </p:txBody>
      </p:sp>
      <p:sp>
        <p:nvSpPr>
          <p:cNvPr id="28714" name="Oval 43"/>
          <p:cNvSpPr>
            <a:spLocks noChangeArrowheads="1"/>
          </p:cNvSpPr>
          <p:nvPr/>
        </p:nvSpPr>
        <p:spPr bwMode="auto">
          <a:xfrm>
            <a:off x="2533368" y="2209801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2</a:t>
            </a:r>
            <a:endParaRPr lang="zh-CN" altLang="en-US">
              <a:ea typeface="MS PGothic" pitchFamily="34" charset="-128"/>
            </a:endParaRPr>
          </a:p>
        </p:txBody>
      </p:sp>
      <p:sp>
        <p:nvSpPr>
          <p:cNvPr id="28715" name="Oval 44"/>
          <p:cNvSpPr>
            <a:spLocks noChangeArrowheads="1"/>
          </p:cNvSpPr>
          <p:nvPr/>
        </p:nvSpPr>
        <p:spPr bwMode="auto">
          <a:xfrm>
            <a:off x="5029200" y="225678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X</a:t>
            </a:r>
            <a:r>
              <a:rPr lang="en-US" altLang="zh-CN" sz="2800" i="1" baseline="-2500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n</a:t>
            </a:r>
            <a:endParaRPr lang="zh-CN" altLang="en-US">
              <a:ea typeface="MS PGothic" pitchFamily="34" charset="-128"/>
            </a:endParaRPr>
          </a:p>
        </p:txBody>
      </p:sp>
      <p:pic>
        <p:nvPicPr>
          <p:cNvPr id="28716" name="Picture 45" descr="txp_f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801"/>
            <a:ext cx="3524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7" name="Picture 4" descr="txp_fi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7" y="5282713"/>
            <a:ext cx="2049065" cy="4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8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65" y="1945981"/>
            <a:ext cx="1764780" cy="224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</a:t>
            </a:r>
            <a:r>
              <a:rPr lang="zh-CN" altLang="en-US" dirty="0">
                <a:ea typeface="宋体" pitchFamily="2" charset="-122"/>
                <a:sym typeface="Calibri" pitchFamily="34" charset="0"/>
              </a:rPr>
              <a:t>:</a:t>
            </a:r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交通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变量:</a:t>
            </a:r>
          </a:p>
          <a:p>
            <a:pPr marL="457200" lvl="1" indent="0" algn="l" eaLnBrk="1" hangingPunct="1">
              <a:lnSpc>
                <a:spcPct val="90000"/>
              </a:lnSpc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R: 下雨</a:t>
            </a:r>
          </a:p>
          <a:p>
            <a:pPr marL="457200" lvl="1" indent="0" algn="l" eaLnBrk="1" hangingPunct="1">
              <a:lnSpc>
                <a:spcPct val="90000"/>
              </a:lnSpc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T: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交通</a:t>
            </a:r>
            <a:endParaRPr lang="zh-CN" altLang="en-US" sz="20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模型 1: 独立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737533" y="4005064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R</a:t>
            </a:r>
            <a:endParaRPr lang="en-US" altLang="zh-CN" sz="2800" baseline="-25000" dirty="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771650" y="5329989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pic>
        <p:nvPicPr>
          <p:cNvPr id="215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5" y="1628448"/>
            <a:ext cx="2847975" cy="15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Oval 4"/>
          <p:cNvSpPr>
            <a:spLocks noChangeArrowheads="1"/>
          </p:cNvSpPr>
          <p:nvPr/>
        </p:nvSpPr>
        <p:spPr bwMode="auto">
          <a:xfrm>
            <a:off x="6467080" y="38862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R</a:t>
            </a:r>
            <a:endParaRPr lang="en-US" altLang="zh-CN" sz="2800" baseline="-25000" dirty="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5608" name="Oval 5"/>
          <p:cNvSpPr>
            <a:spLocks noChangeArrowheads="1"/>
          </p:cNvSpPr>
          <p:nvPr/>
        </p:nvSpPr>
        <p:spPr bwMode="auto">
          <a:xfrm>
            <a:off x="6444208" y="5514473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cxnSp>
        <p:nvCxnSpPr>
          <p:cNvPr id="25609" name="AutoShape 6"/>
          <p:cNvCxnSpPr>
            <a:cxnSpLocks noChangeShapeType="1"/>
            <a:stCxn id="25607" idx="4"/>
            <a:endCxn id="25608" idx="0"/>
          </p:cNvCxnSpPr>
          <p:nvPr/>
        </p:nvCxnSpPr>
        <p:spPr bwMode="auto">
          <a:xfrm flipH="1">
            <a:off x="6729958" y="4648200"/>
            <a:ext cx="22872" cy="8662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3148558" y="1700807"/>
            <a:ext cx="71628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accent2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/>
            </a:r>
            <a:br>
              <a:rPr lang="zh-CN" alt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1200" dirty="0"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 marL="1828800" lvl="3" indent="-457200" eaLnBrk="1" hangingPunct="1"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模型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 2: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下雨导致交通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2400" dirty="0">
              <a:solidFill>
                <a:schemeClr val="accent2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5" y="1700305"/>
            <a:ext cx="112156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379994" y="5860974"/>
            <a:ext cx="411241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alibri" pitchFamily="34" charset="0"/>
                <a:cs typeface="Arial" charset="0"/>
                <a:sym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  <a:sym typeface="Arial" charset="0"/>
              </a:defRPr>
            </a:lvl9pPr>
          </a:lstStyle>
          <a:p>
            <a:r>
              <a:rPr lang="en-US" altLang="zh-CN" sz="2400" dirty="0" smtClean="0">
                <a:sym typeface="Calibri" pitchFamily="34" charset="0"/>
              </a:rPr>
              <a:t/>
            </a:r>
            <a:br>
              <a:rPr lang="en-US" altLang="zh-CN" sz="2400" dirty="0" smtClean="0">
                <a:sym typeface="Calibri" pitchFamily="34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sym typeface="Calibri" pitchFamily="34" charset="0"/>
              </a:rPr>
              <a:t>Agent</a:t>
            </a:r>
            <a:r>
              <a:rPr lang="zh-CN" altLang="en-US" sz="2800" dirty="0" smtClean="0">
                <a:solidFill>
                  <a:srgbClr val="FF0000"/>
                </a:solidFill>
                <a:sym typeface="Calibri" pitchFamily="34" charset="0"/>
              </a:rPr>
              <a:t>使用哪个模型更好</a:t>
            </a:r>
            <a:r>
              <a:rPr lang="zh-CN" altLang="en-US" sz="2800" dirty="0">
                <a:solidFill>
                  <a:srgbClr val="FF0000"/>
                </a:solidFill>
                <a:ea typeface="MS PGothic" pitchFamily="34" charset="-128"/>
                <a:sym typeface="Calibri" pitchFamily="34" charset="0"/>
              </a:rPr>
              <a:t>?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908702" y="3717032"/>
            <a:ext cx="41044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nimBg="1" autoUpdateAnimBg="0"/>
      <p:bldP spid="25605" grpId="0" bldLvl="0" animBg="1" autoUpdateAnimBg="0"/>
      <p:bldP spid="25607" grpId="0" bldLvl="0" animBg="1" autoUpdateAnimBg="0"/>
      <p:bldP spid="25608" grpId="0" bldLvl="0" animBg="1" autoUpdateAnimBg="0"/>
      <p:bldP spid="215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贝叶斯网络例子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507288" cy="454820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条件独立性的网络拓扑结构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Weather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独立于其他变量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在给定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Cavity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的情况下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Toothache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Catch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相互条件独立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16524"/>
            <a:ext cx="19442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59"/>
          <a:stretch>
            <a:fillRect/>
          </a:stretch>
        </p:blipFill>
        <p:spPr bwMode="auto">
          <a:xfrm>
            <a:off x="2699792" y="4163799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211960" y="4287506"/>
            <a:ext cx="3096344" cy="2165830"/>
            <a:chOff x="0" y="0"/>
            <a:chExt cx="1767" cy="1247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6"/>
            <a:stretch>
              <a:fillRect/>
            </a:stretch>
          </p:blipFill>
          <p:spPr bwMode="auto">
            <a:xfrm>
              <a:off x="0" y="0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endParaRPr>
            </a:p>
          </p:txBody>
        </p:sp>
      </p:grp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23" y="3816522"/>
            <a:ext cx="2159289" cy="12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贝叶斯网络例子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考虑以下例子：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防盗报警器对探测盗贼的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闯入很可靠，但对轻微的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地震也会有反应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邻居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John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听到报警声会通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知你，但有时会把电话铃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声当成报警声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邻居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Mary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有时因为听音乐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听不到报警声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58" y="1988840"/>
            <a:ext cx="3733441" cy="24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构建贝叶斯网络</a:t>
            </a:r>
          </a:p>
        </p:txBody>
      </p:sp>
      <p:sp>
        <p:nvSpPr>
          <p:cNvPr id="17" name="内容占位符 5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86916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涉及变量：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Burglary, Earthquake, Alarm, </a:t>
            </a:r>
            <a:r>
              <a:rPr lang="en-US" altLang="zh-CN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JohnCalls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MaryCalls</a:t>
            </a:r>
            <a:endParaRPr lang="en-US" altLang="zh-CN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因果关系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盗贼闯入引起报警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地震引起报警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报警导致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John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电话通知你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报警导致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Mary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电话通知你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6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构建贝叶斯网络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选择变量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任何排序都可以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原因变量在前，网络更加紧凑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1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中选择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的父结点的最小集合使得下列公式满足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在每个父结点和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之间插入一条边，方向由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原因指向结果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写出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条件概率表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7704" y="4417948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 (X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| Parents(X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)) = P (X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| X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... X</a:t>
            </a:r>
            <a:r>
              <a:rPr lang="en-US" altLang="zh-CN" sz="28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1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构建贝叶斯网络</a:t>
            </a:r>
          </a:p>
        </p:txBody>
      </p:sp>
      <p:sp>
        <p:nvSpPr>
          <p:cNvPr id="17" name="内容占位符 5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869160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假定我们按照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MaryCalls, JohnCall, Alarm,Burglary,Earthquake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的顺序添加结点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MaryCalls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无父结点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JohnCalls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Alarm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Burglary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Earthquake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04227" y="3609020"/>
            <a:ext cx="1224136" cy="792088"/>
            <a:chOff x="6084168" y="2708920"/>
            <a:chExt cx="1224136" cy="792088"/>
          </a:xfrm>
        </p:grpSpPr>
        <p:sp>
          <p:nvSpPr>
            <p:cNvPr id="8" name="椭圆 7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68" y="292494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MarryCalls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84427" y="3576890"/>
            <a:ext cx="1296144" cy="792088"/>
            <a:chOff x="6084168" y="2708920"/>
            <a:chExt cx="1296144" cy="792088"/>
          </a:xfrm>
        </p:grpSpPr>
        <p:sp>
          <p:nvSpPr>
            <p:cNvPr id="12" name="椭圆 11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292494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JohnCalls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00192" y="4581128"/>
            <a:ext cx="1152128" cy="792088"/>
            <a:chOff x="6084168" y="2708920"/>
            <a:chExt cx="1152128" cy="792088"/>
          </a:xfrm>
        </p:grpSpPr>
        <p:sp>
          <p:nvSpPr>
            <p:cNvPr id="18" name="椭圆 17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0192" y="292494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Alarm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76056" y="5877272"/>
            <a:ext cx="1296144" cy="792088"/>
            <a:chOff x="6084168" y="2708920"/>
            <a:chExt cx="1296144" cy="792088"/>
          </a:xfrm>
        </p:grpSpPr>
        <p:sp>
          <p:nvSpPr>
            <p:cNvPr id="21" name="椭圆 20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292494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Burglary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04195" y="5877272"/>
            <a:ext cx="1296144" cy="792088"/>
            <a:chOff x="6036043" y="2708920"/>
            <a:chExt cx="1296144" cy="792088"/>
          </a:xfrm>
        </p:grpSpPr>
        <p:sp>
          <p:nvSpPr>
            <p:cNvPr id="24" name="椭圆 23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36043" y="292494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Earthquake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直接箭头连接符 25"/>
          <p:cNvCxnSpPr>
            <a:stCxn id="18" idx="1"/>
            <a:endCxn id="8" idx="5"/>
          </p:cNvCxnSpPr>
          <p:nvPr/>
        </p:nvCxnSpPr>
        <p:spPr>
          <a:xfrm flipH="1" flipV="1">
            <a:off x="6087630" y="4285109"/>
            <a:ext cx="381287" cy="41201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8" idx="5"/>
          </p:cNvCxnSpPr>
          <p:nvPr/>
        </p:nvCxnSpPr>
        <p:spPr>
          <a:xfrm flipH="1" flipV="1">
            <a:off x="7283595" y="5257217"/>
            <a:ext cx="676896" cy="62005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926574" y="5373216"/>
            <a:ext cx="733658" cy="50405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404196" y="4368978"/>
            <a:ext cx="408164" cy="42817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6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条件概率表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条件概率表</a:t>
            </a:r>
            <a:endParaRPr lang="en-US" altLang="zh-CN" sz="32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每一行对应于一个条件事件的条件概率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对于有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个父结点布尔变量，总共有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行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没有父结点的结点的条件概率就是先验概率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对于报警问题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条件概率表有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 + 1 + 4 + 2 + 2 = 10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行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利用条件独立性大大的减少了计算完全联合分布的所需的概率输入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0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Verdana" pitchFamily="34" charset="0"/>
                <a:ea typeface="楷体" pitchFamily="49" charset="-122"/>
                <a:cs typeface="Verdana" pitchFamily="34" charset="0"/>
              </a:rPr>
              <a:t>贝叶斯网络</a:t>
            </a:r>
            <a:endParaRPr lang="en-US" altLang="zh-CN" sz="3200" dirty="0" smtClean="0">
              <a:latin typeface="Verdana" pitchFamily="34" charset="0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贝叶斯的语义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贝叶斯网络的精确推理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贝叶斯网络的近似推理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贝叶斯网络的语义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00811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完全联合分布等于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局部条件分布的乘积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355237"/>
              </p:ext>
            </p:extLst>
          </p:nvPr>
        </p:nvGraphicFramePr>
        <p:xfrm>
          <a:off x="1617786" y="2132856"/>
          <a:ext cx="579452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3" imgW="52120800" imgH="10363200" progId="Equation.KSEE3">
                  <p:embed/>
                </p:oleObj>
              </mc:Choice>
              <mc:Fallback>
                <p:oleObj name="公式" r:id="rId3" imgW="52120800" imgH="10363200" progId="Equation.KSEE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17786" y="2132856"/>
                        <a:ext cx="5794527" cy="1152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373216"/>
            <a:ext cx="8025218" cy="138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336418"/>
            <a:ext cx="1872208" cy="203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26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贝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叶斯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网络：交通</a:t>
            </a:r>
            <a:endParaRPr lang="zh-CN" altLang="en-US" dirty="0" smtClean="0">
              <a:ea typeface="宋体" pitchFamily="2" charset="-122"/>
              <a:sym typeface="Calibri" pitchFamily="34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857250" y="27432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R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857250" y="444586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</a:t>
            </a:r>
            <a:endParaRPr lang="en-US" altLang="zh-CN" sz="2800" baseline="-25000" dirty="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143000" y="3505200"/>
            <a:ext cx="0" cy="9406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8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76002"/>
              </p:ext>
            </p:extLst>
          </p:nvPr>
        </p:nvGraphicFramePr>
        <p:xfrm>
          <a:off x="2344216" y="2762250"/>
          <a:ext cx="10715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00063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4" name="Picture 1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60" y="2307490"/>
            <a:ext cx="54887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3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54186"/>
              </p:ext>
            </p:extLst>
          </p:nvPr>
        </p:nvGraphicFramePr>
        <p:xfrm>
          <a:off x="1747837" y="4397961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00063"/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 +r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27" name="Picture 3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818367"/>
            <a:ext cx="795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5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17277"/>
              </p:ext>
            </p:extLst>
          </p:nvPr>
        </p:nvGraphicFramePr>
        <p:xfrm>
          <a:off x="1747837" y="5229225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00063"/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40" name="Picture 5" descr="txp_f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2362200"/>
            <a:ext cx="13573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1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1" y="4419601"/>
            <a:ext cx="3936206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2" y="4572000"/>
            <a:ext cx="15954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6599" y="1653671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变量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 R:下雨；T:交通</a:t>
            </a:r>
            <a:endParaRPr lang="zh-CN" altLang="en-US" sz="2400" dirty="0"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44815" y="83671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请计算：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40068"/>
            <a:ext cx="4018991" cy="397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txp_fi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94" y="1424891"/>
            <a:ext cx="1327032" cy="36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52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构建贝叶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斯：交通</a:t>
            </a:r>
            <a:endParaRPr lang="zh-CN" altLang="en-US" dirty="0" smtClean="0">
              <a:ea typeface="宋体" pitchFamily="2" charset="-122"/>
              <a:sym typeface="Calibri" pitchFamily="34" charset="0"/>
            </a:endParaRP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685800" y="2438567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R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85800" y="4113214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cxnSp>
        <p:nvCxnSpPr>
          <p:cNvPr id="31751" name="AutoShape 6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971550" y="3200567"/>
            <a:ext cx="0" cy="9126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9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94355"/>
              </p:ext>
            </p:extLst>
          </p:nvPr>
        </p:nvGraphicFramePr>
        <p:xfrm>
          <a:off x="1928217" y="2913940"/>
          <a:ext cx="10715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00063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63" name="Picture 1" descr="txp_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60" y="2425367"/>
            <a:ext cx="54887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3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0667"/>
              </p:ext>
            </p:extLst>
          </p:nvPr>
        </p:nvGraphicFramePr>
        <p:xfrm>
          <a:off x="1642467" y="4284831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00063"/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77" name="Picture 3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956050"/>
            <a:ext cx="795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4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6459"/>
              </p:ext>
            </p:extLst>
          </p:nvPr>
        </p:nvGraphicFramePr>
        <p:xfrm>
          <a:off x="1642467" y="5157192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00063"/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11885"/>
              </p:ext>
            </p:extLst>
          </p:nvPr>
        </p:nvGraphicFramePr>
        <p:xfrm>
          <a:off x="4118446" y="3895057"/>
          <a:ext cx="2287116" cy="14859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1144116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3/16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1/16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Calibri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6/16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6/16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813" name="Picture 2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48" y="3200567"/>
            <a:ext cx="81795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14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39" y="1518256"/>
            <a:ext cx="2965767" cy="165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38" y="1707081"/>
            <a:ext cx="1266373" cy="1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40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</a:t>
            </a:r>
            <a:r>
              <a:rPr lang="zh-CN" altLang="en-US" dirty="0" smtClean="0">
                <a:ea typeface="宋体" pitchFamily="2" charset="-122"/>
                <a:sym typeface="Calibri" pitchFamily="34" charset="0"/>
              </a:rPr>
              <a:t>: </a:t>
            </a:r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报警网络</a:t>
            </a:r>
          </a:p>
        </p:txBody>
      </p:sp>
      <p:pic>
        <p:nvPicPr>
          <p:cNvPr id="30723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2" y="1394321"/>
            <a:ext cx="2000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907704" y="1554163"/>
            <a:ext cx="1464146" cy="762000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urglary</a:t>
            </a:r>
            <a:endParaRPr lang="en-US" altLang="zh-CN" b="1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3600450" y="1589385"/>
            <a:ext cx="1403598" cy="691555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E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arthqk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2971799" y="2672619"/>
            <a:ext cx="1330450" cy="736398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larm</a:t>
            </a:r>
            <a:endParaRPr lang="zh-CN" altLang="en-US" dirty="0">
              <a:ea typeface="MS PGothic" pitchFamily="34" charset="-128"/>
            </a:endParaRP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2036596" y="3789041"/>
            <a:ext cx="1089298" cy="720080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J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ohn calls</a:t>
            </a:r>
            <a:endParaRPr lang="zh-CN" altLang="en-US">
              <a:ea typeface="MS PGothic" pitchFamily="34" charset="-128"/>
            </a:endParaRP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4122914" y="3789039"/>
            <a:ext cx="1030982" cy="720081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ary calls</a:t>
            </a:r>
            <a:endParaRPr lang="zh-CN" altLang="en-US" dirty="0">
              <a:ea typeface="MS PGothic" pitchFamily="34" charset="-128"/>
            </a:endParaRPr>
          </a:p>
        </p:txBody>
      </p:sp>
      <p:cxnSp>
        <p:nvCxnSpPr>
          <p:cNvPr id="30730" name="Straight Arrow Connector 10"/>
          <p:cNvCxnSpPr>
            <a:cxnSpLocks noChangeShapeType="1"/>
            <a:stCxn id="30725" idx="4"/>
            <a:endCxn id="30727" idx="1"/>
          </p:cNvCxnSpPr>
          <p:nvPr/>
        </p:nvCxnSpPr>
        <p:spPr bwMode="auto">
          <a:xfrm>
            <a:off x="2639777" y="2316163"/>
            <a:ext cx="526862" cy="464299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12"/>
          <p:cNvCxnSpPr>
            <a:cxnSpLocks noChangeShapeType="1"/>
            <a:stCxn id="30726" idx="4"/>
          </p:cNvCxnSpPr>
          <p:nvPr/>
        </p:nvCxnSpPr>
        <p:spPr bwMode="auto">
          <a:xfrm flipH="1">
            <a:off x="3995936" y="2280940"/>
            <a:ext cx="306313" cy="499522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16"/>
          <p:cNvCxnSpPr>
            <a:cxnSpLocks noChangeShapeType="1"/>
            <a:stCxn id="30727" idx="3"/>
            <a:endCxn id="30728" idx="0"/>
          </p:cNvCxnSpPr>
          <p:nvPr/>
        </p:nvCxnSpPr>
        <p:spPr bwMode="auto">
          <a:xfrm flipH="1">
            <a:off x="2581245" y="3301174"/>
            <a:ext cx="585394" cy="487867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18"/>
          <p:cNvCxnSpPr>
            <a:cxnSpLocks noChangeShapeType="1"/>
            <a:stCxn id="30727" idx="5"/>
            <a:endCxn id="30729" idx="0"/>
          </p:cNvCxnSpPr>
          <p:nvPr/>
        </p:nvCxnSpPr>
        <p:spPr bwMode="auto">
          <a:xfrm>
            <a:off x="4107409" y="3301174"/>
            <a:ext cx="530996" cy="487865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87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57915"/>
              </p:ext>
            </p:extLst>
          </p:nvPr>
        </p:nvGraphicFramePr>
        <p:xfrm>
          <a:off x="323528" y="1643062"/>
          <a:ext cx="1368152" cy="1346201"/>
        </p:xfrm>
        <a:graphic>
          <a:graphicData uri="http://schemas.openxmlformats.org/drawingml/2006/table">
            <a:tbl>
              <a:tblPr/>
              <a:tblGrid>
                <a:gridCol w="647326"/>
                <a:gridCol w="720826"/>
              </a:tblGrid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P(B)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0.999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9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0520"/>
              </p:ext>
            </p:extLst>
          </p:nvPr>
        </p:nvGraphicFramePr>
        <p:xfrm>
          <a:off x="5153896" y="1643062"/>
          <a:ext cx="1186407" cy="1346201"/>
        </p:xfrm>
        <a:graphic>
          <a:graphicData uri="http://schemas.openxmlformats.org/drawingml/2006/table">
            <a:tbl>
              <a:tblPr/>
              <a:tblGrid>
                <a:gridCol w="490227"/>
                <a:gridCol w="696180"/>
              </a:tblGrid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P(E)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0.002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0.998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0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21552"/>
              </p:ext>
            </p:extLst>
          </p:nvPr>
        </p:nvGraphicFramePr>
        <p:xfrm>
          <a:off x="5580112" y="3202782"/>
          <a:ext cx="2114550" cy="3321051"/>
        </p:xfrm>
        <a:graphic>
          <a:graphicData uri="http://schemas.openxmlformats.org/drawingml/2006/table">
            <a:tbl>
              <a:tblPr/>
              <a:tblGrid>
                <a:gridCol w="402431"/>
                <a:gridCol w="397669"/>
                <a:gridCol w="400050"/>
                <a:gridCol w="914400"/>
              </a:tblGrid>
              <a:tr h="3810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P(A|B,E)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0.95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0.05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0.94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0.06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0.29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0.71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0.001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0.999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5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51966"/>
              </p:ext>
            </p:extLst>
          </p:nvPr>
        </p:nvGraphicFramePr>
        <p:xfrm>
          <a:off x="1028700" y="4797152"/>
          <a:ext cx="1485900" cy="1851041"/>
        </p:xfrm>
        <a:graphic>
          <a:graphicData uri="http://schemas.openxmlformats.org/drawingml/2006/table">
            <a:tbl>
              <a:tblPr/>
              <a:tblGrid>
                <a:gridCol w="397669"/>
                <a:gridCol w="400050"/>
                <a:gridCol w="688181"/>
              </a:tblGrid>
              <a:tr h="38084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P(J|A)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1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0.1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0.05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6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0.95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83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13858"/>
              </p:ext>
            </p:extLst>
          </p:nvPr>
        </p:nvGraphicFramePr>
        <p:xfrm>
          <a:off x="3400425" y="4797152"/>
          <a:ext cx="1803648" cy="1851041"/>
        </p:xfrm>
        <a:graphic>
          <a:graphicData uri="http://schemas.openxmlformats.org/drawingml/2006/table">
            <a:tbl>
              <a:tblPr/>
              <a:tblGrid>
                <a:gridCol w="397669"/>
                <a:gridCol w="459581"/>
                <a:gridCol w="946398"/>
              </a:tblGrid>
              <a:tr h="38084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P(M|A)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0.7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1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0.3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0.01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6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条件分布的有效表示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20840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确定性结点：子结点由父结点决定，没有任何不确定性。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e.g.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父结点：加拿大人，美国人，墨西哥人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子结点：北美人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只要一个父结点为真，子结点就为真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条件分布的有效表示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20840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不确定性结点：子结点与父结点的因果关系不确定，存在概率表示。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e.g.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Fever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为真，当且仅当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Cold,Flu,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Malaria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每个父结点引起子结点为真的能力不一样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6948266" y="5793168"/>
            <a:ext cx="828096" cy="660168"/>
            <a:chOff x="6439019" y="2657370"/>
            <a:chExt cx="813443" cy="660168"/>
          </a:xfrm>
        </p:grpSpPr>
        <p:sp>
          <p:nvSpPr>
            <p:cNvPr id="6" name="椭圆 5"/>
            <p:cNvSpPr/>
            <p:nvPr/>
          </p:nvSpPr>
          <p:spPr>
            <a:xfrm>
              <a:off x="6439019" y="2657370"/>
              <a:ext cx="813443" cy="6601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9753" y="274118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fever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8"/>
          <p:cNvGrpSpPr/>
          <p:nvPr/>
        </p:nvGrpSpPr>
        <p:grpSpPr>
          <a:xfrm>
            <a:off x="6768881" y="4720745"/>
            <a:ext cx="1007476" cy="475901"/>
            <a:chOff x="6084895" y="2862101"/>
            <a:chExt cx="1151401" cy="638905"/>
          </a:xfrm>
        </p:grpSpPr>
        <p:sp>
          <p:nvSpPr>
            <p:cNvPr id="10" name="椭圆 9"/>
            <p:cNvSpPr/>
            <p:nvPr/>
          </p:nvSpPr>
          <p:spPr>
            <a:xfrm>
              <a:off x="6084895" y="2862101"/>
              <a:ext cx="1151401" cy="63890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8" y="29249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flu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11"/>
          <p:cNvGrpSpPr/>
          <p:nvPr/>
        </p:nvGrpSpPr>
        <p:grpSpPr>
          <a:xfrm>
            <a:off x="5580112" y="4767555"/>
            <a:ext cx="1027362" cy="517514"/>
            <a:chOff x="6084168" y="2896790"/>
            <a:chExt cx="1152128" cy="604218"/>
          </a:xfrm>
        </p:grpSpPr>
        <p:sp>
          <p:nvSpPr>
            <p:cNvPr id="13" name="椭圆 12"/>
            <p:cNvSpPr/>
            <p:nvPr/>
          </p:nvSpPr>
          <p:spPr>
            <a:xfrm>
              <a:off x="6084168" y="2896790"/>
              <a:ext cx="1152128" cy="6042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2200" y="292494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cold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14"/>
          <p:cNvGrpSpPr/>
          <p:nvPr/>
        </p:nvGrpSpPr>
        <p:grpSpPr>
          <a:xfrm>
            <a:off x="8046010" y="4720747"/>
            <a:ext cx="1097989" cy="387259"/>
            <a:chOff x="6151537" y="2924944"/>
            <a:chExt cx="1120999" cy="395313"/>
          </a:xfrm>
        </p:grpSpPr>
        <p:sp>
          <p:nvSpPr>
            <p:cNvPr id="16" name="椭圆 15"/>
            <p:cNvSpPr/>
            <p:nvPr/>
          </p:nvSpPr>
          <p:spPr>
            <a:xfrm>
              <a:off x="6151539" y="2924945"/>
              <a:ext cx="1084757" cy="3953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1537" y="2924944"/>
              <a:ext cx="1120999" cy="37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Malaria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6344707" y="5272567"/>
            <a:ext cx="848347" cy="595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303803" y="5192000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4"/>
          </p:cNvCxnSpPr>
          <p:nvPr/>
        </p:nvCxnSpPr>
        <p:spPr>
          <a:xfrm flipH="1">
            <a:off x="7559580" y="5108006"/>
            <a:ext cx="1017678" cy="732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58436"/>
              </p:ext>
            </p:extLst>
          </p:nvPr>
        </p:nvGraphicFramePr>
        <p:xfrm>
          <a:off x="156618" y="4765504"/>
          <a:ext cx="6287590" cy="176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3" imgW="80162400" imgH="22555200" progId="Equation.KSEE3">
                  <p:embed/>
                </p:oleObj>
              </mc:Choice>
              <mc:Fallback>
                <p:oleObj name="公式" r:id="rId3" imgW="80162400" imgH="22555200" progId="Equation.KSEE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56618" y="4765504"/>
                        <a:ext cx="6287590" cy="1769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枚举精确推理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MaryCalls=true,JohnCalls=true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时，出现盗贼的概率是多少？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查询变量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Burglary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证据变量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JohnCalls,MaryCalls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隐藏变量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Earthquake,Alarm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枚举法：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39752" y="4941168"/>
          <a:ext cx="355211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3" imgW="38100000" imgH="8534400" progId="Equation.KSEE3">
                  <p:embed/>
                </p:oleObj>
              </mc:Choice>
              <mc:Fallback>
                <p:oleObj name="公式" r:id="rId3" imgW="38100000" imgH="8534400" progId="Equation.KSEE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39752" y="4941168"/>
                        <a:ext cx="3552114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枚举精确推理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037765"/>
              </p:ext>
            </p:extLst>
          </p:nvPr>
        </p:nvGraphicFramePr>
        <p:xfrm>
          <a:off x="755576" y="1556792"/>
          <a:ext cx="8246202" cy="153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80162400" imgH="16459200" progId="Equation.KSEE3">
                  <p:embed/>
                </p:oleObj>
              </mc:Choice>
              <mc:Fallback>
                <p:oleObj name="公式" r:id="rId3" imgW="80162400" imgH="16459200" progId="Equation.KSEE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55576" y="1556792"/>
                        <a:ext cx="8246202" cy="15346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81439"/>
            <a:ext cx="5385490" cy="37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枚举精确推理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084168" y="2708920"/>
            <a:ext cx="504056" cy="7200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174871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计算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j=true,m=true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的情况下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P(b=true)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P(b=false)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的概率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683568" y="3645024"/>
          <a:ext cx="804545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3" imgW="98450400" imgH="33223200" progId="Equation.KSEE3">
                  <p:embed/>
                </p:oleObj>
              </mc:Choice>
              <mc:Fallback>
                <p:oleObj name="公式" r:id="rId3" imgW="98450400" imgH="33223200" progId="Equation.KSEE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3645024"/>
                        <a:ext cx="8045450" cy="2460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6084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同样计算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331640" y="6093296"/>
          <a:ext cx="32877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公式" r:id="rId5" imgW="40233600" imgH="4876800" progId="Equation.KSEE3">
                  <p:embed/>
                </p:oleObj>
              </mc:Choice>
              <mc:Fallback>
                <p:oleObj name="公式" r:id="rId5" imgW="40233600" imgH="4876800" progId="Equation.KSEE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331640" y="6093296"/>
                        <a:ext cx="3287712" cy="360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64533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归一化得到：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460500" y="6525022"/>
          <a:ext cx="3462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7" imgW="42367200" imgH="4876800" progId="Equation.KSEE3">
                  <p:embed/>
                </p:oleObj>
              </mc:Choice>
              <mc:Fallback>
                <p:oleObj name="公式" r:id="rId7" imgW="42367200" imgH="4876800" progId="Equation.KSEE3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460500" y="6525022"/>
                        <a:ext cx="3462338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814"/>
            <a:ext cx="3131840" cy="215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独立性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323528" y="1700808"/>
            <a:ext cx="8507288" cy="4548206"/>
          </a:xfrm>
        </p:spPr>
        <p:txBody>
          <a:bodyPr>
            <a:normAutofit/>
          </a:bodyPr>
          <a:lstStyle/>
          <a:p>
            <a:pPr marL="504000" indent="-468000"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                       ，则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这两个变量是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独立的。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marL="504000" indent="-468000"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另一种表示形式：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marL="504000" indent="-468000"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独立性用符号表示为：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marL="504000" indent="-468000"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独立性是一个简化模型的假设</a:t>
            </a:r>
          </a:p>
          <a:p>
            <a:pPr marL="36000" indent="0">
              <a:spcBef>
                <a:spcPts val="1800"/>
              </a:spcBef>
              <a:buClr>
                <a:srgbClr val="C00000"/>
              </a:buClr>
              <a:buNone/>
            </a:pPr>
            <a:endParaRPr lang="zh-CN" altLang="en-US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</p:txBody>
      </p:sp>
      <p:pic>
        <p:nvPicPr>
          <p:cNvPr id="5" name="Picture 4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46249"/>
            <a:ext cx="4320480" cy="33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30326"/>
            <a:ext cx="2952328" cy="4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xp_fig.png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35" y="3776768"/>
            <a:ext cx="929099" cy="3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单连通与多连通网络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175679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单联通网络：任意两个结点之间顶多只有一条无向路径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精确推理的时间和空间复杂度跟网络规模呈线性关系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多联通网络：非单联通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48064" y="3501008"/>
            <a:ext cx="3744416" cy="3024336"/>
            <a:chOff x="5076056" y="2708920"/>
            <a:chExt cx="3744416" cy="3960440"/>
          </a:xfrm>
        </p:grpSpPr>
        <p:grpSp>
          <p:nvGrpSpPr>
            <p:cNvPr id="6" name="组合 5"/>
            <p:cNvGrpSpPr/>
            <p:nvPr/>
          </p:nvGrpSpPr>
          <p:grpSpPr>
            <a:xfrm>
              <a:off x="5868144" y="2708920"/>
              <a:ext cx="1224136" cy="792088"/>
              <a:chOff x="6084168" y="2708920"/>
              <a:chExt cx="1224136" cy="79208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84168" y="289751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MarryCalls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24328" y="3573016"/>
              <a:ext cx="1296144" cy="792088"/>
              <a:chOff x="6084168" y="2708920"/>
              <a:chExt cx="1296144" cy="7920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56176" y="292494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JohnCalls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" name="直接箭头连接符 11"/>
            <p:cNvCxnSpPr>
              <a:endCxn id="10" idx="1"/>
            </p:cNvCxnSpPr>
            <p:nvPr/>
          </p:nvCxnSpPr>
          <p:spPr>
            <a:xfrm>
              <a:off x="7020272" y="3274697"/>
              <a:ext cx="672781" cy="4143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6300192" y="4581128"/>
              <a:ext cx="1152128" cy="792088"/>
              <a:chOff x="6084168" y="2708920"/>
              <a:chExt cx="1152128" cy="79208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0192" y="292494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Alarm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076056" y="5877272"/>
              <a:ext cx="1296144" cy="792088"/>
              <a:chOff x="6084168" y="2708920"/>
              <a:chExt cx="1296144" cy="79208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56176" y="2924944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Burglary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404195" y="5877272"/>
              <a:ext cx="1296144" cy="792088"/>
              <a:chOff x="6036043" y="2708920"/>
              <a:chExt cx="1296144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36043" y="292494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Earthquake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6588224" y="3501008"/>
              <a:ext cx="144016" cy="108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20" idx="0"/>
            </p:cNvCxnSpPr>
            <p:nvPr/>
          </p:nvCxnSpPr>
          <p:spPr>
            <a:xfrm>
              <a:off x="7236296" y="5229200"/>
              <a:ext cx="792088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5796136" y="5373216"/>
              <a:ext cx="1008112" cy="576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7380312" y="4365104"/>
              <a:ext cx="720080" cy="4320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6228184" y="6277962"/>
              <a:ext cx="1224136" cy="313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403648" y="3356992"/>
            <a:ext cx="3024336" cy="3456384"/>
            <a:chOff x="1403648" y="3356992"/>
            <a:chExt cx="3024336" cy="3456384"/>
          </a:xfrm>
        </p:grpSpPr>
        <p:grpSp>
          <p:nvGrpSpPr>
            <p:cNvPr id="29" name="组合 28"/>
            <p:cNvGrpSpPr/>
            <p:nvPr/>
          </p:nvGrpSpPr>
          <p:grpSpPr>
            <a:xfrm>
              <a:off x="2291627" y="6021288"/>
              <a:ext cx="1152128" cy="792088"/>
              <a:chOff x="6084168" y="2708920"/>
              <a:chExt cx="115212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01075" y="2924944"/>
                <a:ext cx="73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Buy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3848" y="3356992"/>
              <a:ext cx="1224136" cy="792088"/>
              <a:chOff x="6084168" y="2708920"/>
              <a:chExt cx="1224136" cy="792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28184" y="292494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Harvest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403648" y="3356992"/>
              <a:ext cx="1152128" cy="792088"/>
              <a:chOff x="6084168" y="2708920"/>
              <a:chExt cx="1152128" cy="7920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28184" y="2924944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subsidy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267744" y="4581128"/>
              <a:ext cx="1152128" cy="792088"/>
              <a:chOff x="6084168" y="2708920"/>
              <a:chExt cx="1152128" cy="79208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084168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72200" y="2924944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Cost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>
              <a:endCxn id="39" idx="7"/>
            </p:cNvCxnSpPr>
            <p:nvPr/>
          </p:nvCxnSpPr>
          <p:spPr>
            <a:xfrm flipH="1">
              <a:off x="3251147" y="4149080"/>
              <a:ext cx="528765" cy="548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9" idx="1"/>
            </p:cNvCxnSpPr>
            <p:nvPr/>
          </p:nvCxnSpPr>
          <p:spPr>
            <a:xfrm>
              <a:off x="2051720" y="4149080"/>
              <a:ext cx="384749" cy="548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4"/>
              <a:endCxn id="30" idx="0"/>
            </p:cNvCxnSpPr>
            <p:nvPr/>
          </p:nvCxnSpPr>
          <p:spPr>
            <a:xfrm>
              <a:off x="2843808" y="5373216"/>
              <a:ext cx="23883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近似推理：直接采样法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采样算法：根据已知概率分布生成样本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最简单的随机方法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不考虑证据变量值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按拓扑结构对变量顺序采样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子结点样本依赖于父结点样本的赋值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80112" y="2060848"/>
            <a:ext cx="3384376" cy="3753708"/>
            <a:chOff x="5508104" y="2708920"/>
            <a:chExt cx="3384376" cy="3753708"/>
          </a:xfrm>
        </p:grpSpPr>
        <p:grpSp>
          <p:nvGrpSpPr>
            <p:cNvPr id="5" name="组合 5"/>
            <p:cNvGrpSpPr/>
            <p:nvPr/>
          </p:nvGrpSpPr>
          <p:grpSpPr>
            <a:xfrm>
              <a:off x="6372200" y="2708920"/>
              <a:ext cx="1348902" cy="792088"/>
              <a:chOff x="6588224" y="2708920"/>
              <a:chExt cx="1348902" cy="792088"/>
            </a:xfrm>
          </p:grpSpPr>
          <p:sp>
            <p:nvSpPr>
              <p:cNvPr id="24" name="椭圆 6"/>
              <p:cNvSpPr/>
              <p:nvPr/>
            </p:nvSpPr>
            <p:spPr>
              <a:xfrm>
                <a:off x="6588224" y="270892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6784998" y="289606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Cloudy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组合 8"/>
            <p:cNvGrpSpPr/>
            <p:nvPr/>
          </p:nvGrpSpPr>
          <p:grpSpPr>
            <a:xfrm>
              <a:off x="7596336" y="4149080"/>
              <a:ext cx="1296144" cy="792088"/>
              <a:chOff x="6156176" y="3284984"/>
              <a:chExt cx="1296144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156176" y="3284984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28184" y="349171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Sprinkler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" name="直接箭头连接符 6"/>
            <p:cNvCxnSpPr>
              <a:endCxn id="22" idx="0"/>
            </p:cNvCxnSpPr>
            <p:nvPr/>
          </p:nvCxnSpPr>
          <p:spPr>
            <a:xfrm>
              <a:off x="7020272" y="3501008"/>
              <a:ext cx="1152128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2"/>
            <p:cNvGrpSpPr/>
            <p:nvPr/>
          </p:nvGrpSpPr>
          <p:grpSpPr>
            <a:xfrm>
              <a:off x="5508104" y="4221088"/>
              <a:ext cx="1224136" cy="792088"/>
              <a:chOff x="5292080" y="2348880"/>
              <a:chExt cx="1224136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292080" y="234888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80112" y="255561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Rain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15"/>
            <p:cNvGrpSpPr/>
            <p:nvPr/>
          </p:nvGrpSpPr>
          <p:grpSpPr>
            <a:xfrm>
              <a:off x="6588224" y="5517232"/>
              <a:ext cx="1296144" cy="792088"/>
              <a:chOff x="7596336" y="2348880"/>
              <a:chExt cx="1296144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7596336" y="2348880"/>
                <a:ext cx="1152128" cy="792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68344" y="2555612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WetGrass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404195" y="609329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Earthquake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4" idx="4"/>
              <a:endCxn id="20" idx="0"/>
            </p:cNvCxnSpPr>
            <p:nvPr/>
          </p:nvCxnSpPr>
          <p:spPr>
            <a:xfrm flipH="1">
              <a:off x="6084168" y="3501008"/>
              <a:ext cx="864096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8" idx="0"/>
            </p:cNvCxnSpPr>
            <p:nvPr/>
          </p:nvCxnSpPr>
          <p:spPr>
            <a:xfrm>
              <a:off x="6156176" y="5013176"/>
              <a:ext cx="1008112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8" idx="0"/>
            </p:cNvCxnSpPr>
            <p:nvPr/>
          </p:nvCxnSpPr>
          <p:spPr>
            <a:xfrm flipH="1">
              <a:off x="7164288" y="4941168"/>
              <a:ext cx="1008112" cy="576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近似推理：直接采样法</a:t>
            </a:r>
            <a:endParaRPr lang="zh-CN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500174"/>
            <a:ext cx="83343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82" y="3857628"/>
            <a:ext cx="8472518" cy="297180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85725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P(Cloudy)=&lt;0.5,0.5&gt;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Cloudy,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假定返回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marL="85725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P(Sprinkler | Cloudy=true)=&lt;0.2,0.8&gt;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Sprinkler,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假定返回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false</a:t>
            </a:r>
          </a:p>
          <a:p>
            <a:pPr marL="85725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P(Rain | Cloudy=true)=&lt;0.9,0.1&gt;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Rain,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假定返回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marL="85725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WetGrass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| Sprinkler=false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Rain=true)= &lt;0.9,0.1&gt;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WetGrass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假定返回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marL="85725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算法返回事件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true,false,true,true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</a:t>
            </a:r>
          </a:p>
          <a:p>
            <a:pPr marL="742950" lvl="2" indent="-342900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742950" lvl="2" indent="-342900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近似推理：直接采样法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最简单的随机方法生成的样本符合联合概率分布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930873"/>
              </p:ext>
            </p:extLst>
          </p:nvPr>
        </p:nvGraphicFramePr>
        <p:xfrm>
          <a:off x="2123728" y="2636912"/>
          <a:ext cx="533706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" imgW="54864000" imgH="10363200" progId="">
                  <p:embed/>
                </p:oleObj>
              </mc:Choice>
              <mc:Fallback>
                <p:oleObj name="Equation" r:id="rId3" imgW="54864000" imgH="103632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123728" y="2636912"/>
                        <a:ext cx="5337064" cy="1008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45765"/>
              </p:ext>
            </p:extLst>
          </p:nvPr>
        </p:nvGraphicFramePr>
        <p:xfrm>
          <a:off x="1331640" y="3645024"/>
          <a:ext cx="7132723" cy="50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5" imgW="77724000" imgH="5486400" progId="">
                  <p:embed/>
                </p:oleObj>
              </mc:Choice>
              <mc:Fallback>
                <p:oleObj name="Equation" r:id="rId5" imgW="77724000" imgH="54864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331640" y="3645024"/>
                        <a:ext cx="7132723" cy="5034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近似推理：拒绝采样法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拒绝采样法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用于计算比较难得到的条件概率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P(X | e)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根据先验分布生成样本并拒绝所有与证据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不匹配的样本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缺点：拒绝了太多的样本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近似推理：拒绝采样法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9198"/>
            <a:ext cx="8229600" cy="1785950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估算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P(Rain | Sprinkler=true)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采样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个样本，假定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73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Sprinkler=false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样本被拒绝，剩余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27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Sprinkler=true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的样本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27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个样本中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个满足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Rain=true,19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Rain=false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P(Rain |Sprinkler=true)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约等于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&lt;0.296,0.704&gt;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6858048" cy="33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近似推理：似然加权法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似然加权法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只生成与证据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一致的事件，从而避免了拒绝采样算法的低效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与证据吻合的事件具有不同的权值，权值大小由条件概率计算得到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近似推理：似然加权法</a:t>
            </a:r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36065"/>
            <a:ext cx="7128792" cy="525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近似推理：似然加权法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</a:t>
            </a:r>
            <a:r>
              <a:rPr lang="zh-CN"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 </a:t>
            </a:r>
            <a:r>
              <a:rPr lang="en-US" altLang="zh-CN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P(Rain | Cloudy=true,WetGrass=true)?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Cloudy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是证据变量，值为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，因此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w=w*P(Cloudy=true)=0.5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Sprinkler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不是证据变量，从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P(Sprinkler | Cloudy=true)=&lt;0.9,0.1&gt;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中采样，假定返回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false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同样，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 P(Rain | Cloudy=true)=&lt;0.2, 0.8&gt;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中采样，假定返回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600" dirty="0" err="1" smtClean="0">
                <a:latin typeface="楷体" pitchFamily="49" charset="-122"/>
                <a:ea typeface="楷体" pitchFamily="49" charset="-122"/>
              </a:rPr>
              <a:t>WetGrass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是证据变量，值为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，因此设置 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w=w*P(</a:t>
            </a:r>
            <a:r>
              <a:rPr lang="en-US" altLang="zh-CN" sz="2600" dirty="0" err="1" smtClean="0">
                <a:latin typeface="楷体" pitchFamily="49" charset="-122"/>
                <a:ea typeface="楷体" pitchFamily="49" charset="-122"/>
              </a:rPr>
              <a:t>Wetgrass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</a:rPr>
              <a:t>=true | Sprinkler=false, Rain=true) =0.5*0.9=0.45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613568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产生一个权值为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0.45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(true,false,true,true)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样本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Gibbs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属于马尔可夫链蒙特卡洛算法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通过对前一个样本进行随机改变生成样本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基本思想：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从任意状态出发，通过对一个非证据变量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随机采样而生成下一个状态；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的采样条件依赖于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的马尔可夫覆盖中的变量的当前值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  <a:sym typeface="Calibri" pitchFamily="34" charset="0"/>
              </a:rPr>
              <a:t>独立性</a:t>
            </a:r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例子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N 次随机选择, 硬币翻转独立性</a:t>
            </a:r>
            <a:r>
              <a:rPr lang="zh-CN" altLang="en-US" dirty="0" smtClean="0">
                <a:ea typeface="宋体" pitchFamily="2" charset="-122"/>
                <a:sym typeface="Calibri" pitchFamily="34" charset="0"/>
              </a:rPr>
              <a:t>: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/>
        </p:nvGraphicFramePr>
        <p:xfrm>
          <a:off x="525066" y="2892425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83" name="Picture 20" descr="txp_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2" y="2514600"/>
            <a:ext cx="68341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80" name="Group 16"/>
          <p:cNvGraphicFramePr>
            <a:graphicFrameLocks noGrp="1"/>
          </p:cNvGraphicFramePr>
          <p:nvPr/>
        </p:nvGraphicFramePr>
        <p:xfrm>
          <a:off x="1853803" y="2889250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91" name="Group 27"/>
          <p:cNvGraphicFramePr>
            <a:graphicFrameLocks noGrp="1"/>
          </p:cNvGraphicFramePr>
          <p:nvPr/>
        </p:nvGraphicFramePr>
        <p:xfrm>
          <a:off x="4311253" y="2889250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/>
                <a:gridCol w="428625"/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206" name="Picture 45" descr="txp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47" y="2514600"/>
            <a:ext cx="694134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46" descr="txp_f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60" y="2514600"/>
            <a:ext cx="68341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48" descr="txp_f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16" y="3170239"/>
            <a:ext cx="3524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9" name="AutoShape 49"/>
          <p:cNvSpPr>
            <a:spLocks/>
          </p:cNvSpPr>
          <p:nvPr/>
        </p:nvSpPr>
        <p:spPr bwMode="auto">
          <a:xfrm rot="-5400000">
            <a:off x="2806304" y="1481137"/>
            <a:ext cx="381000" cy="5343525"/>
          </a:xfrm>
          <a:prstGeom prst="leftBrace">
            <a:avLst>
              <a:gd name="adj1" fmla="val 1557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7210" name="Rectangle 52"/>
          <p:cNvSpPr>
            <a:spLocks noChangeArrowheads="1"/>
          </p:cNvSpPr>
          <p:nvPr/>
        </p:nvSpPr>
        <p:spPr bwMode="auto">
          <a:xfrm>
            <a:off x="2010966" y="5181600"/>
            <a:ext cx="21717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7211" name="AutoShape 57"/>
          <p:cNvSpPr>
            <a:spLocks/>
          </p:cNvSpPr>
          <p:nvPr/>
        </p:nvSpPr>
        <p:spPr bwMode="auto">
          <a:xfrm>
            <a:off x="1725216" y="5105400"/>
            <a:ext cx="1143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pic>
        <p:nvPicPr>
          <p:cNvPr id="7212" name="Picture 58" descr="txp_fi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17" y="4800600"/>
            <a:ext cx="184904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59" descr="txp_fi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16" y="5588000"/>
            <a:ext cx="24645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4" name="Freeform 60"/>
          <p:cNvSpPr>
            <a:spLocks noChangeArrowheads="1"/>
          </p:cNvSpPr>
          <p:nvPr/>
        </p:nvSpPr>
        <p:spPr bwMode="auto">
          <a:xfrm>
            <a:off x="1953816" y="5791200"/>
            <a:ext cx="222885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215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01" y="2358838"/>
            <a:ext cx="1998784" cy="254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36" y="4997450"/>
            <a:ext cx="3087291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681" y="0"/>
            <a:ext cx="9141319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Gibbs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采样法</a:t>
            </a:r>
            <a:endParaRPr lang="zh-CN" altLang="en-US" dirty="0"/>
          </a:p>
        </p:txBody>
      </p:sp>
      <p:grpSp>
        <p:nvGrpSpPr>
          <p:cNvPr id="5" name="组合 28"/>
          <p:cNvGrpSpPr/>
          <p:nvPr/>
        </p:nvGrpSpPr>
        <p:grpSpPr>
          <a:xfrm>
            <a:off x="5459979" y="4950288"/>
            <a:ext cx="1152128" cy="792088"/>
            <a:chOff x="6084168" y="2708920"/>
            <a:chExt cx="1152128" cy="792088"/>
          </a:xfrm>
        </p:grpSpPr>
        <p:sp>
          <p:nvSpPr>
            <p:cNvPr id="18" name="椭圆 29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2073" y="2924944"/>
              <a:ext cx="65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6372200" y="2285992"/>
            <a:ext cx="1224136" cy="792088"/>
            <a:chOff x="6084168" y="2708920"/>
            <a:chExt cx="1224136" cy="792088"/>
          </a:xfrm>
        </p:grpSpPr>
        <p:sp>
          <p:nvSpPr>
            <p:cNvPr id="16" name="椭圆 32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8546" y="2924944"/>
              <a:ext cx="80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34"/>
          <p:cNvGrpSpPr/>
          <p:nvPr/>
        </p:nvGrpSpPr>
        <p:grpSpPr>
          <a:xfrm>
            <a:off x="4572000" y="2285992"/>
            <a:ext cx="1152128" cy="792088"/>
            <a:chOff x="6084168" y="2708920"/>
            <a:chExt cx="1152128" cy="792088"/>
          </a:xfrm>
        </p:grpSpPr>
        <p:sp>
          <p:nvSpPr>
            <p:cNvPr id="14" name="椭圆 35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3676" y="2923234"/>
              <a:ext cx="72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5436096" y="3510128"/>
            <a:ext cx="1152128" cy="792088"/>
            <a:chOff x="6084168" y="2708920"/>
            <a:chExt cx="1152128" cy="792088"/>
          </a:xfrm>
        </p:grpSpPr>
        <p:sp>
          <p:nvSpPr>
            <p:cNvPr id="12" name="椭圆 38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5956" y="2924944"/>
              <a:ext cx="730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箭头连接符 40"/>
          <p:cNvCxnSpPr/>
          <p:nvPr/>
        </p:nvCxnSpPr>
        <p:spPr>
          <a:xfrm flipH="1">
            <a:off x="6419499" y="3078080"/>
            <a:ext cx="528765" cy="5480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41"/>
          <p:cNvCxnSpPr/>
          <p:nvPr/>
        </p:nvCxnSpPr>
        <p:spPr>
          <a:xfrm>
            <a:off x="5220072" y="3078080"/>
            <a:ext cx="384749" cy="5480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42"/>
          <p:cNvCxnSpPr/>
          <p:nvPr/>
        </p:nvCxnSpPr>
        <p:spPr>
          <a:xfrm>
            <a:off x="6012160" y="4302216"/>
            <a:ext cx="23883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37"/>
          <p:cNvGrpSpPr/>
          <p:nvPr/>
        </p:nvGrpSpPr>
        <p:grpSpPr>
          <a:xfrm>
            <a:off x="7277524" y="3494168"/>
            <a:ext cx="1152128" cy="792088"/>
            <a:chOff x="6084168" y="2708920"/>
            <a:chExt cx="1152128" cy="792088"/>
          </a:xfrm>
        </p:grpSpPr>
        <p:sp>
          <p:nvSpPr>
            <p:cNvPr id="21" name="椭圆 38"/>
            <p:cNvSpPr/>
            <p:nvPr/>
          </p:nvSpPr>
          <p:spPr>
            <a:xfrm>
              <a:off x="6084168" y="2708920"/>
              <a:ext cx="1152128" cy="7920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5956" y="2924944"/>
              <a:ext cx="730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接箭头连接符 40"/>
          <p:cNvCxnSpPr/>
          <p:nvPr/>
        </p:nvCxnSpPr>
        <p:spPr>
          <a:xfrm rot="10800000" flipV="1">
            <a:off x="6612108" y="4286256"/>
            <a:ext cx="1203303" cy="10600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的马尔可夫覆盖包括：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父结点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A,B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子结点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子结点的父结点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Gibbs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采样法</a:t>
            </a:r>
            <a:endParaRPr lang="zh-CN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05" y="1772816"/>
            <a:ext cx="8642808" cy="455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Gibbs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 </a:t>
            </a:r>
            <a:r>
              <a:rPr lang="zh-CN"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P(Rain | Sprinkler=true, WetGrass=true)? 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随机初始化非证据变量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Cloudy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Rain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的初始值分别为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true,false,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[true,true,false,true]</a:t>
            </a: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Cloudy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采样，我们从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P(Cloudy | Sprinkler=true, Rain=false)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中采样，假定为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Cloudy=false,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新状态为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[false,true,false,true]</a:t>
            </a: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对变量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Rain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采样，我们从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P(Rain | Cloudy=false, Sprinkler=true,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WetGrass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=true)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中采样，假定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Rain=true,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新状态为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[false,true, true,true]</a:t>
            </a: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重复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1,2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步产生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个样本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总结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835"/>
            <a:ext cx="8229600" cy="5086985"/>
          </a:xfrm>
        </p:spPr>
        <p:txBody>
          <a:bodyPr>
            <a:normAutofit fontScale="975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贝叶斯网络</a:t>
            </a:r>
            <a:endParaRPr lang="en-US" altLang="zh-CN" dirty="0" smtClean="0">
              <a:solidFill>
                <a:srgbClr val="FF00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贝叶斯的构建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贝叶斯网络的精确推理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枚举法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贝叶斯网络的近似推理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直接采样法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Gibbs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采样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1"/>
            <a:ext cx="7931225" cy="4231482"/>
          </a:xfrm>
        </p:spPr>
        <p:txBody>
          <a:bodyPr>
            <a:normAutofit fontScale="92500"/>
          </a:bodyPr>
          <a:lstStyle/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(Toothache, Cavity, Catch)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我有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cavity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,探针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在里面检测到的概率并不取决于我是否有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toothache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</a:t>
            </a:r>
          </a:p>
          <a:p>
            <a:pPr lvl="1"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P(+catch | +toothache, +cavity) = P(+catch | +cavity)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如果我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没有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cavity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，同样具有独立性:</a:t>
            </a:r>
          </a:p>
          <a:p>
            <a:pPr lvl="1"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P(+catch | +toothache, -cavity) = P(+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catch |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-cavity</a:t>
            </a: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)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给定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Cavity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Catch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是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Toothache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的条件独立 :</a:t>
            </a:r>
          </a:p>
          <a:p>
            <a:pPr lvl="1"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P(Catch | Toothache, Cavity) = P(Catch | Cavity)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85" y="54218"/>
            <a:ext cx="1683902" cy="13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1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67544" y="1681304"/>
            <a:ext cx="8424936" cy="477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等效语句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</a:t>
            </a:r>
            <a:endParaRPr lang="zh-CN" altLang="en-US" sz="32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P(Toothache | Catch , Cavity) = P(Toothache | Cavity)</a:t>
            </a: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P(Toothache, Catch | Cavity) = </a:t>
            </a: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                    P(Toothache 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| Cavity) P(Catch | Cavity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)</a:t>
            </a:r>
          </a:p>
          <a:p>
            <a:pPr marL="504000" lvl="1" indent="-449263"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变量之间的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独立性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条件独立性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可以大大减少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完全联合概率分布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所需要的概率数目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</a:pP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85" y="54218"/>
            <a:ext cx="1683902" cy="13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无条件的 (绝对) 独立非常罕见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条件独立性是我们关于不确定环境中的知识最基本的、鲁棒性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形式</a:t>
            </a: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对于给定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Z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是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Y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条件独立性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当且仅当</a:t>
            </a:r>
            <a:r>
              <a:rPr lang="zh-CN" altLang="en-US" sz="2800" dirty="0">
                <a:ea typeface="宋体" pitchFamily="2" charset="-122"/>
                <a:sym typeface="Calibri" pitchFamily="34" charset="0"/>
              </a:rPr>
              <a:t>:</a:t>
            </a:r>
          </a:p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或者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 等价地,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当且仅当</a:t>
            </a:r>
            <a:r>
              <a:rPr lang="zh-CN" altLang="en-US" sz="2800" dirty="0">
                <a:ea typeface="宋体" pitchFamily="2" charset="-122"/>
                <a:sym typeface="Calibri" pitchFamily="34" charset="0"/>
              </a:rPr>
              <a:t>:</a:t>
            </a:r>
            <a:endParaRPr lang="zh-CN" altLang="en-US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algn="l" eaLnBrk="1" hangingPunct="1">
              <a:buFont typeface="Wingdings" pitchFamily="2" charset="2"/>
              <a:buChar char="§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buFont typeface="Wingdings" pitchFamily="2" charset="2"/>
              <a:buChar char="§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buFont typeface="Wingdings" pitchFamily="2" charset="2"/>
              <a:buChar char="§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§"/>
            </a:pPr>
            <a:endParaRPr lang="zh-CN" altLang="en-US" sz="2000" dirty="0" smtClean="0">
              <a:ea typeface="宋体" pitchFamily="2" charset="-122"/>
              <a:sym typeface="Calibri" pitchFamily="34" charset="0"/>
            </a:endParaRPr>
          </a:p>
          <a:p>
            <a:pPr marL="742950" lvl="1" indent="-285750" algn="l" eaLnBrk="1" hangingPunct="1">
              <a:buFont typeface="Wingdings" pitchFamily="2" charset="2"/>
              <a:buChar char="§"/>
            </a:pPr>
            <a:endParaRPr lang="zh-CN" altLang="en-US" sz="2000" dirty="0" smtClean="0"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14340" name="Picture 4" descr="txp_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10" y="4017933"/>
            <a:ext cx="4833615" cy="41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90" y="3206643"/>
            <a:ext cx="1224136" cy="4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50" y="5301208"/>
            <a:ext cx="40046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2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条件独立性和链式法则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链式法则: </a:t>
            </a: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 smtClean="0">
              <a:ea typeface="宋体" pitchFamily="2" charset="-122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考虑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3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个变量（交通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下雨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雨伞）的事件:</a:t>
            </a:r>
            <a:endParaRPr lang="zh-CN" altLang="en-US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lvl="1"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sym typeface="Calibri" pitchFamily="34" charset="0"/>
            </a:endParaRPr>
          </a:p>
          <a:p>
            <a:pPr lvl="3"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1200" dirty="0" smtClean="0">
              <a:ea typeface="宋体" pitchFamily="2" charset="-122"/>
              <a:sym typeface="Calibri" pitchFamily="34" charset="0"/>
            </a:endParaRPr>
          </a:p>
          <a:p>
            <a:pPr lvl="3"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 smtClean="0">
              <a:ea typeface="宋体" pitchFamily="2" charset="-122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随着条件独立性的假设:</a:t>
            </a: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 smtClean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贝叶斯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网络/图形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模型帮助我们表达条件独立性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假设</a:t>
            </a:r>
            <a:endParaRPr lang="zh-CN" altLang="en-US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</p:txBody>
      </p:sp>
      <p:pic>
        <p:nvPicPr>
          <p:cNvPr id="17412" name="Picture 9" descr="txp_f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49958"/>
            <a:ext cx="5472608" cy="31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 descr="txp_f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55" y="2898775"/>
            <a:ext cx="313729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" descr="txp_f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9" y="4654550"/>
            <a:ext cx="313729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86" y="5105401"/>
            <a:ext cx="4526756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txp_f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58" y="1600201"/>
            <a:ext cx="5858966" cy="32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5" y="2064566"/>
            <a:ext cx="1835696" cy="12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6254189" y="3323590"/>
            <a:ext cx="648072" cy="443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300192" y="3323591"/>
            <a:ext cx="576064" cy="443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223628" y="4953000"/>
            <a:ext cx="64807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71800" y="4953001"/>
            <a:ext cx="10685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99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贝叶斯网络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507288" cy="454820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一种简单的用于表示变量之间条件独立性的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有向无环图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结点对应于随机变量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有向边连接结点对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每个结点都有一个条件概率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分布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P(X | Parents(X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41" y="2204864"/>
            <a:ext cx="2727312" cy="198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95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1558</TotalTime>
  <Words>1930</Words>
  <Application>Microsoft Office PowerPoint</Application>
  <PresentationFormat>全屏显示(4:3)</PresentationFormat>
  <Paragraphs>430</Paragraphs>
  <Slides>44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NExT_Template_light(pure)</vt:lpstr>
      <vt:lpstr>Equation</vt:lpstr>
      <vt:lpstr>公式</vt:lpstr>
      <vt:lpstr>第十四章   贝叶斯网络   </vt:lpstr>
      <vt:lpstr>内容提要</vt:lpstr>
      <vt:lpstr>独立性</vt:lpstr>
      <vt:lpstr>独立性例子</vt:lpstr>
      <vt:lpstr>条件独立性</vt:lpstr>
      <vt:lpstr>条件独立性</vt:lpstr>
      <vt:lpstr>条件独立性</vt:lpstr>
      <vt:lpstr>条件独立性和链式法则</vt:lpstr>
      <vt:lpstr>贝叶斯网络</vt:lpstr>
      <vt:lpstr>贝叶斯网络例子: 保险</vt:lpstr>
      <vt:lpstr>贝叶斯网络例子: 汽车</vt:lpstr>
      <vt:lpstr>贝叶斯网络: 硬币翻转</vt:lpstr>
      <vt:lpstr>贝叶斯网络:交通</vt:lpstr>
      <vt:lpstr>贝叶斯网络例子</vt:lpstr>
      <vt:lpstr>贝叶斯网络例子</vt:lpstr>
      <vt:lpstr>构建贝叶斯网络</vt:lpstr>
      <vt:lpstr>构建贝叶斯网络</vt:lpstr>
      <vt:lpstr>构建贝叶斯网络</vt:lpstr>
      <vt:lpstr>条件概率表</vt:lpstr>
      <vt:lpstr>贝叶斯网络的语义</vt:lpstr>
      <vt:lpstr>贝叶斯网络：交通</vt:lpstr>
      <vt:lpstr>PowerPoint 演示文稿</vt:lpstr>
      <vt:lpstr>构建贝叶斯：交通</vt:lpstr>
      <vt:lpstr>贝叶斯网络: 报警网络</vt:lpstr>
      <vt:lpstr>条件分布的有效表示</vt:lpstr>
      <vt:lpstr>条件分布的有效表示</vt:lpstr>
      <vt:lpstr>枚举精确推理</vt:lpstr>
      <vt:lpstr>枚举精确推理</vt:lpstr>
      <vt:lpstr>枚举精确推理</vt:lpstr>
      <vt:lpstr>单连通与多连通网络</vt:lpstr>
      <vt:lpstr>近似推理：直接采样法</vt:lpstr>
      <vt:lpstr>近似推理：直接采样法</vt:lpstr>
      <vt:lpstr>近似推理：直接采样法</vt:lpstr>
      <vt:lpstr>近似推理：拒绝采样法</vt:lpstr>
      <vt:lpstr>近似推理：拒绝采样法</vt:lpstr>
      <vt:lpstr>近似推理：似然加权法</vt:lpstr>
      <vt:lpstr>近似推理：似然加权法</vt:lpstr>
      <vt:lpstr>近似推理：似然加权法</vt:lpstr>
      <vt:lpstr>Gibbs采样法</vt:lpstr>
      <vt:lpstr>Gibbs采样法</vt:lpstr>
      <vt:lpstr>Gibbs采样法</vt:lpstr>
      <vt:lpstr>Gibbs采样法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1225</cp:revision>
  <dcterms:created xsi:type="dcterms:W3CDTF">2012-07-06T08:29:00Z</dcterms:created>
  <dcterms:modified xsi:type="dcterms:W3CDTF">2019-11-15T04:34:43Z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