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591" r:id="rId2"/>
    <p:sldId id="439" r:id="rId3"/>
    <p:sldId id="503" r:id="rId4"/>
    <p:sldId id="659" r:id="rId5"/>
    <p:sldId id="699" r:id="rId6"/>
    <p:sldId id="685" r:id="rId7"/>
    <p:sldId id="732" r:id="rId8"/>
    <p:sldId id="661" r:id="rId9"/>
    <p:sldId id="662" r:id="rId10"/>
    <p:sldId id="735" r:id="rId11"/>
    <p:sldId id="746" r:id="rId12"/>
    <p:sldId id="736" r:id="rId13"/>
    <p:sldId id="737" r:id="rId14"/>
    <p:sldId id="738" r:id="rId15"/>
    <p:sldId id="728" r:id="rId16"/>
    <p:sldId id="730" r:id="rId17"/>
    <p:sldId id="729" r:id="rId18"/>
    <p:sldId id="726" r:id="rId19"/>
    <p:sldId id="723" r:id="rId20"/>
    <p:sldId id="739" r:id="rId21"/>
    <p:sldId id="740" r:id="rId22"/>
    <p:sldId id="742" r:id="rId23"/>
    <p:sldId id="664" r:id="rId24"/>
    <p:sldId id="687" r:id="rId25"/>
    <p:sldId id="665" r:id="rId26"/>
    <p:sldId id="721" r:id="rId27"/>
    <p:sldId id="666" r:id="rId28"/>
    <p:sldId id="705" r:id="rId29"/>
    <p:sldId id="706" r:id="rId30"/>
    <p:sldId id="708" r:id="rId31"/>
    <p:sldId id="709" r:id="rId32"/>
    <p:sldId id="747" r:id="rId33"/>
    <p:sldId id="710" r:id="rId34"/>
    <p:sldId id="711" r:id="rId35"/>
    <p:sldId id="748" r:id="rId36"/>
    <p:sldId id="712" r:id="rId37"/>
    <p:sldId id="667" r:id="rId38"/>
    <p:sldId id="720" r:id="rId39"/>
    <p:sldId id="668" r:id="rId40"/>
    <p:sldId id="693" r:id="rId41"/>
    <p:sldId id="713" r:id="rId42"/>
    <p:sldId id="701" r:id="rId43"/>
    <p:sldId id="670" r:id="rId44"/>
    <p:sldId id="688" r:id="rId45"/>
    <p:sldId id="703" r:id="rId46"/>
    <p:sldId id="744" r:id="rId47"/>
    <p:sldId id="745" r:id="rId48"/>
    <p:sldId id="714" r:id="rId49"/>
    <p:sldId id="749" r:id="rId50"/>
    <p:sldId id="750" r:id="rId51"/>
    <p:sldId id="716" r:id="rId52"/>
    <p:sldId id="718" r:id="rId53"/>
    <p:sldId id="719" r:id="rId54"/>
    <p:sldId id="727" r:id="rId55"/>
    <p:sldId id="47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4" autoAdjust="0"/>
    <p:restoredTop sz="90360" autoAdjust="0"/>
  </p:normalViewPr>
  <p:slideViewPr>
    <p:cSldViewPr>
      <p:cViewPr varScale="1">
        <p:scale>
          <a:sx n="61" d="100"/>
          <a:sy n="61" d="100"/>
        </p:scale>
        <p:origin x="-156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3" d="100"/>
          <a:sy n="83" d="100"/>
        </p:scale>
        <p:origin x="-39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49.wmf"/><Relationship Id="rId1" Type="http://schemas.openxmlformats.org/officeDocument/2006/relationships/image" Target="../media/image4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F0BD33-6F4E-4442-AE10-F7766F96CE00}" type="datetimeFigureOut">
              <a:rPr lang="zh-CN" altLang="en-US" smtClean="0"/>
              <a:t>2019/12/4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5DD10B-BFFD-4063-AB6B-D37A894C6EFC}" type="slidenum">
              <a:rPr lang="zh-CN" altLang="en-US" smtClean="0"/>
              <a:t>‹#›</a:t>
            </a:fld>
            <a:endParaRPr lang="zh-CN" altLang="en-US"/>
          </a:p>
        </p:txBody>
      </p:sp>
    </p:spTree>
    <p:extLst>
      <p:ext uri="{BB962C8B-B14F-4D97-AF65-F5344CB8AC3E}">
        <p14:creationId xmlns:p14="http://schemas.microsoft.com/office/powerpoint/2010/main" val="260549651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9C77C4-79B1-4BB9-91B3-4C87C057B65F}" type="datetimeFigureOut">
              <a:rPr lang="zh-CN" altLang="en-US" smtClean="0"/>
              <a:t>2019/12/4</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1BAA4-B46D-40F9-ABAC-F33DAD13BD98}" type="slidenum">
              <a:rPr lang="zh-CN" altLang="en-US" smtClean="0"/>
              <a:t>‹#›</a:t>
            </a:fld>
            <a:endParaRPr lang="zh-CN" altLang="en-US"/>
          </a:p>
        </p:txBody>
      </p:sp>
    </p:spTree>
    <p:extLst>
      <p:ext uri="{BB962C8B-B14F-4D97-AF65-F5344CB8AC3E}">
        <p14:creationId xmlns:p14="http://schemas.microsoft.com/office/powerpoint/2010/main" val="229142984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t>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p:spPr>
        <p:txBody>
          <a:bodyPr wrap="square" lIns="96661" tIns="48331" rIns="96661" bIns="48331"/>
          <a:lstStyle/>
          <a:p>
            <a:pPr eaLnBrk="1" hangingPunct="1">
              <a:spcBef>
                <a:spcPct val="0"/>
              </a:spcBef>
            </a:pPr>
            <a:endParaRPr lang="en-US" dirty="0">
              <a:latin typeface="Arial" panose="020B0604020202020204" pitchFamily="34" charset="0"/>
            </a:endParaRPr>
          </a:p>
        </p:txBody>
      </p:sp>
      <p:sp>
        <p:nvSpPr>
          <p:cNvPr id="59396" name="Slide Number Placeholder 3"/>
          <p:cNvSpPr>
            <a:spLocks noGrp="1"/>
          </p:cNvSpPr>
          <p:nvPr>
            <p:ph type="sldNum" sz="quarter" idx="5"/>
          </p:nvPr>
        </p:nvSpPr>
        <p:spPr>
          <a:noFill/>
        </p:spPr>
        <p:txBody>
          <a:bodyPr/>
          <a:lstStyle/>
          <a:p>
            <a:fld id="{CDE2CD75-3708-4860-AE07-B3B1373E0532}" type="slidenum">
              <a:rPr lang="en-US" smtClean="0"/>
              <a:t>2</a:t>
            </a:fld>
            <a:endParaRPr lang="en-US"/>
          </a:p>
        </p:txBody>
      </p:sp>
      <p:sp>
        <p:nvSpPr>
          <p:cNvPr id="5" name="页脚占位符 4"/>
          <p:cNvSpPr>
            <a:spLocks noGrp="1"/>
          </p:cNvSpPr>
          <p:nvPr>
            <p:ph type="ftr" sz="quarter" idx="10"/>
          </p:nvPr>
        </p:nvSpPr>
        <p:spPr/>
        <p:txBody>
          <a:bodyPr/>
          <a:lstStyle/>
          <a:p>
            <a:endParaRPr lang="zh-CN" altLang="en-US"/>
          </a:p>
        </p:txBody>
      </p:sp>
      <p:sp>
        <p:nvSpPr>
          <p:cNvPr id="6" name="页眉占位符 5"/>
          <p:cNvSpPr>
            <a:spLocks noGrp="1"/>
          </p:cNvSpPr>
          <p:nvPr>
            <p:ph type="hdr" sz="quarter" idx="1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3765">
              <a:defRPr/>
            </a:pPr>
            <a:endParaRPr lang="en-US" altLang="zh-CN" baseline="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t>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学习</a:t>
            </a:r>
            <a:r>
              <a:rPr lang="en-US" altLang="zh-CN" sz="1200" kern="1200" dirty="0" smtClean="0">
                <a:solidFill>
                  <a:schemeClr val="tx1"/>
                </a:solidFill>
                <a:effectLst/>
                <a:latin typeface="+mn-lt"/>
                <a:ea typeface="+mn-ea"/>
                <a:cs typeface="+mn-cs"/>
              </a:rPr>
              <a:t>Agent</a:t>
            </a:r>
            <a:r>
              <a:rPr lang="zh-CN" altLang="zh-CN" sz="1200" kern="1200" dirty="0" smtClean="0">
                <a:solidFill>
                  <a:schemeClr val="tx1"/>
                </a:solidFill>
                <a:effectLst/>
                <a:latin typeface="+mn-lt"/>
                <a:ea typeface="+mn-ea"/>
                <a:cs typeface="+mn-cs"/>
              </a:rPr>
              <a:t>各组件的主要功能</a:t>
            </a:r>
            <a:r>
              <a:rPr lang="en-US" altLang="zh-CN" sz="1200" kern="1200" dirty="0" smtClean="0">
                <a:solidFill>
                  <a:schemeClr val="tx1"/>
                </a:solidFill>
                <a:effectLst/>
                <a:latin typeface="+mn-lt"/>
                <a:ea typeface="+mn-ea"/>
                <a:cs typeface="+mn-cs"/>
              </a:rPr>
              <a:t>?</a:t>
            </a:r>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5</a:t>
            </a:fld>
            <a:endParaRPr lang="zh-CN" altLang="en-US"/>
          </a:p>
        </p:txBody>
      </p:sp>
    </p:spTree>
    <p:extLst>
      <p:ext uri="{BB962C8B-B14F-4D97-AF65-F5344CB8AC3E}">
        <p14:creationId xmlns:p14="http://schemas.microsoft.com/office/powerpoint/2010/main" val="3109526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a:t>
            </a:r>
            <a:r>
              <a:rPr lang="zh-CN" altLang="en-US" dirty="0" smtClean="0"/>
              <a:t>是变量，</a:t>
            </a:r>
            <a:r>
              <a:rPr lang="en-US" altLang="zh-CN" dirty="0" err="1" smtClean="0"/>
              <a:t>vk</a:t>
            </a:r>
            <a:r>
              <a:rPr lang="zh-CN" altLang="en-US" dirty="0" smtClean="0"/>
              <a:t>是变量的取值</a:t>
            </a:r>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45</a:t>
            </a:fld>
            <a:endParaRPr lang="zh-CN" altLang="en-US"/>
          </a:p>
        </p:txBody>
      </p:sp>
    </p:spTree>
    <p:extLst>
      <p:ext uri="{BB962C8B-B14F-4D97-AF65-F5344CB8AC3E}">
        <p14:creationId xmlns:p14="http://schemas.microsoft.com/office/powerpoint/2010/main" val="196210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t>55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247007"/>
            <a:ext cx="7772400" cy="1470025"/>
          </a:xfrm>
        </p:spPr>
        <p:txBody>
          <a:bodyPr/>
          <a:lstStyle>
            <a:lvl1pPr>
              <a:defRPr b="1">
                <a:solidFill>
                  <a:schemeClr val="tx1">
                    <a:lumMod val="75000"/>
                    <a:lumOff val="25000"/>
                  </a:schemeClr>
                </a:solidFill>
              </a:defRPr>
            </a:lvl1pPr>
          </a:lstStyle>
          <a:p>
            <a:r>
              <a:rPr lang="en-US" altLang="zh-CN"/>
              <a:t>Click to edit Master title style</a:t>
            </a:r>
            <a:endParaRPr lang="en-SG" dirty="0"/>
          </a:p>
        </p:txBody>
      </p:sp>
      <p:sp>
        <p:nvSpPr>
          <p:cNvPr id="3" name="Subtitle 2"/>
          <p:cNvSpPr>
            <a:spLocks noGrp="1"/>
          </p:cNvSpPr>
          <p:nvPr>
            <p:ph type="subTitle" idx="1"/>
          </p:nvPr>
        </p:nvSpPr>
        <p:spPr>
          <a:xfrm>
            <a:off x="1403648" y="4581128"/>
            <a:ext cx="6400800" cy="12961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SG" dirty="0"/>
          </a:p>
        </p:txBody>
      </p:sp>
      <p:sp>
        <p:nvSpPr>
          <p:cNvPr id="4" name="灯片编号占位符 3"/>
          <p:cNvSpPr>
            <a:spLocks noGrp="1"/>
          </p:cNvSpPr>
          <p:nvPr>
            <p:ph type="sldNum" sz="quarter" idx="10"/>
          </p:nvPr>
        </p:nvSpPr>
        <p:spPr>
          <a:xfrm>
            <a:off x="-108520" y="6492875"/>
            <a:ext cx="6768752" cy="365125"/>
          </a:xfrm>
        </p:spPr>
        <p:txBody>
          <a:bodyPr/>
          <a:lstStyle>
            <a:lvl1pPr>
              <a:defRPr/>
            </a:lvl1pPr>
          </a:lstStyle>
          <a:p>
            <a:r>
              <a:rPr lang="en-SG" dirty="0"/>
              <a:t>2015</a:t>
            </a:r>
            <a:r>
              <a:rPr lang="zh-CN" altLang="en-US" dirty="0"/>
              <a:t>年</a:t>
            </a:r>
            <a:r>
              <a:rPr lang="en-US" altLang="zh-CN" dirty="0"/>
              <a:t>1</a:t>
            </a:r>
            <a:r>
              <a:rPr lang="zh-CN" altLang="en-US" dirty="0"/>
              <a:t>月                                                                                                湖南大学信息科学与工程学院</a:t>
            </a:r>
            <a:endParaRPr lang="en-SG"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81" y="0"/>
            <a:ext cx="9141319" cy="1417638"/>
          </a:xfrm>
          <a:gradFill flip="none" rotWithShape="1">
            <a:gsLst>
              <a:gs pos="0">
                <a:schemeClr val="tx1">
                  <a:lumMod val="73000"/>
                </a:schemeClr>
              </a:gs>
              <a:gs pos="50000">
                <a:schemeClr val="tx1">
                  <a:lumMod val="65000"/>
                  <a:lumOff val="35000"/>
                </a:schemeClr>
              </a:gs>
              <a:gs pos="100000">
                <a:schemeClr val="tx1">
                  <a:lumMod val="50000"/>
                  <a:lumOff val="50000"/>
                </a:schemeClr>
              </a:gs>
            </a:gsLst>
            <a:lin ang="0" scaled="1"/>
            <a:tileRect/>
          </a:gra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altLang="zh-CN"/>
              <a:t>Click to edit Master title style</a:t>
            </a:r>
            <a:endParaRPr lang="en-SG"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SG" dirty="0"/>
          </a:p>
        </p:txBody>
      </p:sp>
      <p:sp>
        <p:nvSpPr>
          <p:cNvPr id="6" name="Slide Number Placeholder 5"/>
          <p:cNvSpPr>
            <a:spLocks noGrp="1"/>
          </p:cNvSpPr>
          <p:nvPr>
            <p:ph type="sldNum" sz="quarter" idx="12"/>
          </p:nvPr>
        </p:nvSpPr>
        <p:spPr>
          <a:xfrm>
            <a:off x="467544" y="6356350"/>
            <a:ext cx="2133600" cy="365125"/>
          </a:xfrm>
        </p:spPr>
        <p:txBody>
          <a:bodyPr/>
          <a:lstStyle/>
          <a:p>
            <a:fld id="{7D75B9EA-579D-4E82-A1B2-247215221A92}" type="slidenum">
              <a:rPr lang="en-SG" smtClean="0"/>
              <a:t>‹#›</a:t>
            </a:fld>
            <a:endParaRPr lang="en-SG" dirty="0"/>
          </a:p>
        </p:txBody>
      </p:sp>
      <p:sp>
        <p:nvSpPr>
          <p:cNvPr id="7" name="Rectangle 6"/>
          <p:cNvSpPr/>
          <p:nvPr userDrawn="1"/>
        </p:nvSpPr>
        <p:spPr>
          <a:xfrm>
            <a:off x="0" y="1412775"/>
            <a:ext cx="9144000" cy="6785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d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576" y="2276872"/>
            <a:ext cx="7772400" cy="1362075"/>
          </a:xfrm>
        </p:spPr>
        <p:txBody>
          <a:bodyPr anchor="t"/>
          <a:lstStyle>
            <a:lvl1pPr algn="l">
              <a:defRPr sz="4000" b="1" cap="all">
                <a:solidFill>
                  <a:schemeClr val="tx1">
                    <a:lumMod val="75000"/>
                    <a:lumOff val="25000"/>
                  </a:schemeClr>
                </a:solidFill>
              </a:defRPr>
            </a:lvl1pPr>
          </a:lstStyle>
          <a:p>
            <a:r>
              <a:rPr lang="en-US" altLang="zh-CN"/>
              <a:t>Click to edit Master title style</a:t>
            </a:r>
            <a:endParaRPr lang="en-SG" dirty="0"/>
          </a:p>
        </p:txBody>
      </p:sp>
      <p:sp>
        <p:nvSpPr>
          <p:cNvPr id="3" name="Text Placeholder 2"/>
          <p:cNvSpPr>
            <a:spLocks noGrp="1"/>
          </p:cNvSpPr>
          <p:nvPr>
            <p:ph type="body" idx="1"/>
          </p:nvPr>
        </p:nvSpPr>
        <p:spPr>
          <a:xfrm>
            <a:off x="755576" y="3861049"/>
            <a:ext cx="7772400" cy="43204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a:t>Click to edit Master title style</a:t>
            </a:r>
          </a:p>
        </p:txBody>
      </p:sp>
      <p:sp>
        <p:nvSpPr>
          <p:cNvPr id="3" name="Content Placeholder 2"/>
          <p:cNvSpPr>
            <a:spLocks noGrp="1"/>
          </p:cNvSpPr>
          <p:nvPr>
            <p:ph sz="half" idx="1"/>
          </p:nvPr>
        </p:nvSpPr>
        <p:spPr>
          <a:xfrm>
            <a:off x="457200" y="1752600"/>
            <a:ext cx="4038600" cy="5022787"/>
          </a:xfrm>
        </p:spPr>
        <p:txBody>
          <a:bodyPr/>
          <a:lstStyle>
            <a:lvl1pPr>
              <a:defRPr sz="2000"/>
            </a:lvl1pPr>
            <a:lvl2pPr>
              <a:defRPr sz="19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52600"/>
            <a:ext cx="4038600" cy="5022787"/>
          </a:xfrm>
        </p:spPr>
        <p:txBody>
          <a:bodyPr/>
          <a:lstStyle>
            <a:lvl1pPr>
              <a:defRPr sz="2000"/>
            </a:lvl1pPr>
            <a:lvl2pPr>
              <a:defRPr sz="19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p:cNvSpPr>
            <a:spLocks noGrp="1"/>
          </p:cNvSpPr>
          <p:nvPr>
            <p:ph type="sldNum" sz="quarter" idx="10"/>
          </p:nvPr>
        </p:nvSpPr>
        <p:spPr/>
        <p:txBody>
          <a:bodyPr/>
          <a:lstStyle>
            <a:lvl1pPr>
              <a:defRPr/>
            </a:lvl1pPr>
          </a:lstStyle>
          <a:p>
            <a:fld id="{79504BA9-FD43-491D-A0E4-EDE8283811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75B9EA-579D-4E82-A1B2-247215221A92}" type="slidenum">
              <a:rPr lang="en-SG" smtClean="0"/>
              <a:t>‹#›</a:t>
            </a:fld>
            <a:endParaRPr lang="en-SG" dirty="0"/>
          </a:p>
        </p:txBody>
      </p:sp>
    </p:spTree>
    <p:extLst>
      <p:ext uri="{BB962C8B-B14F-4D97-AF65-F5344CB8AC3E}">
        <p14:creationId xmlns:p14="http://schemas.microsoft.com/office/powerpoint/2010/main" val="41898220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en-SG"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SG"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5B9EA-579D-4E82-A1B2-247215221A92}" type="slidenum">
              <a:rPr lang="en-SG" smtClean="0"/>
              <a:t>‹#›</a:t>
            </a:fld>
            <a:endParaRPr lang="en-SG"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png"/><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37.tmp"/><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3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5.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notesSlide" Target="../notesSlides/notesSlide5.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0.png"/><Relationship Id="rId5" Type="http://schemas.openxmlformats.org/officeDocument/2006/relationships/image" Target="../media/image48.wmf"/><Relationship Id="rId4"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37.tmp"/><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slideLayout" Target="../slideLayouts/slideLayout5.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4.bin"/><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0.png"/><Relationship Id="rId10" Type="http://schemas.openxmlformats.org/officeDocument/2006/relationships/image" Target="../media/image52.png"/><Relationship Id="rId4" Type="http://schemas.openxmlformats.org/officeDocument/2006/relationships/image" Target="../media/image48.wmf"/><Relationship Id="rId9" Type="http://schemas.openxmlformats.org/officeDocument/2006/relationships/image" Target="../media/image51.wmf"/></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7.png"/><Relationship Id="rId4" Type="http://schemas.openxmlformats.org/officeDocument/2006/relationships/image" Target="../media/image56.w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3.wmf"/><Relationship Id="rId5" Type="http://schemas.openxmlformats.org/officeDocument/2006/relationships/oleObject" Target="../embeddings/oleObject9.bin"/><Relationship Id="rId4" Type="http://schemas.openxmlformats.org/officeDocument/2006/relationships/image" Target="../media/image62.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44825"/>
            <a:ext cx="8064896" cy="2448271"/>
          </a:xfrm>
        </p:spPr>
        <p:txBody>
          <a:bodyPr>
            <a:normAutofit fontScale="90000"/>
          </a:bodyPr>
          <a:lstStyle/>
          <a:p>
            <a:r>
              <a:rPr lang="zh-CN" altLang="en-US" sz="6000" dirty="0" smtClean="0">
                <a:solidFill>
                  <a:srgbClr val="7030A0"/>
                </a:solidFill>
                <a:latin typeface="楷体" panose="02010609060101010101" pitchFamily="49" charset="-122"/>
                <a:ea typeface="楷体" panose="02010609060101010101" pitchFamily="49" charset="-122"/>
              </a:rPr>
              <a:t>第十八章</a:t>
            </a:r>
            <a:r>
              <a:rPr lang="en-US" altLang="zh-CN" sz="6000" dirty="0">
                <a:solidFill>
                  <a:srgbClr val="7030A0"/>
                </a:solidFill>
                <a:latin typeface="楷体" panose="02010609060101010101" pitchFamily="49" charset="-122"/>
                <a:ea typeface="楷体" panose="02010609060101010101" pitchFamily="49" charset="-122"/>
              </a:rPr>
              <a:t/>
            </a:r>
            <a:br>
              <a:rPr lang="en-US" altLang="zh-CN" sz="6000" dirty="0">
                <a:solidFill>
                  <a:srgbClr val="7030A0"/>
                </a:solidFill>
                <a:latin typeface="楷体" panose="02010609060101010101" pitchFamily="49" charset="-122"/>
                <a:ea typeface="楷体" panose="02010609060101010101" pitchFamily="49" charset="-122"/>
              </a:rPr>
            </a:br>
            <a:r>
              <a:rPr lang="en-US" altLang="zh-CN" sz="5400" dirty="0">
                <a:solidFill>
                  <a:srgbClr val="7030A0"/>
                </a:solidFill>
                <a:latin typeface="楷体" panose="02010609060101010101" pitchFamily="49" charset="-122"/>
                <a:ea typeface="楷体" panose="02010609060101010101" pitchFamily="49" charset="-122"/>
              </a:rPr>
              <a:t/>
            </a:r>
            <a:br>
              <a:rPr lang="en-US" altLang="zh-CN" sz="5400" dirty="0">
                <a:solidFill>
                  <a:srgbClr val="7030A0"/>
                </a:solidFill>
                <a:latin typeface="楷体" panose="02010609060101010101" pitchFamily="49" charset="-122"/>
                <a:ea typeface="楷体" panose="02010609060101010101" pitchFamily="49" charset="-122"/>
              </a:rPr>
            </a:br>
            <a:r>
              <a:rPr lang="en-US" altLang="zh-CN" sz="5400" dirty="0">
                <a:solidFill>
                  <a:srgbClr val="7030A0"/>
                </a:solidFill>
                <a:latin typeface="楷体" panose="02010609060101010101" pitchFamily="49" charset="-122"/>
                <a:ea typeface="楷体" panose="02010609060101010101" pitchFamily="49" charset="-122"/>
              </a:rPr>
              <a:t> </a:t>
            </a:r>
            <a:r>
              <a:rPr lang="zh-CN" altLang="en-US" sz="5400" dirty="0">
                <a:solidFill>
                  <a:srgbClr val="7030A0"/>
                </a:solidFill>
                <a:latin typeface="楷体" panose="02010609060101010101" pitchFamily="49" charset="-122"/>
                <a:ea typeface="楷体" panose="02010609060101010101" pitchFamily="49" charset="-122"/>
              </a:rPr>
              <a:t>样例学习</a:t>
            </a:r>
            <a:endParaRPr lang="en-SG" altLang="zh-CN" sz="3600" b="0" dirty="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6132277" y="188640"/>
            <a:ext cx="2760203" cy="1008112"/>
          </a:xfrm>
          <a:prstGeom prst="rect">
            <a:avLst/>
          </a:prstGeom>
          <a:noFill/>
          <a:ln w="9525">
            <a:noFill/>
            <a:miter lim="800000"/>
            <a:headEnd/>
            <a:tailEnd/>
          </a:ln>
        </p:spPr>
      </p:pic>
      <p:sp>
        <p:nvSpPr>
          <p:cNvPr id="8" name="副标题 7"/>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强化学习</a:t>
            </a:r>
            <a:endParaRPr lang="zh-CN" altLang="en-US" dirty="0"/>
          </a:p>
        </p:txBody>
      </p:sp>
      <p:sp>
        <p:nvSpPr>
          <p:cNvPr id="3" name="内容占位符 2"/>
          <p:cNvSpPr>
            <a:spLocks noGrp="1"/>
          </p:cNvSpPr>
          <p:nvPr>
            <p:ph idx="1"/>
          </p:nvPr>
        </p:nvSpPr>
        <p:spPr/>
        <p:txBody>
          <a:bodyPr/>
          <a:lstStyle/>
          <a:p>
            <a:pPr marL="0" indent="0">
              <a:buClr>
                <a:srgbClr val="C00000"/>
              </a:buClr>
              <a:buNone/>
            </a:pPr>
            <a:endParaRPr lang="en-US" altLang="zh-CN" dirty="0">
              <a:solidFill>
                <a:srgbClr val="FF0000"/>
              </a:solidFill>
              <a:latin typeface="楷体" panose="02010609060101010101" pitchFamily="49" charset="-122"/>
              <a:ea typeface="楷体" panose="02010609060101010101" pitchFamily="49" charset="-122"/>
            </a:endParaRPr>
          </a:p>
          <a:p>
            <a:pPr marL="0" indent="0">
              <a:buNone/>
            </a:pPr>
            <a:endParaRPr lang="zh-CN" alt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1772816"/>
            <a:ext cx="3581400"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7390" y="1487984"/>
            <a:ext cx="4337050" cy="28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5" descr="txp_fig"/>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590800" y="5916613"/>
            <a:ext cx="2667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2"/>
          <p:cNvSpPr>
            <a:spLocks noChangeArrowheads="1"/>
          </p:cNvSpPr>
          <p:nvPr/>
        </p:nvSpPr>
        <p:spPr bwMode="auto">
          <a:xfrm>
            <a:off x="539552" y="4310613"/>
            <a:ext cx="86044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400" dirty="0">
                <a:latin typeface="楷体" panose="02010609060101010101" pitchFamily="49" charset="-122"/>
                <a:ea typeface="楷体" panose="02010609060101010101" pitchFamily="49" charset="-122"/>
              </a:rPr>
              <a:t>状态</a:t>
            </a:r>
            <a:r>
              <a:rPr lang="en-US" altLang="zh-CN" sz="2400" dirty="0">
                <a:latin typeface="楷体" panose="02010609060101010101" pitchFamily="49" charset="-122"/>
                <a:ea typeface="楷体" panose="02010609060101010101" pitchFamily="49" charset="-122"/>
              </a:rPr>
              <a:t>State</a:t>
            </a:r>
            <a:r>
              <a:rPr lang="zh-CN" altLang="zh-CN" sz="2400" dirty="0">
                <a:latin typeface="楷体" panose="02010609060101010101" pitchFamily="49" charset="-122"/>
                <a:ea typeface="楷体" panose="02010609060101010101" pitchFamily="49" charset="-122"/>
              </a:rPr>
              <a:t>到动作</a:t>
            </a:r>
            <a:r>
              <a:rPr lang="en-US" altLang="zh-CN" sz="2400" dirty="0">
                <a:latin typeface="楷体" panose="02010609060101010101" pitchFamily="49" charset="-122"/>
                <a:ea typeface="楷体" panose="02010609060101010101" pitchFamily="49" charset="-122"/>
              </a:rPr>
              <a:t>Action</a:t>
            </a:r>
            <a:r>
              <a:rPr lang="zh-CN" altLang="zh-CN" sz="2400" dirty="0">
                <a:latin typeface="楷体" panose="02010609060101010101" pitchFamily="49" charset="-122"/>
                <a:ea typeface="楷体" panose="02010609060101010101" pitchFamily="49" charset="-122"/>
              </a:rPr>
              <a:t>的过程就称之为一个策略</a:t>
            </a:r>
            <a:r>
              <a:rPr lang="en-US" altLang="zh-CN" sz="2400" dirty="0">
                <a:latin typeface="楷体" panose="02010609060101010101" pitchFamily="49" charset="-122"/>
                <a:ea typeface="楷体" panose="02010609060101010101" pitchFamily="49" charset="-122"/>
              </a:rPr>
              <a:t>Policy</a:t>
            </a:r>
            <a:r>
              <a:rPr lang="zh-CN" altLang="zh-CN" sz="2400" dirty="0">
                <a:latin typeface="楷体" panose="02010609060101010101" pitchFamily="49" charset="-122"/>
                <a:ea typeface="楷体" panose="02010609060101010101" pitchFamily="49" charset="-122"/>
              </a:rPr>
              <a:t>，一般用</a:t>
            </a:r>
            <a:r>
              <a:rPr lang="el-GR" altLang="zh-CN" sz="2400" dirty="0">
                <a:latin typeface="楷体" panose="02010609060101010101" pitchFamily="49" charset="-122"/>
                <a:ea typeface="楷体" panose="02010609060101010101" pitchFamily="49" charset="-122"/>
              </a:rPr>
              <a:t>π</a:t>
            </a:r>
            <a:r>
              <a:rPr lang="zh-CN" altLang="zh-CN" sz="2400" dirty="0">
                <a:latin typeface="楷体" panose="02010609060101010101" pitchFamily="49" charset="-122"/>
                <a:ea typeface="楷体" panose="02010609060101010101" pitchFamily="49" charset="-122"/>
              </a:rPr>
              <a:t>表示</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也就是需要找到以下关系：</a:t>
            </a:r>
            <a:r>
              <a:rPr lang="en-US" altLang="zh-CN" sz="2400" dirty="0">
                <a:latin typeface="楷体" panose="02010609060101010101" pitchFamily="49" charset="-122"/>
                <a:ea typeface="楷体" panose="02010609060101010101" pitchFamily="49" charset="-122"/>
              </a:rPr>
              <a:t>a=</a:t>
            </a:r>
            <a:r>
              <a:rPr lang="el-GR" altLang="zh-CN" sz="2400" dirty="0">
                <a:latin typeface="楷体" panose="02010609060101010101" pitchFamily="49" charset="-122"/>
                <a:ea typeface="楷体" panose="02010609060101010101" pitchFamily="49" charset="-122"/>
              </a:rPr>
              <a:t> π</a:t>
            </a:r>
            <a:r>
              <a:rPr lang="en-US" altLang="zh-CN" sz="2400" dirty="0">
                <a:latin typeface="楷体" panose="02010609060101010101" pitchFamily="49" charset="-122"/>
                <a:ea typeface="楷体" panose="02010609060101010101" pitchFamily="49" charset="-122"/>
              </a:rPr>
              <a:t>(s)</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强化学习的学习目标是让</a:t>
            </a:r>
            <a:r>
              <a:rPr lang="en-US" altLang="zh-CN" sz="2400" dirty="0">
                <a:latin typeface="楷体" panose="02010609060101010101" pitchFamily="49" charset="-122"/>
                <a:ea typeface="楷体" panose="02010609060101010101" pitchFamily="49" charset="-122"/>
              </a:rPr>
              <a:t>Agent</a:t>
            </a:r>
            <a:r>
              <a:rPr lang="zh-CN" altLang="zh-CN" sz="2400" dirty="0">
                <a:latin typeface="楷体" panose="02010609060101010101" pitchFamily="49" charset="-122"/>
                <a:ea typeface="楷体" panose="02010609060101010101" pitchFamily="49" charset="-122"/>
              </a:rPr>
              <a:t>学习到一个好的策略</a:t>
            </a:r>
            <a:r>
              <a:rPr lang="el-GR" altLang="zh-CN" sz="2400" dirty="0" smtClean="0">
                <a:latin typeface="楷体" panose="02010609060101010101" pitchFamily="49" charset="-122"/>
                <a:ea typeface="楷体" panose="02010609060101010101" pitchFamily="49" charset="-122"/>
              </a:rPr>
              <a:t>π</a:t>
            </a:r>
            <a:r>
              <a:rPr lang="zh-CN" altLang="zh-CN" sz="2400" dirty="0" smtClean="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使总体期望</a:t>
            </a:r>
            <a:r>
              <a:rPr lang="en-US" altLang="zh-CN" sz="2400" dirty="0">
                <a:latin typeface="楷体" panose="02010609060101010101" pitchFamily="49" charset="-122"/>
                <a:ea typeface="楷体" panose="02010609060101010101" pitchFamily="49" charset="-122"/>
              </a:rPr>
              <a:t>reward</a:t>
            </a:r>
            <a:r>
              <a:rPr lang="zh-CN" altLang="zh-CN" sz="2400" dirty="0">
                <a:latin typeface="楷体" panose="02010609060101010101" pitchFamily="49" charset="-122"/>
                <a:ea typeface="楷体" panose="02010609060101010101" pitchFamily="49" charset="-122"/>
              </a:rPr>
              <a:t>最大。</a:t>
            </a:r>
            <a:r>
              <a:rPr lang="zh-CN" altLang="en-US" sz="2400" dirty="0">
                <a:latin typeface="楷体" panose="02010609060101010101" pitchFamily="49" charset="-122"/>
                <a:ea typeface="楷体" panose="02010609060101010101" pitchFamily="49" charset="-122"/>
              </a:rPr>
              <a:t>常见的强化学习算法是</a:t>
            </a:r>
            <a:r>
              <a:rPr lang="en-US" altLang="zh-CN" sz="2400" dirty="0">
                <a:latin typeface="楷体" panose="02010609060101010101" pitchFamily="49" charset="-122"/>
                <a:ea typeface="楷体" panose="02010609060101010101" pitchFamily="49" charset="-122"/>
              </a:rPr>
              <a:t>Q-learning</a:t>
            </a:r>
            <a:r>
              <a:rPr lang="zh-CN" altLang="en-US" sz="2400" dirty="0">
                <a:latin typeface="楷体" panose="02010609060101010101" pitchFamily="49" charset="-122"/>
                <a:ea typeface="楷体" panose="02010609060101010101" pitchFamily="49" charset="-122"/>
              </a:rPr>
              <a:t>：</a:t>
            </a:r>
            <a:endParaRPr lang="zh-CN" altLang="zh-CN" sz="2400" dirty="0">
              <a:latin typeface="楷体" panose="02010609060101010101" pitchFamily="49" charset="-122"/>
              <a:ea typeface="楷体" panose="02010609060101010101" pitchFamily="49" charset="-122"/>
            </a:endParaRPr>
          </a:p>
        </p:txBody>
      </p:sp>
      <p:pic>
        <p:nvPicPr>
          <p:cNvPr id="8" name="Picture 44" descr="txp_fig"/>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778000" y="6326584"/>
            <a:ext cx="5003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600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强化</a:t>
            </a:r>
            <a:r>
              <a:rPr lang="zh-CN" altLang="en-US" dirty="0" smtClean="0">
                <a:latin typeface="楷体" panose="02010609060101010101" pitchFamily="49" charset="-122"/>
                <a:ea typeface="楷体" panose="02010609060101010101" pitchFamily="49" charset="-122"/>
              </a:rPr>
              <a:t>学习：实例</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1403648" y="2636912"/>
            <a:ext cx="6543675" cy="37909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827584" y="1700808"/>
            <a:ext cx="6340197" cy="584775"/>
          </a:xfrm>
          <a:prstGeom prst="rect">
            <a:avLst/>
          </a:prstGeom>
        </p:spPr>
        <p:txBody>
          <a:bodyPr wrap="none">
            <a:spAutoFit/>
          </a:bodyPr>
          <a:lstStyle/>
          <a:p>
            <a:pPr>
              <a:defRPr/>
            </a:pPr>
            <a:r>
              <a:rPr lang="zh-CN" altLang="en-US" sz="3200" dirty="0">
                <a:solidFill>
                  <a:srgbClr val="FF0000"/>
                </a:solidFill>
                <a:latin typeface="楷体" panose="02010609060101010101" pitchFamily="49" charset="-122"/>
                <a:ea typeface="楷体" panose="02010609060101010101" pitchFamily="49" charset="-122"/>
              </a:rPr>
              <a:t>中国特色社会主义理论的完善过程</a:t>
            </a:r>
          </a:p>
        </p:txBody>
      </p:sp>
    </p:spTree>
    <p:extLst>
      <p:ext uri="{BB962C8B-B14F-4D97-AF65-F5344CB8AC3E}">
        <p14:creationId xmlns:p14="http://schemas.microsoft.com/office/powerpoint/2010/main" val="2821305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 panose="02010609060101010101" pitchFamily="49" charset="-122"/>
                <a:ea typeface="楷体" panose="02010609060101010101" pitchFamily="49" charset="-122"/>
              </a:rPr>
              <a:t>监督学习</a:t>
            </a:r>
          </a:p>
        </p:txBody>
      </p:sp>
      <p:sp>
        <p:nvSpPr>
          <p:cNvPr id="3" name="内容占位符 2"/>
          <p:cNvSpPr>
            <a:spLocks noGrp="1"/>
          </p:cNvSpPr>
          <p:nvPr>
            <p:ph idx="1"/>
          </p:nvPr>
        </p:nvSpPr>
        <p:spPr/>
        <p:txBody>
          <a:bodyPr>
            <a:normAutofit/>
          </a:bodyPr>
          <a:lstStyle/>
          <a:p>
            <a:pPr>
              <a:buClr>
                <a:srgbClr val="C00000"/>
              </a:buClr>
              <a:buFont typeface="Wingdings" pitchFamily="2" charset="2"/>
              <a:buChar char="Ø"/>
            </a:pPr>
            <a:r>
              <a:rPr lang="zh-CN" altLang="en-US" sz="3900" dirty="0">
                <a:latin typeface="楷体" panose="02010609060101010101" pitchFamily="49" charset="-122"/>
                <a:ea typeface="楷体" panose="02010609060101010101" pitchFamily="49" charset="-122"/>
              </a:rPr>
              <a:t>监督学习的任务是</a:t>
            </a:r>
            <a:r>
              <a:rPr lang="zh-CN" altLang="en-US" dirty="0" smtClean="0"/>
              <a:t>：</a:t>
            </a:r>
            <a:endParaRPr lang="en-US" altLang="zh-CN" dirty="0" smtClean="0"/>
          </a:p>
          <a:p>
            <a:pPr indent="200025">
              <a:buClr>
                <a:srgbClr val="C00000"/>
              </a:buClr>
              <a:buFont typeface="Wingdings" pitchFamily="2" charset="2"/>
              <a:buChar char="Ø"/>
            </a:pPr>
            <a:r>
              <a:rPr lang="zh-CN" altLang="en-US" sz="2800" dirty="0" smtClean="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给定由</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个“输入</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输出”对样例组成的训练集</a:t>
            </a:r>
            <a:endParaRPr lang="en-US" altLang="zh-CN" sz="2800" dirty="0">
              <a:latin typeface="楷体" panose="02010609060101010101" pitchFamily="49" charset="-122"/>
              <a:ea typeface="楷体" panose="02010609060101010101" pitchFamily="49" charset="-122"/>
            </a:endParaRPr>
          </a:p>
          <a:p>
            <a:pPr marL="0" indent="0">
              <a:buClr>
                <a:srgbClr val="C00000"/>
              </a:buClr>
              <a:buNone/>
            </a:pPr>
            <a:r>
              <a:rPr lang="zh-CN" altLang="en-US" sz="2800" dirty="0">
                <a:latin typeface="楷体" panose="02010609060101010101" pitchFamily="49" charset="-122"/>
                <a:ea typeface="楷体" panose="02010609060101010101" pitchFamily="49" charset="-122"/>
              </a:rPr>
              <a:t>    从给定的训练数据集中学习出一个函数（模型</a:t>
            </a:r>
            <a:endParaRPr lang="en-US" altLang="zh-CN" sz="2800" dirty="0">
              <a:latin typeface="楷体" panose="02010609060101010101" pitchFamily="49" charset="-122"/>
              <a:ea typeface="楷体" panose="02010609060101010101" pitchFamily="49" charset="-122"/>
            </a:endParaRPr>
          </a:p>
          <a:p>
            <a:pPr marL="0" indent="0">
              <a:buClr>
                <a:srgbClr val="C00000"/>
              </a:buClr>
              <a:buNone/>
            </a:pP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参数</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14288">
              <a:buClr>
                <a:srgbClr val="C00000"/>
              </a:buClr>
              <a:buFont typeface="Wingdings" pitchFamily="2" charset="2"/>
              <a:buChar char="Ø"/>
            </a:pPr>
            <a:r>
              <a:rPr lang="zh-CN" altLang="en-US" sz="2800" dirty="0" smtClean="0">
                <a:latin typeface="楷体" panose="02010609060101010101" pitchFamily="49" charset="-122"/>
                <a:ea typeface="楷体" panose="02010609060101010101" pitchFamily="49" charset="-122"/>
              </a:rPr>
              <a:t>当新的数据到来时，可以根据</a:t>
            </a:r>
            <a:r>
              <a:rPr lang="zh-CN" altLang="en-US" sz="2800" dirty="0">
                <a:latin typeface="楷体" panose="02010609060101010101" pitchFamily="49" charset="-122"/>
                <a:ea typeface="楷体" panose="02010609060101010101" pitchFamily="49" charset="-122"/>
              </a:rPr>
              <a:t>这个</a:t>
            </a:r>
            <a:r>
              <a:rPr lang="zh-CN" altLang="en-US" sz="2800" dirty="0" smtClean="0">
                <a:latin typeface="楷体" panose="02010609060101010101" pitchFamily="49" charset="-122"/>
                <a:ea typeface="楷体" panose="02010609060101010101" pitchFamily="49" charset="-122"/>
              </a:rPr>
              <a:t>函数</a:t>
            </a:r>
            <a:r>
              <a:rPr lang="zh-CN" altLang="en-US" sz="2800" dirty="0">
                <a:latin typeface="楷体" panose="02010609060101010101" pitchFamily="49" charset="-122"/>
                <a:ea typeface="楷体" panose="02010609060101010101" pitchFamily="49" charset="-122"/>
              </a:rPr>
              <a:t>预测</a:t>
            </a:r>
            <a:r>
              <a:rPr lang="zh-CN" altLang="en-US" sz="2800" dirty="0" smtClean="0">
                <a:latin typeface="楷体" panose="02010609060101010101" pitchFamily="49" charset="-122"/>
                <a:ea typeface="楷体" panose="02010609060101010101" pitchFamily="49" charset="-122"/>
              </a:rPr>
              <a:t>结</a:t>
            </a:r>
            <a:endParaRPr lang="en-US" altLang="zh-CN" sz="2800" dirty="0" smtClean="0">
              <a:latin typeface="楷体" panose="02010609060101010101" pitchFamily="49" charset="-122"/>
              <a:ea typeface="楷体" panose="02010609060101010101" pitchFamily="49" charset="-122"/>
            </a:endParaRPr>
          </a:p>
          <a:p>
            <a:pPr indent="0">
              <a:buClr>
                <a:srgbClr val="C00000"/>
              </a:buClr>
              <a:buNone/>
            </a:pP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果。</a:t>
            </a:r>
            <a:endParaRPr lang="en-US" altLang="zh-CN" sz="2800" dirty="0">
              <a:latin typeface="楷体" panose="02010609060101010101" pitchFamily="49" charset="-122"/>
              <a:ea typeface="楷体" panose="02010609060101010101" pitchFamily="49" charset="-122"/>
            </a:endParaRPr>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Regression</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a:t>
            </a: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Y</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是实数</a:t>
            </a: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vector</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。回归问题，就是拟合</a:t>
            </a: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(x,y)</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的一条曲线，使得价值函数</a:t>
            </a: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(costfunction) L</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最小</a:t>
            </a:r>
            <a:endParaRPr kumimoji="0" 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4D4D4D"/>
                </a:solidFill>
                <a:effectLst/>
                <a:latin typeface="Arial"/>
                <a:ea typeface="微软雅黑" pitchFamily="34" charset="-122"/>
                <a:cs typeface="宋体" pitchFamily="2" charset="-122"/>
              </a:rPr>
              <a:t>   </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  </a:t>
            </a:r>
            <a:endParaRPr kumimoji="0" lang="zh-CN" sz="16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3622160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 panose="02010609060101010101" pitchFamily="49" charset="-122"/>
                <a:ea typeface="楷体" panose="02010609060101010101" pitchFamily="49" charset="-122"/>
              </a:rPr>
              <a:t>监督学习</a:t>
            </a:r>
          </a:p>
        </p:txBody>
      </p:sp>
      <p:sp>
        <p:nvSpPr>
          <p:cNvPr id="3" name="内容占位符 2"/>
          <p:cNvSpPr>
            <a:spLocks noGrp="1"/>
          </p:cNvSpPr>
          <p:nvPr>
            <p:ph idx="1"/>
          </p:nvPr>
        </p:nvSpPr>
        <p:spPr>
          <a:xfrm>
            <a:off x="323528" y="1600200"/>
            <a:ext cx="8686800" cy="4525963"/>
          </a:xfrm>
        </p:spPr>
        <p:txBody>
          <a:bodyPr>
            <a:normAutofit/>
          </a:bodyPr>
          <a:lstStyle/>
          <a:p>
            <a:pPr>
              <a:buClr>
                <a:srgbClr val="C00000"/>
              </a:buClr>
              <a:buFont typeface="Wingdings" pitchFamily="2" charset="2"/>
              <a:buChar char="Ø"/>
            </a:pPr>
            <a:r>
              <a:rPr lang="zh-CN" altLang="en-US" sz="4000" dirty="0" smtClean="0">
                <a:latin typeface="楷体" panose="02010609060101010101" pitchFamily="49" charset="-122"/>
                <a:ea typeface="楷体" panose="02010609060101010101" pitchFamily="49" charset="-122"/>
              </a:rPr>
              <a:t>分类与回归</a:t>
            </a:r>
            <a:endParaRPr lang="en-US" altLang="zh-CN" sz="4000" dirty="0" smtClean="0">
              <a:latin typeface="楷体" panose="02010609060101010101" pitchFamily="49" charset="-122"/>
              <a:ea typeface="楷体" panose="02010609060101010101" pitchFamily="49" charset="-122"/>
            </a:endParaRPr>
          </a:p>
          <a:p>
            <a:pPr>
              <a:buClr>
                <a:srgbClr val="C00000"/>
              </a:buClr>
              <a:buFont typeface="Wingdings" pitchFamily="2" charset="2"/>
              <a:buChar char="Ø"/>
            </a:pPr>
            <a:r>
              <a:rPr lang="zh-CN" altLang="en-US" b="1" dirty="0">
                <a:latin typeface="楷体" pitchFamily="49" charset="-122"/>
                <a:ea typeface="楷体" pitchFamily="49" charset="-122"/>
              </a:rPr>
              <a:t>分类问题</a:t>
            </a:r>
            <a:r>
              <a:rPr lang="zh-CN" altLang="en-US" dirty="0">
                <a:latin typeface="楷体" pitchFamily="49" charset="-122"/>
                <a:ea typeface="楷体" pitchFamily="49" charset="-122"/>
              </a:rPr>
              <a:t>的主要目的是</a:t>
            </a:r>
            <a:r>
              <a:rPr lang="zh-CN" altLang="en-US" b="1" dirty="0">
                <a:latin typeface="楷体" pitchFamily="49" charset="-122"/>
                <a:ea typeface="楷体" pitchFamily="49" charset="-122"/>
              </a:rPr>
              <a:t>预测分类标签</a:t>
            </a:r>
            <a:r>
              <a:rPr lang="zh-CN" altLang="en-US" dirty="0" smtClean="0">
                <a:latin typeface="楷体" pitchFamily="49" charset="-122"/>
                <a:ea typeface="楷体" pitchFamily="49" charset="-122"/>
              </a:rPr>
              <a:t>，标签</a:t>
            </a:r>
            <a:r>
              <a:rPr lang="zh-CN" altLang="en-US" dirty="0">
                <a:latin typeface="楷体" pitchFamily="49" charset="-122"/>
                <a:ea typeface="楷体" pitchFamily="49" charset="-122"/>
              </a:rPr>
              <a:t>来自预定义的可选列表</a:t>
            </a:r>
            <a:r>
              <a:rPr lang="zh-CN" altLang="en-US" dirty="0" smtClean="0">
                <a:latin typeface="楷体" pitchFamily="49" charset="-122"/>
                <a:ea typeface="楷体" pitchFamily="49" charset="-122"/>
              </a:rPr>
              <a:t>。分类</a:t>
            </a:r>
            <a:r>
              <a:rPr lang="zh-CN" altLang="en-US" dirty="0">
                <a:latin typeface="楷体" pitchFamily="49" charset="-122"/>
                <a:ea typeface="楷体" pitchFamily="49" charset="-122"/>
              </a:rPr>
              <a:t>问题可分为二分类和多分类</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pPr>
              <a:buClr>
                <a:srgbClr val="C00000"/>
              </a:buClr>
              <a:buFont typeface="Wingdings" pitchFamily="2" charset="2"/>
              <a:buChar char="Ø"/>
            </a:pPr>
            <a:r>
              <a:rPr lang="zh-CN" altLang="en-US" dirty="0" smtClean="0">
                <a:latin typeface="楷体" pitchFamily="49" charset="-122"/>
                <a:ea typeface="楷体" pitchFamily="49" charset="-122"/>
              </a:rPr>
              <a:t>比如</a:t>
            </a:r>
            <a:r>
              <a:rPr lang="zh-CN" altLang="en-US" dirty="0">
                <a:latin typeface="楷体" pitchFamily="49" charset="-122"/>
                <a:ea typeface="楷体" pitchFamily="49" charset="-122"/>
              </a:rPr>
              <a:t>邮件系统，对于垃圾邮件的识别就是一个分类问题</a:t>
            </a:r>
            <a:r>
              <a:rPr lang="zh-CN" altLang="en-US" dirty="0" smtClean="0">
                <a:latin typeface="楷体" pitchFamily="49" charset="-122"/>
                <a:ea typeface="楷体" pitchFamily="49" charset="-122"/>
              </a:rPr>
              <a:t>。</a:t>
            </a:r>
            <a:endParaRPr lang="en-US" altLang="zh-CN" dirty="0">
              <a:latin typeface="楷体" panose="02010609060101010101" pitchFamily="49" charset="-122"/>
              <a:ea typeface="楷体" panose="02010609060101010101" pitchFamily="49" charset="-122"/>
            </a:endParaRPr>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Regression</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a:t>
            </a: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Y</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是实数</a:t>
            </a: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vector</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。回归问题，就是拟合</a:t>
            </a: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(x,y)</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的一条曲线，使得价值函数</a:t>
            </a: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(costfunction) L</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最小</a:t>
            </a:r>
            <a:endParaRPr kumimoji="0" 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4D4D4D"/>
                </a:solidFill>
                <a:effectLst/>
                <a:latin typeface="Arial"/>
                <a:ea typeface="微软雅黑" pitchFamily="34" charset="-122"/>
                <a:cs typeface="宋体" pitchFamily="2" charset="-122"/>
              </a:rPr>
              <a:t>   </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  </a:t>
            </a:r>
            <a:endParaRPr kumimoji="0" lang="zh-CN" sz="16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645257"/>
            <a:ext cx="3384376" cy="221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999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 panose="02010609060101010101" pitchFamily="49" charset="-122"/>
                <a:ea typeface="楷体" panose="02010609060101010101" pitchFamily="49" charset="-122"/>
              </a:rPr>
              <a:t>监督学习</a:t>
            </a:r>
          </a:p>
        </p:txBody>
      </p:sp>
      <p:sp>
        <p:nvSpPr>
          <p:cNvPr id="3" name="内容占位符 2"/>
          <p:cNvSpPr>
            <a:spLocks noGrp="1"/>
          </p:cNvSpPr>
          <p:nvPr>
            <p:ph idx="1"/>
          </p:nvPr>
        </p:nvSpPr>
        <p:spPr>
          <a:xfrm>
            <a:off x="323528" y="1600200"/>
            <a:ext cx="8686800" cy="4525963"/>
          </a:xfrm>
        </p:spPr>
        <p:txBody>
          <a:bodyPr>
            <a:normAutofit/>
          </a:bodyPr>
          <a:lstStyle/>
          <a:p>
            <a:pPr>
              <a:buClr>
                <a:srgbClr val="C00000"/>
              </a:buClr>
              <a:buFont typeface="Wingdings" pitchFamily="2" charset="2"/>
              <a:buChar char="Ø"/>
            </a:pPr>
            <a:r>
              <a:rPr lang="zh-CN" altLang="en-US" sz="4000" dirty="0" smtClean="0">
                <a:latin typeface="楷体" panose="02010609060101010101" pitchFamily="49" charset="-122"/>
                <a:ea typeface="楷体" panose="02010609060101010101" pitchFamily="49" charset="-122"/>
              </a:rPr>
              <a:t>分类与回归</a:t>
            </a:r>
            <a:endParaRPr lang="en-US" altLang="zh-CN" sz="4000" dirty="0" smtClean="0">
              <a:latin typeface="楷体" panose="02010609060101010101" pitchFamily="49" charset="-122"/>
              <a:ea typeface="楷体" panose="02010609060101010101" pitchFamily="49" charset="-122"/>
            </a:endParaRPr>
          </a:p>
          <a:p>
            <a:pPr indent="14288">
              <a:buClr>
                <a:srgbClr val="C00000"/>
              </a:buClr>
              <a:buFont typeface="Wingdings" pitchFamily="2" charset="2"/>
              <a:buChar char="Ø"/>
            </a:pPr>
            <a:r>
              <a:rPr lang="zh-CN" altLang="en-US" b="1" dirty="0">
                <a:latin typeface="楷体" pitchFamily="49" charset="-122"/>
                <a:ea typeface="楷体" pitchFamily="49" charset="-122"/>
              </a:rPr>
              <a:t>回归任务</a:t>
            </a:r>
            <a:r>
              <a:rPr lang="zh-CN" altLang="en-US" dirty="0">
                <a:latin typeface="楷体" pitchFamily="49" charset="-122"/>
                <a:ea typeface="楷体" pitchFamily="49" charset="-122"/>
              </a:rPr>
              <a:t>的目标是预测一个</a:t>
            </a:r>
            <a:r>
              <a:rPr lang="zh-CN" altLang="en-US" b="1" dirty="0">
                <a:latin typeface="楷体" pitchFamily="49" charset="-122"/>
                <a:ea typeface="楷体" pitchFamily="49" charset="-122"/>
              </a:rPr>
              <a:t>连续值</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pPr indent="14288">
              <a:buClr>
                <a:srgbClr val="C00000"/>
              </a:buClr>
              <a:buFont typeface="Wingdings" pitchFamily="2" charset="2"/>
              <a:buChar char="Ø"/>
            </a:pPr>
            <a:r>
              <a:rPr lang="zh-CN" altLang="en-US" dirty="0" smtClean="0">
                <a:latin typeface="楷体" pitchFamily="49" charset="-122"/>
                <a:ea typeface="楷体" pitchFamily="49" charset="-122"/>
              </a:rPr>
              <a:t>例如</a:t>
            </a:r>
            <a:r>
              <a:rPr lang="zh-CN" altLang="en-US" dirty="0">
                <a:latin typeface="楷体" pitchFamily="49" charset="-122"/>
                <a:ea typeface="楷体" pitchFamily="49" charset="-122"/>
              </a:rPr>
              <a:t>，根据教育水平、年龄和居住地来预测一个人的年收入，预测的结果是一个金额数值</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Regression</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a:t>
            </a: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Y</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是实数</a:t>
            </a: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vector</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。回归问题，就是拟合</a:t>
            </a: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(x,y)</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的一条曲线，使得价值函数</a:t>
            </a:r>
            <a:r>
              <a:rPr kumimoji="0" lang="zh-CN" alt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(costfunction) L</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最小</a:t>
            </a:r>
            <a:endParaRPr kumimoji="0" 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4D4D4D"/>
                </a:solidFill>
                <a:effectLst/>
                <a:latin typeface="Arial"/>
                <a:ea typeface="微软雅黑" pitchFamily="34" charset="-122"/>
                <a:cs typeface="宋体" pitchFamily="2" charset="-122"/>
              </a:rPr>
              <a:t>   </a:t>
            </a:r>
            <a:r>
              <a:rPr kumimoji="0" lang="zh-CN" sz="12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rPr>
              <a:t>  </a:t>
            </a:r>
            <a:endParaRPr kumimoji="0" lang="zh-CN" sz="1600" b="0" i="0" u="none" strike="noStrike" cap="none" normalizeH="0" baseline="0" smtClean="0">
              <a:ln>
                <a:noFill/>
              </a:ln>
              <a:solidFill>
                <a:srgbClr val="4D4D4D"/>
              </a:solidFill>
              <a:effectLst/>
              <a:latin typeface="微软雅黑" pitchFamily="34" charset="-122"/>
              <a:ea typeface="微软雅黑" pitchFamily="34" charset="-122"/>
              <a:cs typeface="宋体" pitchFamily="2" charset="-122"/>
            </a:endParaRPr>
          </a:p>
        </p:txBody>
      </p:sp>
      <p:pic>
        <p:nvPicPr>
          <p:cNvPr id="7"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3791" y="4158930"/>
            <a:ext cx="5243488" cy="270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01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训练集与测试集</a:t>
            </a:r>
          </a:p>
        </p:txBody>
      </p:sp>
      <p:sp>
        <p:nvSpPr>
          <p:cNvPr id="5" name="内容占位符 2"/>
          <p:cNvSpPr>
            <a:spLocks noGrp="1"/>
          </p:cNvSpPr>
          <p:nvPr>
            <p:ph idx="1"/>
          </p:nvPr>
        </p:nvSpPr>
        <p:spPr>
          <a:xfrm>
            <a:off x="457200" y="1600200"/>
            <a:ext cx="8686800" cy="4925144"/>
          </a:xfrm>
        </p:spPr>
        <p:txBody>
          <a:bodyPr>
            <a:normAutofit/>
          </a:bodyPr>
          <a:lstStyle/>
          <a:p>
            <a:pPr>
              <a:buClr>
                <a:srgbClr val="800000"/>
              </a:buCl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训练集</a:t>
            </a:r>
            <a:r>
              <a:rPr lang="zh-CN" altLang="en-US" dirty="0">
                <a:latin typeface="楷体" panose="02010609060101010101" pitchFamily="49" charset="-122"/>
                <a:ea typeface="楷体" panose="02010609060101010101" pitchFamily="49" charset="-122"/>
              </a:rPr>
              <a:t>：用于训练目标函数的数据集合</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测试集</a:t>
            </a:r>
            <a:r>
              <a:rPr lang="zh-CN" altLang="en-US" dirty="0">
                <a:latin typeface="楷体" panose="02010609060101010101" pitchFamily="49" charset="-122"/>
                <a:ea typeface="楷体" panose="02010609060101010101" pitchFamily="49" charset="-122"/>
              </a:rPr>
              <a:t>：用于测试目标函数好坏的数据集合</a:t>
            </a:r>
            <a:endParaRPr lang="en-US" altLang="zh-CN" dirty="0">
              <a:latin typeface="楷体" panose="02010609060101010101" pitchFamily="49" charset="-122"/>
              <a:ea typeface="楷体" panose="02010609060101010101" pitchFamily="49" charset="-122"/>
            </a:endParaRPr>
          </a:p>
        </p:txBody>
      </p:sp>
      <p:sp>
        <p:nvSpPr>
          <p:cNvPr id="14340" name="AutoShape 4" descr="https://googledrive.com/host/0B-pfqaQBbAAtaEUwM1hsdlRZSnc/a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2" name="AutoShape 6" descr="https://googledrive.com/host/0B-pfqaQBbAAtaEUwM1hsdlRZSnc/a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4" name="AutoShape 8" descr="https://googledrive.com/host/0B-pfqaQBbAAtaEUwM1hsdlRZSnc/a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5" name="Picture 9" descr="D:\用户目录\我的图片\下载 (1).jpg"/>
          <p:cNvPicPr>
            <a:picLocks noChangeAspect="1" noChangeArrowheads="1"/>
          </p:cNvPicPr>
          <p:nvPr/>
        </p:nvPicPr>
        <p:blipFill>
          <a:blip r:embed="rId2" cstate="print"/>
          <a:srcRect/>
          <a:stretch>
            <a:fillRect/>
          </a:stretch>
        </p:blipFill>
        <p:spPr bwMode="auto">
          <a:xfrm>
            <a:off x="755576" y="3356991"/>
            <a:ext cx="3528392" cy="3184523"/>
          </a:xfrm>
          <a:prstGeom prst="rect">
            <a:avLst/>
          </a:prstGeom>
          <a:noFill/>
        </p:spPr>
      </p:pic>
      <p:pic>
        <p:nvPicPr>
          <p:cNvPr id="14346" name="Picture 10" descr="D:\用户目录\我的图片\serial_mf_result.png"/>
          <p:cNvPicPr>
            <a:picLocks noChangeAspect="1" noChangeArrowheads="1"/>
          </p:cNvPicPr>
          <p:nvPr/>
        </p:nvPicPr>
        <p:blipFill>
          <a:blip r:embed="rId3" cstate="print"/>
          <a:srcRect/>
          <a:stretch>
            <a:fillRect/>
          </a:stretch>
        </p:blipFill>
        <p:spPr bwMode="auto">
          <a:xfrm>
            <a:off x="4788024" y="3356992"/>
            <a:ext cx="4186981" cy="341451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训练集与测试集</a:t>
            </a:r>
            <a:endParaRPr lang="zh-CN" altLang="en-US" dirty="0"/>
          </a:p>
        </p:txBody>
      </p:sp>
      <p:sp>
        <p:nvSpPr>
          <p:cNvPr id="3" name="内容占位符 2"/>
          <p:cNvSpPr>
            <a:spLocks noGrp="1"/>
          </p:cNvSpPr>
          <p:nvPr>
            <p:ph idx="1"/>
          </p:nvPr>
        </p:nvSpPr>
        <p:spPr/>
        <p:txBody>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如何得到训练和测试数据：</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搜集大量的样本</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将两本分成两部分：训练集和测试集</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利用训练集学习得到目标函数，测试集测试目标函数性能</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上述的方法存在样本浪费问题：</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解决方案：</a:t>
            </a: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折交叉验证</a:t>
            </a:r>
            <a:endParaRPr lang="en-US" altLang="zh-CN" dirty="0">
              <a:latin typeface="楷体" panose="02010609060101010101" pitchFamily="49" charset="-122"/>
              <a:ea typeface="楷体" panose="02010609060101010101" pitchFamily="49" charset="-122"/>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折交叉验证</a:t>
            </a:r>
            <a:endParaRPr lang="en-US" altLang="zh-CN" dirty="0">
              <a:latin typeface="楷体" panose="02010609060101010101" pitchFamily="49" charset="-122"/>
              <a:ea typeface="楷体" panose="02010609060101010101" pitchFamily="49" charset="-122"/>
            </a:endParaRPr>
          </a:p>
        </p:txBody>
      </p:sp>
      <p:sp>
        <p:nvSpPr>
          <p:cNvPr id="5" name="内容占位符 2"/>
          <p:cNvSpPr>
            <a:spLocks noGrp="1"/>
          </p:cNvSpPr>
          <p:nvPr>
            <p:ph idx="1"/>
          </p:nvPr>
        </p:nvSpPr>
        <p:spPr>
          <a:xfrm>
            <a:off x="457200" y="1600200"/>
            <a:ext cx="8229600" cy="5257800"/>
          </a:xfrm>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思想：每个样本既作为训练数据，又作为测试数据</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将数据分成</a:t>
            </a:r>
            <a:r>
              <a:rPr lang="en-US" altLang="zh-CN" sz="2400" dirty="0">
                <a:latin typeface="楷体" panose="02010609060101010101" pitchFamily="49" charset="-122"/>
                <a:ea typeface="楷体" panose="02010609060101010101" pitchFamily="49" charset="-122"/>
              </a:rPr>
              <a:t>k</a:t>
            </a:r>
            <a:r>
              <a:rPr lang="zh-CN" altLang="en-US" sz="2400" dirty="0">
                <a:latin typeface="楷体" panose="02010609060101010101" pitchFamily="49" charset="-122"/>
                <a:ea typeface="楷体" panose="02010609060101010101" pitchFamily="49" charset="-122"/>
              </a:rPr>
              <a:t>个相等的子集</a:t>
            </a:r>
            <a:endParaRPr lang="en-US" altLang="zh-CN" sz="2400"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执行</a:t>
            </a:r>
            <a:r>
              <a:rPr lang="en-US" altLang="zh-CN" sz="2400" dirty="0">
                <a:latin typeface="楷体" panose="02010609060101010101" pitchFamily="49" charset="-122"/>
                <a:ea typeface="楷体" panose="02010609060101010101" pitchFamily="49" charset="-122"/>
              </a:rPr>
              <a:t>k</a:t>
            </a:r>
            <a:r>
              <a:rPr lang="zh-CN" altLang="en-US" sz="2400" dirty="0">
                <a:latin typeface="楷体" panose="02010609060101010101" pitchFamily="49" charset="-122"/>
                <a:ea typeface="楷体" panose="02010609060101010101" pitchFamily="49" charset="-122"/>
              </a:rPr>
              <a:t>轮次学习，每一轮</a:t>
            </a:r>
            <a:r>
              <a:rPr lang="en-US" altLang="zh-CN" sz="2400" dirty="0">
                <a:latin typeface="楷体" panose="02010609060101010101" pitchFamily="49" charset="-122"/>
                <a:ea typeface="楷体" panose="02010609060101010101" pitchFamily="49" charset="-122"/>
              </a:rPr>
              <a:t>1/k</a:t>
            </a:r>
            <a:r>
              <a:rPr lang="zh-CN" altLang="en-US" sz="2400" dirty="0">
                <a:latin typeface="楷体" panose="02010609060101010101" pitchFamily="49" charset="-122"/>
                <a:ea typeface="楷体" panose="02010609060101010101" pitchFamily="49" charset="-122"/>
              </a:rPr>
              <a:t>个数据作为测试数据，其他作为训练数据</a:t>
            </a:r>
            <a:endParaRPr lang="en-US" altLang="zh-CN" sz="2400"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精度增加伴随着代价增加</a:t>
            </a:r>
            <a:endParaRPr lang="en-US" altLang="zh-CN" dirty="0">
              <a:latin typeface="楷体" panose="02010609060101010101" pitchFamily="49" charset="-122"/>
              <a:ea typeface="楷体" panose="02010609060101010101" pitchFamily="49" charset="-122"/>
            </a:endParaRPr>
          </a:p>
        </p:txBody>
      </p:sp>
      <p:pic>
        <p:nvPicPr>
          <p:cNvPr id="13313" name="Picture 1" descr="D:\用户目录\我的图片\10_fold_cv.png"/>
          <p:cNvPicPr>
            <a:picLocks noChangeAspect="1" noChangeArrowheads="1"/>
          </p:cNvPicPr>
          <p:nvPr/>
        </p:nvPicPr>
        <p:blipFill>
          <a:blip r:embed="rId2" cstate="print"/>
          <a:srcRect/>
          <a:stretch>
            <a:fillRect/>
          </a:stretch>
        </p:blipFill>
        <p:spPr bwMode="auto">
          <a:xfrm>
            <a:off x="1907703" y="3861048"/>
            <a:ext cx="4440175" cy="237626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Effect transition="in" filter="blinds(horizontal)">
                                      <p:cBhvr>
                                        <p:cTn id="1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性能度量</a:t>
            </a:r>
            <a:endParaRPr lang="en-US" altLang="zh-CN" dirty="0">
              <a:latin typeface="楷体" panose="02010609060101010101" pitchFamily="49" charset="-122"/>
              <a:ea typeface="楷体" panose="02010609060101010101" pitchFamily="49" charset="-122"/>
            </a:endParaRPr>
          </a:p>
        </p:txBody>
      </p:sp>
      <p:sp>
        <p:nvSpPr>
          <p:cNvPr id="5" name="内容占位符 2"/>
          <p:cNvSpPr>
            <a:spLocks noGrp="1"/>
          </p:cNvSpPr>
          <p:nvPr>
            <p:ph idx="1"/>
          </p:nvPr>
        </p:nvSpPr>
        <p:spPr>
          <a:xfrm>
            <a:off x="457200" y="1600200"/>
            <a:ext cx="3471858" cy="4421087"/>
          </a:xfrm>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如何测试学习得到的假说或者目标函数的性能？</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利用测试数据测试</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正确率</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测试数据被正确预测的比例</a:t>
            </a:r>
            <a:endParaRPr lang="en-US" altLang="zh-CN" dirty="0">
              <a:latin typeface="楷体" panose="02010609060101010101" pitchFamily="49" charset="-122"/>
              <a:ea typeface="楷体" panose="02010609060101010101" pitchFamily="49" charset="-122"/>
            </a:endParaRPr>
          </a:p>
        </p:txBody>
      </p:sp>
      <p:pic>
        <p:nvPicPr>
          <p:cNvPr id="4" name="Picture 20"/>
          <p:cNvPicPr>
            <a:picLocks noChangeAspect="1" noChangeArrowheads="1"/>
          </p:cNvPicPr>
          <p:nvPr/>
        </p:nvPicPr>
        <p:blipFill>
          <a:blip r:embed="rId2" cstate="print"/>
          <a:srcRect/>
          <a:stretch>
            <a:fillRect/>
          </a:stretch>
        </p:blipFill>
        <p:spPr bwMode="auto">
          <a:xfrm>
            <a:off x="4248181" y="2143116"/>
            <a:ext cx="4824413" cy="3444875"/>
          </a:xfrm>
          <a:prstGeom prst="rect">
            <a:avLst/>
          </a:prstGeom>
          <a:noFill/>
          <a:ln w="2857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性能度量</a:t>
            </a:r>
          </a:p>
        </p:txBody>
      </p:sp>
      <p:sp>
        <p:nvSpPr>
          <p:cNvPr id="5" name="内容占位符 2"/>
          <p:cNvSpPr>
            <a:spLocks noGrp="1"/>
          </p:cNvSpPr>
          <p:nvPr>
            <p:ph idx="1"/>
          </p:nvPr>
        </p:nvSpPr>
        <p:spPr>
          <a:xfrm>
            <a:off x="457200" y="1600200"/>
            <a:ext cx="6995120" cy="5114948"/>
          </a:xfrm>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好的训练性能</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好的测试性能？</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NO</a:t>
            </a:r>
            <a:r>
              <a:rPr lang="zh-CN" altLang="en-US"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pic>
        <p:nvPicPr>
          <p:cNvPr id="4" name="Picture 4"/>
          <p:cNvPicPr>
            <a:picLocks noChangeAspect="1" noChangeArrowheads="1"/>
          </p:cNvPicPr>
          <p:nvPr/>
        </p:nvPicPr>
        <p:blipFill>
          <a:blip r:embed="rId2" cstate="print"/>
          <a:srcRect/>
          <a:stretch>
            <a:fillRect/>
          </a:stretch>
        </p:blipFill>
        <p:spPr bwMode="auto">
          <a:xfrm>
            <a:off x="2627784" y="2694260"/>
            <a:ext cx="3743325" cy="3975100"/>
          </a:xfrm>
          <a:prstGeom prst="rect">
            <a:avLst/>
          </a:prstGeom>
          <a:noFill/>
          <a:ln w="2857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p:cNvSpPr>
          <p:nvPr>
            <p:ph type="title"/>
          </p:nvPr>
        </p:nvSpPr>
        <p:spPr>
          <a:xfrm>
            <a:off x="457200" y="609600"/>
            <a:ext cx="8229600" cy="914400"/>
          </a:xfrm>
        </p:spPr>
        <p:txBody>
          <a:bodyPr/>
          <a:lstStyle/>
          <a:p>
            <a:pPr eaLnBrk="1" hangingPunct="1"/>
            <a:r>
              <a:rPr lang="zh-CN" altLang="en-US" sz="4400" dirty="0">
                <a:solidFill>
                  <a:schemeClr val="tx1"/>
                </a:solidFill>
                <a:latin typeface="楷体" panose="02010609060101010101" pitchFamily="49" charset="-122"/>
                <a:ea typeface="楷体" panose="02010609060101010101" pitchFamily="49" charset="-122"/>
              </a:rPr>
              <a:t>内容提要</a:t>
            </a:r>
            <a:endParaRPr lang="en-US" sz="4400" dirty="0">
              <a:solidFill>
                <a:schemeClr val="tx1"/>
              </a:solidFill>
              <a:latin typeface="楷体" panose="02010609060101010101" pitchFamily="49" charset="-122"/>
              <a:ea typeface="楷体" panose="02010609060101010101" pitchFamily="49" charset="-122"/>
            </a:endParaRPr>
          </a:p>
        </p:txBody>
      </p:sp>
      <p:sp>
        <p:nvSpPr>
          <p:cNvPr id="9219" name="Rectangle 4"/>
          <p:cNvSpPr>
            <a:spLocks noGrp="1"/>
          </p:cNvSpPr>
          <p:nvPr>
            <p:ph sz="half" idx="1"/>
          </p:nvPr>
        </p:nvSpPr>
        <p:spPr>
          <a:xfrm>
            <a:off x="457200" y="1524000"/>
            <a:ext cx="8507288" cy="4953000"/>
          </a:xfrm>
        </p:spPr>
        <p:txBody>
          <a:bodyPr>
            <a:normAutofit/>
          </a:bodyPr>
          <a:lstStyle/>
          <a:p>
            <a:pPr marL="488950" indent="-457200">
              <a:spcBef>
                <a:spcPts val="1800"/>
              </a:spcBef>
              <a:buClr>
                <a:srgbClr val="800000"/>
              </a:buClr>
              <a:buFont typeface="Wingdings" panose="05000000000000000000" pitchFamily="2" charset="2"/>
              <a:buChar char="Ø"/>
            </a:pPr>
            <a:endParaRPr lang="en-US" altLang="zh-CN" sz="3200" dirty="0">
              <a:latin typeface="楷体" panose="02010609060101010101" pitchFamily="49" charset="-122"/>
              <a:ea typeface="楷体" panose="02010609060101010101" pitchFamily="49" charset="-122"/>
              <a:cs typeface="Verdana" panose="020B0604030504040204" pitchFamily="34" charset="0"/>
            </a:endParaRPr>
          </a:p>
          <a:p>
            <a:endParaRPr lang="en-US" sz="3200" dirty="0">
              <a:ea typeface="Verdana" panose="020B0604030504040204" pitchFamily="34" charset="0"/>
              <a:cs typeface="Verdana" panose="020B0604030504040204" pitchFamily="34" charset="0"/>
            </a:endParaRPr>
          </a:p>
        </p:txBody>
      </p:sp>
      <p:sp>
        <p:nvSpPr>
          <p:cNvPr id="4" name="Rectangle 4"/>
          <p:cNvSpPr>
            <a:spLocks noGrp="1"/>
          </p:cNvSpPr>
          <p:nvPr>
            <p:ph sz="half" idx="1"/>
          </p:nvPr>
        </p:nvSpPr>
        <p:spPr>
          <a:xfrm>
            <a:off x="625253" y="1700808"/>
            <a:ext cx="8507288" cy="3744416"/>
          </a:xfrm>
        </p:spPr>
        <p:txBody>
          <a:bodyPr>
            <a:normAutofit/>
          </a:bodyPr>
          <a:lstStyle/>
          <a:p>
            <a:pPr marL="488950" indent="-457200">
              <a:spcBef>
                <a:spcPts val="1800"/>
              </a:spcBef>
              <a:buClr>
                <a:srgbClr val="800000"/>
              </a:buClr>
              <a:buFont typeface="Wingdings" panose="05000000000000000000" pitchFamily="2" charset="2"/>
              <a:buChar char="Ø"/>
            </a:pPr>
            <a:r>
              <a:rPr lang="zh-CN" altLang="en-US" sz="4400" dirty="0">
                <a:latin typeface="楷体" panose="02010609060101010101" pitchFamily="49" charset="-122"/>
                <a:ea typeface="楷体" panose="02010609060101010101" pitchFamily="49" charset="-122"/>
                <a:cs typeface="Verdana" panose="020B0604030504040204" pitchFamily="34" charset="0"/>
              </a:rPr>
              <a:t>学习概述</a:t>
            </a:r>
            <a:endParaRPr lang="en-US" altLang="zh-CN" sz="4400" dirty="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4400" dirty="0">
                <a:latin typeface="楷体" panose="02010609060101010101" pitchFamily="49" charset="-122"/>
                <a:ea typeface="楷体" panose="02010609060101010101" pitchFamily="49" charset="-122"/>
                <a:cs typeface="Verdana" panose="020B0604030504040204" pitchFamily="34" charset="0"/>
              </a:rPr>
              <a:t>归纳学习</a:t>
            </a:r>
            <a:endParaRPr lang="en-US" altLang="zh-CN" sz="4400" dirty="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4400" dirty="0">
                <a:latin typeface="楷体" panose="02010609060101010101" pitchFamily="49" charset="-122"/>
                <a:ea typeface="楷体" panose="02010609060101010101" pitchFamily="49" charset="-122"/>
                <a:cs typeface="Verdana" panose="020B0604030504040204" pitchFamily="34" charset="0"/>
              </a:rPr>
              <a:t>朴素贝叶斯算法</a:t>
            </a:r>
            <a:endParaRPr lang="en-US" altLang="zh-CN" sz="4400" dirty="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4400" dirty="0">
                <a:latin typeface="楷体" panose="02010609060101010101" pitchFamily="49" charset="-122"/>
                <a:ea typeface="楷体" panose="02010609060101010101" pitchFamily="49" charset="-122"/>
                <a:cs typeface="Verdana" panose="020B0604030504040204" pitchFamily="34" charset="0"/>
              </a:rPr>
              <a:t>决策树算法</a:t>
            </a:r>
            <a:endParaRPr lang="en-US" altLang="zh-CN" sz="4400" dirty="0">
              <a:latin typeface="楷体" panose="02010609060101010101" pitchFamily="49" charset="-122"/>
              <a:ea typeface="楷体" panose="02010609060101010101" pitchFamily="49" charset="-122"/>
              <a:cs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过</a:t>
            </a:r>
            <a:r>
              <a:rPr lang="zh-CN" altLang="en-US" dirty="0" smtClean="0">
                <a:latin typeface="楷体" panose="02010609060101010101" pitchFamily="49" charset="-122"/>
                <a:ea typeface="楷体" panose="02010609060101010101" pitchFamily="49" charset="-122"/>
              </a:rPr>
              <a:t>拟合</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欠拟合</a:t>
            </a:r>
            <a:endParaRPr lang="zh-CN" altLang="en-US" dirty="0">
              <a:latin typeface="楷体" panose="02010609060101010101" pitchFamily="49" charset="-122"/>
              <a:ea typeface="楷体" panose="02010609060101010101" pitchFamily="49" charset="-122"/>
            </a:endParaRPr>
          </a:p>
        </p:txBody>
      </p:sp>
      <p:sp>
        <p:nvSpPr>
          <p:cNvPr id="5" name="内容占位符 2"/>
          <p:cNvSpPr>
            <a:spLocks noGrp="1"/>
          </p:cNvSpPr>
          <p:nvPr>
            <p:ph idx="1"/>
          </p:nvPr>
        </p:nvSpPr>
        <p:spPr>
          <a:xfrm>
            <a:off x="457200" y="1600200"/>
            <a:ext cx="8291264" cy="5114948"/>
          </a:xfrm>
        </p:spPr>
        <p:txBody>
          <a:bodyPr>
            <a:normAutofit/>
          </a:bodyPr>
          <a:lstStyle/>
          <a:p>
            <a:pPr>
              <a:buClr>
                <a:srgbClr val="800000"/>
              </a:buCl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过拟合</a:t>
            </a:r>
            <a:endParaRPr lang="en-US" altLang="zh-CN" dirty="0">
              <a:solidFill>
                <a:srgbClr val="FF0000"/>
              </a:solidFill>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拟合模型的时候，过分关注训练集的细节，训练集学习得到的目标函数在训练集上性能很好，在测试集上性能不高。</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训练出的模型太复杂，不能泛化到新数据上的模型，就被称为过拟合。</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欠</a:t>
            </a:r>
            <a:r>
              <a:rPr lang="zh-CN" altLang="en-US" dirty="0">
                <a:latin typeface="楷体" panose="02010609060101010101" pitchFamily="49" charset="-122"/>
                <a:ea typeface="楷体" panose="02010609060101010101" pitchFamily="49" charset="-122"/>
              </a:rPr>
              <a:t>拟合</a:t>
            </a:r>
            <a:endParaRPr lang="en-US" altLang="zh-CN" dirty="0">
              <a:latin typeface="楷体" panose="02010609060101010101" pitchFamily="49" charset="-122"/>
              <a:ea typeface="楷体" panose="02010609060101010101" pitchFamily="49" charset="-122"/>
            </a:endParaRPr>
          </a:p>
          <a:p>
            <a:pPr marL="0" indent="0">
              <a:buClr>
                <a:srgbClr val="800000"/>
              </a:buClr>
              <a:buNone/>
            </a:pPr>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相反，如果模型过于简单，那么就可能无法</a:t>
            </a:r>
            <a:r>
              <a:rPr lang="zh-CN" altLang="en-US" sz="2800" dirty="0" smtClean="0">
                <a:latin typeface="楷体" panose="02010609060101010101" pitchFamily="49" charset="-122"/>
                <a:ea typeface="楷体" panose="02010609060101010101" pitchFamily="49" charset="-122"/>
              </a:rPr>
              <a:t>抓住</a:t>
            </a:r>
            <a:endParaRPr lang="en-US" altLang="zh-CN" sz="2800" dirty="0" smtClean="0">
              <a:latin typeface="楷体" panose="02010609060101010101" pitchFamily="49" charset="-122"/>
              <a:ea typeface="楷体" panose="02010609060101010101" pitchFamily="49" charset="-122"/>
            </a:endParaRPr>
          </a:p>
          <a:p>
            <a:pPr marL="0" indent="0">
              <a:buClr>
                <a:srgbClr val="800000"/>
              </a:buClr>
              <a:buNone/>
            </a:pPr>
            <a:r>
              <a:rPr lang="en-US" altLang="zh-CN" sz="2800" dirty="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 数据</a:t>
            </a:r>
            <a:r>
              <a:rPr lang="zh-CN" altLang="en-US" sz="2800" dirty="0">
                <a:latin typeface="楷体" panose="02010609060101010101" pitchFamily="49" charset="-122"/>
                <a:ea typeface="楷体" panose="02010609060101010101" pitchFamily="49" charset="-122"/>
              </a:rPr>
              <a:t>的全部内容以及数据中的变化。甚至可能</a:t>
            </a:r>
            <a:r>
              <a:rPr lang="zh-CN" altLang="en-US" sz="2800" dirty="0" smtClean="0">
                <a:latin typeface="楷体" panose="02010609060101010101" pitchFamily="49" charset="-122"/>
                <a:ea typeface="楷体" panose="02010609060101010101" pitchFamily="49" charset="-122"/>
              </a:rPr>
              <a:t>模</a:t>
            </a:r>
            <a:endParaRPr lang="en-US" altLang="zh-CN" sz="2800" dirty="0" smtClean="0">
              <a:latin typeface="楷体" panose="02010609060101010101" pitchFamily="49" charset="-122"/>
              <a:ea typeface="楷体" panose="02010609060101010101" pitchFamily="49" charset="-122"/>
            </a:endParaRPr>
          </a:p>
          <a:p>
            <a:pPr marL="0" indent="0">
              <a:buClr>
                <a:srgbClr val="800000"/>
              </a:buClr>
              <a:buNone/>
            </a:pPr>
            <a:r>
              <a:rPr lang="en-US" altLang="zh-CN" sz="2800" dirty="0">
                <a:latin typeface="楷体" panose="02010609060101010101" pitchFamily="49" charset="-122"/>
                <a:ea typeface="楷体" panose="02010609060101010101" pitchFamily="49" charset="-122"/>
              </a:rPr>
              <a:t> </a:t>
            </a: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型</a:t>
            </a:r>
            <a:r>
              <a:rPr lang="zh-CN" altLang="en-US" sz="2800" dirty="0">
                <a:latin typeface="楷体" panose="02010609060101010101" pitchFamily="49" charset="-122"/>
                <a:ea typeface="楷体" panose="02010609060101010101" pitchFamily="49" charset="-122"/>
              </a:rPr>
              <a:t>在训练集上的表现也很差。</a:t>
            </a:r>
            <a:endParaRPr lang="en-US" altLang="zh-CN" sz="2800"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38873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过拟合</a:t>
            </a:r>
          </a:p>
        </p:txBody>
      </p:sp>
      <p:sp>
        <p:nvSpPr>
          <p:cNvPr id="5" name="内容占位符 2"/>
          <p:cNvSpPr>
            <a:spLocks noGrp="1"/>
          </p:cNvSpPr>
          <p:nvPr>
            <p:ph idx="1"/>
          </p:nvPr>
        </p:nvSpPr>
        <p:spPr>
          <a:xfrm>
            <a:off x="457200" y="1600200"/>
            <a:ext cx="8291264" cy="5257800"/>
          </a:xfrm>
        </p:spPr>
        <p:txBody>
          <a:bodyPr>
            <a:normAutofit fontScale="77500" lnSpcReduction="20000"/>
          </a:bodyPr>
          <a:lstStyle/>
          <a:p>
            <a:pPr>
              <a:buClr>
                <a:srgbClr val="800000"/>
              </a:buClr>
              <a:buFont typeface="Wingdings" panose="05000000000000000000" pitchFamily="2" charset="2"/>
              <a:buChar char="Ø"/>
            </a:pPr>
            <a:r>
              <a:rPr lang="zh-CN" altLang="en-US" sz="4100" dirty="0" smtClean="0">
                <a:solidFill>
                  <a:srgbClr val="FF0000"/>
                </a:solidFill>
                <a:latin typeface="楷体" panose="02010609060101010101" pitchFamily="49" charset="-122"/>
                <a:ea typeface="楷体" panose="02010609060101010101" pitchFamily="49" charset="-122"/>
              </a:rPr>
              <a:t>如果</a:t>
            </a:r>
            <a:r>
              <a:rPr lang="zh-CN" altLang="en-US" sz="4100" dirty="0">
                <a:solidFill>
                  <a:srgbClr val="FF0000"/>
                </a:solidFill>
                <a:latin typeface="楷体" panose="02010609060101010101" pitchFamily="49" charset="-122"/>
                <a:ea typeface="楷体" panose="02010609060101010101" pitchFamily="49" charset="-122"/>
              </a:rPr>
              <a:t>避免过拟合？</a:t>
            </a:r>
            <a:endParaRPr lang="en-US" altLang="zh-CN" sz="4100" dirty="0">
              <a:solidFill>
                <a:srgbClr val="FF0000"/>
              </a:solidFill>
              <a:latin typeface="楷体" panose="02010609060101010101" pitchFamily="49" charset="-122"/>
              <a:ea typeface="楷体" panose="02010609060101010101" pitchFamily="49" charset="-122"/>
            </a:endParaRPr>
          </a:p>
          <a:p>
            <a:pPr marL="0" indent="0">
              <a:buClr>
                <a:srgbClr val="800000"/>
              </a:buClr>
              <a:buNone/>
            </a:pPr>
            <a:r>
              <a:rPr lang="en-US" altLang="zh-CN" sz="3100" b="1" dirty="0" smtClean="0">
                <a:latin typeface="楷体" pitchFamily="49" charset="-122"/>
                <a:ea typeface="楷体" pitchFamily="49" charset="-122"/>
              </a:rPr>
              <a:t>   1</a:t>
            </a:r>
            <a:r>
              <a:rPr lang="en-US" altLang="zh-CN" sz="3100" b="1" dirty="0">
                <a:latin typeface="楷体" pitchFamily="49" charset="-122"/>
                <a:ea typeface="楷体" pitchFamily="49" charset="-122"/>
              </a:rPr>
              <a:t>) Early stopping </a:t>
            </a:r>
            <a:r>
              <a:rPr lang="zh-CN" altLang="en-US" sz="3100" dirty="0">
                <a:latin typeface="楷体" pitchFamily="49" charset="-122"/>
                <a:ea typeface="楷体" pitchFamily="49" charset="-122"/>
              </a:rPr>
              <a:t>（适当的</a:t>
            </a:r>
            <a:r>
              <a:rPr lang="en-US" altLang="zh-CN" sz="3100" dirty="0">
                <a:latin typeface="楷体" pitchFamily="49" charset="-122"/>
                <a:ea typeface="楷体" pitchFamily="49" charset="-122"/>
              </a:rPr>
              <a:t>stopping criterion</a:t>
            </a:r>
            <a:r>
              <a:rPr lang="zh-CN" altLang="en-US" sz="3100" dirty="0">
                <a:latin typeface="楷体" pitchFamily="49" charset="-122"/>
                <a:ea typeface="楷体" pitchFamily="49" charset="-122"/>
              </a:rPr>
              <a:t>）</a:t>
            </a:r>
            <a:r>
              <a:rPr lang="en-US" altLang="zh-CN" sz="3100" dirty="0" smtClean="0">
                <a:latin typeface="楷体" pitchFamily="49" charset="-122"/>
                <a:ea typeface="楷体" pitchFamily="49" charset="-122"/>
              </a:rPr>
              <a:t>:</a:t>
            </a:r>
          </a:p>
          <a:p>
            <a:pPr marL="0" indent="0">
              <a:buClr>
                <a:srgbClr val="800000"/>
              </a:buClr>
              <a:buNone/>
            </a:pPr>
            <a:r>
              <a:rPr lang="en-US" altLang="zh-CN" sz="3100" dirty="0">
                <a:latin typeface="楷体" pitchFamily="49" charset="-122"/>
                <a:ea typeface="楷体" pitchFamily="49" charset="-122"/>
              </a:rPr>
              <a:t> </a:t>
            </a:r>
            <a:r>
              <a:rPr lang="en-US" altLang="zh-CN" sz="3100" dirty="0" smtClean="0">
                <a:latin typeface="楷体" pitchFamily="49" charset="-122"/>
                <a:ea typeface="楷体" pitchFamily="49" charset="-122"/>
              </a:rPr>
              <a:t>  Early </a:t>
            </a:r>
            <a:r>
              <a:rPr lang="en-US" altLang="zh-CN" sz="3100" dirty="0">
                <a:latin typeface="楷体" pitchFamily="49" charset="-122"/>
                <a:ea typeface="楷体" pitchFamily="49" charset="-122"/>
              </a:rPr>
              <a:t>stopping</a:t>
            </a:r>
            <a:r>
              <a:rPr lang="zh-CN" altLang="en-US" sz="3100" dirty="0">
                <a:latin typeface="楷体" pitchFamily="49" charset="-122"/>
                <a:ea typeface="楷体" pitchFamily="49" charset="-122"/>
              </a:rPr>
              <a:t>便是一种迭代次数截断的方法来防止过</a:t>
            </a:r>
            <a:r>
              <a:rPr lang="zh-CN" altLang="en-US" sz="3100" dirty="0" smtClean="0">
                <a:latin typeface="楷体" pitchFamily="49" charset="-122"/>
                <a:ea typeface="楷体" pitchFamily="49" charset="-122"/>
              </a:rPr>
              <a:t>拟</a:t>
            </a:r>
            <a:endParaRPr lang="en-US" altLang="zh-CN" sz="3100" dirty="0" smtClean="0">
              <a:latin typeface="楷体" pitchFamily="49" charset="-122"/>
              <a:ea typeface="楷体" pitchFamily="49" charset="-122"/>
            </a:endParaRPr>
          </a:p>
          <a:p>
            <a:pPr marL="0" indent="0">
              <a:buClr>
                <a:srgbClr val="800000"/>
              </a:buClr>
              <a:buNone/>
            </a:pPr>
            <a:r>
              <a:rPr lang="en-US" altLang="zh-CN" sz="3100" dirty="0">
                <a:latin typeface="楷体" pitchFamily="49" charset="-122"/>
                <a:ea typeface="楷体" pitchFamily="49" charset="-122"/>
              </a:rPr>
              <a:t> </a:t>
            </a:r>
            <a:r>
              <a:rPr lang="en-US" altLang="zh-CN" sz="3100" dirty="0" smtClean="0">
                <a:latin typeface="楷体" pitchFamily="49" charset="-122"/>
                <a:ea typeface="楷体" pitchFamily="49" charset="-122"/>
              </a:rPr>
              <a:t>  </a:t>
            </a:r>
            <a:r>
              <a:rPr lang="zh-CN" altLang="en-US" sz="3100" dirty="0" smtClean="0">
                <a:latin typeface="楷体" pitchFamily="49" charset="-122"/>
                <a:ea typeface="楷体" pitchFamily="49" charset="-122"/>
              </a:rPr>
              <a:t>合</a:t>
            </a:r>
            <a:r>
              <a:rPr lang="zh-CN" altLang="en-US" sz="3100" dirty="0">
                <a:latin typeface="楷体" pitchFamily="49" charset="-122"/>
                <a:ea typeface="楷体" pitchFamily="49" charset="-122"/>
              </a:rPr>
              <a:t>的方法，即在模型对训练数据集迭代收敛之前停止</a:t>
            </a:r>
            <a:r>
              <a:rPr lang="zh-CN" altLang="en-US" sz="3100" dirty="0" smtClean="0">
                <a:latin typeface="楷体" pitchFamily="49" charset="-122"/>
                <a:ea typeface="楷体" pitchFamily="49" charset="-122"/>
              </a:rPr>
              <a:t>迭代</a:t>
            </a:r>
            <a:endParaRPr lang="en-US" altLang="zh-CN" sz="3100" dirty="0" smtClean="0">
              <a:latin typeface="楷体" pitchFamily="49" charset="-122"/>
              <a:ea typeface="楷体" pitchFamily="49" charset="-122"/>
            </a:endParaRPr>
          </a:p>
          <a:p>
            <a:pPr marL="0" indent="0">
              <a:buClr>
                <a:srgbClr val="800000"/>
              </a:buClr>
              <a:buNone/>
            </a:pPr>
            <a:r>
              <a:rPr lang="en-US" altLang="zh-CN" sz="3100" dirty="0">
                <a:latin typeface="楷体" pitchFamily="49" charset="-122"/>
                <a:ea typeface="楷体" pitchFamily="49" charset="-122"/>
              </a:rPr>
              <a:t> </a:t>
            </a:r>
            <a:r>
              <a:rPr lang="en-US" altLang="zh-CN" sz="3100" dirty="0" smtClean="0">
                <a:latin typeface="楷体" pitchFamily="49" charset="-122"/>
                <a:ea typeface="楷体" pitchFamily="49" charset="-122"/>
              </a:rPr>
              <a:t>  </a:t>
            </a:r>
            <a:r>
              <a:rPr lang="zh-CN" altLang="en-US" sz="3100" dirty="0" smtClean="0">
                <a:latin typeface="楷体" pitchFamily="49" charset="-122"/>
                <a:ea typeface="楷体" pitchFamily="49" charset="-122"/>
              </a:rPr>
              <a:t>来</a:t>
            </a:r>
            <a:r>
              <a:rPr lang="zh-CN" altLang="en-US" sz="3100" dirty="0">
                <a:latin typeface="楷体" pitchFamily="49" charset="-122"/>
                <a:ea typeface="楷体" pitchFamily="49" charset="-122"/>
              </a:rPr>
              <a:t>防止过拟合</a:t>
            </a:r>
          </a:p>
          <a:p>
            <a:pPr marL="0" indent="0">
              <a:buClr>
                <a:srgbClr val="800000"/>
              </a:buClr>
              <a:buNone/>
            </a:pPr>
            <a:r>
              <a:rPr lang="en-US" altLang="zh-CN" sz="3100" b="1" dirty="0" smtClean="0">
                <a:latin typeface="楷体" pitchFamily="49" charset="-122"/>
                <a:ea typeface="楷体" pitchFamily="49" charset="-122"/>
              </a:rPr>
              <a:t>   2</a:t>
            </a:r>
            <a:r>
              <a:rPr lang="en-US" altLang="zh-CN" sz="3100" b="1" dirty="0">
                <a:latin typeface="楷体" pitchFamily="49" charset="-122"/>
                <a:ea typeface="楷体" pitchFamily="49" charset="-122"/>
              </a:rPr>
              <a:t>) </a:t>
            </a:r>
            <a:r>
              <a:rPr lang="zh-CN" altLang="en-US" sz="3100" b="1" dirty="0">
                <a:latin typeface="楷体" pitchFamily="49" charset="-122"/>
                <a:ea typeface="楷体" pitchFamily="49" charset="-122"/>
              </a:rPr>
              <a:t>数据集扩增</a:t>
            </a:r>
            <a:r>
              <a:rPr lang="zh-CN" altLang="en-US" sz="3100" dirty="0">
                <a:latin typeface="楷体" pitchFamily="49" charset="-122"/>
                <a:ea typeface="楷体" pitchFamily="49" charset="-122"/>
              </a:rPr>
              <a:t> </a:t>
            </a:r>
            <a:r>
              <a:rPr lang="en-US" altLang="zh-CN" sz="3100" dirty="0">
                <a:latin typeface="楷体" pitchFamily="49" charset="-122"/>
                <a:ea typeface="楷体" pitchFamily="49" charset="-122"/>
              </a:rPr>
              <a:t>: </a:t>
            </a:r>
            <a:r>
              <a:rPr lang="zh-CN" altLang="en-US" sz="3100" dirty="0">
                <a:latin typeface="楷体" pitchFamily="49" charset="-122"/>
                <a:ea typeface="楷体" pitchFamily="49" charset="-122"/>
              </a:rPr>
              <a:t>数据机扩增即需要得到更多的符合</a:t>
            </a:r>
            <a:r>
              <a:rPr lang="zh-CN" altLang="en-US" sz="3100" dirty="0" smtClean="0">
                <a:latin typeface="楷体" pitchFamily="49" charset="-122"/>
                <a:ea typeface="楷体" pitchFamily="49" charset="-122"/>
              </a:rPr>
              <a:t>要求</a:t>
            </a:r>
            <a:endParaRPr lang="en-US" altLang="zh-CN" sz="3100" dirty="0" smtClean="0">
              <a:latin typeface="楷体" pitchFamily="49" charset="-122"/>
              <a:ea typeface="楷体" pitchFamily="49" charset="-122"/>
            </a:endParaRPr>
          </a:p>
          <a:p>
            <a:pPr marL="0" indent="0">
              <a:buClr>
                <a:srgbClr val="800000"/>
              </a:buClr>
              <a:buNone/>
            </a:pPr>
            <a:r>
              <a:rPr lang="en-US" altLang="zh-CN" sz="3100" dirty="0">
                <a:latin typeface="楷体" pitchFamily="49" charset="-122"/>
                <a:ea typeface="楷体" pitchFamily="49" charset="-122"/>
              </a:rPr>
              <a:t> </a:t>
            </a:r>
            <a:r>
              <a:rPr lang="en-US" altLang="zh-CN" sz="3100" dirty="0" smtClean="0">
                <a:latin typeface="楷体" pitchFamily="49" charset="-122"/>
                <a:ea typeface="楷体" pitchFamily="49" charset="-122"/>
              </a:rPr>
              <a:t>  </a:t>
            </a:r>
            <a:r>
              <a:rPr lang="zh-CN" altLang="en-US" sz="3100" dirty="0" smtClean="0">
                <a:latin typeface="楷体" pitchFamily="49" charset="-122"/>
                <a:ea typeface="楷体" pitchFamily="49" charset="-122"/>
              </a:rPr>
              <a:t>的</a:t>
            </a:r>
            <a:r>
              <a:rPr lang="zh-CN" altLang="en-US" sz="3100" dirty="0">
                <a:latin typeface="楷体" pitchFamily="49" charset="-122"/>
                <a:ea typeface="楷体" pitchFamily="49" charset="-122"/>
              </a:rPr>
              <a:t>数据，即和已有的数据是独立同分布的，或者近似</a:t>
            </a:r>
            <a:r>
              <a:rPr lang="zh-CN" altLang="en-US" sz="3100" dirty="0" smtClean="0">
                <a:latin typeface="楷体" pitchFamily="49" charset="-122"/>
                <a:ea typeface="楷体" pitchFamily="49" charset="-122"/>
              </a:rPr>
              <a:t>独立</a:t>
            </a:r>
            <a:endParaRPr lang="en-US" altLang="zh-CN" sz="3100" dirty="0" smtClean="0">
              <a:latin typeface="楷体" pitchFamily="49" charset="-122"/>
              <a:ea typeface="楷体" pitchFamily="49" charset="-122"/>
            </a:endParaRPr>
          </a:p>
          <a:p>
            <a:pPr marL="0" indent="0">
              <a:buClr>
                <a:srgbClr val="800000"/>
              </a:buClr>
              <a:buNone/>
            </a:pPr>
            <a:r>
              <a:rPr lang="en-US" altLang="zh-CN" sz="3100" dirty="0">
                <a:latin typeface="楷体" pitchFamily="49" charset="-122"/>
                <a:ea typeface="楷体" pitchFamily="49" charset="-122"/>
              </a:rPr>
              <a:t> </a:t>
            </a:r>
            <a:r>
              <a:rPr lang="en-US" altLang="zh-CN" sz="3100" dirty="0" smtClean="0">
                <a:latin typeface="楷体" pitchFamily="49" charset="-122"/>
                <a:ea typeface="楷体" pitchFamily="49" charset="-122"/>
              </a:rPr>
              <a:t>  </a:t>
            </a:r>
            <a:r>
              <a:rPr lang="zh-CN" altLang="en-US" sz="3100" dirty="0" smtClean="0">
                <a:latin typeface="楷体" pitchFamily="49" charset="-122"/>
                <a:ea typeface="楷体" pitchFamily="49" charset="-122"/>
              </a:rPr>
              <a:t>同</a:t>
            </a:r>
            <a:r>
              <a:rPr lang="zh-CN" altLang="en-US" sz="3100" dirty="0">
                <a:latin typeface="楷体" pitchFamily="49" charset="-122"/>
                <a:ea typeface="楷体" pitchFamily="49" charset="-122"/>
              </a:rPr>
              <a:t>分布的。一般方法有：从数据源头采集更多数据，</a:t>
            </a:r>
            <a:r>
              <a:rPr lang="zh-CN" altLang="en-US" sz="3100" dirty="0" smtClean="0">
                <a:latin typeface="楷体" pitchFamily="49" charset="-122"/>
                <a:ea typeface="楷体" pitchFamily="49" charset="-122"/>
              </a:rPr>
              <a:t>复制</a:t>
            </a:r>
            <a:endParaRPr lang="en-US" altLang="zh-CN" sz="3100" dirty="0" smtClean="0">
              <a:latin typeface="楷体" pitchFamily="49" charset="-122"/>
              <a:ea typeface="楷体" pitchFamily="49" charset="-122"/>
            </a:endParaRPr>
          </a:p>
          <a:p>
            <a:pPr marL="0" indent="0">
              <a:buClr>
                <a:srgbClr val="800000"/>
              </a:buClr>
              <a:buNone/>
            </a:pPr>
            <a:r>
              <a:rPr lang="en-US" altLang="zh-CN" sz="3100" dirty="0">
                <a:latin typeface="楷体" pitchFamily="49" charset="-122"/>
                <a:ea typeface="楷体" pitchFamily="49" charset="-122"/>
              </a:rPr>
              <a:t> </a:t>
            </a:r>
            <a:r>
              <a:rPr lang="en-US" altLang="zh-CN" sz="3100" dirty="0" smtClean="0">
                <a:latin typeface="楷体" pitchFamily="49" charset="-122"/>
                <a:ea typeface="楷体" pitchFamily="49" charset="-122"/>
              </a:rPr>
              <a:t>  </a:t>
            </a:r>
            <a:r>
              <a:rPr lang="zh-CN" altLang="en-US" sz="3100" dirty="0" smtClean="0">
                <a:latin typeface="楷体" pitchFamily="49" charset="-122"/>
                <a:ea typeface="楷体" pitchFamily="49" charset="-122"/>
              </a:rPr>
              <a:t>原有</a:t>
            </a:r>
            <a:r>
              <a:rPr lang="zh-CN" altLang="en-US" sz="3100" dirty="0">
                <a:latin typeface="楷体" pitchFamily="49" charset="-122"/>
                <a:ea typeface="楷体" pitchFamily="49" charset="-122"/>
              </a:rPr>
              <a:t>数据并加上随机噪声，重采样，根据当前数据集</a:t>
            </a:r>
            <a:r>
              <a:rPr lang="zh-CN" altLang="en-US" sz="3100" dirty="0" smtClean="0">
                <a:latin typeface="楷体" pitchFamily="49" charset="-122"/>
                <a:ea typeface="楷体" pitchFamily="49" charset="-122"/>
              </a:rPr>
              <a:t>估计</a:t>
            </a:r>
            <a:endParaRPr lang="en-US" altLang="zh-CN" sz="3100" dirty="0" smtClean="0">
              <a:latin typeface="楷体" pitchFamily="49" charset="-122"/>
              <a:ea typeface="楷体" pitchFamily="49" charset="-122"/>
            </a:endParaRPr>
          </a:p>
          <a:p>
            <a:pPr marL="0" indent="0">
              <a:buClr>
                <a:srgbClr val="800000"/>
              </a:buClr>
              <a:buNone/>
            </a:pPr>
            <a:r>
              <a:rPr lang="en-US" altLang="zh-CN" sz="3100" dirty="0">
                <a:latin typeface="楷体" pitchFamily="49" charset="-122"/>
                <a:ea typeface="楷体" pitchFamily="49" charset="-122"/>
              </a:rPr>
              <a:t> </a:t>
            </a:r>
            <a:r>
              <a:rPr lang="en-US" altLang="zh-CN" sz="3100" dirty="0" smtClean="0">
                <a:latin typeface="楷体" pitchFamily="49" charset="-122"/>
                <a:ea typeface="楷体" pitchFamily="49" charset="-122"/>
              </a:rPr>
              <a:t>  </a:t>
            </a:r>
            <a:r>
              <a:rPr lang="zh-CN" altLang="en-US" sz="3100" dirty="0" smtClean="0">
                <a:latin typeface="楷体" pitchFamily="49" charset="-122"/>
                <a:ea typeface="楷体" pitchFamily="49" charset="-122"/>
              </a:rPr>
              <a:t>数据分布</a:t>
            </a:r>
            <a:r>
              <a:rPr lang="zh-CN" altLang="en-US" sz="3100" dirty="0">
                <a:latin typeface="楷体" pitchFamily="49" charset="-122"/>
                <a:ea typeface="楷体" pitchFamily="49" charset="-122"/>
              </a:rPr>
              <a:t>参数，使用该分布产生更多数据等</a:t>
            </a:r>
          </a:p>
          <a:p>
            <a:pPr marL="0" indent="0">
              <a:buClr>
                <a:srgbClr val="800000"/>
              </a:buClr>
              <a:buNone/>
            </a:pPr>
            <a:r>
              <a:rPr lang="en-US" altLang="zh-CN" sz="3100" b="1" dirty="0" smtClean="0">
                <a:latin typeface="楷体" pitchFamily="49" charset="-122"/>
                <a:ea typeface="楷体" pitchFamily="49" charset="-122"/>
              </a:rPr>
              <a:t>   3</a:t>
            </a:r>
            <a:r>
              <a:rPr lang="zh-CN" altLang="en-US" sz="3100" b="1" dirty="0">
                <a:latin typeface="楷体" pitchFamily="49" charset="-122"/>
                <a:ea typeface="楷体" pitchFamily="49" charset="-122"/>
              </a:rPr>
              <a:t>）正则化方法：</a:t>
            </a:r>
            <a:r>
              <a:rPr lang="zh-CN" altLang="en-US" sz="3100" dirty="0">
                <a:latin typeface="楷体" pitchFamily="49" charset="-122"/>
                <a:ea typeface="楷体" pitchFamily="49" charset="-122"/>
              </a:rPr>
              <a:t>一般有</a:t>
            </a:r>
            <a:r>
              <a:rPr lang="en-US" altLang="zh-CN" sz="3100" dirty="0">
                <a:latin typeface="楷体" pitchFamily="49" charset="-122"/>
                <a:ea typeface="楷体" pitchFamily="49" charset="-122"/>
              </a:rPr>
              <a:t>L1</a:t>
            </a:r>
            <a:r>
              <a:rPr lang="zh-CN" altLang="en-US" sz="3100" dirty="0">
                <a:latin typeface="楷体" pitchFamily="49" charset="-122"/>
                <a:ea typeface="楷体" pitchFamily="49" charset="-122"/>
              </a:rPr>
              <a:t>正则与</a:t>
            </a:r>
            <a:r>
              <a:rPr lang="en-US" altLang="zh-CN" sz="3100" dirty="0">
                <a:latin typeface="楷体" pitchFamily="49" charset="-122"/>
                <a:ea typeface="楷体" pitchFamily="49" charset="-122"/>
              </a:rPr>
              <a:t>L2</a:t>
            </a:r>
            <a:r>
              <a:rPr lang="zh-CN" altLang="en-US" sz="3100" dirty="0">
                <a:latin typeface="楷体" pitchFamily="49" charset="-122"/>
                <a:ea typeface="楷体" pitchFamily="49" charset="-122"/>
              </a:rPr>
              <a:t>正则等</a:t>
            </a:r>
          </a:p>
          <a:p>
            <a:pPr marL="0" indent="0">
              <a:buClr>
                <a:srgbClr val="800000"/>
              </a:buClr>
              <a:buNone/>
            </a:pPr>
            <a:r>
              <a:rPr lang="en-US" altLang="zh-CN" sz="3100" b="1" dirty="0" smtClean="0">
                <a:latin typeface="楷体" pitchFamily="49" charset="-122"/>
                <a:ea typeface="楷体" pitchFamily="49" charset="-122"/>
              </a:rPr>
              <a:t>   4</a:t>
            </a:r>
            <a:r>
              <a:rPr lang="zh-CN" altLang="en-US" sz="3100" b="1" dirty="0">
                <a:latin typeface="楷体" pitchFamily="49" charset="-122"/>
                <a:ea typeface="楷体" pitchFamily="49" charset="-122"/>
              </a:rPr>
              <a:t>）</a:t>
            </a:r>
            <a:r>
              <a:rPr lang="en-US" altLang="zh-CN" sz="3100" b="1" dirty="0">
                <a:latin typeface="楷体" pitchFamily="49" charset="-122"/>
                <a:ea typeface="楷体" pitchFamily="49" charset="-122"/>
              </a:rPr>
              <a:t>Dropout</a:t>
            </a:r>
            <a:r>
              <a:rPr lang="zh-CN" altLang="en-US" sz="3100" b="1" dirty="0">
                <a:latin typeface="楷体" pitchFamily="49" charset="-122"/>
                <a:ea typeface="楷体" pitchFamily="49" charset="-122"/>
              </a:rPr>
              <a:t>：</a:t>
            </a:r>
            <a:r>
              <a:rPr lang="zh-CN" altLang="en-US" sz="3100" dirty="0">
                <a:latin typeface="楷体" pitchFamily="49" charset="-122"/>
                <a:ea typeface="楷体" pitchFamily="49" charset="-122"/>
              </a:rPr>
              <a:t>正则是通过在代价函数后面加上正则项来</a:t>
            </a:r>
            <a:r>
              <a:rPr lang="zh-CN" altLang="en-US" sz="3100" dirty="0" smtClean="0">
                <a:latin typeface="楷体" pitchFamily="49" charset="-122"/>
                <a:ea typeface="楷体" pitchFamily="49" charset="-122"/>
              </a:rPr>
              <a:t>防</a:t>
            </a:r>
            <a:endParaRPr lang="en-US" altLang="zh-CN" sz="3100" dirty="0" smtClean="0">
              <a:latin typeface="楷体" pitchFamily="49" charset="-122"/>
              <a:ea typeface="楷体" pitchFamily="49" charset="-122"/>
            </a:endParaRPr>
          </a:p>
          <a:p>
            <a:pPr marL="0" indent="0">
              <a:buClr>
                <a:srgbClr val="800000"/>
              </a:buClr>
              <a:buNone/>
            </a:pPr>
            <a:r>
              <a:rPr lang="en-US" altLang="zh-CN" sz="3100" dirty="0">
                <a:latin typeface="楷体" pitchFamily="49" charset="-122"/>
                <a:ea typeface="楷体" pitchFamily="49" charset="-122"/>
              </a:rPr>
              <a:t> </a:t>
            </a:r>
            <a:r>
              <a:rPr lang="en-US" altLang="zh-CN" sz="3100" dirty="0" smtClean="0">
                <a:latin typeface="楷体" pitchFamily="49" charset="-122"/>
                <a:ea typeface="楷体" pitchFamily="49" charset="-122"/>
              </a:rPr>
              <a:t>  </a:t>
            </a:r>
            <a:r>
              <a:rPr lang="zh-CN" altLang="en-US" sz="3100" dirty="0" smtClean="0">
                <a:latin typeface="楷体" pitchFamily="49" charset="-122"/>
                <a:ea typeface="楷体" pitchFamily="49" charset="-122"/>
              </a:rPr>
              <a:t>止</a:t>
            </a:r>
            <a:r>
              <a:rPr lang="zh-CN" altLang="en-US" sz="3100" dirty="0">
                <a:latin typeface="楷体" pitchFamily="49" charset="-122"/>
                <a:ea typeface="楷体" pitchFamily="49" charset="-122"/>
              </a:rPr>
              <a:t>模型过拟合的。而在神经网络中，有一种方法是通过</a:t>
            </a:r>
            <a:r>
              <a:rPr lang="zh-CN" altLang="en-US" sz="3100" dirty="0" smtClean="0">
                <a:latin typeface="楷体" pitchFamily="49" charset="-122"/>
                <a:ea typeface="楷体" pitchFamily="49" charset="-122"/>
              </a:rPr>
              <a:t>修</a:t>
            </a:r>
            <a:endParaRPr lang="en-US" altLang="zh-CN" sz="3100" dirty="0" smtClean="0">
              <a:latin typeface="楷体" pitchFamily="49" charset="-122"/>
              <a:ea typeface="楷体" pitchFamily="49" charset="-122"/>
            </a:endParaRPr>
          </a:p>
          <a:p>
            <a:pPr marL="0" indent="0">
              <a:buClr>
                <a:srgbClr val="800000"/>
              </a:buClr>
              <a:buNone/>
            </a:pPr>
            <a:r>
              <a:rPr lang="en-US" altLang="zh-CN" sz="3100" dirty="0">
                <a:latin typeface="楷体" pitchFamily="49" charset="-122"/>
                <a:ea typeface="楷体" pitchFamily="49" charset="-122"/>
              </a:rPr>
              <a:t> </a:t>
            </a:r>
            <a:r>
              <a:rPr lang="en-US" altLang="zh-CN" sz="3100" dirty="0" smtClean="0">
                <a:latin typeface="楷体" pitchFamily="49" charset="-122"/>
                <a:ea typeface="楷体" pitchFamily="49" charset="-122"/>
              </a:rPr>
              <a:t>  </a:t>
            </a:r>
            <a:r>
              <a:rPr lang="zh-CN" altLang="en-US" sz="3100" dirty="0" smtClean="0">
                <a:latin typeface="楷体" pitchFamily="49" charset="-122"/>
                <a:ea typeface="楷体" pitchFamily="49" charset="-122"/>
              </a:rPr>
              <a:t>改</a:t>
            </a:r>
            <a:r>
              <a:rPr lang="zh-CN" altLang="en-US" sz="3100" dirty="0">
                <a:latin typeface="楷体" pitchFamily="49" charset="-122"/>
                <a:ea typeface="楷体" pitchFamily="49" charset="-122"/>
              </a:rPr>
              <a:t>神经网络本身结构来实现的，其名为</a:t>
            </a:r>
            <a:r>
              <a:rPr lang="en-US" altLang="zh-CN" sz="3100" dirty="0" smtClean="0">
                <a:latin typeface="楷体" pitchFamily="49" charset="-122"/>
                <a:ea typeface="楷体" pitchFamily="49" charset="-122"/>
              </a:rPr>
              <a:t>Dropout</a:t>
            </a:r>
            <a:r>
              <a:rPr lang="zh-CN" altLang="en-US" sz="3100" dirty="0" smtClean="0">
                <a:latin typeface="楷体" pitchFamily="49" charset="-122"/>
                <a:ea typeface="楷体" pitchFamily="49" charset="-122"/>
              </a:rPr>
              <a:t>。</a:t>
            </a:r>
            <a:endParaRPr lang="en-US" altLang="zh-CN" sz="31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41024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归纳学习</a:t>
            </a:r>
            <a:endParaRPr lang="zh-CN" altLang="en-US" dirty="0"/>
          </a:p>
        </p:txBody>
      </p:sp>
      <p:sp>
        <p:nvSpPr>
          <p:cNvPr id="3" name="内容占位符 2"/>
          <p:cNvSpPr>
            <a:spLocks noGrp="1"/>
          </p:cNvSpPr>
          <p:nvPr>
            <p:ph idx="1"/>
          </p:nvPr>
        </p:nvSpPr>
        <p:spPr/>
        <p:txBody>
          <a:bodyPr/>
          <a:lstStyle/>
          <a:p>
            <a:pPr>
              <a:lnSpc>
                <a:spcPct val="120000"/>
              </a:lnSpc>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机器学习按推理方式分类：</a:t>
            </a:r>
          </a:p>
          <a:p>
            <a:pPr indent="14288">
              <a:lnSpc>
                <a:spcPct val="120000"/>
              </a:lnSpc>
              <a:spcBef>
                <a:spcPct val="40000"/>
              </a:spcBef>
              <a:buClr>
                <a:srgbClr val="800000"/>
              </a:buClr>
              <a:buFont typeface="Wingdings" pitchFamily="2" charset="2"/>
              <a:buChar char="Ø"/>
            </a:pPr>
            <a:r>
              <a:rPr lang="zh-CN" altLang="en-US" sz="2800" dirty="0">
                <a:latin typeface="楷体" panose="02010609060101010101" pitchFamily="49" charset="-122"/>
                <a:ea typeface="楷体" panose="02010609060101010101" pitchFamily="49" charset="-122"/>
              </a:rPr>
              <a:t>基于演绎的学习（解释学习）。</a:t>
            </a:r>
          </a:p>
          <a:p>
            <a:pPr indent="14288">
              <a:lnSpc>
                <a:spcPct val="120000"/>
              </a:lnSpc>
              <a:spcBef>
                <a:spcPct val="40000"/>
              </a:spcBef>
              <a:buClr>
                <a:srgbClr val="800000"/>
              </a:buClr>
              <a:buFont typeface="Wingdings" pitchFamily="2" charset="2"/>
              <a:buChar char="Ø"/>
            </a:pPr>
            <a:r>
              <a:rPr lang="zh-CN" altLang="en-US" sz="2800" dirty="0">
                <a:latin typeface="楷体" panose="02010609060101010101" pitchFamily="49" charset="-122"/>
                <a:ea typeface="楷体" panose="02010609060101010101" pitchFamily="49" charset="-122"/>
              </a:rPr>
              <a:t>基于归纳的学习 （示例学习、发现学习等 ）。</a:t>
            </a:r>
            <a:endParaRPr lang="en-US" altLang="zh-CN" sz="2800"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什么是归纳？</a:t>
            </a:r>
            <a:endParaRPr lang="en-US" altLang="zh-CN" dirty="0">
              <a:solidFill>
                <a:srgbClr val="FF0000"/>
              </a:solidFill>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基于过去的事实预测将来的发生的事情</a:t>
            </a:r>
            <a:endParaRPr lang="en-US" altLang="zh-CN" dirty="0">
              <a:latin typeface="楷体" panose="02010609060101010101" pitchFamily="49" charset="-122"/>
              <a:ea typeface="楷体" panose="02010609060101010101" pitchFamily="49" charset="-122"/>
            </a:endParaRPr>
          </a:p>
          <a:p>
            <a:pPr marL="0" indent="0">
              <a:buNone/>
            </a:pPr>
            <a:endParaRPr lang="zh-CN" altLang="en-US" dirty="0"/>
          </a:p>
        </p:txBody>
      </p:sp>
      <p:sp>
        <p:nvSpPr>
          <p:cNvPr id="4" name="Rectangle 7"/>
          <p:cNvSpPr/>
          <p:nvPr/>
        </p:nvSpPr>
        <p:spPr>
          <a:xfrm>
            <a:off x="605102" y="4869160"/>
            <a:ext cx="8215370" cy="1938992"/>
          </a:xfrm>
          <a:prstGeom prst="rect">
            <a:avLst/>
          </a:prstGeom>
        </p:spPr>
        <p:txBody>
          <a:bodyPr wrap="square">
            <a:spAutoFit/>
          </a:bodyPr>
          <a:lstStyle/>
          <a:p>
            <a:r>
              <a:rPr lang="en-US" altLang="zh-CN" sz="2400" dirty="0">
                <a:latin typeface="楷体" panose="02010609060101010101" pitchFamily="49" charset="-122"/>
                <a:ea typeface="楷体" panose="02010609060101010101" pitchFamily="49" charset="-122"/>
              </a:rPr>
              <a:t>If asked why we believe </a:t>
            </a:r>
            <a:r>
              <a:rPr lang="en-US" altLang="zh-CN" sz="2400" b="1" dirty="0">
                <a:solidFill>
                  <a:srgbClr val="FF0000"/>
                </a:solidFill>
                <a:latin typeface="楷体" panose="02010609060101010101" pitchFamily="49" charset="-122"/>
                <a:ea typeface="楷体" panose="02010609060101010101" pitchFamily="49" charset="-122"/>
              </a:rPr>
              <a:t>the sun will rise tomorrow</a:t>
            </a:r>
            <a:r>
              <a:rPr lang="en-US" altLang="zh-CN" sz="2400" dirty="0">
                <a:latin typeface="楷体" panose="02010609060101010101" pitchFamily="49" charset="-122"/>
                <a:ea typeface="楷体" panose="02010609060101010101" pitchFamily="49" charset="-122"/>
              </a:rPr>
              <a:t>, we shall naturally answer, “</a:t>
            </a:r>
            <a:r>
              <a:rPr lang="en-US" altLang="zh-CN" sz="2400" u="sng" dirty="0">
                <a:solidFill>
                  <a:srgbClr val="FF0000"/>
                </a:solidFill>
                <a:latin typeface="楷体" panose="02010609060101010101" pitchFamily="49" charset="-122"/>
                <a:ea typeface="楷体" panose="02010609060101010101" pitchFamily="49" charset="-122"/>
              </a:rPr>
              <a:t>Because it has always risen every day</a:t>
            </a:r>
            <a:r>
              <a:rPr lang="en-US" altLang="zh-CN" sz="2400" dirty="0">
                <a:latin typeface="楷体" panose="02010609060101010101" pitchFamily="49" charset="-122"/>
                <a:ea typeface="楷体" panose="02010609060101010101" pitchFamily="49" charset="-122"/>
              </a:rPr>
              <a:t>.” We have a firm belief that it will rise in the future, because it </a:t>
            </a:r>
            <a:r>
              <a:rPr lang="en-US" altLang="zh-CN" sz="2400" dirty="0" smtClean="0">
                <a:latin typeface="楷体" panose="02010609060101010101" pitchFamily="49" charset="-122"/>
                <a:ea typeface="楷体" panose="02010609060101010101" pitchFamily="49" charset="-122"/>
              </a:rPr>
              <a:t>has risen </a:t>
            </a:r>
            <a:r>
              <a:rPr lang="en-US" altLang="zh-CN" sz="2400" dirty="0">
                <a:latin typeface="楷体" panose="02010609060101010101" pitchFamily="49" charset="-122"/>
                <a:ea typeface="楷体" panose="02010609060101010101" pitchFamily="49" charset="-122"/>
              </a:rPr>
              <a:t>in the past. – Bertrand Russell</a:t>
            </a:r>
          </a:p>
        </p:txBody>
      </p:sp>
    </p:spTree>
    <p:extLst>
      <p:ext uri="{BB962C8B-B14F-4D97-AF65-F5344CB8AC3E}">
        <p14:creationId xmlns:p14="http://schemas.microsoft.com/office/powerpoint/2010/main" val="420699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归纳学习：定义</a:t>
            </a:r>
          </a:p>
        </p:txBody>
      </p:sp>
      <p:sp>
        <p:nvSpPr>
          <p:cNvPr id="6" name="内容占位符 2"/>
          <p:cNvSpPr>
            <a:spLocks noGrp="1"/>
          </p:cNvSpPr>
          <p:nvPr>
            <p:ph idx="1"/>
          </p:nvPr>
        </p:nvSpPr>
        <p:spPr>
          <a:xfrm>
            <a:off x="457200" y="1600200"/>
            <a:ext cx="8229600" cy="4421087"/>
          </a:xfrm>
        </p:spPr>
        <p:txBody>
          <a:bodyPr>
            <a:normAutofit lnSpcReduction="10000"/>
          </a:bodyPr>
          <a:lstStyle/>
          <a:p>
            <a:pPr>
              <a:buClr>
                <a:srgbClr val="800000"/>
              </a:buCl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什么是归纳学习？</a:t>
            </a:r>
            <a:endParaRPr lang="en-US" altLang="zh-CN" dirty="0">
              <a:solidFill>
                <a:srgbClr val="FF0000"/>
              </a:solidFill>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从样本中学习函数</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i="1" dirty="0"/>
              <a:t>f </a:t>
            </a:r>
            <a:r>
              <a:rPr lang="zh-CN" altLang="en-US" dirty="0">
                <a:latin typeface="楷体" panose="02010609060101010101" pitchFamily="49" charset="-122"/>
                <a:ea typeface="楷体" panose="02010609060101010101" pitchFamily="49" charset="-122"/>
              </a:rPr>
              <a:t>：目标函数</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样本</a:t>
            </a:r>
            <a:r>
              <a:rPr lang="en-US" altLang="zh-CN" dirty="0">
                <a:latin typeface="楷体" panose="02010609060101010101" pitchFamily="49" charset="-122"/>
                <a:ea typeface="楷体" panose="02010609060101010101" pitchFamily="49" charset="-122"/>
                <a:sym typeface="Wingdings" panose="05000000000000000000" pitchFamily="2" charset="2"/>
              </a:rPr>
              <a:t>: (</a:t>
            </a:r>
            <a:r>
              <a:rPr lang="en-US" altLang="zh-CN" dirty="0" err="1">
                <a:latin typeface="楷体" panose="02010609060101010101" pitchFamily="49" charset="-122"/>
                <a:ea typeface="楷体" panose="02010609060101010101" pitchFamily="49" charset="-122"/>
                <a:sym typeface="Wingdings" panose="05000000000000000000" pitchFamily="2" charset="2"/>
              </a:rPr>
              <a:t>x,f</a:t>
            </a:r>
            <a:r>
              <a:rPr lang="en-US" altLang="zh-CN" dirty="0">
                <a:latin typeface="楷体" panose="02010609060101010101" pitchFamily="49" charset="-122"/>
                <a:ea typeface="楷体" panose="02010609060101010101" pitchFamily="49" charset="-122"/>
                <a:sym typeface="Wingdings" panose="05000000000000000000" pitchFamily="2" charset="2"/>
              </a:rPr>
              <a:t>(x))</a:t>
            </a: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sym typeface="Wingdings" panose="05000000000000000000" pitchFamily="2" charset="2"/>
              </a:rPr>
              <a:t>问题：在样本的训练集合上学习一个假说</a:t>
            </a:r>
            <a:r>
              <a:rPr lang="en-US" altLang="zh-CN" dirty="0">
                <a:latin typeface="楷体" panose="02010609060101010101" pitchFamily="49" charset="-122"/>
                <a:ea typeface="楷体" panose="02010609060101010101" pitchFamily="49" charset="-122"/>
                <a:sym typeface="Wingdings" panose="05000000000000000000" pitchFamily="2" charset="2"/>
              </a:rPr>
              <a:t>h</a:t>
            </a:r>
            <a:r>
              <a:rPr lang="zh-CN" altLang="en-US" dirty="0">
                <a:latin typeface="楷体" panose="02010609060101010101" pitchFamily="49" charset="-122"/>
                <a:ea typeface="楷体" panose="02010609060101010101" pitchFamily="49" charset="-122"/>
                <a:sym typeface="Wingdings" panose="05000000000000000000" pitchFamily="2" charset="2"/>
              </a:rPr>
              <a:t>满足</a:t>
            </a:r>
            <a:r>
              <a:rPr lang="en-US" altLang="zh-CN" dirty="0">
                <a:latin typeface="楷体" panose="02010609060101010101" pitchFamily="49" charset="-122"/>
                <a:ea typeface="楷体" panose="02010609060101010101" pitchFamily="49" charset="-122"/>
                <a:sym typeface="Wingdings" panose="05000000000000000000" pitchFamily="2" charset="2"/>
              </a:rPr>
              <a:t>h</a:t>
            </a:r>
            <a:r>
              <a:rPr lang="en-US" altLang="zh-CN" i="1" dirty="0"/>
              <a:t> ≈ f </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这种方式是真实学习的简化模型</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忽略了先验知识</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假定样本是给定的</a:t>
            </a:r>
            <a:endParaRPr lang="en-US" altLang="zh-CN"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linds(horizontal)">
                                      <p:cBhvr>
                                        <p:cTn id="15" dur="500"/>
                                        <p:tgtEl>
                                          <p:spTgt spid="6">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blinds(horizontal)">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blinds(horizontal)">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blinds(horizontal)">
                                      <p:cBhvr>
                                        <p:cTn id="33"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归纳学习：分类与回归</a:t>
            </a:r>
          </a:p>
        </p:txBody>
      </p:sp>
      <p:sp>
        <p:nvSpPr>
          <p:cNvPr id="6" name="内容占位符 2"/>
          <p:cNvSpPr>
            <a:spLocks noGrp="1"/>
          </p:cNvSpPr>
          <p:nvPr>
            <p:ph idx="1"/>
          </p:nvPr>
        </p:nvSpPr>
        <p:spPr>
          <a:xfrm>
            <a:off x="457200" y="1600201"/>
            <a:ext cx="8229600" cy="2043114"/>
          </a:xfrm>
        </p:spPr>
        <p:txBody>
          <a:bodyPr>
            <a:normAutofit lnSpcReduction="10000"/>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当样本的输入</a:t>
            </a:r>
            <a:r>
              <a:rPr lang="en-US" altLang="zh-CN" dirty="0">
                <a:latin typeface="楷体" panose="02010609060101010101" pitchFamily="49" charset="-122"/>
                <a:ea typeface="楷体" panose="02010609060101010101" pitchFamily="49" charset="-122"/>
              </a:rPr>
              <a:t>f(x)</a:t>
            </a:r>
            <a:r>
              <a:rPr lang="zh-CN" altLang="en-US" dirty="0">
                <a:latin typeface="楷体" panose="02010609060101010101" pitchFamily="49" charset="-122"/>
                <a:ea typeface="楷体" panose="02010609060101010101" pitchFamily="49" charset="-122"/>
              </a:rPr>
              <a:t>的值集是有限集合时，学习问题称为分类。</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当样本的输入</a:t>
            </a:r>
            <a:r>
              <a:rPr lang="en-US" altLang="zh-CN" dirty="0">
                <a:latin typeface="楷体" panose="02010609060101010101" pitchFamily="49" charset="-122"/>
                <a:ea typeface="楷体" panose="02010609060101010101" pitchFamily="49" charset="-122"/>
              </a:rPr>
              <a:t>f(x)</a:t>
            </a:r>
            <a:r>
              <a:rPr lang="zh-CN" altLang="en-US" dirty="0">
                <a:latin typeface="楷体" panose="02010609060101010101" pitchFamily="49" charset="-122"/>
                <a:ea typeface="楷体" panose="02010609060101010101" pitchFamily="49" charset="-122"/>
              </a:rPr>
              <a:t>的是数值型时，学习问题称为回归。</a:t>
            </a:r>
            <a:endParaRPr lang="en-US" altLang="zh-CN" dirty="0">
              <a:latin typeface="楷体" panose="02010609060101010101" pitchFamily="49" charset="-122"/>
              <a:ea typeface="楷体" panose="02010609060101010101" pitchFamily="49" charset="-122"/>
            </a:endParaRPr>
          </a:p>
        </p:txBody>
      </p:sp>
      <p:grpSp>
        <p:nvGrpSpPr>
          <p:cNvPr id="19" name="Group 18"/>
          <p:cNvGrpSpPr/>
          <p:nvPr/>
        </p:nvGrpSpPr>
        <p:grpSpPr>
          <a:xfrm>
            <a:off x="4466744" y="3609997"/>
            <a:ext cx="4857784" cy="3105151"/>
            <a:chOff x="3929058" y="3609997"/>
            <a:chExt cx="4857784" cy="3105151"/>
          </a:xfrm>
        </p:grpSpPr>
        <p:grpSp>
          <p:nvGrpSpPr>
            <p:cNvPr id="7" name="组合 12"/>
            <p:cNvGrpSpPr/>
            <p:nvPr/>
          </p:nvGrpSpPr>
          <p:grpSpPr bwMode="auto">
            <a:xfrm>
              <a:off x="4322792" y="3617935"/>
              <a:ext cx="3960812" cy="2808287"/>
              <a:chOff x="2832236" y="2500847"/>
              <a:chExt cx="3323940" cy="2455223"/>
            </a:xfrm>
          </p:grpSpPr>
          <p:cxnSp>
            <p:nvCxnSpPr>
              <p:cNvPr id="8" name="直接连接符 8"/>
              <p:cNvCxnSpPr>
                <a:cxnSpLocks noChangeShapeType="1"/>
              </p:cNvCxnSpPr>
              <p:nvPr/>
            </p:nvCxnSpPr>
            <p:spPr bwMode="auto">
              <a:xfrm>
                <a:off x="2843808" y="4941168"/>
                <a:ext cx="3312368" cy="0"/>
              </a:xfrm>
              <a:prstGeom prst="line">
                <a:avLst/>
              </a:prstGeom>
              <a:noFill/>
              <a:ln w="28575" algn="ctr">
                <a:solidFill>
                  <a:schemeClr val="tx1"/>
                </a:solidFill>
                <a:round/>
                <a:tailEnd type="triangle" w="med" len="med"/>
              </a:ln>
            </p:spPr>
          </p:cxnSp>
          <p:cxnSp>
            <p:nvCxnSpPr>
              <p:cNvPr id="9" name="直接连接符 10"/>
              <p:cNvCxnSpPr>
                <a:cxnSpLocks noChangeShapeType="1"/>
              </p:cNvCxnSpPr>
              <p:nvPr/>
            </p:nvCxnSpPr>
            <p:spPr bwMode="auto">
              <a:xfrm flipH="1" flipV="1">
                <a:off x="2832236" y="2500847"/>
                <a:ext cx="11574" cy="2455223"/>
              </a:xfrm>
              <a:prstGeom prst="line">
                <a:avLst/>
              </a:prstGeom>
              <a:noFill/>
              <a:ln w="28575" algn="ctr">
                <a:solidFill>
                  <a:schemeClr val="tx1"/>
                </a:solidFill>
                <a:round/>
                <a:tailEnd type="triangle" w="med" len="med"/>
              </a:ln>
            </p:spPr>
          </p:cxnSp>
        </p:grpSp>
        <p:sp>
          <p:nvSpPr>
            <p:cNvPr id="10" name="TextBox 9"/>
            <p:cNvSpPr txBox="1">
              <a:spLocks noChangeArrowheads="1"/>
            </p:cNvSpPr>
            <p:nvPr/>
          </p:nvSpPr>
          <p:spPr bwMode="auto">
            <a:xfrm>
              <a:off x="8067704" y="6345261"/>
              <a:ext cx="719138" cy="369887"/>
            </a:xfrm>
            <a:prstGeom prst="rect">
              <a:avLst/>
            </a:prstGeom>
            <a:noFill/>
            <a:ln w="9525">
              <a:noFill/>
              <a:miter lim="800000"/>
            </a:ln>
          </p:spPr>
          <p:txBody>
            <a:bodyPr>
              <a:spAutoFit/>
            </a:bodyPr>
            <a:lstStyle/>
            <a:p>
              <a:r>
                <a:rPr lang="en-US" altLang="zh-CN" i="1"/>
                <a:t>x</a:t>
              </a:r>
              <a:endParaRPr lang="zh-CN" altLang="en-US" i="1"/>
            </a:p>
          </p:txBody>
        </p:sp>
        <p:sp>
          <p:nvSpPr>
            <p:cNvPr id="11" name="TextBox 16"/>
            <p:cNvSpPr txBox="1">
              <a:spLocks noChangeArrowheads="1"/>
            </p:cNvSpPr>
            <p:nvPr/>
          </p:nvSpPr>
          <p:spPr bwMode="auto">
            <a:xfrm>
              <a:off x="4754592" y="5699147"/>
              <a:ext cx="720725" cy="368300"/>
            </a:xfrm>
            <a:prstGeom prst="rect">
              <a:avLst/>
            </a:prstGeom>
            <a:noFill/>
            <a:ln w="9525">
              <a:noFill/>
              <a:miter lim="800000"/>
            </a:ln>
          </p:spPr>
          <p:txBody>
            <a:bodyPr>
              <a:spAutoFit/>
            </a:bodyPr>
            <a:lstStyle/>
            <a:p>
              <a:r>
                <a:rPr lang="en-US" altLang="zh-CN" i="1"/>
                <a:t>x</a:t>
              </a:r>
              <a:endParaRPr lang="zh-CN" altLang="en-US" i="1"/>
            </a:p>
          </p:txBody>
        </p:sp>
        <p:sp>
          <p:nvSpPr>
            <p:cNvPr id="12" name="TextBox 17"/>
            <p:cNvSpPr txBox="1">
              <a:spLocks noChangeArrowheads="1"/>
            </p:cNvSpPr>
            <p:nvPr/>
          </p:nvSpPr>
          <p:spPr bwMode="auto">
            <a:xfrm>
              <a:off x="5143504" y="5286388"/>
              <a:ext cx="720725" cy="369887"/>
            </a:xfrm>
            <a:prstGeom prst="rect">
              <a:avLst/>
            </a:prstGeom>
            <a:noFill/>
            <a:ln w="9525">
              <a:noFill/>
              <a:miter lim="800000"/>
            </a:ln>
          </p:spPr>
          <p:txBody>
            <a:bodyPr>
              <a:spAutoFit/>
            </a:bodyPr>
            <a:lstStyle/>
            <a:p>
              <a:pPr algn="r"/>
              <a:r>
                <a:rPr lang="en-US" altLang="zh-CN" i="1" dirty="0"/>
                <a:t>x</a:t>
              </a:r>
              <a:endParaRPr lang="zh-CN" altLang="en-US" i="1" dirty="0"/>
            </a:p>
          </p:txBody>
        </p:sp>
        <p:sp>
          <p:nvSpPr>
            <p:cNvPr id="13" name="TextBox 18"/>
            <p:cNvSpPr txBox="1">
              <a:spLocks noChangeArrowheads="1"/>
            </p:cNvSpPr>
            <p:nvPr/>
          </p:nvSpPr>
          <p:spPr bwMode="auto">
            <a:xfrm>
              <a:off x="5835679" y="4978422"/>
              <a:ext cx="719138" cy="369888"/>
            </a:xfrm>
            <a:prstGeom prst="rect">
              <a:avLst/>
            </a:prstGeom>
            <a:noFill/>
            <a:ln w="9525">
              <a:noFill/>
              <a:miter lim="800000"/>
            </a:ln>
          </p:spPr>
          <p:txBody>
            <a:bodyPr>
              <a:spAutoFit/>
            </a:bodyPr>
            <a:lstStyle/>
            <a:p>
              <a:r>
                <a:rPr lang="en-US" altLang="zh-CN" i="1"/>
                <a:t>x</a:t>
              </a:r>
              <a:endParaRPr lang="zh-CN" altLang="en-US" i="1"/>
            </a:p>
          </p:txBody>
        </p:sp>
        <p:sp>
          <p:nvSpPr>
            <p:cNvPr id="14" name="TextBox 19"/>
            <p:cNvSpPr txBox="1">
              <a:spLocks noChangeArrowheads="1"/>
            </p:cNvSpPr>
            <p:nvPr/>
          </p:nvSpPr>
          <p:spPr bwMode="auto">
            <a:xfrm>
              <a:off x="6196042" y="4546622"/>
              <a:ext cx="719137" cy="369888"/>
            </a:xfrm>
            <a:prstGeom prst="rect">
              <a:avLst/>
            </a:prstGeom>
            <a:noFill/>
            <a:ln w="9525">
              <a:noFill/>
              <a:miter lim="800000"/>
            </a:ln>
          </p:spPr>
          <p:txBody>
            <a:bodyPr>
              <a:spAutoFit/>
            </a:bodyPr>
            <a:lstStyle/>
            <a:p>
              <a:r>
                <a:rPr lang="en-US" altLang="zh-CN" i="1"/>
                <a:t>x</a:t>
              </a:r>
              <a:endParaRPr lang="zh-CN" altLang="en-US" i="1"/>
            </a:p>
          </p:txBody>
        </p:sp>
        <p:sp>
          <p:nvSpPr>
            <p:cNvPr id="15" name="TextBox 21"/>
            <p:cNvSpPr txBox="1">
              <a:spLocks noChangeArrowheads="1"/>
            </p:cNvSpPr>
            <p:nvPr/>
          </p:nvSpPr>
          <p:spPr bwMode="auto">
            <a:xfrm>
              <a:off x="6572264" y="4357694"/>
              <a:ext cx="719138" cy="369887"/>
            </a:xfrm>
            <a:prstGeom prst="rect">
              <a:avLst/>
            </a:prstGeom>
            <a:noFill/>
            <a:ln w="9525">
              <a:noFill/>
              <a:miter lim="800000"/>
            </a:ln>
          </p:spPr>
          <p:txBody>
            <a:bodyPr>
              <a:spAutoFit/>
            </a:bodyPr>
            <a:lstStyle/>
            <a:p>
              <a:r>
                <a:rPr lang="en-US" altLang="zh-CN" i="1" dirty="0"/>
                <a:t>x</a:t>
              </a:r>
              <a:endParaRPr lang="zh-CN" altLang="en-US" i="1" dirty="0"/>
            </a:p>
          </p:txBody>
        </p:sp>
        <p:cxnSp>
          <p:nvCxnSpPr>
            <p:cNvPr id="16" name="直接连接符 23"/>
            <p:cNvCxnSpPr>
              <a:cxnSpLocks noChangeShapeType="1"/>
            </p:cNvCxnSpPr>
            <p:nvPr/>
          </p:nvCxnSpPr>
          <p:spPr bwMode="auto">
            <a:xfrm flipV="1">
              <a:off x="4538692" y="3609997"/>
              <a:ext cx="3384550" cy="2736850"/>
            </a:xfrm>
            <a:prstGeom prst="line">
              <a:avLst/>
            </a:prstGeom>
            <a:noFill/>
            <a:ln w="50800" algn="ctr">
              <a:solidFill>
                <a:srgbClr val="FF3300"/>
              </a:solidFill>
              <a:round/>
            </a:ln>
          </p:spPr>
        </p:cxnSp>
        <p:sp>
          <p:nvSpPr>
            <p:cNvPr id="17" name="TextBox 16"/>
            <p:cNvSpPr txBox="1">
              <a:spLocks noChangeArrowheads="1"/>
            </p:cNvSpPr>
            <p:nvPr/>
          </p:nvSpPr>
          <p:spPr bwMode="auto">
            <a:xfrm>
              <a:off x="3929058" y="3643314"/>
              <a:ext cx="428628" cy="369887"/>
            </a:xfrm>
            <a:prstGeom prst="rect">
              <a:avLst/>
            </a:prstGeom>
            <a:noFill/>
            <a:ln w="9525">
              <a:noFill/>
              <a:miter lim="800000"/>
            </a:ln>
          </p:spPr>
          <p:txBody>
            <a:bodyPr wrap="square">
              <a:spAutoFit/>
            </a:bodyPr>
            <a:lstStyle/>
            <a:p>
              <a:r>
                <a:rPr lang="en-US" altLang="zh-CN" i="1" dirty="0"/>
                <a:t>y</a:t>
              </a:r>
              <a:endParaRPr lang="zh-CN" altLang="en-US" i="1" dirty="0"/>
            </a:p>
          </p:txBody>
        </p:sp>
      </p:grpSp>
      <p:sp>
        <p:nvSpPr>
          <p:cNvPr id="18" name="Rectangle 17"/>
          <p:cNvSpPr/>
          <p:nvPr/>
        </p:nvSpPr>
        <p:spPr>
          <a:xfrm>
            <a:off x="5964334" y="6488668"/>
            <a:ext cx="1107996"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回归学习</a:t>
            </a:r>
            <a:endParaRPr lang="zh-CN" altLang="en-US" dirty="0"/>
          </a:p>
        </p:txBody>
      </p:sp>
      <p:grpSp>
        <p:nvGrpSpPr>
          <p:cNvPr id="38" name="组合 37"/>
          <p:cNvGrpSpPr/>
          <p:nvPr/>
        </p:nvGrpSpPr>
        <p:grpSpPr>
          <a:xfrm>
            <a:off x="211804" y="3630617"/>
            <a:ext cx="4648228" cy="3227407"/>
            <a:chOff x="-71470" y="3630617"/>
            <a:chExt cx="4648228" cy="3227407"/>
          </a:xfrm>
        </p:grpSpPr>
        <p:grpSp>
          <p:nvGrpSpPr>
            <p:cNvPr id="20" name="Group 19"/>
            <p:cNvGrpSpPr/>
            <p:nvPr/>
          </p:nvGrpSpPr>
          <p:grpSpPr>
            <a:xfrm>
              <a:off x="-71470" y="3630617"/>
              <a:ext cx="4648228" cy="3227407"/>
              <a:chOff x="3929058" y="2928934"/>
              <a:chExt cx="4648228" cy="3227407"/>
            </a:xfrm>
          </p:grpSpPr>
          <p:grpSp>
            <p:nvGrpSpPr>
              <p:cNvPr id="21" name="组合 12"/>
              <p:cNvGrpSpPr/>
              <p:nvPr/>
            </p:nvGrpSpPr>
            <p:grpSpPr bwMode="auto">
              <a:xfrm>
                <a:off x="4322792" y="3258310"/>
                <a:ext cx="3960812" cy="2455223"/>
                <a:chOff x="2832236" y="2500847"/>
                <a:chExt cx="3323940" cy="2455223"/>
              </a:xfrm>
            </p:grpSpPr>
            <p:cxnSp>
              <p:nvCxnSpPr>
                <p:cNvPr id="30" name="直接连接符 8"/>
                <p:cNvCxnSpPr>
                  <a:cxnSpLocks noChangeShapeType="1"/>
                </p:cNvCxnSpPr>
                <p:nvPr/>
              </p:nvCxnSpPr>
              <p:spPr bwMode="auto">
                <a:xfrm>
                  <a:off x="2843808" y="4941168"/>
                  <a:ext cx="3312368" cy="0"/>
                </a:xfrm>
                <a:prstGeom prst="line">
                  <a:avLst/>
                </a:prstGeom>
                <a:noFill/>
                <a:ln w="28575" algn="ctr">
                  <a:solidFill>
                    <a:schemeClr val="tx1"/>
                  </a:solidFill>
                  <a:round/>
                  <a:tailEnd type="triangle" w="med" len="med"/>
                </a:ln>
              </p:spPr>
            </p:cxnSp>
            <p:cxnSp>
              <p:nvCxnSpPr>
                <p:cNvPr id="31" name="直接连接符 10"/>
                <p:cNvCxnSpPr>
                  <a:cxnSpLocks noChangeShapeType="1"/>
                </p:cNvCxnSpPr>
                <p:nvPr/>
              </p:nvCxnSpPr>
              <p:spPr bwMode="auto">
                <a:xfrm flipH="1" flipV="1">
                  <a:off x="2832236" y="2500847"/>
                  <a:ext cx="11574" cy="2455223"/>
                </a:xfrm>
                <a:prstGeom prst="line">
                  <a:avLst/>
                </a:prstGeom>
                <a:noFill/>
                <a:ln w="28575" algn="ctr">
                  <a:solidFill>
                    <a:schemeClr val="tx1"/>
                  </a:solidFill>
                  <a:round/>
                  <a:tailEnd type="triangle" w="med" len="med"/>
                </a:ln>
              </p:spPr>
            </p:cxnSp>
          </p:grpSp>
          <p:sp>
            <p:nvSpPr>
              <p:cNvPr id="22" name="TextBox 21"/>
              <p:cNvSpPr txBox="1">
                <a:spLocks noChangeArrowheads="1"/>
              </p:cNvSpPr>
              <p:nvPr/>
            </p:nvSpPr>
            <p:spPr bwMode="auto">
              <a:xfrm>
                <a:off x="7858148" y="5786454"/>
                <a:ext cx="719138" cy="369887"/>
              </a:xfrm>
              <a:prstGeom prst="rect">
                <a:avLst/>
              </a:prstGeom>
              <a:noFill/>
              <a:ln w="9525">
                <a:noFill/>
                <a:miter lim="800000"/>
              </a:ln>
            </p:spPr>
            <p:txBody>
              <a:bodyPr>
                <a:spAutoFit/>
              </a:bodyPr>
              <a:lstStyle/>
              <a:p>
                <a:r>
                  <a:rPr lang="en-US" altLang="zh-CN" i="1" dirty="0"/>
                  <a:t>x</a:t>
                </a:r>
                <a:endParaRPr lang="zh-CN" altLang="en-US" i="1" dirty="0"/>
              </a:p>
            </p:txBody>
          </p:sp>
          <p:sp>
            <p:nvSpPr>
              <p:cNvPr id="24" name="TextBox 17"/>
              <p:cNvSpPr txBox="1">
                <a:spLocks noChangeArrowheads="1"/>
              </p:cNvSpPr>
              <p:nvPr/>
            </p:nvSpPr>
            <p:spPr bwMode="auto">
              <a:xfrm>
                <a:off x="5330854" y="5329260"/>
                <a:ext cx="720725" cy="369887"/>
              </a:xfrm>
              <a:prstGeom prst="rect">
                <a:avLst/>
              </a:prstGeom>
              <a:noFill/>
              <a:ln w="9525">
                <a:noFill/>
                <a:miter lim="800000"/>
              </a:ln>
            </p:spPr>
            <p:txBody>
              <a:bodyPr>
                <a:spAutoFit/>
              </a:bodyPr>
              <a:lstStyle/>
              <a:p>
                <a:pPr algn="r"/>
                <a:r>
                  <a:rPr lang="en-US" altLang="zh-CN" i="1"/>
                  <a:t>x</a:t>
                </a:r>
                <a:endParaRPr lang="zh-CN" altLang="en-US" i="1"/>
              </a:p>
            </p:txBody>
          </p:sp>
          <p:sp>
            <p:nvSpPr>
              <p:cNvPr id="25" name="TextBox 18"/>
              <p:cNvSpPr txBox="1">
                <a:spLocks noChangeArrowheads="1"/>
              </p:cNvSpPr>
              <p:nvPr/>
            </p:nvSpPr>
            <p:spPr bwMode="auto">
              <a:xfrm>
                <a:off x="5835679" y="4978422"/>
                <a:ext cx="719138" cy="369888"/>
              </a:xfrm>
              <a:prstGeom prst="rect">
                <a:avLst/>
              </a:prstGeom>
              <a:noFill/>
              <a:ln w="9525">
                <a:noFill/>
                <a:miter lim="800000"/>
              </a:ln>
            </p:spPr>
            <p:txBody>
              <a:bodyPr>
                <a:spAutoFit/>
              </a:bodyPr>
              <a:lstStyle/>
              <a:p>
                <a:r>
                  <a:rPr lang="en-US" altLang="zh-CN" i="1"/>
                  <a:t>x</a:t>
                </a:r>
                <a:endParaRPr lang="zh-CN" altLang="en-US" i="1"/>
              </a:p>
            </p:txBody>
          </p:sp>
          <p:sp>
            <p:nvSpPr>
              <p:cNvPr id="26" name="TextBox 19"/>
              <p:cNvSpPr txBox="1">
                <a:spLocks noChangeArrowheads="1"/>
              </p:cNvSpPr>
              <p:nvPr/>
            </p:nvSpPr>
            <p:spPr bwMode="auto">
              <a:xfrm>
                <a:off x="6196042" y="4546622"/>
                <a:ext cx="719137" cy="369888"/>
              </a:xfrm>
              <a:prstGeom prst="rect">
                <a:avLst/>
              </a:prstGeom>
              <a:noFill/>
              <a:ln w="9525">
                <a:noFill/>
                <a:miter lim="800000"/>
              </a:ln>
            </p:spPr>
            <p:txBody>
              <a:bodyPr>
                <a:spAutoFit/>
              </a:bodyPr>
              <a:lstStyle/>
              <a:p>
                <a:r>
                  <a:rPr lang="en-US" altLang="zh-CN" i="1" dirty="0"/>
                  <a:t>x</a:t>
                </a:r>
                <a:endParaRPr lang="zh-CN" altLang="en-US" i="1" dirty="0"/>
              </a:p>
            </p:txBody>
          </p:sp>
          <p:sp>
            <p:nvSpPr>
              <p:cNvPr id="27" name="TextBox 21"/>
              <p:cNvSpPr txBox="1">
                <a:spLocks noChangeArrowheads="1"/>
              </p:cNvSpPr>
              <p:nvPr/>
            </p:nvSpPr>
            <p:spPr bwMode="auto">
              <a:xfrm>
                <a:off x="6988204" y="5122885"/>
                <a:ext cx="719138" cy="369887"/>
              </a:xfrm>
              <a:prstGeom prst="rect">
                <a:avLst/>
              </a:prstGeom>
              <a:noFill/>
              <a:ln w="9525">
                <a:noFill/>
                <a:miter lim="800000"/>
              </a:ln>
            </p:spPr>
            <p:txBody>
              <a:bodyPr>
                <a:spAutoFit/>
              </a:bodyPr>
              <a:lstStyle/>
              <a:p>
                <a:r>
                  <a:rPr lang="en-US" altLang="zh-CN" i="1"/>
                  <a:t>x</a:t>
                </a:r>
                <a:endParaRPr lang="zh-CN" altLang="en-US" i="1"/>
              </a:p>
            </p:txBody>
          </p:sp>
          <p:cxnSp>
            <p:nvCxnSpPr>
              <p:cNvPr id="28" name="直接连接符 23"/>
              <p:cNvCxnSpPr>
                <a:cxnSpLocks noChangeShapeType="1"/>
              </p:cNvCxnSpPr>
              <p:nvPr/>
            </p:nvCxnSpPr>
            <p:spPr bwMode="auto">
              <a:xfrm flipV="1">
                <a:off x="4500562" y="2928934"/>
                <a:ext cx="3384550" cy="2736850"/>
              </a:xfrm>
              <a:prstGeom prst="line">
                <a:avLst/>
              </a:prstGeom>
              <a:noFill/>
              <a:ln w="50800" algn="ctr">
                <a:solidFill>
                  <a:srgbClr val="FF3300"/>
                </a:solidFill>
                <a:round/>
              </a:ln>
            </p:spPr>
          </p:cxnSp>
          <p:sp>
            <p:nvSpPr>
              <p:cNvPr id="29" name="TextBox 28"/>
              <p:cNvSpPr txBox="1">
                <a:spLocks noChangeArrowheads="1"/>
              </p:cNvSpPr>
              <p:nvPr/>
            </p:nvSpPr>
            <p:spPr bwMode="auto">
              <a:xfrm>
                <a:off x="3929058" y="3643314"/>
                <a:ext cx="428628" cy="369887"/>
              </a:xfrm>
              <a:prstGeom prst="rect">
                <a:avLst/>
              </a:prstGeom>
              <a:noFill/>
              <a:ln w="9525">
                <a:noFill/>
                <a:miter lim="800000"/>
              </a:ln>
            </p:spPr>
            <p:txBody>
              <a:bodyPr wrap="square">
                <a:spAutoFit/>
              </a:bodyPr>
              <a:lstStyle/>
              <a:p>
                <a:r>
                  <a:rPr lang="en-US" altLang="zh-CN" i="1" dirty="0"/>
                  <a:t>y</a:t>
                </a:r>
                <a:endParaRPr lang="zh-CN" altLang="en-US" i="1" dirty="0"/>
              </a:p>
            </p:txBody>
          </p:sp>
        </p:grpSp>
        <p:sp>
          <p:nvSpPr>
            <p:cNvPr id="32" name="TextBox 19"/>
            <p:cNvSpPr txBox="1">
              <a:spLocks noChangeArrowheads="1"/>
            </p:cNvSpPr>
            <p:nvPr/>
          </p:nvSpPr>
          <p:spPr bwMode="auto">
            <a:xfrm>
              <a:off x="1071538" y="4214818"/>
              <a:ext cx="719137" cy="369888"/>
            </a:xfrm>
            <a:prstGeom prst="rect">
              <a:avLst/>
            </a:prstGeom>
            <a:noFill/>
            <a:ln w="9525">
              <a:noFill/>
              <a:miter lim="800000"/>
            </a:ln>
          </p:spPr>
          <p:txBody>
            <a:bodyPr>
              <a:spAutoFit/>
            </a:bodyPr>
            <a:lstStyle/>
            <a:p>
              <a:r>
                <a:rPr lang="en-US" altLang="zh-CN" i="1" dirty="0"/>
                <a:t>o</a:t>
              </a:r>
              <a:endParaRPr lang="zh-CN" altLang="en-US" i="1" dirty="0"/>
            </a:p>
          </p:txBody>
        </p:sp>
        <p:sp>
          <p:nvSpPr>
            <p:cNvPr id="33" name="TextBox 19"/>
            <p:cNvSpPr txBox="1">
              <a:spLocks noChangeArrowheads="1"/>
            </p:cNvSpPr>
            <p:nvPr/>
          </p:nvSpPr>
          <p:spPr bwMode="auto">
            <a:xfrm>
              <a:off x="1857356" y="4500570"/>
              <a:ext cx="719137" cy="369888"/>
            </a:xfrm>
            <a:prstGeom prst="rect">
              <a:avLst/>
            </a:prstGeom>
            <a:noFill/>
            <a:ln w="9525">
              <a:noFill/>
              <a:miter lim="800000"/>
            </a:ln>
          </p:spPr>
          <p:txBody>
            <a:bodyPr>
              <a:spAutoFit/>
            </a:bodyPr>
            <a:lstStyle/>
            <a:p>
              <a:r>
                <a:rPr lang="en-US" altLang="zh-CN" i="1" dirty="0"/>
                <a:t>o</a:t>
              </a:r>
              <a:endParaRPr lang="zh-CN" altLang="en-US" i="1" dirty="0"/>
            </a:p>
          </p:txBody>
        </p:sp>
        <p:sp>
          <p:nvSpPr>
            <p:cNvPr id="34" name="TextBox 19"/>
            <p:cNvSpPr txBox="1">
              <a:spLocks noChangeArrowheads="1"/>
            </p:cNvSpPr>
            <p:nvPr/>
          </p:nvSpPr>
          <p:spPr bwMode="auto">
            <a:xfrm>
              <a:off x="1142976" y="4929198"/>
              <a:ext cx="719137" cy="369888"/>
            </a:xfrm>
            <a:prstGeom prst="rect">
              <a:avLst/>
            </a:prstGeom>
            <a:noFill/>
            <a:ln w="9525">
              <a:noFill/>
              <a:miter lim="800000"/>
            </a:ln>
          </p:spPr>
          <p:txBody>
            <a:bodyPr>
              <a:spAutoFit/>
            </a:bodyPr>
            <a:lstStyle/>
            <a:p>
              <a:r>
                <a:rPr lang="en-US" altLang="zh-CN" i="1" dirty="0"/>
                <a:t>o</a:t>
              </a:r>
              <a:endParaRPr lang="zh-CN" altLang="en-US" i="1" dirty="0"/>
            </a:p>
          </p:txBody>
        </p:sp>
        <p:sp>
          <p:nvSpPr>
            <p:cNvPr id="35" name="TextBox 19"/>
            <p:cNvSpPr txBox="1">
              <a:spLocks noChangeArrowheads="1"/>
            </p:cNvSpPr>
            <p:nvPr/>
          </p:nvSpPr>
          <p:spPr bwMode="auto">
            <a:xfrm>
              <a:off x="500034" y="5072074"/>
              <a:ext cx="719137" cy="369888"/>
            </a:xfrm>
            <a:prstGeom prst="rect">
              <a:avLst/>
            </a:prstGeom>
            <a:noFill/>
            <a:ln w="9525">
              <a:noFill/>
              <a:miter lim="800000"/>
            </a:ln>
          </p:spPr>
          <p:txBody>
            <a:bodyPr>
              <a:spAutoFit/>
            </a:bodyPr>
            <a:lstStyle/>
            <a:p>
              <a:r>
                <a:rPr lang="en-US" altLang="zh-CN" i="1" dirty="0"/>
                <a:t>o</a:t>
              </a:r>
              <a:endParaRPr lang="zh-CN" altLang="en-US" i="1" dirty="0"/>
            </a:p>
          </p:txBody>
        </p:sp>
        <p:sp>
          <p:nvSpPr>
            <p:cNvPr id="36" name="TextBox 19"/>
            <p:cNvSpPr txBox="1">
              <a:spLocks noChangeArrowheads="1"/>
            </p:cNvSpPr>
            <p:nvPr/>
          </p:nvSpPr>
          <p:spPr bwMode="auto">
            <a:xfrm>
              <a:off x="2071670" y="3929066"/>
              <a:ext cx="719137" cy="369888"/>
            </a:xfrm>
            <a:prstGeom prst="rect">
              <a:avLst/>
            </a:prstGeom>
            <a:noFill/>
            <a:ln w="9525">
              <a:noFill/>
              <a:miter lim="800000"/>
            </a:ln>
          </p:spPr>
          <p:txBody>
            <a:bodyPr>
              <a:spAutoFit/>
            </a:bodyPr>
            <a:lstStyle/>
            <a:p>
              <a:r>
                <a:rPr lang="en-US" altLang="zh-CN" i="1" dirty="0"/>
                <a:t>o</a:t>
              </a:r>
              <a:endParaRPr lang="zh-CN" altLang="en-US" i="1" dirty="0"/>
            </a:p>
          </p:txBody>
        </p:sp>
        <p:sp>
          <p:nvSpPr>
            <p:cNvPr id="37" name="Rectangle 36"/>
            <p:cNvSpPr/>
            <p:nvPr/>
          </p:nvSpPr>
          <p:spPr>
            <a:xfrm>
              <a:off x="1606616" y="6488692"/>
              <a:ext cx="1107996"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分类学习</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归纳学习：假说选择</a:t>
            </a:r>
          </a:p>
        </p:txBody>
      </p:sp>
      <p:sp>
        <p:nvSpPr>
          <p:cNvPr id="3" name="内容占位符 2"/>
          <p:cNvSpPr>
            <a:spLocks noGrp="1"/>
          </p:cNvSpPr>
          <p:nvPr>
            <p:ph idx="1"/>
          </p:nvPr>
        </p:nvSpPr>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构造</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调整假说</a:t>
            </a:r>
            <a:r>
              <a:rPr lang="en-US" altLang="zh-CN" dirty="0">
                <a:latin typeface="楷体" panose="02010609060101010101" pitchFamily="49" charset="-122"/>
                <a:ea typeface="楷体" panose="02010609060101010101" pitchFamily="49" charset="-122"/>
              </a:rPr>
              <a:t>h</a:t>
            </a:r>
            <a:r>
              <a:rPr lang="zh-CN" altLang="en-US" dirty="0">
                <a:latin typeface="楷体" panose="02010609060101010101" pitchFamily="49" charset="-122"/>
                <a:ea typeface="楷体" panose="02010609060101010101" pitchFamily="49" charset="-122"/>
              </a:rPr>
              <a:t>与函数</a:t>
            </a:r>
            <a:r>
              <a:rPr lang="en-US" altLang="zh-CN" dirty="0">
                <a:latin typeface="楷体" panose="02010609060101010101" pitchFamily="49" charset="-122"/>
                <a:ea typeface="楷体" panose="02010609060101010101" pitchFamily="49" charset="-122"/>
              </a:rPr>
              <a:t>f</a:t>
            </a:r>
            <a:r>
              <a:rPr lang="zh-CN" altLang="en-US" dirty="0">
                <a:latin typeface="楷体" panose="02010609060101010101" pitchFamily="49" charset="-122"/>
                <a:ea typeface="楷体" panose="02010609060101010101" pitchFamily="49" charset="-122"/>
              </a:rPr>
              <a:t>在训练集上一致</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h</a:t>
            </a:r>
            <a:r>
              <a:rPr lang="zh-CN" altLang="en-US" dirty="0">
                <a:latin typeface="楷体" panose="02010609060101010101" pitchFamily="49" charset="-122"/>
                <a:ea typeface="楷体" panose="02010609060101010101" pitchFamily="49" charset="-122"/>
              </a:rPr>
              <a:t>是一致的如果</a:t>
            </a:r>
            <a:r>
              <a:rPr lang="en-US" altLang="zh-CN" dirty="0">
                <a:latin typeface="楷体" panose="02010609060101010101" pitchFamily="49" charset="-122"/>
                <a:ea typeface="楷体" panose="02010609060101010101" pitchFamily="49" charset="-122"/>
              </a:rPr>
              <a:t>h</a:t>
            </a:r>
            <a:r>
              <a:rPr lang="zh-CN" altLang="en-US" dirty="0">
                <a:latin typeface="楷体" panose="02010609060101010101" pitchFamily="49" charset="-122"/>
                <a:ea typeface="楷体" panose="02010609060101010101" pitchFamily="49" charset="-122"/>
              </a:rPr>
              <a:t>与</a:t>
            </a:r>
            <a:r>
              <a:rPr lang="en-US" altLang="zh-CN" dirty="0">
                <a:latin typeface="楷体" panose="02010609060101010101" pitchFamily="49" charset="-122"/>
                <a:ea typeface="楷体" panose="02010609060101010101" pitchFamily="49" charset="-122"/>
              </a:rPr>
              <a:t>f</a:t>
            </a:r>
            <a:r>
              <a:rPr lang="zh-CN" altLang="en-US" dirty="0">
                <a:latin typeface="楷体" panose="02010609060101010101" pitchFamily="49" charset="-122"/>
                <a:ea typeface="楷体" panose="02010609060101010101" pitchFamily="49" charset="-122"/>
              </a:rPr>
              <a:t>在所有的训练样本上都相同</a:t>
            </a:r>
            <a:endParaRPr lang="en-US" altLang="zh-CN" dirty="0">
              <a:latin typeface="楷体" panose="02010609060101010101" pitchFamily="49" charset="-122"/>
              <a:ea typeface="楷体" panose="02010609060101010101" pitchFamily="49" charset="-122"/>
            </a:endParaRPr>
          </a:p>
        </p:txBody>
      </p:sp>
      <p:sp>
        <p:nvSpPr>
          <p:cNvPr id="18" name="TextBox 17"/>
          <p:cNvSpPr txBox="1">
            <a:spLocks noChangeArrowheads="1"/>
          </p:cNvSpPr>
          <p:nvPr/>
        </p:nvSpPr>
        <p:spPr bwMode="auto">
          <a:xfrm>
            <a:off x="5214942" y="6416699"/>
            <a:ext cx="719138" cy="369887"/>
          </a:xfrm>
          <a:prstGeom prst="rect">
            <a:avLst/>
          </a:prstGeom>
          <a:noFill/>
          <a:ln w="9525">
            <a:noFill/>
            <a:miter lim="800000"/>
          </a:ln>
        </p:spPr>
        <p:txBody>
          <a:bodyPr>
            <a:spAutoFit/>
          </a:bodyPr>
          <a:lstStyle/>
          <a:p>
            <a:r>
              <a:rPr lang="en-US" altLang="zh-CN" i="1" dirty="0"/>
              <a:t>x</a:t>
            </a:r>
            <a:endParaRPr lang="zh-CN" altLang="en-US" i="1" dirty="0"/>
          </a:p>
        </p:txBody>
      </p:sp>
      <p:grpSp>
        <p:nvGrpSpPr>
          <p:cNvPr id="33" name="组合 32"/>
          <p:cNvGrpSpPr/>
          <p:nvPr/>
        </p:nvGrpSpPr>
        <p:grpSpPr>
          <a:xfrm>
            <a:off x="638149" y="3080316"/>
            <a:ext cx="4683125" cy="3367087"/>
            <a:chOff x="638149" y="3080316"/>
            <a:chExt cx="4683125" cy="3367087"/>
          </a:xfrm>
        </p:grpSpPr>
        <p:grpSp>
          <p:nvGrpSpPr>
            <p:cNvPr id="14" name="组合 12"/>
            <p:cNvGrpSpPr/>
            <p:nvPr/>
          </p:nvGrpSpPr>
          <p:grpSpPr bwMode="auto">
            <a:xfrm>
              <a:off x="1360462" y="3639116"/>
              <a:ext cx="3960812" cy="2808287"/>
              <a:chOff x="2832236" y="2500847"/>
              <a:chExt cx="3323940" cy="2455223"/>
            </a:xfrm>
          </p:grpSpPr>
          <p:cxnSp>
            <p:nvCxnSpPr>
              <p:cNvPr id="15" name="直接连接符 8"/>
              <p:cNvCxnSpPr>
                <a:cxnSpLocks noChangeShapeType="1"/>
              </p:cNvCxnSpPr>
              <p:nvPr/>
            </p:nvCxnSpPr>
            <p:spPr bwMode="auto">
              <a:xfrm>
                <a:off x="2843808" y="4941168"/>
                <a:ext cx="3312368" cy="0"/>
              </a:xfrm>
              <a:prstGeom prst="line">
                <a:avLst/>
              </a:prstGeom>
              <a:noFill/>
              <a:ln w="28575" algn="ctr">
                <a:solidFill>
                  <a:schemeClr val="tx1"/>
                </a:solidFill>
                <a:round/>
                <a:tailEnd type="triangle" w="med" len="med"/>
              </a:ln>
            </p:spPr>
          </p:cxnSp>
          <p:cxnSp>
            <p:nvCxnSpPr>
              <p:cNvPr id="16" name="直接连接符 10"/>
              <p:cNvCxnSpPr>
                <a:cxnSpLocks noChangeShapeType="1"/>
              </p:cNvCxnSpPr>
              <p:nvPr/>
            </p:nvCxnSpPr>
            <p:spPr bwMode="auto">
              <a:xfrm flipH="1" flipV="1">
                <a:off x="2832236" y="2500847"/>
                <a:ext cx="11574" cy="2455223"/>
              </a:xfrm>
              <a:prstGeom prst="line">
                <a:avLst/>
              </a:prstGeom>
              <a:noFill/>
              <a:ln w="28575" algn="ctr">
                <a:solidFill>
                  <a:schemeClr val="tx1"/>
                </a:solidFill>
                <a:round/>
                <a:tailEnd type="triangle" w="med" len="med"/>
              </a:ln>
            </p:spPr>
          </p:cxnSp>
        </p:grpSp>
        <p:sp>
          <p:nvSpPr>
            <p:cNvPr id="17" name="TextBox 16"/>
            <p:cNvSpPr txBox="1">
              <a:spLocks noChangeArrowheads="1"/>
            </p:cNvSpPr>
            <p:nvPr/>
          </p:nvSpPr>
          <p:spPr bwMode="auto">
            <a:xfrm>
              <a:off x="857224" y="3334316"/>
              <a:ext cx="719138" cy="369887"/>
            </a:xfrm>
            <a:prstGeom prst="rect">
              <a:avLst/>
            </a:prstGeom>
            <a:noFill/>
            <a:ln w="9525">
              <a:noFill/>
              <a:miter lim="800000"/>
            </a:ln>
          </p:spPr>
          <p:txBody>
            <a:bodyPr>
              <a:spAutoFit/>
            </a:bodyPr>
            <a:lstStyle/>
            <a:p>
              <a:r>
                <a:rPr lang="en-US" altLang="zh-CN" i="1"/>
                <a:t>f(x)</a:t>
              </a:r>
              <a:endParaRPr lang="zh-CN" altLang="en-US" i="1"/>
            </a:p>
          </p:txBody>
        </p:sp>
        <p:sp>
          <p:nvSpPr>
            <p:cNvPr id="19" name="TextBox 16"/>
            <p:cNvSpPr txBox="1">
              <a:spLocks noChangeArrowheads="1"/>
            </p:cNvSpPr>
            <p:nvPr/>
          </p:nvSpPr>
          <p:spPr bwMode="auto">
            <a:xfrm>
              <a:off x="1792262" y="5720328"/>
              <a:ext cx="720725" cy="368300"/>
            </a:xfrm>
            <a:prstGeom prst="rect">
              <a:avLst/>
            </a:prstGeom>
            <a:noFill/>
            <a:ln w="9525">
              <a:noFill/>
              <a:miter lim="800000"/>
            </a:ln>
          </p:spPr>
          <p:txBody>
            <a:bodyPr>
              <a:spAutoFit/>
            </a:bodyPr>
            <a:lstStyle/>
            <a:p>
              <a:r>
                <a:rPr lang="en-US" altLang="zh-CN" i="1"/>
                <a:t>x</a:t>
              </a:r>
              <a:endParaRPr lang="zh-CN" altLang="en-US" i="1"/>
            </a:p>
          </p:txBody>
        </p:sp>
        <p:sp>
          <p:nvSpPr>
            <p:cNvPr id="20" name="TextBox 17"/>
            <p:cNvSpPr txBox="1">
              <a:spLocks noChangeArrowheads="1"/>
            </p:cNvSpPr>
            <p:nvPr/>
          </p:nvSpPr>
          <p:spPr bwMode="auto">
            <a:xfrm>
              <a:off x="2368524" y="5350441"/>
              <a:ext cx="720725" cy="369887"/>
            </a:xfrm>
            <a:prstGeom prst="rect">
              <a:avLst/>
            </a:prstGeom>
            <a:noFill/>
            <a:ln w="9525">
              <a:noFill/>
              <a:miter lim="800000"/>
            </a:ln>
          </p:spPr>
          <p:txBody>
            <a:bodyPr>
              <a:spAutoFit/>
            </a:bodyPr>
            <a:lstStyle/>
            <a:p>
              <a:pPr algn="r"/>
              <a:r>
                <a:rPr lang="en-US" altLang="zh-CN" i="1"/>
                <a:t>x</a:t>
              </a:r>
              <a:endParaRPr lang="zh-CN" altLang="en-US" i="1"/>
            </a:p>
          </p:txBody>
        </p:sp>
        <p:sp>
          <p:nvSpPr>
            <p:cNvPr id="21" name="TextBox 18"/>
            <p:cNvSpPr txBox="1">
              <a:spLocks noChangeArrowheads="1"/>
            </p:cNvSpPr>
            <p:nvPr/>
          </p:nvSpPr>
          <p:spPr bwMode="auto">
            <a:xfrm>
              <a:off x="2873349" y="4999603"/>
              <a:ext cx="719138" cy="369888"/>
            </a:xfrm>
            <a:prstGeom prst="rect">
              <a:avLst/>
            </a:prstGeom>
            <a:noFill/>
            <a:ln w="9525">
              <a:noFill/>
              <a:miter lim="800000"/>
            </a:ln>
          </p:spPr>
          <p:txBody>
            <a:bodyPr>
              <a:spAutoFit/>
            </a:bodyPr>
            <a:lstStyle/>
            <a:p>
              <a:r>
                <a:rPr lang="en-US" altLang="zh-CN" i="1"/>
                <a:t>x</a:t>
              </a:r>
              <a:endParaRPr lang="zh-CN" altLang="en-US" i="1"/>
            </a:p>
          </p:txBody>
        </p:sp>
        <p:sp>
          <p:nvSpPr>
            <p:cNvPr id="22" name="TextBox 19"/>
            <p:cNvSpPr txBox="1">
              <a:spLocks noChangeArrowheads="1"/>
            </p:cNvSpPr>
            <p:nvPr/>
          </p:nvSpPr>
          <p:spPr bwMode="auto">
            <a:xfrm>
              <a:off x="3348807" y="4567803"/>
              <a:ext cx="719137" cy="369888"/>
            </a:xfrm>
            <a:prstGeom prst="rect">
              <a:avLst/>
            </a:prstGeom>
            <a:noFill/>
            <a:ln w="9525">
              <a:noFill/>
              <a:miter lim="800000"/>
            </a:ln>
          </p:spPr>
          <p:txBody>
            <a:bodyPr>
              <a:spAutoFit/>
            </a:bodyPr>
            <a:lstStyle/>
            <a:p>
              <a:r>
                <a:rPr lang="en-US" altLang="zh-CN" i="1" dirty="0"/>
                <a:t>x</a:t>
              </a:r>
              <a:endParaRPr lang="zh-CN" altLang="en-US" i="1" dirty="0"/>
            </a:p>
          </p:txBody>
        </p:sp>
        <p:sp>
          <p:nvSpPr>
            <p:cNvPr id="23" name="TextBox 20"/>
            <p:cNvSpPr txBox="1">
              <a:spLocks noChangeArrowheads="1"/>
            </p:cNvSpPr>
            <p:nvPr/>
          </p:nvSpPr>
          <p:spPr bwMode="auto">
            <a:xfrm>
              <a:off x="4427984" y="3140968"/>
              <a:ext cx="719138" cy="369888"/>
            </a:xfrm>
            <a:prstGeom prst="rect">
              <a:avLst/>
            </a:prstGeom>
            <a:noFill/>
            <a:ln w="9525">
              <a:noFill/>
              <a:miter lim="800000"/>
            </a:ln>
          </p:spPr>
          <p:txBody>
            <a:bodyPr>
              <a:spAutoFit/>
            </a:bodyPr>
            <a:lstStyle/>
            <a:p>
              <a:r>
                <a:rPr lang="en-US" altLang="zh-CN" i="1" dirty="0"/>
                <a:t>x</a:t>
              </a:r>
              <a:endParaRPr lang="zh-CN" altLang="en-US" i="1" dirty="0"/>
            </a:p>
          </p:txBody>
        </p:sp>
        <p:sp>
          <p:nvSpPr>
            <p:cNvPr id="24" name="TextBox 21"/>
            <p:cNvSpPr txBox="1">
              <a:spLocks noChangeArrowheads="1"/>
            </p:cNvSpPr>
            <p:nvPr/>
          </p:nvSpPr>
          <p:spPr bwMode="auto">
            <a:xfrm>
              <a:off x="4284910" y="5085184"/>
              <a:ext cx="719138" cy="369887"/>
            </a:xfrm>
            <a:prstGeom prst="rect">
              <a:avLst/>
            </a:prstGeom>
            <a:noFill/>
            <a:ln w="9525">
              <a:noFill/>
              <a:miter lim="800000"/>
            </a:ln>
          </p:spPr>
          <p:txBody>
            <a:bodyPr>
              <a:spAutoFit/>
            </a:bodyPr>
            <a:lstStyle/>
            <a:p>
              <a:r>
                <a:rPr lang="en-US" altLang="zh-CN" i="1" dirty="0"/>
                <a:t>x</a:t>
              </a:r>
              <a:endParaRPr lang="zh-CN" altLang="en-US" i="1" dirty="0"/>
            </a:p>
          </p:txBody>
        </p:sp>
        <p:cxnSp>
          <p:nvCxnSpPr>
            <p:cNvPr id="25" name="直接连接符 23"/>
            <p:cNvCxnSpPr>
              <a:cxnSpLocks noChangeShapeType="1"/>
            </p:cNvCxnSpPr>
            <p:nvPr/>
          </p:nvCxnSpPr>
          <p:spPr bwMode="auto">
            <a:xfrm flipV="1">
              <a:off x="1576362" y="3631178"/>
              <a:ext cx="3384550" cy="2736850"/>
            </a:xfrm>
            <a:prstGeom prst="line">
              <a:avLst/>
            </a:prstGeom>
            <a:noFill/>
            <a:ln w="50800" algn="ctr">
              <a:solidFill>
                <a:srgbClr val="FF3300"/>
              </a:solidFill>
              <a:round/>
            </a:ln>
          </p:spPr>
        </p:cxnSp>
        <p:sp>
          <p:nvSpPr>
            <p:cNvPr id="26" name="弧形 29"/>
            <p:cNvSpPr/>
            <p:nvPr/>
          </p:nvSpPr>
          <p:spPr bwMode="auto">
            <a:xfrm rot="2902037">
              <a:off x="2474887" y="2616765"/>
              <a:ext cx="863600" cy="4537075"/>
            </a:xfrm>
            <a:prstGeom prst="arc">
              <a:avLst>
                <a:gd name="adj1" fmla="val 16200000"/>
                <a:gd name="adj2" fmla="val 4597076"/>
              </a:avLst>
            </a:prstGeom>
            <a:noFill/>
            <a:ln w="50800" cap="flat" cmpd="sng" algn="ctr">
              <a:solidFill>
                <a:schemeClr val="accent2"/>
              </a:solidFill>
              <a:prstDash val="solid"/>
              <a:round/>
              <a:headEnd type="none" w="med" len="med"/>
              <a:tailEnd type="none" w="med" len="med"/>
            </a:ln>
            <a:effectLst/>
          </p:spPr>
          <p:txBody>
            <a:bodyPr/>
            <a:lstStyle/>
            <a:p>
              <a:pPr>
                <a:defRPr/>
              </a:pPr>
              <a:endParaRPr lang="zh-CN" altLang="en-US">
                <a:ea typeface="宋体" panose="02010600030101010101" pitchFamily="2" charset="-122"/>
              </a:endParaRPr>
            </a:p>
          </p:txBody>
        </p:sp>
        <p:grpSp>
          <p:nvGrpSpPr>
            <p:cNvPr id="27" name="组合 38"/>
            <p:cNvGrpSpPr/>
            <p:nvPr/>
          </p:nvGrpSpPr>
          <p:grpSpPr bwMode="auto">
            <a:xfrm>
              <a:off x="1750987" y="3080316"/>
              <a:ext cx="3268662" cy="2855912"/>
              <a:chOff x="2802049" y="1941087"/>
              <a:chExt cx="3268790" cy="2856065"/>
            </a:xfrm>
          </p:grpSpPr>
          <p:sp>
            <p:nvSpPr>
              <p:cNvPr id="28" name="弧形 30"/>
              <p:cNvSpPr/>
              <p:nvPr/>
            </p:nvSpPr>
            <p:spPr bwMode="auto">
              <a:xfrm rot="8447450">
                <a:off x="2802049" y="3728708"/>
                <a:ext cx="2087644" cy="647735"/>
              </a:xfrm>
              <a:prstGeom prst="arc">
                <a:avLst>
                  <a:gd name="adj1" fmla="val 11463573"/>
                  <a:gd name="adj2" fmla="val 21006195"/>
                </a:avLst>
              </a:prstGeom>
              <a:noFill/>
              <a:ln w="50800" cap="flat" cmpd="sng" algn="ctr">
                <a:solidFill>
                  <a:srgbClr val="0000FF"/>
                </a:solidFill>
                <a:prstDash val="solid"/>
                <a:round/>
                <a:headEnd type="none" w="med" len="med"/>
                <a:tailEnd type="none" w="med" len="med"/>
              </a:ln>
              <a:effectLst/>
            </p:spPr>
            <p:txBody>
              <a:bodyPr/>
              <a:lstStyle/>
              <a:p>
                <a:pPr>
                  <a:defRPr/>
                </a:pPr>
                <a:endParaRPr lang="zh-CN" altLang="en-US">
                  <a:ea typeface="宋体" panose="02010600030101010101" pitchFamily="2" charset="-122"/>
                </a:endParaRPr>
              </a:p>
            </p:txBody>
          </p:sp>
          <p:sp>
            <p:nvSpPr>
              <p:cNvPr id="29" name="弧形 31"/>
              <p:cNvSpPr/>
              <p:nvPr/>
            </p:nvSpPr>
            <p:spPr bwMode="auto">
              <a:xfrm>
                <a:off x="3924455" y="3644565"/>
                <a:ext cx="1511359" cy="1152587"/>
              </a:xfrm>
              <a:prstGeom prst="arc">
                <a:avLst>
                  <a:gd name="adj1" fmla="val 15816688"/>
                  <a:gd name="adj2" fmla="val 21115843"/>
                </a:avLst>
              </a:prstGeom>
              <a:noFill/>
              <a:ln w="50800" cap="flat" cmpd="sng" algn="ctr">
                <a:solidFill>
                  <a:srgbClr val="0000FF"/>
                </a:solidFill>
                <a:prstDash val="solid"/>
                <a:round/>
                <a:headEnd type="none" w="med" len="med"/>
                <a:tailEnd type="none" w="med" len="med"/>
              </a:ln>
              <a:effectLst/>
            </p:spPr>
            <p:txBody>
              <a:bodyPr/>
              <a:lstStyle/>
              <a:p>
                <a:pPr>
                  <a:defRPr/>
                </a:pPr>
                <a:endParaRPr lang="zh-CN" altLang="en-US">
                  <a:ea typeface="宋体" panose="02010600030101010101" pitchFamily="2" charset="-122"/>
                </a:endParaRPr>
              </a:p>
            </p:txBody>
          </p:sp>
          <p:sp>
            <p:nvSpPr>
              <p:cNvPr id="30" name="弧形 37"/>
              <p:cNvSpPr/>
              <p:nvPr/>
            </p:nvSpPr>
            <p:spPr bwMode="auto">
              <a:xfrm rot="2762071">
                <a:off x="3803784" y="1968093"/>
                <a:ext cx="2294060" cy="2240050"/>
              </a:xfrm>
              <a:prstGeom prst="arc">
                <a:avLst>
                  <a:gd name="adj1" fmla="val 15816688"/>
                  <a:gd name="adj2" fmla="val 1138260"/>
                </a:avLst>
              </a:prstGeom>
              <a:noFill/>
              <a:ln w="50800" cap="flat" cmpd="sng" algn="ctr">
                <a:solidFill>
                  <a:srgbClr val="0000FF"/>
                </a:solidFill>
                <a:prstDash val="solid"/>
                <a:round/>
                <a:headEnd type="none" w="med" len="med"/>
                <a:tailEnd type="none" w="med" len="med"/>
              </a:ln>
              <a:effectLst/>
            </p:spPr>
            <p:txBody>
              <a:bodyPr/>
              <a:lstStyle/>
              <a:p>
                <a:pPr>
                  <a:defRPr/>
                </a:pPr>
                <a:endParaRPr lang="zh-CN" altLang="en-US">
                  <a:ea typeface="宋体" panose="02010600030101010101" pitchFamily="2" charset="-122"/>
                </a:endParaRPr>
              </a:p>
            </p:txBody>
          </p:sp>
        </p:grpSp>
      </p:grpSp>
      <p:sp>
        <p:nvSpPr>
          <p:cNvPr id="31" name="矩形 39"/>
          <p:cNvSpPr>
            <a:spLocks noChangeArrowheads="1"/>
          </p:cNvSpPr>
          <p:nvPr/>
        </p:nvSpPr>
        <p:spPr bwMode="auto">
          <a:xfrm>
            <a:off x="5678340" y="4149080"/>
            <a:ext cx="3286148" cy="830997"/>
          </a:xfrm>
          <a:prstGeom prst="rect">
            <a:avLst/>
          </a:prstGeom>
          <a:noFill/>
          <a:ln w="9525">
            <a:noFill/>
            <a:miter lim="800000"/>
          </a:ln>
        </p:spPr>
        <p:txBody>
          <a:bodyPr wrap="square">
            <a:spAutoFit/>
          </a:bodyPr>
          <a:lstStyle/>
          <a:p>
            <a:pPr algn="l"/>
            <a:r>
              <a:rPr lang="zh-CN" altLang="en-US" sz="2400" dirty="0">
                <a:solidFill>
                  <a:srgbClr val="FF0000"/>
                </a:solidFill>
                <a:latin typeface="楷体" panose="02010609060101010101" pitchFamily="49" charset="-122"/>
                <a:ea typeface="楷体" panose="02010609060101010101" pitchFamily="49" charset="-122"/>
              </a:rPr>
              <a:t>奥坎姆剃刀</a:t>
            </a:r>
            <a:r>
              <a:rPr lang="en-US" altLang="zh-CN" sz="2400" dirty="0">
                <a:solidFill>
                  <a:srgbClr val="FF0000"/>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选择与数据一致的最简单假设</a:t>
            </a:r>
          </a:p>
        </p:txBody>
      </p:sp>
      <p:sp>
        <p:nvSpPr>
          <p:cNvPr id="32" name="矩形 39"/>
          <p:cNvSpPr>
            <a:spLocks noChangeArrowheads="1"/>
          </p:cNvSpPr>
          <p:nvPr/>
        </p:nvSpPr>
        <p:spPr bwMode="auto">
          <a:xfrm>
            <a:off x="5580112" y="2996952"/>
            <a:ext cx="3286148" cy="830997"/>
          </a:xfrm>
          <a:prstGeom prst="rect">
            <a:avLst/>
          </a:prstGeom>
          <a:noFill/>
          <a:ln w="9525">
            <a:noFill/>
            <a:miter lim="800000"/>
          </a:ln>
        </p:spPr>
        <p:txBody>
          <a:bodyPr wrap="square">
            <a:spAutoFit/>
          </a:bodyPr>
          <a:lstStyle/>
          <a:p>
            <a:pPr algn="l"/>
            <a:r>
              <a:rPr lang="zh-CN" altLang="en-US" sz="2400" b="1" dirty="0">
                <a:solidFill>
                  <a:srgbClr val="FF0000"/>
                </a:solidFill>
                <a:latin typeface="楷体" panose="02010609060101010101" pitchFamily="49" charset="-122"/>
                <a:ea typeface="楷体" panose="02010609060101010101" pitchFamily="49" charset="-122"/>
              </a:rPr>
              <a:t>当存在多个</a:t>
            </a:r>
            <a:r>
              <a:rPr lang="en-US" altLang="zh-CN" sz="2400" b="1" dirty="0">
                <a:solidFill>
                  <a:srgbClr val="FF0000"/>
                </a:solidFill>
                <a:latin typeface="楷体" panose="02010609060101010101" pitchFamily="49" charset="-122"/>
                <a:ea typeface="楷体" panose="02010609060101010101" pitchFamily="49" charset="-122"/>
              </a:rPr>
              <a:t>h</a:t>
            </a:r>
            <a:r>
              <a:rPr lang="zh-CN" altLang="en-US" sz="2400" b="1" dirty="0">
                <a:solidFill>
                  <a:srgbClr val="FF0000"/>
                </a:solidFill>
                <a:latin typeface="楷体" panose="02010609060101010101" pitchFamily="49" charset="-122"/>
                <a:ea typeface="楷体" panose="02010609060101010101" pitchFamily="49" charset="-122"/>
              </a:rPr>
              <a:t>与</a:t>
            </a:r>
            <a:r>
              <a:rPr lang="en-US" altLang="zh-CN" sz="2400" b="1" dirty="0">
                <a:solidFill>
                  <a:srgbClr val="FF0000"/>
                </a:solidFill>
                <a:latin typeface="楷体" panose="02010609060101010101" pitchFamily="49" charset="-122"/>
                <a:ea typeface="楷体" panose="02010609060101010101" pitchFamily="49" charset="-122"/>
              </a:rPr>
              <a:t>f</a:t>
            </a:r>
            <a:r>
              <a:rPr lang="zh-CN" altLang="en-US" sz="2400" b="1" dirty="0">
                <a:solidFill>
                  <a:srgbClr val="FF0000"/>
                </a:solidFill>
                <a:latin typeface="楷体" panose="02010609060101010101" pitchFamily="49" charset="-122"/>
                <a:ea typeface="楷体" panose="02010609060101010101" pitchFamily="49" charset="-122"/>
              </a:rPr>
              <a:t>在训练样本上一致如何选择？</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blinds(horizontal)">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最佳假说空间</a:t>
            </a:r>
          </a:p>
        </p:txBody>
      </p:sp>
      <p:sp>
        <p:nvSpPr>
          <p:cNvPr id="4" name="灯片编号占位符 1"/>
          <p:cNvSpPr>
            <a:spLocks noGrp="1"/>
          </p:cNvSpPr>
          <p:nvPr>
            <p:ph type="sldNum" sz="quarter" idx="4294967295"/>
          </p:nvPr>
        </p:nvSpPr>
        <p:spPr>
          <a:xfrm>
            <a:off x="6675438" y="6769174"/>
            <a:ext cx="2133600" cy="476250"/>
          </a:xfrm>
          <a:prstGeom prst="rect">
            <a:avLst/>
          </a:prstGeom>
          <a:noFill/>
          <a:ln>
            <a:miter lim="800000"/>
          </a:ln>
        </p:spPr>
        <p:txBody>
          <a:bodyPr/>
          <a:lstStyle/>
          <a:p>
            <a:fld id="{5DAABA5A-3EBB-49C8-988D-5476B6117577}" type="slidenum">
              <a:rPr lang="en-US" altLang="zh-CN" smtClean="0">
                <a:ea typeface="宋体" panose="02010600030101010101" pitchFamily="2" charset="-122"/>
              </a:rPr>
              <a:t>26</a:t>
            </a:fld>
            <a:endParaRPr lang="en-US" altLang="zh-CN">
              <a:ea typeface="宋体" panose="02010600030101010101" pitchFamily="2" charset="-122"/>
            </a:endParaRPr>
          </a:p>
        </p:txBody>
      </p:sp>
      <p:sp>
        <p:nvSpPr>
          <p:cNvPr id="5" name="内容占位符 2"/>
          <p:cNvSpPr>
            <a:spLocks noGrp="1"/>
          </p:cNvSpPr>
          <p:nvPr>
            <p:ph idx="1"/>
          </p:nvPr>
        </p:nvSpPr>
        <p:spPr>
          <a:xfrm>
            <a:off x="457200" y="1600200"/>
            <a:ext cx="8686800" cy="4525963"/>
          </a:xfrm>
        </p:spPr>
        <p:txBody>
          <a:bodyPr>
            <a:normAutofit/>
          </a:bodyPr>
          <a:lstStyle/>
          <a:p>
            <a:pPr>
              <a:buClr>
                <a:srgbClr val="800000"/>
              </a:buCl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数学上如何定义最好的假说</a:t>
            </a:r>
            <a:r>
              <a:rPr lang="en-US" altLang="zh-CN" dirty="0">
                <a:solidFill>
                  <a:srgbClr val="FF0000"/>
                </a:solidFill>
                <a:latin typeface="楷体" panose="02010609060101010101" pitchFamily="49" charset="-122"/>
                <a:ea typeface="楷体" panose="02010609060101010101" pitchFamily="49" charset="-122"/>
              </a:rPr>
              <a:t>h</a:t>
            </a:r>
            <a:r>
              <a:rPr lang="zh-CN" altLang="en-US" dirty="0">
                <a:solidFill>
                  <a:srgbClr val="FF0000"/>
                </a:solidFill>
                <a:latin typeface="楷体" panose="02010609060101010101" pitchFamily="49" charset="-122"/>
                <a:ea typeface="楷体" panose="02010609060101010101" pitchFamily="49" charset="-122"/>
              </a:rPr>
              <a:t>？</a:t>
            </a:r>
            <a:endParaRPr lang="en-US" altLang="zh-CN" dirty="0">
              <a:solidFill>
                <a:srgbClr val="FF0000"/>
              </a:solidFill>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最适用于训练数据：在训练数据上预测错误最少 </a:t>
            </a:r>
            <a:r>
              <a:rPr lang="en-US" altLang="zh-CN" dirty="0">
                <a:latin typeface="楷体" panose="02010609060101010101" pitchFamily="49" charset="-122"/>
                <a:ea typeface="楷体" panose="02010609060101010101" pitchFamily="49" charset="-122"/>
              </a:rPr>
              <a:t>E</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h,D</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简单性</a:t>
            </a:r>
            <a:r>
              <a:rPr lang="en-US" altLang="zh-CN" dirty="0">
                <a:latin typeface="楷体" panose="02010609060101010101" pitchFamily="49" charset="-122"/>
                <a:ea typeface="楷体" panose="02010609060101010101" pitchFamily="49" charset="-122"/>
              </a:rPr>
              <a:t>C(h);</a:t>
            </a: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通常在</a:t>
            </a:r>
            <a:r>
              <a:rPr lang="en-US" altLang="zh-CN" dirty="0">
                <a:latin typeface="楷体" panose="02010609060101010101" pitchFamily="49" charset="-122"/>
                <a:ea typeface="楷体" panose="02010609060101010101" pitchFamily="49" charset="-122"/>
              </a:rPr>
              <a:t>E</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h,D</a:t>
            </a:r>
            <a:r>
              <a:rPr lang="zh-CN" altLang="en-US" dirty="0">
                <a:latin typeface="楷体" panose="02010609060101010101" pitchFamily="49" charset="-122"/>
                <a:ea typeface="楷体" panose="02010609060101010101" pitchFamily="49" charset="-122"/>
              </a:rPr>
              <a:t>）与</a:t>
            </a:r>
            <a:r>
              <a:rPr lang="en-US" altLang="zh-CN" dirty="0">
                <a:latin typeface="楷体" panose="02010609060101010101" pitchFamily="49" charset="-122"/>
                <a:ea typeface="楷体" panose="02010609060101010101" pitchFamily="49" charset="-122"/>
              </a:rPr>
              <a:t>C(h)</a:t>
            </a:r>
            <a:r>
              <a:rPr lang="zh-CN" altLang="en-US" dirty="0">
                <a:latin typeface="楷体" panose="02010609060101010101" pitchFamily="49" charset="-122"/>
                <a:ea typeface="楷体" panose="02010609060101010101" pitchFamily="49" charset="-122"/>
              </a:rPr>
              <a:t>中进行折中，比如：</a:t>
            </a:r>
            <a:endParaRPr lang="en-US" altLang="zh-CN" dirty="0">
              <a:latin typeface="楷体" panose="02010609060101010101" pitchFamily="49" charset="-122"/>
              <a:ea typeface="楷体" panose="02010609060101010101" pitchFamily="49" charset="-122"/>
            </a:endParaRPr>
          </a:p>
          <a:p>
            <a:pPr lvl="1">
              <a:buClr>
                <a:srgbClr val="800000"/>
              </a:buClr>
              <a:buNone/>
            </a:pPr>
            <a:r>
              <a:rPr lang="en-US" altLang="zh-CN" dirty="0"/>
              <a:t>			Minimize </a:t>
            </a:r>
            <a:r>
              <a:rPr lang="el-GR" altLang="zh-CN" dirty="0"/>
              <a:t>α </a:t>
            </a:r>
            <a:r>
              <a:rPr lang="en-US" altLang="zh-CN" dirty="0"/>
              <a:t>E(h,D) + (1-</a:t>
            </a:r>
            <a:r>
              <a:rPr lang="el-GR" altLang="zh-CN" dirty="0"/>
              <a:t>α) </a:t>
            </a:r>
            <a:r>
              <a:rPr lang="en-US" altLang="zh-CN" dirty="0"/>
              <a:t>C(h)</a:t>
            </a:r>
            <a:endParaRPr lang="en-US" altLang="zh-CN" dirty="0">
              <a:latin typeface="楷体" panose="02010609060101010101" pitchFamily="49" charset="-122"/>
              <a:ea typeface="楷体" panose="02010609060101010101" pitchFamily="49" charset="-122"/>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应用一：广告识别</a:t>
            </a:r>
          </a:p>
        </p:txBody>
      </p:sp>
      <p:pic>
        <p:nvPicPr>
          <p:cNvPr id="6" name="Picture 4"/>
          <p:cNvPicPr>
            <a:picLocks noChangeAspect="1" noChangeArrowheads="1"/>
          </p:cNvPicPr>
          <p:nvPr/>
        </p:nvPicPr>
        <p:blipFill>
          <a:blip r:embed="rId2" cstate="print"/>
          <a:srcRect/>
          <a:stretch>
            <a:fillRect/>
          </a:stretch>
        </p:blipFill>
        <p:spPr bwMode="auto">
          <a:xfrm>
            <a:off x="714348" y="2000240"/>
            <a:ext cx="7534030" cy="4214842"/>
          </a:xfrm>
          <a:prstGeom prst="rect">
            <a:avLst/>
          </a:prstGeom>
          <a:noFill/>
          <a:ln w="2857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应用一：广告识别</a:t>
            </a:r>
          </a:p>
        </p:txBody>
      </p:sp>
      <p:pic>
        <p:nvPicPr>
          <p:cNvPr id="5" name="Picture 2"/>
          <p:cNvPicPr>
            <a:picLocks noChangeAspect="1" noChangeArrowheads="1"/>
          </p:cNvPicPr>
          <p:nvPr/>
        </p:nvPicPr>
        <p:blipFill>
          <a:blip r:embed="rId2" cstate="print"/>
          <a:srcRect/>
          <a:stretch>
            <a:fillRect/>
          </a:stretch>
        </p:blipFill>
        <p:spPr bwMode="auto">
          <a:xfrm>
            <a:off x="1403648" y="2927862"/>
            <a:ext cx="6485835" cy="3332172"/>
          </a:xfrm>
          <a:prstGeom prst="rect">
            <a:avLst/>
          </a:prstGeom>
          <a:noFill/>
          <a:ln w="28575">
            <a:noFill/>
            <a:miter lim="800000"/>
            <a:headEnd/>
            <a:tailEnd/>
          </a:ln>
        </p:spPr>
      </p:pic>
      <p:sp>
        <p:nvSpPr>
          <p:cNvPr id="7" name="内容占位符 2"/>
          <p:cNvSpPr>
            <a:spLocks noGrp="1"/>
          </p:cNvSpPr>
          <p:nvPr>
            <p:ph idx="1"/>
          </p:nvPr>
        </p:nvSpPr>
        <p:spPr>
          <a:xfrm>
            <a:off x="214282" y="1714488"/>
            <a:ext cx="8229600" cy="4525963"/>
          </a:xfrm>
        </p:spPr>
        <p:txBody>
          <a:bodyPr>
            <a:normAutofit/>
          </a:bodyPr>
          <a:lstStyle/>
          <a:p>
            <a:pPr>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属性：图像的高，宽</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属性：</a:t>
            </a:r>
            <a:r>
              <a:rPr lang="en-US" altLang="zh-CN" dirty="0">
                <a:latin typeface="楷体" panose="02010609060101010101" pitchFamily="49" charset="-122"/>
                <a:ea typeface="楷体" panose="02010609060101010101" pitchFamily="49" charset="-122"/>
              </a:rPr>
              <a:t>Ad</a:t>
            </a:r>
            <a:r>
              <a:rPr lang="zh-CN" altLang="en-US" dirty="0">
                <a:latin typeface="楷体" panose="02010609060101010101" pitchFamily="49" charset="-122"/>
                <a:ea typeface="楷体" panose="02010609060101010101" pitchFamily="49" charset="-122"/>
              </a:rPr>
              <a:t>或者</a:t>
            </a:r>
            <a:r>
              <a:rPr lang="en-US" altLang="zh-CN" dirty="0"/>
              <a:t>¬Ad</a:t>
            </a:r>
            <a:endParaRPr lang="en-US" altLang="zh-CN"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应用一：广告识别</a:t>
            </a:r>
          </a:p>
        </p:txBody>
      </p:sp>
      <p:sp>
        <p:nvSpPr>
          <p:cNvPr id="7" name="内容占位符 2"/>
          <p:cNvSpPr>
            <a:spLocks noGrp="1"/>
          </p:cNvSpPr>
          <p:nvPr>
            <p:ph idx="1"/>
          </p:nvPr>
        </p:nvSpPr>
        <p:spPr>
          <a:xfrm>
            <a:off x="214282" y="1714488"/>
            <a:ext cx="8229600" cy="4525963"/>
          </a:xfrm>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使用最邻近的样本标签作为答案</a:t>
            </a:r>
            <a:endParaRPr lang="en-US" altLang="zh-CN" dirty="0">
              <a:latin typeface="楷体" panose="02010609060101010101" pitchFamily="49" charset="-122"/>
              <a:ea typeface="楷体" panose="02010609060101010101" pitchFamily="49" charset="-122"/>
            </a:endParaRPr>
          </a:p>
        </p:txBody>
      </p:sp>
      <p:sp>
        <p:nvSpPr>
          <p:cNvPr id="8" name="矩形 4"/>
          <p:cNvSpPr>
            <a:spLocks noChangeArrowheads="1"/>
          </p:cNvSpPr>
          <p:nvPr/>
        </p:nvSpPr>
        <p:spPr bwMode="auto">
          <a:xfrm>
            <a:off x="1714480" y="5517232"/>
            <a:ext cx="5602299" cy="830997"/>
          </a:xfrm>
          <a:prstGeom prst="rect">
            <a:avLst/>
          </a:prstGeom>
          <a:noFill/>
          <a:ln w="9525">
            <a:noFill/>
            <a:miter lim="800000"/>
          </a:ln>
        </p:spPr>
        <p:txBody>
          <a:bodyPr wrap="square">
            <a:spAutoFit/>
          </a:bodyPr>
          <a:lstStyle/>
          <a:p>
            <a:pPr algn="l"/>
            <a:r>
              <a:rPr lang="zh-CN" altLang="en-US" sz="2400" dirty="0">
                <a:solidFill>
                  <a:srgbClr val="FF0000"/>
                </a:solidFill>
                <a:latin typeface="楷体" panose="02010609060101010101" pitchFamily="49" charset="-122"/>
                <a:ea typeface="楷体" panose="02010609060101010101" pitchFamily="49" charset="-122"/>
              </a:rPr>
              <a:t>类似于</a:t>
            </a:r>
            <a:r>
              <a:rPr lang="en-US" altLang="zh-CN" sz="2400" dirty="0" err="1">
                <a:solidFill>
                  <a:srgbClr val="FF0000"/>
                </a:solidFill>
                <a:latin typeface="楷体" panose="02010609060101010101" pitchFamily="49" charset="-122"/>
                <a:ea typeface="楷体" panose="02010609060101010101" pitchFamily="49" charset="-122"/>
              </a:rPr>
              <a:t>kNN</a:t>
            </a:r>
            <a:r>
              <a:rPr lang="en-US" altLang="zh-CN" sz="2400" dirty="0">
                <a:solidFill>
                  <a:srgbClr val="FF0000"/>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选择当前样本最近的</a:t>
            </a:r>
            <a:r>
              <a:rPr lang="en-US" altLang="zh-CN" sz="2400" dirty="0">
                <a:solidFill>
                  <a:srgbClr val="FF0000"/>
                </a:solidFill>
                <a:latin typeface="楷体" panose="02010609060101010101" pitchFamily="49" charset="-122"/>
                <a:ea typeface="楷体" panose="02010609060101010101" pitchFamily="49" charset="-122"/>
              </a:rPr>
              <a:t>k</a:t>
            </a:r>
            <a:r>
              <a:rPr lang="zh-CN" altLang="en-US" sz="2400" dirty="0">
                <a:solidFill>
                  <a:srgbClr val="FF0000"/>
                </a:solidFill>
                <a:latin typeface="楷体" panose="02010609060101010101" pitchFamily="49" charset="-122"/>
                <a:ea typeface="楷体" panose="02010609060101010101" pitchFamily="49" charset="-122"/>
              </a:rPr>
              <a:t>个邻居中的主要标签作为当前样本的标签</a:t>
            </a:r>
          </a:p>
        </p:txBody>
      </p:sp>
      <p:pic>
        <p:nvPicPr>
          <p:cNvPr id="9" name="Picture 2"/>
          <p:cNvPicPr>
            <a:picLocks noChangeAspect="1" noChangeArrowheads="1"/>
          </p:cNvPicPr>
          <p:nvPr/>
        </p:nvPicPr>
        <p:blipFill>
          <a:blip r:embed="rId2" cstate="print"/>
          <a:srcRect/>
          <a:stretch>
            <a:fillRect/>
          </a:stretch>
        </p:blipFill>
        <p:spPr bwMode="auto">
          <a:xfrm>
            <a:off x="1069037" y="2636912"/>
            <a:ext cx="7168797" cy="2880320"/>
          </a:xfrm>
          <a:prstGeom prst="rect">
            <a:avLst/>
          </a:prstGeom>
          <a:noFill/>
          <a:ln w="2857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楷体" panose="02010609060101010101" pitchFamily="49" charset="-122"/>
                <a:ea typeface="楷体" panose="02010609060101010101" pitchFamily="49" charset="-122"/>
              </a:rPr>
              <a:t>什么是学习</a:t>
            </a:r>
            <a:endParaRPr lang="en-SG" dirty="0">
              <a:latin typeface="楷体" panose="02010609060101010101" pitchFamily="49" charset="-122"/>
              <a:ea typeface="楷体" panose="02010609060101010101" pitchFamily="49" charset="-122"/>
            </a:endParaRPr>
          </a:p>
        </p:txBody>
      </p:sp>
      <p:sp>
        <p:nvSpPr>
          <p:cNvPr id="35" name="Rectangle 4"/>
          <p:cNvSpPr>
            <a:spLocks noGrp="1"/>
          </p:cNvSpPr>
          <p:nvPr>
            <p:ph sz="half" idx="1"/>
          </p:nvPr>
        </p:nvSpPr>
        <p:spPr>
          <a:xfrm>
            <a:off x="179512" y="1700808"/>
            <a:ext cx="8507288" cy="3744416"/>
          </a:xfrm>
        </p:spPr>
        <p:txBody>
          <a:bodyPr>
            <a:normAutofit/>
          </a:bodyPr>
          <a:lstStyle/>
          <a:p>
            <a:pPr marL="488950" indent="-457200">
              <a:spcBef>
                <a:spcPts val="1800"/>
              </a:spcBef>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cs typeface="Verdana" panose="020B0604030504040204" pitchFamily="34" charset="0"/>
              </a:rPr>
              <a:t>学习</a:t>
            </a:r>
            <a:endParaRPr lang="en-US" altLang="zh-CN" dirty="0">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cs typeface="Verdana" panose="020B0604030504040204" pitchFamily="34" charset="0"/>
              </a:rPr>
              <a:t>记住一些事情</a:t>
            </a:r>
            <a:endParaRPr lang="en-US" altLang="zh-CN" dirty="0">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cs typeface="Verdana" panose="020B0604030504040204" pitchFamily="34" charset="0"/>
              </a:rPr>
              <a:t>通过观察和探究得到新的事实</a:t>
            </a:r>
            <a:endParaRPr lang="en-US" altLang="zh-CN" dirty="0">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cs typeface="Verdana" panose="020B0604030504040204" pitchFamily="34" charset="0"/>
              </a:rPr>
              <a:t>从经验中概括新的知识</a:t>
            </a:r>
            <a:endParaRPr lang="en-US" altLang="zh-CN" dirty="0">
              <a:latin typeface="楷体" panose="02010609060101010101" pitchFamily="49" charset="-122"/>
              <a:ea typeface="楷体" panose="02010609060101010101" pitchFamily="49" charset="-122"/>
              <a:cs typeface="Verdana" panose="020B0604030504040204" pitchFamily="34" charset="0"/>
            </a:endParaRPr>
          </a:p>
        </p:txBody>
      </p:sp>
      <p:sp>
        <p:nvSpPr>
          <p:cNvPr id="9" name="矩形 3"/>
          <p:cNvSpPr>
            <a:spLocks noChangeArrowheads="1"/>
          </p:cNvSpPr>
          <p:nvPr/>
        </p:nvSpPr>
        <p:spPr bwMode="auto">
          <a:xfrm>
            <a:off x="500034" y="4643446"/>
            <a:ext cx="7858180" cy="1569660"/>
          </a:xfrm>
          <a:prstGeom prst="rect">
            <a:avLst/>
          </a:prstGeom>
          <a:noFill/>
          <a:ln w="9525">
            <a:noFill/>
            <a:miter lim="800000"/>
          </a:ln>
        </p:spPr>
        <p:txBody>
          <a:bodyPr wrap="square">
            <a:spAutoFit/>
          </a:bodyPr>
          <a:lstStyle/>
          <a:p>
            <a:pPr algn="l"/>
            <a:r>
              <a:rPr lang="en-US" altLang="zh-CN" sz="2400" dirty="0"/>
              <a:t>“Learning denotes changes in the system that are </a:t>
            </a:r>
            <a:r>
              <a:rPr lang="en-US" altLang="zh-CN" sz="2400" b="1" dirty="0"/>
              <a:t>adaptive in the sense that they enable the system </a:t>
            </a:r>
            <a:r>
              <a:rPr lang="en-US" altLang="zh-CN" sz="2400" dirty="0"/>
              <a:t>to do the task or tasks drawn from the </a:t>
            </a:r>
            <a:r>
              <a:rPr lang="en-US" altLang="zh-CN" sz="2400" b="1" dirty="0"/>
              <a:t>same population more efficiently and more effectively </a:t>
            </a:r>
            <a:r>
              <a:rPr lang="en-US" altLang="zh-CN" sz="2400" dirty="0"/>
              <a:t>the</a:t>
            </a:r>
            <a:r>
              <a:rPr lang="en-US" altLang="zh-CN" sz="2400" b="1" dirty="0"/>
              <a:t> </a:t>
            </a:r>
            <a:r>
              <a:rPr lang="en-US" altLang="zh-CN" sz="2400" dirty="0"/>
              <a:t>next time” – Herb Simon</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朴素贝叶斯</a:t>
            </a:r>
          </a:p>
        </p:txBody>
      </p:sp>
      <p:sp>
        <p:nvSpPr>
          <p:cNvPr id="7" name="内容占位符 2"/>
          <p:cNvSpPr>
            <a:spLocks noGrp="1"/>
          </p:cNvSpPr>
          <p:nvPr>
            <p:ph idx="1"/>
          </p:nvPr>
        </p:nvSpPr>
        <p:spPr>
          <a:xfrm>
            <a:off x="214282" y="1714488"/>
            <a:ext cx="8229600" cy="4525963"/>
          </a:xfrm>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贝叶斯规则：</a:t>
            </a:r>
            <a:endParaRPr lang="en-US" altLang="zh-CN" dirty="0">
              <a:latin typeface="楷体" panose="02010609060101010101" pitchFamily="49" charset="-122"/>
              <a:ea typeface="楷体" panose="02010609060101010101" pitchFamily="49" charset="-122"/>
            </a:endParaRPr>
          </a:p>
        </p:txBody>
      </p:sp>
      <p:graphicFrame>
        <p:nvGraphicFramePr>
          <p:cNvPr id="2050" name="Object 3"/>
          <p:cNvGraphicFramePr>
            <a:graphicFrameLocks noChangeAspect="1"/>
          </p:cNvGraphicFramePr>
          <p:nvPr/>
        </p:nvGraphicFramePr>
        <p:xfrm>
          <a:off x="2285984" y="2428868"/>
          <a:ext cx="3760300" cy="1000132"/>
        </p:xfrm>
        <a:graphic>
          <a:graphicData uri="http://schemas.openxmlformats.org/presentationml/2006/ole">
            <mc:AlternateContent xmlns:mc="http://schemas.openxmlformats.org/markup-compatibility/2006">
              <mc:Choice xmlns:v="urn:schemas-microsoft-com:vml" Requires="v">
                <p:oleObj spid="_x0000_s2107" name="Equation" r:id="rId3" imgW="1574800" imgH="419100" progId="Equation.KSEE3">
                  <p:embed/>
                </p:oleObj>
              </mc:Choice>
              <mc:Fallback>
                <p:oleObj name="Equation" r:id="rId3" imgW="1574800" imgH="419100" progId="Equation.KSEE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84" y="2428868"/>
                        <a:ext cx="3760300" cy="1000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1" name="Picture 3"/>
          <p:cNvPicPr>
            <a:picLocks noChangeAspect="1" noChangeArrowheads="1"/>
          </p:cNvPicPr>
          <p:nvPr/>
        </p:nvPicPr>
        <p:blipFill>
          <a:blip r:embed="rId5" cstate="print"/>
          <a:srcRect/>
          <a:stretch>
            <a:fillRect/>
          </a:stretch>
        </p:blipFill>
        <p:spPr bwMode="auto">
          <a:xfrm>
            <a:off x="928662" y="4143380"/>
            <a:ext cx="7715304" cy="1246318"/>
          </a:xfrm>
          <a:prstGeom prst="rect">
            <a:avLst/>
          </a:prstGeom>
          <a:noFill/>
          <a:ln w="9525">
            <a:noFill/>
            <a:miter lim="800000"/>
            <a:headEnd/>
            <a:tailEnd/>
          </a:ln>
          <a:effectLst/>
        </p:spPr>
      </p:pic>
      <p:cxnSp>
        <p:nvCxnSpPr>
          <p:cNvPr id="11" name="Straight Arrow Connector 10"/>
          <p:cNvCxnSpPr/>
          <p:nvPr/>
        </p:nvCxnSpPr>
        <p:spPr>
          <a:xfrm rot="16200000" flipH="1">
            <a:off x="1214414" y="3857628"/>
            <a:ext cx="642942" cy="6429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14348" y="3429000"/>
            <a:ext cx="1000132" cy="369332"/>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标签</a:t>
            </a:r>
          </a:p>
        </p:txBody>
      </p:sp>
      <p:cxnSp>
        <p:nvCxnSpPr>
          <p:cNvPr id="13" name="Straight Arrow Connector 12"/>
          <p:cNvCxnSpPr/>
          <p:nvPr/>
        </p:nvCxnSpPr>
        <p:spPr>
          <a:xfrm rot="16200000" flipH="1">
            <a:off x="2643174" y="4000504"/>
            <a:ext cx="642942" cy="5000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57422" y="3571876"/>
            <a:ext cx="1000132" cy="369332"/>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属性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1571604" y="3798387"/>
            <a:ext cx="6000792" cy="236691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朴素贝叶斯</a:t>
            </a:r>
          </a:p>
        </p:txBody>
      </p:sp>
      <p:sp>
        <p:nvSpPr>
          <p:cNvPr id="7" name="内容占位符 2"/>
          <p:cNvSpPr>
            <a:spLocks noGrp="1"/>
          </p:cNvSpPr>
          <p:nvPr>
            <p:ph idx="1"/>
          </p:nvPr>
        </p:nvSpPr>
        <p:spPr>
          <a:xfrm>
            <a:off x="214282" y="1714488"/>
            <a:ext cx="8229600" cy="4525963"/>
          </a:xfrm>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朴素贝叶斯分类器：</a:t>
            </a:r>
            <a:endParaRPr lang="en-US" altLang="zh-CN" dirty="0">
              <a:latin typeface="楷体" panose="02010609060101010101" pitchFamily="49" charset="-122"/>
              <a:ea typeface="楷体" panose="02010609060101010101" pitchFamily="49" charset="-122"/>
            </a:endParaRPr>
          </a:p>
        </p:txBody>
      </p:sp>
      <p:cxnSp>
        <p:nvCxnSpPr>
          <p:cNvPr id="11" name="Straight Arrow Connector 10"/>
          <p:cNvCxnSpPr/>
          <p:nvPr/>
        </p:nvCxnSpPr>
        <p:spPr>
          <a:xfrm rot="16200000" flipH="1">
            <a:off x="1142976" y="3143248"/>
            <a:ext cx="785818" cy="7858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14348" y="2786058"/>
            <a:ext cx="1000132" cy="369332"/>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标签</a:t>
            </a:r>
          </a:p>
        </p:txBody>
      </p:sp>
      <p:cxnSp>
        <p:nvCxnSpPr>
          <p:cNvPr id="13" name="Straight Arrow Connector 12"/>
          <p:cNvCxnSpPr/>
          <p:nvPr/>
        </p:nvCxnSpPr>
        <p:spPr>
          <a:xfrm>
            <a:off x="2714612" y="3000373"/>
            <a:ext cx="2143140" cy="92869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28860" y="2631040"/>
            <a:ext cx="1000132" cy="369332"/>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属性</a:t>
            </a:r>
          </a:p>
        </p:txBody>
      </p:sp>
      <p:cxnSp>
        <p:nvCxnSpPr>
          <p:cNvPr id="17" name="Straight Arrow Connector 16"/>
          <p:cNvCxnSpPr/>
          <p:nvPr/>
        </p:nvCxnSpPr>
        <p:spPr>
          <a:xfrm rot="10800000" flipV="1">
            <a:off x="6929454" y="4071942"/>
            <a:ext cx="1143008" cy="107157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001024" y="3643314"/>
            <a:ext cx="1000132" cy="646331"/>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数值恒定</a:t>
            </a:r>
          </a:p>
        </p:txBody>
      </p:sp>
      <p:sp>
        <p:nvSpPr>
          <p:cNvPr id="14" name="TextBox 13"/>
          <p:cNvSpPr txBox="1"/>
          <p:nvPr/>
        </p:nvSpPr>
        <p:spPr>
          <a:xfrm>
            <a:off x="2987824" y="4211796"/>
            <a:ext cx="792088" cy="369332"/>
          </a:xfrm>
          <a:prstGeom prst="rect">
            <a:avLst/>
          </a:prstGeom>
          <a:noFill/>
        </p:spPr>
        <p:txBody>
          <a:bodyPr wrap="square" rtlCol="0">
            <a:spAutoFit/>
          </a:bodyPr>
          <a:lstStyle/>
          <a:p>
            <a:r>
              <a:rPr lang="en-US" altLang="zh-CN" dirty="0"/>
              <a:t>V</a:t>
            </a:r>
            <a:r>
              <a:rPr lang="en-US" altLang="zh-CN" baseline="-25000" dirty="0"/>
              <a:t>j </a:t>
            </a:r>
            <a:r>
              <a:rPr lang="en-US" altLang="zh-CN" dirty="0"/>
              <a:t>∈V</a:t>
            </a:r>
            <a:endParaRPr lang="zh-CN" altLang="en-US" dirty="0"/>
          </a:p>
        </p:txBody>
      </p:sp>
      <p:sp>
        <p:nvSpPr>
          <p:cNvPr id="19" name="TextBox 18"/>
          <p:cNvSpPr txBox="1"/>
          <p:nvPr/>
        </p:nvSpPr>
        <p:spPr>
          <a:xfrm>
            <a:off x="2987824" y="4715852"/>
            <a:ext cx="792088" cy="369332"/>
          </a:xfrm>
          <a:prstGeom prst="rect">
            <a:avLst/>
          </a:prstGeom>
          <a:noFill/>
        </p:spPr>
        <p:txBody>
          <a:bodyPr wrap="square" rtlCol="0">
            <a:spAutoFit/>
          </a:bodyPr>
          <a:lstStyle/>
          <a:p>
            <a:r>
              <a:rPr lang="en-US" altLang="zh-CN" dirty="0"/>
              <a:t>V</a:t>
            </a:r>
            <a:r>
              <a:rPr lang="en-US" altLang="zh-CN" baseline="-25000" dirty="0"/>
              <a:t>j </a:t>
            </a:r>
            <a:r>
              <a:rPr lang="en-US" altLang="zh-CN" dirty="0"/>
              <a:t>∈V</a:t>
            </a:r>
            <a:endParaRPr lang="zh-CN" altLang="en-US" dirty="0"/>
          </a:p>
        </p:txBody>
      </p:sp>
      <p:sp>
        <p:nvSpPr>
          <p:cNvPr id="21" name="TextBox 20"/>
          <p:cNvSpPr txBox="1"/>
          <p:nvPr/>
        </p:nvSpPr>
        <p:spPr>
          <a:xfrm>
            <a:off x="2987824" y="5795972"/>
            <a:ext cx="792088" cy="369332"/>
          </a:xfrm>
          <a:prstGeom prst="rect">
            <a:avLst/>
          </a:prstGeom>
          <a:noFill/>
        </p:spPr>
        <p:txBody>
          <a:bodyPr wrap="square" rtlCol="0">
            <a:spAutoFit/>
          </a:bodyPr>
          <a:lstStyle/>
          <a:p>
            <a:r>
              <a:rPr lang="en-US" altLang="zh-CN" dirty="0"/>
              <a:t>V</a:t>
            </a:r>
            <a:r>
              <a:rPr lang="en-US" altLang="zh-CN" baseline="-25000" dirty="0"/>
              <a:t>j </a:t>
            </a:r>
            <a:r>
              <a:rPr lang="en-US" altLang="zh-CN" dirty="0"/>
              <a:t>∈V</a:t>
            </a:r>
            <a:endParaRPr lang="zh-CN" altLang="en-US" dirty="0"/>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2381802"/>
            <a:ext cx="28416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linds(horizontal)">
                                      <p:cBhvr>
                                        <p:cTn id="14" dur="500"/>
                                        <p:tgtEl>
                                          <p:spTgt spid="12"/>
                                        </p:tgtEl>
                                      </p:cBhvr>
                                    </p:animEffect>
                                  </p:childTnLst>
                                </p:cTn>
                              </p:par>
                              <p:par>
                                <p:cTn id="15" presetID="3" presetClass="entr" presetSubtype="1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15616" y="23420"/>
            <a:ext cx="7303255" cy="6141883"/>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2567" y="1628800"/>
            <a:ext cx="28416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50042" y="3074541"/>
            <a:ext cx="14446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3972" y="4437112"/>
            <a:ext cx="1312862"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1560" y="6002734"/>
            <a:ext cx="846137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809" y="3573016"/>
            <a:ext cx="33051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箭头连接符 10"/>
          <p:cNvCxnSpPr/>
          <p:nvPr/>
        </p:nvCxnSpPr>
        <p:spPr>
          <a:xfrm flipV="1">
            <a:off x="1043608" y="4293096"/>
            <a:ext cx="1028563" cy="432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372567" y="3429000"/>
            <a:ext cx="1917799" cy="6266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374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朴素贝叶斯</a:t>
            </a:r>
          </a:p>
        </p:txBody>
      </p:sp>
      <p:pic>
        <p:nvPicPr>
          <p:cNvPr id="4098" name="Picture 2"/>
          <p:cNvPicPr>
            <a:picLocks noChangeAspect="1" noChangeArrowheads="1"/>
          </p:cNvPicPr>
          <p:nvPr/>
        </p:nvPicPr>
        <p:blipFill>
          <a:blip r:embed="rId2" cstate="print"/>
          <a:srcRect/>
          <a:stretch>
            <a:fillRect/>
          </a:stretch>
        </p:blipFill>
        <p:spPr bwMode="auto">
          <a:xfrm>
            <a:off x="642910" y="1746476"/>
            <a:ext cx="7858180" cy="4058788"/>
          </a:xfrm>
          <a:prstGeom prst="rect">
            <a:avLst/>
          </a:prstGeom>
          <a:noFill/>
          <a:ln w="9525">
            <a:noFill/>
            <a:miter lim="800000"/>
            <a:headEnd/>
            <a:tailEnd/>
          </a:ln>
          <a:effectLst/>
        </p:spPr>
      </p:pic>
      <p:cxnSp>
        <p:nvCxnSpPr>
          <p:cNvPr id="4" name="Straight Arrow Connector 16"/>
          <p:cNvCxnSpPr/>
          <p:nvPr/>
        </p:nvCxnSpPr>
        <p:spPr>
          <a:xfrm flipH="1">
            <a:off x="5220072" y="4581128"/>
            <a:ext cx="144016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88224" y="4257962"/>
            <a:ext cx="1584176" cy="646331"/>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假定属性之间相互独立</a:t>
            </a:r>
          </a:p>
        </p:txBody>
      </p:sp>
      <p:pic>
        <p:nvPicPr>
          <p:cNvPr id="44033" name="Picture 1"/>
          <p:cNvPicPr>
            <a:picLocks noChangeAspect="1" noChangeArrowheads="1"/>
          </p:cNvPicPr>
          <p:nvPr/>
        </p:nvPicPr>
        <p:blipFill>
          <a:blip r:embed="rId3" cstate="print"/>
          <a:srcRect/>
          <a:stretch>
            <a:fillRect/>
          </a:stretch>
        </p:blipFill>
        <p:spPr bwMode="auto">
          <a:xfrm>
            <a:off x="1979712" y="5877272"/>
            <a:ext cx="4536504" cy="686559"/>
          </a:xfrm>
          <a:prstGeom prst="rect">
            <a:avLst/>
          </a:prstGeom>
          <a:noFill/>
          <a:ln w="9525">
            <a:noFill/>
            <a:miter lim="800000"/>
            <a:headEnd/>
            <a:tailEnd/>
          </a:ln>
        </p:spPr>
      </p:pic>
      <p:sp>
        <p:nvSpPr>
          <p:cNvPr id="8" name="TextBox 7"/>
          <p:cNvSpPr txBox="1"/>
          <p:nvPr/>
        </p:nvSpPr>
        <p:spPr>
          <a:xfrm>
            <a:off x="6588224" y="5877272"/>
            <a:ext cx="1800200" cy="369332"/>
          </a:xfrm>
          <a:prstGeom prst="rect">
            <a:avLst/>
          </a:prstGeom>
          <a:noFill/>
        </p:spPr>
        <p:txBody>
          <a:bodyPr wrap="square" rtlCol="0">
            <a:spAutoFit/>
          </a:bodyPr>
          <a:lstStyle/>
          <a:p>
            <a:r>
              <a:rPr lang="zh-CN" altLang="en-US" b="1" dirty="0">
                <a:solidFill>
                  <a:srgbClr val="FF0000"/>
                </a:solidFill>
              </a:rPr>
              <a:t>条件是什么？</a:t>
            </a:r>
          </a:p>
        </p:txBody>
      </p:sp>
      <p:sp>
        <p:nvSpPr>
          <p:cNvPr id="9" name="TextBox 8"/>
          <p:cNvSpPr txBox="1"/>
          <p:nvPr/>
        </p:nvSpPr>
        <p:spPr>
          <a:xfrm>
            <a:off x="3131840" y="5661248"/>
            <a:ext cx="677108" cy="576064"/>
          </a:xfrm>
          <a:prstGeom prst="rect">
            <a:avLst/>
          </a:prstGeom>
          <a:noFill/>
        </p:spPr>
        <p:txBody>
          <a:bodyPr vert="eaVert" wrap="square" rtlCol="0">
            <a:spAutoFit/>
          </a:bodyPr>
          <a:lstStyle/>
          <a:p>
            <a:r>
              <a:rPr lang="en-US" altLang="zh-CN" sz="3200" dirty="0">
                <a:solidFill>
                  <a:srgbClr val="FF0000"/>
                </a:solidFill>
              </a:rPr>
              <a:t>=</a:t>
            </a:r>
            <a:endParaRPr lang="zh-CN" altLang="en-US" sz="32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44033"/>
                                        </p:tgtEl>
                                        <p:attrNameLst>
                                          <p:attrName>style.visibility</p:attrName>
                                        </p:attrNameLst>
                                      </p:cBhvr>
                                      <p:to>
                                        <p:strVal val="visible"/>
                                      </p:to>
                                    </p:set>
                                    <p:animEffect transition="in" filter="blinds(horizontal)">
                                      <p:cBhvr>
                                        <p:cTn id="13" dur="500"/>
                                        <p:tgtEl>
                                          <p:spTgt spid="4403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1319" cy="1417638"/>
          </a:xfrm>
        </p:spPr>
        <p:txBody>
          <a:bodyPr/>
          <a:lstStyle/>
          <a:p>
            <a:r>
              <a:rPr lang="zh-CN" altLang="en-US" dirty="0">
                <a:latin typeface="楷体" panose="02010609060101010101" pitchFamily="49" charset="-122"/>
                <a:ea typeface="楷体" panose="02010609060101010101" pitchFamily="49" charset="-122"/>
              </a:rPr>
              <a:t>朴素贝叶斯：实例</a:t>
            </a:r>
          </a:p>
        </p:txBody>
      </p:sp>
      <p:pic>
        <p:nvPicPr>
          <p:cNvPr id="5122" name="Picture 2"/>
          <p:cNvPicPr>
            <a:picLocks noChangeAspect="1" noChangeArrowheads="1"/>
          </p:cNvPicPr>
          <p:nvPr/>
        </p:nvPicPr>
        <p:blipFill>
          <a:blip r:embed="rId2" cstate="print"/>
          <a:srcRect/>
          <a:stretch>
            <a:fillRect/>
          </a:stretch>
        </p:blipFill>
        <p:spPr bwMode="auto">
          <a:xfrm>
            <a:off x="500034" y="1785926"/>
            <a:ext cx="3102556" cy="4714908"/>
          </a:xfrm>
          <a:prstGeom prst="rect">
            <a:avLst/>
          </a:prstGeom>
          <a:noFill/>
          <a:ln w="9525">
            <a:noFill/>
            <a:miter lim="800000"/>
            <a:headEnd/>
            <a:tailEnd/>
          </a:ln>
          <a:effectLst/>
        </p:spPr>
      </p:pic>
      <p:sp>
        <p:nvSpPr>
          <p:cNvPr id="5" name="TextBox 4"/>
          <p:cNvSpPr txBox="1"/>
          <p:nvPr/>
        </p:nvSpPr>
        <p:spPr>
          <a:xfrm>
            <a:off x="4857752" y="1905081"/>
            <a:ext cx="3714776" cy="4524315"/>
          </a:xfrm>
          <a:prstGeom prst="rect">
            <a:avLst/>
          </a:prstGeom>
          <a:noFill/>
        </p:spPr>
        <p:txBody>
          <a:bodyPr wrap="square" rtlCol="0">
            <a:spAutoFit/>
          </a:bodyPr>
          <a:lstStyle/>
          <a:p>
            <a:r>
              <a:rPr lang="en-US" altLang="zh-CN" sz="2400" dirty="0">
                <a:latin typeface="楷体" panose="02010609060101010101" pitchFamily="49" charset="-122"/>
                <a:ea typeface="楷体" panose="02010609060101010101" pitchFamily="49" charset="-122"/>
              </a:rPr>
              <a:t>R</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(1,1)=1/5</a:t>
            </a:r>
            <a:r>
              <a:rPr lang="zh-CN" altLang="en-US" sz="2400" dirty="0">
                <a:latin typeface="楷体" panose="02010609060101010101" pitchFamily="49" charset="-122"/>
                <a:ea typeface="楷体" panose="02010609060101010101" pitchFamily="49" charset="-122"/>
              </a:rPr>
              <a:t>：所有</a:t>
            </a:r>
            <a:r>
              <a:rPr lang="en-US" altLang="zh-CN" sz="2400" dirty="0">
                <a:latin typeface="楷体" panose="02010609060101010101" pitchFamily="49" charset="-122"/>
                <a:ea typeface="楷体" panose="02010609060101010101" pitchFamily="49" charset="-122"/>
              </a:rPr>
              <a:t>f</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 = 1</a:t>
            </a:r>
            <a:r>
              <a:rPr lang="zh-CN" altLang="en-US" sz="2400" dirty="0">
                <a:latin typeface="楷体" panose="02010609060101010101" pitchFamily="49" charset="-122"/>
                <a:ea typeface="楷体" panose="02010609060101010101" pitchFamily="49" charset="-122"/>
              </a:rPr>
              <a:t>的正样本占所有正样本的比例；</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R</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(0,1)=4/5</a:t>
            </a:r>
            <a:r>
              <a:rPr lang="zh-CN" altLang="en-US" sz="2400" dirty="0">
                <a:latin typeface="楷体" panose="02010609060101010101" pitchFamily="49" charset="-122"/>
                <a:ea typeface="楷体" panose="02010609060101010101" pitchFamily="49" charset="-122"/>
              </a:rPr>
              <a:t>：所有</a:t>
            </a:r>
            <a:r>
              <a:rPr lang="en-US" altLang="zh-CN" sz="2400" dirty="0">
                <a:latin typeface="楷体" panose="02010609060101010101" pitchFamily="49" charset="-122"/>
                <a:ea typeface="楷体" panose="02010609060101010101" pitchFamily="49" charset="-122"/>
              </a:rPr>
              <a:t>f</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 = 0</a:t>
            </a:r>
            <a:r>
              <a:rPr lang="zh-CN" altLang="en-US" sz="2400" dirty="0">
                <a:latin typeface="楷体" panose="02010609060101010101" pitchFamily="49" charset="-122"/>
                <a:ea typeface="楷体" panose="02010609060101010101" pitchFamily="49" charset="-122"/>
              </a:rPr>
              <a:t>的正样本占所有正样本的比例；</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R</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(1,0)=5/5</a:t>
            </a:r>
            <a:r>
              <a:rPr lang="zh-CN" altLang="en-US" sz="2400" dirty="0">
                <a:latin typeface="楷体" panose="02010609060101010101" pitchFamily="49" charset="-122"/>
                <a:ea typeface="楷体" panose="02010609060101010101" pitchFamily="49" charset="-122"/>
              </a:rPr>
              <a:t>：所有</a:t>
            </a:r>
            <a:r>
              <a:rPr lang="en-US" altLang="zh-CN" sz="2400" dirty="0">
                <a:latin typeface="楷体" panose="02010609060101010101" pitchFamily="49" charset="-122"/>
                <a:ea typeface="楷体" panose="02010609060101010101" pitchFamily="49" charset="-122"/>
              </a:rPr>
              <a:t>f</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 = 1</a:t>
            </a:r>
            <a:r>
              <a:rPr lang="zh-CN" altLang="en-US" sz="2400" dirty="0">
                <a:latin typeface="楷体" panose="02010609060101010101" pitchFamily="49" charset="-122"/>
                <a:ea typeface="楷体" panose="02010609060101010101" pitchFamily="49" charset="-122"/>
              </a:rPr>
              <a:t>的负样本占所有负样本的比例；</a:t>
            </a:r>
          </a:p>
          <a:p>
            <a:r>
              <a:rPr lang="en-US" altLang="zh-CN" sz="2400" dirty="0">
                <a:latin typeface="楷体" panose="02010609060101010101" pitchFamily="49" charset="-122"/>
                <a:ea typeface="楷体" panose="02010609060101010101" pitchFamily="49" charset="-122"/>
              </a:rPr>
              <a:t>R</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(0,0)=0/5</a:t>
            </a:r>
            <a:r>
              <a:rPr lang="zh-CN" altLang="en-US" sz="2400" dirty="0">
                <a:latin typeface="楷体" panose="02010609060101010101" pitchFamily="49" charset="-122"/>
                <a:ea typeface="楷体" panose="02010609060101010101" pitchFamily="49" charset="-122"/>
              </a:rPr>
              <a:t>：所有</a:t>
            </a:r>
            <a:r>
              <a:rPr lang="en-US" altLang="zh-CN" sz="2400" dirty="0">
                <a:latin typeface="楷体" panose="02010609060101010101" pitchFamily="49" charset="-122"/>
                <a:ea typeface="楷体" panose="02010609060101010101" pitchFamily="49" charset="-122"/>
              </a:rPr>
              <a:t>f</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 = 0</a:t>
            </a:r>
            <a:r>
              <a:rPr lang="zh-CN" altLang="en-US" sz="2400" dirty="0">
                <a:latin typeface="楷体" panose="02010609060101010101" pitchFamily="49" charset="-122"/>
                <a:ea typeface="楷体" panose="02010609060101010101" pitchFamily="49" charset="-122"/>
              </a:rPr>
              <a:t>的负样本占所有负样本的比例；</a:t>
            </a:r>
            <a:endParaRPr lang="zh-CN" altLang="en-US" dirty="0"/>
          </a:p>
        </p:txBody>
      </p:sp>
      <p:sp>
        <p:nvSpPr>
          <p:cNvPr id="6" name="Right Arrow 5"/>
          <p:cNvSpPr/>
          <p:nvPr/>
        </p:nvSpPr>
        <p:spPr>
          <a:xfrm>
            <a:off x="3643306" y="3857628"/>
            <a:ext cx="1214446" cy="64294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4139951" y="2000255"/>
            <a:ext cx="4701153" cy="2143125"/>
          </a:xfrm>
          <a:prstGeom prst="rect">
            <a:avLst/>
          </a:prstGeom>
          <a:noFill/>
        </p:spPr>
        <p:txBody>
          <a:bodyPr vert="horz" wrap="square" rtlCol="0" anchor="ctr" anchorCtr="0">
            <a:noAutofit/>
          </a:bodyPr>
          <a:lstStyle/>
          <a:p>
            <a:r>
              <a:rPr lang="en-US" altLang="zh-CN" sz="2800" dirty="0" smtClean="0">
                <a:latin typeface="楷体" panose="02010609060101010101" pitchFamily="49" charset="-122"/>
                <a:ea typeface="楷体" panose="02010609060101010101" pitchFamily="49" charset="-122"/>
              </a:rPr>
              <a:t>R</a:t>
            </a:r>
            <a:r>
              <a:rPr lang="en-US" altLang="zh-CN" sz="2800" baseline="-25000" dirty="0" smtClean="0">
                <a:latin typeface="楷体" panose="02010609060101010101" pitchFamily="49" charset="-122"/>
                <a:ea typeface="楷体" panose="02010609060101010101" pitchFamily="49" charset="-122"/>
              </a:rPr>
              <a:t>2</a:t>
            </a:r>
            <a:r>
              <a:rPr lang="en-US" altLang="zh-CN" sz="2800" dirty="0" smtClean="0">
                <a:latin typeface="楷体" panose="02010609060101010101" pitchFamily="49" charset="-122"/>
                <a:ea typeface="楷体" panose="02010609060101010101" pitchFamily="49" charset="-122"/>
              </a:rPr>
              <a:t>(1,1)=</a:t>
            </a:r>
            <a:r>
              <a:rPr lang="zh-CN" altLang="en-US" sz="2800" dirty="0" smtClean="0">
                <a:solidFill>
                  <a:srgbClr val="639EF4"/>
                </a:solidFill>
                <a:latin typeface="楷体" panose="02010609060101010101" pitchFamily="49" charset="-122"/>
                <a:ea typeface="楷体" panose="02010609060101010101" pitchFamily="49" charset="-122"/>
              </a:rPr>
              <a:t> </a:t>
            </a:r>
            <a:r>
              <a:rPr lang="en-US" altLang="zh-CN" sz="2800" dirty="0" smtClean="0">
                <a:solidFill>
                  <a:srgbClr val="639EF4"/>
                </a:solidFill>
                <a:latin typeface="楷体" panose="02010609060101010101" pitchFamily="49" charset="-122"/>
                <a:ea typeface="楷体" panose="02010609060101010101" pitchFamily="49" charset="-122"/>
              </a:rPr>
              <a:t>[</a:t>
            </a:r>
            <a:r>
              <a:rPr lang="zh-CN" altLang="en-US" sz="2800" dirty="0" smtClean="0">
                <a:solidFill>
                  <a:srgbClr val="639EF4"/>
                </a:solidFill>
                <a:latin typeface="楷体" panose="02010609060101010101" pitchFamily="49" charset="-122"/>
                <a:ea typeface="楷体" panose="02010609060101010101" pitchFamily="49" charset="-122"/>
              </a:rPr>
              <a:t>填空</a:t>
            </a:r>
            <a:r>
              <a:rPr lang="en-US" altLang="zh-CN" sz="2800" dirty="0" smtClean="0">
                <a:solidFill>
                  <a:srgbClr val="639EF4"/>
                </a:solidFill>
                <a:latin typeface="楷体" panose="02010609060101010101" pitchFamily="49" charset="-122"/>
                <a:ea typeface="楷体" panose="02010609060101010101" pitchFamily="49" charset="-122"/>
              </a:rPr>
              <a:t>1]</a:t>
            </a:r>
            <a:r>
              <a:rPr lang="en-US" altLang="zh-CN" sz="2800" dirty="0" smtClean="0">
                <a:solidFill>
                  <a:srgbClr val="000000"/>
                </a:solidFill>
                <a:latin typeface="楷体" panose="02010609060101010101" pitchFamily="49" charset="-122"/>
                <a:ea typeface="楷体" panose="02010609060101010101" pitchFamily="49" charset="-122"/>
              </a:rPr>
              <a:t> </a:t>
            </a:r>
          </a:p>
          <a:p>
            <a:r>
              <a:rPr lang="en-US" altLang="zh-CN" sz="2800" dirty="0" smtClean="0">
                <a:latin typeface="楷体" panose="02010609060101010101" pitchFamily="49" charset="-122"/>
                <a:ea typeface="楷体" panose="02010609060101010101" pitchFamily="49" charset="-122"/>
              </a:rPr>
              <a:t>R</a:t>
            </a:r>
            <a:r>
              <a:rPr lang="en-US" altLang="zh-CN" sz="2800" baseline="-25000" dirty="0" smtClean="0">
                <a:latin typeface="楷体" panose="02010609060101010101" pitchFamily="49" charset="-122"/>
                <a:ea typeface="楷体" panose="02010609060101010101" pitchFamily="49" charset="-122"/>
              </a:rPr>
              <a:t>3</a:t>
            </a:r>
            <a:r>
              <a:rPr lang="en-US" altLang="zh-CN" sz="2800" dirty="0" smtClean="0">
                <a:latin typeface="楷体" panose="02010609060101010101" pitchFamily="49" charset="-122"/>
                <a:ea typeface="楷体" panose="02010609060101010101" pitchFamily="49" charset="-122"/>
              </a:rPr>
              <a:t>(1,0)=</a:t>
            </a:r>
            <a:r>
              <a:rPr lang="zh-CN" altLang="en-US" sz="2800" dirty="0" smtClean="0">
                <a:solidFill>
                  <a:srgbClr val="639EF4"/>
                </a:solidFill>
                <a:latin typeface="楷体" panose="02010609060101010101" pitchFamily="49" charset="-122"/>
                <a:ea typeface="楷体" panose="02010609060101010101" pitchFamily="49" charset="-122"/>
              </a:rPr>
              <a:t> </a:t>
            </a:r>
            <a:r>
              <a:rPr lang="en-US" altLang="zh-CN" sz="2800" dirty="0" smtClean="0">
                <a:solidFill>
                  <a:srgbClr val="639EF4"/>
                </a:solidFill>
                <a:latin typeface="楷体" panose="02010609060101010101" pitchFamily="49" charset="-122"/>
                <a:ea typeface="楷体" panose="02010609060101010101" pitchFamily="49" charset="-122"/>
              </a:rPr>
              <a:t>[</a:t>
            </a:r>
            <a:r>
              <a:rPr lang="zh-CN" altLang="en-US" sz="2800" dirty="0" smtClean="0">
                <a:solidFill>
                  <a:srgbClr val="639EF4"/>
                </a:solidFill>
                <a:latin typeface="楷体" panose="02010609060101010101" pitchFamily="49" charset="-122"/>
                <a:ea typeface="楷体" panose="02010609060101010101" pitchFamily="49" charset="-122"/>
              </a:rPr>
              <a:t>填空</a:t>
            </a:r>
            <a:r>
              <a:rPr lang="en-US" altLang="zh-CN" sz="2800" dirty="0" smtClean="0">
                <a:solidFill>
                  <a:srgbClr val="639EF4"/>
                </a:solidFill>
                <a:latin typeface="楷体" panose="02010609060101010101" pitchFamily="49" charset="-122"/>
                <a:ea typeface="楷体" panose="02010609060101010101" pitchFamily="49" charset="-122"/>
              </a:rPr>
              <a:t>2]</a:t>
            </a:r>
            <a:r>
              <a:rPr lang="en-US" altLang="zh-CN" sz="2800" dirty="0" smtClean="0">
                <a:solidFill>
                  <a:srgbClr val="000000"/>
                </a:solidFill>
                <a:latin typeface="楷体" panose="02010609060101010101" pitchFamily="49" charset="-122"/>
                <a:ea typeface="楷体" panose="02010609060101010101" pitchFamily="49" charset="-122"/>
              </a:rPr>
              <a:t> </a:t>
            </a:r>
          </a:p>
          <a:p>
            <a:r>
              <a:rPr lang="en-US" altLang="zh-CN" sz="2800" dirty="0" smtClean="0">
                <a:latin typeface="楷体" panose="02010609060101010101" pitchFamily="49" charset="-122"/>
                <a:ea typeface="楷体" panose="02010609060101010101" pitchFamily="49" charset="-122"/>
              </a:rPr>
              <a:t>R</a:t>
            </a:r>
            <a:r>
              <a:rPr lang="en-US" altLang="zh-CN" sz="2800" baseline="-25000" dirty="0" smtClean="0">
                <a:latin typeface="楷体" panose="02010609060101010101" pitchFamily="49" charset="-122"/>
                <a:ea typeface="楷体" panose="02010609060101010101" pitchFamily="49" charset="-122"/>
              </a:rPr>
              <a:t>4</a:t>
            </a:r>
            <a:r>
              <a:rPr lang="en-US" altLang="zh-CN" sz="2800" dirty="0" smtClean="0">
                <a:latin typeface="楷体" panose="02010609060101010101" pitchFamily="49" charset="-122"/>
                <a:ea typeface="楷体" panose="02010609060101010101" pitchFamily="49" charset="-122"/>
              </a:rPr>
              <a:t>(0,1)=</a:t>
            </a:r>
            <a:r>
              <a:rPr lang="zh-CN" altLang="en-US" sz="2800" dirty="0" smtClean="0">
                <a:solidFill>
                  <a:srgbClr val="639EF4"/>
                </a:solidFill>
                <a:latin typeface="楷体" panose="02010609060101010101" pitchFamily="49" charset="-122"/>
                <a:ea typeface="楷体" panose="02010609060101010101" pitchFamily="49" charset="-122"/>
              </a:rPr>
              <a:t> </a:t>
            </a:r>
            <a:r>
              <a:rPr lang="en-US" altLang="zh-CN" sz="2800" dirty="0" smtClean="0">
                <a:solidFill>
                  <a:srgbClr val="639EF4"/>
                </a:solidFill>
                <a:latin typeface="楷体" panose="02010609060101010101" pitchFamily="49" charset="-122"/>
                <a:ea typeface="楷体" panose="02010609060101010101" pitchFamily="49" charset="-122"/>
              </a:rPr>
              <a:t>[</a:t>
            </a:r>
            <a:r>
              <a:rPr lang="zh-CN" altLang="en-US" sz="2800" dirty="0" smtClean="0">
                <a:solidFill>
                  <a:srgbClr val="639EF4"/>
                </a:solidFill>
                <a:latin typeface="楷体" panose="02010609060101010101" pitchFamily="49" charset="-122"/>
                <a:ea typeface="楷体" panose="02010609060101010101" pitchFamily="49" charset="-122"/>
              </a:rPr>
              <a:t>填空</a:t>
            </a:r>
            <a:r>
              <a:rPr lang="en-US" altLang="zh-CN" sz="2800" dirty="0" smtClean="0">
                <a:solidFill>
                  <a:srgbClr val="639EF4"/>
                </a:solidFill>
                <a:latin typeface="楷体" panose="02010609060101010101" pitchFamily="49" charset="-122"/>
                <a:ea typeface="楷体" panose="02010609060101010101" pitchFamily="49" charset="-122"/>
              </a:rPr>
              <a:t>3]</a:t>
            </a:r>
            <a:r>
              <a:rPr lang="en-US" altLang="zh-CN" sz="2800" dirty="0" smtClean="0">
                <a:solidFill>
                  <a:srgbClr val="000000"/>
                </a:solidFill>
                <a:latin typeface="楷体" panose="02010609060101010101" pitchFamily="49" charset="-122"/>
                <a:ea typeface="楷体" panose="02010609060101010101" pitchFamily="49" charset="-122"/>
              </a:rPr>
              <a:t> </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dirty="0" smtClean="0">
                <a:solidFill>
                  <a:srgbClr val="FFFFFF"/>
                </a:solidFill>
                <a:latin typeface="Microsoft Yahei"/>
                <a:ea typeface="Microsoft Yahei"/>
                <a:sym typeface="Microsoft Yahei"/>
              </a:rPr>
              <a:t>作答</a:t>
            </a:r>
            <a:endParaRPr lang="zh-CN" altLang="en-US" sz="1600" dirty="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正常使用填空题需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pic>
        <p:nvPicPr>
          <p:cNvPr id="14" name="Picture 2"/>
          <p:cNvPicPr>
            <a:picLocks noChangeAspect="1" noChangeArrowheads="1"/>
          </p:cNvPicPr>
          <p:nvPr/>
        </p:nvPicPr>
        <p:blipFill>
          <a:blip r:embed="rId12" cstate="print"/>
          <a:srcRect/>
          <a:stretch>
            <a:fillRect/>
          </a:stretch>
        </p:blipFill>
        <p:spPr bwMode="auto">
          <a:xfrm>
            <a:off x="467544" y="1317275"/>
            <a:ext cx="3102556" cy="4714908"/>
          </a:xfrm>
          <a:prstGeom prst="rect">
            <a:avLst/>
          </a:prstGeom>
          <a:noFill/>
          <a:ln w="9525">
            <a:noFill/>
            <a:miter lim="800000"/>
            <a:headEnd/>
            <a:tailEnd/>
          </a:ln>
          <a:effectLst/>
        </p:spPr>
      </p:pic>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9</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964152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1319" cy="1417638"/>
          </a:xfrm>
        </p:spPr>
        <p:txBody>
          <a:bodyPr/>
          <a:lstStyle/>
          <a:p>
            <a:r>
              <a:rPr lang="zh-CN" altLang="en-US" dirty="0">
                <a:latin typeface="楷体" panose="02010609060101010101" pitchFamily="49" charset="-122"/>
                <a:ea typeface="楷体" panose="02010609060101010101" pitchFamily="49" charset="-122"/>
              </a:rPr>
              <a:t>朴素贝叶斯：实例</a:t>
            </a:r>
          </a:p>
        </p:txBody>
      </p:sp>
      <p:pic>
        <p:nvPicPr>
          <p:cNvPr id="5122" name="Picture 2"/>
          <p:cNvPicPr>
            <a:picLocks noChangeAspect="1" noChangeArrowheads="1"/>
          </p:cNvPicPr>
          <p:nvPr/>
        </p:nvPicPr>
        <p:blipFill>
          <a:blip r:embed="rId2" cstate="print"/>
          <a:srcRect/>
          <a:stretch>
            <a:fillRect/>
          </a:stretch>
        </p:blipFill>
        <p:spPr bwMode="auto">
          <a:xfrm>
            <a:off x="285720" y="1785926"/>
            <a:ext cx="3102556" cy="4714908"/>
          </a:xfrm>
          <a:prstGeom prst="rect">
            <a:avLst/>
          </a:prstGeom>
          <a:noFill/>
          <a:ln w="9525">
            <a:noFill/>
            <a:miter lim="800000"/>
            <a:headEnd/>
            <a:tailEnd/>
          </a:ln>
          <a:effectLst/>
        </p:spPr>
      </p:pic>
      <p:sp>
        <p:nvSpPr>
          <p:cNvPr id="6" name="Right Arrow 5"/>
          <p:cNvSpPr/>
          <p:nvPr/>
        </p:nvSpPr>
        <p:spPr>
          <a:xfrm>
            <a:off x="3360544" y="2880414"/>
            <a:ext cx="1214446" cy="64294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994139"/>
            <a:ext cx="306705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3971518"/>
            <a:ext cx="3260241" cy="618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567042" y="3933056"/>
            <a:ext cx="1253430" cy="584775"/>
          </a:xfrm>
          <a:prstGeom prst="rect">
            <a:avLst/>
          </a:prstGeom>
          <a:noFill/>
        </p:spPr>
        <p:txBody>
          <a:bodyPr wrap="square" rtlCol="0">
            <a:spAutoFit/>
          </a:bodyPr>
          <a:lstStyle/>
          <a:p>
            <a:r>
              <a:rPr lang="en-US" altLang="zh-CN" sz="3200" dirty="0" smtClean="0">
                <a:solidFill>
                  <a:srgbClr val="FF0000"/>
                </a:solidFill>
                <a:latin typeface="Times New Roman" pitchFamily="18" charset="0"/>
                <a:cs typeface="Times New Roman" pitchFamily="18" charset="0"/>
              </a:rPr>
              <a:t>y = ?</a:t>
            </a:r>
            <a:endParaRPr lang="zh-CN" altLang="en-US" sz="3200" dirty="0">
              <a:solidFill>
                <a:srgbClr val="FF0000"/>
              </a:solidFill>
              <a:latin typeface="Times New Roman" pitchFamily="18" charset="0"/>
              <a:cs typeface="Times New Roman" pitchFamily="18" charset="0"/>
            </a:endParaRPr>
          </a:p>
        </p:txBody>
      </p:sp>
      <p:pic>
        <p:nvPicPr>
          <p:cNvPr id="5120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4517831"/>
            <a:ext cx="5599138" cy="48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4071" y="5135950"/>
            <a:ext cx="4804353" cy="332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2376" y="5639631"/>
            <a:ext cx="1421672" cy="364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Arrow 5"/>
          <p:cNvSpPr/>
          <p:nvPr/>
        </p:nvSpPr>
        <p:spPr>
          <a:xfrm>
            <a:off x="5087219" y="5639631"/>
            <a:ext cx="754861" cy="32147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986247" y="5591770"/>
            <a:ext cx="925253" cy="523220"/>
          </a:xfrm>
          <a:prstGeom prst="rect">
            <a:avLst/>
          </a:prstGeom>
        </p:spPr>
        <p:txBody>
          <a:bodyPr wrap="none">
            <a:spAutoFit/>
          </a:bodyPr>
          <a:lstStyle/>
          <a:p>
            <a:r>
              <a:rPr lang="en-US" altLang="zh-CN" sz="2800" dirty="0">
                <a:latin typeface="Times New Roman" pitchFamily="18" charset="0"/>
                <a:cs typeface="Times New Roman" pitchFamily="18" charset="0"/>
              </a:rPr>
              <a:t>y </a:t>
            </a:r>
            <a:r>
              <a:rPr lang="en-US" altLang="zh-CN" sz="2800" dirty="0" smtClean="0">
                <a:latin typeface="Times New Roman" pitchFamily="18" charset="0"/>
                <a:cs typeface="Times New Roman" pitchFamily="18" charset="0"/>
              </a:rPr>
              <a:t>= 1</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13" grpId="0" animBg="1"/>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决策树</a:t>
            </a:r>
            <a:endParaRPr lang="zh-CN" altLang="en-US" dirty="0">
              <a:latin typeface="楷体" panose="02010609060101010101" pitchFamily="49" charset="-122"/>
              <a:ea typeface="楷体" panose="02010609060101010101" pitchFamily="49" charset="-122"/>
            </a:endParaRPr>
          </a:p>
        </p:txBody>
      </p:sp>
      <p:sp>
        <p:nvSpPr>
          <p:cNvPr id="8" name="内容占位符 5"/>
          <p:cNvSpPr>
            <a:spLocks noGrp="1"/>
          </p:cNvSpPr>
          <p:nvPr>
            <p:ph idx="1"/>
          </p:nvPr>
        </p:nvSpPr>
        <p:spPr>
          <a:xfrm>
            <a:off x="500034" y="1643050"/>
            <a:ext cx="8229600" cy="4857784"/>
          </a:xfrm>
        </p:spPr>
        <p:txBody>
          <a:bodyPr>
            <a:normAutofit fontScale="85000" lnSpcReduction="10000"/>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吃饭问题</a:t>
            </a:r>
            <a:r>
              <a:rPr lang="zh-CN" altLang="en-US" dirty="0">
                <a:latin typeface="楷体" panose="02010609060101010101" pitchFamily="49" charset="-122"/>
                <a:ea typeface="楷体" panose="02010609060101010101" pitchFamily="49" charset="-122"/>
              </a:rPr>
              <a:t>：构造一个在饭店中是否等待餐桌的决策树</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基于如下属性：</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Alternate:</a:t>
            </a:r>
            <a:r>
              <a:rPr lang="zh-CN" altLang="en-US" dirty="0">
                <a:latin typeface="楷体" panose="02010609060101010101" pitchFamily="49" charset="-122"/>
                <a:ea typeface="楷体" panose="02010609060101010101" pitchFamily="49" charset="-122"/>
              </a:rPr>
              <a:t>附近是否有一个合适的候选饭店</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Bar:</a:t>
            </a:r>
            <a:r>
              <a:rPr lang="zh-CN" altLang="en-US" dirty="0">
                <a:latin typeface="楷体" panose="02010609060101010101" pitchFamily="49" charset="-122"/>
                <a:ea typeface="楷体" panose="02010609060101010101" pitchFamily="49" charset="-122"/>
              </a:rPr>
              <a:t>饭店中是否有舒适的酒吧等待区</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Fri/Sat:</a:t>
            </a:r>
            <a:r>
              <a:rPr lang="zh-CN" altLang="en-US" dirty="0">
                <a:latin typeface="楷体" panose="02010609060101010101" pitchFamily="49" charset="-122"/>
                <a:ea typeface="楷体" panose="02010609060101010101" pitchFamily="49" charset="-122"/>
              </a:rPr>
              <a:t>今天是不是星期五或者星期六</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Hungry:</a:t>
            </a:r>
            <a:r>
              <a:rPr lang="zh-CN" altLang="en-US" dirty="0">
                <a:latin typeface="楷体" panose="02010609060101010101" pitchFamily="49" charset="-122"/>
                <a:ea typeface="楷体" panose="02010609060101010101" pitchFamily="49" charset="-122"/>
              </a:rPr>
              <a:t>是不是饿了</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Patrons:</a:t>
            </a:r>
            <a:r>
              <a:rPr lang="zh-CN" altLang="en-US" dirty="0">
                <a:latin typeface="楷体" panose="02010609060101010101" pitchFamily="49" charset="-122"/>
                <a:ea typeface="楷体" panose="02010609060101010101" pitchFamily="49" charset="-122"/>
              </a:rPr>
              <a:t>饭店中有多少客人</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None,Some,Full</a:t>
            </a:r>
            <a:r>
              <a:rPr lang="en-US" altLang="zh-CN" dirty="0">
                <a:latin typeface="楷体" panose="02010609060101010101" pitchFamily="49" charset="-122"/>
                <a:ea typeface="楷体" panose="02010609060101010101" pitchFamily="49" charset="-122"/>
              </a:rPr>
              <a:t>)</a:t>
            </a:r>
          </a:p>
          <a:p>
            <a:pPr lvl="1">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Price</a:t>
            </a:r>
            <a:r>
              <a:rPr lang="zh-CN" altLang="en-US" dirty="0">
                <a:latin typeface="楷体" panose="02010609060101010101" pitchFamily="49" charset="-122"/>
                <a:ea typeface="楷体" panose="02010609060101010101" pitchFamily="49" charset="-122"/>
              </a:rPr>
              <a:t>：饭菜的价格区间</a:t>
            </a:r>
            <a:r>
              <a:rPr lang="en-US" altLang="zh-CN" dirty="0">
                <a:latin typeface="楷体" panose="02010609060101010101" pitchFamily="49" charset="-122"/>
                <a:ea typeface="楷体" panose="02010609060101010101" pitchFamily="49" charset="-122"/>
              </a:rPr>
              <a:t>($,$$,$$$)</a:t>
            </a:r>
          </a:p>
          <a:p>
            <a:pPr lvl="1">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Raining:</a:t>
            </a:r>
            <a:r>
              <a:rPr lang="zh-CN" altLang="en-US" dirty="0">
                <a:latin typeface="楷体" panose="02010609060101010101" pitchFamily="49" charset="-122"/>
                <a:ea typeface="楷体" panose="02010609060101010101" pitchFamily="49" charset="-122"/>
              </a:rPr>
              <a:t>天是否下雨</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Reservation:</a:t>
            </a:r>
            <a:r>
              <a:rPr lang="zh-CN" altLang="en-US" dirty="0">
                <a:latin typeface="楷体" panose="02010609060101010101" pitchFamily="49" charset="-122"/>
                <a:ea typeface="楷体" panose="02010609060101010101" pitchFamily="49" charset="-122"/>
              </a:rPr>
              <a:t>是否预定</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Type</a:t>
            </a:r>
            <a:r>
              <a:rPr lang="zh-CN" altLang="en-US" dirty="0">
                <a:latin typeface="楷体" panose="02010609060101010101" pitchFamily="49" charset="-122"/>
                <a:ea typeface="楷体" panose="02010609060101010101" pitchFamily="49" charset="-122"/>
              </a:rPr>
              <a:t>：饭店类型（</a:t>
            </a:r>
            <a:r>
              <a:rPr lang="en-US" altLang="zh-CN" dirty="0">
                <a:latin typeface="楷体" panose="02010609060101010101" pitchFamily="49" charset="-122"/>
                <a:ea typeface="楷体" panose="02010609060101010101" pitchFamily="49" charset="-122"/>
              </a:rPr>
              <a:t>French</a:t>
            </a:r>
            <a:r>
              <a:rPr lang="zh-CN" altLang="en-US"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Italian,Thai,Burger</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err="1">
                <a:latin typeface="楷体" panose="02010609060101010101" pitchFamily="49" charset="-122"/>
                <a:ea typeface="楷体" panose="02010609060101010101" pitchFamily="49" charset="-122"/>
              </a:rPr>
              <a:t>WaitEstimate</a:t>
            </a:r>
            <a:r>
              <a:rPr lang="zh-CN" altLang="en-US" dirty="0">
                <a:latin typeface="楷体" panose="02010609060101010101" pitchFamily="49" charset="-122"/>
                <a:ea typeface="楷体" panose="02010609060101010101" pitchFamily="49" charset="-122"/>
              </a:rPr>
              <a:t>：估计等待时间</a:t>
            </a:r>
            <a:r>
              <a:rPr lang="en-US" altLang="zh-CN" dirty="0">
                <a:latin typeface="楷体" panose="02010609060101010101" pitchFamily="49" charset="-122"/>
                <a:ea typeface="楷体" panose="02010609060101010101" pitchFamily="49" charset="-122"/>
              </a:rPr>
              <a:t>(0-10,10-30,30-60,&gt;60)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决策树：</a:t>
            </a:r>
            <a:r>
              <a:rPr lang="zh-CN" altLang="en-US" dirty="0">
                <a:latin typeface="楷体" panose="02010609060101010101" pitchFamily="49" charset="-122"/>
                <a:ea typeface="楷体" panose="02010609060101010101" pitchFamily="49" charset="-122"/>
              </a:rPr>
              <a:t>吃饭问题</a:t>
            </a:r>
          </a:p>
        </p:txBody>
      </p:sp>
      <p:pic>
        <p:nvPicPr>
          <p:cNvPr id="5" name="Picture 2"/>
          <p:cNvPicPr>
            <a:picLocks noChangeAspect="1" noChangeArrowheads="1"/>
          </p:cNvPicPr>
          <p:nvPr/>
        </p:nvPicPr>
        <p:blipFill>
          <a:blip r:embed="rId2" cstate="print"/>
          <a:srcRect/>
          <a:stretch>
            <a:fillRect/>
          </a:stretch>
        </p:blipFill>
        <p:spPr bwMode="auto">
          <a:xfrm>
            <a:off x="179512" y="1860158"/>
            <a:ext cx="8739817" cy="4464496"/>
          </a:xfrm>
          <a:prstGeom prst="rect">
            <a:avLst/>
          </a:prstGeom>
          <a:noFill/>
          <a:ln w="2857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决策树：吃饭问题</a:t>
            </a:r>
          </a:p>
        </p:txBody>
      </p:sp>
      <p:sp>
        <p:nvSpPr>
          <p:cNvPr id="4" name="灯片编号占位符 1"/>
          <p:cNvSpPr>
            <a:spLocks noGrp="1"/>
          </p:cNvSpPr>
          <p:nvPr>
            <p:ph type="sldNum" sz="quarter" idx="4294967295"/>
          </p:nvPr>
        </p:nvSpPr>
        <p:spPr>
          <a:xfrm>
            <a:off x="6675438" y="6769174"/>
            <a:ext cx="2133600" cy="476250"/>
          </a:xfrm>
          <a:prstGeom prst="rect">
            <a:avLst/>
          </a:prstGeom>
          <a:noFill/>
          <a:ln>
            <a:miter lim="800000"/>
          </a:ln>
        </p:spPr>
        <p:txBody>
          <a:bodyPr/>
          <a:lstStyle/>
          <a:p>
            <a:fld id="{5DAABA5A-3EBB-49C8-988D-5476B6117577}" type="slidenum">
              <a:rPr lang="en-US" altLang="zh-CN" smtClean="0">
                <a:ea typeface="宋体" panose="02010600030101010101" pitchFamily="2" charset="-122"/>
              </a:rPr>
              <a:t>39</a:t>
            </a:fld>
            <a:endParaRPr lang="en-US" altLang="zh-CN">
              <a:ea typeface="宋体" panose="02010600030101010101" pitchFamily="2" charset="-122"/>
            </a:endParaRPr>
          </a:p>
        </p:txBody>
      </p:sp>
      <p:sp>
        <p:nvSpPr>
          <p:cNvPr id="11" name="内容占位符 2"/>
          <p:cNvSpPr>
            <a:spLocks noGrp="1"/>
          </p:cNvSpPr>
          <p:nvPr>
            <p:ph idx="1"/>
          </p:nvPr>
        </p:nvSpPr>
        <p:spPr>
          <a:xfrm>
            <a:off x="457200" y="1600200"/>
            <a:ext cx="8229600" cy="4525963"/>
          </a:xfrm>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以属性值向量作为输入，返回一个</a:t>
            </a:r>
            <a:r>
              <a:rPr lang="zh-CN" altLang="en-US" dirty="0" smtClean="0">
                <a:latin typeface="楷体" panose="02010609060101010101" pitchFamily="49" charset="-122"/>
                <a:ea typeface="楷体" panose="02010609060101010101" pitchFamily="49" charset="-122"/>
              </a:rPr>
              <a:t>“决策”</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吃饭问题决策树：</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p:txBody>
      </p:sp>
      <p:pic>
        <p:nvPicPr>
          <p:cNvPr id="7" name="Picture 4" descr="D:\用户目录\我的图片\无标题.png"/>
          <p:cNvPicPr>
            <a:picLocks noChangeAspect="1" noChangeArrowheads="1"/>
          </p:cNvPicPr>
          <p:nvPr/>
        </p:nvPicPr>
        <p:blipFill>
          <a:blip r:embed="rId2" cstate="print"/>
          <a:srcRect/>
          <a:stretch>
            <a:fillRect/>
          </a:stretch>
        </p:blipFill>
        <p:spPr bwMode="auto">
          <a:xfrm>
            <a:off x="1619672" y="2852936"/>
            <a:ext cx="6149645" cy="400506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 panose="02010609060101010101" pitchFamily="49" charset="-122"/>
                <a:ea typeface="楷体" panose="02010609060101010101" pitchFamily="49" charset="-122"/>
              </a:rPr>
              <a:t>学习的理由</a:t>
            </a:r>
          </a:p>
        </p:txBody>
      </p:sp>
      <p:sp>
        <p:nvSpPr>
          <p:cNvPr id="6" name="内容占位符 5"/>
          <p:cNvSpPr>
            <a:spLocks noGrp="1"/>
          </p:cNvSpPr>
          <p:nvPr>
            <p:ph idx="1"/>
          </p:nvPr>
        </p:nvSpPr>
        <p:spPr>
          <a:xfrm>
            <a:off x="457200" y="1556792"/>
            <a:ext cx="8229600" cy="4158224"/>
          </a:xfrm>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三点理由</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需要发展新的</a:t>
            </a:r>
            <a:r>
              <a:rPr lang="en-US" altLang="zh-CN" dirty="0">
                <a:latin typeface="楷体" panose="02010609060101010101" pitchFamily="49" charset="-122"/>
                <a:ea typeface="楷体" panose="02010609060101010101" pitchFamily="49" charset="-122"/>
              </a:rPr>
              <a:t>Agent</a:t>
            </a:r>
            <a:r>
              <a:rPr lang="zh-CN" altLang="en-US" dirty="0">
                <a:latin typeface="楷体" panose="02010609060101010101" pitchFamily="49" charset="-122"/>
                <a:ea typeface="楷体" panose="02010609060101010101" pitchFamily="49" charset="-122"/>
              </a:rPr>
              <a:t>去探究未知的环境</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节约人力</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从学习中积累新的知识</a:t>
            </a:r>
            <a:endParaRPr lang="en-US" altLang="zh-CN"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决策树：实例</a:t>
            </a:r>
          </a:p>
        </p:txBody>
      </p:sp>
      <p:sp>
        <p:nvSpPr>
          <p:cNvPr id="4" name="灯片编号占位符 1"/>
          <p:cNvSpPr>
            <a:spLocks noGrp="1"/>
          </p:cNvSpPr>
          <p:nvPr>
            <p:ph type="sldNum" sz="quarter" idx="4294967295"/>
          </p:nvPr>
        </p:nvSpPr>
        <p:spPr>
          <a:xfrm>
            <a:off x="6675438" y="6769174"/>
            <a:ext cx="2133600" cy="476250"/>
          </a:xfrm>
          <a:prstGeom prst="rect">
            <a:avLst/>
          </a:prstGeom>
          <a:noFill/>
          <a:ln>
            <a:miter lim="800000"/>
          </a:ln>
        </p:spPr>
        <p:txBody>
          <a:bodyPr/>
          <a:lstStyle/>
          <a:p>
            <a:fld id="{5DAABA5A-3EBB-49C8-988D-5476B6117577}" type="slidenum">
              <a:rPr lang="en-US" altLang="zh-CN" smtClean="0">
                <a:ea typeface="宋体" panose="02010600030101010101" pitchFamily="2" charset="-122"/>
              </a:rPr>
              <a:t>40</a:t>
            </a:fld>
            <a:endParaRPr lang="en-US" altLang="zh-CN">
              <a:ea typeface="宋体" panose="02010600030101010101" pitchFamily="2" charset="-122"/>
            </a:endParaRPr>
          </a:p>
        </p:txBody>
      </p:sp>
      <p:sp>
        <p:nvSpPr>
          <p:cNvPr id="11" name="内容占位符 2"/>
          <p:cNvSpPr>
            <a:spLocks noGrp="1"/>
          </p:cNvSpPr>
          <p:nvPr>
            <p:ph idx="1"/>
          </p:nvPr>
        </p:nvSpPr>
        <p:spPr>
          <a:xfrm>
            <a:off x="457200" y="1600200"/>
            <a:ext cx="8229600" cy="4525963"/>
          </a:xfrm>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二维异或门决策树</a:t>
            </a:r>
            <a:endParaRPr lang="en-US" altLang="zh-CN" dirty="0">
              <a:latin typeface="楷体" panose="02010609060101010101" pitchFamily="49" charset="-122"/>
              <a:ea typeface="楷体" panose="02010609060101010101" pitchFamily="49" charset="-122"/>
            </a:endParaRPr>
          </a:p>
          <a:p>
            <a:pPr lvl="1"/>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8194" name="Picture 2"/>
          <p:cNvPicPr>
            <a:picLocks noChangeAspect="1" noChangeArrowheads="1"/>
          </p:cNvPicPr>
          <p:nvPr/>
        </p:nvPicPr>
        <p:blipFill>
          <a:blip r:embed="rId2" cstate="print"/>
          <a:srcRect/>
          <a:stretch>
            <a:fillRect/>
          </a:stretch>
        </p:blipFill>
        <p:spPr bwMode="auto">
          <a:xfrm>
            <a:off x="681066" y="2428868"/>
            <a:ext cx="8267782" cy="301635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决策树：分支策略</a:t>
            </a:r>
          </a:p>
        </p:txBody>
      </p:sp>
      <p:sp>
        <p:nvSpPr>
          <p:cNvPr id="4" name="灯片编号占位符 1"/>
          <p:cNvSpPr>
            <a:spLocks noGrp="1"/>
          </p:cNvSpPr>
          <p:nvPr>
            <p:ph type="sldNum" sz="quarter" idx="4294967295"/>
          </p:nvPr>
        </p:nvSpPr>
        <p:spPr>
          <a:xfrm>
            <a:off x="6675438" y="6769174"/>
            <a:ext cx="2133600" cy="476250"/>
          </a:xfrm>
          <a:prstGeom prst="rect">
            <a:avLst/>
          </a:prstGeom>
          <a:noFill/>
          <a:ln>
            <a:miter lim="800000"/>
          </a:ln>
        </p:spPr>
        <p:txBody>
          <a:bodyPr/>
          <a:lstStyle/>
          <a:p>
            <a:fld id="{5DAABA5A-3EBB-49C8-988D-5476B6117577}" type="slidenum">
              <a:rPr lang="en-US" altLang="zh-CN" smtClean="0">
                <a:ea typeface="宋体" panose="02010600030101010101" pitchFamily="2" charset="-122"/>
              </a:rPr>
              <a:t>41</a:t>
            </a:fld>
            <a:endParaRPr lang="en-US" altLang="zh-CN">
              <a:ea typeface="宋体" panose="02010600030101010101" pitchFamily="2" charset="-122"/>
            </a:endParaRPr>
          </a:p>
        </p:txBody>
      </p:sp>
      <p:sp>
        <p:nvSpPr>
          <p:cNvPr id="11" name="内容占位符 2"/>
          <p:cNvSpPr>
            <a:spLocks noGrp="1"/>
          </p:cNvSpPr>
          <p:nvPr>
            <p:ph idx="1"/>
          </p:nvPr>
        </p:nvSpPr>
        <p:spPr>
          <a:xfrm>
            <a:off x="457200" y="1600200"/>
            <a:ext cx="8229600" cy="4525963"/>
          </a:xfrm>
        </p:spPr>
        <p:txBody>
          <a:bodyPr>
            <a:normAutofit fontScale="92500" lnSpcReduction="10000"/>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如果剩余样本都是正样本或者都是负样本，表示树分裂结束，回答</a:t>
            </a:r>
            <a:r>
              <a:rPr lang="en-US" altLang="zh-CN" dirty="0">
                <a:latin typeface="楷体" panose="02010609060101010101" pitchFamily="49" charset="-122"/>
                <a:ea typeface="楷体" panose="02010609060101010101" pitchFamily="49" charset="-122"/>
              </a:rPr>
              <a:t>Yes</a:t>
            </a:r>
            <a:r>
              <a:rPr lang="zh-CN" altLang="en-US" dirty="0">
                <a:latin typeface="楷体" panose="02010609060101010101" pitchFamily="49" charset="-122"/>
                <a:ea typeface="楷体" panose="02010609060101010101" pitchFamily="49" charset="-122"/>
              </a:rPr>
              <a:t>或</a:t>
            </a:r>
            <a:r>
              <a:rPr lang="en-US" altLang="zh-CN" dirty="0">
                <a:latin typeface="楷体" panose="02010609060101010101" pitchFamily="49" charset="-122"/>
                <a:ea typeface="楷体" panose="02010609060101010101" pitchFamily="49" charset="-122"/>
              </a:rPr>
              <a:t>No</a:t>
            </a: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如果剩余样本包含正样本和负样本，继续分裂属性</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如果没有剩余样本，则返回缺省值</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如果剩余样本包含正样本和负样本但没有属性可以分裂，意味着出现错误，或者领域是非确定性的，或者没有观察到区分样本的属性。则此最好的办法是返回剩余样本中</a:t>
            </a:r>
            <a:r>
              <a:rPr lang="zh-CN" altLang="en-US" dirty="0">
                <a:solidFill>
                  <a:srgbClr val="FF0000"/>
                </a:solidFill>
                <a:latin typeface="楷体" panose="02010609060101010101" pitchFamily="49" charset="-122"/>
                <a:ea typeface="楷体" panose="02010609060101010101" pitchFamily="49" charset="-122"/>
              </a:rPr>
              <a:t>得票最多的分类</a:t>
            </a:r>
            <a:endParaRPr lang="en-US" altLang="zh-CN" dirty="0">
              <a:solidFill>
                <a:srgbClr val="FF0000"/>
              </a:solidFill>
              <a:latin typeface="楷体" panose="02010609060101010101" pitchFamily="49" charset="-122"/>
              <a:ea typeface="楷体" panose="02010609060101010101" pitchFamily="49" charset="-122"/>
            </a:endParaRPr>
          </a:p>
          <a:p>
            <a:pPr lvl="1"/>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假说空间</a:t>
            </a:r>
          </a:p>
        </p:txBody>
      </p:sp>
      <p:sp>
        <p:nvSpPr>
          <p:cNvPr id="4" name="灯片编号占位符 1"/>
          <p:cNvSpPr>
            <a:spLocks noGrp="1"/>
          </p:cNvSpPr>
          <p:nvPr>
            <p:ph type="sldNum" sz="quarter" idx="4294967295"/>
          </p:nvPr>
        </p:nvSpPr>
        <p:spPr>
          <a:xfrm>
            <a:off x="6675438" y="6769174"/>
            <a:ext cx="2133600" cy="476250"/>
          </a:xfrm>
          <a:prstGeom prst="rect">
            <a:avLst/>
          </a:prstGeom>
          <a:noFill/>
          <a:ln>
            <a:miter lim="800000"/>
          </a:ln>
        </p:spPr>
        <p:txBody>
          <a:bodyPr/>
          <a:lstStyle/>
          <a:p>
            <a:fld id="{5DAABA5A-3EBB-49C8-988D-5476B6117577}" type="slidenum">
              <a:rPr lang="en-US" altLang="zh-CN" smtClean="0">
                <a:ea typeface="宋体" panose="02010600030101010101" pitchFamily="2" charset="-122"/>
              </a:rPr>
              <a:t>42</a:t>
            </a:fld>
            <a:endParaRPr lang="en-US" altLang="zh-CN">
              <a:ea typeface="宋体" panose="02010600030101010101" pitchFamily="2" charset="-122"/>
            </a:endParaRPr>
          </a:p>
        </p:txBody>
      </p:sp>
      <p:sp>
        <p:nvSpPr>
          <p:cNvPr id="11" name="内容占位符 2"/>
          <p:cNvSpPr>
            <a:spLocks noGrp="1"/>
          </p:cNvSpPr>
          <p:nvPr>
            <p:ph idx="1"/>
          </p:nvPr>
        </p:nvSpPr>
        <p:spPr>
          <a:xfrm>
            <a:off x="457200" y="1600200"/>
            <a:ext cx="8686800" cy="4525963"/>
          </a:xfrm>
        </p:spPr>
        <p:txBody>
          <a:bodyPr>
            <a:normAutofit/>
          </a:bodyPr>
          <a:lstStyle/>
          <a:p>
            <a:pPr>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个属性，每个属性有</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种取值，总共有多少种假说？</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答案：</a:t>
            </a:r>
            <a:r>
              <a:rPr lang="en-US" altLang="zh-CN" sz="3200" dirty="0">
                <a:solidFill>
                  <a:srgbClr val="FF0000"/>
                </a:solidFill>
                <a:latin typeface="楷体" panose="02010609060101010101" pitchFamily="49" charset="-122"/>
                <a:ea typeface="楷体" panose="02010609060101010101" pitchFamily="49" charset="-122"/>
              </a:rPr>
              <a:t>3</a:t>
            </a:r>
            <a:r>
              <a:rPr lang="en-US" altLang="zh-CN" sz="3200" baseline="30000" dirty="0">
                <a:solidFill>
                  <a:srgbClr val="FF0000"/>
                </a:solidFill>
                <a:latin typeface="楷体" panose="02010609060101010101" pitchFamily="49" charset="-122"/>
                <a:ea typeface="楷体" panose="02010609060101010101" pitchFamily="49" charset="-122"/>
              </a:rPr>
              <a:t>n</a:t>
            </a: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复杂的假说空间</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增加了对训练数据的预测准确度</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容易导致过拟合</a:t>
            </a:r>
            <a:endParaRPr lang="en-US" altLang="zh-CN" dirty="0">
              <a:latin typeface="楷体" panose="02010609060101010101" pitchFamily="49" charset="-122"/>
              <a:ea typeface="楷体" panose="02010609060101010101" pitchFamily="49" charset="-122"/>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blinds(horizontal)">
                                      <p:cBhvr>
                                        <p:cTn id="20" dur="500"/>
                                        <p:tgtEl>
                                          <p:spTgt spid="1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blinds(horizontal)">
                                      <p:cBhvr>
                                        <p:cTn id="23"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决策树算法</a:t>
            </a:r>
            <a:endParaRPr lang="en-US" altLang="zh-CN" dirty="0">
              <a:latin typeface="楷体" panose="02010609060101010101" pitchFamily="49" charset="-122"/>
              <a:ea typeface="楷体" panose="02010609060101010101" pitchFamily="49" charset="-122"/>
            </a:endParaRPr>
          </a:p>
        </p:txBody>
      </p:sp>
      <p:sp>
        <p:nvSpPr>
          <p:cNvPr id="4" name="灯片编号占位符 1"/>
          <p:cNvSpPr>
            <a:spLocks noGrp="1"/>
          </p:cNvSpPr>
          <p:nvPr>
            <p:ph type="sldNum" sz="quarter" idx="4294967295"/>
          </p:nvPr>
        </p:nvSpPr>
        <p:spPr>
          <a:xfrm>
            <a:off x="6675438" y="6769174"/>
            <a:ext cx="2133600" cy="476250"/>
          </a:xfrm>
          <a:prstGeom prst="rect">
            <a:avLst/>
          </a:prstGeom>
          <a:noFill/>
          <a:ln>
            <a:miter lim="800000"/>
          </a:ln>
        </p:spPr>
        <p:txBody>
          <a:bodyPr/>
          <a:lstStyle/>
          <a:p>
            <a:fld id="{5DAABA5A-3EBB-49C8-988D-5476B6117577}" type="slidenum">
              <a:rPr lang="en-US" altLang="zh-CN" smtClean="0">
                <a:ea typeface="宋体" panose="02010600030101010101" pitchFamily="2" charset="-122"/>
              </a:rPr>
              <a:t>43</a:t>
            </a:fld>
            <a:endParaRPr lang="en-US" altLang="zh-CN">
              <a:ea typeface="宋体" panose="02010600030101010101" pitchFamily="2" charset="-122"/>
            </a:endParaRPr>
          </a:p>
        </p:txBody>
      </p:sp>
      <p:sp>
        <p:nvSpPr>
          <p:cNvPr id="11" name="内容占位符 2"/>
          <p:cNvSpPr>
            <a:spLocks noGrp="1"/>
          </p:cNvSpPr>
          <p:nvPr>
            <p:ph idx="1"/>
          </p:nvPr>
        </p:nvSpPr>
        <p:spPr>
          <a:xfrm>
            <a:off x="518864" y="1600200"/>
            <a:ext cx="8445624" cy="4525963"/>
          </a:xfrm>
        </p:spPr>
        <p:txBody>
          <a:bodyPr>
            <a:normAutofit/>
          </a:bodyPr>
          <a:lstStyle/>
          <a:p>
            <a:pPr>
              <a:buClr>
                <a:srgbClr val="800000"/>
              </a:buClr>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目标：找到一棵与训练数据拟合的最简单的决策树</a:t>
            </a:r>
            <a:endParaRPr lang="en-US" altLang="zh-CN" sz="2800"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思路：递归的寻找最佳属性进行分裂构造子树</a:t>
            </a:r>
            <a:endParaRPr lang="en-US" altLang="zh-CN" sz="2800" dirty="0">
              <a:latin typeface="楷体" panose="02010609060101010101" pitchFamily="49" charset="-122"/>
              <a:ea typeface="楷体" panose="02010609060101010101" pitchFamily="49" charset="-122"/>
            </a:endParaRPr>
          </a:p>
          <a:p>
            <a:endParaRPr lang="zh-CN" altLang="en-US" dirty="0"/>
          </a:p>
        </p:txBody>
      </p:sp>
      <p:pic>
        <p:nvPicPr>
          <p:cNvPr id="36866" name="Picture 2"/>
          <p:cNvPicPr>
            <a:picLocks noChangeAspect="1" noChangeArrowheads="1"/>
          </p:cNvPicPr>
          <p:nvPr/>
        </p:nvPicPr>
        <p:blipFill>
          <a:blip r:embed="rId2" cstate="print"/>
          <a:srcRect/>
          <a:stretch>
            <a:fillRect/>
          </a:stretch>
        </p:blipFill>
        <p:spPr bwMode="auto">
          <a:xfrm>
            <a:off x="539552" y="2780928"/>
            <a:ext cx="8110736" cy="3984221"/>
          </a:xfrm>
          <a:prstGeom prst="rect">
            <a:avLst/>
          </a:prstGeom>
          <a:noFill/>
          <a:ln w="9525">
            <a:noFill/>
            <a:miter lim="800000"/>
            <a:headEnd/>
            <a:tailEnd/>
          </a:ln>
        </p:spPr>
      </p:pic>
      <p:cxnSp>
        <p:nvCxnSpPr>
          <p:cNvPr id="7" name="直接箭头连接符 6"/>
          <p:cNvCxnSpPr>
            <a:endCxn id="8" idx="1"/>
          </p:cNvCxnSpPr>
          <p:nvPr/>
        </p:nvCxnSpPr>
        <p:spPr>
          <a:xfrm>
            <a:off x="5436096" y="4149080"/>
            <a:ext cx="1368152" cy="26161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4149080"/>
            <a:ext cx="1512168" cy="523220"/>
          </a:xfrm>
          <a:prstGeom prst="rect">
            <a:avLst/>
          </a:prstGeom>
          <a:noFill/>
        </p:spPr>
        <p:txBody>
          <a:bodyPr wrap="square" rtlCol="0">
            <a:spAutoFit/>
          </a:bodyPr>
          <a:lstStyle/>
          <a:p>
            <a:r>
              <a:rPr lang="zh-CN" altLang="en-US" sz="1400" b="1" dirty="0">
                <a:solidFill>
                  <a:srgbClr val="FF0000"/>
                </a:solidFill>
              </a:rPr>
              <a:t>以多数样本的标签为返回值</a:t>
            </a:r>
          </a:p>
        </p:txBody>
      </p:sp>
      <p:cxnSp>
        <p:nvCxnSpPr>
          <p:cNvPr id="12" name="直接箭头连接符 11"/>
          <p:cNvCxnSpPr/>
          <p:nvPr/>
        </p:nvCxnSpPr>
        <p:spPr>
          <a:xfrm>
            <a:off x="5508104" y="4986754"/>
            <a:ext cx="1224136" cy="16680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04248" y="4986754"/>
            <a:ext cx="1512168" cy="523220"/>
          </a:xfrm>
          <a:prstGeom prst="rect">
            <a:avLst/>
          </a:prstGeom>
          <a:noFill/>
        </p:spPr>
        <p:txBody>
          <a:bodyPr wrap="square" rtlCol="0">
            <a:spAutoFit/>
          </a:bodyPr>
          <a:lstStyle/>
          <a:p>
            <a:r>
              <a:rPr lang="zh-CN" altLang="en-US" sz="1400" b="1" dirty="0">
                <a:solidFill>
                  <a:srgbClr val="FF0000"/>
                </a:solidFill>
              </a:rPr>
              <a:t>选择最好的属性为根节点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最佳属性选择</a:t>
            </a:r>
          </a:p>
        </p:txBody>
      </p:sp>
      <p:sp>
        <p:nvSpPr>
          <p:cNvPr id="6" name="内容占位符 2"/>
          <p:cNvSpPr>
            <a:spLocks noGrp="1"/>
          </p:cNvSpPr>
          <p:nvPr>
            <p:ph idx="1"/>
          </p:nvPr>
        </p:nvSpPr>
        <p:spPr>
          <a:xfrm>
            <a:off x="457200" y="1600200"/>
            <a:ext cx="8229600" cy="4525963"/>
          </a:xfrm>
        </p:spPr>
        <p:txBody>
          <a:bodyPr>
            <a:normAutofit lnSpcReduction="10000"/>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下面哪个属性应用于分裂构造子树比较好？</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思路：一个好的属性应该能尽量将正样本与负样本区分开来</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endParaRPr lang="zh-CN" altLang="en-US" dirty="0"/>
          </a:p>
        </p:txBody>
      </p:sp>
      <p:pic>
        <p:nvPicPr>
          <p:cNvPr id="37890" name="Picture 2"/>
          <p:cNvPicPr>
            <a:picLocks noChangeAspect="1" noChangeArrowheads="1"/>
          </p:cNvPicPr>
          <p:nvPr/>
        </p:nvPicPr>
        <p:blipFill>
          <a:blip r:embed="rId2" cstate="print"/>
          <a:srcRect/>
          <a:stretch>
            <a:fillRect/>
          </a:stretch>
        </p:blipFill>
        <p:spPr bwMode="auto">
          <a:xfrm>
            <a:off x="251520" y="2348880"/>
            <a:ext cx="8369903" cy="2160240"/>
          </a:xfrm>
          <a:prstGeom prst="rect">
            <a:avLst/>
          </a:prstGeom>
          <a:noFill/>
          <a:ln w="9525">
            <a:noFill/>
            <a:miter lim="800000"/>
            <a:headEnd/>
            <a:tailEnd/>
          </a:ln>
        </p:spPr>
      </p:pic>
      <p:sp>
        <p:nvSpPr>
          <p:cNvPr id="5" name="TextBox 4"/>
          <p:cNvSpPr txBox="1"/>
          <p:nvPr/>
        </p:nvSpPr>
        <p:spPr>
          <a:xfrm>
            <a:off x="3635896" y="4365104"/>
            <a:ext cx="2016224" cy="584775"/>
          </a:xfrm>
          <a:prstGeom prst="rect">
            <a:avLst/>
          </a:prstGeom>
          <a:noFill/>
        </p:spPr>
        <p:txBody>
          <a:bodyPr wrap="square" rtlCol="0">
            <a:spAutoFit/>
          </a:bodyPr>
          <a:lstStyle/>
          <a:p>
            <a:r>
              <a:rPr lang="en-US" altLang="zh-CN" sz="3200" b="1" dirty="0">
                <a:solidFill>
                  <a:srgbClr val="FF0000"/>
                </a:solidFill>
                <a:latin typeface="楷体" panose="02010609060101010101" pitchFamily="49" charset="-122"/>
                <a:ea typeface="楷体" panose="02010609060101010101" pitchFamily="49" charset="-122"/>
              </a:rPr>
              <a:t>Patrons</a:t>
            </a:r>
            <a:r>
              <a:rPr lang="zh-CN" altLang="en-US" sz="3200" b="1" dirty="0">
                <a:solidFill>
                  <a:srgbClr val="FF0000"/>
                </a:solidFill>
                <a:latin typeface="楷体" panose="02010609060101010101" pitchFamily="49" charset="-122"/>
                <a:ea typeface="楷体" panose="02010609060101010101" pitchFamily="49" charset="-122"/>
              </a:rPr>
              <a:t>！</a:t>
            </a:r>
          </a:p>
        </p:txBody>
      </p:sp>
      <p:sp>
        <p:nvSpPr>
          <p:cNvPr id="7" name="TextBox 6"/>
          <p:cNvSpPr txBox="1"/>
          <p:nvPr/>
        </p:nvSpPr>
        <p:spPr>
          <a:xfrm>
            <a:off x="1259632" y="5940569"/>
            <a:ext cx="6192688" cy="584775"/>
          </a:xfrm>
          <a:prstGeom prst="rect">
            <a:avLst/>
          </a:prstGeom>
          <a:noFill/>
        </p:spPr>
        <p:txBody>
          <a:bodyPr wrap="square" rtlCol="0">
            <a:spAutoFit/>
          </a:bodyPr>
          <a:lstStyle/>
          <a:p>
            <a:r>
              <a:rPr lang="zh-CN" altLang="en-US" sz="3200" b="1" dirty="0">
                <a:solidFill>
                  <a:srgbClr val="FF0000"/>
                </a:solidFill>
                <a:latin typeface="楷体" panose="02010609060101010101" pitchFamily="49" charset="-122"/>
                <a:ea typeface="楷体" panose="02010609060101010101" pitchFamily="49" charset="-122"/>
              </a:rPr>
              <a:t>如何来衡量属性好坏：信息理论！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blinds(horizontal)">
                                      <p:cBhvr>
                                        <p:cTn id="12" dur="500"/>
                                        <p:tgtEl>
                                          <p:spTgt spid="6">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信息理论</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熵</a:t>
            </a:r>
          </a:p>
        </p:txBody>
      </p:sp>
      <p:sp>
        <p:nvSpPr>
          <p:cNvPr id="3" name="内容占位符 2"/>
          <p:cNvSpPr>
            <a:spLocks noGrp="1"/>
          </p:cNvSpPr>
          <p:nvPr>
            <p:ph idx="1"/>
          </p:nvPr>
        </p:nvSpPr>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熵</a:t>
            </a:r>
            <a:r>
              <a:rPr lang="en-US" altLang="zh-CN" dirty="0">
                <a:latin typeface="楷体" panose="02010609060101010101" pitchFamily="49" charset="-122"/>
                <a:ea typeface="楷体" panose="02010609060101010101" pitchFamily="49" charset="-122"/>
              </a:rPr>
              <a:t>H(x)</a:t>
            </a:r>
            <a:r>
              <a:rPr lang="zh-CN" altLang="en-US" dirty="0">
                <a:latin typeface="楷体" panose="02010609060101010101" pitchFamily="49" charset="-122"/>
                <a:ea typeface="楷体" panose="02010609060101010101" pitchFamily="49" charset="-122"/>
              </a:rPr>
              <a:t>：衡量数据集的纯度</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熵曲线</a:t>
            </a:r>
            <a:endParaRPr lang="en-US" altLang="zh-CN" dirty="0">
              <a:latin typeface="楷体" panose="02010609060101010101" pitchFamily="49" charset="-122"/>
              <a:ea typeface="楷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457360865"/>
              </p:ext>
            </p:extLst>
          </p:nvPr>
        </p:nvGraphicFramePr>
        <p:xfrm>
          <a:off x="2411760" y="2276872"/>
          <a:ext cx="4512501" cy="864096"/>
        </p:xfrm>
        <a:graphic>
          <a:graphicData uri="http://schemas.openxmlformats.org/presentationml/2006/ole">
            <mc:AlternateContent xmlns:mc="http://schemas.openxmlformats.org/markup-compatibility/2006">
              <mc:Choice xmlns:v="urn:schemas-microsoft-com:vml" Requires="v">
                <p:oleObj spid="_x0000_s39059" name="公式" r:id="rId4" imgW="1790700" imgH="342900" progId="Equation.KSEE3">
                  <p:embed/>
                </p:oleObj>
              </mc:Choice>
              <mc:Fallback>
                <p:oleObj name="公式" r:id="rId4" imgW="1790700" imgH="342900" progId="Equation.KSEE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2276872"/>
                        <a:ext cx="4512501" cy="864096"/>
                      </a:xfrm>
                      <a:prstGeom prst="rect">
                        <a:avLst/>
                      </a:prstGeom>
                      <a:noFill/>
                      <a:extLst/>
                    </p:spPr>
                  </p:pic>
                </p:oleObj>
              </mc:Fallback>
            </mc:AlternateContent>
          </a:graphicData>
        </a:graphic>
      </p:graphicFrame>
      <p:pic>
        <p:nvPicPr>
          <p:cNvPr id="7" name="Picture 2" descr="D:\用户目录\我的图片\无标题.png"/>
          <p:cNvPicPr>
            <a:picLocks noChangeAspect="1" noChangeArrowheads="1"/>
          </p:cNvPicPr>
          <p:nvPr/>
        </p:nvPicPr>
        <p:blipFill>
          <a:blip r:embed="rId6" cstate="print"/>
          <a:srcRect/>
          <a:stretch>
            <a:fillRect/>
          </a:stretch>
        </p:blipFill>
        <p:spPr bwMode="auto">
          <a:xfrm>
            <a:off x="467545" y="3548291"/>
            <a:ext cx="3107486" cy="2689021"/>
          </a:xfrm>
          <a:prstGeom prst="rect">
            <a:avLst/>
          </a:prstGeom>
          <a:noFill/>
          <a:ln w="9525">
            <a:noFill/>
            <a:miter lim="800000"/>
            <a:headEnd/>
            <a:tailEnd/>
          </a:ln>
        </p:spPr>
      </p:pic>
      <p:sp>
        <p:nvSpPr>
          <p:cNvPr id="4" name="矩形 3"/>
          <p:cNvSpPr/>
          <p:nvPr/>
        </p:nvSpPr>
        <p:spPr>
          <a:xfrm>
            <a:off x="3388875" y="3570455"/>
            <a:ext cx="5472608" cy="954107"/>
          </a:xfrm>
          <a:prstGeom prst="rect">
            <a:avLst/>
          </a:prstGeom>
        </p:spPr>
        <p:txBody>
          <a:bodyPr wrap="square">
            <a:spAutoFit/>
          </a:bodyPr>
          <a:lstStyle/>
          <a:p>
            <a:pPr>
              <a:buClr>
                <a:srgbClr val="800000"/>
              </a:buClr>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e.g. </a:t>
            </a:r>
            <a:r>
              <a:rPr lang="zh-CN" altLang="en-US" sz="2800" dirty="0">
                <a:latin typeface="楷体" panose="02010609060101010101" pitchFamily="49" charset="-122"/>
                <a:ea typeface="楷体" panose="02010609060101010101" pitchFamily="49" charset="-122"/>
              </a:rPr>
              <a:t>两类样本</a:t>
            </a:r>
            <a:r>
              <a:rPr lang="en-US" altLang="zh-CN" sz="2800" dirty="0">
                <a:latin typeface="楷体" panose="02010609060101010101" pitchFamily="49" charset="-122"/>
                <a:ea typeface="楷体" panose="02010609060101010101" pitchFamily="49" charset="-122"/>
              </a:rPr>
              <a:t>(P,N</a:t>
            </a:r>
            <a:r>
              <a:rPr lang="en-US" altLang="zh-CN" sz="2800" dirty="0" smtClean="0">
                <a:latin typeface="楷体" panose="02010609060101010101" pitchFamily="49" charset="-122"/>
                <a:ea typeface="楷体" panose="02010609060101010101" pitchFamily="49" charset="-122"/>
              </a:rPr>
              <a:t>),p</a:t>
            </a:r>
            <a:r>
              <a:rPr lang="zh-CN" altLang="en-US" sz="2800" dirty="0" smtClean="0">
                <a:latin typeface="楷体" panose="02010609060101010101" pitchFamily="49" charset="-122"/>
                <a:ea typeface="楷体" panose="02010609060101010101" pitchFamily="49" charset="-122"/>
              </a:rPr>
              <a:t>个正样本数，</a:t>
            </a:r>
            <a:r>
              <a:rPr lang="en-US" altLang="zh-CN" sz="2800" dirty="0" smtClean="0">
                <a:latin typeface="楷体" panose="02010609060101010101" pitchFamily="49" charset="-122"/>
                <a:ea typeface="楷体" panose="02010609060101010101" pitchFamily="49" charset="-122"/>
              </a:rPr>
              <a:t>n</a:t>
            </a:r>
            <a:r>
              <a:rPr lang="zh-CN" altLang="en-US" sz="2800" dirty="0" smtClean="0">
                <a:latin typeface="楷体" panose="02010609060101010101" pitchFamily="49" charset="-122"/>
                <a:ea typeface="楷体" panose="02010609060101010101" pitchFamily="49" charset="-122"/>
              </a:rPr>
              <a:t>个负样本，</a:t>
            </a:r>
            <a:r>
              <a:rPr lang="en-US" altLang="zh-CN" sz="2800" dirty="0" smtClean="0">
                <a:latin typeface="楷体" panose="02010609060101010101" pitchFamily="49" charset="-122"/>
                <a:ea typeface="楷体" panose="02010609060101010101" pitchFamily="49" charset="-122"/>
              </a:rPr>
              <a:t>p=9,n=5</a:t>
            </a:r>
            <a:endParaRPr lang="en-US" altLang="zh-CN" sz="2800" dirty="0">
              <a:latin typeface="楷体" panose="02010609060101010101" pitchFamily="49" charset="-122"/>
              <a:ea typeface="楷体"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751275699"/>
              </p:ext>
            </p:extLst>
          </p:nvPr>
        </p:nvGraphicFramePr>
        <p:xfrm>
          <a:off x="3707904" y="4869160"/>
          <a:ext cx="5268474" cy="792088"/>
        </p:xfrm>
        <a:graphic>
          <a:graphicData uri="http://schemas.openxmlformats.org/presentationml/2006/ole">
            <mc:AlternateContent xmlns:mc="http://schemas.openxmlformats.org/markup-compatibility/2006">
              <mc:Choice xmlns:v="urn:schemas-microsoft-com:vml" Requires="v">
                <p:oleObj spid="_x0000_s39060" name="Equation" r:id="rId7" imgW="62788800" imgH="9448800" progId="Equation.KSEE3">
                  <p:embed/>
                </p:oleObj>
              </mc:Choice>
              <mc:Fallback>
                <p:oleObj name="Equation" r:id="rId7" imgW="62788800" imgH="9448800" progId="Equation.KSEE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7904" y="4869160"/>
                        <a:ext cx="5268474" cy="792088"/>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739848" y="1628800"/>
            <a:ext cx="7315200" cy="2143125"/>
          </a:xfrm>
          <a:prstGeom prst="rect">
            <a:avLst/>
          </a:prstGeom>
          <a:noFill/>
        </p:spPr>
        <p:txBody>
          <a:bodyPr vert="horz" wrap="square" rtlCol="0" anchor="ctr" anchorCtr="0">
            <a:noAutofit/>
          </a:bodyPr>
          <a:lstStyle/>
          <a:p>
            <a:r>
              <a:rPr lang="en-US" altLang="zh-CN" sz="2800" dirty="0">
                <a:latin typeface="楷体" panose="02010609060101010101" pitchFamily="49" charset="-122"/>
                <a:ea typeface="楷体" panose="02010609060101010101" pitchFamily="49" charset="-122"/>
              </a:rPr>
              <a:t>e.g. </a:t>
            </a:r>
            <a:r>
              <a:rPr lang="zh-CN" altLang="en-US" sz="2800" dirty="0">
                <a:latin typeface="楷体" panose="02010609060101010101" pitchFamily="49" charset="-122"/>
                <a:ea typeface="楷体" panose="02010609060101010101" pitchFamily="49" charset="-122"/>
              </a:rPr>
              <a:t>两类样本</a:t>
            </a:r>
            <a:r>
              <a:rPr lang="en-US" altLang="zh-CN" sz="2800" dirty="0">
                <a:latin typeface="楷体" panose="02010609060101010101" pitchFamily="49" charset="-122"/>
                <a:ea typeface="楷体" panose="02010609060101010101" pitchFamily="49" charset="-122"/>
              </a:rPr>
              <a:t>(P,N</a:t>
            </a:r>
            <a:r>
              <a:rPr lang="en-US" altLang="zh-CN" sz="2800" dirty="0" smtClean="0">
                <a:latin typeface="楷体" panose="02010609060101010101" pitchFamily="49" charset="-122"/>
                <a:ea typeface="楷体" panose="02010609060101010101" pitchFamily="49" charset="-122"/>
              </a:rPr>
              <a:t>)</a:t>
            </a:r>
          </a:p>
          <a:p>
            <a:r>
              <a:rPr lang="en-US" altLang="zh-CN" sz="2800" dirty="0" smtClean="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sym typeface="Microsoft Yahei"/>
              </a:rPr>
              <a:t>计算</a:t>
            </a:r>
            <a:r>
              <a:rPr lang="en-US" altLang="zh-CN" sz="2800" dirty="0">
                <a:latin typeface="楷体" panose="02010609060101010101" pitchFamily="49" charset="-122"/>
                <a:ea typeface="楷体" panose="02010609060101010101" pitchFamily="49" charset="-122"/>
              </a:rPr>
              <a:t>p=14</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n=0 </a:t>
            </a:r>
            <a:r>
              <a:rPr lang="zh-CN" altLang="en-US" sz="2800" dirty="0">
                <a:latin typeface="楷体" panose="02010609060101010101" pitchFamily="49" charset="-122"/>
                <a:ea typeface="楷体" panose="02010609060101010101" pitchFamily="49" charset="-122"/>
              </a:rPr>
              <a:t>的熵</a:t>
            </a:r>
            <a:r>
              <a:rPr lang="en-US" altLang="zh-CN" sz="2800" dirty="0">
                <a:latin typeface="楷体" panose="02010609060101010101" pitchFamily="49" charset="-122"/>
                <a:ea typeface="楷体" panose="02010609060101010101" pitchFamily="49" charset="-122"/>
              </a:rPr>
              <a:t>H([14,0])=</a:t>
            </a:r>
            <a:r>
              <a:rPr lang="zh-CN" altLang="en-US" sz="2800" dirty="0">
                <a:latin typeface="楷体" panose="02010609060101010101" pitchFamily="49" charset="-122"/>
                <a:ea typeface="楷体" panose="02010609060101010101" pitchFamily="49" charset="-122"/>
              </a:rPr>
              <a:t> </a:t>
            </a:r>
            <a:r>
              <a:rPr lang="en-US" altLang="zh-CN" sz="2400" dirty="0" smtClean="0">
                <a:solidFill>
                  <a:srgbClr val="639EF4"/>
                </a:solidFill>
                <a:latin typeface="楷体" panose="02010609060101010101" pitchFamily="49" charset="-122"/>
                <a:ea typeface="楷体" panose="02010609060101010101" pitchFamily="49" charset="-122"/>
              </a:rPr>
              <a:t>[</a:t>
            </a:r>
            <a:r>
              <a:rPr lang="zh-CN" altLang="en-US" sz="2400" dirty="0" smtClean="0">
                <a:solidFill>
                  <a:srgbClr val="639EF4"/>
                </a:solidFill>
                <a:latin typeface="楷体" panose="02010609060101010101" pitchFamily="49" charset="-122"/>
                <a:ea typeface="楷体" panose="02010609060101010101" pitchFamily="49" charset="-122"/>
              </a:rPr>
              <a:t>填空</a:t>
            </a:r>
            <a:r>
              <a:rPr lang="en-US" altLang="zh-CN" sz="2400" dirty="0" smtClean="0">
                <a:solidFill>
                  <a:srgbClr val="639EF4"/>
                </a:solidFill>
                <a:latin typeface="楷体" panose="02010609060101010101" pitchFamily="49" charset="-122"/>
                <a:ea typeface="楷体" panose="02010609060101010101" pitchFamily="49" charset="-122"/>
              </a:rPr>
              <a:t>1]</a:t>
            </a:r>
            <a:r>
              <a:rPr lang="en-US" altLang="zh-CN" sz="2400" dirty="0" smtClean="0">
                <a:solidFill>
                  <a:srgbClr val="000000"/>
                </a:solidFill>
                <a:latin typeface="楷体" panose="02010609060101010101" pitchFamily="49" charset="-122"/>
                <a:ea typeface="楷体" panose="02010609060101010101" pitchFamily="49" charset="-122"/>
              </a:rPr>
              <a:t> </a:t>
            </a:r>
          </a:p>
          <a:p>
            <a:endParaRPr lang="en-US" altLang="zh-CN" sz="2400" dirty="0">
              <a:solidFill>
                <a:srgbClr val="000000"/>
              </a:solidFill>
              <a:latin typeface="楷体" panose="02010609060101010101" pitchFamily="49" charset="-122"/>
              <a:ea typeface="楷体" panose="02010609060101010101" pitchFamily="49" charset="-122"/>
            </a:endParaRPr>
          </a:p>
          <a:p>
            <a:r>
              <a:rPr lang="en-US" altLang="zh-CN" sz="2600" dirty="0" smtClean="0">
                <a:solidFill>
                  <a:srgbClr val="000000"/>
                </a:solidFill>
                <a:latin typeface="Microsoft Yahei"/>
                <a:ea typeface="Microsoft Yahei"/>
                <a:sym typeface="Microsoft Yahei"/>
              </a:rPr>
              <a:t>  </a:t>
            </a:r>
            <a:r>
              <a:rPr lang="zh-CN" altLang="en-US" sz="2800" dirty="0">
                <a:latin typeface="楷体" panose="02010609060101010101" pitchFamily="49" charset="-122"/>
                <a:ea typeface="楷体" panose="02010609060101010101" pitchFamily="49" charset="-122"/>
                <a:sym typeface="Microsoft Yahei"/>
              </a:rPr>
              <a:t>计算</a:t>
            </a:r>
            <a:r>
              <a:rPr lang="en-US" altLang="zh-CN" sz="2800" dirty="0">
                <a:latin typeface="楷体" panose="02010609060101010101" pitchFamily="49" charset="-122"/>
                <a:ea typeface="楷体" panose="02010609060101010101" pitchFamily="49" charset="-122"/>
                <a:sym typeface="Microsoft Yahei"/>
              </a:rPr>
              <a:t>p=7</a:t>
            </a:r>
            <a:r>
              <a:rPr lang="zh-CN" altLang="en-US" sz="2800" dirty="0">
                <a:latin typeface="楷体" panose="02010609060101010101" pitchFamily="49" charset="-122"/>
                <a:ea typeface="楷体" panose="02010609060101010101" pitchFamily="49" charset="-122"/>
                <a:sym typeface="Microsoft Yahei"/>
              </a:rPr>
              <a:t>，</a:t>
            </a:r>
            <a:r>
              <a:rPr lang="en-US" altLang="zh-CN" sz="2800" dirty="0" smtClean="0">
                <a:latin typeface="楷体" panose="02010609060101010101" pitchFamily="49" charset="-122"/>
                <a:ea typeface="楷体" panose="02010609060101010101" pitchFamily="49" charset="-122"/>
                <a:sym typeface="Microsoft Yahei"/>
              </a:rPr>
              <a:t>n=7 </a:t>
            </a:r>
            <a:r>
              <a:rPr lang="zh-CN" altLang="en-US" sz="2800" dirty="0" smtClean="0">
                <a:latin typeface="楷体" panose="02010609060101010101" pitchFamily="49" charset="-122"/>
                <a:ea typeface="楷体" panose="02010609060101010101" pitchFamily="49" charset="-122"/>
                <a:sym typeface="Microsoft Yahei"/>
              </a:rPr>
              <a:t>的</a:t>
            </a:r>
            <a:r>
              <a:rPr lang="zh-CN" altLang="en-US" sz="2800" dirty="0">
                <a:latin typeface="楷体" panose="02010609060101010101" pitchFamily="49" charset="-122"/>
                <a:ea typeface="楷体" panose="02010609060101010101" pitchFamily="49" charset="-122"/>
                <a:sym typeface="Microsoft Yahei"/>
              </a:rPr>
              <a:t>熵</a:t>
            </a:r>
            <a:r>
              <a:rPr lang="en-US" altLang="zh-CN" sz="2800" dirty="0">
                <a:latin typeface="楷体" panose="02010609060101010101" pitchFamily="49" charset="-122"/>
                <a:ea typeface="楷体" panose="02010609060101010101" pitchFamily="49" charset="-122"/>
              </a:rPr>
              <a:t>H</a:t>
            </a:r>
            <a:r>
              <a:rPr lang="en-US" altLang="zh-CN" sz="2800" dirty="0" smtClean="0">
                <a:latin typeface="楷体" panose="02010609060101010101" pitchFamily="49" charset="-122"/>
                <a:ea typeface="楷体" panose="02010609060101010101" pitchFamily="49" charset="-122"/>
              </a:rPr>
              <a:t>([7,7]) =</a:t>
            </a:r>
            <a:r>
              <a:rPr lang="zh-CN" altLang="en-US" sz="2800" dirty="0" smtClean="0">
                <a:latin typeface="楷体" panose="02010609060101010101" pitchFamily="49" charset="-122"/>
                <a:ea typeface="楷体" panose="02010609060101010101" pitchFamily="49" charset="-122"/>
              </a:rPr>
              <a:t> </a:t>
            </a:r>
            <a:r>
              <a:rPr lang="zh-CN" altLang="en-US" sz="2800" dirty="0" smtClean="0">
                <a:solidFill>
                  <a:srgbClr val="639EF4"/>
                </a:solidFill>
                <a:latin typeface="楷体" panose="02010609060101010101" pitchFamily="49" charset="-122"/>
                <a:ea typeface="楷体" panose="02010609060101010101" pitchFamily="49" charset="-122"/>
              </a:rPr>
              <a:t> </a:t>
            </a:r>
            <a:r>
              <a:rPr lang="en-US" altLang="zh-CN" sz="2400" dirty="0">
                <a:solidFill>
                  <a:srgbClr val="639EF4"/>
                </a:solidFill>
                <a:latin typeface="楷体" panose="02010609060101010101" pitchFamily="49" charset="-122"/>
                <a:ea typeface="楷体" panose="02010609060101010101" pitchFamily="49" charset="-122"/>
              </a:rPr>
              <a:t>[</a:t>
            </a:r>
            <a:r>
              <a:rPr lang="zh-CN" altLang="en-US" sz="2400" dirty="0">
                <a:solidFill>
                  <a:srgbClr val="639EF4"/>
                </a:solidFill>
                <a:latin typeface="楷体" panose="02010609060101010101" pitchFamily="49" charset="-122"/>
                <a:ea typeface="楷体" panose="02010609060101010101" pitchFamily="49" charset="-122"/>
              </a:rPr>
              <a:t>填空</a:t>
            </a:r>
            <a:r>
              <a:rPr lang="en-US" altLang="zh-CN" sz="2400" dirty="0">
                <a:solidFill>
                  <a:srgbClr val="639EF4"/>
                </a:solidFill>
                <a:latin typeface="楷体" panose="02010609060101010101" pitchFamily="49" charset="-122"/>
                <a:ea typeface="楷体" panose="02010609060101010101" pitchFamily="49" charset="-122"/>
              </a:rPr>
              <a:t>2</a:t>
            </a:r>
            <a:r>
              <a:rPr lang="en-US" altLang="zh-CN" sz="2400" dirty="0" smtClean="0">
                <a:solidFill>
                  <a:srgbClr val="639EF4"/>
                </a:solidFill>
                <a:latin typeface="楷体" panose="02010609060101010101" pitchFamily="49" charset="-122"/>
                <a:ea typeface="楷体" panose="02010609060101010101" pitchFamily="49" charset="-122"/>
              </a:rPr>
              <a:t>]</a:t>
            </a:r>
          </a:p>
          <a:p>
            <a:endParaRPr lang="en-US" altLang="zh-CN" sz="2400" dirty="0" smtClean="0">
              <a:solidFill>
                <a:srgbClr val="639EF4"/>
              </a:solidFill>
              <a:latin typeface="楷体" panose="02010609060101010101" pitchFamily="49" charset="-122"/>
              <a:ea typeface="楷体" panose="02010609060101010101" pitchFamily="49" charset="-122"/>
            </a:endParaRPr>
          </a:p>
          <a:p>
            <a:r>
              <a:rPr lang="zh-CN" altLang="en-US" sz="2800" dirty="0" smtClean="0">
                <a:latin typeface="楷体" panose="02010609060101010101" pitchFamily="49" charset="-122"/>
                <a:ea typeface="楷体" panose="02010609060101010101" pitchFamily="49" charset="-122"/>
              </a:rPr>
              <a:t> 计算</a:t>
            </a:r>
            <a:r>
              <a:rPr lang="en-US" altLang="zh-CN" sz="2800" dirty="0">
                <a:latin typeface="楷体" panose="02010609060101010101" pitchFamily="49" charset="-122"/>
                <a:ea typeface="楷体" panose="02010609060101010101" pitchFamily="49" charset="-122"/>
              </a:rPr>
              <a:t>p=6</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n=8</a:t>
            </a:r>
            <a:r>
              <a:rPr lang="zh-CN" altLang="en-US" sz="2800" dirty="0">
                <a:latin typeface="楷体" panose="02010609060101010101" pitchFamily="49" charset="-122"/>
                <a:ea typeface="楷体" panose="02010609060101010101" pitchFamily="49" charset="-122"/>
              </a:rPr>
              <a:t>的熵</a:t>
            </a:r>
            <a:r>
              <a:rPr lang="en-US" altLang="zh-CN" sz="2800" dirty="0">
                <a:latin typeface="楷体" panose="02010609060101010101" pitchFamily="49" charset="-122"/>
                <a:ea typeface="楷体" panose="02010609060101010101" pitchFamily="49" charset="-122"/>
              </a:rPr>
              <a:t>H</a:t>
            </a:r>
            <a:r>
              <a:rPr lang="en-US" altLang="zh-CN" sz="2800" dirty="0" smtClean="0">
                <a:latin typeface="楷体" panose="02010609060101010101" pitchFamily="49" charset="-122"/>
                <a:ea typeface="楷体" panose="02010609060101010101" pitchFamily="49" charset="-122"/>
              </a:rPr>
              <a:t>([6,8])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a:t>
            </a:r>
            <a:r>
              <a:rPr lang="zh-CN" altLang="en-US" sz="2400" dirty="0" smtClean="0">
                <a:solidFill>
                  <a:srgbClr val="639EF4"/>
                </a:solidFill>
                <a:latin typeface="楷体" panose="02010609060101010101" pitchFamily="49" charset="-122"/>
                <a:ea typeface="楷体" panose="02010609060101010101" pitchFamily="49" charset="-122"/>
              </a:rPr>
              <a:t> </a:t>
            </a:r>
            <a:r>
              <a:rPr lang="en-US" altLang="zh-CN" sz="2400" dirty="0" smtClean="0">
                <a:solidFill>
                  <a:srgbClr val="639EF4"/>
                </a:solidFill>
                <a:latin typeface="楷体" panose="02010609060101010101" pitchFamily="49" charset="-122"/>
                <a:ea typeface="楷体" panose="02010609060101010101" pitchFamily="49" charset="-122"/>
              </a:rPr>
              <a:t>[</a:t>
            </a:r>
            <a:r>
              <a:rPr lang="zh-CN" altLang="en-US" sz="2400" dirty="0" smtClean="0">
                <a:solidFill>
                  <a:srgbClr val="639EF4"/>
                </a:solidFill>
                <a:latin typeface="楷体" panose="02010609060101010101" pitchFamily="49" charset="-122"/>
                <a:ea typeface="楷体" panose="02010609060101010101" pitchFamily="49" charset="-122"/>
              </a:rPr>
              <a:t>填空</a:t>
            </a:r>
            <a:r>
              <a:rPr lang="en-US" altLang="zh-CN" sz="2400" dirty="0" smtClean="0">
                <a:solidFill>
                  <a:srgbClr val="639EF4"/>
                </a:solidFill>
                <a:latin typeface="楷体" panose="02010609060101010101" pitchFamily="49" charset="-122"/>
                <a:ea typeface="楷体" panose="02010609060101010101" pitchFamily="49" charset="-122"/>
              </a:rPr>
              <a:t>3]</a:t>
            </a:r>
            <a:r>
              <a:rPr lang="en-US" altLang="zh-CN" sz="2400" dirty="0" smtClean="0">
                <a:solidFill>
                  <a:srgbClr val="000000"/>
                </a:solidFill>
                <a:latin typeface="楷体" panose="02010609060101010101" pitchFamily="49" charset="-122"/>
                <a:ea typeface="楷体" panose="02010609060101010101" pitchFamily="49" charset="-122"/>
              </a:rPr>
              <a:t> </a:t>
            </a:r>
          </a:p>
          <a:p>
            <a:r>
              <a:rPr lang="en-US" altLang="zh-CN" sz="2400" dirty="0" smtClean="0">
                <a:solidFill>
                  <a:srgbClr val="639EF4"/>
                </a:solidFill>
                <a:latin typeface="楷体" panose="02010609060101010101" pitchFamily="49" charset="-122"/>
                <a:ea typeface="楷体" panose="02010609060101010101" pitchFamily="49" charset="-122"/>
              </a:rPr>
              <a:t> </a:t>
            </a:r>
            <a:endParaRPr lang="zh-CN" altLang="en-US" sz="2400" dirty="0">
              <a:solidFill>
                <a:srgbClr val="639EF4"/>
              </a:solidFill>
              <a:latin typeface="楷体" panose="02010609060101010101" pitchFamily="49" charset="-122"/>
              <a:ea typeface="楷体" panose="02010609060101010101" pitchFamily="49" charset="-122"/>
              <a:sym typeface="Microsoft Yahei"/>
            </a:endParaRP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正常使用填空题需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15</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734195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信息理论</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熵</a:t>
            </a:r>
          </a:p>
        </p:txBody>
      </p:sp>
      <p:sp>
        <p:nvSpPr>
          <p:cNvPr id="3" name="内容占位符 2"/>
          <p:cNvSpPr>
            <a:spLocks noGrp="1"/>
          </p:cNvSpPr>
          <p:nvPr>
            <p:ph idx="1"/>
          </p:nvPr>
        </p:nvSpPr>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熵</a:t>
            </a:r>
            <a:r>
              <a:rPr lang="en-US" altLang="zh-CN" dirty="0">
                <a:latin typeface="楷体" panose="02010609060101010101" pitchFamily="49" charset="-122"/>
                <a:ea typeface="楷体" panose="02010609060101010101" pitchFamily="49" charset="-122"/>
              </a:rPr>
              <a:t>H(x)</a:t>
            </a:r>
            <a:r>
              <a:rPr lang="zh-CN" altLang="en-US" dirty="0">
                <a:latin typeface="楷体" panose="02010609060101010101" pitchFamily="49" charset="-122"/>
                <a:ea typeface="楷体" panose="02010609060101010101" pitchFamily="49" charset="-122"/>
              </a:rPr>
              <a:t>：衡量数据集的</a:t>
            </a:r>
            <a:r>
              <a:rPr lang="zh-CN" altLang="en-US" dirty="0">
                <a:solidFill>
                  <a:srgbClr val="FF0000"/>
                </a:solidFill>
                <a:latin typeface="楷体" panose="02010609060101010101" pitchFamily="49" charset="-122"/>
                <a:ea typeface="楷体" panose="02010609060101010101" pitchFamily="49" charset="-122"/>
              </a:rPr>
              <a:t>纯度</a:t>
            </a:r>
            <a:endParaRPr lang="en-US" altLang="zh-CN" dirty="0">
              <a:solidFill>
                <a:srgbClr val="FF0000"/>
              </a:solidFill>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熵曲线</a:t>
            </a:r>
            <a:endParaRPr lang="en-US" altLang="zh-CN" dirty="0">
              <a:latin typeface="楷体" panose="02010609060101010101" pitchFamily="49" charset="-122"/>
              <a:ea typeface="楷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068568059"/>
              </p:ext>
            </p:extLst>
          </p:nvPr>
        </p:nvGraphicFramePr>
        <p:xfrm>
          <a:off x="2411760" y="2276872"/>
          <a:ext cx="4512501" cy="864096"/>
        </p:xfrm>
        <a:graphic>
          <a:graphicData uri="http://schemas.openxmlformats.org/presentationml/2006/ole">
            <mc:AlternateContent xmlns:mc="http://schemas.openxmlformats.org/markup-compatibility/2006">
              <mc:Choice xmlns:v="urn:schemas-microsoft-com:vml" Requires="v">
                <p:oleObj spid="_x0000_s50266" name="公式" r:id="rId3" imgW="1790700" imgH="342900" progId="Equation.KSEE3">
                  <p:embed/>
                </p:oleObj>
              </mc:Choice>
              <mc:Fallback>
                <p:oleObj name="公式" r:id="rId3" imgW="1790700" imgH="342900" progId="Equation.KSEE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276872"/>
                        <a:ext cx="4512501" cy="864096"/>
                      </a:xfrm>
                      <a:prstGeom prst="rect">
                        <a:avLst/>
                      </a:prstGeom>
                      <a:noFill/>
                      <a:extLst/>
                    </p:spPr>
                  </p:pic>
                </p:oleObj>
              </mc:Fallback>
            </mc:AlternateContent>
          </a:graphicData>
        </a:graphic>
      </p:graphicFrame>
      <p:pic>
        <p:nvPicPr>
          <p:cNvPr id="7" name="Picture 2" descr="D:\用户目录\我的图片\无标题.png"/>
          <p:cNvPicPr>
            <a:picLocks noChangeAspect="1" noChangeArrowheads="1"/>
          </p:cNvPicPr>
          <p:nvPr/>
        </p:nvPicPr>
        <p:blipFill>
          <a:blip r:embed="rId5" cstate="print"/>
          <a:srcRect/>
          <a:stretch>
            <a:fillRect/>
          </a:stretch>
        </p:blipFill>
        <p:spPr bwMode="auto">
          <a:xfrm>
            <a:off x="467544" y="3573016"/>
            <a:ext cx="3101211" cy="2683591"/>
          </a:xfrm>
          <a:prstGeom prst="rect">
            <a:avLst/>
          </a:prstGeom>
          <a:noFill/>
          <a:ln w="9525">
            <a:noFill/>
            <a:miter lim="800000"/>
            <a:headEnd/>
            <a:tailEnd/>
          </a:ln>
        </p:spPr>
      </p:pic>
      <p:sp>
        <p:nvSpPr>
          <p:cNvPr id="4" name="矩形 3"/>
          <p:cNvSpPr/>
          <p:nvPr/>
        </p:nvSpPr>
        <p:spPr>
          <a:xfrm>
            <a:off x="3347864" y="3573016"/>
            <a:ext cx="5544616" cy="523220"/>
          </a:xfrm>
          <a:prstGeom prst="rect">
            <a:avLst/>
          </a:prstGeom>
        </p:spPr>
        <p:txBody>
          <a:bodyPr wrap="square">
            <a:spAutoFit/>
          </a:bodyPr>
          <a:lstStyle/>
          <a:p>
            <a:pPr>
              <a:buClr>
                <a:srgbClr val="800000"/>
              </a:buClr>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e.g. </a:t>
            </a:r>
            <a:r>
              <a:rPr lang="zh-CN" altLang="en-US" sz="2800" dirty="0">
                <a:latin typeface="楷体" panose="02010609060101010101" pitchFamily="49" charset="-122"/>
                <a:ea typeface="楷体" panose="02010609060101010101" pitchFamily="49" charset="-122"/>
              </a:rPr>
              <a:t>两类样本</a:t>
            </a:r>
            <a:r>
              <a:rPr lang="en-US" altLang="zh-CN" sz="2800" dirty="0">
                <a:latin typeface="楷体" panose="02010609060101010101" pitchFamily="49" charset="-122"/>
                <a:ea typeface="楷体" panose="02010609060101010101" pitchFamily="49" charset="-122"/>
              </a:rPr>
              <a:t>(P,N),p=9,n=5</a:t>
            </a:r>
          </a:p>
        </p:txBody>
      </p:sp>
      <p:graphicFrame>
        <p:nvGraphicFramePr>
          <p:cNvPr id="6" name="对象 5"/>
          <p:cNvGraphicFramePr>
            <a:graphicFrameLocks noChangeAspect="1"/>
          </p:cNvGraphicFramePr>
          <p:nvPr>
            <p:extLst>
              <p:ext uri="{D42A27DB-BD31-4B8C-83A1-F6EECF244321}">
                <p14:modId xmlns:p14="http://schemas.microsoft.com/office/powerpoint/2010/main" val="2486097572"/>
              </p:ext>
            </p:extLst>
          </p:nvPr>
        </p:nvGraphicFramePr>
        <p:xfrm>
          <a:off x="3652682" y="4180320"/>
          <a:ext cx="5091980" cy="765553"/>
        </p:xfrm>
        <a:graphic>
          <a:graphicData uri="http://schemas.openxmlformats.org/presentationml/2006/ole">
            <mc:AlternateContent xmlns:mc="http://schemas.openxmlformats.org/markup-compatibility/2006">
              <mc:Choice xmlns:v="urn:schemas-microsoft-com:vml" Requires="v">
                <p:oleObj spid="_x0000_s50267" name="Equation" r:id="rId6" imgW="62788800" imgH="9448800" progId="Equation.KSEE3">
                  <p:embed/>
                </p:oleObj>
              </mc:Choice>
              <mc:Fallback>
                <p:oleObj name="Equation" r:id="rId6" imgW="62788800" imgH="944880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2682" y="4180320"/>
                        <a:ext cx="5091980" cy="765553"/>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23986049"/>
              </p:ext>
            </p:extLst>
          </p:nvPr>
        </p:nvGraphicFramePr>
        <p:xfrm>
          <a:off x="3640763" y="5229200"/>
          <a:ext cx="3511550" cy="431800"/>
        </p:xfrm>
        <a:graphic>
          <a:graphicData uri="http://schemas.openxmlformats.org/presentationml/2006/ole">
            <mc:AlternateContent xmlns:mc="http://schemas.openxmlformats.org/markup-compatibility/2006">
              <mc:Choice xmlns:v="urn:schemas-microsoft-com:vml" Requires="v">
                <p:oleObj spid="_x0000_s50268" name="公式" r:id="rId8" imgW="1651000" imgH="203200" progId="Equation.KSEE3">
                  <p:embed/>
                </p:oleObj>
              </mc:Choice>
              <mc:Fallback>
                <p:oleObj name="公式" r:id="rId8" imgW="1651000" imgH="203200" progId="Equation.KSEE3">
                  <p:embed/>
                  <p:pic>
                    <p:nvPicPr>
                      <p:cNvPr id="0"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0763" y="5229200"/>
                        <a:ext cx="3511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9" name="TextBox 8"/>
              <p:cNvSpPr txBox="1"/>
              <p:nvPr/>
            </p:nvSpPr>
            <p:spPr>
              <a:xfrm>
                <a:off x="3563888" y="5931712"/>
                <a:ext cx="5536067" cy="614655"/>
              </a:xfrm>
              <a:prstGeom prst="rect">
                <a:avLst/>
              </a:prstGeom>
              <a:noFill/>
            </p:spPr>
            <p:txBody>
              <a:bodyPr wrap="none" rtlCol="0">
                <a:spAutoFit/>
              </a:bodyPr>
              <a:lstStyle/>
              <a:p>
                <a14:m>
                  <m:oMath xmlns:m="http://schemas.openxmlformats.org/officeDocument/2006/math">
                    <m:r>
                      <a:rPr lang="en-US" altLang="zh-CN" sz="2400" i="1" smtClean="0">
                        <a:latin typeface="Cambria Math"/>
                      </a:rPr>
                      <m:t>𝐻</m:t>
                    </m:r>
                    <m:d>
                      <m:dPr>
                        <m:ctrlPr>
                          <a:rPr lang="en-US" altLang="zh-CN" sz="2400" i="1">
                            <a:latin typeface="Cambria Math"/>
                          </a:rPr>
                        </m:ctrlPr>
                      </m:dPr>
                      <m:e>
                        <m:d>
                          <m:dPr>
                            <m:begChr m:val="["/>
                            <m:endChr m:val="]"/>
                            <m:ctrlPr>
                              <a:rPr lang="en-US" altLang="zh-CN" sz="2400" i="1">
                                <a:latin typeface="Cambria Math"/>
                              </a:rPr>
                            </m:ctrlPr>
                          </m:dPr>
                          <m:e>
                            <m:r>
                              <a:rPr lang="en-US" altLang="zh-CN" sz="2400" i="1">
                                <a:latin typeface="Cambria Math"/>
                              </a:rPr>
                              <m:t>6,8</m:t>
                            </m:r>
                          </m:e>
                        </m:d>
                      </m:e>
                    </m:d>
                    <m:r>
                      <a:rPr lang="en-US" altLang="zh-CN" sz="2400" b="0" i="1" smtClean="0">
                        <a:latin typeface="Cambria Math"/>
                      </a:rPr>
                      <m:t>=−</m:t>
                    </m:r>
                    <m:f>
                      <m:fPr>
                        <m:ctrlPr>
                          <a:rPr lang="en-US" altLang="zh-CN" sz="2400" b="0" i="1" smtClean="0">
                            <a:latin typeface="Cambria Math"/>
                          </a:rPr>
                        </m:ctrlPr>
                      </m:fPr>
                      <m:num>
                        <m:r>
                          <a:rPr lang="en-US" altLang="zh-CN" sz="2400" b="0" i="1" smtClean="0">
                            <a:latin typeface="Cambria Math"/>
                          </a:rPr>
                          <m:t>6</m:t>
                        </m:r>
                      </m:num>
                      <m:den>
                        <m:r>
                          <a:rPr lang="en-US" altLang="zh-CN" sz="2400" b="0" i="1" smtClean="0">
                            <a:latin typeface="Cambria Math"/>
                          </a:rPr>
                          <m:t>14</m:t>
                        </m:r>
                      </m:den>
                    </m:f>
                    <m:func>
                      <m:funcPr>
                        <m:ctrlPr>
                          <a:rPr lang="en-US" altLang="zh-CN" sz="2400" b="0" i="1" smtClean="0">
                            <a:latin typeface="Cambria Math"/>
                          </a:rPr>
                        </m:ctrlPr>
                      </m:funcPr>
                      <m:fName>
                        <m:sSub>
                          <m:sSubPr>
                            <m:ctrlPr>
                              <a:rPr lang="en-US" altLang="zh-CN" sz="2400" b="0" i="1" smtClean="0">
                                <a:latin typeface="Cambria Math"/>
                              </a:rPr>
                            </m:ctrlPr>
                          </m:sSubPr>
                          <m:e>
                            <m:r>
                              <m:rPr>
                                <m:sty m:val="p"/>
                              </m:rPr>
                              <a:rPr lang="en-US" altLang="zh-CN" sz="2400" b="0" i="0" smtClean="0">
                                <a:latin typeface="Cambria Math"/>
                              </a:rPr>
                              <m:t>log</m:t>
                            </m:r>
                          </m:e>
                          <m:sub>
                            <m:r>
                              <a:rPr lang="en-US" altLang="zh-CN" sz="2400" b="0" i="1" smtClean="0">
                                <a:latin typeface="Cambria Math"/>
                              </a:rPr>
                              <m:t>2</m:t>
                            </m:r>
                          </m:sub>
                        </m:sSub>
                      </m:fName>
                      <m:e>
                        <m:f>
                          <m:fPr>
                            <m:ctrlPr>
                              <a:rPr lang="en-US" altLang="zh-CN" sz="2400" b="0" i="1" smtClean="0">
                                <a:latin typeface="Cambria Math"/>
                              </a:rPr>
                            </m:ctrlPr>
                          </m:fPr>
                          <m:num>
                            <m:r>
                              <a:rPr lang="en-US" altLang="zh-CN" sz="2400" b="0" i="1" smtClean="0">
                                <a:latin typeface="Cambria Math"/>
                              </a:rPr>
                              <m:t>6</m:t>
                            </m:r>
                          </m:num>
                          <m:den>
                            <m:r>
                              <a:rPr lang="en-US" altLang="zh-CN" sz="2400" b="0" i="1" smtClean="0">
                                <a:latin typeface="Cambria Math"/>
                              </a:rPr>
                              <m:t>14</m:t>
                            </m:r>
                          </m:den>
                        </m:f>
                        <m:r>
                          <a:rPr lang="en-US" altLang="zh-CN" sz="2400" b="0" i="1" smtClean="0">
                            <a:latin typeface="Cambria Math"/>
                          </a:rPr>
                          <m:t>−</m:t>
                        </m:r>
                        <m:f>
                          <m:fPr>
                            <m:ctrlPr>
                              <a:rPr lang="en-US" altLang="zh-CN" sz="2400" b="0" i="1" smtClean="0">
                                <a:latin typeface="Cambria Math"/>
                              </a:rPr>
                            </m:ctrlPr>
                          </m:fPr>
                          <m:num>
                            <m:r>
                              <a:rPr lang="en-US" altLang="zh-CN" sz="2400" b="0" i="1" smtClean="0">
                                <a:latin typeface="Cambria Math"/>
                              </a:rPr>
                              <m:t>8</m:t>
                            </m:r>
                          </m:num>
                          <m:den>
                            <m:r>
                              <a:rPr lang="en-US" altLang="zh-CN" sz="2400" b="0" i="1" smtClean="0">
                                <a:latin typeface="Cambria Math"/>
                              </a:rPr>
                              <m:t>14</m:t>
                            </m:r>
                          </m:den>
                        </m:f>
                        <m:func>
                          <m:funcPr>
                            <m:ctrlPr>
                              <a:rPr lang="en-US" altLang="zh-CN" sz="2400" b="0" i="1" smtClean="0">
                                <a:latin typeface="Cambria Math"/>
                              </a:rPr>
                            </m:ctrlPr>
                          </m:funcPr>
                          <m:fName>
                            <m:sSub>
                              <m:sSubPr>
                                <m:ctrlPr>
                                  <a:rPr lang="en-US" altLang="zh-CN" sz="2400" b="0" i="1" smtClean="0">
                                    <a:latin typeface="Cambria Math"/>
                                  </a:rPr>
                                </m:ctrlPr>
                              </m:sSubPr>
                              <m:e>
                                <m:r>
                                  <m:rPr>
                                    <m:sty m:val="p"/>
                                  </m:rPr>
                                  <a:rPr lang="en-US" altLang="zh-CN" sz="2400" b="0" i="0" smtClean="0">
                                    <a:latin typeface="Cambria Math"/>
                                  </a:rPr>
                                  <m:t>log</m:t>
                                </m:r>
                              </m:e>
                              <m:sub>
                                <m:r>
                                  <a:rPr lang="en-US" altLang="zh-CN" sz="2400" b="0" i="1" smtClean="0">
                                    <a:latin typeface="Cambria Math"/>
                                  </a:rPr>
                                  <m:t>2</m:t>
                                </m:r>
                              </m:sub>
                            </m:sSub>
                          </m:fName>
                          <m:e>
                            <m:f>
                              <m:fPr>
                                <m:ctrlPr>
                                  <a:rPr lang="en-US" altLang="zh-CN" sz="2400" b="0" i="1" smtClean="0">
                                    <a:latin typeface="Cambria Math"/>
                                  </a:rPr>
                                </m:ctrlPr>
                              </m:fPr>
                              <m:num>
                                <m:r>
                                  <a:rPr lang="en-US" altLang="zh-CN" sz="2400" b="0" i="1" smtClean="0">
                                    <a:latin typeface="Cambria Math"/>
                                  </a:rPr>
                                  <m:t>8</m:t>
                                </m:r>
                              </m:num>
                              <m:den>
                                <m:r>
                                  <a:rPr lang="en-US" altLang="zh-CN" sz="2400" b="0" i="1" smtClean="0">
                                    <a:latin typeface="Cambria Math"/>
                                  </a:rPr>
                                  <m:t>14</m:t>
                                </m:r>
                              </m:den>
                            </m:f>
                          </m:e>
                        </m:func>
                      </m:e>
                    </m:func>
                  </m:oMath>
                </a14:m>
                <a:r>
                  <a:rPr lang="en-US" altLang="zh-CN" sz="2400" dirty="0" smtClean="0">
                    <a:latin typeface="Times New Roman" pitchFamily="18" charset="0"/>
                    <a:cs typeface="Times New Roman" pitchFamily="18" charset="0"/>
                  </a:rPr>
                  <a:t>=0.985</a:t>
                </a:r>
                <a:endParaRPr lang="zh-CN" altLang="en-US" sz="24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563888" y="5931712"/>
                <a:ext cx="5536067" cy="614655"/>
              </a:xfrm>
              <a:prstGeom prst="rect">
                <a:avLst/>
              </a:prstGeom>
              <a:blipFill rotWithShape="1">
                <a:blip r:embed="rId10"/>
                <a:stretch>
                  <a:fillRect r="-1101" b="-89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1291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信息理论</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属性选择</a:t>
            </a:r>
          </a:p>
        </p:txBody>
      </p:sp>
      <p:sp>
        <p:nvSpPr>
          <p:cNvPr id="3" name="内容占位符 2"/>
          <p:cNvSpPr>
            <a:spLocks noGrp="1"/>
          </p:cNvSpPr>
          <p:nvPr>
            <p:ph idx="1"/>
          </p:nvPr>
        </p:nvSpPr>
        <p:spPr>
          <a:xfrm>
            <a:off x="457200" y="1600200"/>
            <a:ext cx="8229600" cy="5022352"/>
          </a:xfrm>
        </p:spPr>
        <p:txBody>
          <a:bodyPr>
            <a:normAutofit lnSpcReduction="10000"/>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根据熵的定义，公平掷硬币的熵：</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如果加载硬币，使之能掷出</a:t>
            </a:r>
            <a:r>
              <a:rPr lang="en-US" altLang="zh-CN" dirty="0" smtClean="0">
                <a:latin typeface="楷体" panose="02010609060101010101" pitchFamily="49" charset="-122"/>
                <a:ea typeface="楷体" panose="02010609060101010101" pitchFamily="49" charset="-122"/>
              </a:rPr>
              <a:t>99%</a:t>
            </a:r>
            <a:r>
              <a:rPr lang="zh-CN" altLang="en-US" dirty="0" smtClean="0">
                <a:latin typeface="楷体" panose="02010609060101010101" pitchFamily="49" charset="-122"/>
                <a:ea typeface="楷体" panose="02010609060101010101" pitchFamily="49" charset="-122"/>
              </a:rPr>
              <a:t>正面向上，则有</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smtClean="0">
                <a:latin typeface="Times New Roman" pitchFamily="18" charset="0"/>
                <a:ea typeface="楷体" panose="02010609060101010101" pitchFamily="49" charset="-122"/>
                <a:cs typeface="Times New Roman" pitchFamily="18" charset="0"/>
              </a:rPr>
              <a:t>设布尔变量以</a:t>
            </a:r>
            <a:r>
              <a:rPr lang="en-US" altLang="zh-CN" dirty="0" smtClean="0">
                <a:latin typeface="Times New Roman" pitchFamily="18" charset="0"/>
                <a:ea typeface="楷体" panose="02010609060101010101" pitchFamily="49" charset="-122"/>
                <a:cs typeface="Times New Roman" pitchFamily="18" charset="0"/>
              </a:rPr>
              <a:t>q</a:t>
            </a:r>
            <a:r>
              <a:rPr lang="zh-CN" altLang="en-US" dirty="0" smtClean="0">
                <a:latin typeface="楷体" panose="02010609060101010101" pitchFamily="49" charset="-122"/>
                <a:ea typeface="楷体" panose="02010609060101010101" pitchFamily="49" charset="-122"/>
              </a:rPr>
              <a:t>的概率为真，则可定义该变量的熵为：</a:t>
            </a: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因此</a:t>
            </a:r>
            <a:endParaRPr lang="en-US" altLang="zh-CN"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4" name="TextBox 3"/>
              <p:cNvSpPr txBox="1"/>
              <p:nvPr/>
            </p:nvSpPr>
            <p:spPr>
              <a:xfrm>
                <a:off x="1763688" y="2204864"/>
                <a:ext cx="6480720"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H(Fair)= − (0.5</a:t>
                </a:r>
                <a14:m>
                  <m:oMath xmlns:m="http://schemas.openxmlformats.org/officeDocument/2006/math">
                    <m:func>
                      <m:funcPr>
                        <m:ctrlPr>
                          <a:rPr lang="en-US" altLang="zh-CN" sz="2400" i="1" smtClean="0">
                            <a:latin typeface="Cambria Math"/>
                            <a:cs typeface="Times New Roman" pitchFamily="18" charset="0"/>
                          </a:rPr>
                        </m:ctrlPr>
                      </m:funcPr>
                      <m:fName>
                        <m:sSub>
                          <m:sSubPr>
                            <m:ctrlPr>
                              <a:rPr lang="en-US" altLang="zh-CN" sz="2400" i="1" smtClean="0">
                                <a:latin typeface="Cambria Math"/>
                                <a:cs typeface="Times New Roman" pitchFamily="18" charset="0"/>
                              </a:rPr>
                            </m:ctrlPr>
                          </m:sSubPr>
                          <m:e>
                            <m:r>
                              <m:rPr>
                                <m:sty m:val="p"/>
                              </m:rPr>
                              <a:rPr lang="en-US" altLang="zh-CN" sz="2400" i="0" smtClean="0">
                                <a:latin typeface="Cambria Math"/>
                                <a:cs typeface="Times New Roman" pitchFamily="18" charset="0"/>
                              </a:rPr>
                              <m:t>log</m:t>
                            </m:r>
                          </m:e>
                          <m:sub>
                            <m:r>
                              <a:rPr lang="en-US" altLang="zh-CN" sz="2400" b="0" i="1" smtClean="0">
                                <a:latin typeface="Cambria Math"/>
                                <a:cs typeface="Times New Roman" pitchFamily="18" charset="0"/>
                              </a:rPr>
                              <m:t>2</m:t>
                            </m:r>
                          </m:sub>
                        </m:sSub>
                      </m:fName>
                      <m:e>
                        <m:r>
                          <m:rPr>
                            <m:nor/>
                          </m:rPr>
                          <a:rPr lang="en-US" altLang="zh-CN" sz="2400" dirty="0">
                            <a:latin typeface="Times New Roman" pitchFamily="18" charset="0"/>
                            <a:cs typeface="Times New Roman" pitchFamily="18" charset="0"/>
                          </a:rPr>
                          <m:t>0.5</m:t>
                        </m:r>
                        <m:r>
                          <a:rPr lang="en-US" altLang="zh-CN" sz="2400" b="0" i="1" smtClean="0">
                            <a:latin typeface="Cambria Math"/>
                            <a:cs typeface="Times New Roman" pitchFamily="18" charset="0"/>
                          </a:rPr>
                          <m:t>+</m:t>
                        </m:r>
                        <m:r>
                          <m:rPr>
                            <m:nor/>
                          </m:rPr>
                          <a:rPr lang="en-US" altLang="zh-CN" sz="2400" dirty="0">
                            <a:latin typeface="Times New Roman" pitchFamily="18" charset="0"/>
                            <a:cs typeface="Times New Roman" pitchFamily="18" charset="0"/>
                          </a:rPr>
                          <m:t>0.5</m:t>
                        </m:r>
                      </m:e>
                    </m:func>
                    <m:func>
                      <m:funcPr>
                        <m:ctrlPr>
                          <a:rPr lang="en-US" altLang="zh-CN" sz="2400" i="1">
                            <a:latin typeface="Cambria Math"/>
                            <a:cs typeface="Times New Roman" pitchFamily="18" charset="0"/>
                          </a:rPr>
                        </m:ctrlPr>
                      </m:funcPr>
                      <m:fName>
                        <m:sSub>
                          <m:sSubPr>
                            <m:ctrlPr>
                              <a:rPr lang="en-US" altLang="zh-CN" sz="2400" i="1">
                                <a:latin typeface="Cambria Math"/>
                                <a:cs typeface="Times New Roman" pitchFamily="18" charset="0"/>
                              </a:rPr>
                            </m:ctrlPr>
                          </m:sSubPr>
                          <m:e>
                            <m:r>
                              <m:rPr>
                                <m:sty m:val="p"/>
                              </m:rPr>
                              <a:rPr lang="en-US" altLang="zh-CN" sz="2400">
                                <a:latin typeface="Cambria Math"/>
                                <a:cs typeface="Times New Roman" pitchFamily="18" charset="0"/>
                              </a:rPr>
                              <m:t>log</m:t>
                            </m:r>
                          </m:e>
                          <m:sub>
                            <m:r>
                              <a:rPr lang="en-US" altLang="zh-CN" sz="2400" i="1">
                                <a:latin typeface="Cambria Math"/>
                                <a:cs typeface="Times New Roman" pitchFamily="18" charset="0"/>
                              </a:rPr>
                              <m:t>2</m:t>
                            </m:r>
                          </m:sub>
                        </m:sSub>
                      </m:fName>
                      <m:e>
                        <m:r>
                          <m:rPr>
                            <m:nor/>
                          </m:rPr>
                          <a:rPr lang="en-US" altLang="zh-CN" sz="2400" dirty="0">
                            <a:latin typeface="Times New Roman" pitchFamily="18" charset="0"/>
                            <a:cs typeface="Times New Roman" pitchFamily="18" charset="0"/>
                          </a:rPr>
                          <m:t>0.5</m:t>
                        </m:r>
                      </m:e>
                    </m:func>
                  </m:oMath>
                </a14:m>
                <a:r>
                  <a:rPr lang="en-US" altLang="zh-CN" sz="2400" dirty="0" smtClean="0">
                    <a:latin typeface="Times New Roman" pitchFamily="18" charset="0"/>
                    <a:cs typeface="Times New Roman" pitchFamily="18" charset="0"/>
                  </a:rPr>
                  <a:t>) = 1</a:t>
                </a:r>
                <a:endParaRPr lang="zh-CN" altLang="en-US" sz="2400" dirty="0">
                  <a:latin typeface="Times New Roman" pitchFamily="18" charset="0"/>
                  <a:cs typeface="Times New Roman"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1763688" y="2204864"/>
                <a:ext cx="6480720" cy="461665"/>
              </a:xfrm>
              <a:prstGeom prst="rect">
                <a:avLst/>
              </a:prstGeom>
              <a:blipFill rotWithShape="1">
                <a:blip r:embed="rId2"/>
                <a:stretch>
                  <a:fillRect l="-1411"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763688" y="3632185"/>
                <a:ext cx="705678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H(Loaded)= − (0.99</a:t>
                </a:r>
                <a14:m>
                  <m:oMath xmlns:m="http://schemas.openxmlformats.org/officeDocument/2006/math">
                    <m:func>
                      <m:funcPr>
                        <m:ctrlPr>
                          <a:rPr lang="en-US" altLang="zh-CN" sz="2400" i="1" smtClean="0">
                            <a:latin typeface="Cambria Math"/>
                            <a:cs typeface="Times New Roman" pitchFamily="18" charset="0"/>
                          </a:rPr>
                        </m:ctrlPr>
                      </m:funcPr>
                      <m:fName>
                        <m:sSub>
                          <m:sSubPr>
                            <m:ctrlPr>
                              <a:rPr lang="en-US" altLang="zh-CN" sz="2400" i="1" smtClean="0">
                                <a:latin typeface="Cambria Math"/>
                                <a:cs typeface="Times New Roman" pitchFamily="18" charset="0"/>
                              </a:rPr>
                            </m:ctrlPr>
                          </m:sSubPr>
                          <m:e>
                            <m:r>
                              <m:rPr>
                                <m:sty m:val="p"/>
                              </m:rPr>
                              <a:rPr lang="en-US" altLang="zh-CN" sz="2400" i="0" smtClean="0">
                                <a:latin typeface="Cambria Math"/>
                                <a:cs typeface="Times New Roman" pitchFamily="18" charset="0"/>
                              </a:rPr>
                              <m:t>log</m:t>
                            </m:r>
                          </m:e>
                          <m:sub>
                            <m:r>
                              <a:rPr lang="en-US" altLang="zh-CN" sz="2400" b="0" i="1" smtClean="0">
                                <a:latin typeface="Cambria Math"/>
                                <a:cs typeface="Times New Roman" pitchFamily="18" charset="0"/>
                              </a:rPr>
                              <m:t>2</m:t>
                            </m:r>
                          </m:sub>
                        </m:sSub>
                      </m:fName>
                      <m:e>
                        <m:r>
                          <m:rPr>
                            <m:nor/>
                          </m:rPr>
                          <a:rPr lang="en-US" altLang="zh-CN" sz="2400" dirty="0">
                            <a:latin typeface="Times New Roman" pitchFamily="18" charset="0"/>
                            <a:cs typeface="Times New Roman" pitchFamily="18" charset="0"/>
                          </a:rPr>
                          <m:t>0.</m:t>
                        </m:r>
                        <m:r>
                          <a:rPr lang="en-US" altLang="zh-CN" sz="2400" b="0" i="1" dirty="0" smtClean="0">
                            <a:latin typeface="Cambria Math"/>
                            <a:cs typeface="Times New Roman" pitchFamily="18" charset="0"/>
                          </a:rPr>
                          <m:t>99</m:t>
                        </m:r>
                        <m:r>
                          <a:rPr lang="en-US" altLang="zh-CN" sz="2400" b="0" i="1" smtClean="0">
                            <a:latin typeface="Cambria Math"/>
                            <a:cs typeface="Times New Roman" pitchFamily="18" charset="0"/>
                          </a:rPr>
                          <m:t>+</m:t>
                        </m:r>
                        <m:r>
                          <m:rPr>
                            <m:nor/>
                          </m:rPr>
                          <a:rPr lang="en-US" altLang="zh-CN" sz="2400" dirty="0">
                            <a:latin typeface="Times New Roman" pitchFamily="18" charset="0"/>
                            <a:cs typeface="Times New Roman" pitchFamily="18" charset="0"/>
                          </a:rPr>
                          <m:t>0.</m:t>
                        </m:r>
                        <m:r>
                          <a:rPr lang="en-US" altLang="zh-CN" sz="2400" b="0" i="1" dirty="0" smtClean="0">
                            <a:latin typeface="Cambria Math"/>
                            <a:cs typeface="Times New Roman" pitchFamily="18" charset="0"/>
                          </a:rPr>
                          <m:t>01</m:t>
                        </m:r>
                      </m:e>
                    </m:func>
                    <m:func>
                      <m:funcPr>
                        <m:ctrlPr>
                          <a:rPr lang="en-US" altLang="zh-CN" sz="2400" i="1">
                            <a:latin typeface="Cambria Math"/>
                            <a:cs typeface="Times New Roman" pitchFamily="18" charset="0"/>
                          </a:rPr>
                        </m:ctrlPr>
                      </m:funcPr>
                      <m:fName>
                        <m:sSub>
                          <m:sSubPr>
                            <m:ctrlPr>
                              <a:rPr lang="en-US" altLang="zh-CN" sz="2400" i="1">
                                <a:latin typeface="Cambria Math"/>
                                <a:cs typeface="Times New Roman" pitchFamily="18" charset="0"/>
                              </a:rPr>
                            </m:ctrlPr>
                          </m:sSubPr>
                          <m:e>
                            <m:r>
                              <m:rPr>
                                <m:sty m:val="p"/>
                              </m:rPr>
                              <a:rPr lang="en-US" altLang="zh-CN" sz="2400">
                                <a:latin typeface="Cambria Math"/>
                                <a:cs typeface="Times New Roman" pitchFamily="18" charset="0"/>
                              </a:rPr>
                              <m:t>log</m:t>
                            </m:r>
                          </m:e>
                          <m:sub>
                            <m:r>
                              <a:rPr lang="en-US" altLang="zh-CN" sz="2400" i="1">
                                <a:latin typeface="Cambria Math"/>
                                <a:cs typeface="Times New Roman" pitchFamily="18" charset="0"/>
                              </a:rPr>
                              <m:t>2</m:t>
                            </m:r>
                          </m:sub>
                        </m:sSub>
                      </m:fName>
                      <m:e>
                        <m:r>
                          <m:rPr>
                            <m:nor/>
                          </m:rPr>
                          <a:rPr lang="en-US" altLang="zh-CN" sz="2400" dirty="0">
                            <a:latin typeface="Times New Roman" pitchFamily="18" charset="0"/>
                            <a:cs typeface="Times New Roman" pitchFamily="18" charset="0"/>
                          </a:rPr>
                          <m:t>0.</m:t>
                        </m:r>
                        <m:r>
                          <a:rPr lang="en-US" altLang="zh-CN" sz="2400" b="0" i="1" dirty="0" smtClean="0">
                            <a:latin typeface="Cambria Math"/>
                            <a:cs typeface="Times New Roman" pitchFamily="18" charset="0"/>
                          </a:rPr>
                          <m:t>01</m:t>
                        </m:r>
                      </m:e>
                    </m:func>
                  </m:oMath>
                </a14:m>
                <a:r>
                  <a:rPr lang="en-US" altLang="zh-CN" sz="2400" dirty="0" smtClean="0">
                    <a:latin typeface="Times New Roman" pitchFamily="18" charset="0"/>
                    <a:cs typeface="Times New Roman" pitchFamily="18" charset="0"/>
                  </a:rPr>
                  <a:t>) ≈ 0.08</a:t>
                </a:r>
                <a:endParaRPr lang="zh-CN" altLang="en-US" sz="2400" dirty="0">
                  <a:latin typeface="Times New Roman" pitchFamily="18" charset="0"/>
                  <a:cs typeface="Times New Roman" pitchFamily="18"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1763688" y="3632185"/>
                <a:ext cx="7056784" cy="461665"/>
              </a:xfrm>
              <a:prstGeom prst="rect">
                <a:avLst/>
              </a:prstGeom>
              <a:blipFill rotWithShape="1">
                <a:blip r:embed="rId3"/>
                <a:stretch>
                  <a:fillRect l="-1295"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103667" y="5085184"/>
                <a:ext cx="7056784" cy="506742"/>
              </a:xfrm>
              <a:prstGeom prst="rect">
                <a:avLst/>
              </a:prstGeom>
              <a:noFill/>
            </p:spPr>
            <p:txBody>
              <a:bodyPr wrap="square" rtlCol="0">
                <a:spAutoFit/>
              </a:bodyPr>
              <a:lstStyle/>
              <a:p>
                <a:r>
                  <a:rPr lang="en-US" altLang="zh-CN" sz="2400" dirty="0">
                    <a:latin typeface="Times New Roman" pitchFamily="18" charset="0"/>
                    <a:cs typeface="Times New Roman" pitchFamily="18" charset="0"/>
                  </a:rPr>
                  <a:t>B</a:t>
                </a:r>
                <a:r>
                  <a:rPr lang="en-US" altLang="zh-CN" sz="2400" dirty="0" smtClean="0">
                    <a:latin typeface="Times New Roman" pitchFamily="18" charset="0"/>
                    <a:cs typeface="Times New Roman" pitchFamily="18" charset="0"/>
                  </a:rPr>
                  <a:t>(q)= − (</a:t>
                </a:r>
                <a14:m>
                  <m:oMath xmlns:m="http://schemas.openxmlformats.org/officeDocument/2006/math">
                    <m:func>
                      <m:funcPr>
                        <m:ctrlPr>
                          <a:rPr lang="en-US" altLang="zh-CN" sz="2400" i="1" smtClean="0">
                            <a:latin typeface="Cambria Math"/>
                            <a:cs typeface="Times New Roman" pitchFamily="18" charset="0"/>
                          </a:rPr>
                        </m:ctrlPr>
                      </m:funcPr>
                      <m:fName>
                        <m:sSub>
                          <m:sSubPr>
                            <m:ctrlPr>
                              <a:rPr lang="en-US" altLang="zh-CN" sz="2400" i="1" smtClean="0">
                                <a:latin typeface="Cambria Math"/>
                                <a:cs typeface="Times New Roman" pitchFamily="18" charset="0"/>
                              </a:rPr>
                            </m:ctrlPr>
                          </m:sSubPr>
                          <m:e>
                            <m:r>
                              <m:rPr>
                                <m:nor/>
                              </m:rPr>
                              <a:rPr lang="en-US" altLang="zh-CN" sz="2400" b="0" i="0" dirty="0" smtClean="0">
                                <a:latin typeface="Times New Roman" pitchFamily="18" charset="0"/>
                                <a:cs typeface="Times New Roman" pitchFamily="18" charset="0"/>
                              </a:rPr>
                              <m:t>q</m:t>
                            </m:r>
                            <m:r>
                              <m:rPr>
                                <m:sty m:val="p"/>
                              </m:rPr>
                              <a:rPr lang="en-US" altLang="zh-CN" sz="2400" i="0" smtClean="0">
                                <a:latin typeface="Cambria Math"/>
                                <a:cs typeface="Times New Roman" pitchFamily="18" charset="0"/>
                              </a:rPr>
                              <m:t>log</m:t>
                            </m:r>
                          </m:e>
                          <m:sub>
                            <m:r>
                              <a:rPr lang="en-US" altLang="zh-CN" sz="2400" b="0" i="1" smtClean="0">
                                <a:latin typeface="Cambria Math"/>
                                <a:cs typeface="Times New Roman" pitchFamily="18" charset="0"/>
                              </a:rPr>
                              <m:t>2</m:t>
                            </m:r>
                          </m:sub>
                        </m:sSub>
                      </m:fName>
                      <m:e>
                        <m:r>
                          <m:rPr>
                            <m:nor/>
                          </m:rPr>
                          <a:rPr lang="en-US" altLang="zh-CN" sz="2400" b="0" i="0" smtClean="0">
                            <a:latin typeface="Cambria Math"/>
                            <a:cs typeface="Times New Roman" pitchFamily="18" charset="0"/>
                          </a:rPr>
                          <m:t>q</m:t>
                        </m:r>
                        <m:r>
                          <a:rPr lang="en-US" altLang="zh-CN" sz="2400" b="0" i="1" smtClean="0">
                            <a:latin typeface="Cambria Math"/>
                            <a:cs typeface="Times New Roman" pitchFamily="18" charset="0"/>
                          </a:rPr>
                          <m:t>+</m:t>
                        </m:r>
                        <m:r>
                          <m:rPr>
                            <m:nor/>
                          </m:rPr>
                          <a:rPr lang="en-US" altLang="zh-CN" sz="2400" b="0" i="0" smtClean="0">
                            <a:latin typeface="Cambria Math"/>
                            <a:cs typeface="Times New Roman" pitchFamily="18" charset="0"/>
                          </a:rPr>
                          <m:t>(1-</m:t>
                        </m:r>
                        <m:r>
                          <m:rPr>
                            <m:nor/>
                          </m:rPr>
                          <a:rPr lang="en-US" altLang="zh-CN" sz="2400" b="0" i="0" smtClean="0">
                            <a:latin typeface="Cambria Math"/>
                            <a:cs typeface="Times New Roman" pitchFamily="18" charset="0"/>
                          </a:rPr>
                          <m:t>q</m:t>
                        </m:r>
                        <m:r>
                          <m:rPr>
                            <m:nor/>
                          </m:rPr>
                          <a:rPr lang="en-US" altLang="zh-CN" sz="2400" b="0" i="0" smtClean="0">
                            <a:latin typeface="Cambria Math"/>
                            <a:cs typeface="Times New Roman" pitchFamily="18" charset="0"/>
                          </a:rPr>
                          <m:t>)</m:t>
                        </m:r>
                      </m:e>
                    </m:func>
                    <m:func>
                      <m:funcPr>
                        <m:ctrlPr>
                          <a:rPr lang="en-US" altLang="zh-CN" sz="2400" i="1">
                            <a:latin typeface="Cambria Math"/>
                            <a:cs typeface="Times New Roman" pitchFamily="18" charset="0"/>
                          </a:rPr>
                        </m:ctrlPr>
                      </m:funcPr>
                      <m:fName>
                        <m:sSub>
                          <m:sSubPr>
                            <m:ctrlPr>
                              <a:rPr lang="en-US" altLang="zh-CN" sz="2400" i="1">
                                <a:latin typeface="Cambria Math"/>
                                <a:cs typeface="Times New Roman" pitchFamily="18" charset="0"/>
                              </a:rPr>
                            </m:ctrlPr>
                          </m:sSubPr>
                          <m:e>
                            <m:r>
                              <m:rPr>
                                <m:sty m:val="p"/>
                              </m:rPr>
                              <a:rPr lang="en-US" altLang="zh-CN" sz="2400">
                                <a:latin typeface="Cambria Math"/>
                                <a:cs typeface="Times New Roman" pitchFamily="18" charset="0"/>
                              </a:rPr>
                              <m:t>log</m:t>
                            </m:r>
                          </m:e>
                          <m:sub>
                            <m:r>
                              <a:rPr lang="en-US" altLang="zh-CN" sz="2400" i="1">
                                <a:latin typeface="Cambria Math"/>
                                <a:cs typeface="Times New Roman" pitchFamily="18" charset="0"/>
                              </a:rPr>
                              <m:t>2</m:t>
                            </m:r>
                          </m:sub>
                        </m:sSub>
                      </m:fName>
                      <m:e>
                        <m:r>
                          <m:rPr>
                            <m:nor/>
                          </m:rPr>
                          <a:rPr lang="en-US" altLang="zh-CN" sz="2400" b="0" i="0" smtClean="0">
                            <a:latin typeface="Cambria Math"/>
                            <a:cs typeface="Times New Roman" pitchFamily="18" charset="0"/>
                          </a:rPr>
                          <m:t>(1-</m:t>
                        </m:r>
                        <m:r>
                          <m:rPr>
                            <m:nor/>
                          </m:rPr>
                          <a:rPr lang="en-US" altLang="zh-CN" sz="2400" b="0" i="0" smtClean="0">
                            <a:latin typeface="Cambria Math"/>
                            <a:cs typeface="Times New Roman" pitchFamily="18" charset="0"/>
                          </a:rPr>
                          <m:t>q</m:t>
                        </m:r>
                        <m:r>
                          <m:rPr>
                            <m:nor/>
                          </m:rPr>
                          <a:rPr lang="en-US" altLang="zh-CN" sz="2400" b="0" i="0" smtClean="0">
                            <a:latin typeface="Cambria Math"/>
                            <a:cs typeface="Times New Roman" pitchFamily="18" charset="0"/>
                          </a:rPr>
                          <m:t>)</m:t>
                        </m:r>
                      </m:e>
                    </m:func>
                  </m:oMath>
                </a14:m>
                <a:r>
                  <a:rPr lang="en-US" altLang="zh-CN" sz="2400" dirty="0" smtClean="0">
                    <a:latin typeface="Times New Roman" pitchFamily="18" charset="0"/>
                    <a:cs typeface="Times New Roman" pitchFamily="18" charset="0"/>
                  </a:rPr>
                  <a:t>) </a:t>
                </a:r>
                <a:endParaRPr lang="zh-CN" altLang="en-US" sz="2400" dirty="0">
                  <a:latin typeface="Times New Roman" pitchFamily="18" charset="0"/>
                  <a:cs typeface="Times New Roman"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2103667" y="5085184"/>
                <a:ext cx="7056784" cy="506742"/>
              </a:xfrm>
              <a:prstGeom prst="rect">
                <a:avLst/>
              </a:prstGeom>
              <a:blipFill rotWithShape="1">
                <a:blip r:embed="rId4"/>
                <a:stretch>
                  <a:fillRect l="-1295" b="-27711"/>
                </a:stretch>
              </a:blipFill>
            </p:spPr>
            <p:txBody>
              <a:bodyPr/>
              <a:lstStyle/>
              <a:p>
                <a:r>
                  <a:rPr lang="zh-CN" altLang="en-US">
                    <a:noFill/>
                  </a:rPr>
                  <a:t> </a:t>
                </a:r>
              </a:p>
            </p:txBody>
          </p:sp>
        </mc:Fallback>
      </mc:AlternateContent>
      <p:sp>
        <p:nvSpPr>
          <p:cNvPr id="12" name="TextBox 11"/>
          <p:cNvSpPr txBox="1"/>
          <p:nvPr/>
        </p:nvSpPr>
        <p:spPr>
          <a:xfrm>
            <a:off x="2411760" y="6160887"/>
            <a:ext cx="705678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H(Loaded)=B(0.99)≈0.08</a:t>
            </a:r>
            <a:endParaRPr lang="zh-CN" alt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信息理论</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属性选择</a:t>
            </a:r>
          </a:p>
        </p:txBody>
      </p:sp>
      <p:sp>
        <p:nvSpPr>
          <p:cNvPr id="3" name="内容占位符 2"/>
          <p:cNvSpPr>
            <a:spLocks noGrp="1"/>
          </p:cNvSpPr>
          <p:nvPr>
            <p:ph idx="1"/>
          </p:nvPr>
        </p:nvSpPr>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一个训练数据集包含</a:t>
            </a:r>
            <a:r>
              <a:rPr lang="en-US" altLang="zh-CN" dirty="0">
                <a:latin typeface="楷体" panose="02010609060101010101" pitchFamily="49" charset="-122"/>
                <a:ea typeface="楷体" panose="02010609060101010101" pitchFamily="49" charset="-122"/>
              </a:rPr>
              <a:t>p</a:t>
            </a:r>
            <a:r>
              <a:rPr lang="zh-CN" altLang="en-US" dirty="0">
                <a:latin typeface="楷体" panose="02010609060101010101" pitchFamily="49" charset="-122"/>
                <a:ea typeface="楷体" panose="02010609060101010101" pitchFamily="49" charset="-122"/>
              </a:rPr>
              <a:t>个正样本</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个负</a:t>
            </a:r>
            <a:r>
              <a:rPr lang="zh-CN" altLang="en-US" dirty="0" smtClean="0">
                <a:latin typeface="楷体" panose="02010609060101010101" pitchFamily="49" charset="-122"/>
                <a:ea typeface="楷体" panose="02010609060101010101" pitchFamily="49" charset="-122"/>
              </a:rPr>
              <a:t>样本，则目标属性在整个样例集上的熵为：</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一个属性</a:t>
            </a:r>
            <a:r>
              <a:rPr lang="en-US" altLang="zh-CN" dirty="0">
                <a:latin typeface="Times New Roman" pitchFamily="18" charset="0"/>
                <a:ea typeface="楷体" panose="02010609060101010101" pitchFamily="49" charset="-122"/>
                <a:cs typeface="Times New Roman" pitchFamily="18" charset="0"/>
              </a:rPr>
              <a:t>A</a:t>
            </a:r>
            <a:r>
              <a:rPr lang="zh-CN" altLang="en-US" dirty="0">
                <a:latin typeface="楷体" panose="02010609060101010101" pitchFamily="49" charset="-122"/>
                <a:ea typeface="楷体" panose="02010609060101010101" pitchFamily="49" charset="-122"/>
              </a:rPr>
              <a:t>的取值为</a:t>
            </a:r>
            <a:r>
              <a:rPr lang="en-US" altLang="zh-CN" dirty="0">
                <a:latin typeface="Times New Roman" pitchFamily="18" charset="0"/>
                <a:ea typeface="楷体" panose="02010609060101010101" pitchFamily="49" charset="-122"/>
                <a:cs typeface="Times New Roman" pitchFamily="18" charset="0"/>
              </a:rPr>
              <a:t>A</a:t>
            </a:r>
            <a:r>
              <a:rPr lang="en-US" altLang="zh-CN" baseline="-25000" dirty="0">
                <a:latin typeface="楷体" panose="02010609060101010101" pitchFamily="49" charset="-122"/>
                <a:ea typeface="楷体" panose="02010609060101010101" pitchFamily="49" charset="-122"/>
              </a:rPr>
              <a:t>1</a:t>
            </a:r>
            <a:r>
              <a:rPr lang="en-US" altLang="zh-CN" dirty="0">
                <a:latin typeface="楷体" panose="02010609060101010101" pitchFamily="49" charset="-122"/>
                <a:ea typeface="楷体" panose="02010609060101010101" pitchFamily="49" charset="-122"/>
              </a:rPr>
              <a:t>,</a:t>
            </a:r>
            <a:r>
              <a:rPr lang="en-US" altLang="zh-CN" dirty="0">
                <a:latin typeface="Times New Roman" pitchFamily="18" charset="0"/>
                <a:ea typeface="楷体" panose="02010609060101010101" pitchFamily="49" charset="-122"/>
                <a:cs typeface="Times New Roman" pitchFamily="18" charset="0"/>
              </a:rPr>
              <a:t>A</a:t>
            </a:r>
            <a:r>
              <a:rPr lang="en-US" altLang="zh-CN" baseline="-25000" dirty="0">
                <a:latin typeface="楷体" panose="02010609060101010101" pitchFamily="49" charset="-122"/>
                <a:ea typeface="楷体" panose="02010609060101010101" pitchFamily="49" charset="-122"/>
              </a:rPr>
              <a:t>2</a:t>
            </a:r>
            <a:r>
              <a:rPr lang="en-US" altLang="zh-CN" dirty="0">
                <a:latin typeface="楷体" panose="02010609060101010101" pitchFamily="49" charset="-122"/>
                <a:ea typeface="楷体" panose="02010609060101010101" pitchFamily="49" charset="-122"/>
              </a:rPr>
              <a:t>,…,</a:t>
            </a:r>
            <a:r>
              <a:rPr lang="en-US" altLang="zh-CN" dirty="0">
                <a:latin typeface="Times New Roman" pitchFamily="18" charset="0"/>
                <a:ea typeface="楷体" panose="02010609060101010101" pitchFamily="49" charset="-122"/>
                <a:cs typeface="Times New Roman" pitchFamily="18" charset="0"/>
              </a:rPr>
              <a:t>A</a:t>
            </a:r>
            <a:r>
              <a:rPr lang="en-US" altLang="zh-CN" baseline="-25000" dirty="0">
                <a:latin typeface="楷体" panose="02010609060101010101" pitchFamily="49" charset="-122"/>
                <a:ea typeface="楷体" panose="02010609060101010101" pitchFamily="49" charset="-122"/>
              </a:rPr>
              <a:t>v</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根据属性</a:t>
            </a:r>
            <a:r>
              <a:rPr lang="en-US" altLang="zh-CN" dirty="0">
                <a:latin typeface="Times New Roman" pitchFamily="18" charset="0"/>
                <a:ea typeface="楷体" panose="02010609060101010101" pitchFamily="49" charset="-122"/>
                <a:cs typeface="Times New Roman" pitchFamily="18" charset="0"/>
              </a:rPr>
              <a:t>A</a:t>
            </a:r>
            <a:r>
              <a:rPr lang="zh-CN" altLang="en-US" dirty="0">
                <a:latin typeface="楷体" panose="02010609060101010101" pitchFamily="49" charset="-122"/>
                <a:ea typeface="楷体" panose="02010609060101010101" pitchFamily="49" charset="-122"/>
              </a:rPr>
              <a:t>的取值将训练数据集</a:t>
            </a:r>
            <a:r>
              <a:rPr lang="en-US" altLang="zh-CN" dirty="0">
                <a:latin typeface="Times New Roman" pitchFamily="18" charset="0"/>
                <a:ea typeface="楷体" panose="02010609060101010101" pitchFamily="49" charset="-122"/>
                <a:cs typeface="Times New Roman" pitchFamily="18" charset="0"/>
              </a:rPr>
              <a:t>E</a:t>
            </a:r>
            <a:r>
              <a:rPr lang="zh-CN" altLang="en-US" dirty="0">
                <a:latin typeface="楷体" panose="02010609060101010101" pitchFamily="49" charset="-122"/>
                <a:ea typeface="楷体" panose="02010609060101010101" pitchFamily="49" charset="-122"/>
              </a:rPr>
              <a:t>分成</a:t>
            </a:r>
            <a:r>
              <a:rPr lang="en-US" altLang="zh-CN" dirty="0">
                <a:latin typeface="Times New Roman" pitchFamily="18" charset="0"/>
                <a:ea typeface="楷体" panose="02010609060101010101" pitchFamily="49" charset="-122"/>
                <a:cs typeface="Times New Roman" pitchFamily="18" charset="0"/>
              </a:rPr>
              <a:t>E</a:t>
            </a:r>
            <a:r>
              <a:rPr lang="en-US" altLang="zh-CN" baseline="-25000" dirty="0">
                <a:latin typeface="楷体" panose="02010609060101010101" pitchFamily="49" charset="-122"/>
                <a:ea typeface="楷体" panose="02010609060101010101" pitchFamily="49" charset="-122"/>
              </a:rPr>
              <a:t>1</a:t>
            </a:r>
            <a:r>
              <a:rPr lang="en-US" altLang="zh-CN" dirty="0">
                <a:latin typeface="楷体" panose="02010609060101010101" pitchFamily="49" charset="-122"/>
                <a:ea typeface="楷体" panose="02010609060101010101" pitchFamily="49" charset="-122"/>
              </a:rPr>
              <a:t>,</a:t>
            </a:r>
            <a:r>
              <a:rPr lang="en-US" altLang="zh-CN" dirty="0">
                <a:latin typeface="Times New Roman" pitchFamily="18" charset="0"/>
                <a:ea typeface="楷体" panose="02010609060101010101" pitchFamily="49" charset="-122"/>
                <a:cs typeface="Times New Roman" pitchFamily="18" charset="0"/>
              </a:rPr>
              <a:t>E</a:t>
            </a:r>
            <a:r>
              <a:rPr lang="en-US" altLang="zh-CN" baseline="-25000" dirty="0">
                <a:latin typeface="楷体" panose="02010609060101010101" pitchFamily="49" charset="-122"/>
                <a:ea typeface="楷体" panose="02010609060101010101" pitchFamily="49" charset="-122"/>
              </a:rPr>
              <a:t>2</a:t>
            </a:r>
            <a:r>
              <a:rPr lang="en-US" altLang="zh-CN" dirty="0">
                <a:latin typeface="楷体" panose="02010609060101010101" pitchFamily="49" charset="-122"/>
                <a:ea typeface="楷体" panose="02010609060101010101" pitchFamily="49" charset="-122"/>
              </a:rPr>
              <a:t>,</a:t>
            </a:r>
            <a:r>
              <a:rPr lang="en-US" altLang="zh-CN" dirty="0">
                <a:latin typeface="Times New Roman" pitchFamily="18" charset="0"/>
                <a:ea typeface="楷体" panose="02010609060101010101" pitchFamily="49" charset="-122"/>
                <a:cs typeface="Times New Roman" pitchFamily="18" charset="0"/>
              </a:rPr>
              <a:t>…</a:t>
            </a:r>
            <a:r>
              <a:rPr lang="en-US" altLang="zh-CN" dirty="0" err="1">
                <a:latin typeface="Times New Roman" pitchFamily="18" charset="0"/>
                <a:ea typeface="楷体" panose="02010609060101010101" pitchFamily="49" charset="-122"/>
                <a:cs typeface="Times New Roman" pitchFamily="18" charset="0"/>
              </a:rPr>
              <a:t>E</a:t>
            </a:r>
            <a:r>
              <a:rPr lang="en-US" altLang="zh-CN" baseline="-25000" dirty="0" err="1">
                <a:latin typeface="楷体" panose="02010609060101010101" pitchFamily="49" charset="-122"/>
                <a:ea typeface="楷体" panose="02010609060101010101" pitchFamily="49" charset="-122"/>
              </a:rPr>
              <a:t>v</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每个子集</a:t>
            </a:r>
            <a:r>
              <a:rPr lang="en-US" altLang="zh-CN" dirty="0" err="1" smtClean="0">
                <a:latin typeface="Times New Roman" pitchFamily="18" charset="0"/>
                <a:ea typeface="楷体" panose="02010609060101010101" pitchFamily="49" charset="-122"/>
                <a:cs typeface="Times New Roman" pitchFamily="18" charset="0"/>
              </a:rPr>
              <a:t>E</a:t>
            </a:r>
            <a:r>
              <a:rPr lang="en-US" altLang="zh-CN" i="1" baseline="-25000" dirty="0" err="1" smtClean="0">
                <a:latin typeface="Times New Roman" pitchFamily="18" charset="0"/>
                <a:ea typeface="楷体" panose="02010609060101010101" pitchFamily="49" charset="-122"/>
                <a:cs typeface="Times New Roman" pitchFamily="18" charset="0"/>
              </a:rPr>
              <a:t>i</a:t>
            </a:r>
            <a:r>
              <a:rPr lang="zh-CN" altLang="en-US" dirty="0" smtClean="0">
                <a:latin typeface="楷体" panose="02010609060101010101" pitchFamily="49" charset="-122"/>
                <a:ea typeface="楷体" panose="02010609060101010101" pitchFamily="49" charset="-122"/>
              </a:rPr>
              <a:t>有</a:t>
            </a:r>
            <a:r>
              <a:rPr lang="en-US" altLang="zh-CN" dirty="0" smtClean="0">
                <a:latin typeface="楷体" panose="02010609060101010101" pitchFamily="49" charset="-122"/>
                <a:ea typeface="楷体" panose="02010609060101010101" pitchFamily="49" charset="-122"/>
              </a:rPr>
              <a:t>p</a:t>
            </a:r>
            <a:r>
              <a:rPr lang="en-US" altLang="zh-CN" i="1" baseline="-25000" dirty="0" smtClean="0">
                <a:latin typeface="Times New Roman" pitchFamily="18" charset="0"/>
                <a:ea typeface="楷体" panose="02010609060101010101" pitchFamily="49" charset="-122"/>
                <a:cs typeface="Times New Roman" pitchFamily="18" charset="0"/>
              </a:rPr>
              <a:t>i</a:t>
            </a:r>
            <a:r>
              <a:rPr lang="zh-CN" altLang="en-US" dirty="0" smtClean="0">
                <a:latin typeface="楷体" panose="02010609060101010101" pitchFamily="49" charset="-122"/>
                <a:ea typeface="楷体" panose="02010609060101010101" pitchFamily="49" charset="-122"/>
              </a:rPr>
              <a:t>个正例和</a:t>
            </a:r>
            <a:r>
              <a:rPr lang="en-US" altLang="zh-CN" dirty="0" err="1" smtClean="0">
                <a:latin typeface="楷体" panose="02010609060101010101" pitchFamily="49" charset="-122"/>
                <a:ea typeface="楷体" panose="02010609060101010101" pitchFamily="49" charset="-122"/>
              </a:rPr>
              <a:t>n</a:t>
            </a:r>
            <a:r>
              <a:rPr lang="en-US" altLang="zh-CN" i="1" baseline="-25000" dirty="0" err="1" smtClean="0">
                <a:latin typeface="Times New Roman" pitchFamily="18" charset="0"/>
                <a:ea typeface="楷体" panose="02010609060101010101" pitchFamily="49" charset="-122"/>
                <a:cs typeface="Times New Roman" pitchFamily="18" charset="0"/>
              </a:rPr>
              <a:t>i</a:t>
            </a:r>
            <a:r>
              <a:rPr lang="zh-CN" altLang="en-US" dirty="0" smtClean="0">
                <a:latin typeface="楷体" panose="02010609060101010101" pitchFamily="49" charset="-122"/>
                <a:ea typeface="楷体" panose="02010609060101010101" pitchFamily="49" charset="-122"/>
              </a:rPr>
              <a:t>个反例，则选择属性</a:t>
            </a:r>
            <a:r>
              <a:rPr lang="en-US" altLang="zh-CN" dirty="0" smtClean="0">
                <a:latin typeface="Times New Roman" pitchFamily="18" charset="0"/>
                <a:ea typeface="楷体" panose="02010609060101010101" pitchFamily="49" charset="-122"/>
                <a:cs typeface="Times New Roman" pitchFamily="18" charset="0"/>
              </a:rPr>
              <a:t>A</a:t>
            </a:r>
            <a:r>
              <a:rPr lang="zh-CN" altLang="en-US" dirty="0" smtClean="0">
                <a:latin typeface="Times New Roman" pitchFamily="18" charset="0"/>
                <a:ea typeface="楷体" panose="02010609060101010101" pitchFamily="49" charset="-122"/>
                <a:cs typeface="Times New Roman" pitchFamily="18" charset="0"/>
              </a:rPr>
              <a:t>后，剩余的期望</a:t>
            </a:r>
            <a:r>
              <a:rPr lang="zh-CN" altLang="en-US" dirty="0" smtClean="0">
                <a:latin typeface="楷体" panose="02010609060101010101" pitchFamily="49" charset="-122"/>
                <a:ea typeface="楷体" panose="02010609060101010101" pitchFamily="49" charset="-122"/>
              </a:rPr>
              <a:t>熵值为：</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p:txBody>
      </p:sp>
      <p:graphicFrame>
        <p:nvGraphicFramePr>
          <p:cNvPr id="39942" name="Object 6"/>
          <p:cNvGraphicFramePr>
            <a:graphicFrameLocks noChangeAspect="1"/>
          </p:cNvGraphicFramePr>
          <p:nvPr>
            <p:extLst>
              <p:ext uri="{D42A27DB-BD31-4B8C-83A1-F6EECF244321}">
                <p14:modId xmlns:p14="http://schemas.microsoft.com/office/powerpoint/2010/main" val="2697514109"/>
              </p:ext>
            </p:extLst>
          </p:nvPr>
        </p:nvGraphicFramePr>
        <p:xfrm>
          <a:off x="2195736" y="5301208"/>
          <a:ext cx="5420211" cy="1008112"/>
        </p:xfrm>
        <a:graphic>
          <a:graphicData uri="http://schemas.openxmlformats.org/presentationml/2006/ole">
            <mc:AlternateContent xmlns:mc="http://schemas.openxmlformats.org/markup-compatibility/2006">
              <mc:Choice xmlns:v="urn:schemas-microsoft-com:vml" Requires="v">
                <p:oleObj spid="_x0000_s51221" name="公式" r:id="rId3" imgW="2387600" imgH="444500" progId="Equation.KSEE3">
                  <p:embed/>
                </p:oleObj>
              </mc:Choice>
              <mc:Fallback>
                <p:oleObj name="公式" r:id="rId3" imgW="2387600" imgH="444500" progId="Equation.KSEE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5301208"/>
                        <a:ext cx="5420211" cy="1008112"/>
                      </a:xfrm>
                      <a:prstGeom prst="rect">
                        <a:avLst/>
                      </a:prstGeom>
                      <a:noFill/>
                      <a:extLst/>
                    </p:spPr>
                  </p:pic>
                </p:oleObj>
              </mc:Fallback>
            </mc:AlternateContent>
          </a:graphicData>
        </a:graphic>
      </p:graphicFrame>
      <mc:AlternateContent xmlns:mc="http://schemas.openxmlformats.org/markup-compatibility/2006">
        <mc:Choice xmlns:a14="http://schemas.microsoft.com/office/drawing/2010/main" Requires="a14">
          <p:sp>
            <p:nvSpPr>
              <p:cNvPr id="8" name="TextBox 7"/>
              <p:cNvSpPr txBox="1"/>
              <p:nvPr/>
            </p:nvSpPr>
            <p:spPr>
              <a:xfrm>
                <a:off x="1475656" y="2636912"/>
                <a:ext cx="6480720" cy="716158"/>
              </a:xfrm>
              <a:prstGeom prst="rect">
                <a:avLst/>
              </a:prstGeom>
              <a:noFill/>
            </p:spPr>
            <p:txBody>
              <a:bodyPr wrap="square" rtlCol="0">
                <a:spAutoFit/>
              </a:bodyPr>
              <a:lstStyle/>
              <a:p>
                <a:pPr algn="ctr"/>
                <a:r>
                  <a:rPr lang="en-US" altLang="zh-CN" sz="2800" dirty="0" smtClean="0">
                    <a:latin typeface="Times New Roman" pitchFamily="18" charset="0"/>
                    <a:cs typeface="Times New Roman" pitchFamily="18" charset="0"/>
                  </a:rPr>
                  <a:t>H(Goal)= B(</a:t>
                </a:r>
                <a14:m>
                  <m:oMath xmlns:m="http://schemas.openxmlformats.org/officeDocument/2006/math">
                    <m:f>
                      <m:fPr>
                        <m:ctrlPr>
                          <a:rPr lang="en-US" altLang="zh-CN" sz="2800" i="1" smtClean="0">
                            <a:latin typeface="Cambria Math"/>
                            <a:cs typeface="Times New Roman" pitchFamily="18" charset="0"/>
                          </a:rPr>
                        </m:ctrlPr>
                      </m:fPr>
                      <m:num>
                        <m:r>
                          <a:rPr lang="en-US" altLang="zh-CN" sz="2800" b="0" i="1" smtClean="0">
                            <a:latin typeface="Cambria Math"/>
                            <a:cs typeface="Times New Roman" pitchFamily="18" charset="0"/>
                          </a:rPr>
                          <m:t>𝑝</m:t>
                        </m:r>
                      </m:num>
                      <m:den>
                        <m:r>
                          <a:rPr lang="en-US" altLang="zh-CN" sz="2800" b="0" i="1" smtClean="0">
                            <a:latin typeface="Cambria Math"/>
                            <a:cs typeface="Times New Roman" pitchFamily="18" charset="0"/>
                          </a:rPr>
                          <m:t>𝑝</m:t>
                        </m:r>
                        <m:r>
                          <a:rPr lang="en-US" altLang="zh-CN" sz="2800" b="0" i="1" smtClean="0">
                            <a:latin typeface="Cambria Math"/>
                            <a:cs typeface="Times New Roman" pitchFamily="18" charset="0"/>
                          </a:rPr>
                          <m:t>+</m:t>
                        </m:r>
                        <m:r>
                          <a:rPr lang="en-US" altLang="zh-CN" sz="2800" b="0" i="1" smtClean="0">
                            <a:latin typeface="Cambria Math"/>
                            <a:cs typeface="Times New Roman" pitchFamily="18" charset="0"/>
                          </a:rPr>
                          <m:t>𝑛</m:t>
                        </m:r>
                      </m:den>
                    </m:f>
                  </m:oMath>
                </a14:m>
                <a:r>
                  <a:rPr lang="en-US" altLang="zh-CN" sz="2800" dirty="0" smtClean="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475656" y="2636912"/>
                <a:ext cx="6480720" cy="716158"/>
              </a:xfrm>
              <a:prstGeom prst="rect">
                <a:avLst/>
              </a:prstGeom>
              <a:blipFill rotWithShape="1">
                <a:blip r:embed="rId5"/>
                <a:stretch>
                  <a:fillRect t="-1709" b="-34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0348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学习</a:t>
            </a:r>
            <a:r>
              <a:rPr lang="en-US" altLang="zh-CN" dirty="0"/>
              <a:t>Agent</a:t>
            </a:r>
            <a:endParaRPr lang="zh-CN" altLang="en-US" dirty="0"/>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628800"/>
            <a:ext cx="6952889"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信息理论</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属性选择</a:t>
            </a:r>
          </a:p>
        </p:txBody>
      </p:sp>
      <p:sp>
        <p:nvSpPr>
          <p:cNvPr id="3" name="内容占位符 2"/>
          <p:cNvSpPr>
            <a:spLocks noGrp="1"/>
          </p:cNvSpPr>
          <p:nvPr>
            <p:ph idx="1"/>
          </p:nvPr>
        </p:nvSpPr>
        <p:spPr/>
        <p:txBody>
          <a:bodyPr>
            <a:normAutofit/>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属性</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的信息</a:t>
            </a:r>
            <a:r>
              <a:rPr lang="zh-CN" altLang="en-US" dirty="0" smtClean="0">
                <a:latin typeface="楷体" panose="02010609060101010101" pitchFamily="49" charset="-122"/>
                <a:ea typeface="楷体" panose="02010609060101010101" pitchFamily="49" charset="-122"/>
              </a:rPr>
              <a:t>收益</a:t>
            </a:r>
            <a:r>
              <a:rPr lang="zh-CN" altLang="en-US" dirty="0" smtClean="0">
                <a:latin typeface="楷体" panose="02010609060101010101" pitchFamily="49" charset="-122"/>
                <a:ea typeface="楷体" panose="02010609060101010101" pitchFamily="49" charset="-122"/>
              </a:rPr>
              <a:t>是</a:t>
            </a:r>
            <a:r>
              <a:rPr lang="zh-CN" altLang="en-US" dirty="0" smtClean="0">
                <a:solidFill>
                  <a:srgbClr val="FF0000"/>
                </a:solidFill>
                <a:latin typeface="楷体" panose="02010609060101010101" pitchFamily="49" charset="-122"/>
                <a:ea typeface="楷体" panose="02010609060101010101" pitchFamily="49" charset="-122"/>
              </a:rPr>
              <a:t>熵的期望减少</a:t>
            </a:r>
            <a:r>
              <a:rPr lang="zh-CN" altLang="en-US" dirty="0" smtClean="0">
                <a:latin typeface="楷体" panose="02010609060101010101" pitchFamily="49" charset="-122"/>
                <a:ea typeface="楷体" panose="02010609060101010101" pitchFamily="49" charset="-122"/>
              </a:rPr>
              <a:t>，即</a:t>
            </a:r>
            <a:r>
              <a:rPr lang="zh-CN" altLang="en-US" dirty="0" smtClean="0">
                <a:latin typeface="楷体" panose="02010609060101010101" pitchFamily="49" charset="-122"/>
                <a:ea typeface="楷体" panose="02010609060101010101" pitchFamily="49" charset="-122"/>
              </a:rPr>
              <a:t>原有</a:t>
            </a:r>
            <a:r>
              <a:rPr lang="zh-CN" altLang="en-US" dirty="0">
                <a:latin typeface="楷体" panose="02010609060101010101" pitchFamily="49" charset="-122"/>
                <a:ea typeface="楷体" panose="02010609060101010101" pitchFamily="49" charset="-122"/>
              </a:rPr>
              <a:t>熵</a:t>
            </a:r>
            <a:r>
              <a:rPr lang="zh-CN" altLang="en-US" dirty="0" smtClean="0">
                <a:latin typeface="楷体" panose="02010609060101010101" pitchFamily="49" charset="-122"/>
                <a:ea typeface="楷体" panose="02010609060101010101" pitchFamily="49" charset="-122"/>
              </a:rPr>
              <a:t>值</a:t>
            </a:r>
            <a:r>
              <a:rPr lang="en-US" altLang="zh-CN" dirty="0" smtClean="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属性</a:t>
            </a:r>
            <a:r>
              <a:rPr lang="en-US" altLang="zh-CN" dirty="0" smtClean="0">
                <a:latin typeface="楷体" panose="02010609060101010101" pitchFamily="49" charset="-122"/>
                <a:ea typeface="楷体" panose="02010609060101010101" pitchFamily="49" charset="-122"/>
              </a:rPr>
              <a:t>A</a:t>
            </a:r>
            <a:r>
              <a:rPr lang="en-US" altLang="zh-CN" dirty="0">
                <a:latin typeface="Times New Roman" pitchFamily="18" charset="0"/>
                <a:cs typeface="Times New Roman" pitchFamily="18" charset="0"/>
              </a:rPr>
              <a:t> </a:t>
            </a:r>
            <a:r>
              <a:rPr lang="zh-CN" altLang="en-US" dirty="0" smtClean="0">
                <a:latin typeface="楷体" panose="02010609060101010101" pitchFamily="49" charset="-122"/>
                <a:ea typeface="楷体" panose="02010609060101010101" pitchFamily="49" charset="-122"/>
              </a:rPr>
              <a:t>分裂</a:t>
            </a:r>
            <a:r>
              <a:rPr lang="zh-CN" altLang="en-US" dirty="0">
                <a:latin typeface="楷体" panose="02010609060101010101" pitchFamily="49" charset="-122"/>
                <a:ea typeface="楷体" panose="02010609060101010101" pitchFamily="49" charset="-122"/>
              </a:rPr>
              <a:t>后的熵</a:t>
            </a:r>
            <a:r>
              <a:rPr lang="zh-CN" altLang="en-US" dirty="0" smtClean="0">
                <a:latin typeface="楷体" panose="02010609060101010101" pitchFamily="49" charset="-122"/>
                <a:ea typeface="楷体" panose="02010609060101010101" pitchFamily="49" charset="-122"/>
              </a:rPr>
              <a:t>值：</a:t>
            </a:r>
            <a:endParaRPr lang="en-US" altLang="zh-CN" dirty="0">
              <a:latin typeface="楷体" panose="02010609060101010101" pitchFamily="49" charset="-122"/>
              <a:ea typeface="楷体" panose="02010609060101010101" pitchFamily="49" charset="-122"/>
            </a:endParaRPr>
          </a:p>
        </p:txBody>
      </p:sp>
      <p:sp>
        <p:nvSpPr>
          <p:cNvPr id="11" name="TextBox 10"/>
          <p:cNvSpPr txBox="1"/>
          <p:nvPr/>
        </p:nvSpPr>
        <p:spPr>
          <a:xfrm>
            <a:off x="2123728" y="5906889"/>
            <a:ext cx="5184576" cy="461665"/>
          </a:xfrm>
          <a:prstGeom prst="rect">
            <a:avLst/>
          </a:prstGeom>
          <a:noFill/>
        </p:spPr>
        <p:txBody>
          <a:bodyPr wrap="square" rtlCol="0">
            <a:spAutoFit/>
          </a:bodyPr>
          <a:lstStyle/>
          <a:p>
            <a:r>
              <a:rPr lang="zh-CN" altLang="en-US" sz="2400" b="1" dirty="0">
                <a:solidFill>
                  <a:srgbClr val="FF0000"/>
                </a:solidFill>
                <a:latin typeface="楷体" panose="02010609060101010101" pitchFamily="49" charset="-122"/>
                <a:ea typeface="楷体" panose="02010609060101010101" pitchFamily="49" charset="-122"/>
              </a:rPr>
              <a:t>选择信息收益最大的属性进行分裂</a:t>
            </a:r>
          </a:p>
        </p:txBody>
      </p:sp>
      <mc:AlternateContent xmlns:mc="http://schemas.openxmlformats.org/markup-compatibility/2006">
        <mc:Choice xmlns:a14="http://schemas.microsoft.com/office/drawing/2010/main" Requires="a14">
          <p:sp>
            <p:nvSpPr>
              <p:cNvPr id="8" name="TextBox 7"/>
              <p:cNvSpPr txBox="1"/>
              <p:nvPr/>
            </p:nvSpPr>
            <p:spPr>
              <a:xfrm>
                <a:off x="1475656" y="2708920"/>
                <a:ext cx="6480720" cy="716158"/>
              </a:xfrm>
              <a:prstGeom prst="rect">
                <a:avLst/>
              </a:prstGeom>
              <a:noFill/>
            </p:spPr>
            <p:txBody>
              <a:bodyPr wrap="square" rtlCol="0">
                <a:spAutoFit/>
              </a:bodyPr>
              <a:lstStyle/>
              <a:p>
                <a:pPr algn="ctr"/>
                <a:r>
                  <a:rPr lang="en-US" altLang="zh-CN" sz="2800" dirty="0" smtClean="0">
                    <a:latin typeface="Times New Roman" pitchFamily="18" charset="0"/>
                    <a:cs typeface="Times New Roman" pitchFamily="18" charset="0"/>
                  </a:rPr>
                  <a:t>Gain(A)= B(</a:t>
                </a:r>
                <a14:m>
                  <m:oMath xmlns:m="http://schemas.openxmlformats.org/officeDocument/2006/math">
                    <m:f>
                      <m:fPr>
                        <m:ctrlPr>
                          <a:rPr lang="en-US" altLang="zh-CN" sz="2800" i="1" smtClean="0">
                            <a:latin typeface="Cambria Math"/>
                            <a:cs typeface="Times New Roman" pitchFamily="18" charset="0"/>
                          </a:rPr>
                        </m:ctrlPr>
                      </m:fPr>
                      <m:num>
                        <m:r>
                          <a:rPr lang="en-US" altLang="zh-CN" sz="2800" b="0" i="1" smtClean="0">
                            <a:latin typeface="Cambria Math"/>
                            <a:cs typeface="Times New Roman" pitchFamily="18" charset="0"/>
                          </a:rPr>
                          <m:t>𝑝</m:t>
                        </m:r>
                      </m:num>
                      <m:den>
                        <m:r>
                          <a:rPr lang="en-US" altLang="zh-CN" sz="2800" b="0" i="1" smtClean="0">
                            <a:latin typeface="Cambria Math"/>
                            <a:cs typeface="Times New Roman" pitchFamily="18" charset="0"/>
                          </a:rPr>
                          <m:t>𝑝</m:t>
                        </m:r>
                        <m:r>
                          <a:rPr lang="en-US" altLang="zh-CN" sz="2800" b="0" i="1" smtClean="0">
                            <a:latin typeface="Cambria Math"/>
                            <a:cs typeface="Times New Roman" pitchFamily="18" charset="0"/>
                          </a:rPr>
                          <m:t>+</m:t>
                        </m:r>
                        <m:r>
                          <a:rPr lang="en-US" altLang="zh-CN" sz="2800" b="0" i="1" smtClean="0">
                            <a:latin typeface="Cambria Math"/>
                            <a:cs typeface="Times New Roman" pitchFamily="18" charset="0"/>
                          </a:rPr>
                          <m:t>𝑛</m:t>
                        </m:r>
                      </m:den>
                    </m:f>
                  </m:oMath>
                </a14:m>
                <a:r>
                  <a:rPr lang="en-US" altLang="zh-CN" sz="2800" dirty="0" smtClean="0">
                    <a:latin typeface="Times New Roman" pitchFamily="18" charset="0"/>
                    <a:cs typeface="Times New Roman" pitchFamily="18" charset="0"/>
                  </a:rPr>
                  <a:t>) - H(A)</a:t>
                </a:r>
                <a:endParaRPr lang="zh-CN" altLang="en-US" sz="2800" dirty="0">
                  <a:latin typeface="Times New Roman" pitchFamily="18" charset="0"/>
                  <a:cs typeface="Times New Roman"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475656" y="2708920"/>
                <a:ext cx="6480720" cy="716158"/>
              </a:xfrm>
              <a:prstGeom prst="rect">
                <a:avLst/>
              </a:prstGeom>
              <a:blipFill rotWithShape="1">
                <a:blip r:embed="rId2"/>
                <a:stretch>
                  <a:fillRect t="-1695" b="-25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971600" y="3573016"/>
                <a:ext cx="7488832" cy="704295"/>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Gain(Patrons)= 1−[</a:t>
                </a:r>
                <a14:m>
                  <m:oMath xmlns:m="http://schemas.openxmlformats.org/officeDocument/2006/math">
                    <m:f>
                      <m:fPr>
                        <m:ctrlPr>
                          <a:rPr lang="en-US" altLang="zh-CN" sz="2800" i="1">
                            <a:latin typeface="Cambria Math"/>
                            <a:cs typeface="Times New Roman" pitchFamily="18" charset="0"/>
                          </a:rPr>
                        </m:ctrlPr>
                      </m:fPr>
                      <m:num>
                        <m:r>
                          <a:rPr lang="en-US" altLang="zh-CN" sz="2800" b="0" i="1" smtClean="0">
                            <a:latin typeface="Cambria Math"/>
                            <a:cs typeface="Times New Roman" pitchFamily="18" charset="0"/>
                          </a:rPr>
                          <m:t>2</m:t>
                        </m:r>
                      </m:num>
                      <m:den>
                        <m:r>
                          <a:rPr lang="en-US" altLang="zh-CN" sz="2800" b="0" i="1" smtClean="0">
                            <a:latin typeface="Cambria Math"/>
                            <a:cs typeface="Times New Roman" pitchFamily="18" charset="0"/>
                          </a:rPr>
                          <m:t>12</m:t>
                        </m:r>
                      </m:den>
                    </m:f>
                  </m:oMath>
                </a14:m>
                <a:r>
                  <a:rPr lang="en-US" altLang="zh-CN" sz="2800" dirty="0">
                    <a:latin typeface="Times New Roman" pitchFamily="18" charset="0"/>
                    <a:cs typeface="Times New Roman" pitchFamily="18" charset="0"/>
                  </a:rPr>
                  <a:t>B(</a:t>
                </a:r>
                <a14:m>
                  <m:oMath xmlns:m="http://schemas.openxmlformats.org/officeDocument/2006/math">
                    <m:f>
                      <m:fPr>
                        <m:ctrlPr>
                          <a:rPr lang="en-US" altLang="zh-CN" sz="2800" i="1">
                            <a:latin typeface="Cambria Math"/>
                            <a:cs typeface="Times New Roman" pitchFamily="18" charset="0"/>
                          </a:rPr>
                        </m:ctrlPr>
                      </m:fPr>
                      <m:num>
                        <m:r>
                          <a:rPr lang="en-US" altLang="zh-CN" sz="2800" b="0" i="1" smtClean="0">
                            <a:latin typeface="Cambria Math"/>
                            <a:cs typeface="Times New Roman" pitchFamily="18" charset="0"/>
                          </a:rPr>
                          <m:t>0</m:t>
                        </m:r>
                      </m:num>
                      <m:den>
                        <m:r>
                          <a:rPr lang="en-US" altLang="zh-CN" sz="2800" b="0" i="1" smtClean="0">
                            <a:latin typeface="Cambria Math"/>
                            <a:cs typeface="Times New Roman" pitchFamily="18" charset="0"/>
                          </a:rPr>
                          <m:t>2</m:t>
                        </m:r>
                      </m:den>
                    </m:f>
                  </m:oMath>
                </a14:m>
                <a:r>
                  <a:rPr lang="en-US" altLang="zh-CN" sz="2800" dirty="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t>
                </a:r>
                <a14:m>
                  <m:oMath xmlns:m="http://schemas.openxmlformats.org/officeDocument/2006/math">
                    <m:f>
                      <m:fPr>
                        <m:ctrlPr>
                          <a:rPr lang="en-US" altLang="zh-CN" sz="2800" i="1">
                            <a:latin typeface="Cambria Math"/>
                            <a:cs typeface="Times New Roman" pitchFamily="18" charset="0"/>
                          </a:rPr>
                        </m:ctrlPr>
                      </m:fPr>
                      <m:num>
                        <m:r>
                          <a:rPr lang="en-US" altLang="zh-CN" sz="2800" b="0" i="1" smtClean="0">
                            <a:latin typeface="Cambria Math"/>
                            <a:cs typeface="Times New Roman" pitchFamily="18" charset="0"/>
                          </a:rPr>
                          <m:t>4</m:t>
                        </m:r>
                      </m:num>
                      <m:den>
                        <m:r>
                          <a:rPr lang="en-US" altLang="zh-CN" sz="2800" i="1">
                            <a:latin typeface="Cambria Math"/>
                            <a:cs typeface="Times New Roman" pitchFamily="18" charset="0"/>
                          </a:rPr>
                          <m:t>12</m:t>
                        </m:r>
                      </m:den>
                    </m:f>
                  </m:oMath>
                </a14:m>
                <a:r>
                  <a:rPr lang="en-US" altLang="zh-CN" sz="2800" dirty="0">
                    <a:latin typeface="Times New Roman" pitchFamily="18" charset="0"/>
                    <a:cs typeface="Times New Roman" pitchFamily="18" charset="0"/>
                  </a:rPr>
                  <a:t>B(</a:t>
                </a:r>
                <a14:m>
                  <m:oMath xmlns:m="http://schemas.openxmlformats.org/officeDocument/2006/math">
                    <m:f>
                      <m:fPr>
                        <m:ctrlPr>
                          <a:rPr lang="en-US" altLang="zh-CN" sz="2800" i="1">
                            <a:latin typeface="Cambria Math"/>
                            <a:cs typeface="Times New Roman" pitchFamily="18" charset="0"/>
                          </a:rPr>
                        </m:ctrlPr>
                      </m:fPr>
                      <m:num>
                        <m:r>
                          <a:rPr lang="en-US" altLang="zh-CN" sz="2800" b="0" i="1" smtClean="0">
                            <a:latin typeface="Cambria Math"/>
                            <a:cs typeface="Times New Roman" pitchFamily="18" charset="0"/>
                          </a:rPr>
                          <m:t>4</m:t>
                        </m:r>
                      </m:num>
                      <m:den>
                        <m:r>
                          <a:rPr lang="en-US" altLang="zh-CN" sz="2800" b="0" i="1" smtClean="0">
                            <a:latin typeface="Cambria Math"/>
                            <a:cs typeface="Times New Roman" pitchFamily="18" charset="0"/>
                          </a:rPr>
                          <m:t>4</m:t>
                        </m:r>
                      </m:den>
                    </m:f>
                  </m:oMath>
                </a14:m>
                <a:r>
                  <a:rPr lang="en-US" altLang="zh-CN" sz="2800" dirty="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t>
                </a:r>
                <a14:m>
                  <m:oMath xmlns:m="http://schemas.openxmlformats.org/officeDocument/2006/math">
                    <m:f>
                      <m:fPr>
                        <m:ctrlPr>
                          <a:rPr lang="en-US" altLang="zh-CN" sz="2800" i="1">
                            <a:latin typeface="Cambria Math"/>
                            <a:cs typeface="Times New Roman" pitchFamily="18" charset="0"/>
                          </a:rPr>
                        </m:ctrlPr>
                      </m:fPr>
                      <m:num>
                        <m:r>
                          <a:rPr lang="en-US" altLang="zh-CN" sz="2800" b="0" i="1" smtClean="0">
                            <a:latin typeface="Cambria Math"/>
                            <a:cs typeface="Times New Roman" pitchFamily="18" charset="0"/>
                          </a:rPr>
                          <m:t>6</m:t>
                        </m:r>
                      </m:num>
                      <m:den>
                        <m:r>
                          <a:rPr lang="en-US" altLang="zh-CN" sz="2800" i="1">
                            <a:latin typeface="Cambria Math"/>
                            <a:cs typeface="Times New Roman" pitchFamily="18" charset="0"/>
                          </a:rPr>
                          <m:t>12</m:t>
                        </m:r>
                      </m:den>
                    </m:f>
                  </m:oMath>
                </a14:m>
                <a:r>
                  <a:rPr lang="en-US" altLang="zh-CN" sz="2800" dirty="0">
                    <a:latin typeface="Times New Roman" pitchFamily="18" charset="0"/>
                    <a:cs typeface="Times New Roman" pitchFamily="18" charset="0"/>
                  </a:rPr>
                  <a:t>B(</a:t>
                </a:r>
                <a14:m>
                  <m:oMath xmlns:m="http://schemas.openxmlformats.org/officeDocument/2006/math">
                    <m:f>
                      <m:fPr>
                        <m:ctrlPr>
                          <a:rPr lang="en-US" altLang="zh-CN" sz="2800" i="1">
                            <a:latin typeface="Cambria Math"/>
                            <a:cs typeface="Times New Roman" pitchFamily="18" charset="0"/>
                          </a:rPr>
                        </m:ctrlPr>
                      </m:fPr>
                      <m:num>
                        <m:r>
                          <a:rPr lang="en-US" altLang="zh-CN" sz="2800" b="0" i="1" smtClean="0">
                            <a:latin typeface="Cambria Math"/>
                            <a:cs typeface="Times New Roman" pitchFamily="18" charset="0"/>
                          </a:rPr>
                          <m:t>2</m:t>
                        </m:r>
                      </m:num>
                      <m:den>
                        <m:r>
                          <a:rPr lang="en-US" altLang="zh-CN" sz="2800" b="0" i="1" smtClean="0">
                            <a:latin typeface="Cambria Math"/>
                            <a:cs typeface="Times New Roman" pitchFamily="18" charset="0"/>
                          </a:rPr>
                          <m:t>6</m:t>
                        </m:r>
                      </m:den>
                    </m:f>
                  </m:oMath>
                </a14:m>
                <a:r>
                  <a:rPr lang="en-US" altLang="zh-CN" sz="2800" dirty="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]≈0.541</a:t>
                </a:r>
                <a:endParaRPr lang="zh-CN" altLang="en-US" sz="2800" dirty="0">
                  <a:latin typeface="Times New Roman" pitchFamily="18" charset="0"/>
                  <a:cs typeface="Times New Roman" pitchFamily="18"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971600" y="3573016"/>
                <a:ext cx="7488832" cy="704295"/>
              </a:xfrm>
              <a:prstGeom prst="rect">
                <a:avLst/>
              </a:prstGeom>
              <a:blipFill rotWithShape="1">
                <a:blip r:embed="rId3"/>
                <a:stretch>
                  <a:fillRect l="-1627" b="-94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971600" y="4342323"/>
                <a:ext cx="7992888" cy="701602"/>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Gain(Type)= 1−[</a:t>
                </a:r>
                <a14:m>
                  <m:oMath xmlns:m="http://schemas.openxmlformats.org/officeDocument/2006/math">
                    <m:f>
                      <m:fPr>
                        <m:ctrlPr>
                          <a:rPr lang="en-US" altLang="zh-CN" sz="2800" i="1">
                            <a:latin typeface="Cambria Math"/>
                            <a:cs typeface="Times New Roman" pitchFamily="18" charset="0"/>
                          </a:rPr>
                        </m:ctrlPr>
                      </m:fPr>
                      <m:num>
                        <m:r>
                          <a:rPr lang="en-US" altLang="zh-CN" sz="2800" b="0" i="1" smtClean="0">
                            <a:latin typeface="Cambria Math"/>
                            <a:cs typeface="Times New Roman" pitchFamily="18" charset="0"/>
                          </a:rPr>
                          <m:t>2</m:t>
                        </m:r>
                      </m:num>
                      <m:den>
                        <m:r>
                          <a:rPr lang="en-US" altLang="zh-CN" sz="2800" b="0" i="1" smtClean="0">
                            <a:latin typeface="Cambria Math"/>
                            <a:cs typeface="Times New Roman" pitchFamily="18" charset="0"/>
                          </a:rPr>
                          <m:t>12</m:t>
                        </m:r>
                      </m:den>
                    </m:f>
                  </m:oMath>
                </a14:m>
                <a:r>
                  <a:rPr lang="en-US" altLang="zh-CN" sz="2800" dirty="0">
                    <a:latin typeface="Times New Roman" pitchFamily="18" charset="0"/>
                    <a:cs typeface="Times New Roman" pitchFamily="18" charset="0"/>
                  </a:rPr>
                  <a:t>B(</a:t>
                </a:r>
                <a14:m>
                  <m:oMath xmlns:m="http://schemas.openxmlformats.org/officeDocument/2006/math">
                    <m:f>
                      <m:fPr>
                        <m:ctrlPr>
                          <a:rPr lang="en-US" altLang="zh-CN" sz="2800" i="1">
                            <a:latin typeface="Cambria Math"/>
                            <a:cs typeface="Times New Roman" pitchFamily="18" charset="0"/>
                          </a:rPr>
                        </m:ctrlPr>
                      </m:fPr>
                      <m:num>
                        <m:r>
                          <a:rPr lang="en-US" altLang="zh-CN" sz="2800" b="0" i="1" smtClean="0">
                            <a:latin typeface="Cambria Math"/>
                            <a:cs typeface="Times New Roman" pitchFamily="18" charset="0"/>
                          </a:rPr>
                          <m:t>1</m:t>
                        </m:r>
                      </m:num>
                      <m:den>
                        <m:r>
                          <a:rPr lang="en-US" altLang="zh-CN" sz="2800" b="0" i="1" smtClean="0">
                            <a:latin typeface="Cambria Math"/>
                            <a:cs typeface="Times New Roman" pitchFamily="18" charset="0"/>
                          </a:rPr>
                          <m:t>2</m:t>
                        </m:r>
                      </m:den>
                    </m:f>
                  </m:oMath>
                </a14:m>
                <a:r>
                  <a:rPr lang="en-US" altLang="zh-CN" sz="2800" dirty="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t>
                </a:r>
                <a14:m>
                  <m:oMath xmlns:m="http://schemas.openxmlformats.org/officeDocument/2006/math">
                    <m:f>
                      <m:fPr>
                        <m:ctrlPr>
                          <a:rPr lang="en-US" altLang="zh-CN" sz="2800" i="1">
                            <a:latin typeface="Cambria Math"/>
                            <a:cs typeface="Times New Roman" pitchFamily="18" charset="0"/>
                          </a:rPr>
                        </m:ctrlPr>
                      </m:fPr>
                      <m:num>
                        <m:r>
                          <a:rPr lang="en-US" altLang="zh-CN" sz="2800" b="0" i="1" smtClean="0">
                            <a:latin typeface="Cambria Math"/>
                            <a:cs typeface="Times New Roman" pitchFamily="18" charset="0"/>
                          </a:rPr>
                          <m:t>2</m:t>
                        </m:r>
                      </m:num>
                      <m:den>
                        <m:r>
                          <a:rPr lang="en-US" altLang="zh-CN" sz="2800" i="1">
                            <a:latin typeface="Cambria Math"/>
                            <a:cs typeface="Times New Roman" pitchFamily="18" charset="0"/>
                          </a:rPr>
                          <m:t>12</m:t>
                        </m:r>
                      </m:den>
                    </m:f>
                  </m:oMath>
                </a14:m>
                <a:r>
                  <a:rPr lang="en-US" altLang="zh-CN" sz="2800" dirty="0">
                    <a:latin typeface="Times New Roman" pitchFamily="18" charset="0"/>
                    <a:cs typeface="Times New Roman" pitchFamily="18" charset="0"/>
                  </a:rPr>
                  <a:t>B(</a:t>
                </a:r>
                <a14:m>
                  <m:oMath xmlns:m="http://schemas.openxmlformats.org/officeDocument/2006/math">
                    <m:f>
                      <m:fPr>
                        <m:ctrlPr>
                          <a:rPr lang="en-US" altLang="zh-CN" sz="2800" i="1">
                            <a:latin typeface="Cambria Math"/>
                            <a:cs typeface="Times New Roman" pitchFamily="18" charset="0"/>
                          </a:rPr>
                        </m:ctrlPr>
                      </m:fPr>
                      <m:num>
                        <m:r>
                          <a:rPr lang="en-US" altLang="zh-CN" sz="2800" b="0" i="1" smtClean="0">
                            <a:latin typeface="Cambria Math"/>
                            <a:cs typeface="Times New Roman" pitchFamily="18" charset="0"/>
                          </a:rPr>
                          <m:t>1</m:t>
                        </m:r>
                      </m:num>
                      <m:den>
                        <m:r>
                          <a:rPr lang="en-US" altLang="zh-CN" sz="2800" b="0" i="1" smtClean="0">
                            <a:latin typeface="Cambria Math"/>
                            <a:cs typeface="Times New Roman" pitchFamily="18" charset="0"/>
                          </a:rPr>
                          <m:t>2</m:t>
                        </m:r>
                      </m:den>
                    </m:f>
                  </m:oMath>
                </a14:m>
                <a:r>
                  <a:rPr lang="en-US" altLang="zh-CN" sz="2800" dirty="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t>
                </a:r>
                <a14:m>
                  <m:oMath xmlns:m="http://schemas.openxmlformats.org/officeDocument/2006/math">
                    <m:f>
                      <m:fPr>
                        <m:ctrlPr>
                          <a:rPr lang="en-US" altLang="zh-CN" sz="2800" i="1">
                            <a:latin typeface="Cambria Math"/>
                            <a:cs typeface="Times New Roman" pitchFamily="18" charset="0"/>
                          </a:rPr>
                        </m:ctrlPr>
                      </m:fPr>
                      <m:num>
                        <m:r>
                          <a:rPr lang="en-US" altLang="zh-CN" sz="2800" b="0" i="1" smtClean="0">
                            <a:latin typeface="Cambria Math"/>
                            <a:cs typeface="Times New Roman" pitchFamily="18" charset="0"/>
                          </a:rPr>
                          <m:t>4</m:t>
                        </m:r>
                      </m:num>
                      <m:den>
                        <m:r>
                          <a:rPr lang="en-US" altLang="zh-CN" sz="2800" i="1">
                            <a:latin typeface="Cambria Math"/>
                            <a:cs typeface="Times New Roman" pitchFamily="18" charset="0"/>
                          </a:rPr>
                          <m:t>12</m:t>
                        </m:r>
                      </m:den>
                    </m:f>
                  </m:oMath>
                </a14:m>
                <a:r>
                  <a:rPr lang="en-US" altLang="zh-CN" sz="2800" dirty="0">
                    <a:latin typeface="Times New Roman" pitchFamily="18" charset="0"/>
                    <a:cs typeface="Times New Roman" pitchFamily="18" charset="0"/>
                  </a:rPr>
                  <a:t>B(</a:t>
                </a:r>
                <a14:m>
                  <m:oMath xmlns:m="http://schemas.openxmlformats.org/officeDocument/2006/math">
                    <m:f>
                      <m:fPr>
                        <m:ctrlPr>
                          <a:rPr lang="en-US" altLang="zh-CN" sz="2800" i="1">
                            <a:latin typeface="Cambria Math"/>
                            <a:cs typeface="Times New Roman" pitchFamily="18" charset="0"/>
                          </a:rPr>
                        </m:ctrlPr>
                      </m:fPr>
                      <m:num>
                        <m:r>
                          <a:rPr lang="en-US" altLang="zh-CN" sz="2800" b="0" i="1" smtClean="0">
                            <a:latin typeface="Cambria Math"/>
                            <a:cs typeface="Times New Roman" pitchFamily="18" charset="0"/>
                          </a:rPr>
                          <m:t>2</m:t>
                        </m:r>
                      </m:num>
                      <m:den>
                        <m:r>
                          <a:rPr lang="en-US" altLang="zh-CN" sz="2800" b="0" i="1" smtClean="0">
                            <a:latin typeface="Cambria Math"/>
                            <a:cs typeface="Times New Roman" pitchFamily="18" charset="0"/>
                          </a:rPr>
                          <m:t>4</m:t>
                        </m:r>
                      </m:den>
                    </m:f>
                  </m:oMath>
                </a14:m>
                <a:r>
                  <a:rPr lang="en-US" altLang="zh-CN" sz="2800" dirty="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t>
                </a:r>
                <a14:m>
                  <m:oMath xmlns:m="http://schemas.openxmlformats.org/officeDocument/2006/math">
                    <m:f>
                      <m:fPr>
                        <m:ctrlPr>
                          <a:rPr lang="en-US" altLang="zh-CN" sz="2800" i="1">
                            <a:latin typeface="Cambria Math"/>
                            <a:cs typeface="Times New Roman" pitchFamily="18" charset="0"/>
                          </a:rPr>
                        </m:ctrlPr>
                      </m:fPr>
                      <m:num>
                        <m:r>
                          <a:rPr lang="en-US" altLang="zh-CN" sz="2800" i="1">
                            <a:latin typeface="Cambria Math"/>
                            <a:cs typeface="Times New Roman" pitchFamily="18" charset="0"/>
                          </a:rPr>
                          <m:t>4</m:t>
                        </m:r>
                      </m:num>
                      <m:den>
                        <m:r>
                          <a:rPr lang="en-US" altLang="zh-CN" sz="2800" i="1">
                            <a:latin typeface="Cambria Math"/>
                            <a:cs typeface="Times New Roman" pitchFamily="18" charset="0"/>
                          </a:rPr>
                          <m:t>12</m:t>
                        </m:r>
                      </m:den>
                    </m:f>
                  </m:oMath>
                </a14:m>
                <a:r>
                  <a:rPr lang="en-US" altLang="zh-CN" sz="2800" dirty="0">
                    <a:latin typeface="Times New Roman" pitchFamily="18" charset="0"/>
                    <a:cs typeface="Times New Roman" pitchFamily="18" charset="0"/>
                  </a:rPr>
                  <a:t>B(</a:t>
                </a:r>
                <a14:m>
                  <m:oMath xmlns:m="http://schemas.openxmlformats.org/officeDocument/2006/math">
                    <m:f>
                      <m:fPr>
                        <m:ctrlPr>
                          <a:rPr lang="en-US" altLang="zh-CN" sz="2800" i="1">
                            <a:latin typeface="Cambria Math"/>
                            <a:cs typeface="Times New Roman" pitchFamily="18" charset="0"/>
                          </a:rPr>
                        </m:ctrlPr>
                      </m:fPr>
                      <m:num>
                        <m:r>
                          <a:rPr lang="en-US" altLang="zh-CN" sz="2800" i="1">
                            <a:latin typeface="Cambria Math"/>
                            <a:cs typeface="Times New Roman" pitchFamily="18" charset="0"/>
                          </a:rPr>
                          <m:t>2</m:t>
                        </m:r>
                      </m:num>
                      <m:den>
                        <m:r>
                          <a:rPr lang="en-US" altLang="zh-CN" sz="2800" i="1">
                            <a:latin typeface="Cambria Math"/>
                            <a:cs typeface="Times New Roman" pitchFamily="18" charset="0"/>
                          </a:rPr>
                          <m:t>4</m:t>
                        </m:r>
                      </m:den>
                    </m:f>
                  </m:oMath>
                </a14:m>
                <a:r>
                  <a:rPr lang="en-US" altLang="zh-CN" sz="2800" dirty="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]=0</a:t>
                </a:r>
                <a:endParaRPr lang="zh-CN" altLang="en-US" sz="2800" dirty="0">
                  <a:latin typeface="Times New Roman" pitchFamily="18" charset="0"/>
                  <a:cs typeface="Times New Roman"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971600" y="4342323"/>
                <a:ext cx="7992888" cy="701602"/>
              </a:xfrm>
              <a:prstGeom prst="rect">
                <a:avLst/>
              </a:prstGeom>
              <a:blipFill rotWithShape="1">
                <a:blip r:embed="rId4"/>
                <a:stretch>
                  <a:fillRect l="-1524" b="-10435"/>
                </a:stretch>
              </a:blipFill>
            </p:spPr>
            <p:txBody>
              <a:bodyPr/>
              <a:lstStyle/>
              <a:p>
                <a:r>
                  <a:rPr lang="zh-CN" altLang="en-US">
                    <a:noFill/>
                  </a:rPr>
                  <a:t> </a:t>
                </a:r>
              </a:p>
            </p:txBody>
          </p:sp>
        </mc:Fallback>
      </mc:AlternateContent>
      <p:sp>
        <p:nvSpPr>
          <p:cNvPr id="4" name="矩形 3"/>
          <p:cNvSpPr/>
          <p:nvPr/>
        </p:nvSpPr>
        <p:spPr>
          <a:xfrm>
            <a:off x="996161" y="5301207"/>
            <a:ext cx="4392488" cy="523220"/>
          </a:xfrm>
          <a:prstGeom prst="rect">
            <a:avLst/>
          </a:prstGeom>
        </p:spPr>
        <p:txBody>
          <a:bodyPr wrap="square">
            <a:spAutoFit/>
          </a:bodyPr>
          <a:lstStyle/>
          <a:p>
            <a:r>
              <a:rPr lang="en-US" altLang="zh-CN" sz="2800" dirty="0">
                <a:latin typeface="Times New Roman" pitchFamily="18" charset="0"/>
                <a:cs typeface="Times New Roman" pitchFamily="18" charset="0"/>
              </a:rPr>
              <a:t>Gain(</a:t>
            </a:r>
            <a:r>
              <a:rPr lang="en-US" altLang="zh-CN" sz="2800" dirty="0">
                <a:solidFill>
                  <a:srgbClr val="FF0000"/>
                </a:solidFill>
                <a:latin typeface="Times New Roman" pitchFamily="18" charset="0"/>
                <a:cs typeface="Times New Roman" pitchFamily="18" charset="0"/>
              </a:rPr>
              <a:t>Patrons</a:t>
            </a:r>
            <a:r>
              <a:rPr lang="en-US" altLang="zh-CN" sz="2800" dirty="0" smtClean="0">
                <a:latin typeface="Times New Roman" pitchFamily="18" charset="0"/>
                <a:cs typeface="Times New Roman" pitchFamily="18" charset="0"/>
              </a:rPr>
              <a:t>)&gt;</a:t>
            </a:r>
            <a:r>
              <a:rPr lang="en-US" altLang="zh-CN" sz="2800" dirty="0">
                <a:latin typeface="Times New Roman" pitchFamily="18" charset="0"/>
                <a:cs typeface="Times New Roman" pitchFamily="18" charset="0"/>
              </a:rPr>
              <a:t>Gain(Type)</a:t>
            </a:r>
            <a:endParaRPr lang="zh-CN" altLang="en-US" sz="2800" dirty="0"/>
          </a:p>
        </p:txBody>
      </p:sp>
    </p:spTree>
    <p:extLst>
      <p:ext uri="{BB962C8B-B14F-4D97-AF65-F5344CB8AC3E}">
        <p14:creationId xmlns:p14="http://schemas.microsoft.com/office/powerpoint/2010/main" val="2724689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应用二：吃饭问题决策树</a:t>
            </a:r>
          </a:p>
        </p:txBody>
      </p:sp>
      <p:pic>
        <p:nvPicPr>
          <p:cNvPr id="41986" name="Picture 2"/>
          <p:cNvPicPr>
            <a:picLocks noChangeAspect="1" noChangeArrowheads="1"/>
          </p:cNvPicPr>
          <p:nvPr/>
        </p:nvPicPr>
        <p:blipFill>
          <a:blip r:embed="rId2" cstate="print"/>
          <a:srcRect/>
          <a:stretch>
            <a:fillRect/>
          </a:stretch>
        </p:blipFill>
        <p:spPr bwMode="auto">
          <a:xfrm>
            <a:off x="1187624" y="1767587"/>
            <a:ext cx="7560840" cy="487717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决策树剪枝</a:t>
            </a:r>
          </a:p>
        </p:txBody>
      </p:sp>
      <p:sp>
        <p:nvSpPr>
          <p:cNvPr id="8" name="内容占位符 5"/>
          <p:cNvSpPr>
            <a:spLocks noGrp="1"/>
          </p:cNvSpPr>
          <p:nvPr>
            <p:ph idx="1"/>
          </p:nvPr>
        </p:nvSpPr>
        <p:spPr>
          <a:xfrm>
            <a:off x="500034" y="1643050"/>
            <a:ext cx="8229600" cy="4857784"/>
          </a:xfrm>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决策树剪枝</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找到</a:t>
            </a:r>
            <a:r>
              <a:rPr lang="zh-CN" altLang="en-US" dirty="0">
                <a:solidFill>
                  <a:srgbClr val="FF0000"/>
                </a:solidFill>
                <a:latin typeface="楷体" panose="02010609060101010101" pitchFamily="49" charset="-122"/>
                <a:ea typeface="楷体" panose="02010609060101010101" pitchFamily="49" charset="-122"/>
              </a:rPr>
              <a:t>过度拟合</a:t>
            </a:r>
            <a:r>
              <a:rPr lang="zh-CN" altLang="en-US" dirty="0">
                <a:latin typeface="楷体" panose="02010609060101010101" pitchFamily="49" charset="-122"/>
                <a:ea typeface="楷体" panose="02010609060101010101" pitchFamily="49" charset="-122"/>
              </a:rPr>
              <a:t>的结点，删除该结点及其分支</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如果一个结点是</a:t>
            </a:r>
            <a:r>
              <a:rPr lang="zh-CN" altLang="en-US" dirty="0">
                <a:solidFill>
                  <a:srgbClr val="FF0000"/>
                </a:solidFill>
                <a:latin typeface="楷体" panose="02010609060101010101" pitchFamily="49" charset="-122"/>
                <a:ea typeface="楷体" panose="02010609060101010101" pitchFamily="49" charset="-122"/>
              </a:rPr>
              <a:t>过度拟合</a:t>
            </a:r>
            <a:r>
              <a:rPr lang="zh-CN" altLang="en-US" dirty="0">
                <a:latin typeface="楷体" panose="02010609060101010101" pitchFamily="49" charset="-122"/>
                <a:ea typeface="楷体" panose="02010609060101010101" pitchFamily="49" charset="-122"/>
              </a:rPr>
              <a:t>的，则该结点不同属性值下所含正样本的比例与整个集合的比例大致相同，即</a:t>
            </a:r>
            <a:r>
              <a:rPr lang="en-US" altLang="zh-CN" dirty="0" err="1">
                <a:solidFill>
                  <a:srgbClr val="FF0000"/>
                </a:solidFill>
                <a:latin typeface="楷体" panose="02010609060101010101" pitchFamily="49" charset="-122"/>
                <a:ea typeface="楷体" panose="02010609060101010101" pitchFamily="49" charset="-122"/>
              </a:rPr>
              <a:t>p</a:t>
            </a:r>
            <a:r>
              <a:rPr lang="en-US" altLang="zh-CN" baseline="-25000" dirty="0" err="1">
                <a:solidFill>
                  <a:srgbClr val="FF0000"/>
                </a:solidFill>
                <a:latin typeface="楷体" panose="02010609060101010101" pitchFamily="49" charset="-122"/>
                <a:ea typeface="楷体" panose="02010609060101010101" pitchFamily="49" charset="-122"/>
              </a:rPr>
              <a:t>k</a:t>
            </a:r>
            <a:r>
              <a:rPr lang="en-US" altLang="zh-CN" dirty="0">
                <a:solidFill>
                  <a:srgbClr val="FF0000"/>
                </a:solidFill>
                <a:latin typeface="楷体" panose="02010609060101010101" pitchFamily="49" charset="-122"/>
                <a:ea typeface="楷体" panose="02010609060101010101" pitchFamily="49" charset="-122"/>
              </a:rPr>
              <a:t>/(</a:t>
            </a:r>
            <a:r>
              <a:rPr lang="en-US" altLang="zh-CN" dirty="0" err="1">
                <a:solidFill>
                  <a:srgbClr val="FF0000"/>
                </a:solidFill>
                <a:latin typeface="楷体" panose="02010609060101010101" pitchFamily="49" charset="-122"/>
                <a:ea typeface="楷体" panose="02010609060101010101" pitchFamily="49" charset="-122"/>
              </a:rPr>
              <a:t>p</a:t>
            </a:r>
            <a:r>
              <a:rPr lang="en-US" altLang="zh-CN" baseline="-25000" dirty="0" err="1">
                <a:solidFill>
                  <a:srgbClr val="FF0000"/>
                </a:solidFill>
                <a:latin typeface="楷体" panose="02010609060101010101" pitchFamily="49" charset="-122"/>
                <a:ea typeface="楷体" panose="02010609060101010101" pitchFamily="49" charset="-122"/>
              </a:rPr>
              <a:t>k</a:t>
            </a:r>
            <a:r>
              <a:rPr lang="en-US" altLang="zh-CN" dirty="0" err="1">
                <a:solidFill>
                  <a:srgbClr val="FF0000"/>
                </a:solidFill>
                <a:latin typeface="楷体" panose="02010609060101010101" pitchFamily="49" charset="-122"/>
                <a:ea typeface="楷体" panose="02010609060101010101" pitchFamily="49" charset="-122"/>
              </a:rPr>
              <a:t>+n</a:t>
            </a:r>
            <a:r>
              <a:rPr lang="en-US" altLang="zh-CN" baseline="-25000" dirty="0" err="1">
                <a:solidFill>
                  <a:srgbClr val="FF0000"/>
                </a:solidFill>
                <a:latin typeface="楷体" panose="02010609060101010101" pitchFamily="49" charset="-122"/>
                <a:ea typeface="楷体" panose="02010609060101010101" pitchFamily="49" charset="-122"/>
              </a:rPr>
              <a:t>k</a:t>
            </a:r>
            <a:r>
              <a:rPr lang="en-US" altLang="zh-CN" dirty="0">
                <a:solidFill>
                  <a:srgbClr val="FF0000"/>
                </a:solidFill>
                <a:latin typeface="楷体" panose="02010609060101010101" pitchFamily="49" charset="-122"/>
                <a:ea typeface="楷体" panose="02010609060101010101" pitchFamily="49" charset="-122"/>
              </a:rPr>
              <a:t>)</a:t>
            </a:r>
            <a:r>
              <a:rPr lang="en-US" altLang="zh-CN" i="1" dirty="0">
                <a:solidFill>
                  <a:srgbClr val="FF0000"/>
                </a:solidFill>
              </a:rPr>
              <a:t>≈</a:t>
            </a:r>
            <a:r>
              <a:rPr lang="en-US" altLang="zh-CN" dirty="0">
                <a:solidFill>
                  <a:srgbClr val="FF0000"/>
                </a:solidFill>
                <a:latin typeface="楷体" panose="02010609060101010101" pitchFamily="49" charset="-122"/>
                <a:ea typeface="楷体" panose="02010609060101010101" pitchFamily="49" charset="-122"/>
              </a:rPr>
              <a:t>p/(</a:t>
            </a:r>
            <a:r>
              <a:rPr lang="en-US" altLang="zh-CN" dirty="0" err="1">
                <a:solidFill>
                  <a:srgbClr val="FF0000"/>
                </a:solidFill>
                <a:latin typeface="楷体" panose="02010609060101010101" pitchFamily="49" charset="-122"/>
                <a:ea typeface="楷体" panose="02010609060101010101" pitchFamily="49" charset="-122"/>
              </a:rPr>
              <a:t>p+n</a:t>
            </a:r>
            <a:r>
              <a:rPr lang="en-US" altLang="zh-CN" dirty="0">
                <a:solidFill>
                  <a:srgbClr val="FF0000"/>
                </a:solidFill>
                <a:latin typeface="楷体" panose="02010609060101010101" pitchFamily="49" charset="-122"/>
                <a:ea typeface="楷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决策树剪枝</a:t>
            </a:r>
          </a:p>
        </p:txBody>
      </p:sp>
      <p:sp>
        <p:nvSpPr>
          <p:cNvPr id="8" name="内容占位符 5"/>
          <p:cNvSpPr>
            <a:spLocks noGrp="1"/>
          </p:cNvSpPr>
          <p:nvPr>
            <p:ph idx="1"/>
          </p:nvPr>
        </p:nvSpPr>
        <p:spPr>
          <a:xfrm>
            <a:off x="500034" y="1643050"/>
            <a:ext cx="8229600" cy="4857784"/>
          </a:xfrm>
        </p:spPr>
        <p:txBody>
          <a:bodyPr>
            <a:normAutofit lnSpcReduction="10000"/>
          </a:bodyPr>
          <a:lstStyle/>
          <a:p>
            <a:pPr>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χ</a:t>
            </a:r>
            <a:r>
              <a:rPr lang="en-US" altLang="zh-CN" baseline="30000"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剪枝</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zh-CN" dirty="0">
                <a:latin typeface="楷体" panose="02010609060101010101" pitchFamily="49" charset="-122"/>
                <a:ea typeface="楷体" panose="02010609060101010101" pitchFamily="49" charset="-122"/>
              </a:rPr>
              <a:t>Δ</a:t>
            </a:r>
            <a:r>
              <a:rPr lang="zh-CN" altLang="en-US" dirty="0" smtClean="0">
                <a:latin typeface="楷体" panose="02010609060101010101" pitchFamily="49" charset="-122"/>
                <a:ea typeface="楷体" panose="02010609060101010101" pitchFamily="49" charset="-122"/>
              </a:rPr>
              <a:t>值</a:t>
            </a:r>
            <a:r>
              <a:rPr lang="zh-CN" altLang="en-US" dirty="0">
                <a:latin typeface="楷体" panose="02010609060101010101" pitchFamily="49" charset="-122"/>
                <a:ea typeface="楷体" panose="02010609060101010101" pitchFamily="49" charset="-122"/>
              </a:rPr>
              <a:t>的</a:t>
            </a:r>
            <a:r>
              <a:rPr lang="zh-CN" altLang="en-US" dirty="0" smtClean="0">
                <a:latin typeface="楷体" panose="02010609060101010101" pitchFamily="49" charset="-122"/>
                <a:ea typeface="楷体" panose="02010609060101010101" pitchFamily="49" charset="-122"/>
              </a:rPr>
              <a:t>分布</a:t>
            </a:r>
            <a:r>
              <a:rPr lang="zh-CN" altLang="en-US" dirty="0">
                <a:latin typeface="楷体" panose="02010609060101010101" pitchFamily="49" charset="-122"/>
                <a:ea typeface="楷体" panose="02010609060101010101" pitchFamily="49" charset="-122"/>
              </a:rPr>
              <a:t>是</a:t>
            </a:r>
            <a:r>
              <a:rPr lang="en-US" altLang="zh-CN" dirty="0">
                <a:latin typeface="楷体" panose="02010609060101010101" pitchFamily="49" charset="-122"/>
                <a:ea typeface="楷体" panose="02010609060101010101" pitchFamily="49" charset="-122"/>
              </a:rPr>
              <a:t>d-1</a:t>
            </a:r>
            <a:r>
              <a:rPr lang="zh-CN" altLang="en-US" dirty="0">
                <a:latin typeface="楷体" panose="02010609060101010101" pitchFamily="49" charset="-122"/>
                <a:ea typeface="楷体" panose="02010609060101010101" pitchFamily="49" charset="-122"/>
              </a:rPr>
              <a:t>个自由度的</a:t>
            </a:r>
            <a:r>
              <a:rPr lang="en-US" altLang="zh-CN" dirty="0">
                <a:latin typeface="楷体" panose="02010609060101010101" pitchFamily="49" charset="-122"/>
                <a:ea typeface="楷体" panose="02010609060101010101" pitchFamily="49" charset="-122"/>
              </a:rPr>
              <a:t>χ</a:t>
            </a:r>
            <a:r>
              <a:rPr lang="en-US" altLang="zh-CN" baseline="30000"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分布</a:t>
            </a:r>
            <a:r>
              <a:rPr lang="en-US" altLang="zh-CN" dirty="0">
                <a:latin typeface="楷体" panose="02010609060101010101" pitchFamily="49" charset="-122"/>
                <a:ea typeface="楷体" panose="02010609060101010101" pitchFamily="49" charset="-122"/>
              </a:rPr>
              <a:t>,d</a:t>
            </a:r>
            <a:r>
              <a:rPr lang="zh-CN" altLang="en-US" dirty="0">
                <a:latin typeface="楷体" panose="02010609060101010101" pitchFamily="49" charset="-122"/>
                <a:ea typeface="楷体" panose="02010609060101010101" pitchFamily="49" charset="-122"/>
              </a:rPr>
              <a:t>是属性可取值的个数</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zh-CN" dirty="0">
                <a:latin typeface="楷体" panose="02010609060101010101" pitchFamily="49" charset="-122"/>
                <a:ea typeface="楷体" panose="02010609060101010101" pitchFamily="49" charset="-122"/>
              </a:rPr>
              <a:t>Δ</a:t>
            </a:r>
            <a:r>
              <a:rPr lang="zh-CN" altLang="en-US" dirty="0">
                <a:latin typeface="楷体" panose="02010609060101010101" pitchFamily="49" charset="-122"/>
                <a:ea typeface="楷体" panose="02010609060101010101" pitchFamily="49" charset="-122"/>
              </a:rPr>
              <a:t>越大，拒绝的可能性越小</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e.g.</a:t>
            </a:r>
            <a:r>
              <a:rPr lang="zh-CN" altLang="en-US" dirty="0">
                <a:latin typeface="楷体" panose="02010609060101010101" pitchFamily="49" charset="-122"/>
                <a:ea typeface="楷体" panose="02010609060101010101" pitchFamily="49" charset="-122"/>
              </a:rPr>
              <a:t>对于三个自由度的测试，</a:t>
            </a:r>
            <a:r>
              <a:rPr lang="zh-CN" altLang="zh-CN" dirty="0">
                <a:latin typeface="楷体" panose="02010609060101010101" pitchFamily="49" charset="-122"/>
                <a:ea typeface="楷体" panose="02010609060101010101" pitchFamily="49" charset="-122"/>
              </a:rPr>
              <a:t> Δ</a:t>
            </a:r>
            <a:r>
              <a:rPr lang="en-US" altLang="zh-CN" dirty="0">
                <a:latin typeface="楷体" panose="02010609060101010101" pitchFamily="49" charset="-122"/>
                <a:ea typeface="楷体" panose="02010609060101010101" pitchFamily="49" charset="-122"/>
              </a:rPr>
              <a:t>=7.82</a:t>
            </a:r>
            <a:r>
              <a:rPr lang="zh-CN" altLang="en-US" dirty="0">
                <a:latin typeface="楷体" panose="02010609060101010101" pitchFamily="49" charset="-122"/>
                <a:ea typeface="楷体" panose="02010609060101010101" pitchFamily="49" charset="-122"/>
              </a:rPr>
              <a:t>将以</a:t>
            </a: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的量级拒绝，</a:t>
            </a:r>
            <a:r>
              <a:rPr lang="zh-CN" altLang="zh-CN" dirty="0">
                <a:latin typeface="楷体" panose="02010609060101010101" pitchFamily="49" charset="-122"/>
                <a:ea typeface="楷体" panose="02010609060101010101" pitchFamily="49" charset="-122"/>
              </a:rPr>
              <a:t> Δ</a:t>
            </a:r>
            <a:r>
              <a:rPr lang="en-US" altLang="zh-CN" dirty="0">
                <a:latin typeface="楷体" panose="02010609060101010101" pitchFamily="49" charset="-122"/>
                <a:ea typeface="楷体" panose="02010609060101010101" pitchFamily="49" charset="-122"/>
              </a:rPr>
              <a:t>=11.35</a:t>
            </a:r>
            <a:r>
              <a:rPr lang="zh-CN" altLang="en-US" dirty="0">
                <a:latin typeface="楷体" panose="02010609060101010101" pitchFamily="49" charset="-122"/>
                <a:ea typeface="楷体" panose="02010609060101010101" pitchFamily="49" charset="-122"/>
              </a:rPr>
              <a:t>将以</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的量级拒绝</a:t>
            </a:r>
            <a:endParaRPr lang="en-US" altLang="zh-CN" dirty="0">
              <a:latin typeface="楷体" panose="02010609060101010101" pitchFamily="49" charset="-122"/>
              <a:ea typeface="楷体" panose="02010609060101010101" pitchFamily="49"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929846313"/>
              </p:ext>
            </p:extLst>
          </p:nvPr>
        </p:nvGraphicFramePr>
        <p:xfrm>
          <a:off x="1643043" y="2060848"/>
          <a:ext cx="6097310" cy="981678"/>
        </p:xfrm>
        <a:graphic>
          <a:graphicData uri="http://schemas.openxmlformats.org/presentationml/2006/ole">
            <mc:AlternateContent xmlns:mc="http://schemas.openxmlformats.org/markup-compatibility/2006">
              <mc:Choice xmlns:v="urn:schemas-microsoft-com:vml" Requires="v">
                <p:oleObj spid="_x0000_s46192" name="Equation" r:id="rId3" imgW="2603500" imgH="419100" progId="Equation.3">
                  <p:embed/>
                </p:oleObj>
              </mc:Choice>
              <mc:Fallback>
                <p:oleObj name="Equation" r:id="rId3" imgW="2603500" imgH="4191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3" y="2060848"/>
                        <a:ext cx="6097310" cy="981678"/>
                      </a:xfrm>
                      <a:prstGeom prst="rect">
                        <a:avLst/>
                      </a:prstGeom>
                      <a:noFill/>
                      <a:extLst/>
                    </p:spPr>
                  </p:pic>
                </p:oleObj>
              </mc:Fallback>
            </mc:AlternateContent>
          </a:graphicData>
        </a:graphic>
      </p:graphicFrame>
      <p:graphicFrame>
        <p:nvGraphicFramePr>
          <p:cNvPr id="45059" name="Object 3"/>
          <p:cNvGraphicFramePr>
            <a:graphicFrameLocks noChangeAspect="1"/>
          </p:cNvGraphicFramePr>
          <p:nvPr>
            <p:extLst>
              <p:ext uri="{D42A27DB-BD31-4B8C-83A1-F6EECF244321}">
                <p14:modId xmlns:p14="http://schemas.microsoft.com/office/powerpoint/2010/main" val="3135330061"/>
              </p:ext>
            </p:extLst>
          </p:nvPr>
        </p:nvGraphicFramePr>
        <p:xfrm>
          <a:off x="1619671" y="2924944"/>
          <a:ext cx="5262337" cy="1417191"/>
        </p:xfrm>
        <a:graphic>
          <a:graphicData uri="http://schemas.openxmlformats.org/presentationml/2006/ole">
            <mc:AlternateContent xmlns:mc="http://schemas.openxmlformats.org/markup-compatibility/2006">
              <mc:Choice xmlns:v="urn:schemas-microsoft-com:vml" Requires="v">
                <p:oleObj spid="_x0000_s46193" name="Equation" r:id="rId5" imgW="2311400" imgH="622300" progId="Equation.3">
                  <p:embed/>
                </p:oleObj>
              </mc:Choice>
              <mc:Fallback>
                <p:oleObj name="Equation" r:id="rId5" imgW="2311400" imgH="6223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1" y="2924944"/>
                        <a:ext cx="5262337" cy="1417191"/>
                      </a:xfrm>
                      <a:prstGeom prst="rect">
                        <a:avLst/>
                      </a:prstGeom>
                      <a:noFill/>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总结</a:t>
            </a:r>
          </a:p>
        </p:txBody>
      </p:sp>
      <p:sp>
        <p:nvSpPr>
          <p:cNvPr id="10" name="Rectangle 4"/>
          <p:cNvSpPr>
            <a:spLocks noGrp="1"/>
          </p:cNvSpPr>
          <p:nvPr>
            <p:ph sz="half" idx="1"/>
          </p:nvPr>
        </p:nvSpPr>
        <p:spPr>
          <a:xfrm>
            <a:off x="179512" y="1700808"/>
            <a:ext cx="8507288" cy="4942902"/>
          </a:xfrm>
        </p:spPr>
        <p:txBody>
          <a:bodyPr>
            <a:normAutofit fontScale="77500" lnSpcReduction="20000"/>
          </a:bodyPr>
          <a:lstStyle/>
          <a:p>
            <a:pPr marL="488950" indent="-457200">
              <a:spcBef>
                <a:spcPts val="1800"/>
              </a:spcBef>
              <a:buClr>
                <a:srgbClr val="800000"/>
              </a:buClr>
              <a:buFont typeface="Wingdings" panose="05000000000000000000" pitchFamily="2" charset="2"/>
              <a:buChar char="Ø"/>
            </a:pPr>
            <a:r>
              <a:rPr lang="zh-CN" altLang="en-US" sz="4400" dirty="0">
                <a:latin typeface="楷体" panose="02010609060101010101" pitchFamily="49" charset="-122"/>
                <a:ea typeface="楷体" panose="02010609060101010101" pitchFamily="49" charset="-122"/>
                <a:cs typeface="Verdana" panose="020B0604030504040204" pitchFamily="34" charset="0"/>
              </a:rPr>
              <a:t>学习概述</a:t>
            </a:r>
            <a:endParaRPr lang="en-US" altLang="zh-CN" sz="4400" dirty="0">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sz="4000" dirty="0">
                <a:latin typeface="楷体" panose="02010609060101010101" pitchFamily="49" charset="-122"/>
                <a:ea typeface="楷体" panose="02010609060101010101" pitchFamily="49" charset="-122"/>
                <a:cs typeface="Verdana" panose="020B0604030504040204" pitchFamily="34" charset="0"/>
              </a:rPr>
              <a:t>训练集与测试集</a:t>
            </a:r>
            <a:endParaRPr lang="en-US" altLang="zh-CN" sz="4000" dirty="0">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sz="4000" dirty="0">
                <a:latin typeface="楷体" panose="02010609060101010101" pitchFamily="49" charset="-122"/>
                <a:ea typeface="楷体" panose="02010609060101010101" pitchFamily="49" charset="-122"/>
                <a:cs typeface="Verdana" panose="020B0604030504040204" pitchFamily="34" charset="0"/>
              </a:rPr>
              <a:t>过拟合</a:t>
            </a:r>
            <a:endParaRPr lang="en-US" altLang="zh-CN" sz="4000" dirty="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4400" dirty="0">
                <a:latin typeface="楷体" panose="02010609060101010101" pitchFamily="49" charset="-122"/>
                <a:ea typeface="楷体" panose="02010609060101010101" pitchFamily="49" charset="-122"/>
                <a:cs typeface="Verdana" panose="020B0604030504040204" pitchFamily="34" charset="0"/>
              </a:rPr>
              <a:t>归纳学习</a:t>
            </a:r>
            <a:endParaRPr lang="en-US" altLang="zh-CN" sz="4400" dirty="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4400" dirty="0">
                <a:solidFill>
                  <a:srgbClr val="FF0000"/>
                </a:solidFill>
                <a:latin typeface="楷体" panose="02010609060101010101" pitchFamily="49" charset="-122"/>
                <a:ea typeface="楷体" panose="02010609060101010101" pitchFamily="49" charset="-122"/>
                <a:cs typeface="Verdana" panose="020B0604030504040204" pitchFamily="34" charset="0"/>
              </a:rPr>
              <a:t>朴素贝叶斯算法</a:t>
            </a:r>
            <a:endParaRPr lang="en-US" altLang="zh-CN" sz="4400" dirty="0">
              <a:solidFill>
                <a:srgbClr val="FF0000"/>
              </a:solidFill>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4400" dirty="0">
                <a:solidFill>
                  <a:srgbClr val="FF0000"/>
                </a:solidFill>
                <a:latin typeface="楷体" panose="02010609060101010101" pitchFamily="49" charset="-122"/>
                <a:ea typeface="楷体" panose="02010609060101010101" pitchFamily="49" charset="-122"/>
                <a:cs typeface="Verdana" panose="020B0604030504040204" pitchFamily="34" charset="0"/>
              </a:rPr>
              <a:t>决策树算法</a:t>
            </a:r>
            <a:endParaRPr lang="en-US" altLang="zh-CN" sz="4400" dirty="0">
              <a:solidFill>
                <a:srgbClr val="FF0000"/>
              </a:solidFill>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sz="4000" dirty="0">
                <a:solidFill>
                  <a:srgbClr val="FF0000"/>
                </a:solidFill>
                <a:latin typeface="楷体" panose="02010609060101010101" pitchFamily="49" charset="-122"/>
                <a:ea typeface="楷体" panose="02010609060101010101" pitchFamily="49" charset="-122"/>
                <a:cs typeface="Verdana" panose="020B0604030504040204" pitchFamily="34" charset="0"/>
              </a:rPr>
              <a:t>决策树构建</a:t>
            </a:r>
            <a:endParaRPr lang="en-US" altLang="zh-CN" sz="4000" dirty="0">
              <a:solidFill>
                <a:srgbClr val="FF0000"/>
              </a:solidFill>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sz="4000" dirty="0">
                <a:solidFill>
                  <a:srgbClr val="FF0000"/>
                </a:solidFill>
                <a:latin typeface="楷体" panose="02010609060101010101" pitchFamily="49" charset="-122"/>
                <a:ea typeface="楷体" panose="02010609060101010101" pitchFamily="49" charset="-122"/>
                <a:cs typeface="Verdana" panose="020B0604030504040204" pitchFamily="34" charset="0"/>
              </a:rPr>
              <a:t>信息理论</a:t>
            </a:r>
            <a:endParaRPr lang="en-US" altLang="zh-CN" sz="4000" dirty="0">
              <a:solidFill>
                <a:srgbClr val="FF0000"/>
              </a:solidFill>
              <a:latin typeface="楷体" panose="02010609060101010101" pitchFamily="49" charset="-122"/>
              <a:ea typeface="楷体" panose="02010609060101010101" pitchFamily="49" charset="-122"/>
              <a:cs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54624" cy="2232248"/>
          </a:xfrm>
        </p:spPr>
        <p:txBody>
          <a:bodyPr>
            <a:normAutofit/>
          </a:bodyPr>
          <a:lstStyle/>
          <a:p>
            <a:pPr algn="ctr"/>
            <a:r>
              <a:rPr lang="en-US" altLang="zh-CN" sz="8000" dirty="0">
                <a:solidFill>
                  <a:srgbClr val="800000"/>
                </a:solidFill>
              </a:rPr>
              <a:t>Qa</a:t>
            </a:r>
            <a:r>
              <a:rPr lang="zh-CN" altLang="en-US" sz="8000" dirty="0">
                <a:solidFill>
                  <a:srgbClr val="800000"/>
                </a:solidFill>
              </a:rPr>
              <a:t>？</a:t>
            </a:r>
            <a:r>
              <a:rPr lang="en-US" dirty="0"/>
              <a:t/>
            </a:r>
            <a:br>
              <a:rPr lang="en-US" dirty="0"/>
            </a:br>
            <a:r>
              <a:rPr lang="en-US" sz="2700" dirty="0"/>
              <a:t/>
            </a:r>
            <a:br>
              <a:rPr lang="en-US" sz="2700" dirty="0"/>
            </a:br>
            <a:endParaRPr lang="en-SG" sz="3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学习</a:t>
            </a:r>
            <a:r>
              <a:rPr lang="en-US" altLang="zh-CN" dirty="0">
                <a:latin typeface="楷体" panose="02010609060101010101" pitchFamily="49" charset="-122"/>
                <a:ea typeface="楷体" panose="02010609060101010101" pitchFamily="49" charset="-122"/>
              </a:rPr>
              <a:t>Agent</a:t>
            </a:r>
            <a:endParaRPr lang="zh-CN" altLang="en-US" dirty="0">
              <a:latin typeface="楷体" panose="02010609060101010101" pitchFamily="49" charset="-122"/>
              <a:ea typeface="楷体" panose="02010609060101010101" pitchFamily="49" charset="-122"/>
            </a:endParaRPr>
          </a:p>
        </p:txBody>
      </p:sp>
      <p:sp>
        <p:nvSpPr>
          <p:cNvPr id="6" name="内容占位符 5"/>
          <p:cNvSpPr>
            <a:spLocks noGrp="1"/>
          </p:cNvSpPr>
          <p:nvPr>
            <p:ph idx="1"/>
          </p:nvPr>
        </p:nvSpPr>
        <p:spPr>
          <a:xfrm>
            <a:off x="251520" y="1673424"/>
            <a:ext cx="8229600" cy="2827146"/>
          </a:xfrm>
        </p:spPr>
        <p:txBody>
          <a:bodyPr>
            <a:normAutofit/>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一个学习原件</a:t>
            </a:r>
            <a:r>
              <a:rPr lang="en-US" altLang="zh-CN" dirty="0">
                <a:latin typeface="楷体" panose="02010609060101010101" pitchFamily="49" charset="-122"/>
                <a:ea typeface="楷体" panose="02010609060101010101" pitchFamily="49" charset="-122"/>
              </a:rPr>
              <a:t>(Learning element)</a:t>
            </a:r>
            <a:r>
              <a:rPr lang="zh-CN" altLang="en-US" dirty="0">
                <a:latin typeface="楷体" panose="02010609060101010101" pitchFamily="49" charset="-122"/>
                <a:ea typeface="楷体" panose="02010609060101010101" pitchFamily="49" charset="-122"/>
              </a:rPr>
              <a:t>的设计被下列因素影响：</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从性能原件的哪一个组件中学习</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学习采用的反馈类型</a:t>
            </a:r>
            <a:endParaRPr lang="en-US" altLang="zh-CN" dirty="0">
              <a:latin typeface="楷体" panose="02010609060101010101" pitchFamily="49" charset="-122"/>
              <a:ea typeface="楷体" panose="02010609060101010101" pitchFamily="49" charset="-122"/>
            </a:endParaRPr>
          </a:p>
          <a:p>
            <a:pPr lvl="1">
              <a:buNone/>
            </a:pPr>
            <a:endParaRPr lang="en-US" altLang="zh-CN" dirty="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学习</a:t>
            </a:r>
            <a:r>
              <a:rPr lang="en-US" altLang="zh-CN" dirty="0">
                <a:latin typeface="楷体" panose="02010609060101010101" pitchFamily="49" charset="-122"/>
                <a:ea typeface="楷体" panose="02010609060101010101" pitchFamily="49" charset="-122"/>
              </a:rPr>
              <a:t>Agent</a:t>
            </a:r>
            <a:endParaRPr lang="zh-CN" altLang="en-US" dirty="0">
              <a:latin typeface="楷体" panose="02010609060101010101" pitchFamily="49" charset="-122"/>
              <a:ea typeface="楷体" panose="02010609060101010101" pitchFamily="49" charset="-122"/>
            </a:endParaRPr>
          </a:p>
        </p:txBody>
      </p:sp>
      <p:sp>
        <p:nvSpPr>
          <p:cNvPr id="6" name="内容占位符 5"/>
          <p:cNvSpPr>
            <a:spLocks noGrp="1"/>
          </p:cNvSpPr>
          <p:nvPr>
            <p:ph idx="1"/>
          </p:nvPr>
        </p:nvSpPr>
        <p:spPr>
          <a:xfrm>
            <a:off x="323528" y="1484784"/>
            <a:ext cx="8568952" cy="2827146"/>
          </a:xfrm>
        </p:spPr>
        <p:txBody>
          <a:bodyPr>
            <a:normAutofit/>
          </a:bodyPr>
          <a:lstStyle/>
          <a:p>
            <a:pPr>
              <a:buClr>
                <a:srgbClr val="800000"/>
              </a:buCl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机器学习</a:t>
            </a:r>
            <a:endParaRPr lang="en-US" altLang="zh-CN" dirty="0">
              <a:solidFill>
                <a:srgbClr val="FF0000"/>
              </a:solidFill>
              <a:latin typeface="楷体" panose="02010609060101010101" pitchFamily="49" charset="-122"/>
              <a:ea typeface="楷体" panose="02010609060101010101" pitchFamily="49" charset="-122"/>
            </a:endParaRPr>
          </a:p>
          <a:p>
            <a:pPr>
              <a:buClr>
                <a:srgbClr val="993300"/>
              </a:buClr>
              <a:buFont typeface="Wingdings" pitchFamily="2" charset="2"/>
              <a:buChar char="Ø"/>
              <a:defRPr/>
            </a:pPr>
            <a:r>
              <a:rPr lang="zh-CN" altLang="en-US" dirty="0">
                <a:latin typeface="楷体" panose="02010609060101010101" pitchFamily="49" charset="-122"/>
                <a:ea typeface="楷体" panose="02010609060101010101" pitchFamily="49" charset="-122"/>
              </a:rPr>
              <a:t>机器可以自动“学习”的算法，即</a:t>
            </a:r>
            <a:r>
              <a:rPr lang="zh-CN" altLang="en-US" b="1" dirty="0">
                <a:latin typeface="楷体" panose="02010609060101010101" pitchFamily="49" charset="-122"/>
                <a:ea typeface="楷体" panose="02010609060101010101" pitchFamily="49" charset="-122"/>
              </a:rPr>
              <a:t>从数据中自动分析获得规律，并利用规律对未知数据进行预测的算法</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1">
              <a:buNone/>
            </a:pPr>
            <a:endParaRPr lang="en-US" altLang="zh-CN" dirty="0"/>
          </a:p>
          <a:p>
            <a:pPr lvl="1"/>
            <a:endParaRPr lang="zh-CN" altLang="en-US" dirty="0"/>
          </a:p>
        </p:txBody>
      </p:sp>
      <p:pic>
        <p:nvPicPr>
          <p:cNvPr id="5" name="图片 3" descr="傻傻分不清楚？人工智能AI 机器学习 ML 深度学习D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374" y="3630166"/>
            <a:ext cx="5184576" cy="325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a:srcRect/>
          <a:stretch>
            <a:fillRect/>
          </a:stretch>
        </p:blipFill>
        <p:spPr bwMode="auto">
          <a:xfrm>
            <a:off x="1303786" y="3737931"/>
            <a:ext cx="6471751" cy="303765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749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学习的反馈类型</a:t>
            </a:r>
          </a:p>
        </p:txBody>
      </p:sp>
      <p:sp>
        <p:nvSpPr>
          <p:cNvPr id="5" name="内容占位符 5"/>
          <p:cNvSpPr>
            <a:spLocks noGrp="1"/>
          </p:cNvSpPr>
          <p:nvPr>
            <p:ph idx="1"/>
          </p:nvPr>
        </p:nvSpPr>
        <p:spPr>
          <a:xfrm>
            <a:off x="251520" y="1785926"/>
            <a:ext cx="4320480" cy="5072074"/>
          </a:xfrm>
        </p:spPr>
        <p:txBody>
          <a:bodyPr>
            <a:normAutofit fontScale="85000" lnSpcReduction="10000"/>
          </a:body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无监督学习</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不提供任何的显式反馈，</a:t>
            </a:r>
            <a:r>
              <a:rPr lang="en-US" altLang="zh-CN" dirty="0">
                <a:latin typeface="楷体" panose="02010609060101010101" pitchFamily="49" charset="-122"/>
                <a:ea typeface="楷体" panose="02010609060101010101" pitchFamily="49" charset="-122"/>
              </a:rPr>
              <a:t>e.g. KNN</a:t>
            </a:r>
            <a:r>
              <a:rPr lang="zh-CN" altLang="en-US" dirty="0">
                <a:latin typeface="楷体" panose="02010609060101010101" pitchFamily="49" charset="-122"/>
                <a:ea typeface="楷体" panose="02010609060101010101" pitchFamily="49" charset="-122"/>
              </a:rPr>
              <a:t>聚类算法</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监督学习</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提供“输入</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输出”对，学习从输入到输出的映射函数， </a:t>
            </a:r>
            <a:r>
              <a:rPr lang="en-US" altLang="zh-CN" dirty="0">
                <a:latin typeface="楷体" panose="02010609060101010101" pitchFamily="49" charset="-122"/>
                <a:ea typeface="楷体" panose="02010609060101010101" pitchFamily="49" charset="-122"/>
              </a:rPr>
              <a:t>e.g. </a:t>
            </a:r>
            <a:r>
              <a:rPr lang="zh-CN" altLang="en-US" dirty="0">
                <a:latin typeface="楷体" panose="02010609060101010101" pitchFamily="49" charset="-122"/>
                <a:ea typeface="楷体" panose="02010609060101010101" pitchFamily="49" charset="-122"/>
              </a:rPr>
              <a:t>贝叶斯网络</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人工神经网络，决策树</a:t>
            </a:r>
            <a:endParaRPr lang="en-US" altLang="zh-CN"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半监督学习</a:t>
            </a:r>
            <a:endParaRPr lang="en-US" altLang="zh-CN" dirty="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提供少量的“输入</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输出”对，大部分样本未标注， </a:t>
            </a:r>
            <a:r>
              <a:rPr lang="en-US" altLang="zh-CN" dirty="0">
                <a:latin typeface="楷体" panose="02010609060101010101" pitchFamily="49" charset="-122"/>
                <a:ea typeface="楷体" panose="02010609060101010101" pitchFamily="49" charset="-122"/>
              </a:rPr>
              <a:t>e.g.</a:t>
            </a:r>
            <a:r>
              <a:rPr lang="zh-CN" altLang="en-US" dirty="0">
                <a:latin typeface="楷体" panose="02010609060101010101" pitchFamily="49" charset="-122"/>
                <a:ea typeface="楷体" panose="02010609060101010101" pitchFamily="49" charset="-122"/>
              </a:rPr>
              <a:t>基于图的学习算法</a:t>
            </a:r>
          </a:p>
        </p:txBody>
      </p:sp>
      <p:pic>
        <p:nvPicPr>
          <p:cNvPr id="16390" name="Picture 6" descr="c:\users\administrator\appdata\roaming\360se6\User Data\temp\31123711115.png"/>
          <p:cNvPicPr>
            <a:picLocks noChangeAspect="1" noChangeArrowheads="1"/>
          </p:cNvPicPr>
          <p:nvPr/>
        </p:nvPicPr>
        <p:blipFill>
          <a:blip r:embed="rId2" cstate="print"/>
          <a:srcRect/>
          <a:stretch>
            <a:fillRect/>
          </a:stretch>
        </p:blipFill>
        <p:spPr bwMode="auto">
          <a:xfrm>
            <a:off x="4860032" y="4221088"/>
            <a:ext cx="4095558" cy="2150741"/>
          </a:xfrm>
          <a:prstGeom prst="rect">
            <a:avLst/>
          </a:prstGeom>
          <a:noFill/>
        </p:spPr>
      </p:pic>
      <p:sp>
        <p:nvSpPr>
          <p:cNvPr id="7" name="矩形 6"/>
          <p:cNvSpPr/>
          <p:nvPr/>
        </p:nvSpPr>
        <p:spPr>
          <a:xfrm>
            <a:off x="4932040" y="3645024"/>
            <a:ext cx="1338828" cy="369332"/>
          </a:xfrm>
          <a:prstGeom prst="rect">
            <a:avLst/>
          </a:prstGeom>
        </p:spPr>
        <p:txBody>
          <a:bodyPr wrap="none">
            <a:spAutoFit/>
          </a:bodyPr>
          <a:lstStyle/>
          <a:p>
            <a:pPr>
              <a:buClr>
                <a:srgbClr val="800000"/>
              </a:buClr>
            </a:pPr>
            <a:r>
              <a:rPr lang="zh-CN" altLang="en-US" dirty="0">
                <a:solidFill>
                  <a:srgbClr val="FF0000"/>
                </a:solidFill>
                <a:latin typeface="楷体" panose="02010609060101010101" pitchFamily="49" charset="-122"/>
                <a:ea typeface="楷体" panose="02010609060101010101" pitchFamily="49" charset="-122"/>
              </a:rPr>
              <a:t>无监督学习</a:t>
            </a:r>
            <a:endParaRPr lang="en-US" altLang="zh-CN" dirty="0">
              <a:solidFill>
                <a:srgbClr val="FF0000"/>
              </a:solidFill>
              <a:latin typeface="楷体" panose="02010609060101010101" pitchFamily="49" charset="-122"/>
              <a:ea typeface="楷体" panose="02010609060101010101" pitchFamily="49" charset="-122"/>
            </a:endParaRPr>
          </a:p>
        </p:txBody>
      </p:sp>
      <p:sp>
        <p:nvSpPr>
          <p:cNvPr id="8" name="矩形 7"/>
          <p:cNvSpPr/>
          <p:nvPr/>
        </p:nvSpPr>
        <p:spPr>
          <a:xfrm>
            <a:off x="7424444" y="3645024"/>
            <a:ext cx="1107996" cy="369332"/>
          </a:xfrm>
          <a:prstGeom prst="rect">
            <a:avLst/>
          </a:prstGeom>
        </p:spPr>
        <p:txBody>
          <a:bodyPr wrap="none">
            <a:spAutoFit/>
          </a:bodyPr>
          <a:lstStyle/>
          <a:p>
            <a:pPr>
              <a:buClr>
                <a:srgbClr val="800000"/>
              </a:buClr>
            </a:pPr>
            <a:r>
              <a:rPr lang="zh-CN" altLang="en-US" dirty="0">
                <a:solidFill>
                  <a:srgbClr val="FF0000"/>
                </a:solidFill>
                <a:latin typeface="楷体" panose="02010609060101010101" pitchFamily="49" charset="-122"/>
                <a:ea typeface="楷体" panose="02010609060101010101" pitchFamily="49" charset="-122"/>
              </a:rPr>
              <a:t>监督学习</a:t>
            </a:r>
            <a:endParaRPr lang="en-US" altLang="zh-CN" dirty="0">
              <a:solidFill>
                <a:srgbClr val="FF0000"/>
              </a:solidFill>
              <a:latin typeface="楷体" panose="02010609060101010101" pitchFamily="49" charset="-122"/>
              <a:ea typeface="楷体" panose="02010609060101010101" pitchFamily="49" charset="-122"/>
            </a:endParaRPr>
          </a:p>
        </p:txBody>
      </p:sp>
      <p:sp>
        <p:nvSpPr>
          <p:cNvPr id="9" name="矩形 8"/>
          <p:cNvSpPr/>
          <p:nvPr/>
        </p:nvSpPr>
        <p:spPr>
          <a:xfrm>
            <a:off x="6200308" y="6309320"/>
            <a:ext cx="1338828" cy="369332"/>
          </a:xfrm>
          <a:prstGeom prst="rect">
            <a:avLst/>
          </a:prstGeom>
        </p:spPr>
        <p:txBody>
          <a:bodyPr wrap="none">
            <a:spAutoFit/>
          </a:bodyPr>
          <a:lstStyle/>
          <a:p>
            <a:pPr>
              <a:buClr>
                <a:srgbClr val="800000"/>
              </a:buClr>
            </a:pPr>
            <a:r>
              <a:rPr lang="zh-CN" altLang="en-US" dirty="0">
                <a:solidFill>
                  <a:srgbClr val="FF0000"/>
                </a:solidFill>
                <a:latin typeface="楷体" panose="02010609060101010101" pitchFamily="49" charset="-122"/>
                <a:ea typeface="楷体" panose="02010609060101010101" pitchFamily="49" charset="-122"/>
              </a:rPr>
              <a:t>半监督学习</a:t>
            </a:r>
            <a:endParaRPr lang="en-US" altLang="zh-CN" dirty="0">
              <a:solidFill>
                <a:srgbClr val="FF0000"/>
              </a:solidFill>
              <a:latin typeface="楷体" panose="02010609060101010101" pitchFamily="49" charset="-122"/>
              <a:ea typeface="楷体" panose="02010609060101010101" pitchFamily="49" charset="-122"/>
            </a:endParaRPr>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708" y="2141492"/>
            <a:ext cx="2273492"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1823083"/>
            <a:ext cx="2280203" cy="146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499"/>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blinds(horizontal)">
                                      <p:cBhvr>
                                        <p:cTn id="29" dur="500"/>
                                        <p:tgtEl>
                                          <p:spTgt spid="5">
                                            <p:txEl>
                                              <p:pRg st="4" end="4"/>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nodeType="withEffect">
                                  <p:stCondLst>
                                    <p:cond delay="0"/>
                                  </p:stCondLst>
                                  <p:childTnLst>
                                    <p:set>
                                      <p:cBhvr>
                                        <p:cTn id="34" dur="1" fill="hold">
                                          <p:stCondLst>
                                            <p:cond delay="0"/>
                                          </p:stCondLst>
                                        </p:cTn>
                                        <p:tgtEl>
                                          <p:spTgt spid="16390"/>
                                        </p:tgtEl>
                                        <p:attrNameLst>
                                          <p:attrName>style.visibility</p:attrName>
                                        </p:attrNameLst>
                                      </p:cBhvr>
                                      <p:to>
                                        <p:strVal val="visible"/>
                                      </p:to>
                                    </p:set>
                                    <p:animEffect transition="in" filter="blinds(horizontal)">
                                      <p:cBhvr>
                                        <p:cTn id="35" dur="500"/>
                                        <p:tgtEl>
                                          <p:spTgt spid="16390"/>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blinds(horizontal)">
                                      <p:cBhvr>
                                        <p:cTn id="3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强化学习</a:t>
            </a:r>
          </a:p>
        </p:txBody>
      </p:sp>
      <p:sp>
        <p:nvSpPr>
          <p:cNvPr id="3" name="内容占位符 2"/>
          <p:cNvSpPr>
            <a:spLocks noGrp="1"/>
          </p:cNvSpPr>
          <p:nvPr>
            <p:ph idx="1"/>
          </p:nvPr>
        </p:nvSpPr>
        <p:spPr/>
        <p:txBody>
          <a:bodyPr>
            <a:normAutofit/>
          </a:bodyPr>
          <a:lstStyle/>
          <a:p>
            <a:pPr>
              <a:buClr>
                <a:srgbClr val="800000"/>
              </a:buCl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强化学习</a:t>
            </a:r>
            <a:endParaRPr lang="en-US" altLang="zh-CN" dirty="0">
              <a:solidFill>
                <a:srgbClr val="FF0000"/>
              </a:solidFill>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Agent</a:t>
            </a:r>
            <a:r>
              <a:rPr lang="zh-CN" altLang="en-US" dirty="0">
                <a:latin typeface="楷体" panose="02010609060101010101" pitchFamily="49" charset="-122"/>
                <a:ea typeface="楷体" panose="02010609060101010101" pitchFamily="49" charset="-122"/>
              </a:rPr>
              <a:t>选择一个动作用于环境，环境接受该动作后状态发生变化，同时产生一个强化信号</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奖或惩</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反馈给</a:t>
            </a:r>
            <a:r>
              <a:rPr lang="en-US" altLang="zh-CN" dirty="0">
                <a:latin typeface="楷体" panose="02010609060101010101" pitchFamily="49" charset="-122"/>
                <a:ea typeface="楷体" panose="02010609060101010101" pitchFamily="49" charset="-122"/>
              </a:rPr>
              <a:t>Agent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Agent</a:t>
            </a:r>
            <a:r>
              <a:rPr lang="zh-CN" altLang="en-US" dirty="0">
                <a:latin typeface="楷体" panose="02010609060101010101" pitchFamily="49" charset="-122"/>
                <a:ea typeface="楷体" panose="02010609060101010101" pitchFamily="49" charset="-122"/>
              </a:rPr>
              <a:t>根据强化信号和环境当前状态再选择下一个动作，选择的原则是使受到正强化</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奖</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的概率增大。</a:t>
            </a:r>
            <a:endParaRPr lang="en-US" altLang="zh-CN" dirty="0">
              <a:latin typeface="楷体" panose="02010609060101010101" pitchFamily="49" charset="-122"/>
              <a:ea typeface="楷体" panose="02010609060101010101"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2357422" y="4357694"/>
            <a:ext cx="3714776" cy="236043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pi(s) = \argmax_a Q(s,a)}&#10;\]&#10;\end{document}&#10;"/>
  <p:tag name="FILENAME" val="txp_fig"/>
  <p:tag name="FORMAT" val="png16m"/>
  <p:tag name="RES" val="1200"/>
  <p:tag name="BLEND" val="0"/>
  <p:tag name="TRANSPARENT" val="0"/>
  <p:tag name="TBUG" val="0"/>
  <p:tag name="ALLOWFS" val="0"/>
  <p:tag name="ORIGWIDTH" val="218"/>
  <p:tag name="PICTUREFILESIZE" val="20834"/>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5.0"/>
  <p:tag name="PROBLEMBLANK" val="[{&quot;Num&quot;:1,&quot;Score&quot;:5.0,&quot;Answers&quot;:[&quot;0&quot;],&quot;CaseSensitive&quot;:false,&quot;FuzzyMatch&quot;:false},{&quot;Num&quot;:2,&quot;Score&quot;:5.0,&quot;Answers&quot;:[&quot;1&quot;],&quot;CaseSensitive&quot;:false,&quot;FuzzyMatch&quot;:false},{&quot;Num&quot;:3,&quot;Score&quot;:5.0,&quot;Answers&quot;:[&quot;0.985&quot;],&quot;CaseSensitive&quot;:false,&quot;FuzzyMatch&quot;:fals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OliveGreen}{Q(s,a) = \sum_{s'} T(s,a,s') \left[ R(s,a,s') + \gamma V(s') \right]}&#10;\]&#10;\end{document}&#10;"/>
  <p:tag name="FILENAME" val="txp_fig"/>
  <p:tag name="FORMAT" val="png16m"/>
  <p:tag name="RES" val="1200"/>
  <p:tag name="BLEND" val="0"/>
  <p:tag name="TRANSPARENT" val="0"/>
  <p:tag name="TBUG" val="0"/>
  <p:tag name="ALLOWFS" val="0"/>
  <p:tag name="ORIGWIDTH" val="413"/>
  <p:tag name="PICTUREFILESIZE" val="41270"/>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9.0"/>
  <p:tag name="PROBLEMBLANK" val="[{&quot;Num&quot;:1,&quot;Score&quot;:3.0,&quot;Answers&quot;:[&quot;1/5&quot;],&quot;CaseSensitive&quot;:false,&quot;FuzzyMatch&quot;:false},{&quot;Num&quot;:2,&quot;Score&quot;:3.0,&quot;Answers&quot;:[&quot;1/5&quot;],&quot;CaseSensitive&quot;:false,&quot;FuzzyMatch&quot;:false},{&quot;Num&quot;:3,&quot;Score&quot;:3.0,&quot;Answers&quot;:[&quot;3/5&quot;],&quot;CaseSensitive&quot;:false,&quot;FuzzyMatch&quot;:false}]"/>
</p:tagLst>
</file>

<file path=ppt/tags/tag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NExT_Template_light(p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NExT_Template_light(pure)</Template>
  <TotalTime>1307</TotalTime>
  <Words>2496</Words>
  <Application>Microsoft Office PowerPoint</Application>
  <PresentationFormat>全屏显示(4:3)</PresentationFormat>
  <Paragraphs>358</Paragraphs>
  <Slides>55</Slides>
  <Notes>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58" baseType="lpstr">
      <vt:lpstr>NExT_Template_light(pure)</vt:lpstr>
      <vt:lpstr>Equation</vt:lpstr>
      <vt:lpstr>公式</vt:lpstr>
      <vt:lpstr>第十八章   样例学习</vt:lpstr>
      <vt:lpstr>内容提要</vt:lpstr>
      <vt:lpstr>什么是学习</vt:lpstr>
      <vt:lpstr>学习的理由</vt:lpstr>
      <vt:lpstr>学习Agent</vt:lpstr>
      <vt:lpstr>学习Agent</vt:lpstr>
      <vt:lpstr>学习Agent</vt:lpstr>
      <vt:lpstr>学习的反馈类型</vt:lpstr>
      <vt:lpstr>强化学习</vt:lpstr>
      <vt:lpstr>强化学习</vt:lpstr>
      <vt:lpstr>强化学习：实例</vt:lpstr>
      <vt:lpstr>监督学习</vt:lpstr>
      <vt:lpstr>监督学习</vt:lpstr>
      <vt:lpstr>监督学习</vt:lpstr>
      <vt:lpstr>训练集与测试集</vt:lpstr>
      <vt:lpstr>训练集与测试集</vt:lpstr>
      <vt:lpstr>k-折交叉验证</vt:lpstr>
      <vt:lpstr>性能度量</vt:lpstr>
      <vt:lpstr>性能度量</vt:lpstr>
      <vt:lpstr>过拟合/欠拟合</vt:lpstr>
      <vt:lpstr>过拟合</vt:lpstr>
      <vt:lpstr>归纳学习</vt:lpstr>
      <vt:lpstr>归纳学习：定义</vt:lpstr>
      <vt:lpstr>归纳学习：分类与回归</vt:lpstr>
      <vt:lpstr>归纳学习：假说选择</vt:lpstr>
      <vt:lpstr>最佳假说空间</vt:lpstr>
      <vt:lpstr>应用一：广告识别</vt:lpstr>
      <vt:lpstr>应用一：广告识别</vt:lpstr>
      <vt:lpstr>应用一：广告识别</vt:lpstr>
      <vt:lpstr>朴素贝叶斯</vt:lpstr>
      <vt:lpstr>朴素贝叶斯</vt:lpstr>
      <vt:lpstr>PowerPoint 演示文稿</vt:lpstr>
      <vt:lpstr>朴素贝叶斯</vt:lpstr>
      <vt:lpstr>朴素贝叶斯：实例</vt:lpstr>
      <vt:lpstr>PowerPoint 演示文稿</vt:lpstr>
      <vt:lpstr>朴素贝叶斯：实例</vt:lpstr>
      <vt:lpstr>决策树</vt:lpstr>
      <vt:lpstr>决策树：吃饭问题</vt:lpstr>
      <vt:lpstr>决策树：吃饭问题</vt:lpstr>
      <vt:lpstr>决策树：实例</vt:lpstr>
      <vt:lpstr>决策树：分支策略</vt:lpstr>
      <vt:lpstr>假说空间</vt:lpstr>
      <vt:lpstr>决策树算法</vt:lpstr>
      <vt:lpstr>最佳属性选择</vt:lpstr>
      <vt:lpstr>信息理论:熵</vt:lpstr>
      <vt:lpstr>PowerPoint 演示文稿</vt:lpstr>
      <vt:lpstr>信息理论:熵</vt:lpstr>
      <vt:lpstr>信息理论:属性选择</vt:lpstr>
      <vt:lpstr>信息理论:属性选择</vt:lpstr>
      <vt:lpstr>信息理论:属性选择</vt:lpstr>
      <vt:lpstr>应用二：吃饭问题决策树</vt:lpstr>
      <vt:lpstr>决策树剪枝</vt:lpstr>
      <vt:lpstr>决策树剪枝</vt:lpstr>
      <vt:lpstr>总结</vt:lpstr>
      <vt:lpstr>Qa？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Search Center A NUS-Tsinghua Joint Center on Extreme Search</dc:title>
  <dc:creator>Luan Huanbo</dc:creator>
  <cp:lastModifiedBy>hnxy</cp:lastModifiedBy>
  <cp:revision>1236</cp:revision>
  <dcterms:created xsi:type="dcterms:W3CDTF">2012-07-06T08:29:00Z</dcterms:created>
  <dcterms:modified xsi:type="dcterms:W3CDTF">2019-12-04T11:19:41Z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