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591" r:id="rId2"/>
    <p:sldId id="439" r:id="rId3"/>
    <p:sldId id="503" r:id="rId4"/>
    <p:sldId id="659" r:id="rId5"/>
    <p:sldId id="773" r:id="rId6"/>
    <p:sldId id="774" r:id="rId7"/>
    <p:sldId id="775" r:id="rId8"/>
    <p:sldId id="777" r:id="rId9"/>
    <p:sldId id="811" r:id="rId10"/>
    <p:sldId id="778" r:id="rId11"/>
    <p:sldId id="779" r:id="rId12"/>
    <p:sldId id="780" r:id="rId13"/>
    <p:sldId id="781" r:id="rId14"/>
    <p:sldId id="782" r:id="rId15"/>
    <p:sldId id="783" r:id="rId16"/>
    <p:sldId id="784" r:id="rId17"/>
    <p:sldId id="785" r:id="rId18"/>
    <p:sldId id="786" r:id="rId19"/>
    <p:sldId id="787" r:id="rId20"/>
    <p:sldId id="788" r:id="rId21"/>
    <p:sldId id="789" r:id="rId22"/>
    <p:sldId id="790" r:id="rId23"/>
    <p:sldId id="791" r:id="rId24"/>
    <p:sldId id="792" r:id="rId25"/>
    <p:sldId id="793" r:id="rId26"/>
    <p:sldId id="794" r:id="rId27"/>
    <p:sldId id="795" r:id="rId28"/>
    <p:sldId id="796" r:id="rId29"/>
    <p:sldId id="797" r:id="rId30"/>
    <p:sldId id="798" r:id="rId31"/>
    <p:sldId id="799" r:id="rId32"/>
    <p:sldId id="800" r:id="rId33"/>
    <p:sldId id="801" r:id="rId34"/>
    <p:sldId id="802" r:id="rId35"/>
    <p:sldId id="803" r:id="rId36"/>
    <p:sldId id="804" r:id="rId37"/>
    <p:sldId id="805" r:id="rId38"/>
    <p:sldId id="806" r:id="rId39"/>
    <p:sldId id="807" r:id="rId40"/>
    <p:sldId id="808" r:id="rId41"/>
    <p:sldId id="809" r:id="rId42"/>
    <p:sldId id="810" r:id="rId43"/>
    <p:sldId id="727" r:id="rId44"/>
    <p:sldId id="476" r:id="rId45"/>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90360" autoAdjust="0"/>
  </p:normalViewPr>
  <p:slideViewPr>
    <p:cSldViewPr>
      <p:cViewPr varScale="1">
        <p:scale>
          <a:sx n="61" d="100"/>
          <a:sy n="61" d="100"/>
        </p:scale>
        <p:origin x="-101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3" d="100"/>
          <a:sy n="83" d="100"/>
        </p:scale>
        <p:origin x="-3960"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72F0BD33-6F4E-4442-AE10-F7766F96CE00}" type="datetimeFigureOut">
              <a:rPr lang="zh-CN" altLang="en-US" smtClean="0"/>
              <a:t>2019/12/2</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B95DD10B-BFFD-4063-AB6B-D37A894C6EFC}" type="slidenum">
              <a:rPr lang="zh-CN" altLang="en-US" smtClean="0"/>
              <a:t>‹#›</a:t>
            </a:fld>
            <a:endParaRPr lang="zh-CN" altLang="en-US"/>
          </a:p>
        </p:txBody>
      </p:sp>
    </p:spTree>
    <p:extLst>
      <p:ext uri="{BB962C8B-B14F-4D97-AF65-F5344CB8AC3E}">
        <p14:creationId xmlns:p14="http://schemas.microsoft.com/office/powerpoint/2010/main" val="25241478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139C77C4-79B1-4BB9-91B3-4C87C057B65F}" type="datetimeFigureOut">
              <a:rPr lang="zh-CN" altLang="en-US" smtClean="0"/>
              <a:t>2019/12/2</a:t>
            </a:fld>
            <a:endParaRPr lang="zh-CN" alt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F771BAA4-B46D-40F9-ABAC-F33DAD13BD98}" type="slidenum">
              <a:rPr lang="zh-CN" altLang="en-US" smtClean="0"/>
              <a:t>‹#›</a:t>
            </a:fld>
            <a:endParaRPr lang="zh-CN" altLang="en-US"/>
          </a:p>
        </p:txBody>
      </p:sp>
    </p:spTree>
    <p:extLst>
      <p:ext uri="{BB962C8B-B14F-4D97-AF65-F5344CB8AC3E}">
        <p14:creationId xmlns:p14="http://schemas.microsoft.com/office/powerpoint/2010/main" val="351327137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p:spPr>
        <p:txBody>
          <a:bodyPr wrap="square" lIns="96661" tIns="48331" rIns="96661" bIns="48331"/>
          <a:lstStyle/>
          <a:p>
            <a:pPr eaLnBrk="1" hangingPunct="1">
              <a:spcBef>
                <a:spcPct val="0"/>
              </a:spcBef>
            </a:pPr>
            <a:endParaRPr lang="en-US" dirty="0" smtClean="0">
              <a:latin typeface="Arial" panose="020B0604020202020204" pitchFamily="34" charset="0"/>
            </a:endParaRPr>
          </a:p>
        </p:txBody>
      </p:sp>
      <p:sp>
        <p:nvSpPr>
          <p:cNvPr id="59396" name="Slide Number Placeholder 3"/>
          <p:cNvSpPr>
            <a:spLocks noGrp="1"/>
          </p:cNvSpPr>
          <p:nvPr>
            <p:ph type="sldNum" sz="quarter" idx="5"/>
          </p:nvPr>
        </p:nvSpPr>
        <p:spPr>
          <a:noFill/>
        </p:spPr>
        <p:txBody>
          <a:bodyPr/>
          <a:lstStyle/>
          <a:p>
            <a:fld id="{CDE2CD75-3708-4860-AE07-B3B1373E0532}" type="slidenum">
              <a:rPr lang="en-US" smtClean="0"/>
              <a:t>2</a:t>
            </a:fld>
            <a:endParaRPr lang="en-US" smtClean="0"/>
          </a:p>
        </p:txBody>
      </p:sp>
      <p:sp>
        <p:nvSpPr>
          <p:cNvPr id="5" name="页脚占位符 4"/>
          <p:cNvSpPr>
            <a:spLocks noGrp="1"/>
          </p:cNvSpPr>
          <p:nvPr>
            <p:ph type="ftr" sz="quarter" idx="10"/>
          </p:nvPr>
        </p:nvSpPr>
        <p:spPr/>
        <p:txBody>
          <a:bodyPr/>
          <a:lstStyle/>
          <a:p>
            <a:endParaRPr lang="zh-CN" altLang="en-US"/>
          </a:p>
        </p:txBody>
      </p:sp>
      <p:sp>
        <p:nvSpPr>
          <p:cNvPr id="6" name="页眉占位符 5"/>
          <p:cNvSpPr>
            <a:spLocks noGrp="1"/>
          </p:cNvSpPr>
          <p:nvPr>
            <p:ph type="hdr" sz="quarter" idx="1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29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3765">
              <a:defRPr/>
            </a:pPr>
            <a:endParaRPr lang="en-US" baseline="0" dirty="0" smtClean="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t>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38</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39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40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41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42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solidFill>
                  <a:prstClr val="black"/>
                </a:solidFill>
              </a:rPr>
              <a:t>44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71BAA4-B46D-40F9-ABAC-F33DAD13BD98}"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47007"/>
            <a:ext cx="7772400" cy="1470025"/>
          </a:xfrm>
        </p:spPr>
        <p:txBody>
          <a:bodyPr/>
          <a:lstStyle>
            <a:lvl1pPr>
              <a:defRPr b="1">
                <a:solidFill>
                  <a:schemeClr val="tx1">
                    <a:lumMod val="75000"/>
                    <a:lumOff val="25000"/>
                  </a:schemeClr>
                </a:solidFill>
              </a:defRPr>
            </a:lvl1pPr>
          </a:lstStyle>
          <a:p>
            <a:r>
              <a:rPr lang="en-US" altLang="zh-CN" smtClean="0"/>
              <a:t>Click to edit Master title style</a:t>
            </a:r>
            <a:endParaRPr lang="en-SG" dirty="0"/>
          </a:p>
        </p:txBody>
      </p:sp>
      <p:sp>
        <p:nvSpPr>
          <p:cNvPr id="3" name="Subtitle 2"/>
          <p:cNvSpPr>
            <a:spLocks noGrp="1"/>
          </p:cNvSpPr>
          <p:nvPr>
            <p:ph type="subTitle" idx="1"/>
          </p:nvPr>
        </p:nvSpPr>
        <p:spPr>
          <a:xfrm>
            <a:off x="1403648" y="4581128"/>
            <a:ext cx="6400800" cy="12961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SG" dirty="0"/>
          </a:p>
        </p:txBody>
      </p:sp>
      <p:sp>
        <p:nvSpPr>
          <p:cNvPr id="4" name="灯片编号占位符 3"/>
          <p:cNvSpPr>
            <a:spLocks noGrp="1"/>
          </p:cNvSpPr>
          <p:nvPr>
            <p:ph type="sldNum" sz="quarter" idx="10"/>
          </p:nvPr>
        </p:nvSpPr>
        <p:spPr>
          <a:xfrm>
            <a:off x="-108520" y="6492875"/>
            <a:ext cx="6768752" cy="365125"/>
          </a:xfrm>
        </p:spPr>
        <p:txBody>
          <a:bodyPr/>
          <a:lstStyle>
            <a:lvl1pPr>
              <a:defRPr/>
            </a:lvl1pPr>
          </a:lstStyle>
          <a:p>
            <a:r>
              <a:rPr lang="en-SG" dirty="0" smtClean="0"/>
              <a:t>2015</a:t>
            </a:r>
            <a:r>
              <a:rPr lang="zh-CN" altLang="en-US" dirty="0" smtClean="0"/>
              <a:t>年</a:t>
            </a:r>
            <a:r>
              <a:rPr lang="en-US" altLang="zh-CN" dirty="0" smtClean="0"/>
              <a:t>1</a:t>
            </a:r>
            <a:r>
              <a:rPr lang="zh-CN" altLang="en-US" dirty="0" smtClean="0"/>
              <a:t>月                                                                                                湖南大学信息科学与工程学院</a:t>
            </a:r>
            <a:endParaRPr lang="en-SG"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681" y="0"/>
            <a:ext cx="9141319" cy="1417638"/>
          </a:xfrm>
          <a:gradFill flip="none" rotWithShape="1">
            <a:gsLst>
              <a:gs pos="0">
                <a:schemeClr val="tx1">
                  <a:lumMod val="73000"/>
                </a:schemeClr>
              </a:gs>
              <a:gs pos="50000">
                <a:schemeClr val="tx1">
                  <a:lumMod val="65000"/>
                  <a:lumOff val="35000"/>
                </a:schemeClr>
              </a:gs>
              <a:gs pos="100000">
                <a:schemeClr val="tx1">
                  <a:lumMod val="50000"/>
                  <a:lumOff val="50000"/>
                </a:schemeClr>
              </a:gs>
            </a:gsLst>
            <a:lin ang="0" scaled="1"/>
            <a:tileRect/>
          </a:gradFill>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altLang="zh-CN" smtClean="0"/>
              <a:t>Click to edit Master title style</a:t>
            </a:r>
            <a:endParaRPr lang="en-SG"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SG" dirty="0"/>
          </a:p>
        </p:txBody>
      </p:sp>
      <p:sp>
        <p:nvSpPr>
          <p:cNvPr id="6" name="Slide Number Placeholder 5"/>
          <p:cNvSpPr>
            <a:spLocks noGrp="1"/>
          </p:cNvSpPr>
          <p:nvPr>
            <p:ph type="sldNum" sz="quarter" idx="12"/>
          </p:nvPr>
        </p:nvSpPr>
        <p:spPr>
          <a:xfrm>
            <a:off x="467544" y="6356350"/>
            <a:ext cx="2133600" cy="365125"/>
          </a:xfrm>
        </p:spPr>
        <p:txBody>
          <a:bodyPr/>
          <a:lstStyle/>
          <a:p>
            <a:fld id="{7D75B9EA-579D-4E82-A1B2-247215221A92}" type="slidenum">
              <a:rPr lang="en-SG" smtClean="0"/>
              <a:t>‹#›</a:t>
            </a:fld>
            <a:endParaRPr lang="en-SG" dirty="0"/>
          </a:p>
        </p:txBody>
      </p:sp>
      <p:sp>
        <p:nvSpPr>
          <p:cNvPr id="7" name="Rectangle 6"/>
          <p:cNvSpPr/>
          <p:nvPr userDrawn="1"/>
        </p:nvSpPr>
        <p:spPr>
          <a:xfrm>
            <a:off x="0" y="1412775"/>
            <a:ext cx="9144000" cy="6785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d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276872"/>
            <a:ext cx="7772400" cy="1362075"/>
          </a:xfrm>
        </p:spPr>
        <p:txBody>
          <a:bodyPr anchor="t"/>
          <a:lstStyle>
            <a:lvl1pPr algn="l">
              <a:defRPr sz="4000" b="1" cap="all">
                <a:solidFill>
                  <a:schemeClr val="tx1">
                    <a:lumMod val="75000"/>
                    <a:lumOff val="25000"/>
                  </a:schemeClr>
                </a:solidFill>
              </a:defRPr>
            </a:lvl1pPr>
          </a:lstStyle>
          <a:p>
            <a:r>
              <a:rPr lang="en-US" altLang="zh-CN" smtClean="0"/>
              <a:t>Click to edit Master title style</a:t>
            </a:r>
            <a:endParaRPr lang="en-SG" dirty="0"/>
          </a:p>
        </p:txBody>
      </p:sp>
      <p:sp>
        <p:nvSpPr>
          <p:cNvPr id="3" name="Text Placeholder 2"/>
          <p:cNvSpPr>
            <a:spLocks noGrp="1"/>
          </p:cNvSpPr>
          <p:nvPr>
            <p:ph type="body" idx="1"/>
          </p:nvPr>
        </p:nvSpPr>
        <p:spPr>
          <a:xfrm>
            <a:off x="755576" y="3861049"/>
            <a:ext cx="7772400" cy="43204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52600"/>
            <a:ext cx="4038600" cy="5022787"/>
          </a:xfrm>
        </p:spPr>
        <p:txBody>
          <a:bodyPr/>
          <a:lstStyle>
            <a:lvl1pPr>
              <a:defRPr sz="2000"/>
            </a:lvl1pPr>
            <a:lvl2pPr>
              <a:defRPr sz="19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6"/>
          <p:cNvSpPr>
            <a:spLocks noGrp="1"/>
          </p:cNvSpPr>
          <p:nvPr>
            <p:ph type="sldNum" sz="quarter" idx="10"/>
          </p:nvPr>
        </p:nvSpPr>
        <p:spPr/>
        <p:txBody>
          <a:bodyPr/>
          <a:lstStyle>
            <a:lvl1pPr>
              <a:defRPr/>
            </a:lvl1pPr>
          </a:lstStyle>
          <a:p>
            <a:fld id="{79504BA9-FD43-491D-A0E4-EDE828381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SG"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B9EA-579D-4E82-A1B2-247215221A92}" type="slidenum">
              <a:rPr lang="en-SG" smtClean="0"/>
              <a:t>‹#›</a:t>
            </a:fld>
            <a:endParaRPr lang="en-S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7.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8.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29.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9.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4.bin"/><Relationship Id="rId5" Type="http://schemas.openxmlformats.org/officeDocument/2006/relationships/image" Target="../media/image32.wmf"/><Relationship Id="rId4" Type="http://schemas.openxmlformats.org/officeDocument/2006/relationships/oleObject" Target="../embeddings/oleObject23.bin"/><Relationship Id="rId9" Type="http://schemas.openxmlformats.org/officeDocument/2006/relationships/image" Target="../media/image34.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3.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image" Target="../media/image36.wmf"/><Relationship Id="rId4" Type="http://schemas.openxmlformats.org/officeDocument/2006/relationships/oleObject" Target="../embeddings/oleObject26.bin"/><Relationship Id="rId9" Type="http://schemas.openxmlformats.org/officeDocument/2006/relationships/image" Target="../media/image38.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3.wmf"/><Relationship Id="rId3" Type="http://schemas.openxmlformats.org/officeDocument/2006/relationships/notesSlide" Target="../notesSlides/notesSlide24.xml"/><Relationship Id="rId7" Type="http://schemas.openxmlformats.org/officeDocument/2006/relationships/image" Target="../media/image40.wmf"/><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0.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1.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8.wmf"/><Relationship Id="rId18" Type="http://schemas.openxmlformats.org/officeDocument/2006/relationships/oleObject" Target="../embeddings/oleObject41.bin"/><Relationship Id="rId3" Type="http://schemas.openxmlformats.org/officeDocument/2006/relationships/notesSlide" Target="../notesSlides/notesSlide25.xml"/><Relationship Id="rId7" Type="http://schemas.openxmlformats.org/officeDocument/2006/relationships/image" Target="../media/image45.wmf"/><Relationship Id="rId12" Type="http://schemas.openxmlformats.org/officeDocument/2006/relationships/oleObject" Target="../embeddings/oleObject38.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19.vml"/><Relationship Id="rId6" Type="http://schemas.openxmlformats.org/officeDocument/2006/relationships/oleObject" Target="../embeddings/oleObject35.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37.bin"/><Relationship Id="rId19" Type="http://schemas.openxmlformats.org/officeDocument/2006/relationships/image" Target="../media/image51.wmf"/><Relationship Id="rId4" Type="http://schemas.openxmlformats.org/officeDocument/2006/relationships/oleObject" Target="../embeddings/oleObject34.bin"/><Relationship Id="rId9" Type="http://schemas.openxmlformats.org/officeDocument/2006/relationships/image" Target="../media/image46.wmf"/><Relationship Id="rId14"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2.wmf"/><Relationship Id="rId4" Type="http://schemas.openxmlformats.org/officeDocument/2006/relationships/oleObject" Target="../embeddings/oleObject4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3.wmf"/><Relationship Id="rId4" Type="http://schemas.openxmlformats.org/officeDocument/2006/relationships/oleObject" Target="../embeddings/oleObject4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4.wmf"/><Relationship Id="rId4"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55.wmf"/><Relationship Id="rId4" Type="http://schemas.openxmlformats.org/officeDocument/2006/relationships/oleObject" Target="../embeddings/oleObject4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8.bin"/><Relationship Id="rId5" Type="http://schemas.openxmlformats.org/officeDocument/2006/relationships/image" Target="../media/image57.wmf"/><Relationship Id="rId4" Type="http://schemas.openxmlformats.org/officeDocument/2006/relationships/oleObject" Target="../embeddings/oleObject4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8.wmf"/><Relationship Id="rId4" Type="http://schemas.openxmlformats.org/officeDocument/2006/relationships/oleObject" Target="../embeddings/oleObject4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9.wmf"/><Relationship Id="rId4" Type="http://schemas.openxmlformats.org/officeDocument/2006/relationships/oleObject" Target="../embeddings/oleObject5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44825"/>
            <a:ext cx="8064896" cy="2448271"/>
          </a:xfrm>
        </p:spPr>
        <p:txBody>
          <a:bodyPr>
            <a:normAutofit fontScale="90000"/>
          </a:bodyPr>
          <a:lstStyle/>
          <a:p>
            <a:r>
              <a:rPr lang="zh-CN" altLang="en-US" sz="6000" dirty="0" smtClean="0">
                <a:solidFill>
                  <a:srgbClr val="7030A0"/>
                </a:solidFill>
                <a:latin typeface="楷体" panose="02010609060101010101" pitchFamily="49" charset="-122"/>
                <a:ea typeface="楷体" panose="02010609060101010101" pitchFamily="49" charset="-122"/>
              </a:rPr>
              <a:t>第十三章</a:t>
            </a:r>
            <a:r>
              <a:rPr lang="en-US" altLang="zh-CN" sz="6000" dirty="0" smtClean="0">
                <a:solidFill>
                  <a:srgbClr val="7030A0"/>
                </a:solidFill>
                <a:latin typeface="楷体" panose="02010609060101010101" pitchFamily="49" charset="-122"/>
                <a:ea typeface="楷体" panose="02010609060101010101" pitchFamily="49" charset="-122"/>
              </a:rPr>
              <a:t/>
            </a:r>
            <a:br>
              <a:rPr lang="en-US" altLang="zh-CN" sz="6000" dirty="0" smtClean="0">
                <a:solidFill>
                  <a:srgbClr val="7030A0"/>
                </a:solidFill>
                <a:latin typeface="楷体" panose="02010609060101010101" pitchFamily="49" charset="-122"/>
                <a:ea typeface="楷体" panose="02010609060101010101" pitchFamily="49" charset="-122"/>
              </a:rPr>
            </a:br>
            <a:r>
              <a:rPr lang="en-US" altLang="zh-CN" sz="5400" dirty="0" smtClean="0">
                <a:solidFill>
                  <a:srgbClr val="7030A0"/>
                </a:solidFill>
                <a:latin typeface="楷体" panose="02010609060101010101" pitchFamily="49" charset="-122"/>
                <a:ea typeface="楷体" panose="02010609060101010101" pitchFamily="49" charset="-122"/>
              </a:rPr>
              <a:t/>
            </a:r>
            <a:br>
              <a:rPr lang="en-US" altLang="zh-CN" sz="5400" dirty="0" smtClean="0">
                <a:solidFill>
                  <a:srgbClr val="7030A0"/>
                </a:solidFill>
                <a:latin typeface="楷体" panose="02010609060101010101" pitchFamily="49" charset="-122"/>
                <a:ea typeface="楷体" panose="02010609060101010101" pitchFamily="49" charset="-122"/>
              </a:rPr>
            </a:br>
            <a:r>
              <a:rPr lang="en-US" altLang="zh-CN" sz="5400" dirty="0" smtClean="0">
                <a:solidFill>
                  <a:srgbClr val="7030A0"/>
                </a:solidFill>
                <a:latin typeface="楷体" panose="02010609060101010101" pitchFamily="49" charset="-122"/>
                <a:ea typeface="楷体" panose="02010609060101010101" pitchFamily="49" charset="-122"/>
              </a:rPr>
              <a:t> </a:t>
            </a:r>
            <a:r>
              <a:rPr lang="zh-CN" altLang="en-US" sz="5400" dirty="0" smtClean="0">
                <a:solidFill>
                  <a:srgbClr val="7030A0"/>
                </a:solidFill>
                <a:latin typeface="楷体" panose="02010609060101010101" pitchFamily="49" charset="-122"/>
                <a:ea typeface="楷体" panose="02010609060101010101" pitchFamily="49" charset="-122"/>
              </a:rPr>
              <a:t>人工神经网络</a:t>
            </a:r>
            <a:endParaRPr lang="en-SG" altLang="zh-CN" sz="3600" b="0" dirty="0" smtClean="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6132277" y="188640"/>
            <a:ext cx="2760203" cy="1008112"/>
          </a:xfrm>
          <a:prstGeom prst="rect">
            <a:avLst/>
          </a:prstGeom>
          <a:noFill/>
          <a:ln w="9525">
            <a:noFill/>
            <a:miter lim="800000"/>
            <a:headEnd/>
            <a:tailEnd/>
          </a:ln>
        </p:spPr>
      </p:pic>
      <p:sp>
        <p:nvSpPr>
          <p:cNvPr id="8" name="副标题 7"/>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激活函数</a:t>
            </a:r>
            <a:endParaRPr lang="zh-CN" altLang="en-US" dirty="0">
              <a:latin typeface="楷体" panose="02010609060101010101" pitchFamily="49" charset="-122"/>
              <a:ea typeface="楷体" panose="02010609060101010101" pitchFamily="49" charset="-122"/>
            </a:endParaRPr>
          </a:p>
        </p:txBody>
      </p:sp>
      <p:graphicFrame>
        <p:nvGraphicFramePr>
          <p:cNvPr id="129026" name="对象 4"/>
          <p:cNvGraphicFramePr>
            <a:graphicFrameLocks noChangeAspect="1"/>
          </p:cNvGraphicFramePr>
          <p:nvPr/>
        </p:nvGraphicFramePr>
        <p:xfrm>
          <a:off x="384175" y="1694904"/>
          <a:ext cx="8451850" cy="4470400"/>
        </p:xfrm>
        <a:graphic>
          <a:graphicData uri="http://schemas.openxmlformats.org/presentationml/2006/ole">
            <mc:AlternateContent xmlns:mc="http://schemas.openxmlformats.org/markup-compatibility/2006">
              <mc:Choice xmlns:v="urn:schemas-microsoft-com:vml" Requires="v">
                <p:oleObj spid="_x0000_s4112" name="Picture" r:id="rId3" imgW="3600450" imgH="1590675" progId="Word.Picture.8">
                  <p:embed/>
                </p:oleObj>
              </mc:Choice>
              <mc:Fallback>
                <p:oleObj name="Picture" r:id="rId3" imgW="3600450" imgH="1590675" progId="Word.Picture.8">
                  <p:embed/>
                  <p:pic>
                    <p:nvPicPr>
                      <p:cNvPr id="0" name="对象 4"/>
                      <p:cNvPicPr>
                        <a:picLocks noChangeAspect="1"/>
                      </p:cNvPicPr>
                      <p:nvPr/>
                    </p:nvPicPr>
                    <p:blipFill>
                      <a:blip r:embed="rId4"/>
                      <a:stretch>
                        <a:fillRect/>
                      </a:stretch>
                    </p:blipFill>
                    <p:spPr>
                      <a:xfrm>
                        <a:off x="384175" y="1694904"/>
                        <a:ext cx="8451850" cy="4470400"/>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感知器算法简介</a:t>
            </a:r>
            <a:endParaRPr lang="zh-CN" altLang="en-US" dirty="0">
              <a:latin typeface="楷体" panose="02010609060101010101" pitchFamily="49" charset="-122"/>
              <a:ea typeface="楷体" panose="02010609060101010101" pitchFamily="49" charset="-122"/>
            </a:endParaRPr>
          </a:p>
        </p:txBody>
      </p:sp>
      <p:sp>
        <p:nvSpPr>
          <p:cNvPr id="4" name="内容占位符 5"/>
          <p:cNvSpPr>
            <a:spLocks noGrp="1"/>
          </p:cNvSpPr>
          <p:nvPr>
            <p:ph idx="1"/>
          </p:nvPr>
        </p:nvSpPr>
        <p:spPr>
          <a:xfrm>
            <a:off x="395536" y="1556792"/>
            <a:ext cx="8229600" cy="2396378"/>
          </a:xfrm>
        </p:spPr>
        <p:txBody>
          <a:bodyPr>
            <a:normAutofit/>
          </a:bodyPr>
          <a:lstStyle/>
          <a:p>
            <a:pPr>
              <a:buClr>
                <a:srgbClr val="800000"/>
              </a:buClr>
              <a:buFont typeface="Wingdings" panose="05000000000000000000" pitchFamily="2" charset="2"/>
              <a:buChar char="Ø"/>
            </a:pPr>
            <a:r>
              <a:rPr lang="en-GB" altLang="zh-CN" b="1" dirty="0" smtClean="0"/>
              <a:t>Frank Rosenblatt</a:t>
            </a:r>
            <a:r>
              <a:rPr lang="en-GB" altLang="zh-CN" dirty="0" smtClean="0"/>
              <a:t> (</a:t>
            </a:r>
            <a:r>
              <a:rPr lang="en-US" altLang="zh-CN" dirty="0" smtClean="0">
                <a:latin typeface="楷体" panose="02010609060101010101" pitchFamily="49" charset="-122"/>
                <a:ea typeface="楷体" panose="02010609060101010101" pitchFamily="49" charset="-122"/>
              </a:rPr>
              <a:t>1958</a:t>
            </a:r>
            <a:r>
              <a:rPr lang="zh-CN" altLang="en-US" dirty="0" smtClean="0">
                <a:latin typeface="楷体" panose="02010609060101010101" pitchFamily="49" charset="-122"/>
                <a:ea typeface="楷体" panose="02010609060101010101" pitchFamily="49" charset="-122"/>
              </a:rPr>
              <a:t>年</a:t>
            </a:r>
            <a:r>
              <a:rPr lang="en-US" altLang="zh-CN" dirty="0" smtClean="0">
                <a:latin typeface="楷体" panose="02010609060101010101" pitchFamily="49" charset="-122"/>
                <a:ea typeface="楷体" panose="02010609060101010101" pitchFamily="49" charset="-122"/>
              </a:rPr>
              <a:t>)</a:t>
            </a: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最简单的人工神经网络</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输入：线性加权</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输入：硬阈值函数</a:t>
            </a:r>
            <a:r>
              <a:rPr lang="en-US" altLang="zh-CN" dirty="0" smtClean="0">
                <a:latin typeface="楷体" panose="02010609060101010101" pitchFamily="49" charset="-122"/>
                <a:ea typeface="楷体" panose="02010609060101010101" pitchFamily="49" charset="-122"/>
              </a:rPr>
              <a:t>(hard limiter)</a:t>
            </a:r>
          </a:p>
        </p:txBody>
      </p:sp>
      <p:graphicFrame>
        <p:nvGraphicFramePr>
          <p:cNvPr id="14341" name="对象 2"/>
          <p:cNvGraphicFramePr>
            <a:graphicFrameLocks noChangeAspect="1"/>
          </p:cNvGraphicFramePr>
          <p:nvPr/>
        </p:nvGraphicFramePr>
        <p:xfrm>
          <a:off x="1547664" y="3647802"/>
          <a:ext cx="6283722" cy="3093566"/>
        </p:xfrm>
        <a:graphic>
          <a:graphicData uri="http://schemas.openxmlformats.org/presentationml/2006/ole">
            <mc:AlternateContent xmlns:mc="http://schemas.openxmlformats.org/markup-compatibility/2006">
              <mc:Choice xmlns:v="urn:schemas-microsoft-com:vml" Requires="v">
                <p:oleObj spid="_x0000_s5136" name="Picture" r:id="rId3" imgW="23221950" imgH="11430000" progId="Word.Picture.8">
                  <p:embed/>
                </p:oleObj>
              </mc:Choice>
              <mc:Fallback>
                <p:oleObj name="Picture" r:id="rId3" imgW="23221950" imgH="11430000" progId="Word.Picture.8">
                  <p:embed/>
                  <p:pic>
                    <p:nvPicPr>
                      <p:cNvPr id="0" name="对象 2"/>
                      <p:cNvPicPr>
                        <a:picLocks noChangeAspect="1"/>
                      </p:cNvPicPr>
                      <p:nvPr/>
                    </p:nvPicPr>
                    <p:blipFill>
                      <a:blip r:embed="rId4"/>
                      <a:stretch>
                        <a:fillRect/>
                      </a:stretch>
                    </p:blipFill>
                    <p:spPr>
                      <a:xfrm>
                        <a:off x="1547664" y="3647802"/>
                        <a:ext cx="6283722" cy="309356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41"/>
                                        </p:tgtEl>
                                        <p:attrNameLst>
                                          <p:attrName>style.visibility</p:attrName>
                                        </p:attrNameLst>
                                      </p:cBhvr>
                                      <p:to>
                                        <p:strVal val="visible"/>
                                      </p:to>
                                    </p:set>
                                    <p:animEffect transition="in" filter="blinds(horizontal)">
                                      <p:cBhvr>
                                        <p:cTn id="16"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感知器算法简介</a:t>
            </a:r>
            <a:endParaRPr lang="zh-CN" altLang="en-US" dirty="0">
              <a:latin typeface="楷体" panose="02010609060101010101" pitchFamily="49" charset="-122"/>
              <a:ea typeface="楷体" panose="02010609060101010101" pitchFamily="49" charset="-122"/>
            </a:endParaRPr>
          </a:p>
        </p:txBody>
      </p:sp>
      <p:sp>
        <p:nvSpPr>
          <p:cNvPr id="4" name="内容占位符 5"/>
          <p:cNvSpPr>
            <a:spLocks noGrp="1"/>
          </p:cNvSpPr>
          <p:nvPr>
            <p:ph idx="1"/>
          </p:nvPr>
        </p:nvSpPr>
        <p:spPr>
          <a:xfrm>
            <a:off x="395536" y="1556792"/>
            <a:ext cx="8424936" cy="4752528"/>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目标：将</a:t>
            </a:r>
            <a:r>
              <a:rPr lang="zh-CN" altLang="en-US" dirty="0" smtClean="0">
                <a:latin typeface="楷体" panose="02010609060101010101" pitchFamily="49" charset="-122"/>
                <a:ea typeface="楷体" panose="02010609060101010101" pitchFamily="49" charset="-122"/>
              </a:rPr>
              <a:t>输入数据</a:t>
            </a:r>
            <a:r>
              <a:rPr lang="en-US" altLang="zh-CN" dirty="0" smtClean="0">
                <a:latin typeface="Times New Roman" pitchFamily="18" charset="0"/>
                <a:ea typeface="楷体" panose="02010609060101010101" pitchFamily="49" charset="-122"/>
                <a:cs typeface="Times New Roman" pitchFamily="18" charset="0"/>
              </a:rPr>
              <a:t>(</a:t>
            </a:r>
            <a:r>
              <a:rPr lang="en-US" altLang="zh-CN" i="1" dirty="0" smtClean="0">
                <a:latin typeface="Times New Roman" pitchFamily="18" charset="0"/>
                <a:ea typeface="楷体" panose="02010609060101010101" pitchFamily="49" charset="-122"/>
                <a:cs typeface="Times New Roman" pitchFamily="18" charset="0"/>
              </a:rPr>
              <a:t>x</a:t>
            </a:r>
            <a:r>
              <a:rPr lang="en-US" altLang="zh-CN" baseline="-25000" dirty="0" smtClean="0">
                <a:latin typeface="Times New Roman" pitchFamily="18" charset="0"/>
                <a:ea typeface="楷体" panose="02010609060101010101" pitchFamily="49" charset="-122"/>
                <a:cs typeface="Times New Roman" pitchFamily="18" charset="0"/>
              </a:rPr>
              <a:t>1</a:t>
            </a:r>
            <a:r>
              <a:rPr lang="en-US" altLang="zh-CN" dirty="0" smtClean="0">
                <a:latin typeface="Times New Roman" pitchFamily="18" charset="0"/>
                <a:ea typeface="楷体" panose="02010609060101010101" pitchFamily="49" charset="-122"/>
                <a:cs typeface="Times New Roman" pitchFamily="18" charset="0"/>
              </a:rPr>
              <a:t>,</a:t>
            </a:r>
            <a:r>
              <a:rPr lang="en-US" altLang="zh-CN" i="1" dirty="0" smtClean="0">
                <a:latin typeface="Times New Roman" pitchFamily="18" charset="0"/>
                <a:ea typeface="楷体" panose="02010609060101010101" pitchFamily="49" charset="-122"/>
                <a:cs typeface="Times New Roman" pitchFamily="18" charset="0"/>
              </a:rPr>
              <a:t>x</a:t>
            </a:r>
            <a:r>
              <a:rPr lang="en-US" altLang="zh-CN" baseline="-25000" dirty="0" smtClean="0">
                <a:latin typeface="Times New Roman" pitchFamily="18" charset="0"/>
                <a:ea typeface="楷体" panose="02010609060101010101" pitchFamily="49" charset="-122"/>
                <a:cs typeface="Times New Roman" pitchFamily="18" charset="0"/>
              </a:rPr>
              <a:t>2</a:t>
            </a:r>
            <a:r>
              <a:rPr lang="en-US" altLang="zh-CN" dirty="0" smtClean="0">
                <a:latin typeface="Times New Roman" pitchFamily="18" charset="0"/>
                <a:ea typeface="楷体" panose="02010609060101010101" pitchFamily="49" charset="-122"/>
                <a:cs typeface="Times New Roman" pitchFamily="18" charset="0"/>
              </a:rPr>
              <a:t>,…,</a:t>
            </a:r>
            <a:r>
              <a:rPr lang="en-US" altLang="zh-CN" i="1" dirty="0" err="1" smtClean="0">
                <a:latin typeface="Times New Roman" pitchFamily="18" charset="0"/>
                <a:ea typeface="楷体" panose="02010609060101010101" pitchFamily="49" charset="-122"/>
                <a:cs typeface="Times New Roman" pitchFamily="18" charset="0"/>
              </a:rPr>
              <a:t>x</a:t>
            </a:r>
            <a:r>
              <a:rPr lang="en-US" altLang="zh-CN" baseline="-25000" dirty="0" err="1" smtClean="0">
                <a:latin typeface="Times New Roman" pitchFamily="18" charset="0"/>
                <a:ea typeface="楷体" panose="02010609060101010101" pitchFamily="49" charset="-122"/>
                <a:cs typeface="Times New Roman" pitchFamily="18" charset="0"/>
              </a:rPr>
              <a:t>n</a:t>
            </a:r>
            <a:r>
              <a:rPr lang="en-US" altLang="zh-CN" dirty="0" smtClean="0">
                <a:latin typeface="Times New Roman" pitchFamily="18" charset="0"/>
                <a:ea typeface="楷体" panose="02010609060101010101" pitchFamily="49" charset="-122"/>
                <a:cs typeface="Times New Roman" pitchFamily="18" charset="0"/>
              </a:rPr>
              <a:t>)</a:t>
            </a:r>
            <a:r>
              <a:rPr lang="zh-CN" altLang="en-US" dirty="0" smtClean="0">
                <a:latin typeface="楷体" panose="02010609060101010101" pitchFamily="49" charset="-122"/>
                <a:ea typeface="楷体" panose="02010609060101010101" pitchFamily="49" charset="-122"/>
              </a:rPr>
              <a:t>分类</a:t>
            </a:r>
            <a:r>
              <a:rPr lang="zh-CN" altLang="en-US" dirty="0" smtClean="0">
                <a:latin typeface="楷体" panose="02010609060101010101" pitchFamily="49" charset="-122"/>
                <a:ea typeface="楷体" panose="02010609060101010101" pitchFamily="49" charset="-122"/>
              </a:rPr>
              <a:t>成</a:t>
            </a:r>
            <a:r>
              <a:rPr lang="en-US" altLang="zh-CN" dirty="0" smtClean="0">
                <a:latin typeface="Times New Roman" pitchFamily="18" charset="0"/>
                <a:ea typeface="楷体" panose="02010609060101010101" pitchFamily="49" charset="-122"/>
                <a:cs typeface="Times New Roman" pitchFamily="18" charset="0"/>
              </a:rPr>
              <a:t>A</a:t>
            </a:r>
            <a:r>
              <a:rPr lang="en-US" altLang="zh-CN" baseline="-25000"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或者</a:t>
            </a:r>
            <a:r>
              <a:rPr lang="en-US" altLang="zh-CN" dirty="0">
                <a:latin typeface="Times New Roman" pitchFamily="18" charset="0"/>
                <a:ea typeface="楷体" panose="02010609060101010101" pitchFamily="49" charset="-122"/>
                <a:cs typeface="Times New Roman" pitchFamily="18" charset="0"/>
              </a:rPr>
              <a:t>A</a:t>
            </a:r>
            <a:r>
              <a:rPr lang="en-US" altLang="zh-CN" baseline="-25000" dirty="0" smtClean="0">
                <a:latin typeface="楷体" panose="02010609060101010101" pitchFamily="49" charset="-122"/>
                <a:ea typeface="楷体" panose="02010609060101010101" pitchFamily="49" charset="-122"/>
              </a:rPr>
              <a:t>2</a:t>
            </a:r>
            <a:endParaRPr lang="en-US" altLang="zh-CN" baseline="-25000"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感知器算法的分类器</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b="1" dirty="0" smtClean="0">
                <a:latin typeface="楷体" panose="02010609060101010101" pitchFamily="49" charset="-122"/>
                <a:ea typeface="楷体" panose="02010609060101010101" pitchFamily="49" charset="-122"/>
              </a:rPr>
              <a:t>学习过程</a:t>
            </a:r>
            <a:r>
              <a:rPr lang="zh-CN" altLang="en-US" dirty="0" smtClean="0">
                <a:latin typeface="楷体" panose="02010609060101010101" pitchFamily="49" charset="-122"/>
                <a:ea typeface="楷体" panose="02010609060101010101" pitchFamily="49" charset="-122"/>
              </a:rPr>
              <a:t>：调整权值来减小训练数据的实际输出与感知器算法的理论输出之间的差异</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627090748"/>
              </p:ext>
            </p:extLst>
          </p:nvPr>
        </p:nvGraphicFramePr>
        <p:xfrm>
          <a:off x="2051720" y="3212976"/>
          <a:ext cx="5084783" cy="1440160"/>
        </p:xfrm>
        <a:graphic>
          <a:graphicData uri="http://schemas.openxmlformats.org/presentationml/2006/ole">
            <mc:AlternateContent xmlns:mc="http://schemas.openxmlformats.org/markup-compatibility/2006">
              <mc:Choice xmlns:v="urn:schemas-microsoft-com:vml" Requires="v">
                <p:oleObj spid="_x0000_s6163" name="公式" r:id="rId4" imgW="927000" imgH="431640" progId="Equation.3">
                  <p:embed/>
                </p:oleObj>
              </mc:Choice>
              <mc:Fallback>
                <p:oleObj name="公式" r:id="rId4" imgW="927000" imgH="431640" progId="Equation.3">
                  <p:embed/>
                  <p:pic>
                    <p:nvPicPr>
                      <p:cNvPr id="0" name="对象 7"/>
                      <p:cNvPicPr>
                        <a:picLocks noChangeAspect="1" noChangeArrowheads="1"/>
                      </p:cNvPicPr>
                      <p:nvPr/>
                    </p:nvPicPr>
                    <p:blipFill>
                      <a:blip r:embed="rId5"/>
                      <a:srcRect/>
                      <a:stretch>
                        <a:fillRect/>
                      </a:stretch>
                    </p:blipFill>
                    <p:spPr bwMode="auto">
                      <a:xfrm>
                        <a:off x="2051720" y="3212976"/>
                        <a:ext cx="5084783" cy="144016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linds(horizontal)">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ppt_x</p:attrName>
                                        </p:attrNameLst>
                                      </p:cBhvr>
                                      <p:tavLst>
                                        <p:tav tm="0">
                                          <p:val>
                                            <p:strVal val="#ppt_x-.2"/>
                                          </p:val>
                                        </p:tav>
                                        <p:tav tm="100000">
                                          <p:val>
                                            <p:strVal val="#ppt_x"/>
                                          </p:val>
                                        </p:tav>
                                      </p:tavLst>
                                    </p:anim>
                                    <p:anim calcmode="lin" valueType="num">
                                      <p:cBhvr>
                                        <p:cTn id="1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线性分类超平面</a:t>
            </a:r>
            <a:endParaRPr lang="zh-CN" altLang="en-US" dirty="0">
              <a:latin typeface="楷体" panose="02010609060101010101" pitchFamily="49" charset="-122"/>
              <a:ea typeface="楷体" panose="02010609060101010101" pitchFamily="49" charset="-122"/>
            </a:endParaRPr>
          </a:p>
        </p:txBody>
      </p:sp>
      <p:sp>
        <p:nvSpPr>
          <p:cNvPr id="5" name="内容占位符 4"/>
          <p:cNvSpPr>
            <a:spLocks noGrp="1"/>
          </p:cNvSpPr>
          <p:nvPr>
            <p:ph idx="1"/>
          </p:nvPr>
        </p:nvSpPr>
        <p:spPr>
          <a:xfrm>
            <a:off x="1969368" y="1600201"/>
            <a:ext cx="5410944" cy="676672"/>
          </a:xfrm>
        </p:spPr>
        <p:txBody>
          <a:bodyPr/>
          <a:lstStyle/>
          <a:p>
            <a:pPr>
              <a:buNone/>
            </a:pPr>
            <a:r>
              <a:rPr lang="zh-CN" altLang="en-US" dirty="0" smtClean="0">
                <a:latin typeface="楷体" panose="02010609060101010101" pitchFamily="49" charset="-122"/>
                <a:ea typeface="楷体" panose="02010609060101010101" pitchFamily="49" charset="-122"/>
              </a:rPr>
              <a:t>感知器算法的线性可分性</a:t>
            </a:r>
            <a:endParaRPr lang="zh-CN" altLang="en-US" dirty="0">
              <a:latin typeface="楷体" panose="02010609060101010101" pitchFamily="49" charset="-122"/>
              <a:ea typeface="楷体" panose="02010609060101010101" pitchFamily="49" charset="-122"/>
            </a:endParaRPr>
          </a:p>
        </p:txBody>
      </p:sp>
      <p:pic>
        <p:nvPicPr>
          <p:cNvPr id="6" name="图片 13"/>
          <p:cNvPicPr>
            <a:picLocks noChangeAspect="1" noChangeArrowheads="1"/>
          </p:cNvPicPr>
          <p:nvPr/>
        </p:nvPicPr>
        <p:blipFill>
          <a:blip r:embed="rId3" cstate="print"/>
          <a:srcRect/>
          <a:stretch>
            <a:fillRect/>
          </a:stretch>
        </p:blipFill>
        <p:spPr bwMode="auto">
          <a:xfrm>
            <a:off x="611560" y="2171719"/>
            <a:ext cx="7871792" cy="428161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感知器算法步骤</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第一步：初始化</a:t>
            </a:r>
            <a:endParaRPr kumimoji="0" lang="en-US" altLang="zh-CN"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设定初始的权值</a:t>
            </a:r>
            <a:r>
              <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楷体" panose="02010609060101010101" pitchFamily="49" charset="-122"/>
                <a:cs typeface="Times New Roman" pitchFamily="18" charset="0"/>
              </a:rPr>
              <a:t>w</a:t>
            </a:r>
            <a:r>
              <a:rPr kumimoji="0" lang="en-US" altLang="zh-CN" sz="3200" b="0" i="0" u="none" strike="noStrike" kern="1200" cap="none" spc="0" normalizeH="0" baseline="-2500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1</a:t>
            </a:r>
            <a:r>
              <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lang="en-US" altLang="zh-CN" sz="3200" i="1" dirty="0">
                <a:latin typeface="Times New Roman" pitchFamily="18" charset="0"/>
                <a:ea typeface="楷体" panose="02010609060101010101" pitchFamily="49" charset="-122"/>
                <a:cs typeface="Times New Roman" pitchFamily="18" charset="0"/>
              </a:rPr>
              <a:t>w</a:t>
            </a:r>
            <a:r>
              <a:rPr lang="en-US" altLang="zh-CN" sz="3200" baseline="-25000" dirty="0" smtClean="0">
                <a:latin typeface="楷体" panose="02010609060101010101" pitchFamily="49" charset="-122"/>
                <a:ea typeface="楷体" panose="02010609060101010101" pitchFamily="49" charset="-122"/>
              </a:rPr>
              <a:t>2</a:t>
            </a:r>
            <a:r>
              <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lang="en-US" altLang="zh-CN" sz="3200" i="1" dirty="0">
                <a:latin typeface="Times New Roman" pitchFamily="18" charset="0"/>
                <a:ea typeface="楷体" panose="02010609060101010101" pitchFamily="49" charset="-122"/>
                <a:cs typeface="Times New Roman" pitchFamily="18" charset="0"/>
              </a:rPr>
              <a:t>w</a:t>
            </a:r>
            <a:r>
              <a:rPr lang="en-US" altLang="zh-CN" sz="3200" baseline="-25000" dirty="0" smtClean="0">
                <a:latin typeface="楷体" panose="02010609060101010101" pitchFamily="49" charset="-122"/>
                <a:ea typeface="楷体" panose="02010609060101010101" pitchFamily="49" charset="-122"/>
              </a:rPr>
              <a:t>n</a:t>
            </a: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和阈值</a:t>
            </a:r>
            <a:r>
              <a:rPr lang="en-GB" altLang="zh-CN" sz="3200" dirty="0" smtClean="0">
                <a:sym typeface="Symbol" panose="05050102010706020507" pitchFamily="18" charset="2"/>
              </a:rPr>
              <a:t></a:t>
            </a:r>
            <a:r>
              <a:rPr lang="zh-CN" altLang="en-US" sz="3200" dirty="0" smtClean="0">
                <a:latin typeface="楷体" panose="02010609060101010101" pitchFamily="49" charset="-122"/>
                <a:ea typeface="楷体" panose="02010609060101010101" pitchFamily="49" charset="-122"/>
              </a:rPr>
              <a:t>为</a:t>
            </a:r>
            <a:r>
              <a:rPr lang="en-US" altLang="zh-CN" sz="3200" dirty="0" smtClean="0">
                <a:latin typeface="楷体" panose="02010609060101010101" pitchFamily="49" charset="-122"/>
                <a:ea typeface="楷体" panose="02010609060101010101" pitchFamily="49" charset="-122"/>
              </a:rPr>
              <a:t>[-0.5,0.5]</a:t>
            </a:r>
            <a:r>
              <a:rPr lang="zh-CN" altLang="en-US" sz="3200" dirty="0" smtClean="0">
                <a:latin typeface="楷体" panose="02010609060101010101" pitchFamily="49" charset="-122"/>
                <a:ea typeface="楷体" panose="02010609060101010101" pitchFamily="49" charset="-122"/>
              </a:rPr>
              <a:t>之间的随机数</a:t>
            </a:r>
            <a:endParaRPr lang="en-US" altLang="zh-CN" sz="3200" dirty="0" smtClean="0">
              <a:latin typeface="楷体" panose="02010609060101010101" pitchFamily="49" charset="-122"/>
              <a:ea typeface="楷体" panose="02010609060101010101" pitchFamily="49" charset="-122"/>
            </a:endParaRPr>
          </a:p>
          <a:p>
            <a:pPr marL="342900" indent="-342900">
              <a:spcBef>
                <a:spcPct val="20000"/>
              </a:spcBef>
              <a:buClr>
                <a:srgbClr val="800000"/>
              </a:buClr>
              <a:buFont typeface="Wingdings" panose="05000000000000000000" pitchFamily="2" charset="2"/>
              <a:buChar char="Ø"/>
            </a:pPr>
            <a:r>
              <a:rPr kumimoji="0" lang="zh-CN" altLang="en-US"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第二步</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计算激活函数值</a:t>
            </a:r>
            <a:endParaRPr lang="en-US" altLang="zh-CN" sz="3200" b="1" dirty="0" smtClean="0">
              <a:latin typeface="楷体" panose="02010609060101010101" pitchFamily="49" charset="-122"/>
              <a:ea typeface="楷体" panose="02010609060101010101" pitchFamily="49" charset="-122"/>
            </a:endParaRPr>
          </a:p>
          <a:p>
            <a:pPr marL="800100" lvl="1" indent="-342900">
              <a:spcBef>
                <a:spcPct val="20000"/>
              </a:spcBef>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根据输入</a:t>
            </a:r>
            <a:r>
              <a:rPr lang="en-GB" altLang="zh-CN" sz="3200" i="1" dirty="0">
                <a:latin typeface="Times New Roman" pitchFamily="18" charset="0"/>
                <a:ea typeface="楷体" panose="02010609060101010101" pitchFamily="49" charset="-122"/>
                <a:cs typeface="Times New Roman" pitchFamily="18" charset="0"/>
              </a:rPr>
              <a:t>x</a:t>
            </a:r>
            <a:r>
              <a:rPr lang="en-GB" altLang="zh-CN" sz="3200" baseline="-25000" dirty="0" smtClean="0"/>
              <a:t>1</a:t>
            </a:r>
            <a:r>
              <a:rPr lang="en-GB" altLang="zh-CN" sz="3200" dirty="0" smtClean="0"/>
              <a:t>(</a:t>
            </a:r>
            <a:r>
              <a:rPr lang="en-GB" altLang="zh-CN" sz="3200" i="1" dirty="0">
                <a:latin typeface="Times New Roman" pitchFamily="18" charset="0"/>
                <a:ea typeface="楷体" panose="02010609060101010101" pitchFamily="49" charset="-122"/>
                <a:cs typeface="Times New Roman" pitchFamily="18" charset="0"/>
              </a:rPr>
              <a:t>p</a:t>
            </a:r>
            <a:r>
              <a:rPr lang="en-GB" altLang="zh-CN" sz="3200" dirty="0" smtClean="0"/>
              <a:t>), </a:t>
            </a:r>
            <a:r>
              <a:rPr lang="en-GB" altLang="zh-CN" sz="3200" i="1" dirty="0">
                <a:latin typeface="Times New Roman" pitchFamily="18" charset="0"/>
                <a:ea typeface="楷体" panose="02010609060101010101" pitchFamily="49" charset="-122"/>
                <a:cs typeface="Times New Roman" pitchFamily="18" charset="0"/>
              </a:rPr>
              <a:t>x</a:t>
            </a:r>
            <a:r>
              <a:rPr lang="en-GB" altLang="zh-CN" sz="3200" baseline="-25000" dirty="0" smtClean="0"/>
              <a:t>2</a:t>
            </a:r>
            <a:r>
              <a:rPr lang="en-GB" altLang="zh-CN" sz="3200" dirty="0" smtClean="0"/>
              <a:t>(</a:t>
            </a:r>
            <a:r>
              <a:rPr lang="en-GB" altLang="zh-CN" sz="3200" i="1" dirty="0">
                <a:latin typeface="Times New Roman" pitchFamily="18" charset="0"/>
                <a:ea typeface="楷体" panose="02010609060101010101" pitchFamily="49" charset="-122"/>
                <a:cs typeface="Times New Roman" pitchFamily="18" charset="0"/>
              </a:rPr>
              <a:t>p</a:t>
            </a:r>
            <a:r>
              <a:rPr lang="en-GB" altLang="zh-CN" sz="3200" dirty="0" smtClean="0"/>
              <a:t>),…, </a:t>
            </a:r>
            <a:r>
              <a:rPr lang="en-GB" altLang="zh-CN" sz="3200" i="1" dirty="0">
                <a:latin typeface="Times New Roman" pitchFamily="18" charset="0"/>
                <a:ea typeface="楷体" panose="02010609060101010101" pitchFamily="49" charset="-122"/>
                <a:cs typeface="Times New Roman" pitchFamily="18" charset="0"/>
              </a:rPr>
              <a:t>x</a:t>
            </a:r>
            <a:r>
              <a:rPr lang="en-GB" altLang="zh-CN" sz="3200" i="1" baseline="-25000" dirty="0" smtClean="0"/>
              <a:t>n</a:t>
            </a:r>
            <a:r>
              <a:rPr lang="en-GB" altLang="zh-CN" sz="3200" dirty="0" smtClean="0"/>
              <a:t>(</a:t>
            </a:r>
            <a:r>
              <a:rPr lang="en-GB" altLang="zh-CN" sz="3200" i="1" dirty="0">
                <a:latin typeface="Times New Roman" pitchFamily="18" charset="0"/>
                <a:ea typeface="楷体" panose="02010609060101010101" pitchFamily="49" charset="-122"/>
                <a:cs typeface="Times New Roman" pitchFamily="18" charset="0"/>
              </a:rPr>
              <a:t>p</a:t>
            </a:r>
            <a:r>
              <a:rPr lang="en-GB" altLang="zh-CN" sz="3200" dirty="0" smtClean="0"/>
              <a:t>) </a:t>
            </a:r>
            <a:r>
              <a:rPr lang="zh-CN" altLang="en-US" sz="3200" dirty="0" smtClean="0">
                <a:latin typeface="楷体" panose="02010609060101010101" pitchFamily="49" charset="-122"/>
                <a:ea typeface="楷体" panose="02010609060101010101" pitchFamily="49" charset="-122"/>
              </a:rPr>
              <a:t>和权值</a:t>
            </a:r>
            <a:r>
              <a:rPr lang="en-US" altLang="zh-CN" sz="3200" i="1" dirty="0">
                <a:latin typeface="Times New Roman" pitchFamily="18" charset="0"/>
                <a:ea typeface="楷体" panose="02010609060101010101" pitchFamily="49" charset="-122"/>
                <a:cs typeface="Times New Roman" pitchFamily="18" charset="0"/>
              </a:rPr>
              <a:t>w</a:t>
            </a:r>
            <a:r>
              <a:rPr lang="en-US" altLang="zh-CN" sz="3200" baseline="-25000" dirty="0" smtClean="0">
                <a:latin typeface="楷体" panose="02010609060101010101" pitchFamily="49" charset="-122"/>
                <a:ea typeface="楷体" panose="02010609060101010101" pitchFamily="49" charset="-122"/>
              </a:rPr>
              <a:t>1</a:t>
            </a:r>
            <a:r>
              <a:rPr lang="en-US" altLang="zh-CN" sz="3200" dirty="0" smtClean="0">
                <a:latin typeface="楷体" panose="02010609060101010101" pitchFamily="49" charset="-122"/>
                <a:ea typeface="楷体" panose="02010609060101010101" pitchFamily="49" charset="-122"/>
              </a:rPr>
              <a:t>,</a:t>
            </a:r>
            <a:r>
              <a:rPr lang="en-US" altLang="zh-CN" sz="3200" i="1" dirty="0">
                <a:latin typeface="Times New Roman" pitchFamily="18" charset="0"/>
                <a:ea typeface="楷体" panose="02010609060101010101" pitchFamily="49" charset="-122"/>
                <a:cs typeface="Times New Roman" pitchFamily="18" charset="0"/>
              </a:rPr>
              <a:t>w</a:t>
            </a:r>
            <a:r>
              <a:rPr lang="en-US" altLang="zh-CN" sz="3200" baseline="-25000" dirty="0" smtClean="0">
                <a:latin typeface="楷体" panose="02010609060101010101" pitchFamily="49" charset="-122"/>
                <a:ea typeface="楷体" panose="02010609060101010101" pitchFamily="49" charset="-122"/>
              </a:rPr>
              <a:t>2</a:t>
            </a:r>
            <a:r>
              <a:rPr lang="en-US" altLang="zh-CN" sz="3200" dirty="0" smtClean="0">
                <a:latin typeface="楷体" panose="02010609060101010101" pitchFamily="49" charset="-122"/>
                <a:ea typeface="楷体" panose="02010609060101010101" pitchFamily="49" charset="-122"/>
              </a:rPr>
              <a:t>,…,</a:t>
            </a:r>
            <a:r>
              <a:rPr lang="en-US" altLang="zh-CN" sz="3200" i="1" dirty="0">
                <a:latin typeface="Times New Roman" pitchFamily="18" charset="0"/>
                <a:ea typeface="楷体" panose="02010609060101010101" pitchFamily="49" charset="-122"/>
                <a:cs typeface="Times New Roman" pitchFamily="18" charset="0"/>
              </a:rPr>
              <a:t>w</a:t>
            </a:r>
            <a:r>
              <a:rPr lang="en-US" altLang="zh-CN" sz="3200" baseline="-25000" dirty="0" smtClean="0">
                <a:latin typeface="楷体" panose="02010609060101010101" pitchFamily="49" charset="-122"/>
                <a:ea typeface="楷体" panose="02010609060101010101" pitchFamily="49" charset="-122"/>
              </a:rPr>
              <a:t>n</a:t>
            </a:r>
            <a:r>
              <a:rPr lang="zh-CN" altLang="en-US" sz="3200" dirty="0" smtClean="0">
                <a:latin typeface="楷体" panose="02010609060101010101" pitchFamily="49" charset="-122"/>
                <a:ea typeface="楷体" panose="02010609060101010101" pitchFamily="49" charset="-122"/>
              </a:rPr>
              <a:t>计算输出</a:t>
            </a:r>
            <a:r>
              <a:rPr lang="en-US" altLang="zh-CN" sz="3200" dirty="0" smtClean="0">
                <a:latin typeface="Times New Roman" pitchFamily="18" charset="0"/>
                <a:ea typeface="楷体" panose="02010609060101010101" pitchFamily="49" charset="-122"/>
                <a:cs typeface="Times New Roman" pitchFamily="18" charset="0"/>
              </a:rPr>
              <a:t>Y</a:t>
            </a:r>
            <a:r>
              <a:rPr lang="en-US" altLang="zh-CN" sz="3200" dirty="0" smtClean="0">
                <a:latin typeface="楷体" panose="02010609060101010101" pitchFamily="49" charset="-122"/>
                <a:ea typeface="楷体" panose="02010609060101010101" pitchFamily="49" charset="-122"/>
              </a:rPr>
              <a:t>(</a:t>
            </a:r>
            <a:r>
              <a:rPr lang="en-US" altLang="zh-CN" sz="3200" i="1" dirty="0">
                <a:latin typeface="Times New Roman" pitchFamily="18" charset="0"/>
                <a:ea typeface="楷体" panose="02010609060101010101" pitchFamily="49" charset="-122"/>
                <a:cs typeface="Times New Roman" pitchFamily="18" charset="0"/>
              </a:rPr>
              <a:t>p</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，其中</a:t>
            </a:r>
            <a:r>
              <a:rPr lang="en-US" altLang="zh-CN" sz="3200" i="1" dirty="0">
                <a:latin typeface="Times New Roman" pitchFamily="18" charset="0"/>
                <a:ea typeface="楷体" panose="02010609060101010101" pitchFamily="49" charset="-122"/>
                <a:cs typeface="Times New Roman" pitchFamily="18" charset="0"/>
              </a:rPr>
              <a:t>p</a:t>
            </a:r>
            <a:r>
              <a:rPr lang="zh-CN" altLang="en-US" sz="3200" dirty="0" smtClean="0">
                <a:latin typeface="楷体" panose="02010609060101010101" pitchFamily="49" charset="-122"/>
                <a:ea typeface="楷体" panose="02010609060101010101" pitchFamily="49" charset="-122"/>
              </a:rPr>
              <a:t>表示迭代的轮数</a:t>
            </a:r>
            <a:endParaRPr lang="en-US" altLang="zh-CN" sz="3200" dirty="0" smtClean="0">
              <a:latin typeface="楷体" panose="02010609060101010101" pitchFamily="49" charset="-122"/>
              <a:ea typeface="楷体" panose="02010609060101010101" pitchFamily="49" charset="-122"/>
            </a:endParaRPr>
          </a:p>
          <a:p>
            <a:pPr marL="342900" indent="-342900">
              <a:spcBef>
                <a:spcPct val="20000"/>
              </a:spcBef>
              <a:buClr>
                <a:srgbClr val="800000"/>
              </a:buClr>
              <a:buFont typeface="Wingdings" panose="05000000000000000000" pitchFamily="2" charset="2"/>
              <a:buChar char="Ø"/>
            </a:pP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graphicFrame>
        <p:nvGraphicFramePr>
          <p:cNvPr id="133123" name="Object 6"/>
          <p:cNvGraphicFramePr>
            <a:graphicFrameLocks noChangeAspect="1"/>
          </p:cNvGraphicFramePr>
          <p:nvPr>
            <p:extLst>
              <p:ext uri="{D42A27DB-BD31-4B8C-83A1-F6EECF244321}">
                <p14:modId xmlns:p14="http://schemas.microsoft.com/office/powerpoint/2010/main" val="1248171882"/>
              </p:ext>
            </p:extLst>
          </p:nvPr>
        </p:nvGraphicFramePr>
        <p:xfrm>
          <a:off x="2267744" y="5445224"/>
          <a:ext cx="5436241" cy="1224136"/>
        </p:xfrm>
        <a:graphic>
          <a:graphicData uri="http://schemas.openxmlformats.org/presentationml/2006/ole">
            <mc:AlternateContent xmlns:mc="http://schemas.openxmlformats.org/markup-compatibility/2006">
              <mc:Choice xmlns:v="urn:schemas-microsoft-com:vml" Requires="v">
                <p:oleObj spid="_x0000_s7185" name="Equation" r:id="rId4" imgW="46024800" imgH="10363200" progId="Equation.KSEE3">
                  <p:embed/>
                </p:oleObj>
              </mc:Choice>
              <mc:Fallback>
                <p:oleObj name="Equation" r:id="rId4" imgW="46024800" imgH="10363200" progId="Equation.KSEE3">
                  <p:embed/>
                  <p:pic>
                    <p:nvPicPr>
                      <p:cNvPr id="0" name="Object 6"/>
                      <p:cNvPicPr>
                        <a:picLocks noChangeAspect="1"/>
                      </p:cNvPicPr>
                      <p:nvPr/>
                    </p:nvPicPr>
                    <p:blipFill>
                      <a:blip r:embed="rId5"/>
                      <a:stretch>
                        <a:fillRect/>
                      </a:stretch>
                    </p:blipFill>
                    <p:spPr>
                      <a:xfrm>
                        <a:off x="2267744" y="5445224"/>
                        <a:ext cx="5436241" cy="122413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23"/>
                                        </p:tgtEl>
                                        <p:attrNameLst>
                                          <p:attrName>style.visibility</p:attrName>
                                        </p:attrNameLst>
                                      </p:cBhvr>
                                      <p:to>
                                        <p:strVal val="visible"/>
                                      </p:to>
                                    </p:set>
                                    <p:animEffect transition="in" filter="blinds(horizontal)">
                                      <p:cBhvr>
                                        <p:cTn id="22" dur="500"/>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感知器算法步骤</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第三步：更新权值</a:t>
            </a:r>
            <a:endParaRPr lang="en-US" altLang="zh-CN" sz="3200" dirty="0" smtClean="0">
              <a:latin typeface="楷体" panose="02010609060101010101" pitchFamily="49" charset="-122"/>
              <a:ea typeface="楷体" panose="02010609060101010101" pitchFamily="49" charset="-122"/>
            </a:endParaRPr>
          </a:p>
          <a:p>
            <a:pPr marL="800100" lvl="1" indent="-342900">
              <a:spcBef>
                <a:spcPct val="200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endParaRPr>
          </a:p>
          <a:p>
            <a:pPr marL="342900" indent="-342900">
              <a:spcBef>
                <a:spcPct val="20000"/>
              </a:spcBef>
              <a:buClr>
                <a:srgbClr val="800000"/>
              </a:buClr>
              <a:buFont typeface="Wingdings" panose="05000000000000000000" pitchFamily="2" charset="2"/>
              <a:buChar char="Ø"/>
            </a:pP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graphicFrame>
        <p:nvGraphicFramePr>
          <p:cNvPr id="6" name="对象 2"/>
          <p:cNvGraphicFramePr>
            <a:graphicFrameLocks noChangeAspect="1"/>
          </p:cNvGraphicFramePr>
          <p:nvPr/>
        </p:nvGraphicFramePr>
        <p:xfrm>
          <a:off x="2249512" y="4131518"/>
          <a:ext cx="3962400" cy="603250"/>
        </p:xfrm>
        <a:graphic>
          <a:graphicData uri="http://schemas.openxmlformats.org/presentationml/2006/ole">
            <mc:AlternateContent xmlns:mc="http://schemas.openxmlformats.org/markup-compatibility/2006">
              <mc:Choice xmlns:v="urn:schemas-microsoft-com:vml" Requires="v">
                <p:oleObj spid="_x0000_s8224" name="公式" r:id="rId4" imgW="35966400" imgH="5486400" progId="Equation.3">
                  <p:embed/>
                </p:oleObj>
              </mc:Choice>
              <mc:Fallback>
                <p:oleObj name="公式" r:id="rId4" imgW="35966400" imgH="5486400" progId="Equation.3">
                  <p:embed/>
                  <p:pic>
                    <p:nvPicPr>
                      <p:cNvPr id="0" name="对象 2"/>
                      <p:cNvPicPr>
                        <a:picLocks noChangeAspect="1"/>
                      </p:cNvPicPr>
                      <p:nvPr/>
                    </p:nvPicPr>
                    <p:blipFill>
                      <a:blip r:embed="rId5"/>
                      <a:stretch>
                        <a:fillRect/>
                      </a:stretch>
                    </p:blipFill>
                    <p:spPr>
                      <a:xfrm>
                        <a:off x="2249512" y="4131518"/>
                        <a:ext cx="3962400" cy="603250"/>
                      </a:xfrm>
                      <a:prstGeom prst="rect">
                        <a:avLst/>
                      </a:prstGeom>
                      <a:noFill/>
                      <a:ln w="12700">
                        <a:noFill/>
                      </a:ln>
                    </p:spPr>
                  </p:pic>
                </p:oleObj>
              </mc:Fallback>
            </mc:AlternateContent>
          </a:graphicData>
        </a:graphic>
      </p:graphicFrame>
      <p:pic>
        <p:nvPicPr>
          <p:cNvPr id="7" name="图片 14"/>
          <p:cNvPicPr>
            <a:picLocks noChangeAspect="1" noChangeArrowheads="1"/>
          </p:cNvPicPr>
          <p:nvPr/>
        </p:nvPicPr>
        <p:blipFill>
          <a:blip r:embed="rId6" cstate="print"/>
          <a:srcRect/>
          <a:stretch>
            <a:fillRect/>
          </a:stretch>
        </p:blipFill>
        <p:spPr bwMode="auto">
          <a:xfrm>
            <a:off x="3175025" y="2366625"/>
            <a:ext cx="2544762" cy="474663"/>
          </a:xfrm>
          <a:prstGeom prst="rect">
            <a:avLst/>
          </a:prstGeom>
          <a:noFill/>
          <a:ln w="12700">
            <a:noFill/>
            <a:miter lim="800000"/>
            <a:headEnd/>
            <a:tailEnd/>
          </a:ln>
        </p:spPr>
      </p:pic>
      <p:sp>
        <p:nvSpPr>
          <p:cNvPr id="8" name="矩形 15"/>
          <p:cNvSpPr>
            <a:spLocks noChangeArrowheads="1"/>
          </p:cNvSpPr>
          <p:nvPr/>
        </p:nvSpPr>
        <p:spPr bwMode="auto">
          <a:xfrm>
            <a:off x="5880958" y="3304838"/>
            <a:ext cx="1107996" cy="369332"/>
          </a:xfrm>
          <a:prstGeom prst="rect">
            <a:avLst/>
          </a:prstGeom>
          <a:noFill/>
          <a:ln w="9525">
            <a:noFill/>
            <a:miter lim="800000"/>
          </a:ln>
        </p:spPr>
        <p:txBody>
          <a:bodyPr wrap="none">
            <a:spAutoFit/>
          </a:bodyPr>
          <a:lstStyle/>
          <a:p>
            <a:pPr algn="ctr"/>
            <a:r>
              <a:rPr lang="zh-CN" altLang="en-US" b="1" dirty="0" smtClean="0">
                <a:solidFill>
                  <a:srgbClr val="FF0000"/>
                </a:solidFill>
              </a:rPr>
              <a:t>实际输出</a:t>
            </a:r>
            <a:endParaRPr lang="zh-CN" altLang="en-US" b="1" dirty="0">
              <a:solidFill>
                <a:srgbClr val="FF0000"/>
              </a:solidFill>
            </a:endParaRPr>
          </a:p>
        </p:txBody>
      </p:sp>
      <p:cxnSp>
        <p:nvCxnSpPr>
          <p:cNvPr id="9" name="直接箭头连接符 16"/>
          <p:cNvCxnSpPr>
            <a:cxnSpLocks noChangeShapeType="1"/>
          </p:cNvCxnSpPr>
          <p:nvPr/>
        </p:nvCxnSpPr>
        <p:spPr bwMode="auto">
          <a:xfrm flipV="1">
            <a:off x="3979887" y="2842875"/>
            <a:ext cx="215900" cy="461963"/>
          </a:xfrm>
          <a:prstGeom prst="straightConnector1">
            <a:avLst/>
          </a:prstGeom>
          <a:noFill/>
          <a:ln w="28575" algn="ctr">
            <a:solidFill>
              <a:srgbClr val="FF3300"/>
            </a:solidFill>
            <a:round/>
            <a:tailEnd type="arrow" w="med" len="med"/>
          </a:ln>
        </p:spPr>
      </p:cxnSp>
      <p:cxnSp>
        <p:nvCxnSpPr>
          <p:cNvPr id="10" name="直接箭头连接符 17"/>
          <p:cNvCxnSpPr>
            <a:cxnSpLocks noChangeShapeType="1"/>
          </p:cNvCxnSpPr>
          <p:nvPr/>
        </p:nvCxnSpPr>
        <p:spPr bwMode="auto">
          <a:xfrm flipH="1" flipV="1">
            <a:off x="5348312" y="2842875"/>
            <a:ext cx="647700" cy="382588"/>
          </a:xfrm>
          <a:prstGeom prst="straightConnector1">
            <a:avLst/>
          </a:prstGeom>
          <a:noFill/>
          <a:ln w="28575" algn="ctr">
            <a:solidFill>
              <a:srgbClr val="FF3300"/>
            </a:solidFill>
            <a:round/>
            <a:tailEnd type="arrow" w="med" len="med"/>
          </a:ln>
        </p:spPr>
      </p:cxnSp>
      <p:cxnSp>
        <p:nvCxnSpPr>
          <p:cNvPr id="11" name="直接箭头连接符 18"/>
          <p:cNvCxnSpPr>
            <a:cxnSpLocks noChangeShapeType="1"/>
          </p:cNvCxnSpPr>
          <p:nvPr/>
        </p:nvCxnSpPr>
        <p:spPr bwMode="auto">
          <a:xfrm>
            <a:off x="1763688" y="2635310"/>
            <a:ext cx="1368152" cy="2158"/>
          </a:xfrm>
          <a:prstGeom prst="straightConnector1">
            <a:avLst/>
          </a:prstGeom>
          <a:noFill/>
          <a:ln w="28575" algn="ctr">
            <a:solidFill>
              <a:srgbClr val="FF3300"/>
            </a:solidFill>
            <a:round/>
            <a:tailEnd type="arrow" w="med" len="med"/>
          </a:ln>
        </p:spPr>
      </p:cxnSp>
      <p:sp>
        <p:nvSpPr>
          <p:cNvPr id="12" name="矩形 19"/>
          <p:cNvSpPr>
            <a:spLocks noChangeArrowheads="1"/>
          </p:cNvSpPr>
          <p:nvPr/>
        </p:nvSpPr>
        <p:spPr bwMode="auto">
          <a:xfrm>
            <a:off x="179512" y="2485688"/>
            <a:ext cx="1873250" cy="646331"/>
          </a:xfrm>
          <a:prstGeom prst="rect">
            <a:avLst/>
          </a:prstGeom>
          <a:noFill/>
          <a:ln w="9525">
            <a:noFill/>
            <a:miter lim="800000"/>
          </a:ln>
        </p:spPr>
        <p:txBody>
          <a:bodyPr>
            <a:spAutoFit/>
          </a:bodyPr>
          <a:lstStyle/>
          <a:p>
            <a:r>
              <a:rPr lang="zh-CN" altLang="en-US" b="1" dirty="0" smtClean="0">
                <a:solidFill>
                  <a:srgbClr val="FF0000"/>
                </a:solidFill>
              </a:rPr>
              <a:t>在轮数</a:t>
            </a:r>
            <a:r>
              <a:rPr lang="en-US" altLang="zh-CN" b="1" dirty="0" smtClean="0">
                <a:solidFill>
                  <a:srgbClr val="FF0000"/>
                </a:solidFill>
              </a:rPr>
              <a:t>p</a:t>
            </a:r>
            <a:r>
              <a:rPr lang="zh-CN" altLang="en-US" b="1" dirty="0" smtClean="0">
                <a:solidFill>
                  <a:srgbClr val="FF0000"/>
                </a:solidFill>
              </a:rPr>
              <a:t>的</a:t>
            </a:r>
            <a:endParaRPr lang="en-US" altLang="zh-CN" b="1" dirty="0" smtClean="0">
              <a:solidFill>
                <a:srgbClr val="FF0000"/>
              </a:solidFill>
            </a:endParaRPr>
          </a:p>
          <a:p>
            <a:r>
              <a:rPr lang="zh-CN" altLang="en-US" b="1" dirty="0" smtClean="0">
                <a:solidFill>
                  <a:srgbClr val="FF0000"/>
                </a:solidFill>
              </a:rPr>
              <a:t>错误</a:t>
            </a:r>
            <a:r>
              <a:rPr lang="zh-CN" altLang="en-US" b="1" dirty="0" smtClean="0">
                <a:solidFill>
                  <a:srgbClr val="FF0000"/>
                </a:solidFill>
              </a:rPr>
              <a:t>大小</a:t>
            </a:r>
            <a:endParaRPr lang="zh-CN" altLang="en-US" b="1" dirty="0">
              <a:solidFill>
                <a:srgbClr val="FF0000"/>
              </a:solidFill>
            </a:endParaRPr>
          </a:p>
        </p:txBody>
      </p:sp>
      <p:sp>
        <p:nvSpPr>
          <p:cNvPr id="13" name="矩形 21"/>
          <p:cNvSpPr>
            <a:spLocks noChangeArrowheads="1"/>
          </p:cNvSpPr>
          <p:nvPr/>
        </p:nvSpPr>
        <p:spPr bwMode="auto">
          <a:xfrm>
            <a:off x="3110771" y="3347700"/>
            <a:ext cx="1107997" cy="369332"/>
          </a:xfrm>
          <a:prstGeom prst="rect">
            <a:avLst/>
          </a:prstGeom>
          <a:noFill/>
          <a:ln w="9525">
            <a:noFill/>
            <a:miter lim="800000"/>
          </a:ln>
        </p:spPr>
        <p:txBody>
          <a:bodyPr wrap="none">
            <a:spAutoFit/>
          </a:bodyPr>
          <a:lstStyle/>
          <a:p>
            <a:pPr algn="ctr"/>
            <a:r>
              <a:rPr lang="zh-CN" altLang="en-US" b="1" dirty="0" smtClean="0">
                <a:solidFill>
                  <a:srgbClr val="FF0000"/>
                </a:solidFill>
              </a:rPr>
              <a:t>理论输出</a:t>
            </a:r>
            <a:endParaRPr lang="zh-CN" altLang="en-US" b="1" dirty="0">
              <a:solidFill>
                <a:srgbClr val="FF0000"/>
              </a:solidFill>
            </a:endParaRPr>
          </a:p>
        </p:txBody>
      </p:sp>
      <p:sp>
        <p:nvSpPr>
          <p:cNvPr id="14" name="矩形 22"/>
          <p:cNvSpPr>
            <a:spLocks noChangeArrowheads="1"/>
          </p:cNvSpPr>
          <p:nvPr/>
        </p:nvSpPr>
        <p:spPr bwMode="auto">
          <a:xfrm>
            <a:off x="1691680" y="4715297"/>
            <a:ext cx="944960" cy="369887"/>
          </a:xfrm>
          <a:prstGeom prst="rect">
            <a:avLst/>
          </a:prstGeom>
          <a:noFill/>
          <a:ln w="9525">
            <a:noFill/>
            <a:miter lim="800000"/>
          </a:ln>
        </p:spPr>
        <p:txBody>
          <a:bodyPr wrap="square">
            <a:spAutoFit/>
          </a:bodyPr>
          <a:lstStyle/>
          <a:p>
            <a:r>
              <a:rPr lang="zh-CN" altLang="en-US" b="1" dirty="0" smtClean="0">
                <a:solidFill>
                  <a:srgbClr val="FF0000"/>
                </a:solidFill>
              </a:rPr>
              <a:t>学习率</a:t>
            </a:r>
            <a:endParaRPr lang="zh-CN" altLang="en-US" b="1" dirty="0">
              <a:solidFill>
                <a:srgbClr val="FF0000"/>
              </a:solidFill>
            </a:endParaRPr>
          </a:p>
        </p:txBody>
      </p:sp>
      <p:cxnSp>
        <p:nvCxnSpPr>
          <p:cNvPr id="15" name="直接箭头连接符 23"/>
          <p:cNvCxnSpPr>
            <a:cxnSpLocks noChangeShapeType="1"/>
          </p:cNvCxnSpPr>
          <p:nvPr/>
        </p:nvCxnSpPr>
        <p:spPr bwMode="auto">
          <a:xfrm flipV="1">
            <a:off x="2555776" y="4491881"/>
            <a:ext cx="1279649" cy="439440"/>
          </a:xfrm>
          <a:prstGeom prst="straightConnector1">
            <a:avLst/>
          </a:prstGeom>
          <a:noFill/>
          <a:ln w="28575" algn="ctr">
            <a:solidFill>
              <a:srgbClr val="FF3300"/>
            </a:solidFill>
            <a:round/>
            <a:tailEnd type="arrow" w="med" len="med"/>
          </a:ln>
        </p:spPr>
      </p:cxnSp>
      <p:sp>
        <p:nvSpPr>
          <p:cNvPr id="18" name="TextBox 17"/>
          <p:cNvSpPr txBox="1"/>
          <p:nvPr/>
        </p:nvSpPr>
        <p:spPr>
          <a:xfrm>
            <a:off x="1475656" y="6115362"/>
            <a:ext cx="6408712" cy="369332"/>
          </a:xfrm>
          <a:prstGeom prst="rect">
            <a:avLst/>
          </a:prstGeom>
          <a:noFill/>
        </p:spPr>
        <p:txBody>
          <a:bodyPr wrap="square" rtlCol="0">
            <a:spAutoFit/>
          </a:bodyPr>
          <a:lstStyle/>
          <a:p>
            <a:r>
              <a:rPr lang="zh-CN" altLang="en-US" b="1" dirty="0">
                <a:solidFill>
                  <a:srgbClr val="FF0000"/>
                </a:solidFill>
              </a:rPr>
              <a:t>错误大小大于零，则要增大实际输出</a:t>
            </a:r>
            <a:endParaRPr lang="zh-CN" altLang="en-US" b="1" dirty="0">
              <a:solidFill>
                <a:srgbClr val="FF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90968750"/>
              </p:ext>
            </p:extLst>
          </p:nvPr>
        </p:nvGraphicFramePr>
        <p:xfrm>
          <a:off x="1001581" y="5301208"/>
          <a:ext cx="7674875" cy="648071"/>
        </p:xfrm>
        <a:graphic>
          <a:graphicData uri="http://schemas.openxmlformats.org/presentationml/2006/ole">
            <mc:AlternateContent xmlns:mc="http://schemas.openxmlformats.org/markup-compatibility/2006">
              <mc:Choice xmlns:v="urn:schemas-microsoft-com:vml" Requires="v">
                <p:oleObj spid="_x0000_s8225" name="公式" r:id="rId7" imgW="1650960" imgH="228600" progId="Equation.3">
                  <p:embed/>
                </p:oleObj>
              </mc:Choice>
              <mc:Fallback>
                <p:oleObj name="公式" r:id="rId7" imgW="1650960" imgH="228600" progId="Equation.3">
                  <p:embed/>
                  <p:pic>
                    <p:nvPicPr>
                      <p:cNvPr id="0" name="对象 2"/>
                      <p:cNvPicPr>
                        <a:picLocks noChangeAspect="1" noChangeArrowheads="1"/>
                      </p:cNvPicPr>
                      <p:nvPr/>
                    </p:nvPicPr>
                    <p:blipFill>
                      <a:blip r:embed="rId8"/>
                      <a:srcRect/>
                      <a:stretch>
                        <a:fillRect/>
                      </a:stretch>
                    </p:blipFill>
                    <p:spPr bwMode="auto">
                      <a:xfrm>
                        <a:off x="1001581" y="5301208"/>
                        <a:ext cx="7674875" cy="648071"/>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1000" fill="hold"/>
                                        <p:tgtEl>
                                          <p:spTgt spid="3"/>
                                        </p:tgtEl>
                                        <p:attrNameLst>
                                          <p:attrName>ppt_x</p:attrName>
                                        </p:attrNameLst>
                                      </p:cBhvr>
                                      <p:tavLst>
                                        <p:tav tm="0">
                                          <p:val>
                                            <p:strVal val="#ppt_x-.2"/>
                                          </p:val>
                                        </p:tav>
                                        <p:tav tm="100000">
                                          <p:val>
                                            <p:strVal val="#ppt_x"/>
                                          </p:val>
                                        </p:tav>
                                      </p:tavLst>
                                    </p:anim>
                                    <p:anim calcmode="lin" valueType="num">
                                      <p:cBhvr>
                                        <p:cTn id="44"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感知器算法步骤</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第四步：迭代循环</a:t>
            </a:r>
            <a:endParaRPr kumimoji="0" lang="en-US" altLang="zh-CN"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增加</a:t>
            </a:r>
            <a:r>
              <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p</a:t>
            </a: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值，不断重复步骤二和步骤三直到收敛</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a:t>
            </a:r>
            <a:r>
              <a:rPr lang="en-US" altLang="zh-CN" dirty="0" smtClean="0">
                <a:latin typeface="楷体" panose="02010609060101010101" pitchFamily="49" charset="-122"/>
                <a:ea typeface="楷体" panose="02010609060101010101" pitchFamily="49" charset="-122"/>
              </a:rPr>
              <a:t>And</a:t>
            </a:r>
            <a:r>
              <a:rPr lang="zh-CN" altLang="en-US" dirty="0" smtClean="0">
                <a:latin typeface="楷体" panose="02010609060101010101" pitchFamily="49" charset="-122"/>
                <a:ea typeface="楷体" panose="02010609060101010101" pitchFamily="49" charset="-122"/>
              </a:rPr>
              <a:t>操作符实例</a:t>
            </a:r>
            <a:endParaRPr lang="zh-CN" altLang="en-US" dirty="0">
              <a:latin typeface="楷体" panose="02010609060101010101" pitchFamily="49" charset="-122"/>
              <a:ea typeface="楷体" panose="02010609060101010101" pitchFamily="49" charset="-122"/>
            </a:endParaRPr>
          </a:p>
        </p:txBody>
      </p:sp>
      <p:graphicFrame>
        <p:nvGraphicFramePr>
          <p:cNvPr id="136194" name="对象 1"/>
          <p:cNvGraphicFramePr>
            <a:graphicFrameLocks noChangeAspect="1"/>
          </p:cNvGraphicFramePr>
          <p:nvPr/>
        </p:nvGraphicFramePr>
        <p:xfrm>
          <a:off x="1835696" y="1556792"/>
          <a:ext cx="4896544" cy="5229464"/>
        </p:xfrm>
        <a:graphic>
          <a:graphicData uri="http://schemas.openxmlformats.org/presentationml/2006/ole">
            <mc:AlternateContent xmlns:mc="http://schemas.openxmlformats.org/markup-compatibility/2006">
              <mc:Choice xmlns:v="urn:schemas-microsoft-com:vml" Requires="v">
                <p:oleObj spid="_x0000_s9232" name="Picture" r:id="rId4" imgW="28241625" imgH="30327600" progId="Word.Picture.8">
                  <p:embed/>
                </p:oleObj>
              </mc:Choice>
              <mc:Fallback>
                <p:oleObj name="Picture" r:id="rId4" imgW="28241625" imgH="30327600" progId="Word.Picture.8">
                  <p:embed/>
                  <p:pic>
                    <p:nvPicPr>
                      <p:cNvPr id="0" name="对象 1"/>
                      <p:cNvPicPr>
                        <a:picLocks noChangeAspect="1"/>
                      </p:cNvPicPr>
                      <p:nvPr/>
                    </p:nvPicPr>
                    <p:blipFill>
                      <a:blip r:embed="rId5"/>
                      <a:stretch>
                        <a:fillRect/>
                      </a:stretch>
                    </p:blipFill>
                    <p:spPr>
                      <a:xfrm>
                        <a:off x="1835696" y="1556792"/>
                        <a:ext cx="4896544" cy="5229464"/>
                      </a:xfrm>
                      <a:prstGeom prst="rect">
                        <a:avLst/>
                      </a:prstGeom>
                      <a:noFill/>
                      <a:ln w="9525">
                        <a:noFill/>
                      </a:ln>
                    </p:spPr>
                  </p:pic>
                </p:oleObj>
              </mc:Fallback>
            </mc:AlternateContent>
          </a:graphicData>
        </a:graphic>
      </p:graphicFrame>
      <p:sp>
        <p:nvSpPr>
          <p:cNvPr id="4" name="矩形 3"/>
          <p:cNvSpPr/>
          <p:nvPr/>
        </p:nvSpPr>
        <p:spPr>
          <a:xfrm>
            <a:off x="2359002" y="2617662"/>
            <a:ext cx="432048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04248" y="1700808"/>
            <a:ext cx="2195736" cy="3416320"/>
          </a:xfrm>
          <a:prstGeom prst="rect">
            <a:avLst/>
          </a:prstGeom>
          <a:noFill/>
        </p:spPr>
        <p:txBody>
          <a:bodyPr wrap="square" rtlCol="0">
            <a:spAutoFit/>
          </a:bodyPr>
          <a:lstStyle/>
          <a:p>
            <a:r>
              <a:rPr lang="en-US" altLang="zh-CN" dirty="0" smtClean="0"/>
              <a:t>Y(1)=step(0.3*1-0.1*0-0.2)=1</a:t>
            </a:r>
          </a:p>
          <a:p>
            <a:r>
              <a:rPr lang="en-US" altLang="zh-CN" dirty="0" smtClean="0"/>
              <a:t>E(1)=0-1=-1</a:t>
            </a:r>
          </a:p>
          <a:p>
            <a:r>
              <a:rPr lang="en-US" altLang="zh-CN" dirty="0" smtClean="0"/>
              <a:t>Δw</a:t>
            </a:r>
            <a:r>
              <a:rPr lang="en-US" altLang="zh-CN" baseline="-25000" dirty="0" smtClean="0"/>
              <a:t>1</a:t>
            </a:r>
            <a:r>
              <a:rPr lang="en-US" altLang="zh-CN" dirty="0" smtClean="0"/>
              <a:t>=0.1*1*(-1)=-0.1</a:t>
            </a:r>
          </a:p>
          <a:p>
            <a:r>
              <a:rPr lang="en-US" altLang="zh-CN" dirty="0" smtClean="0"/>
              <a:t>Δw</a:t>
            </a:r>
            <a:r>
              <a:rPr lang="en-US" altLang="zh-CN" baseline="-25000" dirty="0" smtClean="0"/>
              <a:t>2</a:t>
            </a:r>
            <a:r>
              <a:rPr lang="en-US" altLang="zh-CN" dirty="0" smtClean="0"/>
              <a:t>=0.1*0*(-1)=0</a:t>
            </a:r>
          </a:p>
          <a:p>
            <a:r>
              <a:rPr lang="en-US" altLang="zh-CN" dirty="0" smtClean="0"/>
              <a:t>W</a:t>
            </a:r>
            <a:r>
              <a:rPr lang="en-US" altLang="zh-CN" baseline="-25000" dirty="0" smtClean="0"/>
              <a:t>1</a:t>
            </a:r>
            <a:r>
              <a:rPr lang="en-US" altLang="zh-CN" dirty="0" smtClean="0"/>
              <a:t>(2)=W</a:t>
            </a:r>
            <a:r>
              <a:rPr lang="en-US" altLang="zh-CN" baseline="-25000" dirty="0" smtClean="0"/>
              <a:t>1</a:t>
            </a:r>
            <a:r>
              <a:rPr lang="en-US" altLang="zh-CN" dirty="0" smtClean="0"/>
              <a:t>(1)+Δw</a:t>
            </a:r>
            <a:r>
              <a:rPr lang="en-US" altLang="zh-CN" baseline="-25000" dirty="0" smtClean="0"/>
              <a:t>1</a:t>
            </a:r>
            <a:r>
              <a:rPr lang="en-US" altLang="zh-CN" dirty="0" smtClean="0"/>
              <a:t>=0.3-0.1=0.2</a:t>
            </a:r>
          </a:p>
          <a:p>
            <a:r>
              <a:rPr lang="en-US" altLang="zh-CN" dirty="0" smtClean="0"/>
              <a:t>W</a:t>
            </a:r>
            <a:r>
              <a:rPr lang="en-US" altLang="zh-CN" baseline="-25000" dirty="0" smtClean="0"/>
              <a:t>2</a:t>
            </a:r>
            <a:r>
              <a:rPr lang="en-US" altLang="zh-CN" dirty="0" smtClean="0"/>
              <a:t>(2)=W</a:t>
            </a:r>
            <a:r>
              <a:rPr lang="en-US" altLang="zh-CN" baseline="-25000" dirty="0" smtClean="0"/>
              <a:t>2</a:t>
            </a:r>
            <a:r>
              <a:rPr lang="en-US" altLang="zh-CN" dirty="0" smtClean="0"/>
              <a:t>(1)+Δw</a:t>
            </a:r>
            <a:r>
              <a:rPr lang="en-US" altLang="zh-CN" baseline="-25000" dirty="0" smtClean="0"/>
              <a:t>2</a:t>
            </a:r>
            <a:r>
              <a:rPr lang="en-US" altLang="zh-CN" dirty="0" smtClean="0"/>
              <a:t>=-0.1+0=-0.1</a:t>
            </a:r>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感知器算法：不可分离性</a:t>
            </a:r>
            <a:endParaRPr lang="zh-CN" altLang="en-US" dirty="0">
              <a:latin typeface="楷体" panose="02010609060101010101" pitchFamily="49" charset="-122"/>
              <a:ea typeface="楷体" panose="02010609060101010101" pitchFamily="49" charset="-122"/>
            </a:endParaRPr>
          </a:p>
        </p:txBody>
      </p:sp>
      <p:pic>
        <p:nvPicPr>
          <p:cNvPr id="4" name="图片 4"/>
          <p:cNvPicPr>
            <a:picLocks noChangeAspect="1" noChangeArrowheads="1"/>
          </p:cNvPicPr>
          <p:nvPr/>
        </p:nvPicPr>
        <p:blipFill>
          <a:blip r:embed="rId3" cstate="print"/>
          <a:srcRect/>
          <a:stretch>
            <a:fillRect/>
          </a:stretch>
        </p:blipFill>
        <p:spPr bwMode="auto">
          <a:xfrm>
            <a:off x="342900" y="1664568"/>
            <a:ext cx="8534400" cy="3276600"/>
          </a:xfrm>
          <a:prstGeom prst="rect">
            <a:avLst/>
          </a:prstGeom>
          <a:noFill/>
          <a:ln w="12700">
            <a:noFill/>
            <a:miter lim="800000"/>
            <a:headEnd/>
            <a:tailEnd/>
          </a:ln>
        </p:spPr>
      </p:pic>
      <p:sp>
        <p:nvSpPr>
          <p:cNvPr id="5" name="Rectangle 20"/>
          <p:cNvSpPr>
            <a:spLocks noChangeArrowheads="1"/>
          </p:cNvSpPr>
          <p:nvPr/>
        </p:nvSpPr>
        <p:spPr bwMode="auto">
          <a:xfrm>
            <a:off x="266700" y="5018112"/>
            <a:ext cx="8458200" cy="1219200"/>
          </a:xfrm>
          <a:prstGeom prst="rect">
            <a:avLst/>
          </a:prstGeom>
          <a:noFill/>
          <a:ln>
            <a:noFill/>
          </a:ln>
          <a:effectLst/>
        </p:spPr>
        <p:txBody>
          <a:bodyPr lIns="90488" tIns="44450" rIns="90488" bIns="44450"/>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spcBef>
                <a:spcPct val="20000"/>
              </a:spcBef>
              <a:buClr>
                <a:schemeClr val="tx2"/>
              </a:buClr>
              <a:buSzPct val="75000"/>
              <a:buFont typeface="Monotype Sorts" pitchFamily="2" charset="2"/>
              <a:buNone/>
              <a:defRPr/>
            </a:pPr>
            <a:r>
              <a:rPr lang="en-GB" dirty="0">
                <a:effectLst>
                  <a:outerShdw blurRad="38100" dist="38100" dir="2700000" algn="tl">
                    <a:srgbClr val="000000">
                      <a:alpha val="43137"/>
                    </a:srgbClr>
                  </a:outerShdw>
                </a:effectLst>
              </a:rPr>
              <a:t>	</a:t>
            </a:r>
            <a:r>
              <a:rPr lang="zh-CN" altLang="en-US" dirty="0" smtClean="0">
                <a:solidFill>
                  <a:srgbClr val="FF0000"/>
                </a:solidFill>
                <a:latin typeface="楷体" panose="02010609060101010101" pitchFamily="49" charset="-122"/>
                <a:ea typeface="楷体" panose="02010609060101010101" pitchFamily="49" charset="-122"/>
              </a:rPr>
              <a:t>感知器算法能够学习到</a:t>
            </a:r>
            <a:r>
              <a:rPr lang="en-US" altLang="zh-CN" dirty="0" smtClean="0">
                <a:solidFill>
                  <a:srgbClr val="FF0000"/>
                </a:solidFill>
                <a:latin typeface="楷体" panose="02010609060101010101" pitchFamily="49" charset="-122"/>
                <a:ea typeface="楷体" panose="02010609060101010101" pitchFamily="49" charset="-122"/>
              </a:rPr>
              <a:t>And</a:t>
            </a:r>
            <a:r>
              <a:rPr lang="zh-CN" altLang="en-US" dirty="0" smtClean="0">
                <a:solidFill>
                  <a:srgbClr val="FF0000"/>
                </a:solidFill>
                <a:latin typeface="楷体" panose="02010609060101010101" pitchFamily="49" charset="-122"/>
                <a:ea typeface="楷体" panose="02010609060101010101" pitchFamily="49" charset="-122"/>
              </a:rPr>
              <a:t>和</a:t>
            </a:r>
            <a:r>
              <a:rPr lang="en-US" altLang="zh-CN" dirty="0" smtClean="0">
                <a:solidFill>
                  <a:srgbClr val="FF0000"/>
                </a:solidFill>
                <a:latin typeface="楷体" panose="02010609060101010101" pitchFamily="49" charset="-122"/>
                <a:ea typeface="楷体" panose="02010609060101010101" pitchFamily="49" charset="-122"/>
              </a:rPr>
              <a:t>OR</a:t>
            </a:r>
            <a:r>
              <a:rPr lang="zh-CN" altLang="en-US" dirty="0" smtClean="0">
                <a:solidFill>
                  <a:srgbClr val="FF0000"/>
                </a:solidFill>
                <a:latin typeface="楷体" panose="02010609060101010101" pitchFamily="49" charset="-122"/>
                <a:ea typeface="楷体" panose="02010609060101010101" pitchFamily="49" charset="-122"/>
              </a:rPr>
              <a:t>操作符的分类超平面，但对于</a:t>
            </a:r>
            <a:r>
              <a:rPr lang="en-GB" altLang="zh-CN" dirty="0" smtClean="0">
                <a:solidFill>
                  <a:srgbClr val="FF0000"/>
                </a:solidFill>
                <a:latin typeface="楷体" panose="02010609060101010101" pitchFamily="49" charset="-122"/>
                <a:ea typeface="楷体" panose="02010609060101010101" pitchFamily="49" charset="-122"/>
              </a:rPr>
              <a:t>Exclusive-OR</a:t>
            </a:r>
            <a:r>
              <a:rPr lang="zh-CN" altLang="en-US" dirty="0" smtClean="0">
                <a:solidFill>
                  <a:srgbClr val="FF0000"/>
                </a:solidFill>
                <a:latin typeface="楷体" panose="02010609060101010101" pitchFamily="49" charset="-122"/>
                <a:ea typeface="楷体" panose="02010609060101010101" pitchFamily="49" charset="-122"/>
              </a:rPr>
              <a:t>操作无法学习到其分类超平面</a:t>
            </a:r>
            <a:endParaRPr lang="en-GB" altLang="zh-CN" dirty="0" smtClean="0">
              <a:solidFill>
                <a:srgbClr val="FF0000"/>
              </a:solidFill>
              <a:latin typeface="楷体" panose="02010609060101010101" pitchFamily="49" charset="-122"/>
              <a:ea typeface="楷体" panose="02010609060101010101" pitchFamily="49" charset="-122"/>
            </a:endParaRPr>
          </a:p>
          <a:p>
            <a:pPr marL="342900" indent="-342900">
              <a:spcBef>
                <a:spcPct val="20000"/>
              </a:spcBef>
              <a:buClr>
                <a:schemeClr val="tx2"/>
              </a:buClr>
              <a:buSzPct val="75000"/>
              <a:buFont typeface="Monotype Sorts" pitchFamily="2" charset="2"/>
              <a:buNone/>
              <a:defRPr/>
            </a:pPr>
            <a:r>
              <a:rPr lang="en-GB" altLang="zh-CN" dirty="0" smtClean="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多层人工神经网络结构</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多层人工神经网络</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defRPr/>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一个输入层，至少一个中间隐藏层，一个输出层</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defRPr/>
            </a:pPr>
            <a:r>
              <a:rPr lang="zh-CN" altLang="en-US" sz="3200" dirty="0" smtClean="0">
                <a:latin typeface="楷体" panose="02010609060101010101" pitchFamily="49" charset="-122"/>
                <a:ea typeface="楷体" panose="02010609060101010101" pitchFamily="49" charset="-122"/>
              </a:rPr>
              <a:t>反馈的神经网络</a:t>
            </a:r>
            <a:endParaRPr lang="en-US" altLang="zh-CN" sz="3200" dirty="0" smtClean="0">
              <a:latin typeface="楷体" panose="02010609060101010101" pitchFamily="49" charset="-122"/>
              <a:ea typeface="楷体" panose="02010609060101010101" pitchFamily="49" charset="-122"/>
            </a:endParaRPr>
          </a:p>
          <a:p>
            <a:pPr marL="800100" lvl="1" indent="-342900">
              <a:spcBef>
                <a:spcPct val="20000"/>
              </a:spcBef>
              <a:buClr>
                <a:srgbClr val="800000"/>
              </a:buClr>
              <a:buFont typeface="Wingdings" panose="05000000000000000000" pitchFamily="2" charset="2"/>
              <a:buChar char="Ø"/>
              <a:defRPr/>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信号从输入层向前传播，误差从输出层向后反馈</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p:cNvSpPr>
          <p:nvPr>
            <p:ph type="title"/>
          </p:nvPr>
        </p:nvSpPr>
        <p:spPr>
          <a:xfrm>
            <a:off x="457200" y="609600"/>
            <a:ext cx="8229600" cy="914400"/>
          </a:xfrm>
        </p:spPr>
        <p:txBody>
          <a:bodyPr/>
          <a:lstStyle/>
          <a:p>
            <a:pPr eaLnBrk="1" hangingPunct="1"/>
            <a:r>
              <a:rPr lang="zh-CN" altLang="en-US" sz="4400" dirty="0" smtClean="0">
                <a:solidFill>
                  <a:schemeClr val="tx1"/>
                </a:solidFill>
                <a:latin typeface="楷体" panose="02010609060101010101" pitchFamily="49" charset="-122"/>
                <a:ea typeface="楷体" panose="02010609060101010101" pitchFamily="49" charset="-122"/>
              </a:rPr>
              <a:t>内容提要</a:t>
            </a:r>
            <a:endParaRPr lang="en-US" sz="4400" dirty="0" smtClean="0">
              <a:solidFill>
                <a:schemeClr val="tx1"/>
              </a:solidFill>
              <a:latin typeface="楷体" panose="02010609060101010101" pitchFamily="49" charset="-122"/>
              <a:ea typeface="楷体" panose="02010609060101010101" pitchFamily="49" charset="-122"/>
            </a:endParaRPr>
          </a:p>
        </p:txBody>
      </p:sp>
      <p:sp>
        <p:nvSpPr>
          <p:cNvPr id="9219" name="Rectangle 4"/>
          <p:cNvSpPr>
            <a:spLocks noGrp="1"/>
          </p:cNvSpPr>
          <p:nvPr>
            <p:ph sz="half" idx="1"/>
          </p:nvPr>
        </p:nvSpPr>
        <p:spPr>
          <a:xfrm>
            <a:off x="457200" y="1524000"/>
            <a:ext cx="8507288" cy="4953000"/>
          </a:xfrm>
        </p:spPr>
        <p:txBody>
          <a:bodyPr>
            <a:normAutofit/>
          </a:bodyPr>
          <a:lstStyle/>
          <a:p>
            <a:pPr marL="488950" indent="-457200">
              <a:spcBef>
                <a:spcPts val="18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cs typeface="Verdana" panose="020B0604030504040204" pitchFamily="34" charset="0"/>
            </a:endParaRPr>
          </a:p>
          <a:p>
            <a:endParaRPr lang="en-US" sz="3200" dirty="0" smtClean="0">
              <a:ea typeface="Verdana" panose="020B0604030504040204" pitchFamily="34" charset="0"/>
              <a:cs typeface="Verdana" panose="020B0604030504040204" pitchFamily="34" charset="0"/>
            </a:endParaRPr>
          </a:p>
        </p:txBody>
      </p:sp>
      <p:sp>
        <p:nvSpPr>
          <p:cNvPr id="4" name="Rectangle 4"/>
          <p:cNvSpPr>
            <a:spLocks noGrp="1"/>
          </p:cNvSpPr>
          <p:nvPr>
            <p:ph sz="half" idx="1"/>
          </p:nvPr>
        </p:nvSpPr>
        <p:spPr>
          <a:xfrm>
            <a:off x="179512" y="1700808"/>
            <a:ext cx="8507288" cy="3744416"/>
          </a:xfrm>
        </p:spPr>
        <p:txBody>
          <a:bodyPr>
            <a:normAutofit/>
          </a:bodyPr>
          <a:lstStyle/>
          <a:p>
            <a:pPr marL="488950" indent="-457200">
              <a:spcBef>
                <a:spcPts val="1800"/>
              </a:spcBef>
              <a:buClr>
                <a:srgbClr val="800000"/>
              </a:buClr>
              <a:buFont typeface="Wingdings" panose="05000000000000000000" pitchFamily="2" charset="2"/>
              <a:buChar char="Ø"/>
            </a:pPr>
            <a:r>
              <a:rPr lang="zh-CN" altLang="en-US" sz="4400" dirty="0" smtClean="0">
                <a:latin typeface="楷体" panose="02010609060101010101" pitchFamily="49" charset="-122"/>
                <a:ea typeface="楷体" panose="02010609060101010101" pitchFamily="49" charset="-122"/>
                <a:cs typeface="Verdana" panose="020B0604030504040204" pitchFamily="34" charset="0"/>
              </a:rPr>
              <a:t>人脑介绍</a:t>
            </a:r>
            <a:endParaRPr lang="en-US" altLang="zh-CN" sz="4400"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smtClean="0">
                <a:latin typeface="楷体" panose="02010609060101010101" pitchFamily="49" charset="-122"/>
                <a:ea typeface="楷体" panose="02010609060101010101" pitchFamily="49" charset="-122"/>
                <a:cs typeface="Verdana" panose="020B0604030504040204" pitchFamily="34" charset="0"/>
              </a:rPr>
              <a:t>人工神经网络概述</a:t>
            </a:r>
            <a:endParaRPr lang="en-US" altLang="zh-CN" sz="4400"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smtClean="0">
                <a:latin typeface="楷体" panose="02010609060101010101" pitchFamily="49" charset="-122"/>
                <a:ea typeface="楷体" panose="02010609060101010101" pitchFamily="49" charset="-122"/>
                <a:cs typeface="Verdana" panose="020B0604030504040204" pitchFamily="34" charset="0"/>
              </a:rPr>
              <a:t>感知器算法</a:t>
            </a:r>
            <a:endParaRPr lang="en-US" altLang="zh-CN" sz="4400"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smtClean="0">
                <a:latin typeface="楷体" panose="02010609060101010101" pitchFamily="49" charset="-122"/>
                <a:ea typeface="楷体" panose="02010609060101010101" pitchFamily="49" charset="-122"/>
                <a:cs typeface="Verdana" panose="020B0604030504040204" pitchFamily="34" charset="0"/>
              </a:rPr>
              <a:t>多层人工神经网络</a:t>
            </a:r>
            <a:endParaRPr lang="en-US" altLang="zh-CN" sz="4400" dirty="0" smtClean="0">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多层人工神经网络结构</a:t>
            </a:r>
            <a:endParaRPr lang="zh-CN" altLang="en-US" dirty="0">
              <a:latin typeface="楷体" panose="02010609060101010101" pitchFamily="49" charset="-122"/>
              <a:ea typeface="楷体" panose="02010609060101010101" pitchFamily="49" charset="-122"/>
            </a:endParaRPr>
          </a:p>
        </p:txBody>
      </p:sp>
      <p:graphicFrame>
        <p:nvGraphicFramePr>
          <p:cNvPr id="138242" name="Object 15"/>
          <p:cNvGraphicFramePr>
            <a:graphicFrameLocks noChangeAspect="1"/>
          </p:cNvGraphicFramePr>
          <p:nvPr/>
        </p:nvGraphicFramePr>
        <p:xfrm>
          <a:off x="285750" y="1628775"/>
          <a:ext cx="8534400" cy="3863975"/>
        </p:xfrm>
        <a:graphic>
          <a:graphicData uri="http://schemas.openxmlformats.org/presentationml/2006/ole">
            <mc:AlternateContent xmlns:mc="http://schemas.openxmlformats.org/markup-compatibility/2006">
              <mc:Choice xmlns:v="urn:schemas-microsoft-com:vml" Requires="v">
                <p:oleObj spid="_x0000_s10256" name="Picture" r:id="rId4" imgW="4743450" imgH="2171700" progId="Word.Picture.8">
                  <p:embed/>
                </p:oleObj>
              </mc:Choice>
              <mc:Fallback>
                <p:oleObj name="Picture" r:id="rId4" imgW="4743450" imgH="2171700" progId="Word.Picture.8">
                  <p:embed/>
                  <p:pic>
                    <p:nvPicPr>
                      <p:cNvPr id="0" name="Object 15"/>
                      <p:cNvPicPr>
                        <a:picLocks noChangeAspect="1"/>
                      </p:cNvPicPr>
                      <p:nvPr/>
                    </p:nvPicPr>
                    <p:blipFill>
                      <a:blip r:embed="rId5"/>
                      <a:stretch>
                        <a:fillRect/>
                      </a:stretch>
                    </p:blipFill>
                    <p:spPr>
                      <a:xfrm>
                        <a:off x="285750" y="1628775"/>
                        <a:ext cx="8534400" cy="3863975"/>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多层人工神经网络结构</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隐藏层：</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defRPr/>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行为不能被外界观察到</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defRPr/>
            </a:pPr>
            <a:r>
              <a:rPr lang="zh-CN" altLang="en-US" sz="3200" dirty="0" smtClean="0">
                <a:latin typeface="楷体" panose="02010609060101010101" pitchFamily="49" charset="-122"/>
                <a:ea typeface="楷体" panose="02010609060101010101" pitchFamily="49" charset="-122"/>
              </a:rPr>
              <a:t>商业的人工神经网络集成了</a:t>
            </a:r>
            <a:r>
              <a:rPr lang="en-US" altLang="zh-CN" sz="3200" dirty="0" smtClean="0">
                <a:latin typeface="楷体" panose="02010609060101010101" pitchFamily="49" charset="-122"/>
                <a:ea typeface="楷体" panose="02010609060101010101" pitchFamily="49" charset="-122"/>
              </a:rPr>
              <a:t>3-4</a:t>
            </a:r>
            <a:r>
              <a:rPr lang="zh-CN" altLang="en-US" sz="3200" dirty="0" smtClean="0">
                <a:latin typeface="楷体" panose="02010609060101010101" pitchFamily="49" charset="-122"/>
                <a:ea typeface="楷体" panose="02010609060101010101" pitchFamily="49" charset="-122"/>
              </a:rPr>
              <a:t>层隐藏层，每一层包含</a:t>
            </a:r>
            <a:r>
              <a:rPr lang="en-US" altLang="zh-CN" sz="3200" dirty="0" smtClean="0">
                <a:latin typeface="楷体" panose="02010609060101010101" pitchFamily="49" charset="-122"/>
                <a:ea typeface="楷体" panose="02010609060101010101" pitchFamily="49" charset="-122"/>
              </a:rPr>
              <a:t>10-1000</a:t>
            </a:r>
            <a:r>
              <a:rPr lang="zh-CN" altLang="en-US" sz="3200" dirty="0" smtClean="0">
                <a:latin typeface="楷体" panose="02010609060101010101" pitchFamily="49" charset="-122"/>
                <a:ea typeface="楷体" panose="02010609060101010101" pitchFamily="49" charset="-122"/>
              </a:rPr>
              <a:t>个神经元</a:t>
            </a:r>
            <a:endParaRPr lang="en-US" altLang="zh-CN" sz="3200" dirty="0" smtClean="0">
              <a:latin typeface="楷体" panose="02010609060101010101" pitchFamily="49" charset="-122"/>
              <a:ea typeface="楷体" panose="02010609060101010101" pitchFamily="49" charset="-122"/>
            </a:endParaRPr>
          </a:p>
          <a:p>
            <a:pPr marL="800100" lvl="1" indent="-342900">
              <a:spcBef>
                <a:spcPct val="20000"/>
              </a:spcBef>
              <a:buClr>
                <a:srgbClr val="800000"/>
              </a:buClr>
              <a:buFont typeface="Wingdings" panose="05000000000000000000" pitchFamily="2" charset="2"/>
              <a:buChar char="Ø"/>
              <a:defRPr/>
            </a:pPr>
            <a:r>
              <a:rPr lang="zh-CN" altLang="en-US" sz="3200" dirty="0" smtClean="0">
                <a:latin typeface="楷体" panose="02010609060101010101" pitchFamily="49" charset="-122"/>
                <a:ea typeface="楷体" panose="02010609060101010101" pitchFamily="49" charset="-122"/>
              </a:rPr>
              <a:t>实验中的人工神经网络甚至包含上百万个神经元</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多层人工神经网络：反向传播算法</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fontScale="92500" lnSpcReduction="10000"/>
          </a:bodyPr>
          <a:lstStyle/>
          <a:p>
            <a:pPr marL="342900" indent="-342900">
              <a:spcBef>
                <a:spcPct val="20000"/>
              </a:spcBef>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算法思想：</a:t>
            </a:r>
            <a:endParaRPr lang="en-US" altLang="zh-CN" sz="3200" dirty="0" smtClean="0">
              <a:latin typeface="楷体" panose="02010609060101010101" pitchFamily="49" charset="-122"/>
              <a:ea typeface="楷体" panose="02010609060101010101" pitchFamily="49" charset="-122"/>
            </a:endParaRPr>
          </a:p>
          <a:p>
            <a:pPr marL="800100" lvl="1" indent="-342900">
              <a:spcBef>
                <a:spcPct val="20000"/>
              </a:spcBef>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训练数据输入到神经网络中，神经网络计算真实输出与实际输出之间的差异，然后通过调节权值来减小这种差异</a:t>
            </a:r>
            <a:endParaRPr lang="en-US" altLang="zh-CN" sz="3200" dirty="0" smtClean="0">
              <a:latin typeface="楷体" panose="02010609060101010101" pitchFamily="49" charset="-122"/>
              <a:ea typeface="楷体" panose="02010609060101010101" pitchFamily="49" charset="-122"/>
            </a:endParaRPr>
          </a:p>
          <a:p>
            <a:pPr marL="342900"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两阶段</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训练数据输入，通过前向层层计算到输出层输出结果</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计算真实输出与实际输出之间的错误，通过反向从输出层</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隐藏层</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输入层的调节权值来减少错误</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多层人工神经网络：反向传播算法</a:t>
            </a:r>
            <a:endParaRPr lang="zh-CN" altLang="en-US" dirty="0">
              <a:latin typeface="楷体" panose="02010609060101010101" pitchFamily="49" charset="-122"/>
              <a:ea typeface="楷体" panose="02010609060101010101" pitchFamily="49" charset="-122"/>
            </a:endParaRPr>
          </a:p>
        </p:txBody>
      </p:sp>
      <p:graphicFrame>
        <p:nvGraphicFramePr>
          <p:cNvPr id="139266" name="对象 1"/>
          <p:cNvGraphicFramePr>
            <a:graphicFrameLocks noChangeAspect="1"/>
          </p:cNvGraphicFramePr>
          <p:nvPr/>
        </p:nvGraphicFramePr>
        <p:xfrm>
          <a:off x="1044575" y="1626195"/>
          <a:ext cx="6696075" cy="4683125"/>
        </p:xfrm>
        <a:graphic>
          <a:graphicData uri="http://schemas.openxmlformats.org/presentationml/2006/ole">
            <mc:AlternateContent xmlns:mc="http://schemas.openxmlformats.org/markup-compatibility/2006">
              <mc:Choice xmlns:v="urn:schemas-microsoft-com:vml" Requires="v">
                <p:oleObj spid="_x0000_s11280" name="Picture" r:id="rId4" imgW="29651325" imgH="21078825" progId="Word.Picture.8">
                  <p:embed/>
                </p:oleObj>
              </mc:Choice>
              <mc:Fallback>
                <p:oleObj name="Picture" r:id="rId4" imgW="29651325" imgH="21078825" progId="Word.Picture.8">
                  <p:embed/>
                  <p:pic>
                    <p:nvPicPr>
                      <p:cNvPr id="0" name="对象 1"/>
                      <p:cNvPicPr>
                        <a:picLocks noChangeAspect="1"/>
                      </p:cNvPicPr>
                      <p:nvPr/>
                    </p:nvPicPr>
                    <p:blipFill>
                      <a:blip r:embed="rId5"/>
                      <a:stretch>
                        <a:fillRect/>
                      </a:stretch>
                    </p:blipFill>
                    <p:spPr>
                      <a:xfrm>
                        <a:off x="1044575" y="1626195"/>
                        <a:ext cx="6696075" cy="46831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多层人工神经网络：反向传播算法</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a:bodyPr>
          <a:lstStyle/>
          <a:p>
            <a:pPr marL="342900"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第一步：初始化</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pPr>
            <a:r>
              <a:rPr lang="zh-CN" altLang="en-US" sz="3200" dirty="0" smtClean="0">
                <a:latin typeface="楷体" panose="02010609060101010101" pitchFamily="49" charset="-122"/>
                <a:ea typeface="楷体" panose="02010609060101010101" pitchFamily="49" charset="-122"/>
              </a:rPr>
              <a:t>设定初始的权值</a:t>
            </a:r>
            <a:r>
              <a:rPr lang="en-US" altLang="zh-CN" sz="3200" dirty="0" smtClean="0">
                <a:latin typeface="楷体" panose="02010609060101010101" pitchFamily="49" charset="-122"/>
                <a:ea typeface="楷体" panose="02010609060101010101" pitchFamily="49" charset="-122"/>
              </a:rPr>
              <a:t>w</a:t>
            </a:r>
            <a:r>
              <a:rPr lang="en-US" altLang="zh-CN" sz="3200" baseline="-25000" dirty="0" smtClean="0">
                <a:latin typeface="楷体" panose="02010609060101010101" pitchFamily="49" charset="-122"/>
                <a:ea typeface="楷体" panose="02010609060101010101" pitchFamily="49" charset="-122"/>
              </a:rPr>
              <a:t>1</a:t>
            </a:r>
            <a:r>
              <a:rPr lang="en-US" altLang="zh-CN" sz="3200" dirty="0" smtClean="0">
                <a:latin typeface="楷体" panose="02010609060101010101" pitchFamily="49" charset="-122"/>
                <a:ea typeface="楷体" panose="02010609060101010101" pitchFamily="49" charset="-122"/>
              </a:rPr>
              <a:t>,w</a:t>
            </a:r>
            <a:r>
              <a:rPr lang="en-US" altLang="zh-CN" sz="3200" baseline="-25000" dirty="0" smtClean="0">
                <a:latin typeface="楷体" panose="02010609060101010101" pitchFamily="49" charset="-122"/>
                <a:ea typeface="楷体" panose="02010609060101010101" pitchFamily="49" charset="-122"/>
              </a:rPr>
              <a:t>2</a:t>
            </a:r>
            <a:r>
              <a:rPr lang="en-US" altLang="zh-CN" sz="3200" dirty="0" smtClean="0">
                <a:latin typeface="楷体" panose="02010609060101010101" pitchFamily="49" charset="-122"/>
                <a:ea typeface="楷体" panose="02010609060101010101" pitchFamily="49" charset="-122"/>
              </a:rPr>
              <a:t>,…,w</a:t>
            </a:r>
            <a:r>
              <a:rPr lang="en-US" altLang="zh-CN" sz="3200" baseline="-25000" dirty="0" smtClean="0">
                <a:latin typeface="楷体" panose="02010609060101010101" pitchFamily="49" charset="-122"/>
                <a:ea typeface="楷体" panose="02010609060101010101" pitchFamily="49" charset="-122"/>
              </a:rPr>
              <a:t>n</a:t>
            </a:r>
            <a:r>
              <a:rPr lang="zh-CN" altLang="en-US" sz="3200" dirty="0" smtClean="0">
                <a:latin typeface="楷体" panose="02010609060101010101" pitchFamily="49" charset="-122"/>
                <a:ea typeface="楷体" panose="02010609060101010101" pitchFamily="49" charset="-122"/>
              </a:rPr>
              <a:t>和阈值</a:t>
            </a:r>
            <a:r>
              <a:rPr lang="en-GB" altLang="zh-CN" sz="3200" dirty="0" smtClean="0">
                <a:sym typeface="Symbol" panose="05050102010706020507" pitchFamily="18" charset="2"/>
              </a:rPr>
              <a:t></a:t>
            </a:r>
            <a:r>
              <a:rPr lang="zh-CN" altLang="en-US" sz="3200" dirty="0" smtClean="0">
                <a:latin typeface="楷体" panose="02010609060101010101" pitchFamily="49" charset="-122"/>
                <a:ea typeface="楷体" panose="02010609060101010101" pitchFamily="49" charset="-122"/>
                <a:sym typeface="Symbol" panose="05050102010706020507" pitchFamily="18" charset="2"/>
              </a:rPr>
              <a:t>为如下的一致分布中的随机数</a:t>
            </a:r>
            <a:endParaRPr lang="en-US" altLang="zh-CN" sz="3200" dirty="0" smtClean="0">
              <a:latin typeface="楷体" panose="02010609060101010101" pitchFamily="49" charset="-122"/>
              <a:ea typeface="楷体" panose="02010609060101010101" pitchFamily="49" charset="-122"/>
              <a:sym typeface="Symbol" panose="05050102010706020507" pitchFamily="18" charset="2"/>
            </a:endParaRPr>
          </a:p>
          <a:p>
            <a:pPr marL="800100" lvl="1" indent="-342900">
              <a:spcBef>
                <a:spcPct val="200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sym typeface="Symbol" panose="05050102010706020507" pitchFamily="18" charset="2"/>
            </a:endParaRPr>
          </a:p>
          <a:p>
            <a:pPr marL="800100" lvl="1" indent="-342900">
              <a:spcBef>
                <a:spcPct val="200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sym typeface="Symbol" panose="05050102010706020507" pitchFamily="18" charset="2"/>
            </a:endParaRPr>
          </a:p>
          <a:p>
            <a:pPr marL="1257300" lvl="2" indent="-342900">
              <a:spcBef>
                <a:spcPct val="20000"/>
              </a:spcBef>
              <a:buClr>
                <a:srgbClr val="800000"/>
              </a:buClr>
              <a:buFont typeface="Wingdings" panose="05000000000000000000" pitchFamily="2" charset="2"/>
              <a:buChar char="Ø"/>
            </a:pPr>
            <a:r>
              <a:rPr lang="en-US" altLang="zh-CN" sz="3200" dirty="0" smtClean="0">
                <a:latin typeface="楷体" panose="02010609060101010101" pitchFamily="49" charset="-122"/>
                <a:ea typeface="楷体" panose="02010609060101010101" pitchFamily="49" charset="-122"/>
                <a:sym typeface="Symbol" panose="05050102010706020507" pitchFamily="18" charset="2"/>
              </a:rPr>
              <a:t>F</a:t>
            </a:r>
            <a:r>
              <a:rPr lang="en-US" altLang="zh-CN" sz="3200" baseline="-25000" dirty="0" smtClean="0">
                <a:latin typeface="楷体" panose="02010609060101010101" pitchFamily="49" charset="-122"/>
                <a:ea typeface="楷体" panose="02010609060101010101" pitchFamily="49" charset="-122"/>
                <a:sym typeface="Symbol" panose="05050102010706020507" pitchFamily="18" charset="2"/>
              </a:rPr>
              <a:t>i</a:t>
            </a:r>
            <a:r>
              <a:rPr lang="zh-CN" altLang="en-US" sz="3200" dirty="0" smtClean="0">
                <a:latin typeface="楷体" panose="02010609060101010101" pitchFamily="49" charset="-122"/>
                <a:ea typeface="楷体" panose="02010609060101010101" pitchFamily="49" charset="-122"/>
                <a:sym typeface="Symbol" panose="05050102010706020507" pitchFamily="18" charset="2"/>
              </a:rPr>
              <a:t>是输入神经元数量总和</a:t>
            </a:r>
            <a:endParaRPr lang="en-US" altLang="zh-CN" sz="3200" dirty="0" smtClean="0">
              <a:latin typeface="楷体" panose="02010609060101010101" pitchFamily="49" charset="-122"/>
              <a:ea typeface="楷体" panose="02010609060101010101" pitchFamily="49" charset="-122"/>
            </a:endParaRPr>
          </a:p>
        </p:txBody>
      </p:sp>
      <p:graphicFrame>
        <p:nvGraphicFramePr>
          <p:cNvPr id="140290" name="对象 2"/>
          <p:cNvGraphicFramePr>
            <a:graphicFrameLocks noChangeAspect="1"/>
          </p:cNvGraphicFramePr>
          <p:nvPr/>
        </p:nvGraphicFramePr>
        <p:xfrm>
          <a:off x="2915816" y="3356992"/>
          <a:ext cx="2438400" cy="1169988"/>
        </p:xfrm>
        <a:graphic>
          <a:graphicData uri="http://schemas.openxmlformats.org/presentationml/2006/ole">
            <mc:AlternateContent xmlns:mc="http://schemas.openxmlformats.org/markup-compatibility/2006">
              <mc:Choice xmlns:v="urn:schemas-microsoft-com:vml" Requires="v">
                <p:oleObj spid="_x0000_s12304" name="公式" r:id="rId4" imgW="28041600" imgH="11582400" progId="Equation.3">
                  <p:embed/>
                </p:oleObj>
              </mc:Choice>
              <mc:Fallback>
                <p:oleObj name="公式" r:id="rId4" imgW="28041600" imgH="11582400" progId="Equation.3">
                  <p:embed/>
                  <p:pic>
                    <p:nvPicPr>
                      <p:cNvPr id="0" name="对象 2"/>
                      <p:cNvPicPr>
                        <a:picLocks noChangeAspect="1"/>
                      </p:cNvPicPr>
                      <p:nvPr/>
                    </p:nvPicPr>
                    <p:blipFill>
                      <a:blip r:embed="rId5"/>
                      <a:stretch>
                        <a:fillRect/>
                      </a:stretch>
                    </p:blipFill>
                    <p:spPr>
                      <a:xfrm>
                        <a:off x="2915816" y="3356992"/>
                        <a:ext cx="2438400" cy="1169988"/>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多层人工神经网络：反向传播算法</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5229200"/>
          </a:xfrm>
          <a:prstGeom prst="rect">
            <a:avLst/>
          </a:prstGeom>
        </p:spPr>
        <p:txBody>
          <a:bodyPr vert="horz" lIns="91440" tIns="45720" rIns="91440" bIns="45720" rtlCol="0">
            <a:normAutofit/>
          </a:bodyPr>
          <a:lstStyle/>
          <a:p>
            <a:pPr marL="342900"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第二步：计算激活函数值</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根据输入</a:t>
            </a:r>
            <a:r>
              <a:rPr lang="en-GB" altLang="zh-CN" sz="2800" i="1" dirty="0" smtClean="0"/>
              <a:t>x</a:t>
            </a:r>
            <a:r>
              <a:rPr lang="en-GB" altLang="zh-CN" sz="2800" baseline="-25000" dirty="0" smtClean="0"/>
              <a:t>1</a:t>
            </a:r>
            <a:r>
              <a:rPr lang="en-GB" altLang="zh-CN" sz="2800" dirty="0" smtClean="0"/>
              <a:t>(</a:t>
            </a:r>
            <a:r>
              <a:rPr lang="en-GB" altLang="zh-CN" sz="2800" i="1" dirty="0" smtClean="0"/>
              <a:t>p</a:t>
            </a:r>
            <a:r>
              <a:rPr lang="en-GB" altLang="zh-CN" sz="2800" dirty="0" smtClean="0"/>
              <a:t>), </a:t>
            </a:r>
            <a:r>
              <a:rPr lang="en-GB" altLang="zh-CN" sz="2800" i="1" dirty="0" smtClean="0"/>
              <a:t>x</a:t>
            </a:r>
            <a:r>
              <a:rPr lang="en-GB" altLang="zh-CN" sz="2800" baseline="-25000" dirty="0" smtClean="0"/>
              <a:t>2</a:t>
            </a:r>
            <a:r>
              <a:rPr lang="en-GB" altLang="zh-CN" sz="2800" dirty="0" smtClean="0"/>
              <a:t>(</a:t>
            </a:r>
            <a:r>
              <a:rPr lang="en-GB" altLang="zh-CN" sz="2800" i="1" dirty="0" smtClean="0"/>
              <a:t>p</a:t>
            </a:r>
            <a:r>
              <a:rPr lang="en-GB" altLang="zh-CN" sz="2800" dirty="0" smtClean="0"/>
              <a:t>),…, </a:t>
            </a:r>
            <a:r>
              <a:rPr lang="en-GB" altLang="zh-CN" sz="2800" i="1" dirty="0" smtClean="0"/>
              <a:t>x</a:t>
            </a:r>
            <a:r>
              <a:rPr lang="en-GB" altLang="zh-CN" sz="2800" i="1" baseline="-25000" dirty="0" smtClean="0"/>
              <a:t>n</a:t>
            </a:r>
            <a:r>
              <a:rPr lang="en-GB" altLang="zh-CN" sz="2800" dirty="0" smtClean="0"/>
              <a:t>(</a:t>
            </a:r>
            <a:r>
              <a:rPr lang="en-GB" altLang="zh-CN" sz="2800" i="1" dirty="0" smtClean="0"/>
              <a:t>p</a:t>
            </a:r>
            <a:r>
              <a:rPr lang="en-GB" altLang="zh-CN" sz="2800" dirty="0" smtClean="0"/>
              <a:t>) </a:t>
            </a:r>
            <a:r>
              <a:rPr lang="zh-CN" altLang="en-US" sz="2800" dirty="0" smtClean="0">
                <a:latin typeface="楷体" panose="02010609060101010101" pitchFamily="49" charset="-122"/>
                <a:ea typeface="楷体" panose="02010609060101010101" pitchFamily="49" charset="-122"/>
              </a:rPr>
              <a:t>和权值</a:t>
            </a:r>
            <a:r>
              <a:rPr lang="en-US" altLang="zh-CN" sz="2800" dirty="0" smtClean="0">
                <a:latin typeface="楷体" panose="02010609060101010101" pitchFamily="49" charset="-122"/>
                <a:ea typeface="楷体" panose="02010609060101010101" pitchFamily="49" charset="-122"/>
              </a:rPr>
              <a:t>w</a:t>
            </a:r>
            <a:r>
              <a:rPr lang="en-US" altLang="zh-CN" sz="2800" baseline="-25000" dirty="0" smtClean="0">
                <a:latin typeface="楷体" panose="02010609060101010101" pitchFamily="49" charset="-122"/>
                <a:ea typeface="楷体" panose="02010609060101010101" pitchFamily="49" charset="-122"/>
              </a:rPr>
              <a:t>1</a:t>
            </a:r>
            <a:r>
              <a:rPr lang="en-US" altLang="zh-CN" sz="2800" dirty="0" smtClean="0">
                <a:latin typeface="楷体" panose="02010609060101010101" pitchFamily="49" charset="-122"/>
                <a:ea typeface="楷体" panose="02010609060101010101" pitchFamily="49" charset="-122"/>
              </a:rPr>
              <a:t>,w</a:t>
            </a:r>
            <a:r>
              <a:rPr lang="en-US" altLang="zh-CN" sz="2800" baseline="-25000" dirty="0" smtClean="0">
                <a:latin typeface="楷体" panose="02010609060101010101" pitchFamily="49" charset="-122"/>
                <a:ea typeface="楷体" panose="02010609060101010101" pitchFamily="49" charset="-122"/>
              </a:rPr>
              <a:t>2</a:t>
            </a:r>
            <a:r>
              <a:rPr lang="en-US" altLang="zh-CN" sz="2800" dirty="0" smtClean="0">
                <a:latin typeface="楷体" panose="02010609060101010101" pitchFamily="49" charset="-122"/>
                <a:ea typeface="楷体" panose="02010609060101010101" pitchFamily="49" charset="-122"/>
              </a:rPr>
              <a:t>,…,w</a:t>
            </a:r>
            <a:r>
              <a:rPr lang="en-US" altLang="zh-CN" sz="2800" baseline="-25000" dirty="0" smtClean="0">
                <a:latin typeface="楷体" panose="02010609060101010101" pitchFamily="49" charset="-122"/>
                <a:ea typeface="楷体" panose="02010609060101010101" pitchFamily="49" charset="-122"/>
              </a:rPr>
              <a:t>n</a:t>
            </a:r>
            <a:r>
              <a:rPr lang="zh-CN" altLang="en-US" sz="2800" dirty="0" smtClean="0">
                <a:latin typeface="楷体" panose="02010609060101010101" pitchFamily="49" charset="-122"/>
                <a:ea typeface="楷体" panose="02010609060101010101" pitchFamily="49" charset="-122"/>
              </a:rPr>
              <a:t>计算输出</a:t>
            </a:r>
            <a:r>
              <a:rPr lang="en-GB" altLang="zh-CN" sz="2800" i="1" dirty="0" smtClean="0"/>
              <a:t>y</a:t>
            </a:r>
            <a:r>
              <a:rPr lang="en-GB" altLang="zh-CN" sz="2800" baseline="-25000" dirty="0" smtClean="0"/>
              <a:t>1</a:t>
            </a:r>
            <a:r>
              <a:rPr lang="en-GB" altLang="zh-CN" sz="2800" dirty="0" smtClean="0"/>
              <a:t>(</a:t>
            </a:r>
            <a:r>
              <a:rPr lang="en-GB" altLang="zh-CN" sz="2800" i="1" dirty="0" smtClean="0"/>
              <a:t>p</a:t>
            </a:r>
            <a:r>
              <a:rPr lang="en-GB" altLang="zh-CN" sz="2800" dirty="0" smtClean="0"/>
              <a:t>), </a:t>
            </a:r>
            <a:r>
              <a:rPr lang="en-GB" altLang="zh-CN" sz="2800" i="1" dirty="0" smtClean="0"/>
              <a:t>y</a:t>
            </a:r>
            <a:r>
              <a:rPr lang="en-GB" altLang="zh-CN" sz="2800" baseline="-25000" dirty="0" smtClean="0"/>
              <a:t>2</a:t>
            </a:r>
            <a:r>
              <a:rPr lang="en-GB" altLang="zh-CN" sz="2800" dirty="0" smtClean="0"/>
              <a:t>(</a:t>
            </a:r>
            <a:r>
              <a:rPr lang="en-GB" altLang="zh-CN" sz="2800" i="1" dirty="0" smtClean="0"/>
              <a:t>p</a:t>
            </a:r>
            <a:r>
              <a:rPr lang="en-GB" altLang="zh-CN" sz="2800" dirty="0" smtClean="0"/>
              <a:t>),…, </a:t>
            </a:r>
            <a:r>
              <a:rPr lang="en-GB" altLang="zh-CN" sz="2800" i="1" dirty="0" smtClean="0"/>
              <a:t>y</a:t>
            </a:r>
            <a:r>
              <a:rPr lang="en-GB" altLang="zh-CN" sz="2800" i="1" baseline="-25000" dirty="0" smtClean="0"/>
              <a:t>n</a:t>
            </a:r>
            <a:r>
              <a:rPr lang="en-GB" altLang="zh-CN" sz="2800" dirty="0" smtClean="0"/>
              <a:t>(</a:t>
            </a:r>
            <a:r>
              <a:rPr lang="en-GB" altLang="zh-CN" sz="2800" i="1" dirty="0" smtClean="0"/>
              <a:t>p</a:t>
            </a:r>
            <a:r>
              <a:rPr lang="en-GB" altLang="zh-CN" sz="2800" dirty="0" smtClean="0"/>
              <a:t>)</a:t>
            </a:r>
          </a:p>
          <a:p>
            <a:pPr marL="1428750" lvl="2" indent="-514350">
              <a:spcBef>
                <a:spcPct val="20000"/>
              </a:spcBef>
              <a:buClr>
                <a:srgbClr val="800000"/>
              </a:buClr>
              <a:buFont typeface="+mj-lt"/>
              <a:buAutoNum type="alphaLcParenR"/>
            </a:pPr>
            <a:r>
              <a:rPr lang="zh-CN" altLang="en-US" sz="2800" dirty="0" smtClean="0">
                <a:latin typeface="楷体" panose="02010609060101010101" pitchFamily="49" charset="-122"/>
                <a:ea typeface="楷体" panose="02010609060101010101" pitchFamily="49" charset="-122"/>
                <a:sym typeface="Symbol" panose="05050102010706020507" pitchFamily="18" charset="2"/>
              </a:rPr>
              <a:t>计算隐藏层神经元的输出</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257300" lvl="2" indent="-342900">
              <a:spcBef>
                <a:spcPct val="200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sym typeface="Symbol" panose="05050102010706020507" pitchFamily="18" charset="2"/>
            </a:endParaRPr>
          </a:p>
          <a:p>
            <a:pPr marL="1714500" lvl="3" indent="-342900">
              <a:spcBef>
                <a:spcPct val="20000"/>
              </a:spcBef>
              <a:buClr>
                <a:srgbClr val="800000"/>
              </a:buClr>
            </a:pPr>
            <a:r>
              <a:rPr lang="en-GB" altLang="zh-CN" sz="2000" dirty="0" smtClean="0">
                <a:latin typeface="楷体" panose="02010609060101010101" pitchFamily="49" charset="-122"/>
                <a:ea typeface="楷体" panose="02010609060101010101" pitchFamily="49" charset="-122"/>
              </a:rPr>
              <a:t>	</a:t>
            </a:r>
          </a:p>
          <a:p>
            <a:pPr marL="1714500" lvl="3" indent="-342900">
              <a:spcBef>
                <a:spcPct val="20000"/>
              </a:spcBef>
              <a:buClr>
                <a:srgbClr val="800000"/>
              </a:buClr>
            </a:pPr>
            <a:r>
              <a:rPr lang="en-GB" altLang="zh-CN" sz="2000" dirty="0" smtClean="0">
                <a:latin typeface="楷体" panose="02010609060101010101" pitchFamily="49" charset="-122"/>
                <a:ea typeface="楷体" panose="02010609060101010101" pitchFamily="49" charset="-122"/>
              </a:rPr>
              <a:t>n</a:t>
            </a:r>
            <a:r>
              <a:rPr lang="zh-CN" altLang="en-US" sz="2000" dirty="0" smtClean="0">
                <a:latin typeface="楷体" panose="02010609060101010101" pitchFamily="49" charset="-122"/>
                <a:ea typeface="楷体" panose="02010609060101010101" pitchFamily="49" charset="-122"/>
              </a:rPr>
              <a:t>是第</a:t>
            </a:r>
            <a:r>
              <a:rPr lang="en-US" altLang="zh-CN" sz="2000" dirty="0" smtClean="0">
                <a:latin typeface="楷体" panose="02010609060101010101" pitchFamily="49" charset="-122"/>
                <a:ea typeface="楷体" panose="02010609060101010101" pitchFamily="49" charset="-122"/>
              </a:rPr>
              <a:t>j</a:t>
            </a:r>
            <a:r>
              <a:rPr lang="zh-CN" altLang="en-US" sz="2000" dirty="0" smtClean="0">
                <a:latin typeface="楷体" panose="02010609060101010101" pitchFamily="49" charset="-122"/>
                <a:ea typeface="楷体" panose="02010609060101010101" pitchFamily="49" charset="-122"/>
              </a:rPr>
              <a:t>个隐藏层神经元的输入数量，</a:t>
            </a:r>
            <a:r>
              <a:rPr lang="en-US" altLang="zh-CN" sz="2000" dirty="0" smtClean="0">
                <a:latin typeface="楷体" panose="02010609060101010101" pitchFamily="49" charset="-122"/>
                <a:ea typeface="楷体" panose="02010609060101010101" pitchFamily="49" charset="-122"/>
              </a:rPr>
              <a:t>sigmoid</a:t>
            </a:r>
            <a:r>
              <a:rPr lang="zh-CN" altLang="en-US" sz="2000" dirty="0" smtClean="0">
                <a:latin typeface="楷体" panose="02010609060101010101" pitchFamily="49" charset="-122"/>
                <a:ea typeface="楷体" panose="02010609060101010101" pitchFamily="49" charset="-122"/>
              </a:rPr>
              <a:t>是激活函数</a:t>
            </a:r>
            <a:endParaRPr lang="en-US" altLang="zh-CN" sz="20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buFont typeface="+mj-lt"/>
              <a:buAutoNum type="alphaLcParenR" startAt="2"/>
            </a:pPr>
            <a:r>
              <a:rPr lang="zh-CN" altLang="en-US" sz="2800" dirty="0" smtClean="0">
                <a:latin typeface="楷体" panose="02010609060101010101" pitchFamily="49" charset="-122"/>
                <a:ea typeface="楷体" panose="02010609060101010101" pitchFamily="49" charset="-122"/>
                <a:sym typeface="Symbol" panose="05050102010706020507" pitchFamily="18" charset="2"/>
              </a:rPr>
              <a:t>计算输出层神经元的输出</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257300" lvl="2" indent="-342900">
              <a:spcBef>
                <a:spcPct val="20000"/>
              </a:spcBef>
              <a:buClr>
                <a:srgbClr val="800000"/>
              </a:buClr>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714500" lvl="3" indent="-342900">
              <a:spcBef>
                <a:spcPct val="20000"/>
              </a:spcBef>
              <a:buClr>
                <a:srgbClr val="800000"/>
              </a:buClr>
            </a:pPr>
            <a:r>
              <a:rPr lang="en-US" altLang="zh-CN" sz="2000" dirty="0" smtClean="0">
                <a:latin typeface="楷体" panose="02010609060101010101" pitchFamily="49" charset="-122"/>
                <a:ea typeface="楷体" panose="02010609060101010101" pitchFamily="49" charset="-122"/>
              </a:rPr>
              <a:t>  </a:t>
            </a:r>
          </a:p>
          <a:p>
            <a:pPr marL="1714500" lvl="3" indent="-342900">
              <a:spcBef>
                <a:spcPct val="20000"/>
              </a:spcBef>
              <a:buClr>
                <a:srgbClr val="800000"/>
              </a:buClr>
            </a:pPr>
            <a:r>
              <a:rPr lang="en-US" altLang="zh-CN" sz="2000" dirty="0" smtClean="0">
                <a:latin typeface="楷体" panose="02010609060101010101" pitchFamily="49" charset="-122"/>
                <a:ea typeface="楷体" panose="02010609060101010101" pitchFamily="49" charset="-122"/>
              </a:rPr>
              <a:t>m</a:t>
            </a:r>
            <a:r>
              <a:rPr lang="zh-CN" altLang="en-US" sz="2000" dirty="0" smtClean="0">
                <a:latin typeface="楷体" panose="02010609060101010101" pitchFamily="49" charset="-122"/>
                <a:ea typeface="楷体" panose="02010609060101010101" pitchFamily="49" charset="-122"/>
              </a:rPr>
              <a:t>是第</a:t>
            </a:r>
            <a:r>
              <a:rPr lang="en-US" altLang="zh-CN" sz="2000" dirty="0" smtClean="0">
                <a:latin typeface="楷体" panose="02010609060101010101" pitchFamily="49" charset="-122"/>
                <a:ea typeface="楷体" panose="02010609060101010101" pitchFamily="49" charset="-122"/>
              </a:rPr>
              <a:t>k</a:t>
            </a:r>
            <a:r>
              <a:rPr lang="zh-CN" altLang="en-US" sz="2000" dirty="0" smtClean="0">
                <a:latin typeface="楷体" panose="02010609060101010101" pitchFamily="49" charset="-122"/>
                <a:ea typeface="楷体" panose="02010609060101010101" pitchFamily="49" charset="-122"/>
              </a:rPr>
              <a:t>个输出神经元的输入数量</a:t>
            </a:r>
            <a:endParaRPr lang="en-US" altLang="zh-CN" sz="3200" dirty="0" smtClean="0">
              <a:latin typeface="楷体" panose="02010609060101010101" pitchFamily="49" charset="-122"/>
              <a:ea typeface="楷体" panose="02010609060101010101" pitchFamily="49" charset="-122"/>
              <a:sym typeface="Symbol" panose="05050102010706020507" pitchFamily="18" charset="2"/>
            </a:endParaRPr>
          </a:p>
        </p:txBody>
      </p:sp>
      <p:graphicFrame>
        <p:nvGraphicFramePr>
          <p:cNvPr id="31749" name="对象 1"/>
          <p:cNvGraphicFramePr>
            <a:graphicFrameLocks noChangeAspect="1"/>
          </p:cNvGraphicFramePr>
          <p:nvPr/>
        </p:nvGraphicFramePr>
        <p:xfrm>
          <a:off x="2115517" y="3645024"/>
          <a:ext cx="5840859" cy="936104"/>
        </p:xfrm>
        <a:graphic>
          <a:graphicData uri="http://schemas.openxmlformats.org/presentationml/2006/ole">
            <mc:AlternateContent xmlns:mc="http://schemas.openxmlformats.org/markup-compatibility/2006">
              <mc:Choice xmlns:v="urn:schemas-microsoft-com:vml" Requires="v">
                <p:oleObj spid="_x0000_s13341" name="公式" r:id="rId4" imgW="66751200" imgH="11582400" progId="Equation.3">
                  <p:embed/>
                </p:oleObj>
              </mc:Choice>
              <mc:Fallback>
                <p:oleObj name="公式" r:id="rId4" imgW="66751200" imgH="11582400" progId="Equation.3">
                  <p:embed/>
                  <p:pic>
                    <p:nvPicPr>
                      <p:cNvPr id="0" name="对象 1"/>
                      <p:cNvPicPr>
                        <a:picLocks noChangeAspect="1"/>
                      </p:cNvPicPr>
                      <p:nvPr/>
                    </p:nvPicPr>
                    <p:blipFill>
                      <a:blip r:embed="rId5"/>
                      <a:stretch>
                        <a:fillRect/>
                      </a:stretch>
                    </p:blipFill>
                    <p:spPr>
                      <a:xfrm>
                        <a:off x="2115517" y="3645024"/>
                        <a:ext cx="5840859" cy="936104"/>
                      </a:xfrm>
                      <a:prstGeom prst="rect">
                        <a:avLst/>
                      </a:prstGeom>
                      <a:noFill/>
                      <a:ln w="9525">
                        <a:noFill/>
                      </a:ln>
                    </p:spPr>
                  </p:pic>
                </p:oleObj>
              </mc:Fallback>
            </mc:AlternateContent>
          </a:graphicData>
        </a:graphic>
      </p:graphicFrame>
      <p:graphicFrame>
        <p:nvGraphicFramePr>
          <p:cNvPr id="141316" name="对象 1"/>
          <p:cNvGraphicFramePr>
            <a:graphicFrameLocks noChangeAspect="1"/>
          </p:cNvGraphicFramePr>
          <p:nvPr/>
        </p:nvGraphicFramePr>
        <p:xfrm>
          <a:off x="2195736" y="5562475"/>
          <a:ext cx="5400600" cy="818853"/>
        </p:xfrm>
        <a:graphic>
          <a:graphicData uri="http://schemas.openxmlformats.org/presentationml/2006/ole">
            <mc:AlternateContent xmlns:mc="http://schemas.openxmlformats.org/markup-compatibility/2006">
              <mc:Choice xmlns:v="urn:schemas-microsoft-com:vml" Requires="v">
                <p:oleObj spid="_x0000_s13342" name="公式" r:id="rId6" imgW="67970400" imgH="11582400" progId="Equation.3">
                  <p:embed/>
                </p:oleObj>
              </mc:Choice>
              <mc:Fallback>
                <p:oleObj name="公式" r:id="rId6" imgW="67970400" imgH="11582400" progId="Equation.3">
                  <p:embed/>
                  <p:pic>
                    <p:nvPicPr>
                      <p:cNvPr id="0" name="图片 13313"/>
                      <p:cNvPicPr>
                        <a:picLocks noChangeAspect="1"/>
                      </p:cNvPicPr>
                      <p:nvPr/>
                    </p:nvPicPr>
                    <p:blipFill>
                      <a:blip r:embed="rId7"/>
                      <a:stretch>
                        <a:fillRect/>
                      </a:stretch>
                    </p:blipFill>
                    <p:spPr>
                      <a:xfrm>
                        <a:off x="2195736" y="5562475"/>
                        <a:ext cx="5400600" cy="818853"/>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1749"/>
                                        </p:tgtEl>
                                        <p:attrNameLst>
                                          <p:attrName>style.visibility</p:attrName>
                                        </p:attrNameLst>
                                      </p:cBhvr>
                                      <p:to>
                                        <p:strVal val="visible"/>
                                      </p:to>
                                    </p:set>
                                    <p:animEffect transition="in" filter="blinds(horizontal)">
                                      <p:cBhvr>
                                        <p:cTn id="21" dur="500"/>
                                        <p:tgtEl>
                                          <p:spTgt spid="3174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blinds(horizontal)">
                                      <p:cBhvr>
                                        <p:cTn id="29" dur="500"/>
                                        <p:tgtEl>
                                          <p:spTgt spid="5">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41316"/>
                                        </p:tgtEl>
                                        <p:attrNameLst>
                                          <p:attrName>style.visibility</p:attrName>
                                        </p:attrNameLst>
                                      </p:cBhvr>
                                      <p:to>
                                        <p:strVal val="visible"/>
                                      </p:to>
                                    </p:set>
                                    <p:animEffect transition="in" filter="blinds(horizontal)">
                                      <p:cBhvr>
                                        <p:cTn id="35"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多层人工神经网络：反向传播算法</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5040560"/>
          </a:xfrm>
          <a:prstGeom prst="rect">
            <a:avLst/>
          </a:prstGeom>
        </p:spPr>
        <p:txBody>
          <a:bodyPr vert="horz" lIns="91440" tIns="45720" rIns="91440" bIns="45720" rtlCol="0">
            <a:normAutofit/>
          </a:bodyPr>
          <a:lstStyle/>
          <a:p>
            <a:pPr marL="342900"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第三步：权值更新</a:t>
            </a:r>
            <a:r>
              <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从后往前</a:t>
            </a:r>
            <a:r>
              <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a:t>
            </a:r>
          </a:p>
          <a:p>
            <a:pPr marL="1428750" lvl="2" indent="-514350">
              <a:spcBef>
                <a:spcPct val="20000"/>
              </a:spcBef>
              <a:buClr>
                <a:srgbClr val="800000"/>
              </a:buClr>
              <a:buFont typeface="+mj-lt"/>
              <a:buAutoNum type="alphaLcParenR"/>
            </a:pPr>
            <a:r>
              <a:rPr lang="zh-CN" altLang="en-US" sz="2800" dirty="0" smtClean="0">
                <a:latin typeface="楷体" panose="02010609060101010101" pitchFamily="49" charset="-122"/>
                <a:ea typeface="楷体" panose="02010609060101010101" pitchFamily="49" charset="-122"/>
                <a:sym typeface="Symbol" panose="05050102010706020507" pitchFamily="18" charset="2"/>
              </a:rPr>
              <a:t>计算输出层的错误梯度</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buFont typeface="+mj-lt"/>
              <a:buAutoNum type="alphaLcParenR"/>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buFont typeface="+mj-lt"/>
              <a:buAutoNum type="alphaLcParenR"/>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pPr>
            <a:r>
              <a:rPr lang="en-US" altLang="zh-CN" sz="2800" dirty="0" smtClean="0">
                <a:latin typeface="楷体" panose="02010609060101010101" pitchFamily="49" charset="-122"/>
                <a:ea typeface="楷体" panose="02010609060101010101" pitchFamily="49" charset="-122"/>
                <a:sym typeface="Symbol" panose="05050102010706020507" pitchFamily="18" charset="2"/>
              </a:rPr>
              <a:t>	</a:t>
            </a:r>
            <a:r>
              <a:rPr lang="zh-CN" altLang="en-US" sz="2800" dirty="0" smtClean="0">
                <a:latin typeface="楷体" panose="02010609060101010101" pitchFamily="49" charset="-122"/>
                <a:ea typeface="楷体" panose="02010609060101010101" pitchFamily="49" charset="-122"/>
                <a:sym typeface="Symbol" panose="05050102010706020507" pitchFamily="18" charset="2"/>
              </a:rPr>
              <a:t>计算权值纠正值</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pPr>
            <a:r>
              <a:rPr lang="en-US" altLang="zh-CN" sz="2800" dirty="0" smtClean="0">
                <a:latin typeface="楷体" panose="02010609060101010101" pitchFamily="49" charset="-122"/>
                <a:ea typeface="楷体" panose="02010609060101010101" pitchFamily="49" charset="-122"/>
                <a:sym typeface="Symbol" panose="05050102010706020507" pitchFamily="18" charset="2"/>
              </a:rPr>
              <a:t>	</a:t>
            </a:r>
            <a:r>
              <a:rPr lang="zh-CN" altLang="en-US" sz="2800" dirty="0" smtClean="0">
                <a:latin typeface="楷体" panose="02010609060101010101" pitchFamily="49" charset="-122"/>
                <a:ea typeface="楷体" panose="02010609060101010101" pitchFamily="49" charset="-122"/>
                <a:sym typeface="Symbol" panose="05050102010706020507" pitchFamily="18" charset="2"/>
              </a:rPr>
              <a:t>更新输出层的权值</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257300" lvl="2" indent="-342900">
              <a:spcBef>
                <a:spcPct val="200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sym typeface="Symbol" panose="05050102010706020507" pitchFamily="18" charset="2"/>
            </a:endParaRPr>
          </a:p>
          <a:p>
            <a:pPr marL="1714500" lvl="3" indent="-342900">
              <a:spcBef>
                <a:spcPct val="20000"/>
              </a:spcBef>
              <a:buClr>
                <a:srgbClr val="800000"/>
              </a:buClr>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257300" lvl="2" indent="-342900">
              <a:spcBef>
                <a:spcPct val="20000"/>
              </a:spcBef>
              <a:buClr>
                <a:srgbClr val="800000"/>
              </a:buClr>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p:txBody>
      </p:sp>
      <p:pic>
        <p:nvPicPr>
          <p:cNvPr id="6" name="图片 8"/>
          <p:cNvPicPr>
            <a:picLocks noChangeAspect="1" noChangeArrowheads="1"/>
          </p:cNvPicPr>
          <p:nvPr/>
        </p:nvPicPr>
        <p:blipFill>
          <a:blip r:embed="rId4" cstate="print"/>
          <a:srcRect/>
          <a:stretch>
            <a:fillRect/>
          </a:stretch>
        </p:blipFill>
        <p:spPr bwMode="auto">
          <a:xfrm>
            <a:off x="2339752" y="3284984"/>
            <a:ext cx="4572000" cy="503237"/>
          </a:xfrm>
          <a:prstGeom prst="rect">
            <a:avLst/>
          </a:prstGeom>
          <a:noFill/>
          <a:ln w="12700">
            <a:noFill/>
            <a:miter lim="800000"/>
            <a:headEnd/>
            <a:tailEnd/>
          </a:ln>
        </p:spPr>
      </p:pic>
      <p:pic>
        <p:nvPicPr>
          <p:cNvPr id="7" name="图片 12"/>
          <p:cNvPicPr>
            <a:picLocks noChangeAspect="1" noChangeArrowheads="1"/>
          </p:cNvPicPr>
          <p:nvPr/>
        </p:nvPicPr>
        <p:blipFill>
          <a:blip r:embed="rId5" cstate="print"/>
          <a:srcRect/>
          <a:stretch>
            <a:fillRect/>
          </a:stretch>
        </p:blipFill>
        <p:spPr bwMode="auto">
          <a:xfrm>
            <a:off x="2371328" y="2703388"/>
            <a:ext cx="3352800" cy="509588"/>
          </a:xfrm>
          <a:prstGeom prst="rect">
            <a:avLst/>
          </a:prstGeom>
          <a:noFill/>
          <a:ln w="12700">
            <a:noFill/>
            <a:miter lim="800000"/>
            <a:headEnd/>
            <a:tailEnd/>
          </a:ln>
        </p:spPr>
      </p:pic>
      <p:graphicFrame>
        <p:nvGraphicFramePr>
          <p:cNvPr id="33799" name="对象 1"/>
          <p:cNvGraphicFramePr>
            <a:graphicFrameLocks noChangeAspect="1"/>
          </p:cNvGraphicFramePr>
          <p:nvPr/>
        </p:nvGraphicFramePr>
        <p:xfrm>
          <a:off x="2426568" y="4258990"/>
          <a:ext cx="3657600" cy="538162"/>
        </p:xfrm>
        <a:graphic>
          <a:graphicData uri="http://schemas.openxmlformats.org/presentationml/2006/ole">
            <mc:AlternateContent xmlns:mc="http://schemas.openxmlformats.org/markup-compatibility/2006">
              <mc:Choice xmlns:v="urn:schemas-microsoft-com:vml" Requires="v">
                <p:oleObj spid="_x0000_s14365" name="公式" r:id="rId6" imgW="45415200" imgH="5791200" progId="Equation.3">
                  <p:embed/>
                </p:oleObj>
              </mc:Choice>
              <mc:Fallback>
                <p:oleObj name="公式" r:id="rId6" imgW="45415200" imgH="5791200" progId="Equation.3">
                  <p:embed/>
                  <p:pic>
                    <p:nvPicPr>
                      <p:cNvPr id="0" name="对象 1"/>
                      <p:cNvPicPr>
                        <a:picLocks noChangeAspect="1"/>
                      </p:cNvPicPr>
                      <p:nvPr/>
                    </p:nvPicPr>
                    <p:blipFill>
                      <a:blip r:embed="rId7"/>
                      <a:stretch>
                        <a:fillRect/>
                      </a:stretch>
                    </p:blipFill>
                    <p:spPr>
                      <a:xfrm>
                        <a:off x="2426568" y="4258990"/>
                        <a:ext cx="3657600" cy="538162"/>
                      </a:xfrm>
                      <a:prstGeom prst="rect">
                        <a:avLst/>
                      </a:prstGeom>
                      <a:noFill/>
                      <a:ln w="12700">
                        <a:noFill/>
                      </a:ln>
                    </p:spPr>
                  </p:pic>
                </p:oleObj>
              </mc:Fallback>
            </mc:AlternateContent>
          </a:graphicData>
        </a:graphic>
      </p:graphicFrame>
      <p:graphicFrame>
        <p:nvGraphicFramePr>
          <p:cNvPr id="33800" name="对象 3"/>
          <p:cNvGraphicFramePr>
            <a:graphicFrameLocks noChangeAspect="1"/>
          </p:cNvGraphicFramePr>
          <p:nvPr/>
        </p:nvGraphicFramePr>
        <p:xfrm>
          <a:off x="2444080" y="5229200"/>
          <a:ext cx="4648200" cy="608013"/>
        </p:xfrm>
        <a:graphic>
          <a:graphicData uri="http://schemas.openxmlformats.org/presentationml/2006/ole">
            <mc:AlternateContent xmlns:mc="http://schemas.openxmlformats.org/markup-compatibility/2006">
              <mc:Choice xmlns:v="urn:schemas-microsoft-com:vml" Requires="v">
                <p:oleObj spid="_x0000_s14366" name="公式" r:id="rId8" imgW="49072800" imgH="5791200" progId="Equation.3">
                  <p:embed/>
                </p:oleObj>
              </mc:Choice>
              <mc:Fallback>
                <p:oleObj name="公式" r:id="rId8" imgW="49072800" imgH="5791200" progId="Equation.3">
                  <p:embed/>
                  <p:pic>
                    <p:nvPicPr>
                      <p:cNvPr id="0" name="对象 3"/>
                      <p:cNvPicPr>
                        <a:picLocks noChangeAspect="1"/>
                      </p:cNvPicPr>
                      <p:nvPr/>
                    </p:nvPicPr>
                    <p:blipFill>
                      <a:blip r:embed="rId9"/>
                      <a:stretch>
                        <a:fillRect/>
                      </a:stretch>
                    </p:blipFill>
                    <p:spPr>
                      <a:xfrm>
                        <a:off x="2444080" y="5229200"/>
                        <a:ext cx="4648200" cy="608013"/>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799"/>
                                        </p:tgtEl>
                                        <p:attrNameLst>
                                          <p:attrName>style.visibility</p:attrName>
                                        </p:attrNameLst>
                                      </p:cBhvr>
                                      <p:to>
                                        <p:strVal val="visible"/>
                                      </p:to>
                                    </p:set>
                                    <p:animEffect transition="in" filter="blinds(horizontal)">
                                      <p:cBhvr>
                                        <p:cTn id="21" dur="500"/>
                                        <p:tgtEl>
                                          <p:spTgt spid="3379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3800"/>
                                        </p:tgtEl>
                                        <p:attrNameLst>
                                          <p:attrName>style.visibility</p:attrName>
                                        </p:attrNameLst>
                                      </p:cBhvr>
                                      <p:to>
                                        <p:strVal val="visible"/>
                                      </p:to>
                                    </p:set>
                                    <p:animEffect transition="in" filter="blinds(horizontal)">
                                      <p:cBhvr>
                                        <p:cTn id="29"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多层人工神经网络：反向传播算法</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5040560"/>
          </a:xfrm>
          <a:prstGeom prst="rect">
            <a:avLst/>
          </a:prstGeom>
        </p:spPr>
        <p:txBody>
          <a:bodyPr vert="horz" lIns="91440" tIns="45720" rIns="91440" bIns="45720" rtlCol="0">
            <a:normAutofit/>
          </a:bodyPr>
          <a:lstStyle/>
          <a:p>
            <a:pPr marL="342900"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第三步：权值更新</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1428750" lvl="2" indent="-514350">
              <a:spcBef>
                <a:spcPct val="20000"/>
              </a:spcBef>
              <a:buClr>
                <a:srgbClr val="800000"/>
              </a:buClr>
              <a:buFont typeface="+mj-lt"/>
              <a:buAutoNum type="alphaLcParenR" startAt="2"/>
            </a:pPr>
            <a:r>
              <a:rPr lang="zh-CN" altLang="en-US" sz="2800" dirty="0" smtClean="0">
                <a:latin typeface="楷体" panose="02010609060101010101" pitchFamily="49" charset="-122"/>
                <a:ea typeface="楷体" panose="02010609060101010101" pitchFamily="49" charset="-122"/>
                <a:sym typeface="Symbol" panose="05050102010706020507" pitchFamily="18" charset="2"/>
              </a:rPr>
              <a:t>计算隐藏层的错误梯度</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buFont typeface="+mj-lt"/>
              <a:buAutoNum type="alphaLcParenR" startAt="2"/>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buFont typeface="+mj-lt"/>
              <a:buAutoNum type="alphaLcParenR" startAt="2"/>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pPr>
            <a:r>
              <a:rPr lang="en-US" altLang="zh-CN" sz="2800" dirty="0" smtClean="0">
                <a:latin typeface="楷体" panose="02010609060101010101" pitchFamily="49" charset="-122"/>
                <a:ea typeface="楷体" panose="02010609060101010101" pitchFamily="49" charset="-122"/>
                <a:sym typeface="Symbol" panose="05050102010706020507" pitchFamily="18" charset="2"/>
              </a:rPr>
              <a:t>	</a:t>
            </a:r>
            <a:r>
              <a:rPr lang="zh-CN" altLang="en-US" sz="2800" dirty="0" smtClean="0">
                <a:latin typeface="楷体" panose="02010609060101010101" pitchFamily="49" charset="-122"/>
                <a:ea typeface="楷体" panose="02010609060101010101" pitchFamily="49" charset="-122"/>
                <a:sym typeface="Symbol" panose="05050102010706020507" pitchFamily="18" charset="2"/>
              </a:rPr>
              <a:t>计算权值纠正值</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428750" lvl="2" indent="-514350">
              <a:spcBef>
                <a:spcPct val="20000"/>
              </a:spcBef>
              <a:buClr>
                <a:srgbClr val="800000"/>
              </a:buClr>
            </a:pPr>
            <a:r>
              <a:rPr lang="en-US" altLang="zh-CN" sz="2800" dirty="0" smtClean="0">
                <a:latin typeface="楷体" panose="02010609060101010101" pitchFamily="49" charset="-122"/>
                <a:ea typeface="楷体" panose="02010609060101010101" pitchFamily="49" charset="-122"/>
                <a:sym typeface="Symbol" panose="05050102010706020507" pitchFamily="18" charset="2"/>
              </a:rPr>
              <a:t>	</a:t>
            </a:r>
          </a:p>
          <a:p>
            <a:pPr marL="1428750" lvl="2" indent="-514350">
              <a:spcBef>
                <a:spcPct val="20000"/>
              </a:spcBef>
              <a:buClr>
                <a:srgbClr val="800000"/>
              </a:buClr>
            </a:pPr>
            <a:r>
              <a:rPr lang="en-US" altLang="zh-CN" sz="2800" dirty="0" smtClean="0">
                <a:latin typeface="楷体" panose="02010609060101010101" pitchFamily="49" charset="-122"/>
                <a:ea typeface="楷体" panose="02010609060101010101" pitchFamily="49" charset="-122"/>
                <a:sym typeface="Symbol" panose="05050102010706020507" pitchFamily="18" charset="2"/>
              </a:rPr>
              <a:t>	</a:t>
            </a:r>
            <a:r>
              <a:rPr lang="zh-CN" altLang="en-US" sz="2800" dirty="0" smtClean="0">
                <a:latin typeface="楷体" panose="02010609060101010101" pitchFamily="49" charset="-122"/>
                <a:ea typeface="楷体" panose="02010609060101010101" pitchFamily="49" charset="-122"/>
                <a:sym typeface="Symbol" panose="05050102010706020507" pitchFamily="18" charset="2"/>
              </a:rPr>
              <a:t>更新隐藏层的权值</a:t>
            </a: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257300" lvl="2" indent="-342900">
              <a:spcBef>
                <a:spcPct val="20000"/>
              </a:spcBef>
              <a:buClr>
                <a:srgbClr val="800000"/>
              </a:buClr>
              <a:buFont typeface="Wingdings" panose="05000000000000000000" pitchFamily="2" charset="2"/>
              <a:buChar char="Ø"/>
            </a:pPr>
            <a:endParaRPr lang="en-US" altLang="zh-CN" sz="3200" dirty="0" smtClean="0">
              <a:latin typeface="楷体" panose="02010609060101010101" pitchFamily="49" charset="-122"/>
              <a:ea typeface="楷体" panose="02010609060101010101" pitchFamily="49" charset="-122"/>
              <a:sym typeface="Symbol" panose="05050102010706020507" pitchFamily="18" charset="2"/>
            </a:endParaRPr>
          </a:p>
          <a:p>
            <a:pPr marL="1714500" lvl="3" indent="-342900">
              <a:spcBef>
                <a:spcPct val="20000"/>
              </a:spcBef>
              <a:buClr>
                <a:srgbClr val="800000"/>
              </a:buClr>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a:p>
            <a:pPr marL="1257300" lvl="2" indent="-342900">
              <a:spcBef>
                <a:spcPct val="20000"/>
              </a:spcBef>
              <a:buClr>
                <a:srgbClr val="800000"/>
              </a:buClr>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sym typeface="Symbol" panose="05050102010706020507" pitchFamily="18" charset="2"/>
            </a:endParaRPr>
          </a:p>
        </p:txBody>
      </p:sp>
      <p:graphicFrame>
        <p:nvGraphicFramePr>
          <p:cNvPr id="143364" name="对象 2"/>
          <p:cNvGraphicFramePr>
            <a:graphicFrameLocks noChangeAspect="1"/>
          </p:cNvGraphicFramePr>
          <p:nvPr/>
        </p:nvGraphicFramePr>
        <p:xfrm>
          <a:off x="2051720" y="2636912"/>
          <a:ext cx="6858000" cy="1149350"/>
        </p:xfrm>
        <a:graphic>
          <a:graphicData uri="http://schemas.openxmlformats.org/presentationml/2006/ole">
            <mc:AlternateContent xmlns:mc="http://schemas.openxmlformats.org/markup-compatibility/2006">
              <mc:Choice xmlns:v="urn:schemas-microsoft-com:vml" Requires="v">
                <p:oleObj spid="_x0000_s15402" name="公式" r:id="rId4" imgW="72847200" imgH="10668000" progId="Equation.3">
                  <p:embed/>
                </p:oleObj>
              </mc:Choice>
              <mc:Fallback>
                <p:oleObj name="公式" r:id="rId4" imgW="72847200" imgH="10668000" progId="Equation.3">
                  <p:embed/>
                  <p:pic>
                    <p:nvPicPr>
                      <p:cNvPr id="0" name="对象 2"/>
                      <p:cNvPicPr>
                        <a:picLocks noChangeAspect="1"/>
                      </p:cNvPicPr>
                      <p:nvPr/>
                    </p:nvPicPr>
                    <p:blipFill>
                      <a:blip r:embed="rId5"/>
                      <a:stretch>
                        <a:fillRect/>
                      </a:stretch>
                    </p:blipFill>
                    <p:spPr>
                      <a:xfrm>
                        <a:off x="2051720" y="2636912"/>
                        <a:ext cx="6858000" cy="1149350"/>
                      </a:xfrm>
                      <a:prstGeom prst="rect">
                        <a:avLst/>
                      </a:prstGeom>
                      <a:noFill/>
                      <a:ln w="12700">
                        <a:noFill/>
                      </a:ln>
                    </p:spPr>
                  </p:pic>
                </p:oleObj>
              </mc:Fallback>
            </mc:AlternateContent>
          </a:graphicData>
        </a:graphic>
      </p:graphicFrame>
      <p:graphicFrame>
        <p:nvGraphicFramePr>
          <p:cNvPr id="143365" name="对象 4"/>
          <p:cNvGraphicFramePr>
            <a:graphicFrameLocks noChangeAspect="1"/>
          </p:cNvGraphicFramePr>
          <p:nvPr/>
        </p:nvGraphicFramePr>
        <p:xfrm>
          <a:off x="2413992" y="4409926"/>
          <a:ext cx="3886200" cy="603250"/>
        </p:xfrm>
        <a:graphic>
          <a:graphicData uri="http://schemas.openxmlformats.org/presentationml/2006/ole">
            <mc:AlternateContent xmlns:mc="http://schemas.openxmlformats.org/markup-compatibility/2006">
              <mc:Choice xmlns:v="urn:schemas-microsoft-com:vml" Requires="v">
                <p:oleObj spid="_x0000_s15403" name="公式" r:id="rId6" imgW="45110400" imgH="5791200" progId="Equation.3">
                  <p:embed/>
                </p:oleObj>
              </mc:Choice>
              <mc:Fallback>
                <p:oleObj name="公式" r:id="rId6" imgW="45110400" imgH="5791200" progId="Equation.3">
                  <p:embed/>
                  <p:pic>
                    <p:nvPicPr>
                      <p:cNvPr id="0" name="对象 4"/>
                      <p:cNvPicPr>
                        <a:picLocks noChangeAspect="1"/>
                      </p:cNvPicPr>
                      <p:nvPr/>
                    </p:nvPicPr>
                    <p:blipFill>
                      <a:blip r:embed="rId7"/>
                      <a:stretch>
                        <a:fillRect/>
                      </a:stretch>
                    </p:blipFill>
                    <p:spPr>
                      <a:xfrm>
                        <a:off x="2413992" y="4409926"/>
                        <a:ext cx="3886200" cy="603250"/>
                      </a:xfrm>
                      <a:prstGeom prst="rect">
                        <a:avLst/>
                      </a:prstGeom>
                      <a:noFill/>
                      <a:ln w="12700">
                        <a:noFill/>
                      </a:ln>
                    </p:spPr>
                  </p:pic>
                </p:oleObj>
              </mc:Fallback>
            </mc:AlternateContent>
          </a:graphicData>
        </a:graphic>
      </p:graphicFrame>
      <p:graphicFrame>
        <p:nvGraphicFramePr>
          <p:cNvPr id="143366" name="对象 6"/>
          <p:cNvGraphicFramePr>
            <a:graphicFrameLocks noChangeAspect="1"/>
          </p:cNvGraphicFramePr>
          <p:nvPr/>
        </p:nvGraphicFramePr>
        <p:xfrm>
          <a:off x="2411760" y="5869136"/>
          <a:ext cx="4191000" cy="584200"/>
        </p:xfrm>
        <a:graphic>
          <a:graphicData uri="http://schemas.openxmlformats.org/presentationml/2006/ole">
            <mc:AlternateContent xmlns:mc="http://schemas.openxmlformats.org/markup-compatibility/2006">
              <mc:Choice xmlns:v="urn:schemas-microsoft-com:vml" Requires="v">
                <p:oleObj spid="_x0000_s15404" name="公式" r:id="rId8" imgW="49072800" imgH="5791200" progId="Equation.3">
                  <p:embed/>
                </p:oleObj>
              </mc:Choice>
              <mc:Fallback>
                <p:oleObj name="公式" r:id="rId8" imgW="49072800" imgH="5791200" progId="Equation.3">
                  <p:embed/>
                  <p:pic>
                    <p:nvPicPr>
                      <p:cNvPr id="0" name="对象 6"/>
                      <p:cNvPicPr>
                        <a:picLocks noChangeAspect="1"/>
                      </p:cNvPicPr>
                      <p:nvPr/>
                    </p:nvPicPr>
                    <p:blipFill>
                      <a:blip r:embed="rId9"/>
                      <a:stretch>
                        <a:fillRect/>
                      </a:stretch>
                    </p:blipFill>
                    <p:spPr>
                      <a:xfrm>
                        <a:off x="2411760" y="5869136"/>
                        <a:ext cx="4191000" cy="584200"/>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blinds(horizontal)">
                                      <p:cBhvr>
                                        <p:cTn id="10" dur="500"/>
                                        <p:tgtEl>
                                          <p:spTgt spid="14336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3365"/>
                                        </p:tgtEl>
                                        <p:attrNameLst>
                                          <p:attrName>style.visibility</p:attrName>
                                        </p:attrNameLst>
                                      </p:cBhvr>
                                      <p:to>
                                        <p:strVal val="visible"/>
                                      </p:to>
                                    </p:set>
                                    <p:animEffect transition="in" filter="blinds(horizontal)">
                                      <p:cBhvr>
                                        <p:cTn id="18" dur="500"/>
                                        <p:tgtEl>
                                          <p:spTgt spid="14336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linds(horizontal)">
                                      <p:cBhvr>
                                        <p:cTn id="23" dur="500"/>
                                        <p:tgtEl>
                                          <p:spTgt spid="5">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43366"/>
                                        </p:tgtEl>
                                        <p:attrNameLst>
                                          <p:attrName>style.visibility</p:attrName>
                                        </p:attrNameLst>
                                      </p:cBhvr>
                                      <p:to>
                                        <p:strVal val="visible"/>
                                      </p:to>
                                    </p:set>
                                    <p:animEffect transition="in" filter="blinds(horizontal)">
                                      <p:cBhvr>
                                        <p:cTn id="26" dur="5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多层人工神经网络：反向传播算法</a:t>
            </a:r>
            <a:endParaRPr lang="zh-CN" altLang="en-US" dirty="0">
              <a:latin typeface="楷体" panose="02010609060101010101" pitchFamily="49" charset="-122"/>
              <a:ea typeface="楷体" panose="02010609060101010101" pitchFamily="49" charset="-122"/>
            </a:endParaRPr>
          </a:p>
        </p:txBody>
      </p:sp>
      <p:sp>
        <p:nvSpPr>
          <p:cNvPr id="5" name="内容占位符 5"/>
          <p:cNvSpPr txBox="1"/>
          <p:nvPr/>
        </p:nvSpPr>
        <p:spPr>
          <a:xfrm>
            <a:off x="467544" y="1628800"/>
            <a:ext cx="8229600" cy="47525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r>
              <a:rPr kumimoji="0" lang="zh-CN" altLang="en-US"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第四步：迭代循环</a:t>
            </a:r>
            <a:endParaRPr kumimoji="0" lang="en-US" altLang="zh-CN" sz="3200" b="1"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800000"/>
              </a:buClr>
              <a:buFont typeface="Wingdings" panose="05000000000000000000" pitchFamily="2" charset="2"/>
              <a:buChar char="Ø"/>
            </a:pP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增加</a:t>
            </a:r>
            <a:r>
              <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p</a:t>
            </a:r>
            <a:r>
              <a:rPr kumimoji="0" lang="zh-CN" altLang="en-US"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rPr>
              <a:t>值，不断重复步骤二和步骤三直到收敛</a:t>
            </a: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auto" latinLnBrk="0" hangingPunct="1">
              <a:lnSpc>
                <a:spcPct val="100000"/>
              </a:lnSpc>
              <a:spcBef>
                <a:spcPct val="20000"/>
              </a:spcBef>
              <a:spcAft>
                <a:spcPts val="0"/>
              </a:spcAft>
              <a:buClr>
                <a:srgbClr val="800000"/>
              </a:buClr>
              <a:buSzTx/>
              <a:buFont typeface="Wingdings" panose="05000000000000000000" pitchFamily="2" charset="2"/>
              <a:buChar char="Ø"/>
              <a:defRPr/>
            </a:pPr>
            <a:endParaRPr kumimoji="0" lang="en-US" altLang="zh-CN" sz="3200" b="0" i="0" u="none" strike="noStrike" kern="1200" cap="none" spc="0" normalizeH="0" baseline="0" noProof="0" dirty="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pic>
        <p:nvPicPr>
          <p:cNvPr id="4" name="图片 5"/>
          <p:cNvPicPr>
            <a:picLocks noChangeAspect="1" noChangeArrowheads="1"/>
          </p:cNvPicPr>
          <p:nvPr/>
        </p:nvPicPr>
        <p:blipFill>
          <a:blip r:embed="rId3" cstate="print"/>
          <a:srcRect/>
          <a:stretch>
            <a:fillRect/>
          </a:stretch>
        </p:blipFill>
        <p:spPr bwMode="auto">
          <a:xfrm>
            <a:off x="990600" y="1489075"/>
            <a:ext cx="7467600" cy="50228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人脑介绍</a:t>
            </a:r>
            <a:endParaRPr lang="en-SG" dirty="0">
              <a:latin typeface="楷体" panose="02010609060101010101" pitchFamily="49" charset="-122"/>
              <a:ea typeface="楷体" panose="02010609060101010101" pitchFamily="49" charset="-122"/>
            </a:endParaRPr>
          </a:p>
        </p:txBody>
      </p:sp>
      <p:sp>
        <p:nvSpPr>
          <p:cNvPr id="35" name="Rectangle 4"/>
          <p:cNvSpPr>
            <a:spLocks noGrp="1"/>
          </p:cNvSpPr>
          <p:nvPr>
            <p:ph sz="half" idx="1"/>
          </p:nvPr>
        </p:nvSpPr>
        <p:spPr>
          <a:xfrm>
            <a:off x="179512" y="1628800"/>
            <a:ext cx="8640960" cy="5256584"/>
          </a:xfrm>
        </p:spPr>
        <p:txBody>
          <a:bodyPr>
            <a:normAutofit fontScale="92500" lnSpcReduction="20000"/>
          </a:bodyPr>
          <a:lstStyle/>
          <a:p>
            <a:pPr marL="488950" indent="-457200">
              <a:spcBef>
                <a:spcPts val="1800"/>
              </a:spcBef>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人脑由大量的神经细胞构成，称为</a:t>
            </a:r>
            <a:r>
              <a:rPr lang="zh-CN" altLang="en-US" b="1"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神经元</a:t>
            </a:r>
            <a:endParaRPr lang="en-US" altLang="zh-CN" b="1" dirty="0" smtClean="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通常一个神经元细胞由</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胞体</a:t>
            </a:r>
            <a:r>
              <a:rPr lang="en-US" altLang="zh-CN"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(Soma)</a:t>
            </a:r>
            <a:r>
              <a:rPr lang="zh-CN" altLang="en-US" dirty="0" smtClean="0">
                <a:latin typeface="楷体" panose="02010609060101010101" pitchFamily="49" charset="-122"/>
                <a:ea typeface="楷体" panose="02010609060101010101" pitchFamily="49" charset="-122"/>
                <a:cs typeface="Verdana" panose="020B0604030504040204" pitchFamily="34" charset="0"/>
              </a:rPr>
              <a:t>，</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树突</a:t>
            </a:r>
            <a:r>
              <a:rPr lang="en-US" altLang="zh-CN"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(Dendrites)</a:t>
            </a:r>
            <a:r>
              <a:rPr lang="zh-CN" altLang="en-US" dirty="0" smtClean="0">
                <a:latin typeface="楷体" panose="02010609060101010101" pitchFamily="49" charset="-122"/>
                <a:ea typeface="楷体" panose="02010609060101010101" pitchFamily="49" charset="-122"/>
                <a:cs typeface="Verdana" panose="020B0604030504040204" pitchFamily="34" charset="0"/>
              </a:rPr>
              <a:t>，</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轴突</a:t>
            </a:r>
            <a:r>
              <a:rPr lang="en-US" altLang="zh-CN"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(Axon)</a:t>
            </a:r>
            <a:r>
              <a:rPr lang="zh-CN" altLang="en-US" dirty="0" smtClean="0">
                <a:latin typeface="楷体" panose="02010609060101010101" pitchFamily="49" charset="-122"/>
                <a:ea typeface="楷体" panose="02010609060101010101" pitchFamily="49" charset="-122"/>
                <a:cs typeface="Verdana" panose="020B0604030504040204" pitchFamily="34" charset="0"/>
              </a:rPr>
              <a:t>组成</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cs typeface="Verdana" panose="020B0604030504040204" pitchFamily="34" charset="0"/>
              </a:rPr>
              <a:t>通常来说人脑由超过</a:t>
            </a:r>
            <a:r>
              <a:rPr lang="en-US" altLang="zh-CN" dirty="0" smtClean="0">
                <a:latin typeface="楷体" panose="02010609060101010101" pitchFamily="49" charset="-122"/>
                <a:ea typeface="楷体" panose="02010609060101010101" pitchFamily="49" charset="-122"/>
                <a:cs typeface="Verdana" panose="020B0604030504040204" pitchFamily="34" charset="0"/>
              </a:rPr>
              <a:t>100</a:t>
            </a:r>
            <a:r>
              <a:rPr lang="zh-CN" altLang="en-US" dirty="0" smtClean="0">
                <a:latin typeface="楷体" panose="02010609060101010101" pitchFamily="49" charset="-122"/>
                <a:ea typeface="楷体" panose="02010609060101010101" pitchFamily="49" charset="-122"/>
                <a:cs typeface="Verdana" panose="020B0604030504040204" pitchFamily="34" charset="0"/>
              </a:rPr>
              <a:t>亿个神经元细胞和</a:t>
            </a:r>
            <a:r>
              <a:rPr lang="en-US" altLang="zh-CN" dirty="0" smtClean="0">
                <a:latin typeface="楷体" panose="02010609060101010101" pitchFamily="49" charset="-122"/>
                <a:ea typeface="楷体" panose="02010609060101010101" pitchFamily="49" charset="-122"/>
                <a:cs typeface="Verdana" panose="020B0604030504040204" pitchFamily="34" charset="0"/>
              </a:rPr>
              <a:t>60</a:t>
            </a:r>
            <a:r>
              <a:rPr lang="zh-CN" altLang="en-US" dirty="0" smtClean="0">
                <a:latin typeface="楷体" panose="02010609060101010101" pitchFamily="49" charset="-122"/>
                <a:ea typeface="楷体" panose="02010609060101010101" pitchFamily="49" charset="-122"/>
                <a:cs typeface="Verdana" panose="020B0604030504040204" pitchFamily="34" charset="0"/>
              </a:rPr>
              <a:t>兆个神经</a:t>
            </a:r>
            <a:r>
              <a:rPr lang="zh-CN" altLang="en-US"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突触</a:t>
            </a:r>
            <a:r>
              <a:rPr lang="zh-CN" altLang="en-US" dirty="0">
                <a:latin typeface="楷体" panose="02010609060101010101" pitchFamily="49" charset="-122"/>
                <a:ea typeface="楷体" panose="02010609060101010101" pitchFamily="49" charset="-122"/>
                <a:cs typeface="Verdana" panose="020B0604030504040204" pitchFamily="34" charset="0"/>
              </a:rPr>
              <a:t>（</a:t>
            </a:r>
            <a:r>
              <a:rPr lang="en-US" altLang="zh-CN" dirty="0">
                <a:latin typeface="楷体" panose="02010609060101010101" pitchFamily="49" charset="-122"/>
                <a:ea typeface="楷体" panose="02010609060101010101" pitchFamily="49" charset="-122"/>
                <a:cs typeface="Verdana" panose="020B0604030504040204" pitchFamily="34" charset="0"/>
              </a:rPr>
              <a:t>Synapse</a:t>
            </a:r>
            <a:r>
              <a:rPr lang="zh-CN" altLang="en-US" dirty="0">
                <a:latin typeface="楷体" panose="02010609060101010101" pitchFamily="49" charset="-122"/>
                <a:ea typeface="楷体" panose="02010609060101010101" pitchFamily="49" charset="-122"/>
                <a:cs typeface="Verdana" panose="020B0604030504040204" pitchFamily="34" charset="0"/>
              </a:rPr>
              <a:t>，两个神经元相互接触的结构）</a:t>
            </a:r>
            <a:r>
              <a:rPr lang="zh-CN" altLang="en-US" dirty="0" smtClean="0">
                <a:latin typeface="楷体" panose="02010609060101010101" pitchFamily="49" charset="-122"/>
                <a:ea typeface="楷体" panose="02010609060101010101" pitchFamily="49" charset="-122"/>
                <a:cs typeface="Verdana" panose="020B0604030504040204" pitchFamily="34" charset="0"/>
              </a:rPr>
              <a:t>组成</a:t>
            </a: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endParaRPr lang="en-US" altLang="zh-CN" dirty="0" smtClean="0">
              <a:latin typeface="楷体" panose="02010609060101010101" pitchFamily="49" charset="-122"/>
              <a:ea typeface="楷体" panose="02010609060101010101" pitchFamily="49" charset="-122"/>
              <a:cs typeface="Verdana" panose="020B0604030504040204" pitchFamily="34" charset="0"/>
            </a:endParaRPr>
          </a:p>
        </p:txBody>
      </p:sp>
      <p:graphicFrame>
        <p:nvGraphicFramePr>
          <p:cNvPr id="17409" name="对象 3"/>
          <p:cNvGraphicFramePr>
            <a:graphicFrameLocks noChangeAspect="1"/>
          </p:cNvGraphicFramePr>
          <p:nvPr>
            <p:extLst>
              <p:ext uri="{D42A27DB-BD31-4B8C-83A1-F6EECF244321}">
                <p14:modId xmlns:p14="http://schemas.microsoft.com/office/powerpoint/2010/main" val="4112401090"/>
              </p:ext>
            </p:extLst>
          </p:nvPr>
        </p:nvGraphicFramePr>
        <p:xfrm>
          <a:off x="179512" y="3212976"/>
          <a:ext cx="5363342" cy="2290595"/>
        </p:xfrm>
        <a:graphic>
          <a:graphicData uri="http://schemas.openxmlformats.org/presentationml/2006/ole">
            <mc:AlternateContent xmlns:mc="http://schemas.openxmlformats.org/markup-compatibility/2006">
              <mc:Choice xmlns:v="urn:schemas-microsoft-com:vml" Requires="v">
                <p:oleObj spid="_x0000_s1041" name="Picture" r:id="rId4" imgW="28736925" imgH="12087225" progId="Word.Picture.8">
                  <p:embed/>
                </p:oleObj>
              </mc:Choice>
              <mc:Fallback>
                <p:oleObj name="Picture" r:id="rId4" imgW="28736925" imgH="12087225" progId="Word.Picture.8">
                  <p:embed/>
                  <p:pic>
                    <p:nvPicPr>
                      <p:cNvPr id="0" name="对象 3"/>
                      <p:cNvPicPr>
                        <a:picLocks noChangeAspect="1"/>
                      </p:cNvPicPr>
                      <p:nvPr/>
                    </p:nvPicPr>
                    <p:blipFill>
                      <a:blip r:embed="rId5"/>
                      <a:stretch>
                        <a:fillRect/>
                      </a:stretch>
                    </p:blipFill>
                    <p:spPr>
                      <a:xfrm>
                        <a:off x="179512" y="3212976"/>
                        <a:ext cx="5363342" cy="2290595"/>
                      </a:xfrm>
                      <a:prstGeom prst="rect">
                        <a:avLst/>
                      </a:prstGeom>
                      <a:noFill/>
                      <a:ln w="12700">
                        <a:noFill/>
                      </a:ln>
                    </p:spPr>
                  </p:pic>
                </p:oleObj>
              </mc:Fallback>
            </mc:AlternateContent>
          </a:graphicData>
        </a:graphic>
      </p:graphicFrame>
      <p:pic>
        <p:nvPicPr>
          <p:cNvPr id="7" name="Picture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4088" y="3501008"/>
            <a:ext cx="4392488" cy="187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linds(horizontal)">
                                      <p:cBhvr>
                                        <p:cTn id="7" dur="500"/>
                                        <p:tgtEl>
                                          <p:spTgt spid="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09"/>
                                        </p:tgtEl>
                                        <p:attrNameLst>
                                          <p:attrName>style.visibility</p:attrName>
                                        </p:attrNameLst>
                                      </p:cBhvr>
                                      <p:to>
                                        <p:strVal val="visible"/>
                                      </p:to>
                                    </p:set>
                                    <p:animEffect transition="in" filter="blinds(horizontal)">
                                      <p:cBhvr>
                                        <p:cTn id="10" dur="500"/>
                                        <p:tgtEl>
                                          <p:spTgt spid="1740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5">
                                            <p:txEl>
                                              <p:pRg st="6" end="6"/>
                                            </p:txEl>
                                          </p:spTgt>
                                        </p:tgtEl>
                                        <p:attrNameLst>
                                          <p:attrName>style.visibility</p:attrName>
                                        </p:attrNameLst>
                                      </p:cBhvr>
                                      <p:to>
                                        <p:strVal val="visible"/>
                                      </p:to>
                                    </p:set>
                                    <p:animEffect transition="in" filter="blinds(horizontal)">
                                      <p:cBhvr>
                                        <p:cTn id="19"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sp>
        <p:nvSpPr>
          <p:cNvPr id="5" name="Rectangle 18"/>
          <p:cNvSpPr>
            <a:spLocks noChangeArrowheads="1"/>
          </p:cNvSpPr>
          <p:nvPr/>
        </p:nvSpPr>
        <p:spPr bwMode="auto">
          <a:xfrm>
            <a:off x="142875" y="1635224"/>
            <a:ext cx="8683625" cy="3810000"/>
          </a:xfrm>
          <a:prstGeom prst="rect">
            <a:avLst/>
          </a:prstGeom>
          <a:noFill/>
          <a:ln w="12700">
            <a:noFill/>
            <a:miter lim="800000"/>
          </a:ln>
        </p:spPr>
        <p:txBody>
          <a:bodyPr lIns="90488" tIns="44450" rIns="90488" bIns="44450"/>
          <a:lstStyle/>
          <a:p>
            <a:pPr marL="342900"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第一步：初始的权值和阈值随机设置如下：</a:t>
            </a:r>
            <a:endParaRPr lang="en-GB" altLang="zh-CN" sz="2800" dirty="0">
              <a:latin typeface="楷体" panose="02010609060101010101" pitchFamily="49" charset="-122"/>
              <a:ea typeface="楷体" panose="02010609060101010101" pitchFamily="49" charset="-122"/>
            </a:endParaRPr>
          </a:p>
          <a:p>
            <a:pPr marL="342900" indent="-342900"/>
            <a:r>
              <a:rPr lang="en-GB" altLang="zh-CN" sz="2400" i="1" dirty="0"/>
              <a:t>	w</a:t>
            </a:r>
            <a:r>
              <a:rPr lang="en-GB" altLang="zh-CN" sz="2400" baseline="-25000" dirty="0"/>
              <a:t>13</a:t>
            </a:r>
            <a:r>
              <a:rPr lang="en-GB" altLang="zh-CN" sz="2400" dirty="0"/>
              <a:t> = 0.5, </a:t>
            </a:r>
            <a:r>
              <a:rPr lang="en-GB" altLang="zh-CN" sz="2400" i="1" dirty="0"/>
              <a:t>w</a:t>
            </a:r>
            <a:r>
              <a:rPr lang="en-GB" altLang="zh-CN" sz="2400" baseline="-25000" dirty="0"/>
              <a:t>14</a:t>
            </a:r>
            <a:r>
              <a:rPr lang="en-GB" altLang="zh-CN" sz="2400" dirty="0"/>
              <a:t> = 0.9, </a:t>
            </a:r>
            <a:r>
              <a:rPr lang="en-GB" altLang="zh-CN" sz="2400" i="1" dirty="0"/>
              <a:t>w</a:t>
            </a:r>
            <a:r>
              <a:rPr lang="en-GB" altLang="zh-CN" sz="2400" baseline="-25000" dirty="0"/>
              <a:t>23</a:t>
            </a:r>
            <a:r>
              <a:rPr lang="en-GB" altLang="zh-CN" sz="2400" dirty="0"/>
              <a:t> = 0.4, </a:t>
            </a:r>
            <a:r>
              <a:rPr lang="en-GB" altLang="zh-CN" sz="2400" i="1" dirty="0"/>
              <a:t>w</a:t>
            </a:r>
            <a:r>
              <a:rPr lang="en-GB" altLang="zh-CN" sz="2400" baseline="-25000" dirty="0"/>
              <a:t>24</a:t>
            </a:r>
            <a:r>
              <a:rPr lang="en-GB" altLang="zh-CN" sz="2400" dirty="0"/>
              <a:t> = 1.0, </a:t>
            </a:r>
            <a:r>
              <a:rPr lang="en-GB" altLang="zh-CN" sz="2400" i="1" dirty="0"/>
              <a:t>w</a:t>
            </a:r>
            <a:r>
              <a:rPr lang="en-GB" altLang="zh-CN" sz="2400" baseline="-25000" dirty="0"/>
              <a:t>35</a:t>
            </a:r>
            <a:r>
              <a:rPr lang="en-GB" altLang="zh-CN" sz="2400" dirty="0"/>
              <a:t> = </a:t>
            </a:r>
            <a:r>
              <a:rPr lang="en-GB" altLang="zh-CN" sz="2400" dirty="0">
                <a:sym typeface="Symbol" panose="05050102010706020507" pitchFamily="18" charset="2"/>
              </a:rPr>
              <a:t></a:t>
            </a:r>
            <a:r>
              <a:rPr lang="en-GB" altLang="zh-CN" sz="2400" dirty="0"/>
              <a:t>1.2, </a:t>
            </a:r>
            <a:r>
              <a:rPr lang="en-GB" altLang="zh-CN" sz="2400" i="1" dirty="0"/>
              <a:t>w</a:t>
            </a:r>
            <a:r>
              <a:rPr lang="en-GB" altLang="zh-CN" sz="2400" baseline="-25000" dirty="0"/>
              <a:t>45</a:t>
            </a:r>
            <a:r>
              <a:rPr lang="en-GB" altLang="zh-CN" sz="2400" dirty="0"/>
              <a:t> = 1.1, </a:t>
            </a:r>
            <a:r>
              <a:rPr lang="en-GB" altLang="zh-CN" sz="2400" dirty="0">
                <a:sym typeface="Symbol" panose="05050102010706020507" pitchFamily="18" charset="2"/>
              </a:rPr>
              <a:t></a:t>
            </a:r>
            <a:r>
              <a:rPr lang="en-GB" altLang="zh-CN" sz="2400" baseline="-25000" dirty="0"/>
              <a:t>3</a:t>
            </a:r>
            <a:r>
              <a:rPr lang="en-GB" altLang="zh-CN" sz="2400" dirty="0"/>
              <a:t> = 0.8, </a:t>
            </a:r>
            <a:r>
              <a:rPr lang="en-GB" altLang="zh-CN" sz="2400" dirty="0">
                <a:sym typeface="Symbol" panose="05050102010706020507" pitchFamily="18" charset="2"/>
              </a:rPr>
              <a:t></a:t>
            </a:r>
            <a:r>
              <a:rPr lang="en-GB" altLang="zh-CN" sz="2400" baseline="-25000" dirty="0"/>
              <a:t>4</a:t>
            </a:r>
            <a:r>
              <a:rPr lang="en-GB" altLang="zh-CN" sz="2400" dirty="0"/>
              <a:t> = </a:t>
            </a:r>
            <a:r>
              <a:rPr lang="en-GB" altLang="zh-CN" sz="2400" dirty="0">
                <a:sym typeface="Symbol" panose="05050102010706020507" pitchFamily="18" charset="2"/>
              </a:rPr>
              <a:t></a:t>
            </a:r>
            <a:r>
              <a:rPr lang="en-GB" altLang="zh-CN" sz="2400" dirty="0"/>
              <a:t>0.1 and </a:t>
            </a:r>
            <a:r>
              <a:rPr lang="en-GB" altLang="zh-CN" sz="2400" dirty="0">
                <a:sym typeface="Symbol" panose="05050102010706020507" pitchFamily="18" charset="2"/>
              </a:rPr>
              <a:t></a:t>
            </a:r>
            <a:r>
              <a:rPr lang="en-GB" altLang="zh-CN" sz="2400" baseline="-25000" dirty="0"/>
              <a:t>5</a:t>
            </a:r>
            <a:r>
              <a:rPr lang="en-GB" altLang="zh-CN" sz="2400" dirty="0"/>
              <a:t> = 0.3</a:t>
            </a:r>
            <a:r>
              <a:rPr lang="en-GB" altLang="zh-CN" sz="2400" dirty="0" smtClean="0"/>
              <a:t>.</a:t>
            </a:r>
          </a:p>
          <a:p>
            <a:pPr marL="342900" indent="-342900"/>
            <a:endParaRPr lang="en-GB" altLang="zh-CN" sz="2400" dirty="0"/>
          </a:p>
          <a:p>
            <a:pPr marL="342900" indent="-342900"/>
            <a:endParaRPr lang="en-GB" altLang="zh-CN" sz="2400" dirty="0"/>
          </a:p>
          <a:p>
            <a:pPr marL="342900" indent="-342900"/>
            <a:endParaRPr lang="en-GB" altLang="zh-CN" sz="2400" dirty="0"/>
          </a:p>
          <a:p>
            <a:pPr marL="342900" indent="-342900"/>
            <a:endParaRPr lang="en-GB"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sp>
        <p:nvSpPr>
          <p:cNvPr id="5" name="Rectangle 18"/>
          <p:cNvSpPr>
            <a:spLocks noChangeArrowheads="1"/>
          </p:cNvSpPr>
          <p:nvPr/>
        </p:nvSpPr>
        <p:spPr bwMode="auto">
          <a:xfrm>
            <a:off x="142875" y="1635224"/>
            <a:ext cx="8683625" cy="3810000"/>
          </a:xfrm>
          <a:prstGeom prst="rect">
            <a:avLst/>
          </a:prstGeom>
          <a:noFill/>
          <a:ln w="12700">
            <a:noFill/>
            <a:miter lim="800000"/>
          </a:ln>
        </p:spPr>
        <p:txBody>
          <a:bodyPr lIns="90488" tIns="44450" rIns="90488" bIns="44450"/>
          <a:lstStyle/>
          <a:p>
            <a:pPr marL="342900"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第二步：计算激活函数值</a:t>
            </a: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第一个训练数据为</a:t>
            </a:r>
            <a:r>
              <a:rPr lang="en-GB" altLang="zh-CN" sz="2800" i="1" dirty="0" smtClean="0">
                <a:latin typeface="楷体" panose="02010609060101010101" pitchFamily="49" charset="-122"/>
                <a:ea typeface="楷体" panose="02010609060101010101" pitchFamily="49" charset="-122"/>
              </a:rPr>
              <a:t>x</a:t>
            </a:r>
            <a:r>
              <a:rPr lang="en-GB" altLang="zh-CN" sz="2800" baseline="-25000" dirty="0" smtClean="0">
                <a:latin typeface="楷体" panose="02010609060101010101" pitchFamily="49" charset="-122"/>
                <a:ea typeface="楷体" panose="02010609060101010101" pitchFamily="49" charset="-122"/>
              </a:rPr>
              <a:t>1 </a:t>
            </a:r>
            <a:r>
              <a:rPr lang="en-GB" altLang="zh-CN" sz="2800" dirty="0" smtClean="0">
                <a:latin typeface="楷体" panose="02010609060101010101" pitchFamily="49" charset="-122"/>
                <a:ea typeface="楷体" panose="02010609060101010101" pitchFamily="49" charset="-122"/>
              </a:rPr>
              <a:t>=1</a:t>
            </a:r>
            <a:r>
              <a:rPr lang="en-GB" altLang="zh-CN" sz="2800" baseline="-25000" dirty="0" smtClean="0">
                <a:latin typeface="楷体" panose="02010609060101010101" pitchFamily="49" charset="-122"/>
                <a:ea typeface="楷体" panose="02010609060101010101" pitchFamily="49" charset="-122"/>
              </a:rPr>
              <a:t>,</a:t>
            </a:r>
            <a:r>
              <a:rPr lang="en-GB" altLang="zh-CN" sz="2800" i="1" dirty="0" smtClean="0">
                <a:latin typeface="楷体" panose="02010609060101010101" pitchFamily="49" charset="-122"/>
                <a:ea typeface="楷体" panose="02010609060101010101" pitchFamily="49" charset="-122"/>
              </a:rPr>
              <a:t> x</a:t>
            </a:r>
            <a:r>
              <a:rPr lang="en-GB" altLang="zh-CN" sz="2800" baseline="-25000" dirty="0" smtClean="0">
                <a:latin typeface="楷体" panose="02010609060101010101" pitchFamily="49" charset="-122"/>
                <a:ea typeface="楷体" panose="02010609060101010101" pitchFamily="49" charset="-122"/>
              </a:rPr>
              <a:t>2</a:t>
            </a:r>
            <a:r>
              <a:rPr lang="en-GB" altLang="zh-CN" sz="2800" dirty="0" smtClean="0">
                <a:latin typeface="楷体" panose="02010609060101010101" pitchFamily="49" charset="-122"/>
                <a:ea typeface="楷体" panose="02010609060101010101" pitchFamily="49" charset="-122"/>
              </a:rPr>
              <a:t> =1 </a:t>
            </a:r>
            <a:r>
              <a:rPr lang="zh-CN" altLang="en-US" sz="2800" dirty="0" smtClean="0">
                <a:latin typeface="楷体" panose="02010609060101010101" pitchFamily="49" charset="-122"/>
                <a:ea typeface="楷体" panose="02010609060101010101" pitchFamily="49" charset="-122"/>
              </a:rPr>
              <a:t>，真实输出</a:t>
            </a:r>
            <a:r>
              <a:rPr lang="en-GB" altLang="zh-CN" sz="2800" i="1" dirty="0" smtClean="0">
                <a:latin typeface="楷体" panose="02010609060101010101" pitchFamily="49" charset="-122"/>
                <a:ea typeface="楷体" panose="02010609060101010101" pitchFamily="49" charset="-122"/>
              </a:rPr>
              <a:t>y</a:t>
            </a:r>
            <a:r>
              <a:rPr lang="en-GB" altLang="zh-CN" sz="2800" i="1" baseline="-25000" dirty="0" smtClean="0">
                <a:latin typeface="楷体" panose="02010609060101010101" pitchFamily="49" charset="-122"/>
                <a:ea typeface="楷体" panose="02010609060101010101" pitchFamily="49" charset="-122"/>
              </a:rPr>
              <a:t>d</a:t>
            </a:r>
            <a:r>
              <a:rPr lang="en-GB" altLang="zh-CN" sz="2800" baseline="-25000" dirty="0" smtClean="0">
                <a:latin typeface="楷体" panose="02010609060101010101" pitchFamily="49" charset="-122"/>
                <a:ea typeface="楷体" panose="02010609060101010101" pitchFamily="49" charset="-122"/>
              </a:rPr>
              <a:t>,5</a:t>
            </a:r>
            <a:r>
              <a:rPr lang="en-GB" altLang="zh-CN" sz="2800" dirty="0" smtClean="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=0</a:t>
            </a:r>
            <a:r>
              <a:rPr lang="zh-CN" altLang="en-US" sz="2800" dirty="0" smtClean="0">
                <a:latin typeface="楷体" panose="02010609060101010101" pitchFamily="49" charset="-122"/>
                <a:ea typeface="楷体" panose="02010609060101010101" pitchFamily="49" charset="-122"/>
              </a:rPr>
              <a:t>，隐藏层神经元</a:t>
            </a: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的实际输出计算如下：</a:t>
            </a:r>
            <a:endParaRPr lang="en-US" altLang="zh-CN" sz="2800" dirty="0" smtClean="0">
              <a:latin typeface="楷体" panose="02010609060101010101" pitchFamily="49" charset="-122"/>
              <a:ea typeface="楷体" panose="02010609060101010101" pitchFamily="49" charset="-122"/>
            </a:endParaRPr>
          </a:p>
          <a:p>
            <a:pPr marL="342900"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342900"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pPr>
            <a:endParaRPr lang="en-US" altLang="zh-CN" sz="2800" dirty="0" smtClean="0">
              <a:latin typeface="楷体" panose="02010609060101010101" pitchFamily="49" charset="-122"/>
              <a:ea typeface="楷体" panose="02010609060101010101" pitchFamily="49" charset="-122"/>
            </a:endParaRPr>
          </a:p>
          <a:p>
            <a:pPr marL="342900"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342900"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342900" indent="-342900"/>
            <a:endParaRPr lang="en-GB" altLang="zh-CN" sz="2400" dirty="0"/>
          </a:p>
          <a:p>
            <a:pPr marL="342900" indent="-342900"/>
            <a:endParaRPr lang="en-GB" altLang="zh-CN" sz="2400" dirty="0"/>
          </a:p>
          <a:p>
            <a:pPr marL="342900" indent="-342900"/>
            <a:endParaRPr lang="en-GB" altLang="zh-CN" sz="2400" dirty="0"/>
          </a:p>
          <a:p>
            <a:pPr marL="342900" indent="-342900"/>
            <a:endParaRPr lang="en-GB" altLang="zh-CN" sz="2400" dirty="0"/>
          </a:p>
        </p:txBody>
      </p:sp>
      <p:graphicFrame>
        <p:nvGraphicFramePr>
          <p:cNvPr id="145412" name="Object 12"/>
          <p:cNvGraphicFramePr>
            <a:graphicFrameLocks noChangeAspect="1"/>
          </p:cNvGraphicFramePr>
          <p:nvPr/>
        </p:nvGraphicFramePr>
        <p:xfrm>
          <a:off x="539552" y="4653136"/>
          <a:ext cx="8374063" cy="557213"/>
        </p:xfrm>
        <a:graphic>
          <a:graphicData uri="http://schemas.openxmlformats.org/presentationml/2006/ole">
            <mc:AlternateContent xmlns:mc="http://schemas.openxmlformats.org/markup-compatibility/2006">
              <mc:Choice xmlns:v="urn:schemas-microsoft-com:vml" Requires="v">
                <p:oleObj spid="_x0000_s16426" name="Equation" r:id="rId4" imgW="120091200" imgH="7315200" progId="Equation.3">
                  <p:embed/>
                </p:oleObj>
              </mc:Choice>
              <mc:Fallback>
                <p:oleObj name="Equation" r:id="rId4" imgW="120091200" imgH="7315200" progId="Equation.3">
                  <p:embed/>
                  <p:pic>
                    <p:nvPicPr>
                      <p:cNvPr id="0" name="Object 12"/>
                      <p:cNvPicPr>
                        <a:picLocks noChangeAspect="1"/>
                      </p:cNvPicPr>
                      <p:nvPr/>
                    </p:nvPicPr>
                    <p:blipFill>
                      <a:blip r:embed="rId5"/>
                      <a:stretch>
                        <a:fillRect/>
                      </a:stretch>
                    </p:blipFill>
                    <p:spPr>
                      <a:xfrm>
                        <a:off x="539552" y="4653136"/>
                        <a:ext cx="8374063" cy="557213"/>
                      </a:xfrm>
                      <a:prstGeom prst="rect">
                        <a:avLst/>
                      </a:prstGeom>
                      <a:noFill/>
                      <a:ln w="12700">
                        <a:noFill/>
                      </a:ln>
                    </p:spPr>
                  </p:pic>
                </p:oleObj>
              </mc:Fallback>
            </mc:AlternateContent>
          </a:graphicData>
        </a:graphic>
      </p:graphicFrame>
      <p:sp>
        <p:nvSpPr>
          <p:cNvPr id="10" name="Rectangle 2"/>
          <p:cNvSpPr>
            <a:spLocks noChangeArrowheads="1"/>
          </p:cNvSpPr>
          <p:nvPr/>
        </p:nvSpPr>
        <p:spPr bwMode="auto">
          <a:xfrm>
            <a:off x="0" y="4800600"/>
            <a:ext cx="8683625" cy="2057400"/>
          </a:xfrm>
          <a:prstGeom prst="rect">
            <a:avLst/>
          </a:prstGeom>
          <a:noFill/>
          <a:ln w="12700">
            <a:noFill/>
            <a:miter lim="800000"/>
          </a:ln>
        </p:spPr>
        <p:txBody>
          <a:bodyPr lIns="90488" tIns="44450" rIns="90488" bIns="44450"/>
          <a:lstStyle/>
          <a:p>
            <a:pPr marL="342900" indent="-342900">
              <a:spcBef>
                <a:spcPct val="20000"/>
              </a:spcBef>
              <a:buClr>
                <a:srgbClr val="800000"/>
              </a:buClr>
              <a:buSzPct val="75000"/>
              <a:buFont typeface="Wingdings" panose="05000000000000000000" pitchFamily="2" charset="2"/>
              <a:buChar char="Ø"/>
            </a:pPr>
            <a:endParaRPr lang="en-US" altLang="zh-CN" sz="2800" dirty="0">
              <a:latin typeface="楷体" panose="02010609060101010101" pitchFamily="49" charset="-122"/>
              <a:ea typeface="楷体" panose="02010609060101010101" pitchFamily="49" charset="-122"/>
            </a:endParaRPr>
          </a:p>
        </p:txBody>
      </p:sp>
      <p:graphicFrame>
        <p:nvGraphicFramePr>
          <p:cNvPr id="3" name="Object 5"/>
          <p:cNvGraphicFramePr>
            <a:graphicFrameLocks noChangeAspect="1"/>
          </p:cNvGraphicFramePr>
          <p:nvPr/>
        </p:nvGraphicFramePr>
        <p:xfrm>
          <a:off x="527942" y="3175694"/>
          <a:ext cx="8364538" cy="541338"/>
        </p:xfrm>
        <a:graphic>
          <a:graphicData uri="http://schemas.openxmlformats.org/presentationml/2006/ole">
            <mc:AlternateContent xmlns:mc="http://schemas.openxmlformats.org/markup-compatibility/2006">
              <mc:Choice xmlns:v="urn:schemas-microsoft-com:vml" Requires="v">
                <p:oleObj spid="_x0000_s16427" name="Equation" r:id="rId6" imgW="106680000" imgH="7010400" progId="Equation.3">
                  <p:embed/>
                </p:oleObj>
              </mc:Choice>
              <mc:Fallback>
                <p:oleObj name="Equation" r:id="rId6" imgW="106680000" imgH="7010400" progId="Equation.3">
                  <p:embed/>
                  <p:pic>
                    <p:nvPicPr>
                      <p:cNvPr id="0" name="Object 5"/>
                      <p:cNvPicPr>
                        <a:picLocks noChangeAspect="1"/>
                      </p:cNvPicPr>
                      <p:nvPr/>
                    </p:nvPicPr>
                    <p:blipFill>
                      <a:blip r:embed="rId7"/>
                      <a:stretch>
                        <a:fillRect/>
                      </a:stretch>
                    </p:blipFill>
                    <p:spPr>
                      <a:xfrm>
                        <a:off x="527942" y="3175694"/>
                        <a:ext cx="8364538" cy="541338"/>
                      </a:xfrm>
                      <a:prstGeom prst="rect">
                        <a:avLst/>
                      </a:prstGeom>
                      <a:noFill/>
                      <a:ln w="12700">
                        <a:noFill/>
                      </a:ln>
                    </p:spPr>
                  </p:pic>
                </p:oleObj>
              </mc:Fallback>
            </mc:AlternateContent>
          </a:graphicData>
        </a:graphic>
      </p:graphicFrame>
      <p:graphicFrame>
        <p:nvGraphicFramePr>
          <p:cNvPr id="4" name="对象 1"/>
          <p:cNvGraphicFramePr>
            <a:graphicFrameLocks noChangeAspect="1"/>
          </p:cNvGraphicFramePr>
          <p:nvPr/>
        </p:nvGraphicFramePr>
        <p:xfrm>
          <a:off x="539055" y="3867199"/>
          <a:ext cx="8351837" cy="569913"/>
        </p:xfrm>
        <a:graphic>
          <a:graphicData uri="http://schemas.openxmlformats.org/presentationml/2006/ole">
            <mc:AlternateContent xmlns:mc="http://schemas.openxmlformats.org/markup-compatibility/2006">
              <mc:Choice xmlns:v="urn:schemas-microsoft-com:vml" Requires="v">
                <p:oleObj spid="_x0000_s16428" name="Equation" r:id="rId8" imgW="106680000" imgH="7315200" progId="Equation.3">
                  <p:embed/>
                </p:oleObj>
              </mc:Choice>
              <mc:Fallback>
                <p:oleObj name="Equation" r:id="rId8" imgW="106680000" imgH="7315200" progId="Equation.3">
                  <p:embed/>
                  <p:pic>
                    <p:nvPicPr>
                      <p:cNvPr id="0" name="对象 1"/>
                      <p:cNvPicPr>
                        <a:picLocks noChangeAspect="1"/>
                      </p:cNvPicPr>
                      <p:nvPr/>
                    </p:nvPicPr>
                    <p:blipFill>
                      <a:blip r:embed="rId9"/>
                      <a:stretch>
                        <a:fillRect/>
                      </a:stretch>
                    </p:blipFill>
                    <p:spPr>
                      <a:xfrm>
                        <a:off x="539055" y="3867199"/>
                        <a:ext cx="8351837" cy="569913"/>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5412"/>
                                        </p:tgtEl>
                                        <p:attrNameLst>
                                          <p:attrName>style.visibility</p:attrName>
                                        </p:attrNameLst>
                                      </p:cBhvr>
                                      <p:to>
                                        <p:strVal val="visible"/>
                                      </p:to>
                                    </p:set>
                                    <p:animEffect transition="in" filter="blinds(horizontal)">
                                      <p:cBhvr>
                                        <p:cTn id="22"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sp>
        <p:nvSpPr>
          <p:cNvPr id="5" name="Rectangle 18"/>
          <p:cNvSpPr>
            <a:spLocks noChangeArrowheads="1"/>
          </p:cNvSpPr>
          <p:nvPr/>
        </p:nvSpPr>
        <p:spPr bwMode="auto">
          <a:xfrm>
            <a:off x="142875" y="1635224"/>
            <a:ext cx="8683625" cy="3810000"/>
          </a:xfrm>
          <a:prstGeom prst="rect">
            <a:avLst/>
          </a:prstGeom>
          <a:noFill/>
          <a:ln w="12700">
            <a:noFill/>
            <a:miter lim="800000"/>
          </a:ln>
        </p:spPr>
        <p:txBody>
          <a:bodyPr lIns="90488" tIns="44450" rIns="90488" bIns="44450"/>
          <a:lstStyle/>
          <a:p>
            <a:pPr marL="342900"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第三步：更新权值</a:t>
            </a: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错误大小</a:t>
            </a:r>
            <a:r>
              <a:rPr lang="en-US" altLang="zh-CN" sz="2800" dirty="0" smtClean="0">
                <a:latin typeface="楷体" panose="02010609060101010101" pitchFamily="49" charset="-122"/>
                <a:ea typeface="楷体" panose="02010609060101010101" pitchFamily="49" charset="-122"/>
              </a:rPr>
              <a:t>:</a:t>
            </a:r>
          </a:p>
          <a:p>
            <a:pPr marL="800100" lvl="1"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输出层神经元</a:t>
            </a:r>
            <a:r>
              <a:rPr lang="en-US" altLang="zh-CN" sz="2800" dirty="0" smtClean="0">
                <a:latin typeface="楷体" panose="02010609060101010101" pitchFamily="49" charset="-122"/>
                <a:ea typeface="楷体" panose="02010609060101010101" pitchFamily="49" charset="-122"/>
              </a:rPr>
              <a:t>5</a:t>
            </a:r>
            <a:r>
              <a:rPr lang="zh-CN" altLang="en-US" sz="2800" dirty="0" smtClean="0">
                <a:latin typeface="楷体" panose="02010609060101010101" pitchFamily="49" charset="-122"/>
                <a:ea typeface="楷体" panose="02010609060101010101" pitchFamily="49" charset="-122"/>
              </a:rPr>
              <a:t>的错误梯度：</a:t>
            </a: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输出层神经元</a:t>
            </a:r>
            <a:r>
              <a:rPr lang="en-US" altLang="zh-CN" sz="2800" dirty="0" smtClean="0">
                <a:latin typeface="楷体" panose="02010609060101010101" pitchFamily="49" charset="-122"/>
                <a:ea typeface="楷体" panose="02010609060101010101" pitchFamily="49" charset="-122"/>
              </a:rPr>
              <a:t>5</a:t>
            </a:r>
            <a:r>
              <a:rPr lang="zh-CN" altLang="en-US" sz="2800" dirty="0" smtClean="0">
                <a:latin typeface="楷体" panose="02010609060101010101" pitchFamily="49" charset="-122"/>
                <a:ea typeface="楷体" panose="02010609060101010101" pitchFamily="49" charset="-122"/>
              </a:rPr>
              <a:t>的权值纠正值（学习率</a:t>
            </a:r>
            <a:r>
              <a:rPr lang="el-GR" altLang="zh-CN" sz="2800" dirty="0" smtClean="0">
                <a:latin typeface="楷体" panose="02010609060101010101" pitchFamily="49" charset="-122"/>
                <a:ea typeface="楷体" panose="02010609060101010101" pitchFamily="49" charset="-122"/>
              </a:rPr>
              <a:t>α</a:t>
            </a:r>
            <a:r>
              <a:rPr lang="en-US" altLang="zh-CN" sz="2800" dirty="0" smtClean="0">
                <a:latin typeface="楷体" panose="02010609060101010101" pitchFamily="49" charset="-122"/>
                <a:ea typeface="楷体" panose="02010609060101010101" pitchFamily="49" charset="-122"/>
              </a:rPr>
              <a:t>=0.1</a:t>
            </a:r>
            <a:r>
              <a:rPr lang="zh-CN" altLang="en-US" sz="2800" dirty="0" smtClean="0">
                <a:latin typeface="楷体" panose="02010609060101010101" pitchFamily="49" charset="-122"/>
                <a:ea typeface="楷体" panose="02010609060101010101" pitchFamily="49" charset="-122"/>
              </a:rPr>
              <a:t>）：</a:t>
            </a:r>
            <a:endParaRPr lang="en-GB" altLang="zh-CN" sz="2800" dirty="0" smtClean="0">
              <a:latin typeface="楷体" panose="02010609060101010101" pitchFamily="49" charset="-122"/>
              <a:ea typeface="楷体" panose="02010609060101010101" pitchFamily="49" charset="-122"/>
            </a:endParaRPr>
          </a:p>
          <a:p>
            <a:pPr marL="342900" indent="-342900"/>
            <a:endParaRPr lang="en-GB" altLang="zh-CN" sz="2400" dirty="0"/>
          </a:p>
          <a:p>
            <a:pPr marL="342900" indent="-342900"/>
            <a:endParaRPr lang="en-GB" altLang="zh-CN" sz="2400" dirty="0"/>
          </a:p>
          <a:p>
            <a:pPr marL="342900" indent="-342900"/>
            <a:endParaRPr lang="en-GB" altLang="zh-CN" sz="2400" dirty="0"/>
          </a:p>
          <a:p>
            <a:pPr marL="342900" indent="-342900"/>
            <a:endParaRPr lang="en-GB" altLang="zh-CN" sz="2400" dirty="0"/>
          </a:p>
        </p:txBody>
      </p:sp>
      <p:graphicFrame>
        <p:nvGraphicFramePr>
          <p:cNvPr id="38916" name="Object 14"/>
          <p:cNvGraphicFramePr>
            <a:graphicFrameLocks noChangeAspect="1"/>
          </p:cNvGraphicFramePr>
          <p:nvPr/>
        </p:nvGraphicFramePr>
        <p:xfrm>
          <a:off x="1979712" y="2744664"/>
          <a:ext cx="4419600" cy="468312"/>
        </p:xfrm>
        <a:graphic>
          <a:graphicData uri="http://schemas.openxmlformats.org/presentationml/2006/ole">
            <mc:AlternateContent xmlns:mc="http://schemas.openxmlformats.org/markup-compatibility/2006">
              <mc:Choice xmlns:v="urn:schemas-microsoft-com:vml" Requires="v">
                <p:oleObj spid="_x0000_s17476" name="Equation" r:id="rId4" imgW="54254400" imgH="5791200" progId="Equation.3">
                  <p:embed/>
                </p:oleObj>
              </mc:Choice>
              <mc:Fallback>
                <p:oleObj name="Equation" r:id="rId4" imgW="54254400" imgH="5791200" progId="Equation.3">
                  <p:embed/>
                  <p:pic>
                    <p:nvPicPr>
                      <p:cNvPr id="0" name="Object 14"/>
                      <p:cNvPicPr>
                        <a:picLocks noChangeAspect="1"/>
                      </p:cNvPicPr>
                      <p:nvPr/>
                    </p:nvPicPr>
                    <p:blipFill>
                      <a:blip r:embed="rId5"/>
                      <a:stretch>
                        <a:fillRect/>
                      </a:stretch>
                    </p:blipFill>
                    <p:spPr>
                      <a:xfrm>
                        <a:off x="1979712" y="2744664"/>
                        <a:ext cx="4419600" cy="468312"/>
                      </a:xfrm>
                      <a:prstGeom prst="rect">
                        <a:avLst/>
                      </a:prstGeom>
                      <a:noFill/>
                      <a:ln w="12700">
                        <a:noFill/>
                      </a:ln>
                    </p:spPr>
                  </p:pic>
                </p:oleObj>
              </mc:Fallback>
            </mc:AlternateContent>
          </a:graphicData>
        </a:graphic>
      </p:graphicFrame>
      <p:graphicFrame>
        <p:nvGraphicFramePr>
          <p:cNvPr id="38919" name="对象 2"/>
          <p:cNvGraphicFramePr>
            <a:graphicFrameLocks noChangeAspect="1"/>
          </p:cNvGraphicFramePr>
          <p:nvPr/>
        </p:nvGraphicFramePr>
        <p:xfrm>
          <a:off x="1064840" y="3717032"/>
          <a:ext cx="7467600" cy="452437"/>
        </p:xfrm>
        <a:graphic>
          <a:graphicData uri="http://schemas.openxmlformats.org/presentationml/2006/ole">
            <mc:AlternateContent xmlns:mc="http://schemas.openxmlformats.org/markup-compatibility/2006">
              <mc:Choice xmlns:v="urn:schemas-microsoft-com:vml" Requires="v">
                <p:oleObj spid="_x0000_s17477" name="Equation" r:id="rId6" imgW="90525600" imgH="5486400" progId="Equation.3">
                  <p:embed/>
                </p:oleObj>
              </mc:Choice>
              <mc:Fallback>
                <p:oleObj name="Equation" r:id="rId6" imgW="90525600" imgH="5486400" progId="Equation.3">
                  <p:embed/>
                  <p:pic>
                    <p:nvPicPr>
                      <p:cNvPr id="0" name="对象 2"/>
                      <p:cNvPicPr>
                        <a:picLocks noChangeAspect="1"/>
                      </p:cNvPicPr>
                      <p:nvPr/>
                    </p:nvPicPr>
                    <p:blipFill>
                      <a:blip r:embed="rId7"/>
                      <a:stretch>
                        <a:fillRect/>
                      </a:stretch>
                    </p:blipFill>
                    <p:spPr>
                      <a:xfrm>
                        <a:off x="1064840" y="3717032"/>
                        <a:ext cx="7467600" cy="452437"/>
                      </a:xfrm>
                      <a:prstGeom prst="rect">
                        <a:avLst/>
                      </a:prstGeom>
                      <a:noFill/>
                      <a:ln w="12700">
                        <a:noFill/>
                      </a:ln>
                    </p:spPr>
                  </p:pic>
                </p:oleObj>
              </mc:Fallback>
            </mc:AlternateContent>
          </a:graphicData>
        </a:graphic>
      </p:graphicFrame>
      <p:graphicFrame>
        <p:nvGraphicFramePr>
          <p:cNvPr id="39940" name="Object 30"/>
          <p:cNvGraphicFramePr>
            <a:graphicFrameLocks noChangeAspect="1"/>
          </p:cNvGraphicFramePr>
          <p:nvPr/>
        </p:nvGraphicFramePr>
        <p:xfrm>
          <a:off x="1331913" y="5517232"/>
          <a:ext cx="6275387" cy="442912"/>
        </p:xfrm>
        <a:graphic>
          <a:graphicData uri="http://schemas.openxmlformats.org/presentationml/2006/ole">
            <mc:AlternateContent xmlns:mc="http://schemas.openxmlformats.org/markup-compatibility/2006">
              <mc:Choice xmlns:v="urn:schemas-microsoft-com:vml" Requires="v">
                <p:oleObj spid="_x0000_s17478" name="Equation" r:id="rId8" imgW="77724000" imgH="5486400" progId="Equation.3">
                  <p:embed/>
                </p:oleObj>
              </mc:Choice>
              <mc:Fallback>
                <p:oleObj name="Equation" r:id="rId8" imgW="77724000" imgH="5486400" progId="Equation.3">
                  <p:embed/>
                  <p:pic>
                    <p:nvPicPr>
                      <p:cNvPr id="0" name="Object 30"/>
                      <p:cNvPicPr>
                        <a:picLocks noChangeAspect="1"/>
                      </p:cNvPicPr>
                      <p:nvPr/>
                    </p:nvPicPr>
                    <p:blipFill>
                      <a:blip r:embed="rId9"/>
                      <a:stretch>
                        <a:fillRect/>
                      </a:stretch>
                    </p:blipFill>
                    <p:spPr>
                      <a:xfrm>
                        <a:off x="1331913" y="5517232"/>
                        <a:ext cx="6275387" cy="442912"/>
                      </a:xfrm>
                      <a:prstGeom prst="rect">
                        <a:avLst/>
                      </a:prstGeom>
                      <a:noFill/>
                      <a:ln w="12700">
                        <a:noFill/>
                      </a:ln>
                    </p:spPr>
                  </p:pic>
                </p:oleObj>
              </mc:Fallback>
            </mc:AlternateContent>
          </a:graphicData>
        </a:graphic>
      </p:graphicFrame>
      <p:graphicFrame>
        <p:nvGraphicFramePr>
          <p:cNvPr id="39941" name="Object 31"/>
          <p:cNvGraphicFramePr>
            <a:graphicFrameLocks noChangeAspect="1"/>
          </p:cNvGraphicFramePr>
          <p:nvPr/>
        </p:nvGraphicFramePr>
        <p:xfrm>
          <a:off x="1346200" y="4941168"/>
          <a:ext cx="6249988" cy="442913"/>
        </p:xfrm>
        <a:graphic>
          <a:graphicData uri="http://schemas.openxmlformats.org/presentationml/2006/ole">
            <mc:AlternateContent xmlns:mc="http://schemas.openxmlformats.org/markup-compatibility/2006">
              <mc:Choice xmlns:v="urn:schemas-microsoft-com:vml" Requires="v">
                <p:oleObj spid="_x0000_s17479" name="Equation" r:id="rId10" imgW="77419200" imgH="5486400" progId="Equation.3">
                  <p:embed/>
                </p:oleObj>
              </mc:Choice>
              <mc:Fallback>
                <p:oleObj name="Equation" r:id="rId10" imgW="77419200" imgH="5486400" progId="Equation.3">
                  <p:embed/>
                  <p:pic>
                    <p:nvPicPr>
                      <p:cNvPr id="0" name="Object 31"/>
                      <p:cNvPicPr>
                        <a:picLocks noChangeAspect="1"/>
                      </p:cNvPicPr>
                      <p:nvPr/>
                    </p:nvPicPr>
                    <p:blipFill>
                      <a:blip r:embed="rId11"/>
                      <a:stretch>
                        <a:fillRect/>
                      </a:stretch>
                    </p:blipFill>
                    <p:spPr>
                      <a:xfrm>
                        <a:off x="1346200" y="4941168"/>
                        <a:ext cx="6249988" cy="442913"/>
                      </a:xfrm>
                      <a:prstGeom prst="rect">
                        <a:avLst/>
                      </a:prstGeom>
                      <a:noFill/>
                      <a:ln w="12700">
                        <a:noFill/>
                      </a:ln>
                    </p:spPr>
                  </p:pic>
                </p:oleObj>
              </mc:Fallback>
            </mc:AlternateContent>
          </a:graphicData>
        </a:graphic>
      </p:graphicFrame>
      <p:graphicFrame>
        <p:nvGraphicFramePr>
          <p:cNvPr id="39942" name="Object 32"/>
          <p:cNvGraphicFramePr>
            <a:graphicFrameLocks noChangeAspect="1"/>
          </p:cNvGraphicFramePr>
          <p:nvPr/>
        </p:nvGraphicFramePr>
        <p:xfrm>
          <a:off x="1331913" y="6093296"/>
          <a:ext cx="5980112" cy="442913"/>
        </p:xfrm>
        <a:graphic>
          <a:graphicData uri="http://schemas.openxmlformats.org/presentationml/2006/ole">
            <mc:AlternateContent xmlns:mc="http://schemas.openxmlformats.org/markup-compatibility/2006">
              <mc:Choice xmlns:v="urn:schemas-microsoft-com:vml" Requires="v">
                <p:oleObj spid="_x0000_s17480" name="Equation" r:id="rId12" imgW="74066400" imgH="5486400" progId="Equation.3">
                  <p:embed/>
                </p:oleObj>
              </mc:Choice>
              <mc:Fallback>
                <p:oleObj name="Equation" r:id="rId12" imgW="74066400" imgH="5486400" progId="Equation.3">
                  <p:embed/>
                  <p:pic>
                    <p:nvPicPr>
                      <p:cNvPr id="0" name="Object 32"/>
                      <p:cNvPicPr>
                        <a:picLocks noChangeAspect="1"/>
                      </p:cNvPicPr>
                      <p:nvPr/>
                    </p:nvPicPr>
                    <p:blipFill>
                      <a:blip r:embed="rId13"/>
                      <a:stretch>
                        <a:fillRect/>
                      </a:stretch>
                    </p:blipFill>
                    <p:spPr>
                      <a:xfrm>
                        <a:off x="1331913" y="6093296"/>
                        <a:ext cx="5980112" cy="442913"/>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6"/>
                                        </p:tgtEl>
                                        <p:attrNameLst>
                                          <p:attrName>style.visibility</p:attrName>
                                        </p:attrNameLst>
                                      </p:cBhvr>
                                      <p:to>
                                        <p:strVal val="visible"/>
                                      </p:to>
                                    </p:set>
                                    <p:animEffect transition="in" filter="blinds(horizontal)">
                                      <p:cBhvr>
                                        <p:cTn id="10" dur="500"/>
                                        <p:tgtEl>
                                          <p:spTgt spid="389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8919"/>
                                        </p:tgtEl>
                                        <p:attrNameLst>
                                          <p:attrName>style.visibility</p:attrName>
                                        </p:attrNameLst>
                                      </p:cBhvr>
                                      <p:to>
                                        <p:strVal val="visible"/>
                                      </p:to>
                                    </p:set>
                                    <p:animEffect transition="in" filter="blinds(horizontal)">
                                      <p:cBhvr>
                                        <p:cTn id="18" dur="500"/>
                                        <p:tgtEl>
                                          <p:spTgt spid="389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941"/>
                                        </p:tgtEl>
                                        <p:attrNameLst>
                                          <p:attrName>style.visibility</p:attrName>
                                        </p:attrNameLst>
                                      </p:cBhvr>
                                      <p:to>
                                        <p:strVal val="visible"/>
                                      </p:to>
                                    </p:set>
                                    <p:animEffect transition="in" filter="blinds(horizontal)">
                                      <p:cBhvr>
                                        <p:cTn id="26" dur="500"/>
                                        <p:tgtEl>
                                          <p:spTgt spid="39941"/>
                                        </p:tgtEl>
                                      </p:cBhvr>
                                    </p:animEffect>
                                  </p:childTnLst>
                                </p:cTn>
                              </p:par>
                              <p:par>
                                <p:cTn id="27" presetID="3" presetClass="entr" presetSubtype="10" fill="hold" nodeType="withEffect">
                                  <p:stCondLst>
                                    <p:cond delay="0"/>
                                  </p:stCondLst>
                                  <p:childTnLst>
                                    <p:set>
                                      <p:cBhvr>
                                        <p:cTn id="28" dur="1" fill="hold">
                                          <p:stCondLst>
                                            <p:cond delay="0"/>
                                          </p:stCondLst>
                                        </p:cTn>
                                        <p:tgtEl>
                                          <p:spTgt spid="39940"/>
                                        </p:tgtEl>
                                        <p:attrNameLst>
                                          <p:attrName>style.visibility</p:attrName>
                                        </p:attrNameLst>
                                      </p:cBhvr>
                                      <p:to>
                                        <p:strVal val="visible"/>
                                      </p:to>
                                    </p:set>
                                    <p:animEffect transition="in" filter="blinds(horizontal)">
                                      <p:cBhvr>
                                        <p:cTn id="29" dur="500"/>
                                        <p:tgtEl>
                                          <p:spTgt spid="39940"/>
                                        </p:tgtEl>
                                      </p:cBhvr>
                                    </p:animEffect>
                                  </p:childTnLst>
                                </p:cTn>
                              </p:par>
                              <p:par>
                                <p:cTn id="30" presetID="3" presetClass="entr" presetSubtype="10" fill="hold" nodeType="withEffect">
                                  <p:stCondLst>
                                    <p:cond delay="0"/>
                                  </p:stCondLst>
                                  <p:childTnLst>
                                    <p:set>
                                      <p:cBhvr>
                                        <p:cTn id="31" dur="1" fill="hold">
                                          <p:stCondLst>
                                            <p:cond delay="0"/>
                                          </p:stCondLst>
                                        </p:cTn>
                                        <p:tgtEl>
                                          <p:spTgt spid="39942"/>
                                        </p:tgtEl>
                                        <p:attrNameLst>
                                          <p:attrName>style.visibility</p:attrName>
                                        </p:attrNameLst>
                                      </p:cBhvr>
                                      <p:to>
                                        <p:strVal val="visible"/>
                                      </p:to>
                                    </p:set>
                                    <p:animEffect transition="in" filter="blinds(horizontal)">
                                      <p:cBhvr>
                                        <p:cTn id="32"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sp>
        <p:nvSpPr>
          <p:cNvPr id="5" name="Rectangle 18"/>
          <p:cNvSpPr>
            <a:spLocks noChangeArrowheads="1"/>
          </p:cNvSpPr>
          <p:nvPr/>
        </p:nvSpPr>
        <p:spPr bwMode="auto">
          <a:xfrm>
            <a:off x="142875" y="1635224"/>
            <a:ext cx="8683625" cy="3810000"/>
          </a:xfrm>
          <a:prstGeom prst="rect">
            <a:avLst/>
          </a:prstGeom>
          <a:noFill/>
          <a:ln w="12700">
            <a:noFill/>
            <a:miter lim="800000"/>
          </a:ln>
        </p:spPr>
        <p:txBody>
          <a:bodyPr lIns="90488" tIns="44450" rIns="90488" bIns="44450"/>
          <a:lstStyle/>
          <a:p>
            <a:pPr marL="342900"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第三步：更新权值</a:t>
            </a: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隐藏层神经元</a:t>
            </a: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的错误梯度：</a:t>
            </a: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endParaRPr lang="en-US" altLang="zh-CN" sz="2800" dirty="0" smtClean="0">
              <a:latin typeface="楷体" panose="02010609060101010101" pitchFamily="49" charset="-122"/>
              <a:ea typeface="楷体" panose="02010609060101010101" pitchFamily="49" charset="-122"/>
            </a:endParaRPr>
          </a:p>
          <a:p>
            <a:pPr marL="800100" lvl="1"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隐藏层神经元</a:t>
            </a: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的权值纠正值（学习率</a:t>
            </a:r>
            <a:r>
              <a:rPr lang="el-GR" altLang="zh-CN" sz="2800" dirty="0" smtClean="0">
                <a:latin typeface="楷体" panose="02010609060101010101" pitchFamily="49" charset="-122"/>
                <a:ea typeface="楷体" panose="02010609060101010101" pitchFamily="49" charset="-122"/>
              </a:rPr>
              <a:t>α</a:t>
            </a:r>
            <a:r>
              <a:rPr lang="en-US" altLang="zh-CN" sz="2800" dirty="0" smtClean="0">
                <a:latin typeface="楷体" panose="02010609060101010101" pitchFamily="49" charset="-122"/>
                <a:ea typeface="楷体" panose="02010609060101010101" pitchFamily="49" charset="-122"/>
              </a:rPr>
              <a:t>=0.1</a:t>
            </a:r>
            <a:r>
              <a:rPr lang="zh-CN" altLang="en-US" sz="2800" dirty="0" smtClean="0">
                <a:latin typeface="楷体" panose="02010609060101010101" pitchFamily="49" charset="-122"/>
                <a:ea typeface="楷体" panose="02010609060101010101" pitchFamily="49" charset="-122"/>
              </a:rPr>
              <a:t>）：</a:t>
            </a:r>
            <a:endParaRPr lang="en-GB" altLang="zh-CN" sz="2800" dirty="0" smtClean="0">
              <a:latin typeface="楷体" panose="02010609060101010101" pitchFamily="49" charset="-122"/>
              <a:ea typeface="楷体" panose="02010609060101010101" pitchFamily="49" charset="-122"/>
            </a:endParaRPr>
          </a:p>
          <a:p>
            <a:pPr marL="342900" indent="-342900"/>
            <a:endParaRPr lang="en-GB" altLang="zh-CN" sz="2400" dirty="0"/>
          </a:p>
          <a:p>
            <a:pPr marL="342900" indent="-342900"/>
            <a:endParaRPr lang="en-GB" altLang="zh-CN" sz="2400" dirty="0"/>
          </a:p>
          <a:p>
            <a:pPr marL="342900" indent="-342900"/>
            <a:endParaRPr lang="en-GB" altLang="zh-CN" sz="2400" dirty="0"/>
          </a:p>
          <a:p>
            <a:pPr marL="342900" indent="-342900"/>
            <a:endParaRPr lang="en-GB" altLang="zh-CN" sz="2400" dirty="0"/>
          </a:p>
        </p:txBody>
      </p:sp>
      <p:graphicFrame>
        <p:nvGraphicFramePr>
          <p:cNvPr id="147463" name="Object 28"/>
          <p:cNvGraphicFramePr>
            <a:graphicFrameLocks noChangeAspect="1"/>
          </p:cNvGraphicFramePr>
          <p:nvPr/>
        </p:nvGraphicFramePr>
        <p:xfrm>
          <a:off x="685800" y="2748855"/>
          <a:ext cx="7924800" cy="392113"/>
        </p:xfrm>
        <a:graphic>
          <a:graphicData uri="http://schemas.openxmlformats.org/presentationml/2006/ole">
            <mc:AlternateContent xmlns:mc="http://schemas.openxmlformats.org/markup-compatibility/2006">
              <mc:Choice xmlns:v="urn:schemas-microsoft-com:vml" Requires="v">
                <p:oleObj spid="_x0000_s18539" name="Equation" r:id="rId4" imgW="110947200" imgH="5486400" progId="Equation.3">
                  <p:embed/>
                </p:oleObj>
              </mc:Choice>
              <mc:Fallback>
                <p:oleObj name="Equation" r:id="rId4" imgW="110947200" imgH="5486400" progId="Equation.3">
                  <p:embed/>
                  <p:pic>
                    <p:nvPicPr>
                      <p:cNvPr id="0" name="Object 28"/>
                      <p:cNvPicPr>
                        <a:picLocks noChangeAspect="1"/>
                      </p:cNvPicPr>
                      <p:nvPr/>
                    </p:nvPicPr>
                    <p:blipFill>
                      <a:blip r:embed="rId5"/>
                      <a:stretch>
                        <a:fillRect/>
                      </a:stretch>
                    </p:blipFill>
                    <p:spPr>
                      <a:xfrm>
                        <a:off x="685800" y="2748855"/>
                        <a:ext cx="7924800" cy="392113"/>
                      </a:xfrm>
                      <a:prstGeom prst="rect">
                        <a:avLst/>
                      </a:prstGeom>
                      <a:noFill/>
                      <a:ln w="12700">
                        <a:noFill/>
                      </a:ln>
                    </p:spPr>
                  </p:pic>
                </p:oleObj>
              </mc:Fallback>
            </mc:AlternateContent>
          </a:graphicData>
        </a:graphic>
      </p:graphicFrame>
      <p:graphicFrame>
        <p:nvGraphicFramePr>
          <p:cNvPr id="147464" name="Object 29"/>
          <p:cNvGraphicFramePr>
            <a:graphicFrameLocks noChangeAspect="1"/>
          </p:cNvGraphicFramePr>
          <p:nvPr/>
        </p:nvGraphicFramePr>
        <p:xfrm>
          <a:off x="685800" y="3243387"/>
          <a:ext cx="7924800" cy="401637"/>
        </p:xfrm>
        <a:graphic>
          <a:graphicData uri="http://schemas.openxmlformats.org/presentationml/2006/ole">
            <mc:AlternateContent xmlns:mc="http://schemas.openxmlformats.org/markup-compatibility/2006">
              <mc:Choice xmlns:v="urn:schemas-microsoft-com:vml" Requires="v">
                <p:oleObj spid="_x0000_s18540" name="Equation" r:id="rId6" imgW="108508800" imgH="5486400" progId="Equation.3">
                  <p:embed/>
                </p:oleObj>
              </mc:Choice>
              <mc:Fallback>
                <p:oleObj name="Equation" r:id="rId6" imgW="108508800" imgH="5486400" progId="Equation.3">
                  <p:embed/>
                  <p:pic>
                    <p:nvPicPr>
                      <p:cNvPr id="0" name="Object 29"/>
                      <p:cNvPicPr>
                        <a:picLocks noChangeAspect="1"/>
                      </p:cNvPicPr>
                      <p:nvPr/>
                    </p:nvPicPr>
                    <p:blipFill>
                      <a:blip r:embed="rId7"/>
                      <a:stretch>
                        <a:fillRect/>
                      </a:stretch>
                    </p:blipFill>
                    <p:spPr>
                      <a:xfrm>
                        <a:off x="685800" y="3243387"/>
                        <a:ext cx="7924800" cy="401637"/>
                      </a:xfrm>
                      <a:prstGeom prst="rect">
                        <a:avLst/>
                      </a:prstGeom>
                      <a:noFill/>
                      <a:ln w="12700">
                        <a:noFill/>
                      </a:ln>
                    </p:spPr>
                  </p:pic>
                </p:oleObj>
              </mc:Fallback>
            </mc:AlternateContent>
          </a:graphicData>
        </a:graphic>
      </p:graphicFrame>
      <p:graphicFrame>
        <p:nvGraphicFramePr>
          <p:cNvPr id="147465" name="Object 30"/>
          <p:cNvGraphicFramePr>
            <a:graphicFrameLocks noChangeAspect="1"/>
          </p:cNvGraphicFramePr>
          <p:nvPr/>
        </p:nvGraphicFramePr>
        <p:xfrm>
          <a:off x="1449288" y="4535760"/>
          <a:ext cx="5000625" cy="433388"/>
        </p:xfrm>
        <a:graphic>
          <a:graphicData uri="http://schemas.openxmlformats.org/presentationml/2006/ole">
            <mc:AlternateContent xmlns:mc="http://schemas.openxmlformats.org/markup-compatibility/2006">
              <mc:Choice xmlns:v="urn:schemas-microsoft-com:vml" Requires="v">
                <p:oleObj spid="_x0000_s18541" name="Equation" r:id="rId8" imgW="60655200" imgH="5486400" progId="Equation.3">
                  <p:embed/>
                </p:oleObj>
              </mc:Choice>
              <mc:Fallback>
                <p:oleObj name="Equation" r:id="rId8" imgW="60655200" imgH="5486400" progId="Equation.3">
                  <p:embed/>
                  <p:pic>
                    <p:nvPicPr>
                      <p:cNvPr id="0" name="Object 30"/>
                      <p:cNvPicPr>
                        <a:picLocks noChangeAspect="1"/>
                      </p:cNvPicPr>
                      <p:nvPr/>
                    </p:nvPicPr>
                    <p:blipFill>
                      <a:blip r:embed="rId9"/>
                      <a:stretch>
                        <a:fillRect/>
                      </a:stretch>
                    </p:blipFill>
                    <p:spPr>
                      <a:xfrm>
                        <a:off x="1449288" y="4535760"/>
                        <a:ext cx="5000625" cy="433388"/>
                      </a:xfrm>
                      <a:prstGeom prst="rect">
                        <a:avLst/>
                      </a:prstGeom>
                      <a:noFill/>
                      <a:ln w="12700">
                        <a:noFill/>
                      </a:ln>
                    </p:spPr>
                  </p:pic>
                </p:oleObj>
              </mc:Fallback>
            </mc:AlternateContent>
          </a:graphicData>
        </a:graphic>
      </p:graphicFrame>
      <p:graphicFrame>
        <p:nvGraphicFramePr>
          <p:cNvPr id="147466" name="Object 31"/>
          <p:cNvGraphicFramePr>
            <a:graphicFrameLocks noChangeAspect="1"/>
          </p:cNvGraphicFramePr>
          <p:nvPr/>
        </p:nvGraphicFramePr>
        <p:xfrm>
          <a:off x="1449288" y="4883423"/>
          <a:ext cx="5000625" cy="433387"/>
        </p:xfrm>
        <a:graphic>
          <a:graphicData uri="http://schemas.openxmlformats.org/presentationml/2006/ole">
            <mc:AlternateContent xmlns:mc="http://schemas.openxmlformats.org/markup-compatibility/2006">
              <mc:Choice xmlns:v="urn:schemas-microsoft-com:vml" Requires="v">
                <p:oleObj spid="_x0000_s18542" name="Equation" r:id="rId10" imgW="61569600" imgH="5486400" progId="Equation.3">
                  <p:embed/>
                </p:oleObj>
              </mc:Choice>
              <mc:Fallback>
                <p:oleObj name="Equation" r:id="rId10" imgW="61569600" imgH="5486400" progId="Equation.3">
                  <p:embed/>
                  <p:pic>
                    <p:nvPicPr>
                      <p:cNvPr id="0" name="Object 31"/>
                      <p:cNvPicPr>
                        <a:picLocks noChangeAspect="1"/>
                      </p:cNvPicPr>
                      <p:nvPr/>
                    </p:nvPicPr>
                    <p:blipFill>
                      <a:blip r:embed="rId11"/>
                      <a:stretch>
                        <a:fillRect/>
                      </a:stretch>
                    </p:blipFill>
                    <p:spPr>
                      <a:xfrm>
                        <a:off x="1449288" y="4883423"/>
                        <a:ext cx="5000625" cy="433387"/>
                      </a:xfrm>
                      <a:prstGeom prst="rect">
                        <a:avLst/>
                      </a:prstGeom>
                      <a:noFill/>
                      <a:ln w="12700">
                        <a:noFill/>
                      </a:ln>
                    </p:spPr>
                  </p:pic>
                </p:oleObj>
              </mc:Fallback>
            </mc:AlternateContent>
          </a:graphicData>
        </a:graphic>
      </p:graphicFrame>
      <p:graphicFrame>
        <p:nvGraphicFramePr>
          <p:cNvPr id="147467" name="Object 32"/>
          <p:cNvGraphicFramePr>
            <a:graphicFrameLocks noChangeAspect="1"/>
          </p:cNvGraphicFramePr>
          <p:nvPr/>
        </p:nvGraphicFramePr>
        <p:xfrm>
          <a:off x="1449288" y="5232673"/>
          <a:ext cx="5357813" cy="415925"/>
        </p:xfrm>
        <a:graphic>
          <a:graphicData uri="http://schemas.openxmlformats.org/presentationml/2006/ole">
            <mc:AlternateContent xmlns:mc="http://schemas.openxmlformats.org/markup-compatibility/2006">
              <mc:Choice xmlns:v="urn:schemas-microsoft-com:vml" Requires="v">
                <p:oleObj spid="_x0000_s18543" name="Equation" r:id="rId12" imgW="69189600" imgH="5486400" progId="Equation.3">
                  <p:embed/>
                </p:oleObj>
              </mc:Choice>
              <mc:Fallback>
                <p:oleObj name="Equation" r:id="rId12" imgW="69189600" imgH="5486400" progId="Equation.3">
                  <p:embed/>
                  <p:pic>
                    <p:nvPicPr>
                      <p:cNvPr id="0" name="Object 32"/>
                      <p:cNvPicPr>
                        <a:picLocks noChangeAspect="1"/>
                      </p:cNvPicPr>
                      <p:nvPr/>
                    </p:nvPicPr>
                    <p:blipFill>
                      <a:blip r:embed="rId13"/>
                      <a:stretch>
                        <a:fillRect/>
                      </a:stretch>
                    </p:blipFill>
                    <p:spPr>
                      <a:xfrm>
                        <a:off x="1449288" y="5232673"/>
                        <a:ext cx="5357813" cy="415925"/>
                      </a:xfrm>
                      <a:prstGeom prst="rect">
                        <a:avLst/>
                      </a:prstGeom>
                      <a:noFill/>
                      <a:ln w="12700">
                        <a:noFill/>
                      </a:ln>
                    </p:spPr>
                  </p:pic>
                </p:oleObj>
              </mc:Fallback>
            </mc:AlternateContent>
          </a:graphicData>
        </a:graphic>
      </p:graphicFrame>
      <p:graphicFrame>
        <p:nvGraphicFramePr>
          <p:cNvPr id="147468" name="Object 33"/>
          <p:cNvGraphicFramePr>
            <a:graphicFrameLocks noChangeAspect="1"/>
          </p:cNvGraphicFramePr>
          <p:nvPr/>
        </p:nvGraphicFramePr>
        <p:xfrm>
          <a:off x="1449288" y="5581923"/>
          <a:ext cx="5535613" cy="409575"/>
        </p:xfrm>
        <a:graphic>
          <a:graphicData uri="http://schemas.openxmlformats.org/presentationml/2006/ole">
            <mc:AlternateContent xmlns:mc="http://schemas.openxmlformats.org/markup-compatibility/2006">
              <mc:Choice xmlns:v="urn:schemas-microsoft-com:vml" Requires="v">
                <p:oleObj spid="_x0000_s18544" name="Equation" r:id="rId14" imgW="67970400" imgH="5181600" progId="Equation.3">
                  <p:embed/>
                </p:oleObj>
              </mc:Choice>
              <mc:Fallback>
                <p:oleObj name="Equation" r:id="rId14" imgW="67970400" imgH="5181600" progId="Equation.3">
                  <p:embed/>
                  <p:pic>
                    <p:nvPicPr>
                      <p:cNvPr id="0" name="Object 33"/>
                      <p:cNvPicPr>
                        <a:picLocks noChangeAspect="1"/>
                      </p:cNvPicPr>
                      <p:nvPr/>
                    </p:nvPicPr>
                    <p:blipFill>
                      <a:blip r:embed="rId15"/>
                      <a:stretch>
                        <a:fillRect/>
                      </a:stretch>
                    </p:blipFill>
                    <p:spPr>
                      <a:xfrm>
                        <a:off x="1449288" y="5581923"/>
                        <a:ext cx="5535613" cy="409575"/>
                      </a:xfrm>
                      <a:prstGeom prst="rect">
                        <a:avLst/>
                      </a:prstGeom>
                      <a:noFill/>
                      <a:ln w="12700">
                        <a:noFill/>
                      </a:ln>
                    </p:spPr>
                  </p:pic>
                </p:oleObj>
              </mc:Fallback>
            </mc:AlternateContent>
          </a:graphicData>
        </a:graphic>
      </p:graphicFrame>
      <p:graphicFrame>
        <p:nvGraphicFramePr>
          <p:cNvPr id="147469" name="Object 34"/>
          <p:cNvGraphicFramePr>
            <a:graphicFrameLocks noChangeAspect="1"/>
          </p:cNvGraphicFramePr>
          <p:nvPr/>
        </p:nvGraphicFramePr>
        <p:xfrm>
          <a:off x="1449288" y="5931173"/>
          <a:ext cx="5535613" cy="411162"/>
        </p:xfrm>
        <a:graphic>
          <a:graphicData uri="http://schemas.openxmlformats.org/presentationml/2006/ole">
            <mc:AlternateContent xmlns:mc="http://schemas.openxmlformats.org/markup-compatibility/2006">
              <mc:Choice xmlns:v="urn:schemas-microsoft-com:vml" Requires="v">
                <p:oleObj spid="_x0000_s18545" name="Equation" r:id="rId16" imgW="68884800" imgH="5181600" progId="Equation.3">
                  <p:embed/>
                </p:oleObj>
              </mc:Choice>
              <mc:Fallback>
                <p:oleObj name="Equation" r:id="rId16" imgW="68884800" imgH="5181600" progId="Equation.3">
                  <p:embed/>
                  <p:pic>
                    <p:nvPicPr>
                      <p:cNvPr id="0" name="Object 34"/>
                      <p:cNvPicPr>
                        <a:picLocks noChangeAspect="1"/>
                      </p:cNvPicPr>
                      <p:nvPr/>
                    </p:nvPicPr>
                    <p:blipFill>
                      <a:blip r:embed="rId17"/>
                      <a:stretch>
                        <a:fillRect/>
                      </a:stretch>
                    </p:blipFill>
                    <p:spPr>
                      <a:xfrm>
                        <a:off x="1449288" y="5931173"/>
                        <a:ext cx="5535613" cy="411162"/>
                      </a:xfrm>
                      <a:prstGeom prst="rect">
                        <a:avLst/>
                      </a:prstGeom>
                      <a:noFill/>
                      <a:ln w="12700">
                        <a:noFill/>
                      </a:ln>
                    </p:spPr>
                  </p:pic>
                </p:oleObj>
              </mc:Fallback>
            </mc:AlternateContent>
          </a:graphicData>
        </a:graphic>
      </p:graphicFrame>
      <p:graphicFrame>
        <p:nvGraphicFramePr>
          <p:cNvPr id="147470" name="Object 35"/>
          <p:cNvGraphicFramePr>
            <a:graphicFrameLocks noChangeAspect="1"/>
          </p:cNvGraphicFramePr>
          <p:nvPr/>
        </p:nvGraphicFramePr>
        <p:xfrm>
          <a:off x="1449288" y="6280423"/>
          <a:ext cx="5715000" cy="388937"/>
        </p:xfrm>
        <a:graphic>
          <a:graphicData uri="http://schemas.openxmlformats.org/presentationml/2006/ole">
            <mc:AlternateContent xmlns:mc="http://schemas.openxmlformats.org/markup-compatibility/2006">
              <mc:Choice xmlns:v="urn:schemas-microsoft-com:vml" Requires="v">
                <p:oleObj spid="_x0000_s18546" name="Equation" r:id="rId18" imgW="72237600" imgH="5181600" progId="Equation.3">
                  <p:embed/>
                </p:oleObj>
              </mc:Choice>
              <mc:Fallback>
                <p:oleObj name="Equation" r:id="rId18" imgW="72237600" imgH="5181600" progId="Equation.3">
                  <p:embed/>
                  <p:pic>
                    <p:nvPicPr>
                      <p:cNvPr id="0" name="Object 35"/>
                      <p:cNvPicPr>
                        <a:picLocks noChangeAspect="1"/>
                      </p:cNvPicPr>
                      <p:nvPr/>
                    </p:nvPicPr>
                    <p:blipFill>
                      <a:blip r:embed="rId19"/>
                      <a:stretch>
                        <a:fillRect/>
                      </a:stretch>
                    </p:blipFill>
                    <p:spPr>
                      <a:xfrm>
                        <a:off x="1449288" y="6280423"/>
                        <a:ext cx="5715000" cy="388937"/>
                      </a:xfrm>
                      <a:prstGeom prst="rect">
                        <a:avLst/>
                      </a:prstGeom>
                      <a:noFill/>
                      <a:ln w="127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7463"/>
                                        </p:tgtEl>
                                        <p:attrNameLst>
                                          <p:attrName>style.visibility</p:attrName>
                                        </p:attrNameLst>
                                      </p:cBhvr>
                                      <p:to>
                                        <p:strVal val="visible"/>
                                      </p:to>
                                    </p:set>
                                    <p:animEffect transition="in" filter="blinds(horizontal)">
                                      <p:cBhvr>
                                        <p:cTn id="12" dur="500"/>
                                        <p:tgtEl>
                                          <p:spTgt spid="147463"/>
                                        </p:tgtEl>
                                      </p:cBhvr>
                                    </p:animEffect>
                                  </p:childTnLst>
                                </p:cTn>
                              </p:par>
                              <p:par>
                                <p:cTn id="13" presetID="3" presetClass="entr" presetSubtype="10" fill="hold" nodeType="withEffect">
                                  <p:stCondLst>
                                    <p:cond delay="0"/>
                                  </p:stCondLst>
                                  <p:childTnLst>
                                    <p:set>
                                      <p:cBhvr>
                                        <p:cTn id="14" dur="1" fill="hold">
                                          <p:stCondLst>
                                            <p:cond delay="0"/>
                                          </p:stCondLst>
                                        </p:cTn>
                                        <p:tgtEl>
                                          <p:spTgt spid="147464"/>
                                        </p:tgtEl>
                                        <p:attrNameLst>
                                          <p:attrName>style.visibility</p:attrName>
                                        </p:attrNameLst>
                                      </p:cBhvr>
                                      <p:to>
                                        <p:strVal val="visible"/>
                                      </p:to>
                                    </p:set>
                                    <p:animEffect transition="in" filter="blinds(horizontal)">
                                      <p:cBhvr>
                                        <p:cTn id="15" dur="500"/>
                                        <p:tgtEl>
                                          <p:spTgt spid="14746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7465"/>
                                        </p:tgtEl>
                                        <p:attrNameLst>
                                          <p:attrName>style.visibility</p:attrName>
                                        </p:attrNameLst>
                                      </p:cBhvr>
                                      <p:to>
                                        <p:strVal val="visible"/>
                                      </p:to>
                                    </p:set>
                                    <p:animEffect transition="in" filter="blinds(horizontal)">
                                      <p:cBhvr>
                                        <p:cTn id="25" dur="500"/>
                                        <p:tgtEl>
                                          <p:spTgt spid="147465"/>
                                        </p:tgtEl>
                                      </p:cBhvr>
                                    </p:animEffect>
                                  </p:childTnLst>
                                </p:cTn>
                              </p:par>
                              <p:par>
                                <p:cTn id="26" presetID="3" presetClass="entr" presetSubtype="10" fill="hold" nodeType="withEffect">
                                  <p:stCondLst>
                                    <p:cond delay="0"/>
                                  </p:stCondLst>
                                  <p:childTnLst>
                                    <p:set>
                                      <p:cBhvr>
                                        <p:cTn id="27" dur="1" fill="hold">
                                          <p:stCondLst>
                                            <p:cond delay="0"/>
                                          </p:stCondLst>
                                        </p:cTn>
                                        <p:tgtEl>
                                          <p:spTgt spid="147466"/>
                                        </p:tgtEl>
                                        <p:attrNameLst>
                                          <p:attrName>style.visibility</p:attrName>
                                        </p:attrNameLst>
                                      </p:cBhvr>
                                      <p:to>
                                        <p:strVal val="visible"/>
                                      </p:to>
                                    </p:set>
                                    <p:animEffect transition="in" filter="blinds(horizontal)">
                                      <p:cBhvr>
                                        <p:cTn id="28" dur="500"/>
                                        <p:tgtEl>
                                          <p:spTgt spid="147466"/>
                                        </p:tgtEl>
                                      </p:cBhvr>
                                    </p:animEffect>
                                  </p:childTnLst>
                                </p:cTn>
                              </p:par>
                              <p:par>
                                <p:cTn id="29" presetID="3" presetClass="entr" presetSubtype="10" fill="hold" nodeType="withEffect">
                                  <p:stCondLst>
                                    <p:cond delay="0"/>
                                  </p:stCondLst>
                                  <p:childTnLst>
                                    <p:set>
                                      <p:cBhvr>
                                        <p:cTn id="30" dur="1" fill="hold">
                                          <p:stCondLst>
                                            <p:cond delay="0"/>
                                          </p:stCondLst>
                                        </p:cTn>
                                        <p:tgtEl>
                                          <p:spTgt spid="147467"/>
                                        </p:tgtEl>
                                        <p:attrNameLst>
                                          <p:attrName>style.visibility</p:attrName>
                                        </p:attrNameLst>
                                      </p:cBhvr>
                                      <p:to>
                                        <p:strVal val="visible"/>
                                      </p:to>
                                    </p:set>
                                    <p:animEffect transition="in" filter="blinds(horizontal)">
                                      <p:cBhvr>
                                        <p:cTn id="31" dur="500"/>
                                        <p:tgtEl>
                                          <p:spTgt spid="14746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47468"/>
                                        </p:tgtEl>
                                        <p:attrNameLst>
                                          <p:attrName>style.visibility</p:attrName>
                                        </p:attrNameLst>
                                      </p:cBhvr>
                                      <p:to>
                                        <p:strVal val="visible"/>
                                      </p:to>
                                    </p:set>
                                    <p:animEffect transition="in" filter="blinds(horizontal)">
                                      <p:cBhvr>
                                        <p:cTn id="36" dur="500"/>
                                        <p:tgtEl>
                                          <p:spTgt spid="147468"/>
                                        </p:tgtEl>
                                      </p:cBhvr>
                                    </p:animEffect>
                                  </p:childTnLst>
                                </p:cTn>
                              </p:par>
                              <p:par>
                                <p:cTn id="37" presetID="3" presetClass="entr" presetSubtype="10" fill="hold" nodeType="withEffect">
                                  <p:stCondLst>
                                    <p:cond delay="0"/>
                                  </p:stCondLst>
                                  <p:childTnLst>
                                    <p:set>
                                      <p:cBhvr>
                                        <p:cTn id="38" dur="1" fill="hold">
                                          <p:stCondLst>
                                            <p:cond delay="0"/>
                                          </p:stCondLst>
                                        </p:cTn>
                                        <p:tgtEl>
                                          <p:spTgt spid="147469"/>
                                        </p:tgtEl>
                                        <p:attrNameLst>
                                          <p:attrName>style.visibility</p:attrName>
                                        </p:attrNameLst>
                                      </p:cBhvr>
                                      <p:to>
                                        <p:strVal val="visible"/>
                                      </p:to>
                                    </p:set>
                                    <p:animEffect transition="in" filter="blinds(horizontal)">
                                      <p:cBhvr>
                                        <p:cTn id="39" dur="500"/>
                                        <p:tgtEl>
                                          <p:spTgt spid="147469"/>
                                        </p:tgtEl>
                                      </p:cBhvr>
                                    </p:animEffect>
                                  </p:childTnLst>
                                </p:cTn>
                              </p:par>
                              <p:par>
                                <p:cTn id="40" presetID="3" presetClass="entr" presetSubtype="10" fill="hold" nodeType="withEffect">
                                  <p:stCondLst>
                                    <p:cond delay="0"/>
                                  </p:stCondLst>
                                  <p:childTnLst>
                                    <p:set>
                                      <p:cBhvr>
                                        <p:cTn id="41" dur="1" fill="hold">
                                          <p:stCondLst>
                                            <p:cond delay="0"/>
                                          </p:stCondLst>
                                        </p:cTn>
                                        <p:tgtEl>
                                          <p:spTgt spid="147470"/>
                                        </p:tgtEl>
                                        <p:attrNameLst>
                                          <p:attrName>style.visibility</p:attrName>
                                        </p:attrNameLst>
                                      </p:cBhvr>
                                      <p:to>
                                        <p:strVal val="visible"/>
                                      </p:to>
                                    </p:set>
                                    <p:animEffect transition="in" filter="blinds(horizontal)">
                                      <p:cBhvr>
                                        <p:cTn id="42" dur="500"/>
                                        <p:tgtEl>
                                          <p:spTgt spid="147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sp>
        <p:nvSpPr>
          <p:cNvPr id="5" name="Rectangle 18"/>
          <p:cNvSpPr>
            <a:spLocks noChangeArrowheads="1"/>
          </p:cNvSpPr>
          <p:nvPr/>
        </p:nvSpPr>
        <p:spPr bwMode="auto">
          <a:xfrm>
            <a:off x="142875" y="1635224"/>
            <a:ext cx="8683625" cy="3810000"/>
          </a:xfrm>
          <a:prstGeom prst="rect">
            <a:avLst/>
          </a:prstGeom>
          <a:noFill/>
          <a:ln w="12700">
            <a:noFill/>
            <a:miter lim="800000"/>
          </a:ln>
        </p:spPr>
        <p:txBody>
          <a:bodyPr lIns="90488" tIns="44450" rIns="90488" bIns="44450"/>
          <a:lstStyle/>
          <a:p>
            <a:pPr marL="342900"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第三步：更新权值</a:t>
            </a:r>
            <a:endParaRPr lang="en-US" altLang="zh-CN" sz="2800" dirty="0" smtClean="0">
              <a:latin typeface="楷体" panose="02010609060101010101" pitchFamily="49" charset="-122"/>
              <a:ea typeface="楷体" panose="02010609060101010101" pitchFamily="49" charset="-122"/>
            </a:endParaRPr>
          </a:p>
          <a:p>
            <a:pPr marL="342900" indent="-342900"/>
            <a:endParaRPr lang="en-GB" altLang="zh-CN" sz="2400" dirty="0"/>
          </a:p>
          <a:p>
            <a:pPr marL="342900" indent="-342900"/>
            <a:endParaRPr lang="en-GB" altLang="zh-CN" sz="2400" dirty="0"/>
          </a:p>
          <a:p>
            <a:pPr marL="342900" indent="-342900"/>
            <a:endParaRPr lang="en-GB" altLang="zh-CN" sz="2400" dirty="0"/>
          </a:p>
          <a:p>
            <a:pPr marL="342900" indent="-342900"/>
            <a:endParaRPr lang="en-GB" altLang="zh-CN" sz="2400" dirty="0"/>
          </a:p>
        </p:txBody>
      </p:sp>
      <p:grpSp>
        <p:nvGrpSpPr>
          <p:cNvPr id="12" name="Group 229"/>
          <p:cNvGrpSpPr/>
          <p:nvPr/>
        </p:nvGrpSpPr>
        <p:grpSpPr bwMode="auto">
          <a:xfrm>
            <a:off x="2133600" y="2348880"/>
            <a:ext cx="4984750" cy="4089400"/>
            <a:chOff x="1375" y="454"/>
            <a:chExt cx="3115" cy="2585"/>
          </a:xfrm>
        </p:grpSpPr>
        <p:grpSp>
          <p:nvGrpSpPr>
            <p:cNvPr id="13" name="Group 48"/>
            <p:cNvGrpSpPr/>
            <p:nvPr/>
          </p:nvGrpSpPr>
          <p:grpSpPr bwMode="auto">
            <a:xfrm>
              <a:off x="1375" y="454"/>
              <a:ext cx="2826" cy="254"/>
              <a:chOff x="1375" y="454"/>
              <a:chExt cx="2826" cy="254"/>
            </a:xfrm>
          </p:grpSpPr>
          <p:sp>
            <p:nvSpPr>
              <p:cNvPr id="194" name="Rectangle 27"/>
              <p:cNvSpPr>
                <a:spLocks noChangeArrowheads="1"/>
              </p:cNvSpPr>
              <p:nvPr/>
            </p:nvSpPr>
            <p:spPr bwMode="auto">
              <a:xfrm>
                <a:off x="3885" y="473"/>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5038</a:t>
                </a:r>
                <a:endParaRPr lang="en-AU" altLang="zh-CN"/>
              </a:p>
            </p:txBody>
          </p:sp>
          <p:sp>
            <p:nvSpPr>
              <p:cNvPr id="195" name="Rectangle 28"/>
              <p:cNvSpPr>
                <a:spLocks noChangeArrowheads="1"/>
              </p:cNvSpPr>
              <p:nvPr/>
            </p:nvSpPr>
            <p:spPr bwMode="auto">
              <a:xfrm>
                <a:off x="3842" y="473"/>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96" name="Rectangle 29"/>
              <p:cNvSpPr>
                <a:spLocks noChangeArrowheads="1"/>
              </p:cNvSpPr>
              <p:nvPr/>
            </p:nvSpPr>
            <p:spPr bwMode="auto">
              <a:xfrm>
                <a:off x="3756" y="47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97" name="Rectangle 30"/>
              <p:cNvSpPr>
                <a:spLocks noChangeArrowheads="1"/>
              </p:cNvSpPr>
              <p:nvPr/>
            </p:nvSpPr>
            <p:spPr bwMode="auto">
              <a:xfrm>
                <a:off x="3243" y="473"/>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0038</a:t>
                </a:r>
                <a:endParaRPr lang="en-AU" altLang="zh-CN"/>
              </a:p>
            </p:txBody>
          </p:sp>
          <p:sp>
            <p:nvSpPr>
              <p:cNvPr id="198" name="Rectangle 31"/>
              <p:cNvSpPr>
                <a:spLocks noChangeArrowheads="1"/>
              </p:cNvSpPr>
              <p:nvPr/>
            </p:nvSpPr>
            <p:spPr bwMode="auto">
              <a:xfrm>
                <a:off x="3200" y="473"/>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99" name="Rectangle 32"/>
              <p:cNvSpPr>
                <a:spLocks noChangeArrowheads="1"/>
              </p:cNvSpPr>
              <p:nvPr/>
            </p:nvSpPr>
            <p:spPr bwMode="auto">
              <a:xfrm>
                <a:off x="3114" y="47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200" name="Rectangle 33"/>
              <p:cNvSpPr>
                <a:spLocks noChangeArrowheads="1"/>
              </p:cNvSpPr>
              <p:nvPr/>
            </p:nvSpPr>
            <p:spPr bwMode="auto">
              <a:xfrm>
                <a:off x="2876" y="47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5</a:t>
                </a:r>
                <a:endParaRPr lang="en-AU" altLang="zh-CN"/>
              </a:p>
            </p:txBody>
          </p:sp>
          <p:sp>
            <p:nvSpPr>
              <p:cNvPr id="201" name="Rectangle 34"/>
              <p:cNvSpPr>
                <a:spLocks noChangeArrowheads="1"/>
              </p:cNvSpPr>
              <p:nvPr/>
            </p:nvSpPr>
            <p:spPr bwMode="auto">
              <a:xfrm>
                <a:off x="2833" y="473"/>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202" name="Rectangle 35"/>
              <p:cNvSpPr>
                <a:spLocks noChangeArrowheads="1"/>
              </p:cNvSpPr>
              <p:nvPr/>
            </p:nvSpPr>
            <p:spPr bwMode="auto">
              <a:xfrm>
                <a:off x="2747" y="47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203" name="Rectangle 36"/>
              <p:cNvSpPr>
                <a:spLocks noChangeArrowheads="1"/>
              </p:cNvSpPr>
              <p:nvPr/>
            </p:nvSpPr>
            <p:spPr bwMode="auto">
              <a:xfrm>
                <a:off x="2419" y="543"/>
                <a:ext cx="136" cy="165"/>
              </a:xfrm>
              <a:prstGeom prst="rect">
                <a:avLst/>
              </a:prstGeom>
              <a:noFill/>
              <a:ln w="9525">
                <a:noFill/>
                <a:miter lim="800000"/>
              </a:ln>
            </p:spPr>
            <p:txBody>
              <a:bodyPr wrap="none" lIns="0" tIns="0" rIns="0" bIns="0">
                <a:spAutoFit/>
              </a:bodyPr>
              <a:lstStyle/>
              <a:p>
                <a:pPr algn="ctr"/>
                <a:r>
                  <a:rPr lang="en-AU" altLang="zh-CN" dirty="0">
                    <a:solidFill>
                      <a:srgbClr val="000000"/>
                    </a:solidFill>
                  </a:rPr>
                  <a:t>13</a:t>
                </a:r>
                <a:endParaRPr lang="en-AU" altLang="zh-CN" dirty="0"/>
              </a:p>
            </p:txBody>
          </p:sp>
          <p:sp>
            <p:nvSpPr>
              <p:cNvPr id="204" name="Rectangle 37"/>
              <p:cNvSpPr>
                <a:spLocks noChangeArrowheads="1"/>
              </p:cNvSpPr>
              <p:nvPr/>
            </p:nvSpPr>
            <p:spPr bwMode="auto">
              <a:xfrm>
                <a:off x="1903" y="543"/>
                <a:ext cx="136" cy="165"/>
              </a:xfrm>
              <a:prstGeom prst="rect">
                <a:avLst/>
              </a:prstGeom>
              <a:noFill/>
              <a:ln w="9525">
                <a:noFill/>
                <a:miter lim="800000"/>
              </a:ln>
            </p:spPr>
            <p:txBody>
              <a:bodyPr wrap="none" lIns="0" tIns="0" rIns="0" bIns="0">
                <a:spAutoFit/>
              </a:bodyPr>
              <a:lstStyle/>
              <a:p>
                <a:pPr algn="ctr"/>
                <a:r>
                  <a:rPr lang="en-AU" altLang="zh-CN" dirty="0">
                    <a:solidFill>
                      <a:srgbClr val="000000"/>
                    </a:solidFill>
                  </a:rPr>
                  <a:t>13</a:t>
                </a:r>
                <a:endParaRPr lang="en-AU" altLang="zh-CN" dirty="0"/>
              </a:p>
            </p:txBody>
          </p:sp>
          <p:sp>
            <p:nvSpPr>
              <p:cNvPr id="205" name="Rectangle 38"/>
              <p:cNvSpPr>
                <a:spLocks noChangeArrowheads="1"/>
              </p:cNvSpPr>
              <p:nvPr/>
            </p:nvSpPr>
            <p:spPr bwMode="auto">
              <a:xfrm>
                <a:off x="1472" y="543"/>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13</a:t>
                </a:r>
                <a:endParaRPr lang="en-AU" altLang="zh-CN"/>
              </a:p>
            </p:txBody>
          </p:sp>
          <p:sp>
            <p:nvSpPr>
              <p:cNvPr id="206" name="Rectangle 39"/>
              <p:cNvSpPr>
                <a:spLocks noChangeArrowheads="1"/>
              </p:cNvSpPr>
              <p:nvPr/>
            </p:nvSpPr>
            <p:spPr bwMode="auto">
              <a:xfrm>
                <a:off x="3624" y="454"/>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207" name="Rectangle 40"/>
              <p:cNvSpPr>
                <a:spLocks noChangeArrowheads="1"/>
              </p:cNvSpPr>
              <p:nvPr/>
            </p:nvSpPr>
            <p:spPr bwMode="auto">
              <a:xfrm>
                <a:off x="2989" y="454"/>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208" name="Rectangle 41"/>
              <p:cNvSpPr>
                <a:spLocks noChangeArrowheads="1"/>
              </p:cNvSpPr>
              <p:nvPr/>
            </p:nvSpPr>
            <p:spPr bwMode="auto">
              <a:xfrm>
                <a:off x="2615" y="454"/>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209" name="Rectangle 42"/>
              <p:cNvSpPr>
                <a:spLocks noChangeArrowheads="1"/>
              </p:cNvSpPr>
              <p:nvPr/>
            </p:nvSpPr>
            <p:spPr bwMode="auto">
              <a:xfrm>
                <a:off x="2217" y="454"/>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210" name="Rectangle 43"/>
              <p:cNvSpPr>
                <a:spLocks noChangeArrowheads="1"/>
              </p:cNvSpPr>
              <p:nvPr/>
            </p:nvSpPr>
            <p:spPr bwMode="auto">
              <a:xfrm>
                <a:off x="2089" y="454"/>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211" name="Rectangle 44"/>
              <p:cNvSpPr>
                <a:spLocks noChangeArrowheads="1"/>
              </p:cNvSpPr>
              <p:nvPr/>
            </p:nvSpPr>
            <p:spPr bwMode="auto">
              <a:xfrm>
                <a:off x="1668" y="454"/>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212" name="Rectangle 45"/>
              <p:cNvSpPr>
                <a:spLocks noChangeArrowheads="1"/>
              </p:cNvSpPr>
              <p:nvPr/>
            </p:nvSpPr>
            <p:spPr bwMode="auto">
              <a:xfrm>
                <a:off x="2322" y="473"/>
                <a:ext cx="106"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213" name="Rectangle 46"/>
              <p:cNvSpPr>
                <a:spLocks noChangeArrowheads="1"/>
              </p:cNvSpPr>
              <p:nvPr/>
            </p:nvSpPr>
            <p:spPr bwMode="auto">
              <a:xfrm>
                <a:off x="1806" y="473"/>
                <a:ext cx="106"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214" name="Rectangle 47"/>
              <p:cNvSpPr>
                <a:spLocks noChangeArrowheads="1"/>
              </p:cNvSpPr>
              <p:nvPr/>
            </p:nvSpPr>
            <p:spPr bwMode="auto">
              <a:xfrm>
                <a:off x="1375" y="473"/>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grpSp>
        <p:grpSp>
          <p:nvGrpSpPr>
            <p:cNvPr id="14" name="Group 70"/>
            <p:cNvGrpSpPr/>
            <p:nvPr/>
          </p:nvGrpSpPr>
          <p:grpSpPr bwMode="auto">
            <a:xfrm>
              <a:off x="1392" y="720"/>
              <a:ext cx="2836" cy="253"/>
              <a:chOff x="1375" y="820"/>
              <a:chExt cx="2836" cy="253"/>
            </a:xfrm>
          </p:grpSpPr>
          <p:sp>
            <p:nvSpPr>
              <p:cNvPr id="173" name="Rectangle 49"/>
              <p:cNvSpPr>
                <a:spLocks noChangeArrowheads="1"/>
              </p:cNvSpPr>
              <p:nvPr/>
            </p:nvSpPr>
            <p:spPr bwMode="auto">
              <a:xfrm>
                <a:off x="3895" y="839"/>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8985</a:t>
                </a:r>
                <a:endParaRPr lang="en-AU" altLang="zh-CN"/>
              </a:p>
            </p:txBody>
          </p:sp>
          <p:sp>
            <p:nvSpPr>
              <p:cNvPr id="174" name="Rectangle 50"/>
              <p:cNvSpPr>
                <a:spLocks noChangeArrowheads="1"/>
              </p:cNvSpPr>
              <p:nvPr/>
            </p:nvSpPr>
            <p:spPr bwMode="auto">
              <a:xfrm>
                <a:off x="3852" y="839"/>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75" name="Rectangle 51"/>
              <p:cNvSpPr>
                <a:spLocks noChangeArrowheads="1"/>
              </p:cNvSpPr>
              <p:nvPr/>
            </p:nvSpPr>
            <p:spPr bwMode="auto">
              <a:xfrm>
                <a:off x="3766" y="83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76" name="Rectangle 52"/>
              <p:cNvSpPr>
                <a:spLocks noChangeArrowheads="1"/>
              </p:cNvSpPr>
              <p:nvPr/>
            </p:nvSpPr>
            <p:spPr bwMode="auto">
              <a:xfrm>
                <a:off x="3254" y="839"/>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0015</a:t>
                </a:r>
                <a:endParaRPr lang="en-AU" altLang="zh-CN"/>
              </a:p>
            </p:txBody>
          </p:sp>
          <p:sp>
            <p:nvSpPr>
              <p:cNvPr id="177" name="Rectangle 53"/>
              <p:cNvSpPr>
                <a:spLocks noChangeArrowheads="1"/>
              </p:cNvSpPr>
              <p:nvPr/>
            </p:nvSpPr>
            <p:spPr bwMode="auto">
              <a:xfrm>
                <a:off x="3211" y="839"/>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78" name="Rectangle 54"/>
              <p:cNvSpPr>
                <a:spLocks noChangeArrowheads="1"/>
              </p:cNvSpPr>
              <p:nvPr/>
            </p:nvSpPr>
            <p:spPr bwMode="auto">
              <a:xfrm>
                <a:off x="3125" y="83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79" name="Rectangle 55"/>
              <p:cNvSpPr>
                <a:spLocks noChangeArrowheads="1"/>
              </p:cNvSpPr>
              <p:nvPr/>
            </p:nvSpPr>
            <p:spPr bwMode="auto">
              <a:xfrm>
                <a:off x="2888" y="83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9</a:t>
                </a:r>
                <a:endParaRPr lang="en-AU" altLang="zh-CN"/>
              </a:p>
            </p:txBody>
          </p:sp>
          <p:sp>
            <p:nvSpPr>
              <p:cNvPr id="180" name="Rectangle 56"/>
              <p:cNvSpPr>
                <a:spLocks noChangeArrowheads="1"/>
              </p:cNvSpPr>
              <p:nvPr/>
            </p:nvSpPr>
            <p:spPr bwMode="auto">
              <a:xfrm>
                <a:off x="2845" y="839"/>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81" name="Rectangle 57"/>
              <p:cNvSpPr>
                <a:spLocks noChangeArrowheads="1"/>
              </p:cNvSpPr>
              <p:nvPr/>
            </p:nvSpPr>
            <p:spPr bwMode="auto">
              <a:xfrm>
                <a:off x="2759" y="83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82" name="Rectangle 58"/>
              <p:cNvSpPr>
                <a:spLocks noChangeArrowheads="1"/>
              </p:cNvSpPr>
              <p:nvPr/>
            </p:nvSpPr>
            <p:spPr bwMode="auto">
              <a:xfrm>
                <a:off x="2426" y="907"/>
                <a:ext cx="135" cy="166"/>
              </a:xfrm>
              <a:prstGeom prst="rect">
                <a:avLst/>
              </a:prstGeom>
              <a:noFill/>
              <a:ln w="9525">
                <a:noFill/>
                <a:miter lim="800000"/>
              </a:ln>
            </p:spPr>
            <p:txBody>
              <a:bodyPr wrap="none" lIns="0" tIns="0" rIns="0" bIns="0">
                <a:spAutoFit/>
              </a:bodyPr>
              <a:lstStyle/>
              <a:p>
                <a:pPr algn="ctr"/>
                <a:r>
                  <a:rPr lang="en-AU" altLang="zh-CN">
                    <a:solidFill>
                      <a:srgbClr val="000000"/>
                    </a:solidFill>
                  </a:rPr>
                  <a:t>14</a:t>
                </a:r>
                <a:endParaRPr lang="en-AU" altLang="zh-CN"/>
              </a:p>
            </p:txBody>
          </p:sp>
          <p:sp>
            <p:nvSpPr>
              <p:cNvPr id="183" name="Rectangle 59"/>
              <p:cNvSpPr>
                <a:spLocks noChangeArrowheads="1"/>
              </p:cNvSpPr>
              <p:nvPr/>
            </p:nvSpPr>
            <p:spPr bwMode="auto">
              <a:xfrm>
                <a:off x="1907" y="907"/>
                <a:ext cx="136" cy="166"/>
              </a:xfrm>
              <a:prstGeom prst="rect">
                <a:avLst/>
              </a:prstGeom>
              <a:noFill/>
              <a:ln w="9525">
                <a:noFill/>
                <a:miter lim="800000"/>
              </a:ln>
            </p:spPr>
            <p:txBody>
              <a:bodyPr wrap="none" lIns="0" tIns="0" rIns="0" bIns="0">
                <a:spAutoFit/>
              </a:bodyPr>
              <a:lstStyle/>
              <a:p>
                <a:pPr algn="ctr"/>
                <a:r>
                  <a:rPr lang="en-AU" altLang="zh-CN">
                    <a:solidFill>
                      <a:srgbClr val="000000"/>
                    </a:solidFill>
                  </a:rPr>
                  <a:t>14</a:t>
                </a:r>
                <a:endParaRPr lang="en-AU" altLang="zh-CN"/>
              </a:p>
            </p:txBody>
          </p:sp>
          <p:sp>
            <p:nvSpPr>
              <p:cNvPr id="184" name="Rectangle 60"/>
              <p:cNvSpPr>
                <a:spLocks noChangeArrowheads="1"/>
              </p:cNvSpPr>
              <p:nvPr/>
            </p:nvSpPr>
            <p:spPr bwMode="auto">
              <a:xfrm>
                <a:off x="1472" y="907"/>
                <a:ext cx="136" cy="166"/>
              </a:xfrm>
              <a:prstGeom prst="rect">
                <a:avLst/>
              </a:prstGeom>
              <a:noFill/>
              <a:ln w="9525">
                <a:noFill/>
                <a:miter lim="800000"/>
              </a:ln>
            </p:spPr>
            <p:txBody>
              <a:bodyPr wrap="none" lIns="0" tIns="0" rIns="0" bIns="0">
                <a:spAutoFit/>
              </a:bodyPr>
              <a:lstStyle/>
              <a:p>
                <a:pPr algn="ctr"/>
                <a:r>
                  <a:rPr lang="en-AU" altLang="zh-CN">
                    <a:solidFill>
                      <a:srgbClr val="000000"/>
                    </a:solidFill>
                  </a:rPr>
                  <a:t>14</a:t>
                </a:r>
                <a:endParaRPr lang="en-AU" altLang="zh-CN"/>
              </a:p>
            </p:txBody>
          </p:sp>
          <p:sp>
            <p:nvSpPr>
              <p:cNvPr id="185" name="Rectangle 61"/>
              <p:cNvSpPr>
                <a:spLocks noChangeArrowheads="1"/>
              </p:cNvSpPr>
              <p:nvPr/>
            </p:nvSpPr>
            <p:spPr bwMode="auto">
              <a:xfrm>
                <a:off x="3634" y="82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86" name="Rectangle 62"/>
              <p:cNvSpPr>
                <a:spLocks noChangeArrowheads="1"/>
              </p:cNvSpPr>
              <p:nvPr/>
            </p:nvSpPr>
            <p:spPr bwMode="auto">
              <a:xfrm>
                <a:off x="3002" y="82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87" name="Rectangle 63"/>
              <p:cNvSpPr>
                <a:spLocks noChangeArrowheads="1"/>
              </p:cNvSpPr>
              <p:nvPr/>
            </p:nvSpPr>
            <p:spPr bwMode="auto">
              <a:xfrm>
                <a:off x="2627" y="82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88" name="Rectangle 64"/>
              <p:cNvSpPr>
                <a:spLocks noChangeArrowheads="1"/>
              </p:cNvSpPr>
              <p:nvPr/>
            </p:nvSpPr>
            <p:spPr bwMode="auto">
              <a:xfrm>
                <a:off x="2225" y="820"/>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189" name="Rectangle 65"/>
              <p:cNvSpPr>
                <a:spLocks noChangeArrowheads="1"/>
              </p:cNvSpPr>
              <p:nvPr/>
            </p:nvSpPr>
            <p:spPr bwMode="auto">
              <a:xfrm>
                <a:off x="2097" y="82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90" name="Rectangle 66"/>
              <p:cNvSpPr>
                <a:spLocks noChangeArrowheads="1"/>
              </p:cNvSpPr>
              <p:nvPr/>
            </p:nvSpPr>
            <p:spPr bwMode="auto">
              <a:xfrm>
                <a:off x="1672" y="820"/>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91" name="Rectangle 67"/>
              <p:cNvSpPr>
                <a:spLocks noChangeArrowheads="1"/>
              </p:cNvSpPr>
              <p:nvPr/>
            </p:nvSpPr>
            <p:spPr bwMode="auto">
              <a:xfrm>
                <a:off x="2330" y="839"/>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92" name="Rectangle 68"/>
              <p:cNvSpPr>
                <a:spLocks noChangeArrowheads="1"/>
              </p:cNvSpPr>
              <p:nvPr/>
            </p:nvSpPr>
            <p:spPr bwMode="auto">
              <a:xfrm>
                <a:off x="1810" y="839"/>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93" name="Rectangle 69"/>
              <p:cNvSpPr>
                <a:spLocks noChangeArrowheads="1"/>
              </p:cNvSpPr>
              <p:nvPr/>
            </p:nvSpPr>
            <p:spPr bwMode="auto">
              <a:xfrm>
                <a:off x="1375" y="839"/>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grpSp>
        <p:grpSp>
          <p:nvGrpSpPr>
            <p:cNvPr id="15" name="Group 92"/>
            <p:cNvGrpSpPr/>
            <p:nvPr/>
          </p:nvGrpSpPr>
          <p:grpSpPr bwMode="auto">
            <a:xfrm>
              <a:off x="1392" y="1008"/>
              <a:ext cx="2874" cy="254"/>
              <a:chOff x="1375" y="1186"/>
              <a:chExt cx="2874" cy="254"/>
            </a:xfrm>
          </p:grpSpPr>
          <p:sp>
            <p:nvSpPr>
              <p:cNvPr id="152" name="Rectangle 71"/>
              <p:cNvSpPr>
                <a:spLocks noChangeArrowheads="1"/>
              </p:cNvSpPr>
              <p:nvPr/>
            </p:nvSpPr>
            <p:spPr bwMode="auto">
              <a:xfrm>
                <a:off x="3932" y="1205"/>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4038</a:t>
                </a:r>
                <a:endParaRPr lang="en-AU" altLang="zh-CN"/>
              </a:p>
            </p:txBody>
          </p:sp>
          <p:sp>
            <p:nvSpPr>
              <p:cNvPr id="153" name="Rectangle 72"/>
              <p:cNvSpPr>
                <a:spLocks noChangeArrowheads="1"/>
              </p:cNvSpPr>
              <p:nvPr/>
            </p:nvSpPr>
            <p:spPr bwMode="auto">
              <a:xfrm>
                <a:off x="3892" y="1205"/>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54" name="Rectangle 73"/>
              <p:cNvSpPr>
                <a:spLocks noChangeArrowheads="1"/>
              </p:cNvSpPr>
              <p:nvPr/>
            </p:nvSpPr>
            <p:spPr bwMode="auto">
              <a:xfrm>
                <a:off x="3803" y="120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55" name="Rectangle 74"/>
              <p:cNvSpPr>
                <a:spLocks noChangeArrowheads="1"/>
              </p:cNvSpPr>
              <p:nvPr/>
            </p:nvSpPr>
            <p:spPr bwMode="auto">
              <a:xfrm>
                <a:off x="3293" y="1205"/>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0038</a:t>
                </a:r>
                <a:endParaRPr lang="en-AU" altLang="zh-CN"/>
              </a:p>
            </p:txBody>
          </p:sp>
          <p:sp>
            <p:nvSpPr>
              <p:cNvPr id="156" name="Rectangle 75"/>
              <p:cNvSpPr>
                <a:spLocks noChangeArrowheads="1"/>
              </p:cNvSpPr>
              <p:nvPr/>
            </p:nvSpPr>
            <p:spPr bwMode="auto">
              <a:xfrm>
                <a:off x="3250" y="1205"/>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57" name="Rectangle 76"/>
              <p:cNvSpPr>
                <a:spLocks noChangeArrowheads="1"/>
              </p:cNvSpPr>
              <p:nvPr/>
            </p:nvSpPr>
            <p:spPr bwMode="auto">
              <a:xfrm>
                <a:off x="3163" y="120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58" name="Rectangle 77"/>
              <p:cNvSpPr>
                <a:spLocks noChangeArrowheads="1"/>
              </p:cNvSpPr>
              <p:nvPr/>
            </p:nvSpPr>
            <p:spPr bwMode="auto">
              <a:xfrm>
                <a:off x="2923" y="120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4</a:t>
                </a:r>
                <a:endParaRPr lang="en-AU" altLang="zh-CN"/>
              </a:p>
            </p:txBody>
          </p:sp>
          <p:sp>
            <p:nvSpPr>
              <p:cNvPr id="159" name="Rectangle 78"/>
              <p:cNvSpPr>
                <a:spLocks noChangeArrowheads="1"/>
              </p:cNvSpPr>
              <p:nvPr/>
            </p:nvSpPr>
            <p:spPr bwMode="auto">
              <a:xfrm>
                <a:off x="2880" y="1205"/>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60" name="Rectangle 79"/>
              <p:cNvSpPr>
                <a:spLocks noChangeArrowheads="1"/>
              </p:cNvSpPr>
              <p:nvPr/>
            </p:nvSpPr>
            <p:spPr bwMode="auto">
              <a:xfrm>
                <a:off x="2794" y="120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61" name="Rectangle 80"/>
              <p:cNvSpPr>
                <a:spLocks noChangeArrowheads="1"/>
              </p:cNvSpPr>
              <p:nvPr/>
            </p:nvSpPr>
            <p:spPr bwMode="auto">
              <a:xfrm>
                <a:off x="2464" y="1275"/>
                <a:ext cx="135" cy="165"/>
              </a:xfrm>
              <a:prstGeom prst="rect">
                <a:avLst/>
              </a:prstGeom>
              <a:noFill/>
              <a:ln w="9525">
                <a:noFill/>
                <a:miter lim="800000"/>
              </a:ln>
            </p:spPr>
            <p:txBody>
              <a:bodyPr wrap="none" lIns="0" tIns="0" rIns="0" bIns="0">
                <a:spAutoFit/>
              </a:bodyPr>
              <a:lstStyle/>
              <a:p>
                <a:pPr algn="ctr"/>
                <a:r>
                  <a:rPr lang="en-AU" altLang="zh-CN">
                    <a:solidFill>
                      <a:srgbClr val="000000"/>
                    </a:solidFill>
                  </a:rPr>
                  <a:t>23</a:t>
                </a:r>
                <a:endParaRPr lang="en-AU" altLang="zh-CN"/>
              </a:p>
            </p:txBody>
          </p:sp>
          <p:sp>
            <p:nvSpPr>
              <p:cNvPr id="162" name="Rectangle 81"/>
              <p:cNvSpPr>
                <a:spLocks noChangeArrowheads="1"/>
              </p:cNvSpPr>
              <p:nvPr/>
            </p:nvSpPr>
            <p:spPr bwMode="auto">
              <a:xfrm>
                <a:off x="1934" y="1275"/>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23</a:t>
                </a:r>
                <a:endParaRPr lang="en-AU" altLang="zh-CN"/>
              </a:p>
            </p:txBody>
          </p:sp>
          <p:sp>
            <p:nvSpPr>
              <p:cNvPr id="163" name="Rectangle 82"/>
              <p:cNvSpPr>
                <a:spLocks noChangeArrowheads="1"/>
              </p:cNvSpPr>
              <p:nvPr/>
            </p:nvSpPr>
            <p:spPr bwMode="auto">
              <a:xfrm>
                <a:off x="1488" y="1275"/>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23</a:t>
                </a:r>
                <a:endParaRPr lang="en-AU" altLang="zh-CN"/>
              </a:p>
            </p:txBody>
          </p:sp>
          <p:sp>
            <p:nvSpPr>
              <p:cNvPr id="164" name="Rectangle 83"/>
              <p:cNvSpPr>
                <a:spLocks noChangeArrowheads="1"/>
              </p:cNvSpPr>
              <p:nvPr/>
            </p:nvSpPr>
            <p:spPr bwMode="auto">
              <a:xfrm>
                <a:off x="3673" y="1186"/>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65" name="Rectangle 84"/>
              <p:cNvSpPr>
                <a:spLocks noChangeArrowheads="1"/>
              </p:cNvSpPr>
              <p:nvPr/>
            </p:nvSpPr>
            <p:spPr bwMode="auto">
              <a:xfrm>
                <a:off x="3038" y="1186"/>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66" name="Rectangle 85"/>
              <p:cNvSpPr>
                <a:spLocks noChangeArrowheads="1"/>
              </p:cNvSpPr>
              <p:nvPr/>
            </p:nvSpPr>
            <p:spPr bwMode="auto">
              <a:xfrm>
                <a:off x="2662" y="1186"/>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67" name="Rectangle 86"/>
              <p:cNvSpPr>
                <a:spLocks noChangeArrowheads="1"/>
              </p:cNvSpPr>
              <p:nvPr/>
            </p:nvSpPr>
            <p:spPr bwMode="auto">
              <a:xfrm>
                <a:off x="2249" y="1186"/>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168" name="Rectangle 87"/>
              <p:cNvSpPr>
                <a:spLocks noChangeArrowheads="1"/>
              </p:cNvSpPr>
              <p:nvPr/>
            </p:nvSpPr>
            <p:spPr bwMode="auto">
              <a:xfrm>
                <a:off x="2120" y="1186"/>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69" name="Rectangle 88"/>
              <p:cNvSpPr>
                <a:spLocks noChangeArrowheads="1"/>
              </p:cNvSpPr>
              <p:nvPr/>
            </p:nvSpPr>
            <p:spPr bwMode="auto">
              <a:xfrm>
                <a:off x="1684" y="1186"/>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70" name="Rectangle 89"/>
              <p:cNvSpPr>
                <a:spLocks noChangeArrowheads="1"/>
              </p:cNvSpPr>
              <p:nvPr/>
            </p:nvSpPr>
            <p:spPr bwMode="auto">
              <a:xfrm>
                <a:off x="2351" y="1205"/>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71" name="Rectangle 90"/>
              <p:cNvSpPr>
                <a:spLocks noChangeArrowheads="1"/>
              </p:cNvSpPr>
              <p:nvPr/>
            </p:nvSpPr>
            <p:spPr bwMode="auto">
              <a:xfrm>
                <a:off x="1822" y="1205"/>
                <a:ext cx="106"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72" name="Rectangle 91"/>
              <p:cNvSpPr>
                <a:spLocks noChangeArrowheads="1"/>
              </p:cNvSpPr>
              <p:nvPr/>
            </p:nvSpPr>
            <p:spPr bwMode="auto">
              <a:xfrm>
                <a:off x="1375" y="1205"/>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grpSp>
        <p:grpSp>
          <p:nvGrpSpPr>
            <p:cNvPr id="16" name="Group 114"/>
            <p:cNvGrpSpPr/>
            <p:nvPr/>
          </p:nvGrpSpPr>
          <p:grpSpPr bwMode="auto">
            <a:xfrm>
              <a:off x="1392" y="1296"/>
              <a:ext cx="2870" cy="252"/>
              <a:chOff x="1375" y="1552"/>
              <a:chExt cx="2870" cy="252"/>
            </a:xfrm>
          </p:grpSpPr>
          <p:sp>
            <p:nvSpPr>
              <p:cNvPr id="131" name="Rectangle 93"/>
              <p:cNvSpPr>
                <a:spLocks noChangeArrowheads="1"/>
              </p:cNvSpPr>
              <p:nvPr/>
            </p:nvSpPr>
            <p:spPr bwMode="auto">
              <a:xfrm>
                <a:off x="3929" y="1571"/>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9985</a:t>
                </a:r>
                <a:endParaRPr lang="en-AU" altLang="zh-CN"/>
              </a:p>
            </p:txBody>
          </p:sp>
          <p:sp>
            <p:nvSpPr>
              <p:cNvPr id="132" name="Rectangle 94"/>
              <p:cNvSpPr>
                <a:spLocks noChangeArrowheads="1"/>
              </p:cNvSpPr>
              <p:nvPr/>
            </p:nvSpPr>
            <p:spPr bwMode="auto">
              <a:xfrm>
                <a:off x="3886" y="1571"/>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33" name="Rectangle 95"/>
              <p:cNvSpPr>
                <a:spLocks noChangeArrowheads="1"/>
              </p:cNvSpPr>
              <p:nvPr/>
            </p:nvSpPr>
            <p:spPr bwMode="auto">
              <a:xfrm>
                <a:off x="3800" y="1571"/>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34" name="Rectangle 96"/>
              <p:cNvSpPr>
                <a:spLocks noChangeArrowheads="1"/>
              </p:cNvSpPr>
              <p:nvPr/>
            </p:nvSpPr>
            <p:spPr bwMode="auto">
              <a:xfrm>
                <a:off x="3287" y="1571"/>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0015</a:t>
                </a:r>
                <a:endParaRPr lang="en-AU" altLang="zh-CN"/>
              </a:p>
            </p:txBody>
          </p:sp>
          <p:sp>
            <p:nvSpPr>
              <p:cNvPr id="135" name="Rectangle 97"/>
              <p:cNvSpPr>
                <a:spLocks noChangeArrowheads="1"/>
              </p:cNvSpPr>
              <p:nvPr/>
            </p:nvSpPr>
            <p:spPr bwMode="auto">
              <a:xfrm>
                <a:off x="3244" y="1571"/>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36" name="Rectangle 98"/>
              <p:cNvSpPr>
                <a:spLocks noChangeArrowheads="1"/>
              </p:cNvSpPr>
              <p:nvPr/>
            </p:nvSpPr>
            <p:spPr bwMode="auto">
              <a:xfrm>
                <a:off x="3158" y="1571"/>
                <a:ext cx="8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37" name="Rectangle 99"/>
              <p:cNvSpPr>
                <a:spLocks noChangeArrowheads="1"/>
              </p:cNvSpPr>
              <p:nvPr/>
            </p:nvSpPr>
            <p:spPr bwMode="auto">
              <a:xfrm>
                <a:off x="2921" y="1571"/>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38" name="Rectangle 100"/>
              <p:cNvSpPr>
                <a:spLocks noChangeArrowheads="1"/>
              </p:cNvSpPr>
              <p:nvPr/>
            </p:nvSpPr>
            <p:spPr bwMode="auto">
              <a:xfrm>
                <a:off x="2877" y="1571"/>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39" name="Rectangle 101"/>
              <p:cNvSpPr>
                <a:spLocks noChangeArrowheads="1"/>
              </p:cNvSpPr>
              <p:nvPr/>
            </p:nvSpPr>
            <p:spPr bwMode="auto">
              <a:xfrm>
                <a:off x="2791" y="1571"/>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1</a:t>
                </a:r>
                <a:endParaRPr lang="en-AU" altLang="zh-CN"/>
              </a:p>
            </p:txBody>
          </p:sp>
          <p:sp>
            <p:nvSpPr>
              <p:cNvPr id="140" name="Rectangle 102"/>
              <p:cNvSpPr>
                <a:spLocks noChangeArrowheads="1"/>
              </p:cNvSpPr>
              <p:nvPr/>
            </p:nvSpPr>
            <p:spPr bwMode="auto">
              <a:xfrm>
                <a:off x="2475" y="1639"/>
                <a:ext cx="135" cy="165"/>
              </a:xfrm>
              <a:prstGeom prst="rect">
                <a:avLst/>
              </a:prstGeom>
              <a:noFill/>
              <a:ln w="9525">
                <a:noFill/>
                <a:miter lim="800000"/>
              </a:ln>
            </p:spPr>
            <p:txBody>
              <a:bodyPr wrap="none" lIns="0" tIns="0" rIns="0" bIns="0">
                <a:spAutoFit/>
              </a:bodyPr>
              <a:lstStyle/>
              <a:p>
                <a:pPr algn="ctr"/>
                <a:r>
                  <a:rPr lang="en-AU" altLang="zh-CN">
                    <a:solidFill>
                      <a:srgbClr val="000000"/>
                    </a:solidFill>
                  </a:rPr>
                  <a:t>24</a:t>
                </a:r>
                <a:endParaRPr lang="en-AU" altLang="zh-CN"/>
              </a:p>
            </p:txBody>
          </p:sp>
          <p:sp>
            <p:nvSpPr>
              <p:cNvPr id="141" name="Rectangle 103"/>
              <p:cNvSpPr>
                <a:spLocks noChangeArrowheads="1"/>
              </p:cNvSpPr>
              <p:nvPr/>
            </p:nvSpPr>
            <p:spPr bwMode="auto">
              <a:xfrm>
                <a:off x="1939" y="1639"/>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24</a:t>
                </a:r>
                <a:endParaRPr lang="en-AU" altLang="zh-CN"/>
              </a:p>
            </p:txBody>
          </p:sp>
          <p:sp>
            <p:nvSpPr>
              <p:cNvPr id="142" name="Rectangle 104"/>
              <p:cNvSpPr>
                <a:spLocks noChangeArrowheads="1"/>
              </p:cNvSpPr>
              <p:nvPr/>
            </p:nvSpPr>
            <p:spPr bwMode="auto">
              <a:xfrm>
                <a:off x="1488" y="1639"/>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24</a:t>
                </a:r>
                <a:endParaRPr lang="en-AU" altLang="zh-CN"/>
              </a:p>
            </p:txBody>
          </p:sp>
          <p:sp>
            <p:nvSpPr>
              <p:cNvPr id="143" name="Rectangle 105"/>
              <p:cNvSpPr>
                <a:spLocks noChangeArrowheads="1"/>
              </p:cNvSpPr>
              <p:nvPr/>
            </p:nvSpPr>
            <p:spPr bwMode="auto">
              <a:xfrm>
                <a:off x="3667" y="1552"/>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44" name="Rectangle 106"/>
              <p:cNvSpPr>
                <a:spLocks noChangeArrowheads="1"/>
              </p:cNvSpPr>
              <p:nvPr/>
            </p:nvSpPr>
            <p:spPr bwMode="auto">
              <a:xfrm>
                <a:off x="3035" y="1552"/>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45" name="Rectangle 107"/>
              <p:cNvSpPr>
                <a:spLocks noChangeArrowheads="1"/>
              </p:cNvSpPr>
              <p:nvPr/>
            </p:nvSpPr>
            <p:spPr bwMode="auto">
              <a:xfrm>
                <a:off x="2675" y="1552"/>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46" name="Rectangle 108"/>
              <p:cNvSpPr>
                <a:spLocks noChangeArrowheads="1"/>
              </p:cNvSpPr>
              <p:nvPr/>
            </p:nvSpPr>
            <p:spPr bwMode="auto">
              <a:xfrm>
                <a:off x="2257" y="1552"/>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147" name="Rectangle 109"/>
              <p:cNvSpPr>
                <a:spLocks noChangeArrowheads="1"/>
              </p:cNvSpPr>
              <p:nvPr/>
            </p:nvSpPr>
            <p:spPr bwMode="auto">
              <a:xfrm>
                <a:off x="2129" y="1552"/>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48" name="Rectangle 110"/>
              <p:cNvSpPr>
                <a:spLocks noChangeArrowheads="1"/>
              </p:cNvSpPr>
              <p:nvPr/>
            </p:nvSpPr>
            <p:spPr bwMode="auto">
              <a:xfrm>
                <a:off x="1688" y="1552"/>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49" name="Rectangle 111"/>
              <p:cNvSpPr>
                <a:spLocks noChangeArrowheads="1"/>
              </p:cNvSpPr>
              <p:nvPr/>
            </p:nvSpPr>
            <p:spPr bwMode="auto">
              <a:xfrm>
                <a:off x="2362" y="1571"/>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50" name="Rectangle 112"/>
              <p:cNvSpPr>
                <a:spLocks noChangeArrowheads="1"/>
              </p:cNvSpPr>
              <p:nvPr/>
            </p:nvSpPr>
            <p:spPr bwMode="auto">
              <a:xfrm>
                <a:off x="1826" y="1571"/>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51" name="Rectangle 113"/>
              <p:cNvSpPr>
                <a:spLocks noChangeArrowheads="1"/>
              </p:cNvSpPr>
              <p:nvPr/>
            </p:nvSpPr>
            <p:spPr bwMode="auto">
              <a:xfrm>
                <a:off x="1375" y="1571"/>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grpSp>
        <p:grpSp>
          <p:nvGrpSpPr>
            <p:cNvPr id="17" name="Group 138"/>
            <p:cNvGrpSpPr/>
            <p:nvPr/>
          </p:nvGrpSpPr>
          <p:grpSpPr bwMode="auto">
            <a:xfrm>
              <a:off x="1392" y="1584"/>
              <a:ext cx="3098" cy="255"/>
              <a:chOff x="1375" y="1918"/>
              <a:chExt cx="3098" cy="255"/>
            </a:xfrm>
          </p:grpSpPr>
          <p:sp>
            <p:nvSpPr>
              <p:cNvPr id="108" name="Rectangle 115"/>
              <p:cNvSpPr>
                <a:spLocks noChangeArrowheads="1"/>
              </p:cNvSpPr>
              <p:nvPr/>
            </p:nvSpPr>
            <p:spPr bwMode="auto">
              <a:xfrm>
                <a:off x="4157" y="1937"/>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2067</a:t>
                </a:r>
                <a:endParaRPr lang="en-AU" altLang="zh-CN"/>
              </a:p>
            </p:txBody>
          </p:sp>
          <p:sp>
            <p:nvSpPr>
              <p:cNvPr id="109" name="Rectangle 116"/>
              <p:cNvSpPr>
                <a:spLocks noChangeArrowheads="1"/>
              </p:cNvSpPr>
              <p:nvPr/>
            </p:nvSpPr>
            <p:spPr bwMode="auto">
              <a:xfrm>
                <a:off x="4114" y="1937"/>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10" name="Rectangle 117"/>
              <p:cNvSpPr>
                <a:spLocks noChangeArrowheads="1"/>
              </p:cNvSpPr>
              <p:nvPr/>
            </p:nvSpPr>
            <p:spPr bwMode="auto">
              <a:xfrm>
                <a:off x="4027" y="1937"/>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1</a:t>
                </a:r>
                <a:endParaRPr lang="en-AU" altLang="zh-CN"/>
              </a:p>
            </p:txBody>
          </p:sp>
          <p:sp>
            <p:nvSpPr>
              <p:cNvPr id="111" name="Rectangle 118"/>
              <p:cNvSpPr>
                <a:spLocks noChangeArrowheads="1"/>
              </p:cNvSpPr>
              <p:nvPr/>
            </p:nvSpPr>
            <p:spPr bwMode="auto">
              <a:xfrm>
                <a:off x="3407" y="1937"/>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0067</a:t>
                </a:r>
                <a:endParaRPr lang="en-AU" altLang="zh-CN"/>
              </a:p>
            </p:txBody>
          </p:sp>
          <p:sp>
            <p:nvSpPr>
              <p:cNvPr id="112" name="Rectangle 119"/>
              <p:cNvSpPr>
                <a:spLocks noChangeArrowheads="1"/>
              </p:cNvSpPr>
              <p:nvPr/>
            </p:nvSpPr>
            <p:spPr bwMode="auto">
              <a:xfrm>
                <a:off x="3364" y="1937"/>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13" name="Rectangle 120"/>
              <p:cNvSpPr>
                <a:spLocks noChangeArrowheads="1"/>
              </p:cNvSpPr>
              <p:nvPr/>
            </p:nvSpPr>
            <p:spPr bwMode="auto">
              <a:xfrm>
                <a:off x="3277" y="1937"/>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114" name="Rectangle 121"/>
              <p:cNvSpPr>
                <a:spLocks noChangeArrowheads="1"/>
              </p:cNvSpPr>
              <p:nvPr/>
            </p:nvSpPr>
            <p:spPr bwMode="auto">
              <a:xfrm>
                <a:off x="3036" y="1937"/>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2</a:t>
                </a:r>
                <a:endParaRPr lang="en-AU" altLang="zh-CN"/>
              </a:p>
            </p:txBody>
          </p:sp>
          <p:sp>
            <p:nvSpPr>
              <p:cNvPr id="115" name="Rectangle 122"/>
              <p:cNvSpPr>
                <a:spLocks noChangeArrowheads="1"/>
              </p:cNvSpPr>
              <p:nvPr/>
            </p:nvSpPr>
            <p:spPr bwMode="auto">
              <a:xfrm>
                <a:off x="2993" y="1937"/>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116" name="Rectangle 123"/>
              <p:cNvSpPr>
                <a:spLocks noChangeArrowheads="1"/>
              </p:cNvSpPr>
              <p:nvPr/>
            </p:nvSpPr>
            <p:spPr bwMode="auto">
              <a:xfrm>
                <a:off x="2907" y="1937"/>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1</a:t>
                </a:r>
                <a:endParaRPr lang="en-AU" altLang="zh-CN"/>
              </a:p>
            </p:txBody>
          </p:sp>
          <p:sp>
            <p:nvSpPr>
              <p:cNvPr id="117" name="Rectangle 124"/>
              <p:cNvSpPr>
                <a:spLocks noChangeArrowheads="1"/>
              </p:cNvSpPr>
              <p:nvPr/>
            </p:nvSpPr>
            <p:spPr bwMode="auto">
              <a:xfrm>
                <a:off x="2473" y="2008"/>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35</a:t>
                </a:r>
                <a:endParaRPr lang="en-AU" altLang="zh-CN"/>
              </a:p>
            </p:txBody>
          </p:sp>
          <p:sp>
            <p:nvSpPr>
              <p:cNvPr id="118" name="Rectangle 125"/>
              <p:cNvSpPr>
                <a:spLocks noChangeArrowheads="1"/>
              </p:cNvSpPr>
              <p:nvPr/>
            </p:nvSpPr>
            <p:spPr bwMode="auto">
              <a:xfrm>
                <a:off x="1936" y="2008"/>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35</a:t>
                </a:r>
                <a:endParaRPr lang="en-AU" altLang="zh-CN"/>
              </a:p>
            </p:txBody>
          </p:sp>
          <p:sp>
            <p:nvSpPr>
              <p:cNvPr id="119" name="Rectangle 126"/>
              <p:cNvSpPr>
                <a:spLocks noChangeArrowheads="1"/>
              </p:cNvSpPr>
              <p:nvPr/>
            </p:nvSpPr>
            <p:spPr bwMode="auto">
              <a:xfrm>
                <a:off x="1485" y="2008"/>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35</a:t>
                </a:r>
                <a:endParaRPr lang="en-AU" altLang="zh-CN"/>
              </a:p>
            </p:txBody>
          </p:sp>
          <p:sp>
            <p:nvSpPr>
              <p:cNvPr id="120" name="Rectangle 127"/>
              <p:cNvSpPr>
                <a:spLocks noChangeArrowheads="1"/>
              </p:cNvSpPr>
              <p:nvPr/>
            </p:nvSpPr>
            <p:spPr bwMode="auto">
              <a:xfrm>
                <a:off x="3933" y="1918"/>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21" name="Rectangle 128"/>
              <p:cNvSpPr>
                <a:spLocks noChangeArrowheads="1"/>
              </p:cNvSpPr>
              <p:nvPr/>
            </p:nvSpPr>
            <p:spPr bwMode="auto">
              <a:xfrm>
                <a:off x="3796" y="1918"/>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22" name="Rectangle 129"/>
              <p:cNvSpPr>
                <a:spLocks noChangeArrowheads="1"/>
              </p:cNvSpPr>
              <p:nvPr/>
            </p:nvSpPr>
            <p:spPr bwMode="auto">
              <a:xfrm>
                <a:off x="3153" y="1918"/>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23" name="Rectangle 130"/>
              <p:cNvSpPr>
                <a:spLocks noChangeArrowheads="1"/>
              </p:cNvSpPr>
              <p:nvPr/>
            </p:nvSpPr>
            <p:spPr bwMode="auto">
              <a:xfrm>
                <a:off x="2812" y="1918"/>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24" name="Rectangle 131"/>
              <p:cNvSpPr>
                <a:spLocks noChangeArrowheads="1"/>
              </p:cNvSpPr>
              <p:nvPr/>
            </p:nvSpPr>
            <p:spPr bwMode="auto">
              <a:xfrm>
                <a:off x="2675" y="1918"/>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25" name="Rectangle 132"/>
              <p:cNvSpPr>
                <a:spLocks noChangeArrowheads="1"/>
              </p:cNvSpPr>
              <p:nvPr/>
            </p:nvSpPr>
            <p:spPr bwMode="auto">
              <a:xfrm>
                <a:off x="2258" y="1918"/>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126" name="Rectangle 133"/>
              <p:cNvSpPr>
                <a:spLocks noChangeArrowheads="1"/>
              </p:cNvSpPr>
              <p:nvPr/>
            </p:nvSpPr>
            <p:spPr bwMode="auto">
              <a:xfrm>
                <a:off x="2128" y="1918"/>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27" name="Rectangle 134"/>
              <p:cNvSpPr>
                <a:spLocks noChangeArrowheads="1"/>
              </p:cNvSpPr>
              <p:nvPr/>
            </p:nvSpPr>
            <p:spPr bwMode="auto">
              <a:xfrm>
                <a:off x="1687" y="1918"/>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28" name="Rectangle 135"/>
              <p:cNvSpPr>
                <a:spLocks noChangeArrowheads="1"/>
              </p:cNvSpPr>
              <p:nvPr/>
            </p:nvSpPr>
            <p:spPr bwMode="auto">
              <a:xfrm>
                <a:off x="2363" y="1937"/>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29" name="Rectangle 136"/>
              <p:cNvSpPr>
                <a:spLocks noChangeArrowheads="1"/>
              </p:cNvSpPr>
              <p:nvPr/>
            </p:nvSpPr>
            <p:spPr bwMode="auto">
              <a:xfrm>
                <a:off x="1827" y="1937"/>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30" name="Rectangle 137"/>
              <p:cNvSpPr>
                <a:spLocks noChangeArrowheads="1"/>
              </p:cNvSpPr>
              <p:nvPr/>
            </p:nvSpPr>
            <p:spPr bwMode="auto">
              <a:xfrm>
                <a:off x="1375" y="1937"/>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grpSp>
        <p:grpSp>
          <p:nvGrpSpPr>
            <p:cNvPr id="18" name="Group 160"/>
            <p:cNvGrpSpPr/>
            <p:nvPr/>
          </p:nvGrpSpPr>
          <p:grpSpPr bwMode="auto">
            <a:xfrm>
              <a:off x="1392" y="1872"/>
              <a:ext cx="2834" cy="253"/>
              <a:chOff x="1375" y="2284"/>
              <a:chExt cx="2834" cy="253"/>
            </a:xfrm>
          </p:grpSpPr>
          <p:sp>
            <p:nvSpPr>
              <p:cNvPr id="87" name="Rectangle 139"/>
              <p:cNvSpPr>
                <a:spLocks noChangeArrowheads="1"/>
              </p:cNvSpPr>
              <p:nvPr/>
            </p:nvSpPr>
            <p:spPr bwMode="auto">
              <a:xfrm>
                <a:off x="3893" y="2303"/>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0888</a:t>
                </a:r>
                <a:endParaRPr lang="en-AU" altLang="zh-CN"/>
              </a:p>
            </p:txBody>
          </p:sp>
          <p:sp>
            <p:nvSpPr>
              <p:cNvPr id="88" name="Rectangle 140"/>
              <p:cNvSpPr>
                <a:spLocks noChangeArrowheads="1"/>
              </p:cNvSpPr>
              <p:nvPr/>
            </p:nvSpPr>
            <p:spPr bwMode="auto">
              <a:xfrm>
                <a:off x="3852" y="2303"/>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89" name="Rectangle 141"/>
              <p:cNvSpPr>
                <a:spLocks noChangeArrowheads="1"/>
              </p:cNvSpPr>
              <p:nvPr/>
            </p:nvSpPr>
            <p:spPr bwMode="auto">
              <a:xfrm>
                <a:off x="3764" y="230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1</a:t>
                </a:r>
                <a:endParaRPr lang="en-AU" altLang="zh-CN"/>
              </a:p>
            </p:txBody>
          </p:sp>
          <p:sp>
            <p:nvSpPr>
              <p:cNvPr id="90" name="Rectangle 142"/>
              <p:cNvSpPr>
                <a:spLocks noChangeArrowheads="1"/>
              </p:cNvSpPr>
              <p:nvPr/>
            </p:nvSpPr>
            <p:spPr bwMode="auto">
              <a:xfrm>
                <a:off x="3265" y="2303"/>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0112</a:t>
                </a:r>
                <a:endParaRPr lang="en-AU" altLang="zh-CN"/>
              </a:p>
            </p:txBody>
          </p:sp>
          <p:sp>
            <p:nvSpPr>
              <p:cNvPr id="91" name="Rectangle 143"/>
              <p:cNvSpPr>
                <a:spLocks noChangeArrowheads="1"/>
              </p:cNvSpPr>
              <p:nvPr/>
            </p:nvSpPr>
            <p:spPr bwMode="auto">
              <a:xfrm>
                <a:off x="3223" y="2303"/>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92" name="Rectangle 144"/>
              <p:cNvSpPr>
                <a:spLocks noChangeArrowheads="1"/>
              </p:cNvSpPr>
              <p:nvPr/>
            </p:nvSpPr>
            <p:spPr bwMode="auto">
              <a:xfrm>
                <a:off x="3136" y="230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93" name="Rectangle 145"/>
              <p:cNvSpPr>
                <a:spLocks noChangeArrowheads="1"/>
              </p:cNvSpPr>
              <p:nvPr/>
            </p:nvSpPr>
            <p:spPr bwMode="auto">
              <a:xfrm>
                <a:off x="2914" y="230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1</a:t>
                </a:r>
                <a:endParaRPr lang="en-AU" altLang="zh-CN"/>
              </a:p>
            </p:txBody>
          </p:sp>
          <p:sp>
            <p:nvSpPr>
              <p:cNvPr id="94" name="Rectangle 146"/>
              <p:cNvSpPr>
                <a:spLocks noChangeArrowheads="1"/>
              </p:cNvSpPr>
              <p:nvPr/>
            </p:nvSpPr>
            <p:spPr bwMode="auto">
              <a:xfrm>
                <a:off x="2870" y="2303"/>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95" name="Rectangle 147"/>
              <p:cNvSpPr>
                <a:spLocks noChangeArrowheads="1"/>
              </p:cNvSpPr>
              <p:nvPr/>
            </p:nvSpPr>
            <p:spPr bwMode="auto">
              <a:xfrm>
                <a:off x="2785" y="2303"/>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1</a:t>
                </a:r>
                <a:endParaRPr lang="en-AU" altLang="zh-CN"/>
              </a:p>
            </p:txBody>
          </p:sp>
          <p:sp>
            <p:nvSpPr>
              <p:cNvPr id="96" name="Rectangle 148"/>
              <p:cNvSpPr>
                <a:spLocks noChangeArrowheads="1"/>
              </p:cNvSpPr>
              <p:nvPr/>
            </p:nvSpPr>
            <p:spPr bwMode="auto">
              <a:xfrm>
                <a:off x="2470" y="2372"/>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45</a:t>
                </a:r>
                <a:endParaRPr lang="en-AU" altLang="zh-CN"/>
              </a:p>
            </p:txBody>
          </p:sp>
          <p:sp>
            <p:nvSpPr>
              <p:cNvPr id="97" name="Rectangle 149"/>
              <p:cNvSpPr>
                <a:spLocks noChangeArrowheads="1"/>
              </p:cNvSpPr>
              <p:nvPr/>
            </p:nvSpPr>
            <p:spPr bwMode="auto">
              <a:xfrm>
                <a:off x="1936" y="2372"/>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45</a:t>
                </a:r>
                <a:endParaRPr lang="en-AU" altLang="zh-CN"/>
              </a:p>
            </p:txBody>
          </p:sp>
          <p:sp>
            <p:nvSpPr>
              <p:cNvPr id="98" name="Rectangle 150"/>
              <p:cNvSpPr>
                <a:spLocks noChangeArrowheads="1"/>
              </p:cNvSpPr>
              <p:nvPr/>
            </p:nvSpPr>
            <p:spPr bwMode="auto">
              <a:xfrm>
                <a:off x="1488" y="2372"/>
                <a:ext cx="136" cy="165"/>
              </a:xfrm>
              <a:prstGeom prst="rect">
                <a:avLst/>
              </a:prstGeom>
              <a:noFill/>
              <a:ln w="9525">
                <a:noFill/>
                <a:miter lim="800000"/>
              </a:ln>
            </p:spPr>
            <p:txBody>
              <a:bodyPr wrap="none" lIns="0" tIns="0" rIns="0" bIns="0">
                <a:spAutoFit/>
              </a:bodyPr>
              <a:lstStyle/>
              <a:p>
                <a:pPr algn="ctr"/>
                <a:r>
                  <a:rPr lang="en-AU" altLang="zh-CN">
                    <a:solidFill>
                      <a:srgbClr val="000000"/>
                    </a:solidFill>
                  </a:rPr>
                  <a:t>45</a:t>
                </a:r>
                <a:endParaRPr lang="en-AU" altLang="zh-CN"/>
              </a:p>
            </p:txBody>
          </p:sp>
          <p:sp>
            <p:nvSpPr>
              <p:cNvPr id="99" name="Rectangle 151"/>
              <p:cNvSpPr>
                <a:spLocks noChangeArrowheads="1"/>
              </p:cNvSpPr>
              <p:nvPr/>
            </p:nvSpPr>
            <p:spPr bwMode="auto">
              <a:xfrm>
                <a:off x="3648" y="2284"/>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00" name="Rectangle 152"/>
              <p:cNvSpPr>
                <a:spLocks noChangeArrowheads="1"/>
              </p:cNvSpPr>
              <p:nvPr/>
            </p:nvSpPr>
            <p:spPr bwMode="auto">
              <a:xfrm>
                <a:off x="3014" y="2284"/>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01" name="Rectangle 153"/>
              <p:cNvSpPr>
                <a:spLocks noChangeArrowheads="1"/>
              </p:cNvSpPr>
              <p:nvPr/>
            </p:nvSpPr>
            <p:spPr bwMode="auto">
              <a:xfrm>
                <a:off x="2668" y="2284"/>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02" name="Rectangle 154"/>
              <p:cNvSpPr>
                <a:spLocks noChangeArrowheads="1"/>
              </p:cNvSpPr>
              <p:nvPr/>
            </p:nvSpPr>
            <p:spPr bwMode="auto">
              <a:xfrm>
                <a:off x="2252" y="2284"/>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103" name="Rectangle 155"/>
              <p:cNvSpPr>
                <a:spLocks noChangeArrowheads="1"/>
              </p:cNvSpPr>
              <p:nvPr/>
            </p:nvSpPr>
            <p:spPr bwMode="auto">
              <a:xfrm>
                <a:off x="2125" y="2284"/>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04" name="Rectangle 156"/>
              <p:cNvSpPr>
                <a:spLocks noChangeArrowheads="1"/>
              </p:cNvSpPr>
              <p:nvPr/>
            </p:nvSpPr>
            <p:spPr bwMode="auto">
              <a:xfrm>
                <a:off x="1686" y="2284"/>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105" name="Rectangle 157"/>
              <p:cNvSpPr>
                <a:spLocks noChangeArrowheads="1"/>
              </p:cNvSpPr>
              <p:nvPr/>
            </p:nvSpPr>
            <p:spPr bwMode="auto">
              <a:xfrm>
                <a:off x="2357" y="2303"/>
                <a:ext cx="106"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06" name="Rectangle 158"/>
              <p:cNvSpPr>
                <a:spLocks noChangeArrowheads="1"/>
              </p:cNvSpPr>
              <p:nvPr/>
            </p:nvSpPr>
            <p:spPr bwMode="auto">
              <a:xfrm>
                <a:off x="1823" y="2303"/>
                <a:ext cx="106"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sp>
            <p:nvSpPr>
              <p:cNvPr id="107" name="Rectangle 159"/>
              <p:cNvSpPr>
                <a:spLocks noChangeArrowheads="1"/>
              </p:cNvSpPr>
              <p:nvPr/>
            </p:nvSpPr>
            <p:spPr bwMode="auto">
              <a:xfrm>
                <a:off x="1375" y="2303"/>
                <a:ext cx="105" cy="193"/>
              </a:xfrm>
              <a:prstGeom prst="rect">
                <a:avLst/>
              </a:prstGeom>
              <a:noFill/>
              <a:ln w="9525">
                <a:noFill/>
                <a:miter lim="800000"/>
              </a:ln>
            </p:spPr>
            <p:txBody>
              <a:bodyPr wrap="none" lIns="0" tIns="0" rIns="0" bIns="0">
                <a:spAutoFit/>
              </a:bodyPr>
              <a:lstStyle/>
              <a:p>
                <a:pPr algn="ctr"/>
                <a:r>
                  <a:rPr lang="en-AU" altLang="zh-CN" sz="2100" i="1">
                    <a:solidFill>
                      <a:srgbClr val="000000"/>
                    </a:solidFill>
                  </a:rPr>
                  <a:t>w</a:t>
                </a:r>
                <a:endParaRPr lang="en-AU" altLang="zh-CN"/>
              </a:p>
            </p:txBody>
          </p:sp>
        </p:grpSp>
        <p:grpSp>
          <p:nvGrpSpPr>
            <p:cNvPr id="19" name="Group 182"/>
            <p:cNvGrpSpPr/>
            <p:nvPr/>
          </p:nvGrpSpPr>
          <p:grpSpPr bwMode="auto">
            <a:xfrm>
              <a:off x="1392" y="2160"/>
              <a:ext cx="2597" cy="255"/>
              <a:chOff x="1370" y="2650"/>
              <a:chExt cx="2597" cy="255"/>
            </a:xfrm>
          </p:grpSpPr>
          <p:sp>
            <p:nvSpPr>
              <p:cNvPr id="66" name="Rectangle 161"/>
              <p:cNvSpPr>
                <a:spLocks noChangeArrowheads="1"/>
              </p:cNvSpPr>
              <p:nvPr/>
            </p:nvSpPr>
            <p:spPr bwMode="auto">
              <a:xfrm>
                <a:off x="3651" y="2669"/>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7962</a:t>
                </a:r>
                <a:endParaRPr lang="en-AU" altLang="zh-CN"/>
              </a:p>
            </p:txBody>
          </p:sp>
          <p:sp>
            <p:nvSpPr>
              <p:cNvPr id="67" name="Rectangle 162"/>
              <p:cNvSpPr>
                <a:spLocks noChangeArrowheads="1"/>
              </p:cNvSpPr>
              <p:nvPr/>
            </p:nvSpPr>
            <p:spPr bwMode="auto">
              <a:xfrm>
                <a:off x="3608" y="2669"/>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68" name="Rectangle 163"/>
              <p:cNvSpPr>
                <a:spLocks noChangeArrowheads="1"/>
              </p:cNvSpPr>
              <p:nvPr/>
            </p:nvSpPr>
            <p:spPr bwMode="auto">
              <a:xfrm>
                <a:off x="3522" y="266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69" name="Rectangle 164"/>
              <p:cNvSpPr>
                <a:spLocks noChangeArrowheads="1"/>
              </p:cNvSpPr>
              <p:nvPr/>
            </p:nvSpPr>
            <p:spPr bwMode="auto">
              <a:xfrm>
                <a:off x="3009" y="2669"/>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0038</a:t>
                </a:r>
                <a:endParaRPr lang="en-AU" altLang="zh-CN"/>
              </a:p>
            </p:txBody>
          </p:sp>
          <p:sp>
            <p:nvSpPr>
              <p:cNvPr id="70" name="Rectangle 165"/>
              <p:cNvSpPr>
                <a:spLocks noChangeArrowheads="1"/>
              </p:cNvSpPr>
              <p:nvPr/>
            </p:nvSpPr>
            <p:spPr bwMode="auto">
              <a:xfrm>
                <a:off x="2966" y="2669"/>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71" name="Rectangle 166"/>
              <p:cNvSpPr>
                <a:spLocks noChangeArrowheads="1"/>
              </p:cNvSpPr>
              <p:nvPr/>
            </p:nvSpPr>
            <p:spPr bwMode="auto">
              <a:xfrm>
                <a:off x="2880" y="266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72" name="Rectangle 167"/>
              <p:cNvSpPr>
                <a:spLocks noChangeArrowheads="1"/>
              </p:cNvSpPr>
              <p:nvPr/>
            </p:nvSpPr>
            <p:spPr bwMode="auto">
              <a:xfrm>
                <a:off x="2645" y="266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8</a:t>
                </a:r>
                <a:endParaRPr lang="en-AU" altLang="zh-CN"/>
              </a:p>
            </p:txBody>
          </p:sp>
          <p:sp>
            <p:nvSpPr>
              <p:cNvPr id="73" name="Rectangle 168"/>
              <p:cNvSpPr>
                <a:spLocks noChangeArrowheads="1"/>
              </p:cNvSpPr>
              <p:nvPr/>
            </p:nvSpPr>
            <p:spPr bwMode="auto">
              <a:xfrm>
                <a:off x="2602" y="2669"/>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74" name="Rectangle 169"/>
              <p:cNvSpPr>
                <a:spLocks noChangeArrowheads="1"/>
              </p:cNvSpPr>
              <p:nvPr/>
            </p:nvSpPr>
            <p:spPr bwMode="auto">
              <a:xfrm>
                <a:off x="2516" y="2669"/>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75" name="Rectangle 170"/>
              <p:cNvSpPr>
                <a:spLocks noChangeArrowheads="1"/>
              </p:cNvSpPr>
              <p:nvPr/>
            </p:nvSpPr>
            <p:spPr bwMode="auto">
              <a:xfrm>
                <a:off x="2258" y="2740"/>
                <a:ext cx="68" cy="165"/>
              </a:xfrm>
              <a:prstGeom prst="rect">
                <a:avLst/>
              </a:prstGeom>
              <a:noFill/>
              <a:ln w="9525">
                <a:noFill/>
                <a:miter lim="800000"/>
              </a:ln>
            </p:spPr>
            <p:txBody>
              <a:bodyPr wrap="none" lIns="0" tIns="0" rIns="0" bIns="0">
                <a:spAutoFit/>
              </a:bodyPr>
              <a:lstStyle/>
              <a:p>
                <a:pPr algn="ctr"/>
                <a:r>
                  <a:rPr lang="en-AU" altLang="zh-CN">
                    <a:solidFill>
                      <a:srgbClr val="000000"/>
                    </a:solidFill>
                  </a:rPr>
                  <a:t>3</a:t>
                </a:r>
                <a:endParaRPr lang="en-AU" altLang="zh-CN"/>
              </a:p>
            </p:txBody>
          </p:sp>
          <p:sp>
            <p:nvSpPr>
              <p:cNvPr id="76" name="Rectangle 171"/>
              <p:cNvSpPr>
                <a:spLocks noChangeArrowheads="1"/>
              </p:cNvSpPr>
              <p:nvPr/>
            </p:nvSpPr>
            <p:spPr bwMode="auto">
              <a:xfrm>
                <a:off x="1816" y="2740"/>
                <a:ext cx="68" cy="165"/>
              </a:xfrm>
              <a:prstGeom prst="rect">
                <a:avLst/>
              </a:prstGeom>
              <a:noFill/>
              <a:ln w="9525">
                <a:noFill/>
                <a:miter lim="800000"/>
              </a:ln>
            </p:spPr>
            <p:txBody>
              <a:bodyPr wrap="none" lIns="0" tIns="0" rIns="0" bIns="0">
                <a:spAutoFit/>
              </a:bodyPr>
              <a:lstStyle/>
              <a:p>
                <a:pPr algn="ctr"/>
                <a:r>
                  <a:rPr lang="en-AU" altLang="zh-CN">
                    <a:solidFill>
                      <a:srgbClr val="000000"/>
                    </a:solidFill>
                  </a:rPr>
                  <a:t>3</a:t>
                </a:r>
                <a:endParaRPr lang="en-AU" altLang="zh-CN"/>
              </a:p>
            </p:txBody>
          </p:sp>
          <p:sp>
            <p:nvSpPr>
              <p:cNvPr id="77" name="Rectangle 172"/>
              <p:cNvSpPr>
                <a:spLocks noChangeArrowheads="1"/>
              </p:cNvSpPr>
              <p:nvPr/>
            </p:nvSpPr>
            <p:spPr bwMode="auto">
              <a:xfrm>
                <a:off x="1464" y="2740"/>
                <a:ext cx="68" cy="165"/>
              </a:xfrm>
              <a:prstGeom prst="rect">
                <a:avLst/>
              </a:prstGeom>
              <a:noFill/>
              <a:ln w="9525">
                <a:noFill/>
                <a:miter lim="800000"/>
              </a:ln>
            </p:spPr>
            <p:txBody>
              <a:bodyPr wrap="none" lIns="0" tIns="0" rIns="0" bIns="0">
                <a:spAutoFit/>
              </a:bodyPr>
              <a:lstStyle/>
              <a:p>
                <a:pPr algn="ctr"/>
                <a:r>
                  <a:rPr lang="en-AU" altLang="zh-CN">
                    <a:solidFill>
                      <a:srgbClr val="000000"/>
                    </a:solidFill>
                  </a:rPr>
                  <a:t>3</a:t>
                </a:r>
                <a:endParaRPr lang="en-AU" altLang="zh-CN"/>
              </a:p>
            </p:txBody>
          </p:sp>
          <p:sp>
            <p:nvSpPr>
              <p:cNvPr id="78" name="Rectangle 173"/>
              <p:cNvSpPr>
                <a:spLocks noChangeArrowheads="1"/>
              </p:cNvSpPr>
              <p:nvPr/>
            </p:nvSpPr>
            <p:spPr bwMode="auto">
              <a:xfrm>
                <a:off x="3390" y="2650"/>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79" name="Rectangle 174"/>
              <p:cNvSpPr>
                <a:spLocks noChangeArrowheads="1"/>
              </p:cNvSpPr>
              <p:nvPr/>
            </p:nvSpPr>
            <p:spPr bwMode="auto">
              <a:xfrm>
                <a:off x="2757" y="265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80" name="Rectangle 175"/>
              <p:cNvSpPr>
                <a:spLocks noChangeArrowheads="1"/>
              </p:cNvSpPr>
              <p:nvPr/>
            </p:nvSpPr>
            <p:spPr bwMode="auto">
              <a:xfrm>
                <a:off x="2384" y="265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81" name="Rectangle 176"/>
              <p:cNvSpPr>
                <a:spLocks noChangeArrowheads="1"/>
              </p:cNvSpPr>
              <p:nvPr/>
            </p:nvSpPr>
            <p:spPr bwMode="auto">
              <a:xfrm>
                <a:off x="2164" y="2650"/>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sp>
            <p:nvSpPr>
              <p:cNvPr id="82" name="Rectangle 177"/>
              <p:cNvSpPr>
                <a:spLocks noChangeArrowheads="1"/>
              </p:cNvSpPr>
              <p:nvPr/>
            </p:nvSpPr>
            <p:spPr bwMode="auto">
              <a:xfrm>
                <a:off x="2060" y="2650"/>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83" name="Rectangle 178"/>
              <p:cNvSpPr>
                <a:spLocks noChangeArrowheads="1"/>
              </p:cNvSpPr>
              <p:nvPr/>
            </p:nvSpPr>
            <p:spPr bwMode="auto">
              <a:xfrm>
                <a:off x="1931" y="265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84" name="Rectangle 179"/>
              <p:cNvSpPr>
                <a:spLocks noChangeArrowheads="1"/>
              </p:cNvSpPr>
              <p:nvPr/>
            </p:nvSpPr>
            <p:spPr bwMode="auto">
              <a:xfrm>
                <a:off x="1722" y="2650"/>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sp>
            <p:nvSpPr>
              <p:cNvPr id="85" name="Rectangle 180"/>
              <p:cNvSpPr>
                <a:spLocks noChangeArrowheads="1"/>
              </p:cNvSpPr>
              <p:nvPr/>
            </p:nvSpPr>
            <p:spPr bwMode="auto">
              <a:xfrm>
                <a:off x="1589" y="2650"/>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86" name="Rectangle 181"/>
              <p:cNvSpPr>
                <a:spLocks noChangeArrowheads="1"/>
              </p:cNvSpPr>
              <p:nvPr/>
            </p:nvSpPr>
            <p:spPr bwMode="auto">
              <a:xfrm>
                <a:off x="1370" y="2650"/>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grpSp>
        <p:grpSp>
          <p:nvGrpSpPr>
            <p:cNvPr id="20" name="Group 206"/>
            <p:cNvGrpSpPr/>
            <p:nvPr/>
          </p:nvGrpSpPr>
          <p:grpSpPr bwMode="auto">
            <a:xfrm>
              <a:off x="1392" y="2448"/>
              <a:ext cx="2811" cy="254"/>
              <a:chOff x="1370" y="3016"/>
              <a:chExt cx="2811" cy="254"/>
            </a:xfrm>
          </p:grpSpPr>
          <p:sp>
            <p:nvSpPr>
              <p:cNvPr id="43" name="Rectangle 183"/>
              <p:cNvSpPr>
                <a:spLocks noChangeArrowheads="1"/>
              </p:cNvSpPr>
              <p:nvPr/>
            </p:nvSpPr>
            <p:spPr bwMode="auto">
              <a:xfrm>
                <a:off x="3864" y="3035"/>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0985</a:t>
                </a:r>
                <a:endParaRPr lang="en-AU" altLang="zh-CN"/>
              </a:p>
            </p:txBody>
          </p:sp>
          <p:sp>
            <p:nvSpPr>
              <p:cNvPr id="44" name="Rectangle 184"/>
              <p:cNvSpPr>
                <a:spLocks noChangeArrowheads="1"/>
              </p:cNvSpPr>
              <p:nvPr/>
            </p:nvSpPr>
            <p:spPr bwMode="auto">
              <a:xfrm>
                <a:off x="3824" y="3035"/>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45" name="Rectangle 185"/>
              <p:cNvSpPr>
                <a:spLocks noChangeArrowheads="1"/>
              </p:cNvSpPr>
              <p:nvPr/>
            </p:nvSpPr>
            <p:spPr bwMode="auto">
              <a:xfrm>
                <a:off x="3736" y="303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46" name="Rectangle 186"/>
              <p:cNvSpPr>
                <a:spLocks noChangeArrowheads="1"/>
              </p:cNvSpPr>
              <p:nvPr/>
            </p:nvSpPr>
            <p:spPr bwMode="auto">
              <a:xfrm>
                <a:off x="3127" y="3035"/>
                <a:ext cx="317"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0015</a:t>
                </a:r>
                <a:endParaRPr lang="en-AU" altLang="zh-CN"/>
              </a:p>
            </p:txBody>
          </p:sp>
          <p:sp>
            <p:nvSpPr>
              <p:cNvPr id="47" name="Rectangle 187"/>
              <p:cNvSpPr>
                <a:spLocks noChangeArrowheads="1"/>
              </p:cNvSpPr>
              <p:nvPr/>
            </p:nvSpPr>
            <p:spPr bwMode="auto">
              <a:xfrm>
                <a:off x="3084" y="3035"/>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48" name="Rectangle 188"/>
              <p:cNvSpPr>
                <a:spLocks noChangeArrowheads="1"/>
              </p:cNvSpPr>
              <p:nvPr/>
            </p:nvSpPr>
            <p:spPr bwMode="auto">
              <a:xfrm>
                <a:off x="2998" y="303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49" name="Rectangle 189"/>
              <p:cNvSpPr>
                <a:spLocks noChangeArrowheads="1"/>
              </p:cNvSpPr>
              <p:nvPr/>
            </p:nvSpPr>
            <p:spPr bwMode="auto">
              <a:xfrm>
                <a:off x="2769" y="303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1</a:t>
                </a:r>
                <a:endParaRPr lang="en-AU" altLang="zh-CN"/>
              </a:p>
            </p:txBody>
          </p:sp>
          <p:sp>
            <p:nvSpPr>
              <p:cNvPr id="50" name="Rectangle 190"/>
              <p:cNvSpPr>
                <a:spLocks noChangeArrowheads="1"/>
              </p:cNvSpPr>
              <p:nvPr/>
            </p:nvSpPr>
            <p:spPr bwMode="auto">
              <a:xfrm>
                <a:off x="2727" y="3035"/>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51" name="Rectangle 191"/>
              <p:cNvSpPr>
                <a:spLocks noChangeArrowheads="1"/>
              </p:cNvSpPr>
              <p:nvPr/>
            </p:nvSpPr>
            <p:spPr bwMode="auto">
              <a:xfrm>
                <a:off x="2641" y="3035"/>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52" name="Rectangle 192"/>
              <p:cNvSpPr>
                <a:spLocks noChangeArrowheads="1"/>
              </p:cNvSpPr>
              <p:nvPr/>
            </p:nvSpPr>
            <p:spPr bwMode="auto">
              <a:xfrm>
                <a:off x="2281" y="3105"/>
                <a:ext cx="67" cy="165"/>
              </a:xfrm>
              <a:prstGeom prst="rect">
                <a:avLst/>
              </a:prstGeom>
              <a:noFill/>
              <a:ln w="9525">
                <a:noFill/>
                <a:miter lim="800000"/>
              </a:ln>
            </p:spPr>
            <p:txBody>
              <a:bodyPr wrap="none" lIns="0" tIns="0" rIns="0" bIns="0">
                <a:spAutoFit/>
              </a:bodyPr>
              <a:lstStyle/>
              <a:p>
                <a:pPr algn="ctr"/>
                <a:r>
                  <a:rPr lang="en-AU" altLang="zh-CN">
                    <a:solidFill>
                      <a:srgbClr val="000000"/>
                    </a:solidFill>
                  </a:rPr>
                  <a:t>4</a:t>
                </a:r>
                <a:endParaRPr lang="en-AU" altLang="zh-CN"/>
              </a:p>
            </p:txBody>
          </p:sp>
          <p:sp>
            <p:nvSpPr>
              <p:cNvPr id="53" name="Rectangle 193"/>
              <p:cNvSpPr>
                <a:spLocks noChangeArrowheads="1"/>
              </p:cNvSpPr>
              <p:nvPr/>
            </p:nvSpPr>
            <p:spPr bwMode="auto">
              <a:xfrm>
                <a:off x="1829" y="3105"/>
                <a:ext cx="67" cy="165"/>
              </a:xfrm>
              <a:prstGeom prst="rect">
                <a:avLst/>
              </a:prstGeom>
              <a:noFill/>
              <a:ln w="9525">
                <a:noFill/>
                <a:miter lim="800000"/>
              </a:ln>
            </p:spPr>
            <p:txBody>
              <a:bodyPr wrap="none" lIns="0" tIns="0" rIns="0" bIns="0">
                <a:spAutoFit/>
              </a:bodyPr>
              <a:lstStyle/>
              <a:p>
                <a:pPr algn="ctr"/>
                <a:r>
                  <a:rPr lang="en-AU" altLang="zh-CN">
                    <a:solidFill>
                      <a:srgbClr val="000000"/>
                    </a:solidFill>
                  </a:rPr>
                  <a:t>4</a:t>
                </a:r>
                <a:endParaRPr lang="en-AU" altLang="zh-CN"/>
              </a:p>
            </p:txBody>
          </p:sp>
          <p:sp>
            <p:nvSpPr>
              <p:cNvPr id="54" name="Rectangle 194"/>
              <p:cNvSpPr>
                <a:spLocks noChangeArrowheads="1"/>
              </p:cNvSpPr>
              <p:nvPr/>
            </p:nvSpPr>
            <p:spPr bwMode="auto">
              <a:xfrm>
                <a:off x="1469" y="3105"/>
                <a:ext cx="68" cy="165"/>
              </a:xfrm>
              <a:prstGeom prst="rect">
                <a:avLst/>
              </a:prstGeom>
              <a:noFill/>
              <a:ln w="9525">
                <a:noFill/>
                <a:miter lim="800000"/>
              </a:ln>
            </p:spPr>
            <p:txBody>
              <a:bodyPr wrap="none" lIns="0" tIns="0" rIns="0" bIns="0">
                <a:spAutoFit/>
              </a:bodyPr>
              <a:lstStyle/>
              <a:p>
                <a:pPr algn="ctr"/>
                <a:r>
                  <a:rPr lang="en-AU" altLang="zh-CN">
                    <a:solidFill>
                      <a:srgbClr val="000000"/>
                    </a:solidFill>
                  </a:rPr>
                  <a:t>4</a:t>
                </a:r>
                <a:endParaRPr lang="en-AU" altLang="zh-CN"/>
              </a:p>
            </p:txBody>
          </p:sp>
          <p:sp>
            <p:nvSpPr>
              <p:cNvPr id="55" name="Rectangle 195"/>
              <p:cNvSpPr>
                <a:spLocks noChangeArrowheads="1"/>
              </p:cNvSpPr>
              <p:nvPr/>
            </p:nvSpPr>
            <p:spPr bwMode="auto">
              <a:xfrm>
                <a:off x="3642" y="3016"/>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56" name="Rectangle 196"/>
              <p:cNvSpPr>
                <a:spLocks noChangeArrowheads="1"/>
              </p:cNvSpPr>
              <p:nvPr/>
            </p:nvSpPr>
            <p:spPr bwMode="auto">
              <a:xfrm>
                <a:off x="3508" y="3016"/>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57" name="Rectangle 197"/>
              <p:cNvSpPr>
                <a:spLocks noChangeArrowheads="1"/>
              </p:cNvSpPr>
              <p:nvPr/>
            </p:nvSpPr>
            <p:spPr bwMode="auto">
              <a:xfrm>
                <a:off x="2872" y="3016"/>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58" name="Rectangle 198"/>
              <p:cNvSpPr>
                <a:spLocks noChangeArrowheads="1"/>
              </p:cNvSpPr>
              <p:nvPr/>
            </p:nvSpPr>
            <p:spPr bwMode="auto">
              <a:xfrm>
                <a:off x="2547" y="3016"/>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59" name="Rectangle 199"/>
              <p:cNvSpPr>
                <a:spLocks noChangeArrowheads="1"/>
              </p:cNvSpPr>
              <p:nvPr/>
            </p:nvSpPr>
            <p:spPr bwMode="auto">
              <a:xfrm>
                <a:off x="2410" y="3016"/>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60" name="Rectangle 200"/>
              <p:cNvSpPr>
                <a:spLocks noChangeArrowheads="1"/>
              </p:cNvSpPr>
              <p:nvPr/>
            </p:nvSpPr>
            <p:spPr bwMode="auto">
              <a:xfrm>
                <a:off x="2183" y="3016"/>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sp>
            <p:nvSpPr>
              <p:cNvPr id="61" name="Rectangle 201"/>
              <p:cNvSpPr>
                <a:spLocks noChangeArrowheads="1"/>
              </p:cNvSpPr>
              <p:nvPr/>
            </p:nvSpPr>
            <p:spPr bwMode="auto">
              <a:xfrm>
                <a:off x="2078" y="3016"/>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62" name="Rectangle 202"/>
              <p:cNvSpPr>
                <a:spLocks noChangeArrowheads="1"/>
              </p:cNvSpPr>
              <p:nvPr/>
            </p:nvSpPr>
            <p:spPr bwMode="auto">
              <a:xfrm>
                <a:off x="1950" y="3016"/>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63" name="Rectangle 203"/>
              <p:cNvSpPr>
                <a:spLocks noChangeArrowheads="1"/>
              </p:cNvSpPr>
              <p:nvPr/>
            </p:nvSpPr>
            <p:spPr bwMode="auto">
              <a:xfrm>
                <a:off x="1731" y="3016"/>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sp>
            <p:nvSpPr>
              <p:cNvPr id="64" name="Rectangle 204"/>
              <p:cNvSpPr>
                <a:spLocks noChangeArrowheads="1"/>
              </p:cNvSpPr>
              <p:nvPr/>
            </p:nvSpPr>
            <p:spPr bwMode="auto">
              <a:xfrm>
                <a:off x="1599" y="3016"/>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65" name="Rectangle 205"/>
              <p:cNvSpPr>
                <a:spLocks noChangeArrowheads="1"/>
              </p:cNvSpPr>
              <p:nvPr/>
            </p:nvSpPr>
            <p:spPr bwMode="auto">
              <a:xfrm>
                <a:off x="1370" y="3016"/>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grpSp>
        <p:grpSp>
          <p:nvGrpSpPr>
            <p:cNvPr id="21" name="Group 228"/>
            <p:cNvGrpSpPr/>
            <p:nvPr/>
          </p:nvGrpSpPr>
          <p:grpSpPr bwMode="auto">
            <a:xfrm>
              <a:off x="1392" y="2784"/>
              <a:ext cx="2607" cy="255"/>
              <a:chOff x="1370" y="3382"/>
              <a:chExt cx="2607" cy="255"/>
            </a:xfrm>
          </p:grpSpPr>
          <p:sp>
            <p:nvSpPr>
              <p:cNvPr id="22" name="Rectangle 207"/>
              <p:cNvSpPr>
                <a:spLocks noChangeArrowheads="1"/>
              </p:cNvSpPr>
              <p:nvPr/>
            </p:nvSpPr>
            <p:spPr bwMode="auto">
              <a:xfrm>
                <a:off x="3661" y="3401"/>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3127</a:t>
                </a:r>
                <a:endParaRPr lang="en-AU" altLang="zh-CN"/>
              </a:p>
            </p:txBody>
          </p:sp>
          <p:sp>
            <p:nvSpPr>
              <p:cNvPr id="23" name="Rectangle 208"/>
              <p:cNvSpPr>
                <a:spLocks noChangeArrowheads="1"/>
              </p:cNvSpPr>
              <p:nvPr/>
            </p:nvSpPr>
            <p:spPr bwMode="auto">
              <a:xfrm>
                <a:off x="3620" y="3401"/>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24" name="Rectangle 209"/>
              <p:cNvSpPr>
                <a:spLocks noChangeArrowheads="1"/>
              </p:cNvSpPr>
              <p:nvPr/>
            </p:nvSpPr>
            <p:spPr bwMode="auto">
              <a:xfrm>
                <a:off x="3532" y="3401"/>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25" name="Rectangle 210"/>
              <p:cNvSpPr>
                <a:spLocks noChangeArrowheads="1"/>
              </p:cNvSpPr>
              <p:nvPr/>
            </p:nvSpPr>
            <p:spPr bwMode="auto">
              <a:xfrm>
                <a:off x="3014" y="3401"/>
                <a:ext cx="316"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0127</a:t>
                </a:r>
                <a:endParaRPr lang="en-AU" altLang="zh-CN"/>
              </a:p>
            </p:txBody>
          </p:sp>
          <p:sp>
            <p:nvSpPr>
              <p:cNvPr id="26" name="Rectangle 211"/>
              <p:cNvSpPr>
                <a:spLocks noChangeArrowheads="1"/>
              </p:cNvSpPr>
              <p:nvPr/>
            </p:nvSpPr>
            <p:spPr bwMode="auto">
              <a:xfrm>
                <a:off x="2971" y="3401"/>
                <a:ext cx="3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27" name="Rectangle 212"/>
              <p:cNvSpPr>
                <a:spLocks noChangeArrowheads="1"/>
              </p:cNvSpPr>
              <p:nvPr/>
            </p:nvSpPr>
            <p:spPr bwMode="auto">
              <a:xfrm>
                <a:off x="2885" y="3401"/>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28" name="Rectangle 213"/>
              <p:cNvSpPr>
                <a:spLocks noChangeArrowheads="1"/>
              </p:cNvSpPr>
              <p:nvPr/>
            </p:nvSpPr>
            <p:spPr bwMode="auto">
              <a:xfrm>
                <a:off x="2652" y="3401"/>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3</a:t>
                </a:r>
                <a:endParaRPr lang="en-AU" altLang="zh-CN"/>
              </a:p>
            </p:txBody>
          </p:sp>
          <p:sp>
            <p:nvSpPr>
              <p:cNvPr id="29" name="Rectangle 214"/>
              <p:cNvSpPr>
                <a:spLocks noChangeArrowheads="1"/>
              </p:cNvSpPr>
              <p:nvPr/>
            </p:nvSpPr>
            <p:spPr bwMode="auto">
              <a:xfrm>
                <a:off x="2608" y="3401"/>
                <a:ext cx="40"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a:t>
                </a:r>
                <a:endParaRPr lang="en-AU" altLang="zh-CN"/>
              </a:p>
            </p:txBody>
          </p:sp>
          <p:sp>
            <p:nvSpPr>
              <p:cNvPr id="30" name="Rectangle 215"/>
              <p:cNvSpPr>
                <a:spLocks noChangeArrowheads="1"/>
              </p:cNvSpPr>
              <p:nvPr/>
            </p:nvSpPr>
            <p:spPr bwMode="auto">
              <a:xfrm>
                <a:off x="2523" y="3401"/>
                <a:ext cx="79" cy="193"/>
              </a:xfrm>
              <a:prstGeom prst="rect">
                <a:avLst/>
              </a:prstGeom>
              <a:noFill/>
              <a:ln w="9525">
                <a:noFill/>
                <a:miter lim="800000"/>
              </a:ln>
            </p:spPr>
            <p:txBody>
              <a:bodyPr wrap="none" lIns="0" tIns="0" rIns="0" bIns="0">
                <a:spAutoFit/>
              </a:bodyPr>
              <a:lstStyle/>
              <a:p>
                <a:pPr algn="ctr"/>
                <a:r>
                  <a:rPr lang="en-AU" altLang="zh-CN" sz="2100">
                    <a:solidFill>
                      <a:srgbClr val="000000"/>
                    </a:solidFill>
                  </a:rPr>
                  <a:t>0</a:t>
                </a:r>
                <a:endParaRPr lang="en-AU" altLang="zh-CN"/>
              </a:p>
            </p:txBody>
          </p:sp>
          <p:sp>
            <p:nvSpPr>
              <p:cNvPr id="31" name="Rectangle 216"/>
              <p:cNvSpPr>
                <a:spLocks noChangeArrowheads="1"/>
              </p:cNvSpPr>
              <p:nvPr/>
            </p:nvSpPr>
            <p:spPr bwMode="auto">
              <a:xfrm>
                <a:off x="2262" y="3472"/>
                <a:ext cx="67" cy="165"/>
              </a:xfrm>
              <a:prstGeom prst="rect">
                <a:avLst/>
              </a:prstGeom>
              <a:noFill/>
              <a:ln w="9525">
                <a:noFill/>
                <a:miter lim="800000"/>
              </a:ln>
            </p:spPr>
            <p:txBody>
              <a:bodyPr wrap="none" lIns="0" tIns="0" rIns="0" bIns="0">
                <a:spAutoFit/>
              </a:bodyPr>
              <a:lstStyle/>
              <a:p>
                <a:pPr algn="ctr"/>
                <a:r>
                  <a:rPr lang="en-AU" altLang="zh-CN">
                    <a:solidFill>
                      <a:srgbClr val="000000"/>
                    </a:solidFill>
                  </a:rPr>
                  <a:t>5</a:t>
                </a:r>
                <a:endParaRPr lang="en-AU" altLang="zh-CN"/>
              </a:p>
            </p:txBody>
          </p:sp>
          <p:sp>
            <p:nvSpPr>
              <p:cNvPr id="32" name="Rectangle 217"/>
              <p:cNvSpPr>
                <a:spLocks noChangeArrowheads="1"/>
              </p:cNvSpPr>
              <p:nvPr/>
            </p:nvSpPr>
            <p:spPr bwMode="auto">
              <a:xfrm>
                <a:off x="1817" y="3472"/>
                <a:ext cx="68" cy="165"/>
              </a:xfrm>
              <a:prstGeom prst="rect">
                <a:avLst/>
              </a:prstGeom>
              <a:noFill/>
              <a:ln w="9525">
                <a:noFill/>
                <a:miter lim="800000"/>
              </a:ln>
            </p:spPr>
            <p:txBody>
              <a:bodyPr wrap="none" lIns="0" tIns="0" rIns="0" bIns="0">
                <a:spAutoFit/>
              </a:bodyPr>
              <a:lstStyle/>
              <a:p>
                <a:pPr algn="ctr"/>
                <a:r>
                  <a:rPr lang="en-AU" altLang="zh-CN">
                    <a:solidFill>
                      <a:srgbClr val="000000"/>
                    </a:solidFill>
                  </a:rPr>
                  <a:t>5</a:t>
                </a:r>
                <a:endParaRPr lang="en-AU" altLang="zh-CN"/>
              </a:p>
            </p:txBody>
          </p:sp>
          <p:sp>
            <p:nvSpPr>
              <p:cNvPr id="33" name="Rectangle 218"/>
              <p:cNvSpPr>
                <a:spLocks noChangeArrowheads="1"/>
              </p:cNvSpPr>
              <p:nvPr/>
            </p:nvSpPr>
            <p:spPr bwMode="auto">
              <a:xfrm>
                <a:off x="1464" y="3472"/>
                <a:ext cx="68" cy="165"/>
              </a:xfrm>
              <a:prstGeom prst="rect">
                <a:avLst/>
              </a:prstGeom>
              <a:noFill/>
              <a:ln w="9525">
                <a:noFill/>
                <a:miter lim="800000"/>
              </a:ln>
            </p:spPr>
            <p:txBody>
              <a:bodyPr wrap="none" lIns="0" tIns="0" rIns="0" bIns="0">
                <a:spAutoFit/>
              </a:bodyPr>
              <a:lstStyle/>
              <a:p>
                <a:pPr algn="ctr"/>
                <a:r>
                  <a:rPr lang="en-AU" altLang="zh-CN">
                    <a:solidFill>
                      <a:srgbClr val="000000"/>
                    </a:solidFill>
                  </a:rPr>
                  <a:t>5</a:t>
                </a:r>
                <a:endParaRPr lang="en-AU" altLang="zh-CN"/>
              </a:p>
            </p:txBody>
          </p:sp>
          <p:sp>
            <p:nvSpPr>
              <p:cNvPr id="34" name="Rectangle 219"/>
              <p:cNvSpPr>
                <a:spLocks noChangeArrowheads="1"/>
              </p:cNvSpPr>
              <p:nvPr/>
            </p:nvSpPr>
            <p:spPr bwMode="auto">
              <a:xfrm>
                <a:off x="3400" y="3382"/>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35" name="Rectangle 220"/>
              <p:cNvSpPr>
                <a:spLocks noChangeArrowheads="1"/>
              </p:cNvSpPr>
              <p:nvPr/>
            </p:nvSpPr>
            <p:spPr bwMode="auto">
              <a:xfrm>
                <a:off x="2760" y="3382"/>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36" name="Rectangle 221"/>
              <p:cNvSpPr>
                <a:spLocks noChangeArrowheads="1"/>
              </p:cNvSpPr>
              <p:nvPr/>
            </p:nvSpPr>
            <p:spPr bwMode="auto">
              <a:xfrm>
                <a:off x="2390" y="3382"/>
                <a:ext cx="86"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37" name="Rectangle 222"/>
              <p:cNvSpPr>
                <a:spLocks noChangeArrowheads="1"/>
              </p:cNvSpPr>
              <p:nvPr/>
            </p:nvSpPr>
            <p:spPr bwMode="auto">
              <a:xfrm>
                <a:off x="2169" y="3382"/>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sp>
            <p:nvSpPr>
              <p:cNvPr id="38" name="Rectangle 223"/>
              <p:cNvSpPr>
                <a:spLocks noChangeArrowheads="1"/>
              </p:cNvSpPr>
              <p:nvPr/>
            </p:nvSpPr>
            <p:spPr bwMode="auto">
              <a:xfrm>
                <a:off x="2063" y="3382"/>
                <a:ext cx="9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D</a:t>
                </a:r>
                <a:endParaRPr lang="en-AU" altLang="zh-CN"/>
              </a:p>
            </p:txBody>
          </p:sp>
          <p:sp>
            <p:nvSpPr>
              <p:cNvPr id="39" name="Rectangle 224"/>
              <p:cNvSpPr>
                <a:spLocks noChangeArrowheads="1"/>
              </p:cNvSpPr>
              <p:nvPr/>
            </p:nvSpPr>
            <p:spPr bwMode="auto">
              <a:xfrm>
                <a:off x="1935" y="3382"/>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40" name="Rectangle 225"/>
              <p:cNvSpPr>
                <a:spLocks noChangeArrowheads="1"/>
              </p:cNvSpPr>
              <p:nvPr/>
            </p:nvSpPr>
            <p:spPr bwMode="auto">
              <a:xfrm>
                <a:off x="1724" y="3382"/>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sp>
            <p:nvSpPr>
              <p:cNvPr id="41" name="Rectangle 226"/>
              <p:cNvSpPr>
                <a:spLocks noChangeArrowheads="1"/>
              </p:cNvSpPr>
              <p:nvPr/>
            </p:nvSpPr>
            <p:spPr bwMode="auto">
              <a:xfrm>
                <a:off x="1591" y="3382"/>
                <a:ext cx="87"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a:t>
                </a:r>
                <a:endParaRPr lang="en-AU" altLang="zh-CN"/>
              </a:p>
            </p:txBody>
          </p:sp>
          <p:sp>
            <p:nvSpPr>
              <p:cNvPr id="42" name="Rectangle 227"/>
              <p:cNvSpPr>
                <a:spLocks noChangeArrowheads="1"/>
              </p:cNvSpPr>
              <p:nvPr/>
            </p:nvSpPr>
            <p:spPr bwMode="auto">
              <a:xfrm>
                <a:off x="1370" y="3382"/>
                <a:ext cx="83" cy="193"/>
              </a:xfrm>
              <a:prstGeom prst="rect">
                <a:avLst/>
              </a:prstGeom>
              <a:noFill/>
              <a:ln w="9525">
                <a:noFill/>
                <a:miter lim="800000"/>
              </a:ln>
            </p:spPr>
            <p:txBody>
              <a:bodyPr wrap="none" lIns="0" tIns="0" rIns="0" bIns="0">
                <a:spAutoFit/>
              </a:bodyPr>
              <a:lstStyle/>
              <a:p>
                <a:pPr algn="ctr"/>
                <a:r>
                  <a:rPr lang="en-AU" altLang="zh-CN" sz="2100">
                    <a:solidFill>
                      <a:srgbClr val="000000"/>
                    </a:solidFill>
                    <a:latin typeface="Symbol" panose="05050102010706020507" pitchFamily="18" charset="2"/>
                  </a:rPr>
                  <a:t>q</a:t>
                </a:r>
                <a:endParaRPr lang="en-AU" altLang="zh-CN"/>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sp>
        <p:nvSpPr>
          <p:cNvPr id="5" name="Rectangle 18"/>
          <p:cNvSpPr>
            <a:spLocks noChangeArrowheads="1"/>
          </p:cNvSpPr>
          <p:nvPr/>
        </p:nvSpPr>
        <p:spPr bwMode="auto">
          <a:xfrm>
            <a:off x="142875" y="1556792"/>
            <a:ext cx="8683625" cy="4968552"/>
          </a:xfrm>
          <a:prstGeom prst="rect">
            <a:avLst/>
          </a:prstGeom>
          <a:noFill/>
          <a:ln w="12700">
            <a:noFill/>
            <a:miter lim="800000"/>
          </a:ln>
        </p:spPr>
        <p:txBody>
          <a:bodyPr lIns="90488" tIns="44450" rIns="90488" bIns="44450"/>
          <a:lstStyle/>
          <a:p>
            <a:pPr marL="342900" indent="-342900">
              <a:spcBef>
                <a:spcPct val="20000"/>
              </a:spcBef>
              <a:buClr>
                <a:srgbClr val="C00000"/>
              </a:buClr>
              <a:buSzPct val="75000"/>
              <a:buFont typeface="Wingdings" panose="05000000000000000000" pitchFamily="2" charset="2"/>
              <a:buChar char="Ø"/>
            </a:pPr>
            <a:r>
              <a:rPr lang="zh-CN" altLang="en-US" sz="2800" dirty="0" smtClean="0">
                <a:latin typeface="楷体" panose="02010609060101010101" pitchFamily="49" charset="-122"/>
                <a:ea typeface="楷体" panose="02010609060101010101" pitchFamily="49" charset="-122"/>
              </a:rPr>
              <a:t>第四步：重复第二步和第三步直到错误的平方和小于</a:t>
            </a:r>
            <a:r>
              <a:rPr lang="en-US" altLang="zh-CN" sz="2800" dirty="0" smtClean="0">
                <a:latin typeface="楷体" panose="02010609060101010101" pitchFamily="49" charset="-122"/>
                <a:ea typeface="楷体" panose="02010609060101010101" pitchFamily="49" charset="-122"/>
              </a:rPr>
              <a:t>0.001</a:t>
            </a:r>
          </a:p>
          <a:p>
            <a:pPr marL="800100" lvl="1" indent="-342900">
              <a:spcBef>
                <a:spcPct val="20000"/>
              </a:spcBef>
              <a:buClr>
                <a:srgbClr val="C00000"/>
              </a:buClr>
              <a:buSzPct val="75000"/>
              <a:buFont typeface="Wingdings" panose="05000000000000000000" pitchFamily="2" charset="2"/>
              <a:buChar char="Ø"/>
            </a:pPr>
            <a:endParaRPr lang="en-GB" altLang="zh-CN" sz="2800" dirty="0" smtClean="0"/>
          </a:p>
          <a:p>
            <a:pPr marL="342900" indent="-342900"/>
            <a:endParaRPr lang="en-GB" altLang="zh-CN" sz="2400" dirty="0"/>
          </a:p>
          <a:p>
            <a:pPr marL="342900" indent="-342900"/>
            <a:endParaRPr lang="en-GB" altLang="zh-CN" sz="2400" dirty="0"/>
          </a:p>
          <a:p>
            <a:pPr marL="342900" indent="-342900"/>
            <a:endParaRPr lang="en-GB"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graphicFrame>
        <p:nvGraphicFramePr>
          <p:cNvPr id="150530" name="Object 20"/>
          <p:cNvGraphicFramePr>
            <a:graphicFrameLocks noChangeAspect="1"/>
          </p:cNvGraphicFramePr>
          <p:nvPr/>
        </p:nvGraphicFramePr>
        <p:xfrm>
          <a:off x="1619250" y="1604094"/>
          <a:ext cx="5868988" cy="4921250"/>
        </p:xfrm>
        <a:graphic>
          <a:graphicData uri="http://schemas.openxmlformats.org/presentationml/2006/ole">
            <mc:AlternateContent xmlns:mc="http://schemas.openxmlformats.org/markup-compatibility/2006">
              <mc:Choice xmlns:v="urn:schemas-microsoft-com:vml" Requires="v">
                <p:oleObj spid="_x0000_s19472" name="Picture" r:id="rId4" imgW="25984200" imgH="21793200" progId="Word.Picture.8">
                  <p:embed/>
                </p:oleObj>
              </mc:Choice>
              <mc:Fallback>
                <p:oleObj name="Picture" r:id="rId4" imgW="25984200" imgH="21793200" progId="Word.Picture.8">
                  <p:embed/>
                  <p:pic>
                    <p:nvPicPr>
                      <p:cNvPr id="0" name="Object 20"/>
                      <p:cNvPicPr>
                        <a:picLocks noChangeAspect="1"/>
                      </p:cNvPicPr>
                      <p:nvPr/>
                    </p:nvPicPr>
                    <p:blipFill>
                      <a:blip r:embed="rId5"/>
                      <a:stretch>
                        <a:fillRect/>
                      </a:stretch>
                    </p:blipFill>
                    <p:spPr>
                      <a:xfrm>
                        <a:off x="1619250" y="1604094"/>
                        <a:ext cx="5868988" cy="49212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graphicFrame>
        <p:nvGraphicFramePr>
          <p:cNvPr id="151555" name="Object 20"/>
          <p:cNvGraphicFramePr>
            <a:graphicFrameLocks noChangeAspect="1"/>
          </p:cNvGraphicFramePr>
          <p:nvPr/>
        </p:nvGraphicFramePr>
        <p:xfrm>
          <a:off x="323528" y="2412206"/>
          <a:ext cx="8578339" cy="3465066"/>
        </p:xfrm>
        <a:graphic>
          <a:graphicData uri="http://schemas.openxmlformats.org/presentationml/2006/ole">
            <mc:AlternateContent xmlns:mc="http://schemas.openxmlformats.org/markup-compatibility/2006">
              <mc:Choice xmlns:v="urn:schemas-microsoft-com:vml" Requires="v">
                <p:oleObj spid="_x0000_s20496" name="Picture" r:id="rId4" imgW="3714750" imgH="1371600" progId="Word.Picture.8">
                  <p:embed/>
                </p:oleObj>
              </mc:Choice>
              <mc:Fallback>
                <p:oleObj name="Picture" r:id="rId4" imgW="3714750" imgH="1371600" progId="Word.Picture.8">
                  <p:embed/>
                  <p:pic>
                    <p:nvPicPr>
                      <p:cNvPr id="0" name="Object 20"/>
                      <p:cNvPicPr>
                        <a:picLocks noChangeAspect="1"/>
                      </p:cNvPicPr>
                      <p:nvPr/>
                    </p:nvPicPr>
                    <p:blipFill>
                      <a:blip r:embed="rId5"/>
                      <a:stretch>
                        <a:fillRect/>
                      </a:stretch>
                    </p:blipFill>
                    <p:spPr>
                      <a:xfrm>
                        <a:off x="323528" y="2412206"/>
                        <a:ext cx="8578339" cy="3465066"/>
                      </a:xfrm>
                      <a:prstGeom prst="rect">
                        <a:avLst/>
                      </a:prstGeom>
                      <a:noFill/>
                      <a:ln w="12700">
                        <a:noFill/>
                      </a:ln>
                    </p:spPr>
                  </p:pic>
                </p:oleObj>
              </mc:Fallback>
            </mc:AlternateContent>
          </a:graphicData>
        </a:graphic>
      </p:graphicFrame>
      <p:sp>
        <p:nvSpPr>
          <p:cNvPr id="5" name="矩形 4"/>
          <p:cNvSpPr/>
          <p:nvPr/>
        </p:nvSpPr>
        <p:spPr>
          <a:xfrm>
            <a:off x="755576" y="1772816"/>
            <a:ext cx="7725192" cy="523220"/>
          </a:xfrm>
          <a:prstGeom prst="rect">
            <a:avLst/>
          </a:prstGeom>
        </p:spPr>
        <p:txBody>
          <a:bodyPr wrap="none">
            <a:spAutoFit/>
          </a:bodyPr>
          <a:lstStyle/>
          <a:p>
            <a:r>
              <a:rPr lang="zh-CN" altLang="en-US" sz="2800" b="1" dirty="0" smtClean="0">
                <a:latin typeface="楷体" panose="02010609060101010101" pitchFamily="49" charset="-122"/>
                <a:ea typeface="楷体" panose="02010609060101010101" pitchFamily="49" charset="-122"/>
              </a:rPr>
              <a:t>多层神经网络训练</a:t>
            </a:r>
            <a:r>
              <a:rPr lang="en-GB" altLang="zh-CN" sz="2800" b="1" dirty="0" smtClean="0">
                <a:latin typeface="楷体" panose="02010609060101010101" pitchFamily="49" charset="-122"/>
                <a:ea typeface="楷体" panose="02010609060101010101" pitchFamily="49" charset="-122"/>
              </a:rPr>
              <a:t>Exclusive-OR</a:t>
            </a:r>
            <a:r>
              <a:rPr lang="zh-CN" altLang="en-US" sz="2800" b="1" dirty="0" smtClean="0">
                <a:latin typeface="楷体" panose="02010609060101010101" pitchFamily="49" charset="-122"/>
                <a:ea typeface="楷体" panose="02010609060101010101" pitchFamily="49" charset="-122"/>
              </a:rPr>
              <a:t>操作的最终结果</a:t>
            </a:r>
            <a:endParaRPr lang="zh-CN" altLang="en-US" sz="28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楷体" panose="02010609060101010101" pitchFamily="49" charset="-122"/>
                <a:ea typeface="楷体" panose="02010609060101010101" pitchFamily="49" charset="-122"/>
              </a:rPr>
              <a:t>多层人工神经网络：</a:t>
            </a:r>
            <a:r>
              <a:rPr lang="en-GB" altLang="zh-CN" dirty="0" smtClean="0">
                <a:latin typeface="楷体" panose="02010609060101010101" pitchFamily="49" charset="-122"/>
                <a:ea typeface="楷体" panose="02010609060101010101" pitchFamily="49" charset="-122"/>
              </a:rPr>
              <a:t>Exclusive-OR</a:t>
            </a:r>
            <a:r>
              <a:rPr lang="zh-CN" altLang="en-US" dirty="0" smtClean="0">
                <a:latin typeface="楷体" panose="02010609060101010101" pitchFamily="49" charset="-122"/>
                <a:ea typeface="楷体" panose="02010609060101010101" pitchFamily="49" charset="-122"/>
              </a:rPr>
              <a:t>操作</a:t>
            </a:r>
            <a:endParaRPr lang="zh-CN" altLang="en-US" dirty="0">
              <a:latin typeface="楷体" panose="02010609060101010101" pitchFamily="49" charset="-122"/>
              <a:ea typeface="楷体" panose="02010609060101010101" pitchFamily="49" charset="-122"/>
            </a:endParaRPr>
          </a:p>
        </p:txBody>
      </p:sp>
      <p:sp>
        <p:nvSpPr>
          <p:cNvPr id="6" name="Rectangle 6"/>
          <p:cNvSpPr>
            <a:spLocks noChangeArrowheads="1"/>
          </p:cNvSpPr>
          <p:nvPr/>
        </p:nvSpPr>
        <p:spPr bwMode="auto">
          <a:xfrm>
            <a:off x="304800" y="4797152"/>
            <a:ext cx="8839200" cy="1828800"/>
          </a:xfrm>
          <a:prstGeom prst="rect">
            <a:avLst/>
          </a:prstGeom>
          <a:noFill/>
          <a:ln w="12700">
            <a:noFill/>
            <a:miter lim="800000"/>
          </a:ln>
        </p:spPr>
        <p:txBody>
          <a:bodyPr lIns="90488" tIns="44450" rIns="90488" bIns="44450" anchor="ctr"/>
          <a:lstStyle/>
          <a:p>
            <a:r>
              <a:rPr lang="en-GB" altLang="zh-CN" sz="2000" b="1" dirty="0">
                <a:latin typeface="楷体" panose="02010609060101010101" pitchFamily="49" charset="-122"/>
                <a:ea typeface="楷体" panose="02010609060101010101" pitchFamily="49" charset="-122"/>
              </a:rPr>
              <a:t>(</a:t>
            </a:r>
            <a:r>
              <a:rPr lang="en-GB" altLang="zh-CN" sz="2000" b="1" i="1" dirty="0">
                <a:latin typeface="楷体" panose="02010609060101010101" pitchFamily="49" charset="-122"/>
                <a:ea typeface="楷体" panose="02010609060101010101" pitchFamily="49" charset="-122"/>
              </a:rPr>
              <a:t>a</a:t>
            </a:r>
            <a:r>
              <a:rPr lang="en-GB" altLang="zh-CN" sz="2000" b="1" dirty="0">
                <a:latin typeface="楷体" panose="02010609060101010101" pitchFamily="49" charset="-122"/>
                <a:ea typeface="楷体" panose="02010609060101010101" pitchFamily="49" charset="-122"/>
              </a:rPr>
              <a:t>) </a:t>
            </a:r>
            <a:r>
              <a:rPr lang="zh-CN" altLang="en-US" sz="2000" b="1" dirty="0" smtClean="0">
                <a:latin typeface="楷体" panose="02010609060101010101" pitchFamily="49" charset="-122"/>
                <a:ea typeface="楷体" panose="02010609060101010101" pitchFamily="49" charset="-122"/>
              </a:rPr>
              <a:t>隐藏层神经元</a:t>
            </a:r>
            <a:r>
              <a:rPr lang="en-GB" altLang="zh-CN" sz="2000" b="1" dirty="0" smtClean="0">
                <a:latin typeface="楷体" panose="02010609060101010101" pitchFamily="49" charset="-122"/>
                <a:ea typeface="楷体" panose="02010609060101010101" pitchFamily="49" charset="-122"/>
              </a:rPr>
              <a:t>3</a:t>
            </a:r>
            <a:r>
              <a:rPr lang="zh-CN" altLang="en-US" sz="2000" b="1" dirty="0" smtClean="0">
                <a:latin typeface="楷体" panose="02010609060101010101" pitchFamily="49" charset="-122"/>
                <a:ea typeface="楷体" panose="02010609060101010101" pitchFamily="49" charset="-122"/>
              </a:rPr>
              <a:t>构造的决策超平面</a:t>
            </a:r>
            <a:r>
              <a:rPr lang="en-GB" altLang="zh-CN" sz="2000" b="1" dirty="0" smtClean="0">
                <a:latin typeface="楷体" panose="02010609060101010101" pitchFamily="49" charset="-122"/>
                <a:ea typeface="楷体" panose="02010609060101010101" pitchFamily="49" charset="-122"/>
              </a:rPr>
              <a:t>;</a:t>
            </a:r>
            <a:endParaRPr lang="en-GB" altLang="zh-CN" sz="2000" b="1" dirty="0">
              <a:latin typeface="楷体" panose="02010609060101010101" pitchFamily="49" charset="-122"/>
              <a:ea typeface="楷体" panose="02010609060101010101" pitchFamily="49" charset="-122"/>
            </a:endParaRPr>
          </a:p>
          <a:p>
            <a:r>
              <a:rPr lang="en-GB" altLang="zh-CN" sz="2000" b="1" dirty="0">
                <a:latin typeface="楷体" panose="02010609060101010101" pitchFamily="49" charset="-122"/>
                <a:ea typeface="楷体" panose="02010609060101010101" pitchFamily="49" charset="-122"/>
              </a:rPr>
              <a:t>(</a:t>
            </a:r>
            <a:r>
              <a:rPr lang="en-GB" altLang="zh-CN" sz="2000" b="1" i="1" dirty="0">
                <a:latin typeface="楷体" panose="02010609060101010101" pitchFamily="49" charset="-122"/>
                <a:ea typeface="楷体" panose="02010609060101010101" pitchFamily="49" charset="-122"/>
              </a:rPr>
              <a:t>b</a:t>
            </a:r>
            <a:r>
              <a:rPr lang="en-GB" altLang="zh-CN" sz="2000" b="1" dirty="0" smtClean="0">
                <a:latin typeface="楷体" panose="02010609060101010101" pitchFamily="49" charset="-122"/>
                <a:ea typeface="楷体" panose="02010609060101010101" pitchFamily="49" charset="-122"/>
              </a:rPr>
              <a:t>) </a:t>
            </a:r>
            <a:r>
              <a:rPr lang="zh-CN" altLang="en-US" sz="2000" b="1" dirty="0" smtClean="0">
                <a:latin typeface="楷体" panose="02010609060101010101" pitchFamily="49" charset="-122"/>
                <a:ea typeface="楷体" panose="02010609060101010101" pitchFamily="49" charset="-122"/>
              </a:rPr>
              <a:t>隐藏层神经元</a:t>
            </a:r>
            <a:r>
              <a:rPr lang="en-GB" altLang="zh-CN" sz="2000" b="1" dirty="0" smtClean="0">
                <a:latin typeface="楷体" panose="02010609060101010101" pitchFamily="49" charset="-122"/>
                <a:ea typeface="楷体" panose="02010609060101010101" pitchFamily="49" charset="-122"/>
              </a:rPr>
              <a:t>4</a:t>
            </a:r>
            <a:r>
              <a:rPr lang="zh-CN" altLang="en-US" sz="2000" b="1" dirty="0" smtClean="0">
                <a:latin typeface="楷体" panose="02010609060101010101" pitchFamily="49" charset="-122"/>
                <a:ea typeface="楷体" panose="02010609060101010101" pitchFamily="49" charset="-122"/>
              </a:rPr>
              <a:t>构造的决策超平面</a:t>
            </a:r>
            <a:r>
              <a:rPr lang="en-GB" altLang="zh-CN" sz="2000" b="1" dirty="0" smtClean="0">
                <a:latin typeface="楷体" panose="02010609060101010101" pitchFamily="49" charset="-122"/>
                <a:ea typeface="楷体" panose="02010609060101010101" pitchFamily="49" charset="-122"/>
              </a:rPr>
              <a:t>;  </a:t>
            </a:r>
            <a:endParaRPr lang="en-GB" altLang="zh-CN" sz="2000" b="1" dirty="0">
              <a:latin typeface="楷体" panose="02010609060101010101" pitchFamily="49" charset="-122"/>
              <a:ea typeface="楷体" panose="02010609060101010101" pitchFamily="49" charset="-122"/>
            </a:endParaRPr>
          </a:p>
          <a:p>
            <a:r>
              <a:rPr lang="en-GB" altLang="zh-CN" sz="2000" b="1" dirty="0">
                <a:latin typeface="楷体" panose="02010609060101010101" pitchFamily="49" charset="-122"/>
                <a:ea typeface="楷体" panose="02010609060101010101" pitchFamily="49" charset="-122"/>
              </a:rPr>
              <a:t>(</a:t>
            </a:r>
            <a:r>
              <a:rPr lang="en-GB" altLang="zh-CN" sz="2000" b="1" i="1" dirty="0" smtClean="0">
                <a:latin typeface="楷体" panose="02010609060101010101" pitchFamily="49" charset="-122"/>
                <a:ea typeface="楷体" panose="02010609060101010101" pitchFamily="49" charset="-122"/>
              </a:rPr>
              <a:t>c</a:t>
            </a:r>
            <a:r>
              <a:rPr lang="en-GB" altLang="zh-CN" sz="2000" b="1" dirty="0" smtClean="0">
                <a:latin typeface="楷体" panose="02010609060101010101" pitchFamily="49" charset="-122"/>
                <a:ea typeface="楷体" panose="02010609060101010101" pitchFamily="49" charset="-122"/>
              </a:rPr>
              <a:t>) </a:t>
            </a:r>
            <a:r>
              <a:rPr lang="zh-CN" altLang="en-US" sz="2000" b="1" dirty="0" smtClean="0">
                <a:latin typeface="楷体" panose="02010609060101010101" pitchFamily="49" charset="-122"/>
                <a:ea typeface="楷体" panose="02010609060101010101" pitchFamily="49" charset="-122"/>
              </a:rPr>
              <a:t>完整的三层神经网络构造的决策超平面</a:t>
            </a:r>
            <a:r>
              <a:rPr lang="zh-CN" altLang="en-US" sz="2000" dirty="0" smtClean="0"/>
              <a:t>；</a:t>
            </a:r>
            <a:endParaRPr lang="en-US" altLang="zh-CN" sz="2000" dirty="0"/>
          </a:p>
        </p:txBody>
      </p:sp>
      <p:graphicFrame>
        <p:nvGraphicFramePr>
          <p:cNvPr id="7" name="Object 9"/>
          <p:cNvGraphicFramePr>
            <a:graphicFrameLocks noChangeAspect="1"/>
          </p:cNvGraphicFramePr>
          <p:nvPr/>
        </p:nvGraphicFramePr>
        <p:xfrm>
          <a:off x="381000" y="1967756"/>
          <a:ext cx="8458200" cy="3097212"/>
        </p:xfrm>
        <a:graphic>
          <a:graphicData uri="http://schemas.openxmlformats.org/presentationml/2006/ole">
            <mc:AlternateContent xmlns:mc="http://schemas.openxmlformats.org/markup-compatibility/2006">
              <mc:Choice xmlns:v="urn:schemas-microsoft-com:vml" Requires="v">
                <p:oleObj spid="_x0000_s21520" name="Picture" r:id="rId4" imgW="30003750" imgH="11791950" progId="Word.Picture.8">
                  <p:embed/>
                </p:oleObj>
              </mc:Choice>
              <mc:Fallback>
                <p:oleObj name="Picture" r:id="rId4" imgW="30003750" imgH="11791950" progId="Word.Picture.8">
                  <p:embed/>
                  <p:pic>
                    <p:nvPicPr>
                      <p:cNvPr id="0" name="Object 9"/>
                      <p:cNvPicPr>
                        <a:picLocks noChangeAspect="1"/>
                      </p:cNvPicPr>
                      <p:nvPr/>
                    </p:nvPicPr>
                    <p:blipFill>
                      <a:blip r:embed="rId5"/>
                      <a:stretch>
                        <a:fillRect/>
                      </a:stretch>
                    </p:blipFill>
                    <p:spPr>
                      <a:xfrm>
                        <a:off x="381000" y="1967756"/>
                        <a:ext cx="8458200" cy="3097212"/>
                      </a:xfrm>
                      <a:prstGeom prst="rect">
                        <a:avLst/>
                      </a:prstGeom>
                      <a:noFill/>
                      <a:ln w="12700">
                        <a:noFill/>
                      </a:ln>
                    </p:spPr>
                  </p:pic>
                </p:oleObj>
              </mc:Fallback>
            </mc:AlternateContent>
          </a:graphicData>
        </a:graphic>
      </p:graphicFrame>
      <p:sp>
        <p:nvSpPr>
          <p:cNvPr id="8" name="TextBox 7"/>
          <p:cNvSpPr txBox="1"/>
          <p:nvPr/>
        </p:nvSpPr>
        <p:spPr>
          <a:xfrm>
            <a:off x="3563888" y="1484784"/>
            <a:ext cx="2664296" cy="461665"/>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决策超平面</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多层人工神经网络：加速学习</a:t>
            </a:r>
            <a:endParaRPr lang="zh-CN" altLang="en-US" dirty="0">
              <a:latin typeface="楷体" panose="02010609060101010101" pitchFamily="49" charset="-122"/>
              <a:ea typeface="楷体" panose="02010609060101010101" pitchFamily="49" charset="-122"/>
            </a:endParaRPr>
          </a:p>
        </p:txBody>
      </p:sp>
      <p:sp>
        <p:nvSpPr>
          <p:cNvPr id="9" name="Rectangle 7"/>
          <p:cNvSpPr>
            <a:spLocks noChangeArrowheads="1"/>
          </p:cNvSpPr>
          <p:nvPr/>
        </p:nvSpPr>
        <p:spPr bwMode="auto">
          <a:xfrm>
            <a:off x="381000" y="1876425"/>
            <a:ext cx="8382000" cy="4648200"/>
          </a:xfrm>
          <a:prstGeom prst="rect">
            <a:avLst/>
          </a:prstGeom>
          <a:noFill/>
          <a:ln w="9525">
            <a:noFill/>
            <a:miter lim="800000"/>
          </a:ln>
        </p:spPr>
        <p:txBody>
          <a:bodyPr lIns="90488" tIns="44450" rIns="90488" bIns="44450"/>
          <a:lstStyle/>
          <a:p>
            <a:pPr marL="342900" indent="-342900">
              <a:spcBef>
                <a:spcPct val="20000"/>
              </a:spcBef>
              <a:buClr>
                <a:srgbClr val="800000"/>
              </a:buClr>
              <a:buSzPct val="75000"/>
              <a:buFont typeface="Wingdings" panose="05000000000000000000" pitchFamily="2" charset="2"/>
              <a:buChar char="Ø"/>
            </a:pPr>
            <a:r>
              <a:rPr lang="zh-CN" altLang="en-US" sz="2400" dirty="0" smtClean="0">
                <a:latin typeface="楷体" panose="02010609060101010101" pitchFamily="49" charset="-122"/>
                <a:ea typeface="楷体" panose="02010609060101010101" pitchFamily="49" charset="-122"/>
              </a:rPr>
              <a:t>将</a:t>
            </a:r>
            <a:r>
              <a:rPr lang="en-GB" altLang="zh-CN" sz="2400" dirty="0" smtClean="0">
                <a:latin typeface="楷体" panose="02010609060101010101" pitchFamily="49" charset="-122"/>
                <a:ea typeface="楷体" panose="02010609060101010101" pitchFamily="49" charset="-122"/>
              </a:rPr>
              <a:t>sigmoidal</a:t>
            </a:r>
            <a:r>
              <a:rPr lang="zh-CN" altLang="en-US" sz="2400" dirty="0" smtClean="0">
                <a:latin typeface="楷体" panose="02010609060101010101" pitchFamily="49" charset="-122"/>
                <a:ea typeface="楷体" panose="02010609060101010101" pitchFamily="49" charset="-122"/>
              </a:rPr>
              <a:t>激活函数替换成</a:t>
            </a:r>
            <a:r>
              <a:rPr lang="en-GB" altLang="zh-CN" sz="2400" dirty="0" smtClean="0">
                <a:latin typeface="楷体" panose="02010609060101010101" pitchFamily="49" charset="-122"/>
                <a:ea typeface="楷体" panose="02010609060101010101" pitchFamily="49" charset="-122"/>
              </a:rPr>
              <a:t> </a:t>
            </a:r>
            <a:r>
              <a:rPr lang="en-GB" altLang="zh-CN" sz="2400" b="1" dirty="0" smtClean="0">
                <a:latin typeface="楷体" panose="02010609060101010101" pitchFamily="49" charset="-122"/>
                <a:ea typeface="楷体" panose="02010609060101010101" pitchFamily="49" charset="-122"/>
              </a:rPr>
              <a:t>hyperbolic </a:t>
            </a:r>
            <a:r>
              <a:rPr lang="en-GB" altLang="zh-CN" sz="2400" b="1" dirty="0">
                <a:latin typeface="楷体" panose="02010609060101010101" pitchFamily="49" charset="-122"/>
                <a:ea typeface="楷体" panose="02010609060101010101" pitchFamily="49" charset="-122"/>
              </a:rPr>
              <a:t>tangent</a:t>
            </a:r>
            <a:r>
              <a:rPr lang="en-GB" altLang="zh-CN" sz="2400" dirty="0">
                <a:latin typeface="楷体" panose="02010609060101010101" pitchFamily="49" charset="-122"/>
                <a:ea typeface="楷体" panose="02010609060101010101" pitchFamily="49" charset="-122"/>
              </a:rPr>
              <a:t>:</a:t>
            </a:r>
          </a:p>
          <a:p>
            <a:pPr marL="342900" indent="-342900">
              <a:spcBef>
                <a:spcPct val="20000"/>
              </a:spcBef>
              <a:buClr>
                <a:schemeClr val="tx2"/>
              </a:buClr>
              <a:buSzPct val="75000"/>
              <a:buFont typeface="Monotype Sorts" pitchFamily="2" charset="2"/>
              <a:buChar char="n"/>
            </a:pPr>
            <a:endParaRPr lang="en-GB" altLang="zh-CN" sz="2400" dirty="0"/>
          </a:p>
          <a:p>
            <a:pPr marL="342900" indent="-342900">
              <a:spcBef>
                <a:spcPct val="20000"/>
              </a:spcBef>
              <a:buClr>
                <a:schemeClr val="tx2"/>
              </a:buClr>
              <a:buSzPct val="75000"/>
              <a:buFont typeface="Monotype Sorts" pitchFamily="2" charset="2"/>
              <a:buChar char="n"/>
            </a:pPr>
            <a:endParaRPr lang="en-GB" altLang="zh-CN" sz="2400" dirty="0"/>
          </a:p>
          <a:p>
            <a:pPr marL="342900" indent="-342900"/>
            <a:r>
              <a:rPr lang="en-GB" altLang="zh-CN" sz="2400" dirty="0" smtClean="0"/>
              <a:t>		</a:t>
            </a:r>
            <a:r>
              <a:rPr lang="en-US" altLang="zh-CN" sz="2400" dirty="0" smtClean="0">
                <a:latin typeface="楷体" panose="02010609060101010101" pitchFamily="49" charset="-122"/>
                <a:ea typeface="楷体" panose="02010609060101010101" pitchFamily="49" charset="-122"/>
              </a:rPr>
              <a:t>a,b</a:t>
            </a:r>
            <a:r>
              <a:rPr lang="zh-CN" altLang="en-US" sz="2400" dirty="0" smtClean="0">
                <a:latin typeface="楷体" panose="02010609060101010101" pitchFamily="49" charset="-122"/>
                <a:ea typeface="楷体" panose="02010609060101010101" pitchFamily="49" charset="-122"/>
              </a:rPr>
              <a:t>是常数</a:t>
            </a:r>
            <a:endParaRPr lang="en-GB" altLang="zh-CN" sz="2400" dirty="0">
              <a:latin typeface="楷体" panose="02010609060101010101" pitchFamily="49" charset="-122"/>
              <a:ea typeface="楷体" panose="02010609060101010101" pitchFamily="49" charset="-122"/>
            </a:endParaRPr>
          </a:p>
          <a:p>
            <a:pPr marL="342900" indent="-342900">
              <a:spcBef>
                <a:spcPct val="20000"/>
              </a:spcBef>
              <a:buClr>
                <a:srgbClr val="800000"/>
              </a:buClr>
              <a:buSzPct val="75000"/>
              <a:buFont typeface="Wingdings" panose="05000000000000000000" pitchFamily="2" charset="2"/>
              <a:buChar char="Ø"/>
            </a:pPr>
            <a:r>
              <a:rPr lang="zh-CN" altLang="en-US" sz="2400" dirty="0" smtClean="0">
                <a:latin typeface="楷体" panose="02010609060101010101" pitchFamily="49" charset="-122"/>
                <a:ea typeface="楷体" panose="02010609060101010101" pitchFamily="49" charset="-122"/>
              </a:rPr>
              <a:t>在更新权值时使用</a:t>
            </a:r>
            <a:r>
              <a:rPr lang="en-GB" altLang="zh-CN" sz="2400" dirty="0" smtClean="0">
                <a:latin typeface="楷体" panose="02010609060101010101" pitchFamily="49" charset="-122"/>
                <a:ea typeface="楷体" panose="02010609060101010101" pitchFamily="49" charset="-122"/>
              </a:rPr>
              <a:t>momentum</a:t>
            </a:r>
            <a:r>
              <a:rPr lang="zh-CN" altLang="en-US" sz="2400" dirty="0" smtClean="0">
                <a:latin typeface="楷体" panose="02010609060101010101" pitchFamily="49" charset="-122"/>
                <a:ea typeface="楷体" panose="02010609060101010101" pitchFamily="49" charset="-122"/>
              </a:rPr>
              <a:t>项</a:t>
            </a:r>
            <a:r>
              <a:rPr lang="en-GB" altLang="zh-CN" sz="2400" dirty="0" smtClean="0">
                <a:latin typeface="楷体" panose="02010609060101010101" pitchFamily="49" charset="-122"/>
                <a:ea typeface="楷体" panose="02010609060101010101" pitchFamily="49" charset="-122"/>
              </a:rPr>
              <a:t>:</a:t>
            </a:r>
            <a:endParaRPr lang="en-GB" altLang="zh-CN" sz="2400" dirty="0">
              <a:latin typeface="楷体" panose="02010609060101010101" pitchFamily="49" charset="-122"/>
              <a:ea typeface="楷体" panose="02010609060101010101" pitchFamily="49" charset="-122"/>
            </a:endParaRPr>
          </a:p>
          <a:p>
            <a:pPr marL="342900" indent="-342900" algn="ctr">
              <a:spcBef>
                <a:spcPct val="20000"/>
              </a:spcBef>
              <a:buClr>
                <a:schemeClr val="tx2"/>
              </a:buClr>
              <a:buSzPct val="75000"/>
              <a:buFont typeface="Monotype Sorts" pitchFamily="2" charset="2"/>
              <a:buChar char="n"/>
            </a:pPr>
            <a:endParaRPr lang="en-GB" altLang="zh-CN" sz="2400" dirty="0"/>
          </a:p>
          <a:p>
            <a:pPr marL="342900" indent="-342900">
              <a:spcBef>
                <a:spcPct val="20000"/>
              </a:spcBef>
              <a:buClr>
                <a:schemeClr val="tx2"/>
              </a:buClr>
              <a:buSzPct val="75000"/>
              <a:buFont typeface="Monotype Sorts" pitchFamily="2" charset="2"/>
              <a:buNone/>
            </a:pPr>
            <a:r>
              <a:rPr lang="en-GB" altLang="zh-CN" sz="2000" dirty="0" smtClean="0">
                <a:sym typeface="Symbol" panose="05050102010706020507" pitchFamily="18" charset="2"/>
              </a:rPr>
              <a:t>		</a:t>
            </a:r>
          </a:p>
          <a:p>
            <a:pPr marL="342900" indent="-342900">
              <a:spcBef>
                <a:spcPct val="20000"/>
              </a:spcBef>
              <a:buClr>
                <a:schemeClr val="tx2"/>
              </a:buClr>
              <a:buSzPct val="75000"/>
              <a:buFont typeface="Monotype Sorts" pitchFamily="2" charset="2"/>
              <a:buNone/>
            </a:pPr>
            <a:r>
              <a:rPr lang="en-GB" altLang="zh-CN" sz="2400" dirty="0" smtClean="0">
                <a:latin typeface="楷体" panose="02010609060101010101" pitchFamily="49" charset="-122"/>
                <a:ea typeface="楷体" panose="02010609060101010101" pitchFamily="49" charset="-122"/>
                <a:sym typeface="Symbol" panose="05050102010706020507" pitchFamily="18" charset="2"/>
              </a:rPr>
              <a:t>		</a:t>
            </a:r>
            <a:r>
              <a:rPr lang="zh-CN" altLang="en-US" sz="2400" dirty="0" smtClean="0">
                <a:latin typeface="楷体" panose="02010609060101010101" pitchFamily="49" charset="-122"/>
                <a:ea typeface="楷体" panose="02010609060101010101" pitchFamily="49" charset="-122"/>
                <a:sym typeface="Symbol" panose="05050102010706020507" pitchFamily="18" charset="2"/>
              </a:rPr>
              <a:t>是</a:t>
            </a:r>
            <a:r>
              <a:rPr lang="en-GB" altLang="zh-CN" sz="2400" dirty="0" smtClean="0">
                <a:latin typeface="楷体" panose="02010609060101010101" pitchFamily="49" charset="-122"/>
                <a:ea typeface="楷体" panose="02010609060101010101" pitchFamily="49" charset="-122"/>
              </a:rPr>
              <a:t>momentum</a:t>
            </a:r>
            <a:r>
              <a:rPr lang="zh-CN" altLang="en-US" sz="2400" dirty="0" smtClean="0">
                <a:latin typeface="楷体" panose="02010609060101010101" pitchFamily="49" charset="-122"/>
                <a:ea typeface="楷体" panose="02010609060101010101" pitchFamily="49" charset="-122"/>
              </a:rPr>
              <a:t>常数</a:t>
            </a:r>
            <a:r>
              <a:rPr lang="en-GB" altLang="zh-CN" sz="2400" dirty="0" smtClean="0">
                <a:latin typeface="楷体" panose="02010609060101010101" pitchFamily="49" charset="-122"/>
                <a:ea typeface="楷体" panose="02010609060101010101" pitchFamily="49" charset="-122"/>
              </a:rPr>
              <a:t> </a:t>
            </a:r>
            <a:r>
              <a:rPr lang="en-GB" altLang="zh-CN" sz="2400" dirty="0">
                <a:latin typeface="楷体" panose="02010609060101010101" pitchFamily="49" charset="-122"/>
                <a:ea typeface="楷体" panose="02010609060101010101" pitchFamily="49" charset="-122"/>
              </a:rPr>
              <a:t>(0 </a:t>
            </a:r>
            <a:r>
              <a:rPr lang="en-GB" altLang="zh-CN" sz="2400" dirty="0">
                <a:latin typeface="楷体" panose="02010609060101010101" pitchFamily="49" charset="-122"/>
                <a:ea typeface="楷体" panose="02010609060101010101" pitchFamily="49" charset="-122"/>
                <a:sym typeface="Symbol" panose="05050102010706020507" pitchFamily="18" charset="2"/>
              </a:rPr>
              <a:t></a:t>
            </a:r>
            <a:r>
              <a:rPr lang="en-GB" altLang="zh-CN" sz="2400" dirty="0">
                <a:latin typeface="楷体" panose="02010609060101010101" pitchFamily="49" charset="-122"/>
                <a:ea typeface="楷体" panose="02010609060101010101" pitchFamily="49" charset="-122"/>
              </a:rPr>
              <a:t> </a:t>
            </a:r>
            <a:r>
              <a:rPr lang="en-GB" altLang="zh-CN" sz="2400" dirty="0">
                <a:latin typeface="楷体" panose="02010609060101010101" pitchFamily="49" charset="-122"/>
                <a:ea typeface="楷体" panose="02010609060101010101" pitchFamily="49" charset="-122"/>
                <a:sym typeface="Symbol" panose="05050102010706020507" pitchFamily="18" charset="2"/>
              </a:rPr>
              <a:t></a:t>
            </a:r>
            <a:r>
              <a:rPr lang="en-GB" altLang="zh-CN" sz="2400" dirty="0">
                <a:latin typeface="楷体" panose="02010609060101010101" pitchFamily="49" charset="-122"/>
                <a:ea typeface="楷体" panose="02010609060101010101" pitchFamily="49" charset="-122"/>
              </a:rPr>
              <a:t> </a:t>
            </a:r>
            <a:r>
              <a:rPr lang="en-GB" altLang="zh-CN" sz="2400" dirty="0">
                <a:latin typeface="楷体" panose="02010609060101010101" pitchFamily="49" charset="-122"/>
                <a:ea typeface="楷体" panose="02010609060101010101" pitchFamily="49" charset="-122"/>
                <a:sym typeface="Symbol" panose="05050102010706020507" pitchFamily="18" charset="2"/>
              </a:rPr>
              <a:t></a:t>
            </a:r>
            <a:r>
              <a:rPr lang="en-GB" altLang="zh-CN" sz="2400" dirty="0">
                <a:latin typeface="楷体" panose="02010609060101010101" pitchFamily="49" charset="-122"/>
                <a:ea typeface="楷体" panose="02010609060101010101" pitchFamily="49" charset="-122"/>
              </a:rPr>
              <a:t> </a:t>
            </a:r>
            <a:r>
              <a:rPr lang="en-GB"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342900" indent="-342900"/>
            <a:endParaRPr lang="en-GB" altLang="zh-CN" sz="2400" dirty="0"/>
          </a:p>
          <a:p>
            <a:pPr marL="342900" indent="-342900"/>
            <a:r>
              <a:rPr lang="en-GB" altLang="zh-CN" sz="2400" dirty="0"/>
              <a:t>	</a:t>
            </a:r>
          </a:p>
          <a:p>
            <a:pPr marL="342900" indent="-342900"/>
            <a:r>
              <a:rPr lang="en-GB" altLang="zh-CN" sz="2400" dirty="0"/>
              <a:t>	</a:t>
            </a:r>
            <a:endParaRPr lang="en-US" altLang="zh-CN" sz="2400" i="1" dirty="0"/>
          </a:p>
        </p:txBody>
      </p:sp>
      <p:graphicFrame>
        <p:nvGraphicFramePr>
          <p:cNvPr id="46084" name="Object 12"/>
          <p:cNvGraphicFramePr>
            <a:graphicFrameLocks noChangeAspect="1"/>
          </p:cNvGraphicFramePr>
          <p:nvPr/>
        </p:nvGraphicFramePr>
        <p:xfrm>
          <a:off x="2735882" y="2348880"/>
          <a:ext cx="2916238" cy="963612"/>
        </p:xfrm>
        <a:graphic>
          <a:graphicData uri="http://schemas.openxmlformats.org/presentationml/2006/ole">
            <mc:AlternateContent xmlns:mc="http://schemas.openxmlformats.org/markup-compatibility/2006">
              <mc:Choice xmlns:v="urn:schemas-microsoft-com:vml" Requires="v">
                <p:oleObj spid="_x0000_s22557" name="Equation" r:id="rId4" imgW="30480000" imgH="10058400" progId="Equation.3">
                  <p:embed/>
                </p:oleObj>
              </mc:Choice>
              <mc:Fallback>
                <p:oleObj name="Equation" r:id="rId4" imgW="30480000" imgH="10058400" progId="Equation.3">
                  <p:embed/>
                  <p:pic>
                    <p:nvPicPr>
                      <p:cNvPr id="0" name="Object 12"/>
                      <p:cNvPicPr>
                        <a:picLocks noChangeAspect="1"/>
                      </p:cNvPicPr>
                      <p:nvPr/>
                    </p:nvPicPr>
                    <p:blipFill>
                      <a:blip r:embed="rId5"/>
                      <a:stretch>
                        <a:fillRect/>
                      </a:stretch>
                    </p:blipFill>
                    <p:spPr>
                      <a:xfrm>
                        <a:off x="2735882" y="2348880"/>
                        <a:ext cx="2916238" cy="963612"/>
                      </a:xfrm>
                      <a:prstGeom prst="rect">
                        <a:avLst/>
                      </a:prstGeom>
                      <a:noFill/>
                      <a:ln w="9525">
                        <a:noFill/>
                      </a:ln>
                    </p:spPr>
                  </p:pic>
                </p:oleObj>
              </mc:Fallback>
            </mc:AlternateContent>
          </a:graphicData>
        </a:graphic>
      </p:graphicFrame>
      <p:graphicFrame>
        <p:nvGraphicFramePr>
          <p:cNvPr id="46085" name="对象 1"/>
          <p:cNvGraphicFramePr>
            <a:graphicFrameLocks noChangeAspect="1"/>
          </p:cNvGraphicFramePr>
          <p:nvPr/>
        </p:nvGraphicFramePr>
        <p:xfrm>
          <a:off x="971550" y="4181202"/>
          <a:ext cx="6694488" cy="615950"/>
        </p:xfrm>
        <a:graphic>
          <a:graphicData uri="http://schemas.openxmlformats.org/presentationml/2006/ole">
            <mc:AlternateContent xmlns:mc="http://schemas.openxmlformats.org/markup-compatibility/2006">
              <mc:Choice xmlns:v="urn:schemas-microsoft-com:vml" Requires="v">
                <p:oleObj spid="_x0000_s22558" name="Equation" r:id="rId6" imgW="65836800" imgH="6096000" progId="Equation.3">
                  <p:embed/>
                </p:oleObj>
              </mc:Choice>
              <mc:Fallback>
                <p:oleObj name="Equation" r:id="rId6" imgW="65836800" imgH="6096000" progId="Equation.3">
                  <p:embed/>
                  <p:pic>
                    <p:nvPicPr>
                      <p:cNvPr id="0" name="对象 1"/>
                      <p:cNvPicPr>
                        <a:picLocks noChangeAspect="1"/>
                      </p:cNvPicPr>
                      <p:nvPr/>
                    </p:nvPicPr>
                    <p:blipFill>
                      <a:blip r:embed="rId7"/>
                      <a:stretch>
                        <a:fillRect/>
                      </a:stretch>
                    </p:blipFill>
                    <p:spPr>
                      <a:xfrm>
                        <a:off x="971550" y="4181202"/>
                        <a:ext cx="6694488" cy="6159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084"/>
                                        </p:tgtEl>
                                        <p:attrNameLst>
                                          <p:attrName>style.visibility</p:attrName>
                                        </p:attrNameLst>
                                      </p:cBhvr>
                                      <p:to>
                                        <p:strVal val="visible"/>
                                      </p:to>
                                    </p:set>
                                    <p:animEffect transition="in" filter="blinds(horizontal)">
                                      <p:cBhvr>
                                        <p:cTn id="13" dur="500"/>
                                        <p:tgtEl>
                                          <p:spTgt spid="4608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blinds(horizontal)">
                                      <p:cBhvr>
                                        <p:cTn id="18" dur="500"/>
                                        <p:tgtEl>
                                          <p:spTgt spid="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blinds(horizontal)">
                                      <p:cBhvr>
                                        <p:cTn id="21" dur="500"/>
                                        <p:tgtEl>
                                          <p:spTgt spid="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085"/>
                                        </p:tgtEl>
                                        <p:attrNameLst>
                                          <p:attrName>style.visibility</p:attrName>
                                        </p:attrNameLst>
                                      </p:cBhvr>
                                      <p:to>
                                        <p:strVal val="visible"/>
                                      </p:to>
                                    </p:set>
                                    <p:animEffect transition="in" filter="blinds(horizontal)">
                                      <p:cBhvr>
                                        <p:cTn id="24"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人脑介绍</a:t>
            </a:r>
            <a:endParaRPr lang="zh-CN" altLang="en-US" dirty="0">
              <a:latin typeface="楷体" panose="02010609060101010101" pitchFamily="49" charset="-122"/>
              <a:ea typeface="楷体" panose="02010609060101010101" pitchFamily="49" charset="-122"/>
            </a:endParaRPr>
          </a:p>
        </p:txBody>
      </p:sp>
      <p:sp>
        <p:nvSpPr>
          <p:cNvPr id="6" name="内容占位符 5"/>
          <p:cNvSpPr>
            <a:spLocks noGrp="1"/>
          </p:cNvSpPr>
          <p:nvPr>
            <p:ph idx="1"/>
          </p:nvPr>
        </p:nvSpPr>
        <p:spPr>
          <a:xfrm>
            <a:off x="457200" y="1556792"/>
            <a:ext cx="8229600" cy="4944042"/>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人脑</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高度复杂</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非线性</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可并行处理</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后天学习</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存储与处理并行</a:t>
            </a:r>
            <a:endParaRPr lang="en-US" altLang="zh-CN"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多层人工神经网络：加速学习</a:t>
            </a:r>
            <a:endParaRPr lang="zh-CN" altLang="en-US" dirty="0">
              <a:latin typeface="楷体" panose="02010609060101010101" pitchFamily="49" charset="-122"/>
              <a:ea typeface="楷体" panose="02010609060101010101" pitchFamily="49" charset="-122"/>
            </a:endParaRPr>
          </a:p>
        </p:txBody>
      </p:sp>
      <p:graphicFrame>
        <p:nvGraphicFramePr>
          <p:cNvPr id="154628" name="Object 17"/>
          <p:cNvGraphicFramePr>
            <a:graphicFrameLocks noChangeAspect="1"/>
          </p:cNvGraphicFramePr>
          <p:nvPr/>
        </p:nvGraphicFramePr>
        <p:xfrm>
          <a:off x="4355976" y="2276872"/>
          <a:ext cx="4571143" cy="3766195"/>
        </p:xfrm>
        <a:graphic>
          <a:graphicData uri="http://schemas.openxmlformats.org/presentationml/2006/ole">
            <mc:AlternateContent xmlns:mc="http://schemas.openxmlformats.org/markup-compatibility/2006">
              <mc:Choice xmlns:v="urn:schemas-microsoft-com:vml" Requires="v">
                <p:oleObj spid="_x0000_s23581" name="Picture" r:id="rId4" imgW="29260800" imgH="24117300" progId="Word.Picture.8">
                  <p:embed/>
                </p:oleObj>
              </mc:Choice>
              <mc:Fallback>
                <p:oleObj name="Picture" r:id="rId4" imgW="29260800" imgH="24117300" progId="Word.Picture.8">
                  <p:embed/>
                  <p:pic>
                    <p:nvPicPr>
                      <p:cNvPr id="0" name="Object 17"/>
                      <p:cNvPicPr>
                        <a:picLocks noChangeAspect="1"/>
                      </p:cNvPicPr>
                      <p:nvPr/>
                    </p:nvPicPr>
                    <p:blipFill>
                      <a:blip r:embed="rId5"/>
                      <a:stretch>
                        <a:fillRect/>
                      </a:stretch>
                    </p:blipFill>
                    <p:spPr>
                      <a:xfrm>
                        <a:off x="4355976" y="2276872"/>
                        <a:ext cx="4571143" cy="3766195"/>
                      </a:xfrm>
                      <a:prstGeom prst="rect">
                        <a:avLst/>
                      </a:prstGeom>
                      <a:noFill/>
                      <a:ln w="9525">
                        <a:noFill/>
                      </a:ln>
                    </p:spPr>
                  </p:pic>
                </p:oleObj>
              </mc:Fallback>
            </mc:AlternateContent>
          </a:graphicData>
        </a:graphic>
      </p:graphicFrame>
      <p:graphicFrame>
        <p:nvGraphicFramePr>
          <p:cNvPr id="154629" name="Object 20"/>
          <p:cNvGraphicFramePr>
            <a:graphicFrameLocks noChangeAspect="1"/>
          </p:cNvGraphicFramePr>
          <p:nvPr/>
        </p:nvGraphicFramePr>
        <p:xfrm>
          <a:off x="76076" y="2492896"/>
          <a:ext cx="4207892" cy="3528392"/>
        </p:xfrm>
        <a:graphic>
          <a:graphicData uri="http://schemas.openxmlformats.org/presentationml/2006/ole">
            <mc:AlternateContent xmlns:mc="http://schemas.openxmlformats.org/markup-compatibility/2006">
              <mc:Choice xmlns:v="urn:schemas-microsoft-com:vml" Requires="v">
                <p:oleObj spid="_x0000_s23582" name="Picture" r:id="rId6" imgW="25984200" imgH="21793200" progId="Word.Picture.8">
                  <p:embed/>
                </p:oleObj>
              </mc:Choice>
              <mc:Fallback>
                <p:oleObj name="Picture" r:id="rId6" imgW="25984200" imgH="21793200" progId="Word.Picture.8">
                  <p:embed/>
                  <p:pic>
                    <p:nvPicPr>
                      <p:cNvPr id="0" name="Object 20"/>
                      <p:cNvPicPr>
                        <a:picLocks noChangeAspect="1"/>
                      </p:cNvPicPr>
                      <p:nvPr/>
                    </p:nvPicPr>
                    <p:blipFill>
                      <a:blip r:embed="rId7"/>
                      <a:stretch>
                        <a:fillRect/>
                      </a:stretch>
                    </p:blipFill>
                    <p:spPr>
                      <a:xfrm>
                        <a:off x="76076" y="2492896"/>
                        <a:ext cx="4207892" cy="352839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多层人工神经网络：加速学习</a:t>
            </a:r>
            <a:endParaRPr lang="zh-CN" altLang="en-US" dirty="0">
              <a:latin typeface="楷体" panose="02010609060101010101" pitchFamily="49" charset="-122"/>
              <a:ea typeface="楷体" panose="02010609060101010101" pitchFamily="49" charset="-122"/>
            </a:endParaRPr>
          </a:p>
        </p:txBody>
      </p:sp>
      <p:sp>
        <p:nvSpPr>
          <p:cNvPr id="5" name="Rectangle 10"/>
          <p:cNvSpPr>
            <a:spLocks noChangeArrowheads="1"/>
          </p:cNvSpPr>
          <p:nvPr/>
        </p:nvSpPr>
        <p:spPr bwMode="auto">
          <a:xfrm>
            <a:off x="395536" y="1667272"/>
            <a:ext cx="6972300" cy="609600"/>
          </a:xfrm>
          <a:prstGeom prst="rect">
            <a:avLst/>
          </a:prstGeom>
          <a:noFill/>
          <a:ln w="12700">
            <a:noFill/>
            <a:miter lim="800000"/>
          </a:ln>
        </p:spPr>
        <p:txBody>
          <a:bodyPr lIns="90488" tIns="44450" rIns="90488" bIns="44450" anchor="ctr"/>
          <a:lstStyle/>
          <a:p>
            <a:r>
              <a:rPr lang="zh-CN" altLang="en-US" sz="2800" b="1" dirty="0" smtClean="0">
                <a:solidFill>
                  <a:srgbClr val="FF0000"/>
                </a:solidFill>
              </a:rPr>
              <a:t>如何决定学习率</a:t>
            </a:r>
            <a:r>
              <a:rPr lang="el-GR" altLang="zh-CN" sz="2800" b="1" dirty="0" smtClean="0">
                <a:solidFill>
                  <a:srgbClr val="FF0000"/>
                </a:solidFill>
              </a:rPr>
              <a:t>α</a:t>
            </a:r>
            <a:r>
              <a:rPr lang="en-GB" altLang="zh-CN" sz="2800" b="1" dirty="0" smtClean="0">
                <a:solidFill>
                  <a:srgbClr val="FF0000"/>
                </a:solidFill>
              </a:rPr>
              <a:t>?</a:t>
            </a:r>
            <a:endParaRPr lang="en-US" altLang="zh-CN" sz="2800" b="1" dirty="0">
              <a:solidFill>
                <a:srgbClr val="FF0000"/>
              </a:solidFill>
            </a:endParaRPr>
          </a:p>
        </p:txBody>
      </p:sp>
      <p:sp>
        <p:nvSpPr>
          <p:cNvPr id="6" name="Rectangle 16"/>
          <p:cNvSpPr>
            <a:spLocks noChangeArrowheads="1"/>
          </p:cNvSpPr>
          <p:nvPr/>
        </p:nvSpPr>
        <p:spPr bwMode="auto">
          <a:xfrm>
            <a:off x="381000" y="1829643"/>
            <a:ext cx="8382000" cy="4911725"/>
          </a:xfrm>
          <a:prstGeom prst="rect">
            <a:avLst/>
          </a:prstGeom>
          <a:noFill/>
          <a:ln w="12700">
            <a:noFill/>
            <a:miter lim="800000"/>
          </a:ln>
        </p:spPr>
        <p:txBody>
          <a:bodyPr lIns="90488" tIns="44450" rIns="90488" bIns="44450"/>
          <a:lstStyle/>
          <a:p>
            <a:pPr marL="342900" indent="-342900">
              <a:spcBef>
                <a:spcPct val="20000"/>
              </a:spcBef>
              <a:buClr>
                <a:schemeClr val="tx2"/>
              </a:buClr>
              <a:buSzPct val="75000"/>
              <a:buFont typeface="Monotype Sorts" pitchFamily="2" charset="2"/>
              <a:buNone/>
            </a:pPr>
            <a:endParaRPr lang="en-GB" altLang="zh-CN" sz="2400" dirty="0"/>
          </a:p>
          <a:p>
            <a:pPr marL="342900" indent="-342900"/>
            <a:r>
              <a:rPr lang="en-GB" altLang="zh-CN" sz="2400" dirty="0"/>
              <a:t>	</a:t>
            </a:r>
            <a:r>
              <a:rPr lang="zh-CN" altLang="en-US" sz="2400" dirty="0" smtClean="0">
                <a:latin typeface="楷体" panose="02010609060101010101" pitchFamily="49" charset="-122"/>
                <a:ea typeface="楷体" panose="02010609060101010101" pitchFamily="49" charset="-122"/>
              </a:rPr>
              <a:t>如果错误连续几个训练周期有着相同的符号，则应该增加学习率</a:t>
            </a:r>
            <a:r>
              <a:rPr lang="en-GB" altLang="zh-CN" sz="2400" dirty="0" smtClean="0">
                <a:latin typeface="楷体" panose="02010609060101010101" pitchFamily="49" charset="-122"/>
                <a:ea typeface="楷体" panose="02010609060101010101" pitchFamily="49" charset="-122"/>
                <a:sym typeface="Symbol" panose="05050102010706020507" pitchFamily="18" charset="2"/>
              </a:rPr>
              <a:t>,</a:t>
            </a:r>
            <a:r>
              <a:rPr lang="zh-CN" altLang="en-US" sz="2400" dirty="0" smtClean="0">
                <a:latin typeface="楷体" panose="02010609060101010101" pitchFamily="49" charset="-122"/>
                <a:ea typeface="楷体" panose="02010609060101010101" pitchFamily="49" charset="-122"/>
              </a:rPr>
              <a:t>如错误的符号出现交替，则学习率</a:t>
            </a:r>
            <a:r>
              <a:rPr lang="en-GB" altLang="zh-CN" sz="2400" dirty="0" smtClean="0">
                <a:latin typeface="楷体" panose="02010609060101010101" pitchFamily="49" charset="-122"/>
                <a:ea typeface="楷体" panose="02010609060101010101" pitchFamily="49" charset="-122"/>
                <a:sym typeface="Symbol" panose="05050102010706020507" pitchFamily="18" charset="2"/>
              </a:rPr>
              <a:t></a:t>
            </a:r>
            <a:r>
              <a:rPr lang="zh-CN" altLang="en-US" sz="2400" dirty="0" smtClean="0">
                <a:latin typeface="楷体" panose="02010609060101010101" pitchFamily="49" charset="-122"/>
                <a:ea typeface="楷体" panose="02010609060101010101" pitchFamily="49" charset="-122"/>
                <a:sym typeface="Symbol" panose="05050102010706020507" pitchFamily="18" charset="2"/>
              </a:rPr>
              <a:t>应该减小</a:t>
            </a:r>
            <a:endParaRPr lang="en-GB" altLang="zh-CN" sz="2400" dirty="0">
              <a:latin typeface="楷体" panose="02010609060101010101" pitchFamily="49" charset="-122"/>
              <a:ea typeface="楷体" panose="02010609060101010101" pitchFamily="49" charset="-122"/>
            </a:endParaRPr>
          </a:p>
          <a:p>
            <a:pPr marL="342900" indent="-342900"/>
            <a:endParaRPr lang="en-GB" altLang="zh-CN" sz="2400" dirty="0"/>
          </a:p>
          <a:p>
            <a:pPr marL="342900" indent="-342900"/>
            <a:r>
              <a:rPr lang="en-GB" altLang="zh-CN" sz="2400" dirty="0"/>
              <a:t>	</a:t>
            </a:r>
            <a:endParaRPr lang="en-US" altLang="zh-CN" sz="2400" dirty="0"/>
          </a:p>
        </p:txBody>
      </p:sp>
      <p:graphicFrame>
        <p:nvGraphicFramePr>
          <p:cNvPr id="155652" name="Object 15"/>
          <p:cNvGraphicFramePr>
            <a:graphicFrameLocks noChangeAspect="1"/>
          </p:cNvGraphicFramePr>
          <p:nvPr/>
        </p:nvGraphicFramePr>
        <p:xfrm>
          <a:off x="1692807" y="2996952"/>
          <a:ext cx="5399473" cy="3744416"/>
        </p:xfrm>
        <a:graphic>
          <a:graphicData uri="http://schemas.openxmlformats.org/presentationml/2006/ole">
            <mc:AlternateContent xmlns:mc="http://schemas.openxmlformats.org/markup-compatibility/2006">
              <mc:Choice xmlns:v="urn:schemas-microsoft-com:vml" Requires="v">
                <p:oleObj spid="_x0000_s24592" name="Picture" r:id="rId4" imgW="29260800" imgH="24117300" progId="Word.Picture.8">
                  <p:embed/>
                </p:oleObj>
              </mc:Choice>
              <mc:Fallback>
                <p:oleObj name="Picture" r:id="rId4" imgW="29260800" imgH="24117300" progId="Word.Picture.8">
                  <p:embed/>
                  <p:pic>
                    <p:nvPicPr>
                      <p:cNvPr id="0" name="Object 15"/>
                      <p:cNvPicPr>
                        <a:picLocks noChangeAspect="1"/>
                      </p:cNvPicPr>
                      <p:nvPr/>
                    </p:nvPicPr>
                    <p:blipFill>
                      <a:blip r:embed="rId5"/>
                      <a:stretch>
                        <a:fillRect/>
                      </a:stretch>
                    </p:blipFill>
                    <p:spPr>
                      <a:xfrm>
                        <a:off x="1692807" y="2996952"/>
                        <a:ext cx="5399473" cy="374441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5652"/>
                                        </p:tgtEl>
                                        <p:attrNameLst>
                                          <p:attrName>style.visibility</p:attrName>
                                        </p:attrNameLst>
                                      </p:cBhvr>
                                      <p:to>
                                        <p:strVal val="visible"/>
                                      </p:to>
                                    </p:set>
                                    <p:animEffect transition="in" filter="blinds(horizontal)">
                                      <p:cBhvr>
                                        <p:cTn id="12" dur="500"/>
                                        <p:tgtEl>
                                          <p:spTgt spid="155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多层人工神经网络：加速学习</a:t>
            </a:r>
            <a:endParaRPr lang="zh-CN" altLang="en-US" dirty="0">
              <a:latin typeface="楷体" panose="02010609060101010101" pitchFamily="49" charset="-122"/>
              <a:ea typeface="楷体" panose="02010609060101010101" pitchFamily="49" charset="-122"/>
            </a:endParaRPr>
          </a:p>
        </p:txBody>
      </p:sp>
      <p:graphicFrame>
        <p:nvGraphicFramePr>
          <p:cNvPr id="156675" name="Object 16"/>
          <p:cNvGraphicFramePr>
            <a:graphicFrameLocks noChangeAspect="1"/>
          </p:cNvGraphicFramePr>
          <p:nvPr/>
        </p:nvGraphicFramePr>
        <p:xfrm>
          <a:off x="1403648" y="1757635"/>
          <a:ext cx="6297613" cy="4911725"/>
        </p:xfrm>
        <a:graphic>
          <a:graphicData uri="http://schemas.openxmlformats.org/presentationml/2006/ole">
            <mc:AlternateContent xmlns:mc="http://schemas.openxmlformats.org/markup-compatibility/2006">
              <mc:Choice xmlns:v="urn:schemas-microsoft-com:vml" Requires="v">
                <p:oleObj spid="_x0000_s25616" name="Picture" r:id="rId4" imgW="29260800" imgH="24117300" progId="Word.Picture.8">
                  <p:embed/>
                </p:oleObj>
              </mc:Choice>
              <mc:Fallback>
                <p:oleObj name="Picture" r:id="rId4" imgW="29260800" imgH="24117300" progId="Word.Picture.8">
                  <p:embed/>
                  <p:pic>
                    <p:nvPicPr>
                      <p:cNvPr id="0" name="Object 16"/>
                      <p:cNvPicPr>
                        <a:picLocks noChangeAspect="1"/>
                      </p:cNvPicPr>
                      <p:nvPr/>
                    </p:nvPicPr>
                    <p:blipFill>
                      <a:blip r:embed="rId5"/>
                      <a:stretch>
                        <a:fillRect/>
                      </a:stretch>
                    </p:blipFill>
                    <p:spPr>
                      <a:xfrm>
                        <a:off x="1403648" y="1757635"/>
                        <a:ext cx="6297613" cy="49117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总结</a:t>
            </a:r>
            <a:endParaRPr lang="zh-CN" altLang="en-US" dirty="0">
              <a:latin typeface="楷体" panose="02010609060101010101" pitchFamily="49" charset="-122"/>
              <a:ea typeface="楷体" panose="02010609060101010101" pitchFamily="49" charset="-122"/>
            </a:endParaRPr>
          </a:p>
        </p:txBody>
      </p:sp>
      <p:sp>
        <p:nvSpPr>
          <p:cNvPr id="5" name="Rectangle 4"/>
          <p:cNvSpPr>
            <a:spLocks noGrp="1"/>
          </p:cNvSpPr>
          <p:nvPr>
            <p:ph sz="half" idx="1"/>
          </p:nvPr>
        </p:nvSpPr>
        <p:spPr>
          <a:xfrm>
            <a:off x="179512" y="1700808"/>
            <a:ext cx="8507288" cy="3744416"/>
          </a:xfrm>
        </p:spPr>
        <p:txBody>
          <a:bodyPr>
            <a:normAutofit/>
          </a:bodyPr>
          <a:lstStyle/>
          <a:p>
            <a:pPr marL="488950" indent="-457200">
              <a:spcBef>
                <a:spcPts val="1800"/>
              </a:spcBef>
              <a:buClr>
                <a:srgbClr val="800000"/>
              </a:buClr>
              <a:buFont typeface="Wingdings" panose="05000000000000000000" pitchFamily="2" charset="2"/>
              <a:buChar char="Ø"/>
            </a:pPr>
            <a:r>
              <a:rPr lang="zh-CN" altLang="en-US" sz="4400" dirty="0" smtClean="0">
                <a:latin typeface="楷体" panose="02010609060101010101" pitchFamily="49" charset="-122"/>
                <a:ea typeface="楷体" panose="02010609060101010101" pitchFamily="49" charset="-122"/>
                <a:cs typeface="Verdana" panose="020B0604030504040204" pitchFamily="34" charset="0"/>
              </a:rPr>
              <a:t>人脑介绍</a:t>
            </a:r>
            <a:endParaRPr lang="en-US" altLang="zh-CN" sz="4400"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smtClean="0">
                <a:latin typeface="楷体" panose="02010609060101010101" pitchFamily="49" charset="-122"/>
                <a:ea typeface="楷体" panose="02010609060101010101" pitchFamily="49" charset="-122"/>
                <a:cs typeface="Verdana" panose="020B0604030504040204" pitchFamily="34" charset="0"/>
              </a:rPr>
              <a:t>人工神经网络概述</a:t>
            </a:r>
            <a:endParaRPr lang="en-US" altLang="zh-CN" sz="4400" dirty="0" smtClean="0">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感知器算法</a:t>
            </a:r>
            <a:endParaRPr lang="en-US" altLang="zh-CN" sz="4400" dirty="0" smtClean="0">
              <a:solidFill>
                <a:srgbClr val="FF0000"/>
              </a:solidFill>
              <a:latin typeface="楷体" panose="02010609060101010101" pitchFamily="49" charset="-122"/>
              <a:ea typeface="楷体" panose="02010609060101010101" pitchFamily="49" charset="-122"/>
              <a:cs typeface="Verdana" panose="020B0604030504040204" pitchFamily="34" charset="0"/>
            </a:endParaRPr>
          </a:p>
          <a:p>
            <a:pPr marL="488950" indent="-457200">
              <a:spcBef>
                <a:spcPts val="1800"/>
              </a:spcBef>
              <a:buClr>
                <a:srgbClr val="800000"/>
              </a:buClr>
              <a:buFont typeface="Wingdings" panose="05000000000000000000" pitchFamily="2" charset="2"/>
              <a:buChar char="Ø"/>
            </a:pPr>
            <a:r>
              <a:rPr lang="zh-CN" altLang="en-US" sz="4400" dirty="0" smtClean="0">
                <a:solidFill>
                  <a:srgbClr val="FF0000"/>
                </a:solidFill>
                <a:latin typeface="楷体" panose="02010609060101010101" pitchFamily="49" charset="-122"/>
                <a:ea typeface="楷体" panose="02010609060101010101" pitchFamily="49" charset="-122"/>
                <a:cs typeface="Verdana" panose="020B0604030504040204" pitchFamily="34" charset="0"/>
              </a:rPr>
              <a:t>多层人工神经网络</a:t>
            </a:r>
            <a:endParaRPr lang="en-US" altLang="zh-CN" sz="4400" dirty="0" smtClean="0">
              <a:solidFill>
                <a:srgbClr val="FF0000"/>
              </a:solidFill>
              <a:latin typeface="楷体" panose="02010609060101010101" pitchFamily="49" charset="-122"/>
              <a:ea typeface="楷体" panose="02010609060101010101" pitchFamily="49" charset="-122"/>
              <a:cs typeface="Verdana" panose="020B060403050404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54624" cy="2232248"/>
          </a:xfrm>
        </p:spPr>
        <p:txBody>
          <a:bodyPr>
            <a:normAutofit/>
          </a:bodyPr>
          <a:lstStyle/>
          <a:p>
            <a:pPr algn="ctr"/>
            <a:r>
              <a:rPr lang="en-US" altLang="zh-CN" sz="8000" dirty="0" smtClean="0">
                <a:solidFill>
                  <a:srgbClr val="800000"/>
                </a:solidFill>
              </a:rPr>
              <a:t>Qa</a:t>
            </a:r>
            <a:r>
              <a:rPr lang="zh-CN" altLang="en-US" sz="8000" dirty="0" smtClean="0">
                <a:solidFill>
                  <a:srgbClr val="800000"/>
                </a:solidFill>
              </a:rPr>
              <a:t>？</a:t>
            </a:r>
            <a:r>
              <a:rPr lang="en-US" dirty="0" smtClean="0"/>
              <a:t/>
            </a:r>
            <a:br>
              <a:rPr lang="en-US" dirty="0" smtClean="0"/>
            </a:br>
            <a:r>
              <a:rPr lang="en-US" sz="2700" dirty="0" smtClean="0"/>
              <a:t/>
            </a:r>
            <a:br>
              <a:rPr lang="en-US" sz="2700" dirty="0" smtClean="0"/>
            </a:br>
            <a:endParaRPr lang="en-SG"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latin typeface="楷体" panose="02010609060101010101" pitchFamily="49" charset="-122"/>
                <a:ea typeface="楷体" panose="02010609060101010101" pitchFamily="49" charset="-122"/>
              </a:rPr>
              <a:t>人工神经网络简介</a:t>
            </a:r>
            <a:endParaRPr lang="zh-CN" altLang="en-US" dirty="0">
              <a:latin typeface="楷体" panose="02010609060101010101" pitchFamily="49" charset="-122"/>
              <a:ea typeface="楷体" panose="02010609060101010101" pitchFamily="49" charset="-122"/>
            </a:endParaRPr>
          </a:p>
        </p:txBody>
      </p:sp>
      <p:sp>
        <p:nvSpPr>
          <p:cNvPr id="6" name="内容占位符 5"/>
          <p:cNvSpPr>
            <a:spLocks noGrp="1"/>
          </p:cNvSpPr>
          <p:nvPr>
            <p:ph idx="1"/>
          </p:nvPr>
        </p:nvSpPr>
        <p:spPr>
          <a:xfrm>
            <a:off x="457200" y="1556792"/>
            <a:ext cx="8229600" cy="4944042"/>
          </a:xfrm>
        </p:spPr>
        <p:txBody>
          <a:bodyPr>
            <a:normAutofit/>
          </a:bodyPr>
          <a:lstStyle/>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人工神经网络模拟人的大脑</a:t>
            </a:r>
            <a:endParaRPr lang="en-US" altLang="zh-CN" dirty="0" smtClean="0">
              <a:latin typeface="楷体" panose="02010609060101010101" pitchFamily="49" charset="-122"/>
              <a:ea typeface="楷体" panose="02010609060101010101" pitchFamily="49" charset="-122"/>
            </a:endParaRP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由很多神经元单元组成</a:t>
            </a:r>
            <a:r>
              <a:rPr lang="en-US" altLang="zh-CN"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胞体</a:t>
            </a:r>
            <a:r>
              <a:rPr lang="en-US" altLang="zh-CN" dirty="0" smtClean="0">
                <a:latin typeface="楷体" panose="02010609060101010101" pitchFamily="49" charset="-122"/>
                <a:ea typeface="楷体" panose="02010609060101010101" pitchFamily="49" charset="-122"/>
              </a:rPr>
              <a:t>)</a:t>
            </a: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神经元单元由许多带权值的有向链相连接</a:t>
            </a:r>
            <a:r>
              <a:rPr lang="en-US" altLang="zh-CN"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轴突</a:t>
            </a:r>
            <a:r>
              <a:rPr lang="en-US" altLang="zh-CN" dirty="0" smtClean="0">
                <a:latin typeface="楷体" panose="02010609060101010101" pitchFamily="49" charset="-122"/>
                <a:ea typeface="楷体" panose="02010609060101010101" pitchFamily="49" charset="-122"/>
              </a:rPr>
              <a:t>)</a:t>
            </a:r>
          </a:p>
          <a:p>
            <a:pPr lvl="1">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一个神经元单元可以同时向多个分支发送同样的传播信号</a:t>
            </a:r>
            <a:r>
              <a:rPr lang="en-US" altLang="zh-CN"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并行性</a:t>
            </a:r>
            <a:r>
              <a:rPr lang="en-US" altLang="zh-CN" dirty="0" smtClean="0">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人工神经网络简介</a:t>
            </a:r>
            <a:endParaRPr lang="zh-CN" altLang="en-US" dirty="0">
              <a:latin typeface="楷体" panose="02010609060101010101" pitchFamily="49" charset="-122"/>
              <a:ea typeface="楷体" panose="02010609060101010101" pitchFamily="49" charset="-122"/>
            </a:endParaRPr>
          </a:p>
        </p:txBody>
      </p:sp>
      <p:graphicFrame>
        <p:nvGraphicFramePr>
          <p:cNvPr id="125954" name="对象 3"/>
          <p:cNvGraphicFramePr>
            <a:graphicFrameLocks noChangeAspect="1"/>
          </p:cNvGraphicFramePr>
          <p:nvPr>
            <p:extLst>
              <p:ext uri="{D42A27DB-BD31-4B8C-83A1-F6EECF244321}">
                <p14:modId xmlns:p14="http://schemas.microsoft.com/office/powerpoint/2010/main" val="3462146533"/>
              </p:ext>
            </p:extLst>
          </p:nvPr>
        </p:nvGraphicFramePr>
        <p:xfrm>
          <a:off x="527248" y="1704767"/>
          <a:ext cx="7861176" cy="4460537"/>
        </p:xfrm>
        <a:graphic>
          <a:graphicData uri="http://schemas.openxmlformats.org/presentationml/2006/ole">
            <mc:AlternateContent xmlns:mc="http://schemas.openxmlformats.org/markup-compatibility/2006">
              <mc:Choice xmlns:v="urn:schemas-microsoft-com:vml" Requires="v">
                <p:oleObj spid="_x0000_s2066" name="Picture" r:id="rId3" imgW="26450925" imgH="14992350" progId="Word.Picture.8">
                  <p:embed/>
                </p:oleObj>
              </mc:Choice>
              <mc:Fallback>
                <p:oleObj name="Picture" r:id="rId3" imgW="26450925" imgH="14992350" progId="Word.Picture.8">
                  <p:embed/>
                  <p:pic>
                    <p:nvPicPr>
                      <p:cNvPr id="0" name="对象 3"/>
                      <p:cNvPicPr>
                        <a:picLocks noChangeAspect="1"/>
                      </p:cNvPicPr>
                      <p:nvPr/>
                    </p:nvPicPr>
                    <p:blipFill>
                      <a:blip r:embed="rId4"/>
                      <a:stretch>
                        <a:fillRect/>
                      </a:stretch>
                    </p:blipFill>
                    <p:spPr>
                      <a:xfrm>
                        <a:off x="527248" y="1704767"/>
                        <a:ext cx="7861176" cy="4460537"/>
                      </a:xfrm>
                      <a:prstGeom prst="rect">
                        <a:avLst/>
                      </a:prstGeom>
                      <a:noFill/>
                      <a:ln w="12700">
                        <a:noFill/>
                      </a:ln>
                    </p:spPr>
                  </p:pic>
                </p:oleObj>
              </mc:Fallback>
            </mc:AlternateContent>
          </a:graphicData>
        </a:graphic>
      </p:graphicFrame>
      <p:sp>
        <p:nvSpPr>
          <p:cNvPr id="7" name="TextBox 6"/>
          <p:cNvSpPr txBox="1"/>
          <p:nvPr/>
        </p:nvSpPr>
        <p:spPr>
          <a:xfrm>
            <a:off x="2123728" y="6362164"/>
            <a:ext cx="4680520"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一种典型的人工神经网络图</a:t>
            </a:r>
            <a:endParaRPr lang="zh-CN" altLang="en-US" sz="2800" b="1" dirty="0">
              <a:latin typeface="楷体" panose="02010609060101010101" pitchFamily="49" charset="-122"/>
              <a:ea typeface="楷体" panose="02010609060101010101" pitchFamily="49" charset="-122"/>
            </a:endParaRPr>
          </a:p>
        </p:txBody>
      </p:sp>
      <p:sp>
        <p:nvSpPr>
          <p:cNvPr id="3" name="椭圆 2"/>
          <p:cNvSpPr/>
          <p:nvPr/>
        </p:nvSpPr>
        <p:spPr>
          <a:xfrm>
            <a:off x="1547664" y="1628800"/>
            <a:ext cx="1008112"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H="1">
            <a:off x="2453462" y="1556792"/>
            <a:ext cx="720080"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42709" y="1516142"/>
            <a:ext cx="1224136" cy="369332"/>
          </a:xfrm>
          <a:prstGeom prst="rect">
            <a:avLst/>
          </a:prstGeom>
          <a:noFill/>
        </p:spPr>
        <p:txBody>
          <a:bodyPr wrap="square" rtlCol="0">
            <a:spAutoFit/>
          </a:bodyPr>
          <a:lstStyle/>
          <a:p>
            <a:r>
              <a:rPr lang="zh-CN" altLang="en-US" b="1" dirty="0" smtClean="0">
                <a:solidFill>
                  <a:srgbClr val="FF0000"/>
                </a:solidFill>
              </a:rPr>
              <a:t>神经元</a:t>
            </a:r>
            <a:endParaRPr lang="zh-CN" altLang="en-US" b="1" dirty="0">
              <a:solidFill>
                <a:srgbClr val="FF0000"/>
              </a:solidFill>
            </a:endParaRPr>
          </a:p>
        </p:txBody>
      </p:sp>
      <p:sp>
        <p:nvSpPr>
          <p:cNvPr id="8" name="TextBox 7"/>
          <p:cNvSpPr txBox="1"/>
          <p:nvPr/>
        </p:nvSpPr>
        <p:spPr>
          <a:xfrm>
            <a:off x="1691680" y="6052646"/>
            <a:ext cx="1512168" cy="369332"/>
          </a:xfrm>
          <a:prstGeom prst="rect">
            <a:avLst/>
          </a:prstGeom>
          <a:noFill/>
        </p:spPr>
        <p:txBody>
          <a:bodyPr wrap="square" rtlCol="0">
            <a:spAutoFit/>
          </a:bodyPr>
          <a:lstStyle/>
          <a:p>
            <a:r>
              <a:rPr lang="zh-CN" altLang="en-US" b="1" dirty="0" smtClean="0">
                <a:solidFill>
                  <a:srgbClr val="FF0000"/>
                </a:solidFill>
              </a:rPr>
              <a:t>输入层</a:t>
            </a:r>
            <a:endParaRPr lang="zh-CN" altLang="en-US" b="1" dirty="0">
              <a:solidFill>
                <a:srgbClr val="FF0000"/>
              </a:solidFill>
            </a:endParaRPr>
          </a:p>
        </p:txBody>
      </p:sp>
      <p:sp>
        <p:nvSpPr>
          <p:cNvPr id="10" name="TextBox 9"/>
          <p:cNvSpPr txBox="1"/>
          <p:nvPr/>
        </p:nvSpPr>
        <p:spPr>
          <a:xfrm>
            <a:off x="4067944" y="5579948"/>
            <a:ext cx="1512168" cy="369332"/>
          </a:xfrm>
          <a:prstGeom prst="rect">
            <a:avLst/>
          </a:prstGeom>
          <a:noFill/>
        </p:spPr>
        <p:txBody>
          <a:bodyPr wrap="square" rtlCol="0">
            <a:spAutoFit/>
          </a:bodyPr>
          <a:lstStyle/>
          <a:p>
            <a:r>
              <a:rPr lang="zh-CN" altLang="en-US" b="1" dirty="0">
                <a:solidFill>
                  <a:srgbClr val="FF0000"/>
                </a:solidFill>
              </a:rPr>
              <a:t>中间</a:t>
            </a:r>
            <a:r>
              <a:rPr lang="zh-CN" altLang="en-US" b="1" dirty="0" smtClean="0">
                <a:solidFill>
                  <a:srgbClr val="FF0000"/>
                </a:solidFill>
              </a:rPr>
              <a:t>层</a:t>
            </a:r>
            <a:endParaRPr lang="zh-CN" altLang="en-US" b="1" dirty="0">
              <a:solidFill>
                <a:srgbClr val="FF0000"/>
              </a:solidFill>
            </a:endParaRPr>
          </a:p>
        </p:txBody>
      </p:sp>
      <p:sp>
        <p:nvSpPr>
          <p:cNvPr id="11" name="TextBox 10"/>
          <p:cNvSpPr txBox="1"/>
          <p:nvPr/>
        </p:nvSpPr>
        <p:spPr>
          <a:xfrm>
            <a:off x="6372200" y="5363016"/>
            <a:ext cx="1512168" cy="369332"/>
          </a:xfrm>
          <a:prstGeom prst="rect">
            <a:avLst/>
          </a:prstGeom>
          <a:noFill/>
        </p:spPr>
        <p:txBody>
          <a:bodyPr wrap="square" rtlCol="0">
            <a:spAutoFit/>
          </a:bodyPr>
          <a:lstStyle/>
          <a:p>
            <a:r>
              <a:rPr lang="zh-CN" altLang="en-US" b="1" dirty="0" smtClean="0">
                <a:solidFill>
                  <a:srgbClr val="FF0000"/>
                </a:solidFill>
              </a:rPr>
              <a:t>输出层</a:t>
            </a:r>
            <a:endParaRPr lang="zh-CN" altLang="en-US" b="1" dirty="0">
              <a:solidFill>
                <a:srgbClr val="FF0000"/>
              </a:solidFill>
            </a:endParaRPr>
          </a:p>
        </p:txBody>
      </p:sp>
      <p:sp>
        <p:nvSpPr>
          <p:cNvPr id="9" name="矩形 8"/>
          <p:cNvSpPr/>
          <p:nvPr/>
        </p:nvSpPr>
        <p:spPr>
          <a:xfrm>
            <a:off x="1259632" y="1493168"/>
            <a:ext cx="1553870" cy="423918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51920" y="2348880"/>
            <a:ext cx="1191988" cy="280831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56176" y="1628800"/>
            <a:ext cx="1553870" cy="373421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p:bldP spid="10" grpId="0"/>
      <p:bldP spid="11" grpId="0"/>
      <p:bldP spid="9"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人工神经网络简介</a:t>
            </a:r>
            <a:endParaRPr lang="zh-CN" altLang="en-US" dirty="0">
              <a:latin typeface="楷体" panose="02010609060101010101" pitchFamily="49" charset="-122"/>
              <a:ea typeface="楷体" panose="02010609060101010101" pitchFamily="49" charset="-122"/>
            </a:endParaRPr>
          </a:p>
        </p:txBody>
      </p:sp>
      <p:sp>
        <p:nvSpPr>
          <p:cNvPr id="7" name="TextBox 6"/>
          <p:cNvSpPr txBox="1"/>
          <p:nvPr/>
        </p:nvSpPr>
        <p:spPr>
          <a:xfrm>
            <a:off x="1475656" y="1969676"/>
            <a:ext cx="6048672"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人工神经网络与生物神经网络的类比</a:t>
            </a:r>
            <a:endParaRPr lang="zh-CN" altLang="en-US" sz="2800" b="1" dirty="0">
              <a:latin typeface="楷体" panose="02010609060101010101" pitchFamily="49" charset="-122"/>
              <a:ea typeface="楷体" panose="02010609060101010101" pitchFamily="49" charset="-122"/>
            </a:endParaRPr>
          </a:p>
        </p:txBody>
      </p:sp>
      <p:pic>
        <p:nvPicPr>
          <p:cNvPr id="5" name="图片 12"/>
          <p:cNvPicPr>
            <a:picLocks noChangeAspect="1" noChangeArrowheads="1"/>
          </p:cNvPicPr>
          <p:nvPr/>
        </p:nvPicPr>
        <p:blipFill>
          <a:blip r:embed="rId2" cstate="print"/>
          <a:srcRect l="17265" r="6395" b="41296"/>
          <a:stretch>
            <a:fillRect/>
          </a:stretch>
        </p:blipFill>
        <p:spPr bwMode="auto">
          <a:xfrm>
            <a:off x="304800" y="2413000"/>
            <a:ext cx="8534400" cy="2024063"/>
          </a:xfrm>
          <a:prstGeom prst="rect">
            <a:avLst/>
          </a:prstGeom>
          <a:noFill/>
          <a:ln w="12700">
            <a:noFill/>
            <a:miter lim="800000"/>
            <a:headEnd/>
            <a:tailEnd/>
          </a:ln>
        </p:spPr>
      </p:pic>
      <p:cxnSp>
        <p:nvCxnSpPr>
          <p:cNvPr id="4" name="直接箭头连接符 3"/>
          <p:cNvCxnSpPr/>
          <p:nvPr/>
        </p:nvCxnSpPr>
        <p:spPr>
          <a:xfrm>
            <a:off x="3383868" y="3140968"/>
            <a:ext cx="9721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35696" y="2956302"/>
            <a:ext cx="936104" cy="369332"/>
          </a:xfrm>
          <a:prstGeom prst="rect">
            <a:avLst/>
          </a:prstGeom>
          <a:noFill/>
        </p:spPr>
        <p:txBody>
          <a:bodyPr wrap="square" rtlCol="0">
            <a:spAutoFit/>
          </a:bodyPr>
          <a:lstStyle/>
          <a:p>
            <a:r>
              <a:rPr lang="zh-CN" altLang="en-US" b="1" dirty="0" smtClean="0">
                <a:solidFill>
                  <a:srgbClr val="0070C0"/>
                </a:solidFill>
              </a:rPr>
              <a:t>细胞核</a:t>
            </a:r>
            <a:endParaRPr lang="zh-CN" altLang="en-US" b="1" dirty="0">
              <a:solidFill>
                <a:srgbClr val="0070C0"/>
              </a:solidFill>
            </a:endParaRPr>
          </a:p>
        </p:txBody>
      </p:sp>
      <p:sp>
        <p:nvSpPr>
          <p:cNvPr id="9" name="TextBox 8"/>
          <p:cNvSpPr txBox="1"/>
          <p:nvPr/>
        </p:nvSpPr>
        <p:spPr>
          <a:xfrm>
            <a:off x="5868144" y="2996952"/>
            <a:ext cx="936104" cy="369332"/>
          </a:xfrm>
          <a:prstGeom prst="rect">
            <a:avLst/>
          </a:prstGeom>
          <a:noFill/>
        </p:spPr>
        <p:txBody>
          <a:bodyPr wrap="square" rtlCol="0">
            <a:spAutoFit/>
          </a:bodyPr>
          <a:lstStyle/>
          <a:p>
            <a:r>
              <a:rPr lang="zh-CN" altLang="en-US" b="1" dirty="0" smtClean="0">
                <a:solidFill>
                  <a:srgbClr val="FF0000"/>
                </a:solidFill>
              </a:rPr>
              <a:t>神经元</a:t>
            </a:r>
            <a:endParaRPr lang="zh-CN" altLang="en-US" b="1" dirty="0">
              <a:solidFill>
                <a:srgbClr val="FF0000"/>
              </a:solidFill>
            </a:endParaRPr>
          </a:p>
        </p:txBody>
      </p:sp>
      <p:sp>
        <p:nvSpPr>
          <p:cNvPr id="10" name="TextBox 9"/>
          <p:cNvSpPr txBox="1"/>
          <p:nvPr/>
        </p:nvSpPr>
        <p:spPr>
          <a:xfrm>
            <a:off x="1835696" y="3335944"/>
            <a:ext cx="936104" cy="369332"/>
          </a:xfrm>
          <a:prstGeom prst="rect">
            <a:avLst/>
          </a:prstGeom>
          <a:noFill/>
        </p:spPr>
        <p:txBody>
          <a:bodyPr wrap="square" rtlCol="0">
            <a:spAutoFit/>
          </a:bodyPr>
          <a:lstStyle/>
          <a:p>
            <a:r>
              <a:rPr lang="zh-CN" altLang="en-US" b="1" dirty="0" smtClean="0">
                <a:solidFill>
                  <a:srgbClr val="0070C0"/>
                </a:solidFill>
              </a:rPr>
              <a:t>树突</a:t>
            </a:r>
            <a:endParaRPr lang="zh-CN" altLang="en-US" b="1" dirty="0">
              <a:solidFill>
                <a:srgbClr val="0070C0"/>
              </a:solidFill>
            </a:endParaRPr>
          </a:p>
        </p:txBody>
      </p:sp>
      <p:sp>
        <p:nvSpPr>
          <p:cNvPr id="11" name="TextBox 10"/>
          <p:cNvSpPr txBox="1"/>
          <p:nvPr/>
        </p:nvSpPr>
        <p:spPr>
          <a:xfrm>
            <a:off x="1835696" y="3658737"/>
            <a:ext cx="936104" cy="369332"/>
          </a:xfrm>
          <a:prstGeom prst="rect">
            <a:avLst/>
          </a:prstGeom>
          <a:noFill/>
        </p:spPr>
        <p:txBody>
          <a:bodyPr wrap="square" rtlCol="0">
            <a:spAutoFit/>
          </a:bodyPr>
          <a:lstStyle/>
          <a:p>
            <a:r>
              <a:rPr lang="zh-CN" altLang="en-US" b="1" dirty="0" smtClean="0">
                <a:solidFill>
                  <a:srgbClr val="0070C0"/>
                </a:solidFill>
              </a:rPr>
              <a:t>轴突</a:t>
            </a:r>
            <a:endParaRPr lang="zh-CN" altLang="en-US" b="1" dirty="0">
              <a:solidFill>
                <a:srgbClr val="0070C0"/>
              </a:solidFill>
            </a:endParaRPr>
          </a:p>
        </p:txBody>
      </p:sp>
      <p:sp>
        <p:nvSpPr>
          <p:cNvPr id="12" name="TextBox 11"/>
          <p:cNvSpPr txBox="1"/>
          <p:nvPr/>
        </p:nvSpPr>
        <p:spPr>
          <a:xfrm>
            <a:off x="1835696" y="4028069"/>
            <a:ext cx="936104" cy="369332"/>
          </a:xfrm>
          <a:prstGeom prst="rect">
            <a:avLst/>
          </a:prstGeom>
          <a:noFill/>
        </p:spPr>
        <p:txBody>
          <a:bodyPr wrap="square" rtlCol="0">
            <a:spAutoFit/>
          </a:bodyPr>
          <a:lstStyle/>
          <a:p>
            <a:r>
              <a:rPr lang="zh-CN" altLang="en-US" b="1" dirty="0" smtClean="0">
                <a:solidFill>
                  <a:srgbClr val="0070C0"/>
                </a:solidFill>
              </a:rPr>
              <a:t>突触</a:t>
            </a:r>
            <a:endParaRPr lang="zh-CN" altLang="en-US" b="1" dirty="0">
              <a:solidFill>
                <a:srgbClr val="0070C0"/>
              </a:solidFill>
            </a:endParaRPr>
          </a:p>
        </p:txBody>
      </p:sp>
      <p:cxnSp>
        <p:nvCxnSpPr>
          <p:cNvPr id="13" name="直接箭头连接符 12"/>
          <p:cNvCxnSpPr/>
          <p:nvPr/>
        </p:nvCxnSpPr>
        <p:spPr>
          <a:xfrm>
            <a:off x="3383868" y="3501008"/>
            <a:ext cx="9721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383868" y="3843403"/>
            <a:ext cx="9721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383868" y="4212735"/>
            <a:ext cx="9721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68144" y="3299715"/>
            <a:ext cx="936104" cy="369332"/>
          </a:xfrm>
          <a:prstGeom prst="rect">
            <a:avLst/>
          </a:prstGeom>
          <a:noFill/>
        </p:spPr>
        <p:txBody>
          <a:bodyPr wrap="square" rtlCol="0">
            <a:spAutoFit/>
          </a:bodyPr>
          <a:lstStyle/>
          <a:p>
            <a:r>
              <a:rPr lang="zh-CN" altLang="en-US" b="1" dirty="0" smtClean="0">
                <a:solidFill>
                  <a:srgbClr val="FF0000"/>
                </a:solidFill>
              </a:rPr>
              <a:t>输入</a:t>
            </a:r>
            <a:endParaRPr lang="zh-CN" altLang="en-US" b="1" dirty="0">
              <a:solidFill>
                <a:srgbClr val="FF0000"/>
              </a:solidFill>
            </a:endParaRPr>
          </a:p>
        </p:txBody>
      </p:sp>
      <p:sp>
        <p:nvSpPr>
          <p:cNvPr id="17" name="TextBox 16"/>
          <p:cNvSpPr txBox="1"/>
          <p:nvPr/>
        </p:nvSpPr>
        <p:spPr>
          <a:xfrm>
            <a:off x="5868144" y="3658737"/>
            <a:ext cx="936104" cy="369332"/>
          </a:xfrm>
          <a:prstGeom prst="rect">
            <a:avLst/>
          </a:prstGeom>
          <a:noFill/>
        </p:spPr>
        <p:txBody>
          <a:bodyPr wrap="square" rtlCol="0">
            <a:spAutoFit/>
          </a:bodyPr>
          <a:lstStyle/>
          <a:p>
            <a:r>
              <a:rPr lang="zh-CN" altLang="en-US" b="1" dirty="0" smtClean="0">
                <a:solidFill>
                  <a:srgbClr val="FF0000"/>
                </a:solidFill>
              </a:rPr>
              <a:t>输出</a:t>
            </a:r>
            <a:endParaRPr lang="zh-CN" altLang="en-US" b="1" dirty="0">
              <a:solidFill>
                <a:srgbClr val="FF0000"/>
              </a:solidFill>
            </a:endParaRPr>
          </a:p>
        </p:txBody>
      </p:sp>
      <p:sp>
        <p:nvSpPr>
          <p:cNvPr id="18" name="TextBox 17"/>
          <p:cNvSpPr txBox="1"/>
          <p:nvPr/>
        </p:nvSpPr>
        <p:spPr>
          <a:xfrm>
            <a:off x="5868144" y="4028069"/>
            <a:ext cx="936104" cy="369332"/>
          </a:xfrm>
          <a:prstGeom prst="rect">
            <a:avLst/>
          </a:prstGeom>
          <a:noFill/>
        </p:spPr>
        <p:txBody>
          <a:bodyPr wrap="square" rtlCol="0">
            <a:spAutoFit/>
          </a:bodyPr>
          <a:lstStyle/>
          <a:p>
            <a:r>
              <a:rPr lang="zh-CN" altLang="en-US" b="1" dirty="0" smtClean="0">
                <a:solidFill>
                  <a:srgbClr val="FF0000"/>
                </a:solidFill>
              </a:rPr>
              <a:t>权重</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楷体" panose="02010609060101010101" pitchFamily="49" charset="-122"/>
                <a:ea typeface="楷体" panose="02010609060101010101" pitchFamily="49" charset="-122"/>
              </a:rPr>
              <a:t>最简单的人工神经网络</a:t>
            </a:r>
            <a:endParaRPr lang="zh-CN" altLang="en-US" dirty="0">
              <a:latin typeface="楷体" panose="02010609060101010101" pitchFamily="49" charset="-122"/>
              <a:ea typeface="楷体" panose="02010609060101010101" pitchFamily="49" charset="-122"/>
            </a:endParaRPr>
          </a:p>
        </p:txBody>
      </p:sp>
      <p:graphicFrame>
        <p:nvGraphicFramePr>
          <p:cNvPr id="128002" name="对象 8"/>
          <p:cNvGraphicFramePr>
            <a:graphicFrameLocks noChangeAspect="1"/>
          </p:cNvGraphicFramePr>
          <p:nvPr>
            <p:extLst>
              <p:ext uri="{D42A27DB-BD31-4B8C-83A1-F6EECF244321}">
                <p14:modId xmlns:p14="http://schemas.microsoft.com/office/powerpoint/2010/main" val="3093531298"/>
              </p:ext>
            </p:extLst>
          </p:nvPr>
        </p:nvGraphicFramePr>
        <p:xfrm>
          <a:off x="1249064" y="1412776"/>
          <a:ext cx="6847458" cy="3096344"/>
        </p:xfrm>
        <a:graphic>
          <a:graphicData uri="http://schemas.openxmlformats.org/presentationml/2006/ole">
            <mc:AlternateContent xmlns:mc="http://schemas.openxmlformats.org/markup-compatibility/2006">
              <mc:Choice xmlns:v="urn:schemas-microsoft-com:vml" Requires="v">
                <p:oleObj spid="_x0000_s3098" name="Picture" r:id="rId3" imgW="27641550" imgH="12506325" progId="Word.Picture.8">
                  <p:embed/>
                </p:oleObj>
              </mc:Choice>
              <mc:Fallback>
                <p:oleObj name="Picture" r:id="rId3" imgW="27641550" imgH="12506325" progId="Word.Picture.8">
                  <p:embed/>
                  <p:pic>
                    <p:nvPicPr>
                      <p:cNvPr id="0" name="对象 8"/>
                      <p:cNvPicPr>
                        <a:picLocks noChangeAspect="1"/>
                      </p:cNvPicPr>
                      <p:nvPr/>
                    </p:nvPicPr>
                    <p:blipFill>
                      <a:blip r:embed="rId4"/>
                      <a:stretch>
                        <a:fillRect/>
                      </a:stretch>
                    </p:blipFill>
                    <p:spPr>
                      <a:xfrm>
                        <a:off x="1249064" y="1412776"/>
                        <a:ext cx="6847458" cy="3096344"/>
                      </a:xfrm>
                      <a:prstGeom prst="rect">
                        <a:avLst/>
                      </a:prstGeom>
                      <a:noFill/>
                      <a:ln w="9525">
                        <a:noFill/>
                      </a:ln>
                    </p:spPr>
                  </p:pic>
                </p:oleObj>
              </mc:Fallback>
            </mc:AlternateContent>
          </a:graphicData>
        </a:graphic>
      </p:graphicFrame>
      <p:sp>
        <p:nvSpPr>
          <p:cNvPr id="8" name="内容占位符 5"/>
          <p:cNvSpPr>
            <a:spLocks noGrp="1"/>
          </p:cNvSpPr>
          <p:nvPr>
            <p:ph idx="1"/>
          </p:nvPr>
        </p:nvSpPr>
        <p:spPr>
          <a:xfrm>
            <a:off x="395536" y="4509120"/>
            <a:ext cx="8568952" cy="2396378"/>
          </a:xfrm>
        </p:spPr>
        <p:txBody>
          <a:bodyPr>
            <a:normAutofit/>
          </a:bodyPr>
          <a:lstStyle/>
          <a:p>
            <a:pPr>
              <a:buClr>
                <a:srgbClr val="800000"/>
              </a:buClr>
              <a:buFont typeface="Wingdings" panose="05000000000000000000" pitchFamily="2" charset="2"/>
              <a:buChar char="Ø"/>
            </a:pPr>
            <a:r>
              <a:rPr lang="zh-CN" altLang="en-US" dirty="0">
                <a:latin typeface="楷体" pitchFamily="49" charset="-122"/>
                <a:ea typeface="楷体" pitchFamily="49" charset="-122"/>
              </a:rPr>
              <a:t>其中</a:t>
            </a:r>
            <a:r>
              <a:rPr lang="en-US" altLang="zh-CN" i="1" dirty="0">
                <a:latin typeface="Times New Roman" pitchFamily="18" charset="0"/>
                <a:ea typeface="楷体" pitchFamily="49" charset="-122"/>
                <a:cs typeface="Times New Roman" pitchFamily="18" charset="0"/>
              </a:rPr>
              <a:t>x</a:t>
            </a:r>
            <a:r>
              <a:rPr lang="zh-CN" altLang="en-US" dirty="0">
                <a:latin typeface="Times New Roman" pitchFamily="18" charset="0"/>
                <a:ea typeface="楷体" pitchFamily="49" charset="-122"/>
                <a:cs typeface="Times New Roman" pitchFamily="18" charset="0"/>
              </a:rPr>
              <a:t>＝（</a:t>
            </a:r>
            <a:r>
              <a:rPr lang="en-US" altLang="zh-CN" i="1" dirty="0">
                <a:latin typeface="Times New Roman" pitchFamily="18" charset="0"/>
                <a:ea typeface="楷体" pitchFamily="49" charset="-122"/>
                <a:cs typeface="Times New Roman" pitchFamily="18" charset="0"/>
              </a:rPr>
              <a:t>x</a:t>
            </a:r>
            <a:r>
              <a:rPr lang="en-US" altLang="zh-CN" baseline="-30000" dirty="0">
                <a:latin typeface="Times New Roman" pitchFamily="18" charset="0"/>
                <a:ea typeface="楷体" pitchFamily="49" charset="-122"/>
                <a:cs typeface="Times New Roman" pitchFamily="18" charset="0"/>
              </a:rPr>
              <a:t>1</a:t>
            </a:r>
            <a:r>
              <a:rPr lang="zh-CN" altLang="en-US" dirty="0">
                <a:latin typeface="Times New Roman" pitchFamily="18" charset="0"/>
                <a:ea typeface="楷体" pitchFamily="49" charset="-122"/>
                <a:cs typeface="Times New Roman" pitchFamily="18" charset="0"/>
              </a:rPr>
              <a:t>，</a:t>
            </a:r>
            <a:r>
              <a:rPr lang="en-US" altLang="zh-CN" dirty="0">
                <a:latin typeface="Times New Roman" pitchFamily="18" charset="0"/>
                <a:ea typeface="楷体" pitchFamily="49" charset="-122"/>
                <a:cs typeface="Times New Roman" pitchFamily="18" charset="0"/>
              </a:rPr>
              <a:t>…</a:t>
            </a:r>
            <a:r>
              <a:rPr lang="en-US" altLang="zh-CN" i="1" dirty="0" err="1" smtClean="0">
                <a:latin typeface="Times New Roman" pitchFamily="18" charset="0"/>
                <a:ea typeface="楷体" pitchFamily="49" charset="-122"/>
                <a:cs typeface="Times New Roman" pitchFamily="18" charset="0"/>
              </a:rPr>
              <a:t>x</a:t>
            </a:r>
            <a:r>
              <a:rPr lang="en-US" altLang="zh-CN" i="1" baseline="-30000" dirty="0" err="1">
                <a:latin typeface="Times New Roman" pitchFamily="18" charset="0"/>
                <a:ea typeface="楷体" pitchFamily="49" charset="-122"/>
                <a:cs typeface="Times New Roman" pitchFamily="18" charset="0"/>
              </a:rPr>
              <a:t>n</a:t>
            </a:r>
            <a:r>
              <a:rPr lang="zh-CN" altLang="en-US" dirty="0" smtClean="0">
                <a:latin typeface="Times New Roman" pitchFamily="18" charset="0"/>
                <a:ea typeface="楷体" pitchFamily="49" charset="-122"/>
                <a:cs typeface="Times New Roman" pitchFamily="18" charset="0"/>
              </a:rPr>
              <a:t>）</a:t>
            </a:r>
            <a:r>
              <a:rPr lang="en-US" altLang="zh-CN" baseline="30000" dirty="0">
                <a:latin typeface="Times New Roman" pitchFamily="18" charset="0"/>
                <a:ea typeface="楷体" pitchFamily="49" charset="-122"/>
                <a:cs typeface="Times New Roman" pitchFamily="18" charset="0"/>
              </a:rPr>
              <a:t>T</a:t>
            </a:r>
            <a:r>
              <a:rPr lang="en-US" altLang="zh-CN" dirty="0">
                <a:latin typeface="Times New Roman" pitchFamily="18" charset="0"/>
                <a:ea typeface="楷体" pitchFamily="49" charset="-122"/>
                <a:cs typeface="Times New Roman" pitchFamily="18" charset="0"/>
              </a:rPr>
              <a:t> </a:t>
            </a:r>
            <a:r>
              <a:rPr lang="zh-CN" altLang="en-US" dirty="0">
                <a:latin typeface="楷体" pitchFamily="49" charset="-122"/>
                <a:ea typeface="楷体" pitchFamily="49" charset="-122"/>
              </a:rPr>
              <a:t>输入向量，</a:t>
            </a:r>
            <a:r>
              <a:rPr lang="en-US" altLang="zh-CN" dirty="0">
                <a:latin typeface="Times New Roman" pitchFamily="18" charset="0"/>
                <a:ea typeface="楷体" pitchFamily="49" charset="-122"/>
                <a:cs typeface="Times New Roman" pitchFamily="18" charset="0"/>
              </a:rPr>
              <a:t>y</a:t>
            </a:r>
            <a:r>
              <a:rPr lang="zh-CN" altLang="en-US" dirty="0">
                <a:latin typeface="楷体" pitchFamily="49" charset="-122"/>
                <a:ea typeface="楷体" pitchFamily="49" charset="-122"/>
              </a:rPr>
              <a:t>为输出，</a:t>
            </a:r>
            <a:r>
              <a:rPr lang="en-US" altLang="zh-CN" i="1" dirty="0" err="1">
                <a:latin typeface="Times New Roman" pitchFamily="18" charset="0"/>
                <a:ea typeface="楷体" pitchFamily="49" charset="-122"/>
                <a:cs typeface="Times New Roman" pitchFamily="18" charset="0"/>
              </a:rPr>
              <a:t>w</a:t>
            </a:r>
            <a:r>
              <a:rPr lang="en-US" altLang="zh-CN" i="1" baseline="-30000" dirty="0" err="1">
                <a:latin typeface="Times New Roman" pitchFamily="18" charset="0"/>
                <a:ea typeface="楷体" pitchFamily="49" charset="-122"/>
                <a:cs typeface="Times New Roman" pitchFamily="18" charset="0"/>
              </a:rPr>
              <a:t>i</a:t>
            </a:r>
            <a:r>
              <a:rPr lang="zh-CN" altLang="en-US" dirty="0">
                <a:latin typeface="楷体" pitchFamily="49" charset="-122"/>
                <a:ea typeface="楷体" pitchFamily="49" charset="-122"/>
              </a:rPr>
              <a:t>是权系数；输入与输出具有如下关系：</a:t>
            </a:r>
          </a:p>
          <a:p>
            <a:pPr marL="0" indent="0">
              <a:buClr>
                <a:srgbClr val="800000"/>
              </a:buClr>
              <a:buNone/>
            </a:pPr>
            <a:r>
              <a:rPr kumimoji="1" lang="en-US" altLang="zh-CN" dirty="0" smtClean="0">
                <a:latin typeface="宋体" charset="-122"/>
              </a:rPr>
              <a:t>                                   </a:t>
            </a:r>
            <a:r>
              <a:rPr kumimoji="1" lang="en-US" altLang="zh-CN" sz="2400" dirty="0" smtClean="0">
                <a:solidFill>
                  <a:srgbClr val="FF0000"/>
                </a:solidFill>
                <a:latin typeface="Times New Roman" pitchFamily="18" charset="0"/>
                <a:cs typeface="Times New Roman" pitchFamily="18" charset="0"/>
              </a:rPr>
              <a:t>θ</a:t>
            </a:r>
            <a:r>
              <a:rPr kumimoji="1" lang="zh-CN" altLang="en-US" sz="2400" dirty="0">
                <a:solidFill>
                  <a:srgbClr val="FF0000"/>
                </a:solidFill>
                <a:latin typeface="Times New Roman" pitchFamily="18" charset="0"/>
              </a:rPr>
              <a:t>为</a:t>
            </a:r>
            <a:r>
              <a:rPr kumimoji="1" lang="zh-CN" altLang="en-US" sz="2400" dirty="0" smtClean="0">
                <a:solidFill>
                  <a:srgbClr val="FF0000"/>
                </a:solidFill>
                <a:latin typeface="Times New Roman" pitchFamily="18" charset="0"/>
              </a:rPr>
              <a:t>阈值</a:t>
            </a:r>
            <a:endParaRPr kumimoji="1" lang="en-US" altLang="zh-CN" sz="2400" dirty="0" smtClean="0">
              <a:solidFill>
                <a:srgbClr val="FF0000"/>
              </a:solidFill>
              <a:latin typeface="Times New Roman" pitchFamily="18" charset="0"/>
            </a:endParaRPr>
          </a:p>
          <a:p>
            <a:pPr marL="0" indent="0">
              <a:buClr>
                <a:srgbClr val="800000"/>
              </a:buClr>
              <a:buNone/>
            </a:pPr>
            <a:r>
              <a:rPr kumimoji="1" lang="en-US" altLang="zh-CN" dirty="0">
                <a:solidFill>
                  <a:srgbClr val="FF0000"/>
                </a:solidFill>
                <a:latin typeface="Times New Roman" pitchFamily="18" charset="0"/>
              </a:rPr>
              <a:t> </a:t>
            </a:r>
            <a:r>
              <a:rPr kumimoji="1" lang="en-US" altLang="zh-CN" dirty="0" smtClean="0">
                <a:solidFill>
                  <a:srgbClr val="FF0000"/>
                </a:solidFill>
                <a:latin typeface="Times New Roman" pitchFamily="18" charset="0"/>
              </a:rPr>
              <a:t>                                                            </a:t>
            </a:r>
            <a:r>
              <a:rPr kumimoji="1" lang="en-US" altLang="zh-CN" sz="2400" i="1" dirty="0" smtClean="0">
                <a:solidFill>
                  <a:srgbClr val="FF0000"/>
                </a:solidFill>
                <a:latin typeface="Times New Roman" pitchFamily="18" charset="0"/>
              </a:rPr>
              <a:t>f</a:t>
            </a:r>
            <a:r>
              <a:rPr kumimoji="1" lang="en-US" altLang="zh-CN" sz="2400" dirty="0" smtClean="0">
                <a:solidFill>
                  <a:srgbClr val="FF0000"/>
                </a:solidFill>
                <a:latin typeface="Times New Roman" pitchFamily="18" charset="0"/>
              </a:rPr>
              <a:t>(X)</a:t>
            </a:r>
            <a:r>
              <a:rPr kumimoji="1" lang="zh-CN" altLang="en-US" sz="2400" dirty="0" smtClean="0">
                <a:solidFill>
                  <a:srgbClr val="FF0000"/>
                </a:solidFill>
                <a:latin typeface="Times New Roman" pitchFamily="18" charset="0"/>
              </a:rPr>
              <a:t>是激活函数</a:t>
            </a:r>
            <a:endParaRPr lang="en-US" altLang="zh-CN" sz="2400" dirty="0" smtClean="0">
              <a:solidFill>
                <a:srgbClr val="FF0000"/>
              </a:solidFill>
              <a:latin typeface="楷体" panose="02010609060101010101" pitchFamily="49" charset="-122"/>
              <a:ea typeface="楷体" panose="02010609060101010101" pitchFamily="49" charset="-122"/>
            </a:endParaRPr>
          </a:p>
        </p:txBody>
      </p:sp>
      <p:sp>
        <p:nvSpPr>
          <p:cNvPr id="12" name="Rectangle 2"/>
          <p:cNvSpPr txBox="1">
            <a:spLocks noRot="1" noChangeArrowheads="1"/>
          </p:cNvSpPr>
          <p:nvPr/>
        </p:nvSpPr>
        <p:spPr>
          <a:xfrm>
            <a:off x="1187624" y="5517232"/>
            <a:ext cx="7620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2317901067"/>
              </p:ext>
            </p:extLst>
          </p:nvPr>
        </p:nvGraphicFramePr>
        <p:xfrm>
          <a:off x="2771800" y="5601959"/>
          <a:ext cx="3367559" cy="1256041"/>
        </p:xfrm>
        <a:graphic>
          <a:graphicData uri="http://schemas.openxmlformats.org/presentationml/2006/ole">
            <mc:AlternateContent xmlns:mc="http://schemas.openxmlformats.org/markup-compatibility/2006">
              <mc:Choice xmlns:v="urn:schemas-microsoft-com:vml" Requires="v">
                <p:oleObj spid="_x0000_s3099" name="公式" r:id="rId5" imgW="1155600" imgH="431640" progId="Equation.3">
                  <p:embed/>
                </p:oleObj>
              </mc:Choice>
              <mc:Fallback>
                <p:oleObj name="公式" r:id="rId5" imgW="115560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5601959"/>
                        <a:ext cx="3367559" cy="1256041"/>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blinds(horizontal)">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blinds(horizontal)">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最简单的人工神经网络</a:t>
            </a:r>
            <a:endParaRPr lang="zh-CN" altLang="en-US" dirty="0"/>
          </a:p>
        </p:txBody>
      </p:sp>
      <p:sp>
        <p:nvSpPr>
          <p:cNvPr id="4" name="内容占位符 5"/>
          <p:cNvSpPr txBox="1">
            <a:spLocks/>
          </p:cNvSpPr>
          <p:nvPr/>
        </p:nvSpPr>
        <p:spPr>
          <a:xfrm>
            <a:off x="467544" y="1556792"/>
            <a:ext cx="8229600" cy="23963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800000"/>
              </a:buClr>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神经元单元使用激活函数</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部分</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来将输入信号转换为</a:t>
            </a:r>
            <a:r>
              <a:rPr lang="zh-CN" altLang="en-US" dirty="0" smtClean="0">
                <a:latin typeface="楷体" panose="02010609060101010101" pitchFamily="49" charset="-122"/>
                <a:ea typeface="楷体" panose="02010609060101010101" pitchFamily="49" charset="-122"/>
              </a:rPr>
              <a:t>输出信号</a:t>
            </a:r>
            <a:endParaRPr lang="en-US" altLang="zh-CN" dirty="0" smtClean="0">
              <a:latin typeface="楷体" panose="02010609060101010101" pitchFamily="49" charset="-122"/>
              <a:ea typeface="楷体" panose="02010609060101010101" pitchFamily="49" charset="-122"/>
            </a:endParaRPr>
          </a:p>
          <a:p>
            <a:pPr>
              <a:buClr>
                <a:srgbClr val="800000"/>
              </a:buClr>
              <a:buFont typeface="Wingdings" panose="05000000000000000000" pitchFamily="2" charset="2"/>
              <a:buChar char="Ø"/>
            </a:pPr>
            <a:r>
              <a:rPr lang="zh-CN" altLang="en-US" dirty="0" smtClean="0">
                <a:latin typeface="楷体" panose="02010609060101010101" pitchFamily="49" charset="-122"/>
                <a:ea typeface="楷体" panose="02010609060101010101" pitchFamily="49" charset="-122"/>
              </a:rPr>
              <a:t>典型</a:t>
            </a:r>
            <a:r>
              <a:rPr lang="zh-CN" altLang="en-US" dirty="0" smtClean="0">
                <a:latin typeface="楷体" panose="02010609060101010101" pitchFamily="49" charset="-122"/>
                <a:ea typeface="楷体" panose="02010609060101010101" pitchFamily="49" charset="-122"/>
              </a:rPr>
              <a:t>的激活函数为</a:t>
            </a:r>
            <a:r>
              <a:rPr lang="en-US" altLang="zh-CN" dirty="0" smtClean="0">
                <a:latin typeface="楷体" panose="02010609060101010101" pitchFamily="49" charset="-122"/>
                <a:ea typeface="楷体" panose="02010609060101010101" pitchFamily="49" charset="-122"/>
              </a:rPr>
              <a:t>Sign</a:t>
            </a:r>
            <a:r>
              <a:rPr lang="zh-CN" altLang="en-US" dirty="0" smtClean="0">
                <a:latin typeface="楷体" panose="02010609060101010101" pitchFamily="49" charset="-122"/>
                <a:ea typeface="楷体" panose="02010609060101010101" pitchFamily="49" charset="-122"/>
              </a:rPr>
              <a:t>函数</a:t>
            </a:r>
            <a:endParaRPr lang="en-US" altLang="zh-CN" dirty="0" smtClean="0">
              <a:latin typeface="楷体" panose="02010609060101010101" pitchFamily="49" charset="-122"/>
              <a:ea typeface="楷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94359996"/>
              </p:ext>
            </p:extLst>
          </p:nvPr>
        </p:nvGraphicFramePr>
        <p:xfrm>
          <a:off x="1979712" y="4149080"/>
          <a:ext cx="3558042" cy="1008112"/>
        </p:xfrm>
        <a:graphic>
          <a:graphicData uri="http://schemas.openxmlformats.org/presentationml/2006/ole">
            <mc:AlternateContent xmlns:mc="http://schemas.openxmlformats.org/markup-compatibility/2006">
              <mc:Choice xmlns:v="urn:schemas-microsoft-com:vml" Requires="v">
                <p:oleObj spid="_x0000_s26651" name="公式" r:id="rId3" imgW="927000" imgH="431640" progId="Equation.3">
                  <p:embed/>
                </p:oleObj>
              </mc:Choice>
              <mc:Fallback>
                <p:oleObj name="公式" r:id="rId3" imgW="927000" imgH="431640" progId="Equation.3">
                  <p:embed/>
                  <p:pic>
                    <p:nvPicPr>
                      <p:cNvPr id="0" name="Object 5"/>
                      <p:cNvPicPr>
                        <a:picLocks noChangeAspect="1" noChangeArrowheads="1"/>
                      </p:cNvPicPr>
                      <p:nvPr/>
                    </p:nvPicPr>
                    <p:blipFill>
                      <a:blip r:embed="rId4"/>
                      <a:srcRect/>
                      <a:stretch>
                        <a:fillRect/>
                      </a:stretch>
                    </p:blipFill>
                    <p:spPr bwMode="auto">
                      <a:xfrm>
                        <a:off x="1979712" y="4149080"/>
                        <a:ext cx="3558042" cy="1008112"/>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54887334"/>
              </p:ext>
            </p:extLst>
          </p:nvPr>
        </p:nvGraphicFramePr>
        <p:xfrm>
          <a:off x="2051720" y="3212976"/>
          <a:ext cx="3573462" cy="962025"/>
        </p:xfrm>
        <a:graphic>
          <a:graphicData uri="http://schemas.openxmlformats.org/presentationml/2006/ole">
            <mc:AlternateContent xmlns:mc="http://schemas.openxmlformats.org/markup-compatibility/2006">
              <mc:Choice xmlns:v="urn:schemas-microsoft-com:vml" Requires="v">
                <p:oleObj spid="_x0000_s26652" name="公式" r:id="rId5" imgW="1307880" imgH="457200" progId="Equation.3">
                  <p:embed/>
                </p:oleObj>
              </mc:Choice>
              <mc:Fallback>
                <p:oleObj name="公式" r:id="rId5" imgW="1307880" imgH="457200" progId="Equation.3">
                  <p:embed/>
                  <p:pic>
                    <p:nvPicPr>
                      <p:cNvPr id="0" name="Object 7"/>
                      <p:cNvPicPr>
                        <a:picLocks noChangeAspect="1" noChangeArrowheads="1"/>
                      </p:cNvPicPr>
                      <p:nvPr/>
                    </p:nvPicPr>
                    <p:blipFill>
                      <a:blip r:embed="rId6"/>
                      <a:srcRect/>
                      <a:stretch>
                        <a:fillRect/>
                      </a:stretch>
                    </p:blipFill>
                    <p:spPr bwMode="auto">
                      <a:xfrm>
                        <a:off x="2051720" y="3212976"/>
                        <a:ext cx="357346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66894676"/>
              </p:ext>
            </p:extLst>
          </p:nvPr>
        </p:nvGraphicFramePr>
        <p:xfrm>
          <a:off x="2009775" y="4989513"/>
          <a:ext cx="4616450" cy="1868487"/>
        </p:xfrm>
        <a:graphic>
          <a:graphicData uri="http://schemas.openxmlformats.org/presentationml/2006/ole">
            <mc:AlternateContent xmlns:mc="http://schemas.openxmlformats.org/markup-compatibility/2006">
              <mc:Choice xmlns:v="urn:schemas-microsoft-com:vml" Requires="v">
                <p:oleObj spid="_x0000_s26653" name="公式" r:id="rId7" imgW="1790640" imgH="863280" progId="Equation.3">
                  <p:embed/>
                </p:oleObj>
              </mc:Choice>
              <mc:Fallback>
                <p:oleObj name="公式" r:id="rId7" imgW="1790640" imgH="863280" progId="Equation.3">
                  <p:embed/>
                  <p:pic>
                    <p:nvPicPr>
                      <p:cNvPr id="0" name="Object 10"/>
                      <p:cNvPicPr>
                        <a:picLocks noChangeAspect="1" noChangeArrowheads="1"/>
                      </p:cNvPicPr>
                      <p:nvPr/>
                    </p:nvPicPr>
                    <p:blipFill>
                      <a:blip r:embed="rId8"/>
                      <a:srcRect/>
                      <a:stretch>
                        <a:fillRect/>
                      </a:stretch>
                    </p:blipFill>
                    <p:spPr bwMode="auto">
                      <a:xfrm>
                        <a:off x="2009775" y="4989513"/>
                        <a:ext cx="4616450" cy="1868487"/>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04825073"/>
              </p:ext>
            </p:extLst>
          </p:nvPr>
        </p:nvGraphicFramePr>
        <p:xfrm>
          <a:off x="5858511" y="2087576"/>
          <a:ext cx="3285490" cy="1485440"/>
        </p:xfrm>
        <a:graphic>
          <a:graphicData uri="http://schemas.openxmlformats.org/presentationml/2006/ole">
            <mc:AlternateContent xmlns:mc="http://schemas.openxmlformats.org/markup-compatibility/2006">
              <mc:Choice xmlns:v="urn:schemas-microsoft-com:vml" Requires="v">
                <p:oleObj spid="_x0000_s26654" name="Picture" r:id="rId9" imgW="27641550" imgH="12506325" progId="Word.Picture.8">
                  <p:embed/>
                </p:oleObj>
              </mc:Choice>
              <mc:Fallback>
                <p:oleObj name="Picture" r:id="rId9" imgW="27641550" imgH="12506325" progId="Word.Picture.8">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8511" y="2087576"/>
                        <a:ext cx="3285490" cy="14854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9699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linds(horizont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ppt_x</p:attrName>
                                        </p:attrNameLst>
                                      </p:cBhvr>
                                      <p:tavLst>
                                        <p:tav tm="0">
                                          <p:val>
                                            <p:strVal val="#ppt_x-.2"/>
                                          </p:val>
                                        </p:tav>
                                        <p:tav tm="100000">
                                          <p:val>
                                            <p:strVal val="#ppt_x"/>
                                          </p:val>
                                        </p:tav>
                                      </p:tavLst>
                                    </p:anim>
                                    <p:anim calcmode="lin" valueType="num">
                                      <p:cBhvr>
                                        <p:cTn id="22"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xT_Template_light(p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NExT_Template_light(pure)</Template>
  <TotalTime>101</TotalTime>
  <Words>1276</Words>
  <Application>Microsoft Office PowerPoint</Application>
  <PresentationFormat>全屏显示(4:3)</PresentationFormat>
  <Paragraphs>453</Paragraphs>
  <Slides>44</Slides>
  <Notes>35</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49" baseType="lpstr">
      <vt:lpstr>NExT_Template_light(pure)</vt:lpstr>
      <vt:lpstr>Picture</vt:lpstr>
      <vt:lpstr>Equation</vt:lpstr>
      <vt:lpstr>公式</vt:lpstr>
      <vt:lpstr>Microsoft 公式 3.0</vt:lpstr>
      <vt:lpstr>第十三章   人工神经网络</vt:lpstr>
      <vt:lpstr>内容提要</vt:lpstr>
      <vt:lpstr>人脑介绍</vt:lpstr>
      <vt:lpstr>人脑介绍</vt:lpstr>
      <vt:lpstr>人工神经网络简介</vt:lpstr>
      <vt:lpstr>人工神经网络简介</vt:lpstr>
      <vt:lpstr>人工神经网络简介</vt:lpstr>
      <vt:lpstr>最简单的人工神经网络</vt:lpstr>
      <vt:lpstr>最简单的人工神经网络</vt:lpstr>
      <vt:lpstr>激活函数</vt:lpstr>
      <vt:lpstr>感知器算法简介</vt:lpstr>
      <vt:lpstr>感知器算法简介</vt:lpstr>
      <vt:lpstr>感知器算法:线性分类超平面</vt:lpstr>
      <vt:lpstr>感知器算法步骤</vt:lpstr>
      <vt:lpstr>感知器算法步骤</vt:lpstr>
      <vt:lpstr>感知器算法步骤</vt:lpstr>
      <vt:lpstr>感知器算法：And操作符实例</vt:lpstr>
      <vt:lpstr>感知器算法：不可分离性</vt:lpstr>
      <vt:lpstr>多层人工神经网络结构</vt:lpstr>
      <vt:lpstr>多层人工神经网络结构</vt:lpstr>
      <vt:lpstr>多层人工神经网络结构</vt:lpstr>
      <vt:lpstr>多层人工神经网络：反向传播算法</vt:lpstr>
      <vt:lpstr>多层人工神经网络：反向传播算法</vt:lpstr>
      <vt:lpstr>多层人工神经网络：反向传播算法</vt:lpstr>
      <vt:lpstr>多层人工神经网络：反向传播算法</vt:lpstr>
      <vt:lpstr>多层人工神经网络：反向传播算法</vt:lpstr>
      <vt:lpstr>多层人工神经网络：反向传播算法</vt:lpstr>
      <vt:lpstr>多层人工神经网络：反向传播算法</vt:lpstr>
      <vt:lpstr>多层人工神经网络：Exclusive-OR操作</vt:lpstr>
      <vt:lpstr>多层人工神经网络：Exclusive-OR操作</vt:lpstr>
      <vt:lpstr>多层人工神经网络：Exclusive-OR操作</vt:lpstr>
      <vt:lpstr>多层人工神经网络：Exclusive-OR操作</vt:lpstr>
      <vt:lpstr>多层人工神经网络：Exclusive-OR操作</vt:lpstr>
      <vt:lpstr>多层人工神经网络：Exclusive-OR操作</vt:lpstr>
      <vt:lpstr>多层人工神经网络：Exclusive-OR操作</vt:lpstr>
      <vt:lpstr>多层人工神经网络：Exclusive-OR操作</vt:lpstr>
      <vt:lpstr>多层人工神经网络：Exclusive-OR操作</vt:lpstr>
      <vt:lpstr>多层人工神经网络：Exclusive-OR操作</vt:lpstr>
      <vt:lpstr>多层人工神经网络：加速学习</vt:lpstr>
      <vt:lpstr>多层人工神经网络：加速学习</vt:lpstr>
      <vt:lpstr>多层人工神经网络：加速学习</vt:lpstr>
      <vt:lpstr>多层人工神经网络：加速学习</vt:lpstr>
      <vt:lpstr>总结</vt:lpstr>
      <vt:lpstr>Qa？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Search Center A NUS-Tsinghua Joint Center on Extreme Search</dc:title>
  <dc:creator>Luan Huanbo</dc:creator>
  <cp:lastModifiedBy>hnxy</cp:lastModifiedBy>
  <cp:revision>1217</cp:revision>
  <dcterms:created xsi:type="dcterms:W3CDTF">2012-07-06T08:29:00Z</dcterms:created>
  <dcterms:modified xsi:type="dcterms:W3CDTF">2019-12-02T15:57:51Z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