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42"/>
  </p:notesMasterIdLst>
  <p:handoutMasterIdLst>
    <p:handoutMasterId r:id="rId43"/>
  </p:handoutMasterIdLst>
  <p:sldIdLst>
    <p:sldId id="591" r:id="rId2"/>
    <p:sldId id="439" r:id="rId3"/>
    <p:sldId id="718" r:id="rId4"/>
    <p:sldId id="730" r:id="rId5"/>
    <p:sldId id="729" r:id="rId6"/>
    <p:sldId id="503" r:id="rId7"/>
    <p:sldId id="698" r:id="rId8"/>
    <p:sldId id="719" r:id="rId9"/>
    <p:sldId id="720" r:id="rId10"/>
    <p:sldId id="728" r:id="rId11"/>
    <p:sldId id="697" r:id="rId12"/>
    <p:sldId id="731" r:id="rId13"/>
    <p:sldId id="721" r:id="rId14"/>
    <p:sldId id="722" r:id="rId15"/>
    <p:sldId id="723" r:id="rId16"/>
    <p:sldId id="724" r:id="rId17"/>
    <p:sldId id="725" r:id="rId18"/>
    <p:sldId id="726" r:id="rId19"/>
    <p:sldId id="699" r:id="rId20"/>
    <p:sldId id="693" r:id="rId21"/>
    <p:sldId id="659" r:id="rId22"/>
    <p:sldId id="684" r:id="rId23"/>
    <p:sldId id="660" r:id="rId24"/>
    <p:sldId id="661" r:id="rId25"/>
    <p:sldId id="692" r:id="rId26"/>
    <p:sldId id="662" r:id="rId27"/>
    <p:sldId id="663" r:id="rId28"/>
    <p:sldId id="703" r:id="rId29"/>
    <p:sldId id="665" r:id="rId30"/>
    <p:sldId id="704" r:id="rId31"/>
    <p:sldId id="701" r:id="rId32"/>
    <p:sldId id="705" r:id="rId33"/>
    <p:sldId id="707" r:id="rId34"/>
    <p:sldId id="706" r:id="rId35"/>
    <p:sldId id="708" r:id="rId36"/>
    <p:sldId id="709" r:id="rId37"/>
    <p:sldId id="710" r:id="rId38"/>
    <p:sldId id="711" r:id="rId39"/>
    <p:sldId id="716" r:id="rId40"/>
    <p:sldId id="476" r:id="rId41"/>
  </p:sldIdLst>
  <p:sldSz cx="9144000" cy="6858000" type="screen4x3"/>
  <p:notesSz cx="6669088"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4" autoAdjust="0"/>
    <p:restoredTop sz="90360" autoAdjust="0"/>
  </p:normalViewPr>
  <p:slideViewPr>
    <p:cSldViewPr>
      <p:cViewPr varScale="1">
        <p:scale>
          <a:sx n="61" d="100"/>
          <a:sy n="61" d="100"/>
        </p:scale>
        <p:origin x="-156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3" d="100"/>
          <a:sy n="83" d="100"/>
        </p:scale>
        <p:origin x="-3960" y="-96"/>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777607" y="0"/>
            <a:ext cx="2889938" cy="496332"/>
          </a:xfrm>
          <a:prstGeom prst="rect">
            <a:avLst/>
          </a:prstGeom>
        </p:spPr>
        <p:txBody>
          <a:bodyPr vert="horz" lIns="91440" tIns="45720" rIns="91440" bIns="45720" rtlCol="0"/>
          <a:lstStyle>
            <a:lvl1pPr algn="r">
              <a:defRPr sz="1200"/>
            </a:lvl1pPr>
          </a:lstStyle>
          <a:p>
            <a:fld id="{72F0BD33-6F4E-4442-AE10-F7766F96CE00}" type="datetimeFigureOut">
              <a:rPr lang="zh-CN" altLang="en-US" smtClean="0"/>
              <a:pPr/>
              <a:t>2019/12/12</a:t>
            </a:fld>
            <a:endParaRPr lang="zh-CN" altLang="en-US"/>
          </a:p>
        </p:txBody>
      </p:sp>
      <p:sp>
        <p:nvSpPr>
          <p:cNvPr id="4" name="页脚占位符 3"/>
          <p:cNvSpPr>
            <a:spLocks noGrp="1"/>
          </p:cNvSpPr>
          <p:nvPr>
            <p:ph type="ftr" sz="quarter" idx="2"/>
          </p:nvPr>
        </p:nvSpPr>
        <p:spPr>
          <a:xfrm>
            <a:off x="0" y="9428583"/>
            <a:ext cx="2889938" cy="49633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777607" y="9428583"/>
            <a:ext cx="2889938" cy="496332"/>
          </a:xfrm>
          <a:prstGeom prst="rect">
            <a:avLst/>
          </a:prstGeom>
        </p:spPr>
        <p:txBody>
          <a:bodyPr vert="horz" lIns="91440" tIns="45720" rIns="91440" bIns="45720" rtlCol="0" anchor="b"/>
          <a:lstStyle>
            <a:lvl1pPr algn="r">
              <a:defRPr sz="1200"/>
            </a:lvl1pPr>
          </a:lstStyle>
          <a:p>
            <a:fld id="{B95DD10B-BFFD-4063-AB6B-D37A894C6EFC}" type="slidenum">
              <a:rPr lang="zh-CN" altLang="en-US" smtClean="0"/>
              <a:pPr/>
              <a:t>‹#›</a:t>
            </a:fld>
            <a:endParaRPr lang="zh-CN" altLang="en-US"/>
          </a:p>
        </p:txBody>
      </p:sp>
    </p:spTree>
    <p:extLst>
      <p:ext uri="{BB962C8B-B14F-4D97-AF65-F5344CB8AC3E}">
        <p14:creationId xmlns:p14="http://schemas.microsoft.com/office/powerpoint/2010/main" val="102218855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139C77C4-79B1-4BB9-91B3-4C87C057B65F}" type="datetimeFigureOut">
              <a:rPr lang="zh-CN" altLang="en-US" smtClean="0"/>
              <a:pPr/>
              <a:t>2019/12/12</a:t>
            </a:fld>
            <a:endParaRPr lang="zh-CN" altLang="en-US"/>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66909" y="4715153"/>
            <a:ext cx="5335270" cy="4466987"/>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F771BAA4-B46D-40F9-ABAC-F33DAD13BD98}" type="slidenum">
              <a:rPr lang="zh-CN" altLang="en-US" smtClean="0"/>
              <a:pPr/>
              <a:t>‹#›</a:t>
            </a:fld>
            <a:endParaRPr lang="zh-CN" altLang="en-US"/>
          </a:p>
        </p:txBody>
      </p:sp>
    </p:spTree>
    <p:extLst>
      <p:ext uri="{BB962C8B-B14F-4D97-AF65-F5344CB8AC3E}">
        <p14:creationId xmlns:p14="http://schemas.microsoft.com/office/powerpoint/2010/main" val="418078435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venturebeat.com/company/youtube"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venturebeat.com/company/foursquare" TargetMode="External"/><Relationship Id="rId4" Type="http://schemas.openxmlformats.org/officeDocument/2006/relationships/hyperlink" Target="http://venturebeat.com/company/facebook"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venturebeat.com/company/youtube"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venturebeat.com/company/foursquare" TargetMode="External"/><Relationship Id="rId4" Type="http://schemas.openxmlformats.org/officeDocument/2006/relationships/hyperlink" Target="http://venturebeat.com/company/facebook"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venturebeat.com/company/youtube"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venturebeat.com/company/foursquare" TargetMode="External"/><Relationship Id="rId4" Type="http://schemas.openxmlformats.org/officeDocument/2006/relationships/hyperlink" Target="http://venturebeat.com/company/facebook"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venturebeat.com/company/youtube"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venturebeat.com/company/foursquare" TargetMode="External"/><Relationship Id="rId4" Type="http://schemas.openxmlformats.org/officeDocument/2006/relationships/hyperlink" Target="http://venturebeat.com/company/facebook"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venturebeat.com/company/youtube"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venturebeat.com/company/foursquare" TargetMode="External"/><Relationship Id="rId4" Type="http://schemas.openxmlformats.org/officeDocument/2006/relationships/hyperlink" Target="http://venturebeat.com/company/facebook"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venturebeat.com/company/youtube"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venturebeat.com/company/foursquare" TargetMode="External"/><Relationship Id="rId4" Type="http://schemas.openxmlformats.org/officeDocument/2006/relationships/hyperlink" Target="http://venturebeat.com/company/facebook"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venturebeat.com/company/youtube"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venturebeat.com/company/foursquare" TargetMode="External"/><Relationship Id="rId4" Type="http://schemas.openxmlformats.org/officeDocument/2006/relationships/hyperlink" Target="http://venturebeat.com/company/facebook"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solidFill>
                  <a:prstClr val="black"/>
                </a:solidFill>
              </a:rPr>
              <a:pPr/>
              <a:t>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18">
              <a:defRPr/>
            </a:pPr>
            <a:endParaRPr lang="en-US" altLang="zh-CN" baseline="0" dirty="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pPr/>
              <a:t>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18">
              <a:defRPr/>
            </a:pPr>
            <a:endParaRPr lang="en-US" baseline="0" dirty="0"/>
          </a:p>
          <a:p>
            <a:pPr defTabSz="914318">
              <a:defRPr/>
            </a:pPr>
            <a:r>
              <a:rPr lang="en-US" baseline="0" dirty="0"/>
              <a:t>But just how big these UGCs are. On average, in e</a:t>
            </a:r>
            <a:r>
              <a:rPr lang="en-US" dirty="0"/>
              <a:t>very 60 seconds in social media, two million videos are viewed on </a:t>
            </a:r>
            <a:r>
              <a:rPr lang="en-US" dirty="0">
                <a:hlinkClick r:id="rId3"/>
              </a:rPr>
              <a:t>YouTube</a:t>
            </a:r>
            <a:r>
              <a:rPr lang="en-US" dirty="0"/>
              <a:t>, 700,000 messages are delivered by way of </a:t>
            </a:r>
            <a:r>
              <a:rPr lang="en-US" dirty="0" err="1">
                <a:hlinkClick r:id="rId4"/>
              </a:rPr>
              <a:t>Facebook</a:t>
            </a:r>
            <a:r>
              <a:rPr lang="en-US" dirty="0"/>
              <a:t>, 175,000 tweets are fired off into the ether, and 2,000 </a:t>
            </a:r>
            <a:r>
              <a:rPr lang="en-US" dirty="0">
                <a:hlinkClick r:id="rId5"/>
              </a:rPr>
              <a:t>Foursquare</a:t>
            </a:r>
            <a:r>
              <a:rPr lang="en-US" dirty="0"/>
              <a:t> check-ins tell the world where we are. When considered together, one thing seems clear: social media has taken over the world. </a:t>
            </a:r>
            <a:endParaRPr lang="en-US" altLang="zh-CN" baseline="0" dirty="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pPr/>
              <a:t>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pPr/>
              <a:t>30</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solidFill>
                  <a:prstClr val="black"/>
                </a:solidFill>
              </a:rPr>
              <a:pPr/>
              <a:t>40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wrap="square" lIns="96661" tIns="48331" rIns="96661" bIns="48331"/>
          <a:lstStyle/>
          <a:p>
            <a:pPr eaLnBrk="1" hangingPunct="1">
              <a:spcBef>
                <a:spcPct val="0"/>
              </a:spcBef>
            </a:pPr>
            <a:endParaRPr lang="en-US" dirty="0">
              <a:latin typeface="Arial" pitchFamily="34" charset="0"/>
            </a:endParaRPr>
          </a:p>
        </p:txBody>
      </p:sp>
      <p:sp>
        <p:nvSpPr>
          <p:cNvPr id="59396" name="Slide Number Placeholder 3"/>
          <p:cNvSpPr>
            <a:spLocks noGrp="1"/>
          </p:cNvSpPr>
          <p:nvPr>
            <p:ph type="sldNum" sz="quarter" idx="5"/>
          </p:nvPr>
        </p:nvSpPr>
        <p:spPr>
          <a:noFill/>
        </p:spPr>
        <p:txBody>
          <a:bodyPr/>
          <a:lstStyle/>
          <a:p>
            <a:fld id="{CDE2CD75-3708-4860-AE07-B3B1373E0532}" type="slidenum">
              <a:rPr lang="en-US" smtClean="0"/>
              <a:pPr/>
              <a:t>2</a:t>
            </a:fld>
            <a:endParaRPr lang="en-US"/>
          </a:p>
        </p:txBody>
      </p:sp>
      <p:sp>
        <p:nvSpPr>
          <p:cNvPr id="5" name="页脚占位符 4"/>
          <p:cNvSpPr>
            <a:spLocks noGrp="1"/>
          </p:cNvSpPr>
          <p:nvPr>
            <p:ph type="ftr" sz="quarter" idx="10"/>
          </p:nvPr>
        </p:nvSpPr>
        <p:spPr/>
        <p:txBody>
          <a:bodyPr/>
          <a:lstStyle/>
          <a:p>
            <a:endParaRPr lang="zh-CN" altLang="en-US"/>
          </a:p>
        </p:txBody>
      </p:sp>
      <p:sp>
        <p:nvSpPr>
          <p:cNvPr id="6" name="页眉占位符 5"/>
          <p:cNvSpPr>
            <a:spLocks noGrp="1"/>
          </p:cNvSpPr>
          <p:nvPr>
            <p:ph type="hdr" sz="quarter" idx="1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18">
              <a:defRPr/>
            </a:pPr>
            <a:endParaRPr lang="en-US" baseline="0" dirty="0"/>
          </a:p>
          <a:p>
            <a:pPr defTabSz="914318">
              <a:defRPr/>
            </a:pPr>
            <a:r>
              <a:rPr lang="en-US" baseline="0" dirty="0"/>
              <a:t>But just how big these UGCs are. On average, in e</a:t>
            </a:r>
            <a:r>
              <a:rPr lang="en-US" dirty="0"/>
              <a:t>very 60 seconds in social media, two million videos are viewed on </a:t>
            </a:r>
            <a:r>
              <a:rPr lang="en-US" dirty="0">
                <a:hlinkClick r:id="rId3"/>
              </a:rPr>
              <a:t>YouTube</a:t>
            </a:r>
            <a:r>
              <a:rPr lang="en-US" dirty="0"/>
              <a:t>, 700,000 messages are delivered by way of </a:t>
            </a:r>
            <a:r>
              <a:rPr lang="en-US" dirty="0" err="1">
                <a:hlinkClick r:id="rId4"/>
              </a:rPr>
              <a:t>Facebook</a:t>
            </a:r>
            <a:r>
              <a:rPr lang="en-US" dirty="0"/>
              <a:t>, 175,000 tweets are fired off into the ether, and 2,000 </a:t>
            </a:r>
            <a:r>
              <a:rPr lang="en-US" dirty="0">
                <a:hlinkClick r:id="rId5"/>
              </a:rPr>
              <a:t>Foursquare</a:t>
            </a:r>
            <a:r>
              <a:rPr lang="en-US" dirty="0"/>
              <a:t> check-ins tell the world where we are. When considered together, one thing seems clear: social media has taken over the world. </a:t>
            </a:r>
            <a:endParaRPr lang="en-US" altLang="zh-CN" baseline="0" dirty="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pPr/>
              <a:t>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18">
              <a:defRPr/>
            </a:pPr>
            <a:endParaRPr lang="en-US" baseline="0" dirty="0"/>
          </a:p>
          <a:p>
            <a:pPr defTabSz="914318">
              <a:defRPr/>
            </a:pPr>
            <a:r>
              <a:rPr lang="en-US" baseline="0" dirty="0"/>
              <a:t>But just how big these UGCs are. On average, in e</a:t>
            </a:r>
            <a:r>
              <a:rPr lang="en-US" dirty="0"/>
              <a:t>very 60 seconds in social media, two million videos are viewed on </a:t>
            </a:r>
            <a:r>
              <a:rPr lang="en-US" dirty="0">
                <a:hlinkClick r:id="rId3"/>
              </a:rPr>
              <a:t>YouTube</a:t>
            </a:r>
            <a:r>
              <a:rPr lang="en-US" dirty="0"/>
              <a:t>, 700,000 messages are delivered by way of </a:t>
            </a:r>
            <a:r>
              <a:rPr lang="en-US" dirty="0" err="1">
                <a:hlinkClick r:id="rId4"/>
              </a:rPr>
              <a:t>Facebook</a:t>
            </a:r>
            <a:r>
              <a:rPr lang="en-US" dirty="0"/>
              <a:t>, 175,000 tweets are fired off into the ether, and 2,000 </a:t>
            </a:r>
            <a:r>
              <a:rPr lang="en-US" dirty="0">
                <a:hlinkClick r:id="rId5"/>
              </a:rPr>
              <a:t>Foursquare</a:t>
            </a:r>
            <a:r>
              <a:rPr lang="en-US" dirty="0"/>
              <a:t> check-ins tell the world where we are. When considered together, one thing seems clear: social media has taken over the world. </a:t>
            </a:r>
            <a:endParaRPr lang="en-US" altLang="zh-CN" baseline="0" dirty="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pPr/>
              <a:t>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18">
              <a:defRPr/>
            </a:pPr>
            <a:endParaRPr lang="en-US" baseline="0" dirty="0"/>
          </a:p>
          <a:p>
            <a:pPr defTabSz="914318">
              <a:defRPr/>
            </a:pPr>
            <a:r>
              <a:rPr lang="en-US" baseline="0" dirty="0"/>
              <a:t>But just how big these UGCs are. On average, in e</a:t>
            </a:r>
            <a:r>
              <a:rPr lang="en-US" dirty="0"/>
              <a:t>very 60 seconds in social media, two million videos are viewed on </a:t>
            </a:r>
            <a:r>
              <a:rPr lang="en-US" dirty="0">
                <a:hlinkClick r:id="rId3"/>
              </a:rPr>
              <a:t>YouTube</a:t>
            </a:r>
            <a:r>
              <a:rPr lang="en-US" dirty="0"/>
              <a:t>, 700,000 messages are delivered by way of </a:t>
            </a:r>
            <a:r>
              <a:rPr lang="en-US" dirty="0" err="1">
                <a:hlinkClick r:id="rId4"/>
              </a:rPr>
              <a:t>Facebook</a:t>
            </a:r>
            <a:r>
              <a:rPr lang="en-US" dirty="0"/>
              <a:t>, 175,000 tweets are fired off into the ether, and 2,000 </a:t>
            </a:r>
            <a:r>
              <a:rPr lang="en-US" dirty="0">
                <a:hlinkClick r:id="rId5"/>
              </a:rPr>
              <a:t>Foursquare</a:t>
            </a:r>
            <a:r>
              <a:rPr lang="en-US" dirty="0"/>
              <a:t> check-ins tell the world where we are. When considered together, one thing seems clear: social media has taken over the world. </a:t>
            </a:r>
            <a:endParaRPr lang="en-US" altLang="zh-CN" baseline="0" dirty="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pPr/>
              <a:t>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18">
              <a:defRPr/>
            </a:pPr>
            <a:endParaRPr lang="en-US" baseline="0" dirty="0"/>
          </a:p>
          <a:p>
            <a:pPr defTabSz="914318">
              <a:defRPr/>
            </a:pPr>
            <a:r>
              <a:rPr lang="en-US" baseline="0" dirty="0"/>
              <a:t>But just how big these UGCs are. On average, in e</a:t>
            </a:r>
            <a:r>
              <a:rPr lang="en-US" dirty="0"/>
              <a:t>very 60 seconds in social media, two million videos are viewed on </a:t>
            </a:r>
            <a:r>
              <a:rPr lang="en-US" dirty="0">
                <a:hlinkClick r:id="rId3"/>
              </a:rPr>
              <a:t>YouTube</a:t>
            </a:r>
            <a:r>
              <a:rPr lang="en-US" dirty="0"/>
              <a:t>, 700,000 messages are delivered by way of </a:t>
            </a:r>
            <a:r>
              <a:rPr lang="en-US" dirty="0" err="1">
                <a:hlinkClick r:id="rId4"/>
              </a:rPr>
              <a:t>Facebook</a:t>
            </a:r>
            <a:r>
              <a:rPr lang="en-US" dirty="0"/>
              <a:t>, 175,000 tweets are fired off into the ether, and 2,000 </a:t>
            </a:r>
            <a:r>
              <a:rPr lang="en-US" dirty="0">
                <a:hlinkClick r:id="rId5"/>
              </a:rPr>
              <a:t>Foursquare</a:t>
            </a:r>
            <a:r>
              <a:rPr lang="en-US" dirty="0"/>
              <a:t> check-ins tell the world where we are. When considered together, one thing seems clear: social media has taken over the world. </a:t>
            </a:r>
            <a:endParaRPr lang="en-US" altLang="zh-CN" baseline="0" dirty="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pPr/>
              <a:t>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18">
              <a:defRPr/>
            </a:pPr>
            <a:endParaRPr lang="en-US" baseline="0" dirty="0"/>
          </a:p>
          <a:p>
            <a:pPr defTabSz="914318">
              <a:defRPr/>
            </a:pPr>
            <a:r>
              <a:rPr lang="en-US" baseline="0" dirty="0"/>
              <a:t>But just how big these UGCs are. On average, in e</a:t>
            </a:r>
            <a:r>
              <a:rPr lang="en-US" dirty="0"/>
              <a:t>very 60 seconds in social media, two million videos are viewed on </a:t>
            </a:r>
            <a:r>
              <a:rPr lang="en-US" dirty="0">
                <a:hlinkClick r:id="rId3"/>
              </a:rPr>
              <a:t>YouTube</a:t>
            </a:r>
            <a:r>
              <a:rPr lang="en-US" dirty="0"/>
              <a:t>, 700,000 messages are delivered by way of </a:t>
            </a:r>
            <a:r>
              <a:rPr lang="en-US" dirty="0" err="1">
                <a:hlinkClick r:id="rId4"/>
              </a:rPr>
              <a:t>Facebook</a:t>
            </a:r>
            <a:r>
              <a:rPr lang="en-US" dirty="0"/>
              <a:t>, 175,000 tweets are fired off into the ether, and 2,000 </a:t>
            </a:r>
            <a:r>
              <a:rPr lang="en-US" dirty="0">
                <a:hlinkClick r:id="rId5"/>
              </a:rPr>
              <a:t>Foursquare</a:t>
            </a:r>
            <a:r>
              <a:rPr lang="en-US" dirty="0"/>
              <a:t> check-ins tell the world where we are. When considered together, one thing seems clear: social media has taken over the world. </a:t>
            </a:r>
            <a:endParaRPr lang="en-US" altLang="zh-CN" baseline="0" dirty="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pPr/>
              <a:t>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18">
              <a:defRPr/>
            </a:pPr>
            <a:r>
              <a:rPr lang="en-US" altLang="zh-CN" baseline="0" dirty="0" smtClean="0"/>
              <a:t>https://blog.csdn.net/z_feng12489/article/details/80211955</a:t>
            </a:r>
            <a:endParaRPr lang="en-US" altLang="zh-CN" baseline="0" dirty="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pPr/>
              <a:t>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18">
              <a:defRPr/>
            </a:pPr>
            <a:endParaRPr lang="en-US" baseline="0" dirty="0"/>
          </a:p>
          <a:p>
            <a:pPr defTabSz="914318">
              <a:defRPr/>
            </a:pPr>
            <a:r>
              <a:rPr lang="en-US" baseline="0" dirty="0"/>
              <a:t>But just how big these UGCs are. On average, in e</a:t>
            </a:r>
            <a:r>
              <a:rPr lang="en-US" dirty="0"/>
              <a:t>very 60 seconds in social media, two million videos are viewed on </a:t>
            </a:r>
            <a:r>
              <a:rPr lang="en-US" dirty="0">
                <a:hlinkClick r:id="rId3"/>
              </a:rPr>
              <a:t>YouTube</a:t>
            </a:r>
            <a:r>
              <a:rPr lang="en-US" dirty="0"/>
              <a:t>, 700,000 messages are delivered by way of </a:t>
            </a:r>
            <a:r>
              <a:rPr lang="en-US" dirty="0" err="1">
                <a:hlinkClick r:id="rId4"/>
              </a:rPr>
              <a:t>Facebook</a:t>
            </a:r>
            <a:r>
              <a:rPr lang="en-US" dirty="0"/>
              <a:t>, 175,000 tweets are fired off into the ether, and 2,000 </a:t>
            </a:r>
            <a:r>
              <a:rPr lang="en-US" dirty="0">
                <a:hlinkClick r:id="rId5"/>
              </a:rPr>
              <a:t>Foursquare</a:t>
            </a:r>
            <a:r>
              <a:rPr lang="en-US" dirty="0"/>
              <a:t> check-ins tell the world where we are. When considered together, one thing seems clear: social media has taken over the world. </a:t>
            </a:r>
            <a:endParaRPr lang="en-US" altLang="zh-CN" baseline="0" dirty="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pPr/>
              <a:t>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247007"/>
            <a:ext cx="7772400" cy="1470025"/>
          </a:xfrm>
        </p:spPr>
        <p:txBody>
          <a:bodyPr/>
          <a:lstStyle>
            <a:lvl1pPr>
              <a:defRPr b="1">
                <a:solidFill>
                  <a:schemeClr val="tx1">
                    <a:lumMod val="75000"/>
                    <a:lumOff val="25000"/>
                  </a:schemeClr>
                </a:solidFill>
              </a:defRPr>
            </a:lvl1pPr>
          </a:lstStyle>
          <a:p>
            <a:r>
              <a:rPr lang="en-US" altLang="zh-CN"/>
              <a:t>Click to edit Master title style</a:t>
            </a:r>
            <a:endParaRPr lang="en-SG" dirty="0"/>
          </a:p>
        </p:txBody>
      </p:sp>
      <p:sp>
        <p:nvSpPr>
          <p:cNvPr id="3" name="Subtitle 2"/>
          <p:cNvSpPr>
            <a:spLocks noGrp="1"/>
          </p:cNvSpPr>
          <p:nvPr>
            <p:ph type="subTitle" idx="1"/>
          </p:nvPr>
        </p:nvSpPr>
        <p:spPr>
          <a:xfrm>
            <a:off x="1403648" y="4581128"/>
            <a:ext cx="6400800" cy="129614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SG" dirty="0"/>
          </a:p>
        </p:txBody>
      </p:sp>
      <p:sp>
        <p:nvSpPr>
          <p:cNvPr id="4" name="灯片编号占位符 3"/>
          <p:cNvSpPr>
            <a:spLocks noGrp="1"/>
          </p:cNvSpPr>
          <p:nvPr>
            <p:ph type="sldNum" sz="quarter" idx="10"/>
          </p:nvPr>
        </p:nvSpPr>
        <p:spPr>
          <a:xfrm>
            <a:off x="-108520" y="6492875"/>
            <a:ext cx="6768752" cy="365125"/>
          </a:xfrm>
        </p:spPr>
        <p:txBody>
          <a:bodyPr/>
          <a:lstStyle>
            <a:lvl1pPr>
              <a:defRPr/>
            </a:lvl1pPr>
          </a:lstStyle>
          <a:p>
            <a:r>
              <a:rPr lang="en-SG" dirty="0"/>
              <a:t>2015</a:t>
            </a:r>
            <a:r>
              <a:rPr lang="zh-CN" altLang="en-US" dirty="0"/>
              <a:t>年</a:t>
            </a:r>
            <a:r>
              <a:rPr lang="en-US" altLang="zh-CN" dirty="0"/>
              <a:t>1</a:t>
            </a:r>
            <a:r>
              <a:rPr lang="zh-CN" altLang="en-US" dirty="0"/>
              <a:t>月                                                                                                湖南大学信息科学与工程学院</a:t>
            </a:r>
            <a:endParaRPr lang="en-SG" dirty="0"/>
          </a:p>
        </p:txBody>
      </p:sp>
    </p:spTree>
    <p:extLst>
      <p:ext uri="{BB962C8B-B14F-4D97-AF65-F5344CB8AC3E}">
        <p14:creationId xmlns:p14="http://schemas.microsoft.com/office/powerpoint/2010/main" val="101323540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2681" y="0"/>
            <a:ext cx="9141319" cy="1417638"/>
          </a:xfrm>
          <a:gradFill flip="none" rotWithShape="1">
            <a:gsLst>
              <a:gs pos="0">
                <a:schemeClr val="tx1">
                  <a:lumMod val="73000"/>
                </a:schemeClr>
              </a:gs>
              <a:gs pos="50000">
                <a:schemeClr val="tx1">
                  <a:lumMod val="65000"/>
                  <a:lumOff val="35000"/>
                </a:schemeClr>
              </a:gs>
              <a:gs pos="100000">
                <a:schemeClr val="tx1">
                  <a:lumMod val="50000"/>
                  <a:lumOff val="50000"/>
                </a:schemeClr>
              </a:gs>
            </a:gsLst>
            <a:lin ang="0" scaled="1"/>
            <a:tileRect/>
          </a:gradFill>
        </p:spPr>
        <p:txBody>
          <a:bodyPr/>
          <a:lstStyle>
            <a:lvl1pPr>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altLang="zh-CN"/>
              <a:t>Click to edit Master title style</a:t>
            </a:r>
            <a:endParaRPr lang="en-SG"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SG" dirty="0"/>
          </a:p>
        </p:txBody>
      </p:sp>
      <p:sp>
        <p:nvSpPr>
          <p:cNvPr id="6" name="Slide Number Placeholder 5"/>
          <p:cNvSpPr>
            <a:spLocks noGrp="1"/>
          </p:cNvSpPr>
          <p:nvPr>
            <p:ph type="sldNum" sz="quarter" idx="12"/>
          </p:nvPr>
        </p:nvSpPr>
        <p:spPr>
          <a:xfrm>
            <a:off x="467544" y="6356350"/>
            <a:ext cx="2133600" cy="365125"/>
          </a:xfrm>
        </p:spPr>
        <p:txBody>
          <a:bodyPr/>
          <a:lstStyle/>
          <a:p>
            <a:fld id="{7D75B9EA-579D-4E82-A1B2-247215221A92}" type="slidenum">
              <a:rPr lang="en-SG" smtClean="0"/>
              <a:pPr/>
              <a:t>‹#›</a:t>
            </a:fld>
            <a:endParaRPr lang="en-SG" dirty="0"/>
          </a:p>
        </p:txBody>
      </p:sp>
      <p:sp>
        <p:nvSpPr>
          <p:cNvPr id="7" name="Rectangle 6"/>
          <p:cNvSpPr/>
          <p:nvPr userDrawn="1"/>
        </p:nvSpPr>
        <p:spPr>
          <a:xfrm>
            <a:off x="0" y="1412775"/>
            <a:ext cx="9144000" cy="6785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99100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d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5576" y="2276872"/>
            <a:ext cx="7772400" cy="1362075"/>
          </a:xfrm>
        </p:spPr>
        <p:txBody>
          <a:bodyPr anchor="t"/>
          <a:lstStyle>
            <a:lvl1pPr algn="l">
              <a:defRPr sz="4000" b="1" cap="all">
                <a:solidFill>
                  <a:schemeClr val="tx1">
                    <a:lumMod val="75000"/>
                    <a:lumOff val="25000"/>
                  </a:schemeClr>
                </a:solidFill>
              </a:defRPr>
            </a:lvl1pPr>
          </a:lstStyle>
          <a:p>
            <a:r>
              <a:rPr lang="en-US" altLang="zh-CN"/>
              <a:t>Click to edit Master title style</a:t>
            </a:r>
            <a:endParaRPr lang="en-SG" dirty="0"/>
          </a:p>
        </p:txBody>
      </p:sp>
      <p:sp>
        <p:nvSpPr>
          <p:cNvPr id="3" name="Text Placeholder 2"/>
          <p:cNvSpPr>
            <a:spLocks noGrp="1"/>
          </p:cNvSpPr>
          <p:nvPr>
            <p:ph type="body" idx="1"/>
          </p:nvPr>
        </p:nvSpPr>
        <p:spPr>
          <a:xfrm>
            <a:off x="755576" y="3861049"/>
            <a:ext cx="7772400" cy="43204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Tree>
    <p:extLst>
      <p:ext uri="{BB962C8B-B14F-4D97-AF65-F5344CB8AC3E}">
        <p14:creationId xmlns:p14="http://schemas.microsoft.com/office/powerpoint/2010/main" val="434136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a:t>Click to edit Master title style</a:t>
            </a:r>
          </a:p>
        </p:txBody>
      </p:sp>
      <p:sp>
        <p:nvSpPr>
          <p:cNvPr id="3" name="Content Placeholder 2"/>
          <p:cNvSpPr>
            <a:spLocks noGrp="1"/>
          </p:cNvSpPr>
          <p:nvPr>
            <p:ph sz="half" idx="1"/>
          </p:nvPr>
        </p:nvSpPr>
        <p:spPr>
          <a:xfrm>
            <a:off x="457200" y="1752600"/>
            <a:ext cx="4038600" cy="5022787"/>
          </a:xfrm>
        </p:spPr>
        <p:txBody>
          <a:bodyPr/>
          <a:lstStyle>
            <a:lvl1pPr>
              <a:defRPr sz="2000"/>
            </a:lvl1pPr>
            <a:lvl2pPr>
              <a:defRPr sz="19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52600"/>
            <a:ext cx="4038600" cy="5022787"/>
          </a:xfrm>
        </p:spPr>
        <p:txBody>
          <a:bodyPr/>
          <a:lstStyle>
            <a:lvl1pPr>
              <a:defRPr sz="2000"/>
            </a:lvl1pPr>
            <a:lvl2pPr>
              <a:defRPr sz="19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6"/>
          <p:cNvSpPr>
            <a:spLocks noGrp="1"/>
          </p:cNvSpPr>
          <p:nvPr>
            <p:ph type="sldNum" sz="quarter" idx="10"/>
          </p:nvPr>
        </p:nvSpPr>
        <p:spPr/>
        <p:txBody>
          <a:bodyPr/>
          <a:lstStyle>
            <a:lvl1pPr>
              <a:defRPr/>
            </a:lvl1pPr>
          </a:lstStyle>
          <a:p>
            <a:fld id="{79504BA9-FD43-491D-A0E4-EDE828381183}" type="slidenum">
              <a:rPr lang="en-US" smtClean="0"/>
              <a:pPr/>
              <a:t>‹#›</a:t>
            </a:fld>
            <a:endParaRPr lang="en-US"/>
          </a:p>
        </p:txBody>
      </p:sp>
    </p:spTree>
    <p:extLst>
      <p:ext uri="{BB962C8B-B14F-4D97-AF65-F5344CB8AC3E}">
        <p14:creationId xmlns:p14="http://schemas.microsoft.com/office/powerpoint/2010/main" val="31630536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a:t>Click to edit Master title style</a:t>
            </a:r>
            <a:endParaRPr lang="en-SG"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SG"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75B9EA-579D-4E82-A1B2-247215221A92}" type="slidenum">
              <a:rPr lang="en-SG" smtClean="0"/>
              <a:pPr/>
              <a:t>‹#›</a:t>
            </a:fld>
            <a:endParaRPr lang="en-SG" dirty="0"/>
          </a:p>
        </p:txBody>
      </p:sp>
    </p:spTree>
    <p:extLst>
      <p:ext uri="{BB962C8B-B14F-4D97-AF65-F5344CB8AC3E}">
        <p14:creationId xmlns:p14="http://schemas.microsoft.com/office/powerpoint/2010/main" val="2097504810"/>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oleObject" Target="../embeddings/oleObject11.bin"/><Relationship Id="rId4" Type="http://schemas.openxmlformats.org/officeDocument/2006/relationships/image" Target="../media/image19.wmf"/></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7.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openxmlformats.org/officeDocument/2006/relationships/image" Target="../media/image29.wmf"/><Relationship Id="rId4" Type="http://schemas.openxmlformats.org/officeDocument/2006/relationships/oleObject" Target="../embeddings/oleObject13.bin"/><Relationship Id="rId9" Type="http://schemas.openxmlformats.org/officeDocument/2006/relationships/image" Target="../media/image31.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8.xml"/><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7.bin"/><Relationship Id="rId5" Type="http://schemas.openxmlformats.org/officeDocument/2006/relationships/image" Target="../media/image32.wmf"/><Relationship Id="rId4" Type="http://schemas.openxmlformats.org/officeDocument/2006/relationships/oleObject" Target="../embeddings/oleObject16.bin"/><Relationship Id="rId9" Type="http://schemas.openxmlformats.org/officeDocument/2006/relationships/image" Target="../media/image34.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9.xml"/><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0.bin"/><Relationship Id="rId5" Type="http://schemas.openxmlformats.org/officeDocument/2006/relationships/image" Target="../media/image35.wmf"/><Relationship Id="rId4" Type="http://schemas.openxmlformats.org/officeDocument/2006/relationships/oleObject" Target="../embeddings/oleObject19.bin"/><Relationship Id="rId9" Type="http://schemas.openxmlformats.org/officeDocument/2006/relationships/image" Target="../media/image37.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8.wmf"/><Relationship Id="rId4" Type="http://schemas.openxmlformats.org/officeDocument/2006/relationships/oleObject" Target="../embeddings/oleObject22.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0.png"/><Relationship Id="rId5" Type="http://schemas.openxmlformats.org/officeDocument/2006/relationships/image" Target="../media/image39.wmf"/><Relationship Id="rId4" Type="http://schemas.openxmlformats.org/officeDocument/2006/relationships/oleObject" Target="../embeddings/oleObject23.bin"/></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9.wmf"/><Relationship Id="rId4" Type="http://schemas.openxmlformats.org/officeDocument/2006/relationships/oleObject" Target="../embeddings/oleObject24.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2.wmf"/></Relationships>
</file>

<file path=ppt/slides/_rels/slide25.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31.bin"/><Relationship Id="rId18" Type="http://schemas.openxmlformats.org/officeDocument/2006/relationships/image" Target="../media/image50.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47.wmf"/><Relationship Id="rId17" Type="http://schemas.openxmlformats.org/officeDocument/2006/relationships/oleObject" Target="../embeddings/oleObject33.bin"/><Relationship Id="rId2" Type="http://schemas.openxmlformats.org/officeDocument/2006/relationships/slideLayout" Target="../slideLayouts/slideLayout2.xml"/><Relationship Id="rId16" Type="http://schemas.openxmlformats.org/officeDocument/2006/relationships/image" Target="../media/image49.wmf"/><Relationship Id="rId1" Type="http://schemas.openxmlformats.org/officeDocument/2006/relationships/vmlDrawing" Target="../drawings/vmlDrawing12.vml"/><Relationship Id="rId6" Type="http://schemas.openxmlformats.org/officeDocument/2006/relationships/image" Target="../media/image44.wmf"/><Relationship Id="rId11" Type="http://schemas.openxmlformats.org/officeDocument/2006/relationships/oleObject" Target="../embeddings/oleObject30.bin"/><Relationship Id="rId5" Type="http://schemas.openxmlformats.org/officeDocument/2006/relationships/oleObject" Target="../embeddings/oleObject27.bin"/><Relationship Id="rId15" Type="http://schemas.openxmlformats.org/officeDocument/2006/relationships/oleObject" Target="../embeddings/oleObject32.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29.bin"/><Relationship Id="rId14" Type="http://schemas.openxmlformats.org/officeDocument/2006/relationships/image" Target="../media/image48.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51.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53.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 Id="rId9" Type="http://schemas.openxmlformats.org/officeDocument/2006/relationships/image" Target="../media/image11.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2.w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6.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1844825"/>
            <a:ext cx="8064896" cy="2448271"/>
          </a:xfrm>
        </p:spPr>
        <p:txBody>
          <a:bodyPr>
            <a:normAutofit fontScale="90000"/>
          </a:bodyPr>
          <a:lstStyle/>
          <a:p>
            <a:r>
              <a:rPr lang="zh-CN" altLang="en-US" sz="6000" dirty="0">
                <a:solidFill>
                  <a:srgbClr val="7030A0"/>
                </a:solidFill>
                <a:latin typeface="楷体" panose="02010609060101010101" pitchFamily="49" charset="-122"/>
                <a:ea typeface="楷体" panose="02010609060101010101" pitchFamily="49" charset="-122"/>
              </a:rPr>
              <a:t>第十八章</a:t>
            </a:r>
            <a:r>
              <a:rPr lang="en-US" altLang="zh-CN" sz="6000" dirty="0">
                <a:solidFill>
                  <a:srgbClr val="7030A0"/>
                </a:solidFill>
                <a:latin typeface="楷体" panose="02010609060101010101" pitchFamily="49" charset="-122"/>
                <a:ea typeface="楷体" panose="02010609060101010101" pitchFamily="49" charset="-122"/>
              </a:rPr>
              <a:t/>
            </a:r>
            <a:br>
              <a:rPr lang="en-US" altLang="zh-CN" sz="6000" dirty="0">
                <a:solidFill>
                  <a:srgbClr val="7030A0"/>
                </a:solidFill>
                <a:latin typeface="楷体" panose="02010609060101010101" pitchFamily="49" charset="-122"/>
                <a:ea typeface="楷体" panose="02010609060101010101" pitchFamily="49" charset="-122"/>
              </a:rPr>
            </a:br>
            <a:r>
              <a:rPr lang="en-US" altLang="zh-CN" sz="6000" dirty="0">
                <a:solidFill>
                  <a:srgbClr val="7030A0"/>
                </a:solidFill>
                <a:latin typeface="楷体" panose="02010609060101010101" pitchFamily="49" charset="-122"/>
                <a:ea typeface="楷体" panose="02010609060101010101" pitchFamily="49" charset="-122"/>
              </a:rPr>
              <a:t> </a:t>
            </a:r>
            <a:br>
              <a:rPr lang="en-US" altLang="zh-CN" sz="6000" dirty="0">
                <a:solidFill>
                  <a:srgbClr val="7030A0"/>
                </a:solidFill>
                <a:latin typeface="楷体" panose="02010609060101010101" pitchFamily="49" charset="-122"/>
                <a:ea typeface="楷体" panose="02010609060101010101" pitchFamily="49" charset="-122"/>
              </a:rPr>
            </a:br>
            <a:r>
              <a:rPr lang="zh-CN" altLang="en-US" sz="6000" dirty="0">
                <a:solidFill>
                  <a:srgbClr val="7030A0"/>
                </a:solidFill>
                <a:latin typeface="楷体" panose="02010609060101010101" pitchFamily="49" charset="-122"/>
                <a:ea typeface="楷体" panose="02010609060101010101" pitchFamily="49" charset="-122"/>
              </a:rPr>
              <a:t>线性模型与支持向量机</a:t>
            </a:r>
            <a:r>
              <a:rPr lang="en-US" altLang="zh-CN" sz="6000" dirty="0">
                <a:solidFill>
                  <a:srgbClr val="7030A0"/>
                </a:solidFill>
                <a:latin typeface="DFKai-SB" pitchFamily="65" charset="-120"/>
                <a:ea typeface="DFKai-SB" pitchFamily="65" charset="-120"/>
              </a:rPr>
              <a:t/>
            </a:r>
            <a:br>
              <a:rPr lang="en-US" altLang="zh-CN" sz="6000" dirty="0">
                <a:solidFill>
                  <a:srgbClr val="7030A0"/>
                </a:solidFill>
                <a:latin typeface="DFKai-SB" pitchFamily="65" charset="-120"/>
                <a:ea typeface="DFKai-SB" pitchFamily="65" charset="-120"/>
              </a:rPr>
            </a:br>
            <a:r>
              <a:rPr lang="en-US" altLang="zh-CN" sz="5400" dirty="0">
                <a:solidFill>
                  <a:schemeClr val="tx1"/>
                </a:solidFill>
              </a:rPr>
              <a:t>		</a:t>
            </a:r>
            <a:endParaRPr lang="en-SG" altLang="zh-CN" sz="3600" b="0" dirty="0">
              <a:solidFill>
                <a:schemeClr val="tx1"/>
              </a:solidFill>
            </a:endParaRPr>
          </a:p>
        </p:txBody>
      </p:sp>
      <p:pic>
        <p:nvPicPr>
          <p:cNvPr id="1026" name="Picture 2"/>
          <p:cNvPicPr>
            <a:picLocks noChangeAspect="1" noChangeArrowheads="1"/>
          </p:cNvPicPr>
          <p:nvPr/>
        </p:nvPicPr>
        <p:blipFill>
          <a:blip r:embed="rId3" cstate="print"/>
          <a:srcRect/>
          <a:stretch>
            <a:fillRect/>
          </a:stretch>
        </p:blipFill>
        <p:spPr bwMode="auto">
          <a:xfrm>
            <a:off x="6132277" y="188640"/>
            <a:ext cx="2760203" cy="1008112"/>
          </a:xfrm>
          <a:prstGeom prst="rect">
            <a:avLst/>
          </a:prstGeom>
          <a:noFill/>
          <a:ln w="9525">
            <a:noFill/>
            <a:miter lim="800000"/>
            <a:headEnd/>
            <a:tailEnd/>
          </a:ln>
        </p:spPr>
      </p:pic>
    </p:spTree>
    <p:extLst>
      <p:ext uri="{BB962C8B-B14F-4D97-AF65-F5344CB8AC3E}">
        <p14:creationId xmlns:p14="http://schemas.microsoft.com/office/powerpoint/2010/main" val="27777675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itchFamily="49" charset="-122"/>
                <a:ea typeface="楷体" pitchFamily="49" charset="-122"/>
              </a:rPr>
              <a:t>单变量线性回归</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12" y="2060848"/>
            <a:ext cx="5184576" cy="4759530"/>
          </a:xfrm>
        </p:spPr>
      </p:pic>
      <p:sp>
        <p:nvSpPr>
          <p:cNvPr id="8" name="矩形 7"/>
          <p:cNvSpPr/>
          <p:nvPr/>
        </p:nvSpPr>
        <p:spPr>
          <a:xfrm>
            <a:off x="683568" y="1484784"/>
            <a:ext cx="4134465" cy="523220"/>
          </a:xfrm>
          <a:prstGeom prst="rect">
            <a:avLst/>
          </a:prstGeom>
        </p:spPr>
        <p:txBody>
          <a:bodyPr wrap="none">
            <a:spAutoFit/>
          </a:bodyPr>
          <a:lstStyle/>
          <a:p>
            <a:r>
              <a:rPr lang="zh-CN" altLang="en-US" sz="2800" dirty="0">
                <a:latin typeface="楷体" pitchFamily="49" charset="-122"/>
                <a:ea typeface="楷体" pitchFamily="49" charset="-122"/>
                <a:cs typeface="Verdana" pitchFamily="34" charset="0"/>
              </a:rPr>
              <a:t>单变量线性回归公式推导</a:t>
            </a:r>
          </a:p>
        </p:txBody>
      </p:sp>
    </p:spTree>
    <p:extLst>
      <p:ext uri="{BB962C8B-B14F-4D97-AF65-F5344CB8AC3E}">
        <p14:creationId xmlns:p14="http://schemas.microsoft.com/office/powerpoint/2010/main" val="3358565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楷体" pitchFamily="49" charset="-122"/>
                <a:ea typeface="楷体" pitchFamily="49" charset="-122"/>
              </a:rPr>
              <a:t>单变量线性回归</a:t>
            </a:r>
          </a:p>
        </p:txBody>
      </p:sp>
      <p:sp>
        <p:nvSpPr>
          <p:cNvPr id="3" name="Content Placeholder 2"/>
          <p:cNvSpPr>
            <a:spLocks noGrp="1"/>
          </p:cNvSpPr>
          <p:nvPr>
            <p:ph idx="1"/>
          </p:nvPr>
        </p:nvSpPr>
        <p:spPr>
          <a:xfrm>
            <a:off x="457200" y="1600200"/>
            <a:ext cx="8229600" cy="1396752"/>
          </a:xfrm>
        </p:spPr>
        <p:txBody>
          <a:bodyPr>
            <a:normAutofit/>
          </a:bodyPr>
          <a:lstStyle/>
          <a:p>
            <a:pPr>
              <a:buClr>
                <a:srgbClr val="800000"/>
              </a:buClr>
              <a:buFont typeface="Wingdings" pitchFamily="2" charset="2"/>
              <a:buChar char="Ø"/>
            </a:pPr>
            <a:r>
              <a:rPr lang="en-US" altLang="zh-CN" dirty="0">
                <a:latin typeface="楷体" pitchFamily="49" charset="-122"/>
                <a:ea typeface="楷体" pitchFamily="49" charset="-122"/>
              </a:rPr>
              <a:t>L</a:t>
            </a:r>
            <a:r>
              <a:rPr lang="en-US" altLang="zh-CN" sz="2000" baseline="-25000" dirty="0">
                <a:latin typeface="楷体" pitchFamily="49" charset="-122"/>
                <a:ea typeface="楷体" pitchFamily="49" charset="-122"/>
              </a:rPr>
              <a:t>2</a:t>
            </a:r>
            <a:r>
              <a:rPr lang="zh-CN" altLang="en-US" dirty="0">
                <a:latin typeface="楷体" pitchFamily="49" charset="-122"/>
                <a:ea typeface="楷体" pitchFamily="49" charset="-122"/>
              </a:rPr>
              <a:t>损耗函数是凸型的，存在着全局极值</a:t>
            </a:r>
            <a:endParaRPr lang="en-US" altLang="zh-CN" dirty="0">
              <a:latin typeface="楷体" pitchFamily="49" charset="-122"/>
              <a:ea typeface="楷体" pitchFamily="49" charset="-122"/>
            </a:endParaRPr>
          </a:p>
          <a:p>
            <a:pPr>
              <a:buClr>
                <a:srgbClr val="800000"/>
              </a:buClr>
              <a:buFont typeface="Wingdings" pitchFamily="2" charset="2"/>
              <a:buChar char="Ø"/>
            </a:pPr>
            <a:r>
              <a:rPr lang="zh-CN" altLang="en-US" dirty="0">
                <a:latin typeface="楷体" pitchFamily="49" charset="-122"/>
                <a:ea typeface="楷体" pitchFamily="49" charset="-122"/>
              </a:rPr>
              <a:t>也可以使用</a:t>
            </a:r>
            <a:r>
              <a:rPr lang="zh-CN" altLang="en-US" b="1" dirty="0">
                <a:latin typeface="楷体" pitchFamily="49" charset="-122"/>
                <a:ea typeface="楷体" pitchFamily="49" charset="-122"/>
              </a:rPr>
              <a:t>爬山法</a:t>
            </a:r>
            <a:r>
              <a:rPr lang="zh-CN" altLang="en-US" dirty="0">
                <a:latin typeface="楷体" pitchFamily="49" charset="-122"/>
                <a:ea typeface="楷体" pitchFamily="49" charset="-122"/>
              </a:rPr>
              <a:t>对最优化函数进行求解</a:t>
            </a:r>
            <a:endParaRPr lang="en-US" altLang="zh-CN" dirty="0">
              <a:latin typeface="楷体" pitchFamily="49" charset="-122"/>
              <a:ea typeface="楷体" pitchFamily="49" charset="-122"/>
            </a:endParaRPr>
          </a:p>
        </p:txBody>
      </p:sp>
      <p:graphicFrame>
        <p:nvGraphicFramePr>
          <p:cNvPr id="64513" name="Object 1"/>
          <p:cNvGraphicFramePr>
            <a:graphicFrameLocks noChangeAspect="1"/>
          </p:cNvGraphicFramePr>
          <p:nvPr/>
        </p:nvGraphicFramePr>
        <p:xfrm>
          <a:off x="2411760" y="2834630"/>
          <a:ext cx="3816424" cy="2034530"/>
        </p:xfrm>
        <a:graphic>
          <a:graphicData uri="http://schemas.openxmlformats.org/presentationml/2006/ole">
            <mc:AlternateContent xmlns:mc="http://schemas.openxmlformats.org/markup-compatibility/2006">
              <mc:Choice xmlns:v="urn:schemas-microsoft-com:vml" Requires="v">
                <p:oleObj spid="_x0000_s64594" name="公式" r:id="rId3" imgW="2146300" imgH="1143000" progId="Equation.KSEE3">
                  <p:embed/>
                </p:oleObj>
              </mc:Choice>
              <mc:Fallback>
                <p:oleObj name="公式" r:id="rId3" imgW="2146300" imgH="1143000" progId="Equation.KSEE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834630"/>
                        <a:ext cx="3816424" cy="2034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下箭头 4"/>
          <p:cNvSpPr/>
          <p:nvPr/>
        </p:nvSpPr>
        <p:spPr>
          <a:xfrm>
            <a:off x="4180467" y="4749983"/>
            <a:ext cx="463541" cy="91126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aphicFrame>
        <p:nvGraphicFramePr>
          <p:cNvPr id="64514" name="Object 2"/>
          <p:cNvGraphicFramePr>
            <a:graphicFrameLocks noChangeAspect="1"/>
          </p:cNvGraphicFramePr>
          <p:nvPr/>
        </p:nvGraphicFramePr>
        <p:xfrm>
          <a:off x="684213" y="5880100"/>
          <a:ext cx="3354387" cy="647700"/>
        </p:xfrm>
        <a:graphic>
          <a:graphicData uri="http://schemas.openxmlformats.org/presentationml/2006/ole">
            <mc:AlternateContent xmlns:mc="http://schemas.openxmlformats.org/markup-compatibility/2006">
              <mc:Choice xmlns:v="urn:schemas-microsoft-com:vml" Requires="v">
                <p:oleObj spid="_x0000_s64595" name="公式" r:id="rId5" imgW="1777680" imgH="342720" progId="Equation.KSEE3">
                  <p:embed/>
                </p:oleObj>
              </mc:Choice>
              <mc:Fallback>
                <p:oleObj name="公式" r:id="rId5" imgW="1777680" imgH="342720" progId="Equation.KSEE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5880100"/>
                        <a:ext cx="3354387"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5" name="Object 3"/>
          <p:cNvGraphicFramePr>
            <a:graphicFrameLocks noChangeAspect="1"/>
          </p:cNvGraphicFramePr>
          <p:nvPr/>
        </p:nvGraphicFramePr>
        <p:xfrm>
          <a:off x="4313238" y="5888038"/>
          <a:ext cx="3787775" cy="647700"/>
        </p:xfrm>
        <a:graphic>
          <a:graphicData uri="http://schemas.openxmlformats.org/presentationml/2006/ole">
            <mc:AlternateContent xmlns:mc="http://schemas.openxmlformats.org/markup-compatibility/2006">
              <mc:Choice xmlns:v="urn:schemas-microsoft-com:vml" Requires="v">
                <p:oleObj spid="_x0000_s64596" name="公式" r:id="rId7" imgW="2006600" imgH="342900" progId="Equation.KSEE3">
                  <p:embed/>
                </p:oleObj>
              </mc:Choice>
              <mc:Fallback>
                <p:oleObj name="公式" r:id="rId7" imgW="2006600" imgH="342900" progId="Equation.KSEE3">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3238" y="5888038"/>
                        <a:ext cx="378777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17"/>
          <p:cNvSpPr/>
          <p:nvPr/>
        </p:nvSpPr>
        <p:spPr>
          <a:xfrm>
            <a:off x="6073693" y="3540507"/>
            <a:ext cx="1107996" cy="461665"/>
          </a:xfrm>
          <a:prstGeom prst="rect">
            <a:avLst/>
          </a:prstGeom>
        </p:spPr>
        <p:txBody>
          <a:bodyPr wrap="none">
            <a:spAutoFit/>
          </a:bodyPr>
          <a:lstStyle/>
          <a:p>
            <a:r>
              <a:rPr lang="zh-CN" altLang="en-US" sz="2400" dirty="0" smtClean="0">
                <a:solidFill>
                  <a:srgbClr val="FF0000"/>
                </a:solidFill>
              </a:rPr>
              <a:t>学习率</a:t>
            </a:r>
            <a:endParaRPr lang="zh-CN" altLang="en-US" sz="2400" dirty="0">
              <a:solidFill>
                <a:srgbClr val="FF0000"/>
              </a:solidFill>
            </a:endParaRPr>
          </a:p>
        </p:txBody>
      </p:sp>
      <p:cxnSp>
        <p:nvCxnSpPr>
          <p:cNvPr id="9" name="直接箭头连接符 8"/>
          <p:cNvCxnSpPr/>
          <p:nvPr/>
        </p:nvCxnSpPr>
        <p:spPr>
          <a:xfrm flipH="1">
            <a:off x="4810090" y="3861048"/>
            <a:ext cx="1274078" cy="36594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2123728" y="4074180"/>
            <a:ext cx="4112840" cy="18751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2"/>
          </p:cNvCxnSpPr>
          <p:nvPr/>
        </p:nvCxnSpPr>
        <p:spPr>
          <a:xfrm flipH="1">
            <a:off x="5724128" y="4002172"/>
            <a:ext cx="903563" cy="201911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17"/>
          <p:cNvSpPr/>
          <p:nvPr/>
        </p:nvSpPr>
        <p:spPr>
          <a:xfrm>
            <a:off x="6482838" y="5011730"/>
            <a:ext cx="2646878" cy="830997"/>
          </a:xfrm>
          <a:prstGeom prst="rect">
            <a:avLst/>
          </a:prstGeom>
        </p:spPr>
        <p:txBody>
          <a:bodyPr wrap="none">
            <a:spAutoFit/>
          </a:bodyPr>
          <a:lstStyle/>
          <a:p>
            <a:r>
              <a:rPr lang="zh-CN" altLang="en-US" sz="2400" dirty="0" smtClean="0">
                <a:solidFill>
                  <a:srgbClr val="FF0000"/>
                </a:solidFill>
              </a:rPr>
              <a:t>梯度下降学习</a:t>
            </a:r>
            <a:endParaRPr lang="en-US" altLang="zh-CN" sz="2400" dirty="0" smtClean="0">
              <a:solidFill>
                <a:srgbClr val="FF0000"/>
              </a:solidFill>
            </a:endParaRPr>
          </a:p>
          <a:p>
            <a:r>
              <a:rPr lang="zh-CN" altLang="en-US" sz="2400" dirty="0" smtClean="0">
                <a:solidFill>
                  <a:srgbClr val="FF0000"/>
                </a:solidFill>
              </a:rPr>
              <a:t>收敛到全局极小值</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513"/>
                                        </p:tgtEl>
                                        <p:attrNameLst>
                                          <p:attrName>style.visibility</p:attrName>
                                        </p:attrNameLst>
                                      </p:cBhvr>
                                      <p:to>
                                        <p:strVal val="visible"/>
                                      </p:to>
                                    </p:set>
                                    <p:animEffect transition="in" filter="blinds(horizontal)">
                                      <p:cBhvr>
                                        <p:cTn id="12" dur="500"/>
                                        <p:tgtEl>
                                          <p:spTgt spid="6451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par>
                                <p:cTn id="26" presetID="3" presetClass="entr" presetSubtype="10" fill="hold" nodeType="withEffect">
                                  <p:stCondLst>
                                    <p:cond delay="0"/>
                                  </p:stCondLst>
                                  <p:childTnLst>
                                    <p:set>
                                      <p:cBhvr>
                                        <p:cTn id="27" dur="1" fill="hold">
                                          <p:stCondLst>
                                            <p:cond delay="0"/>
                                          </p:stCondLst>
                                        </p:cTn>
                                        <p:tgtEl>
                                          <p:spTgt spid="64514"/>
                                        </p:tgtEl>
                                        <p:attrNameLst>
                                          <p:attrName>style.visibility</p:attrName>
                                        </p:attrNameLst>
                                      </p:cBhvr>
                                      <p:to>
                                        <p:strVal val="visible"/>
                                      </p:to>
                                    </p:set>
                                    <p:animEffect transition="in" filter="blinds(horizontal)">
                                      <p:cBhvr>
                                        <p:cTn id="28" dur="500"/>
                                        <p:tgtEl>
                                          <p:spTgt spid="64514"/>
                                        </p:tgtEl>
                                      </p:cBhvr>
                                    </p:animEffect>
                                  </p:childTnLst>
                                </p:cTn>
                              </p:par>
                              <p:par>
                                <p:cTn id="29" presetID="3" presetClass="entr" presetSubtype="10" fill="hold" nodeType="withEffect">
                                  <p:stCondLst>
                                    <p:cond delay="0"/>
                                  </p:stCondLst>
                                  <p:childTnLst>
                                    <p:set>
                                      <p:cBhvr>
                                        <p:cTn id="30" dur="1" fill="hold">
                                          <p:stCondLst>
                                            <p:cond delay="0"/>
                                          </p:stCondLst>
                                        </p:cTn>
                                        <p:tgtEl>
                                          <p:spTgt spid="64515"/>
                                        </p:tgtEl>
                                        <p:attrNameLst>
                                          <p:attrName>style.visibility</p:attrName>
                                        </p:attrNameLst>
                                      </p:cBhvr>
                                      <p:to>
                                        <p:strVal val="visible"/>
                                      </p:to>
                                    </p:set>
                                    <p:animEffect transition="in" filter="blinds(horizontal)">
                                      <p:cBhvr>
                                        <p:cTn id="31" dur="500"/>
                                        <p:tgtEl>
                                          <p:spTgt spid="6451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itchFamily="49" charset="-122"/>
                <a:ea typeface="楷体" pitchFamily="49" charset="-122"/>
              </a:rPr>
              <a:t>单变量线性回归</a:t>
            </a:r>
            <a:endParaRPr lang="zh-CN" altLang="en-US" dirty="0"/>
          </a:p>
        </p:txBody>
      </p:sp>
      <p:pic>
        <p:nvPicPr>
          <p:cNvPr id="132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628800"/>
            <a:ext cx="6408712" cy="2148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125306"/>
            <a:ext cx="3685941" cy="813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1221" y="4078811"/>
            <a:ext cx="4343474" cy="813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5589240"/>
            <a:ext cx="3288837" cy="54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9723" y="5517232"/>
            <a:ext cx="4026470" cy="529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10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61291" y="1580181"/>
            <a:ext cx="1575894" cy="509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105"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61291" y="2097974"/>
            <a:ext cx="1243018" cy="605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461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1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1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0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21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210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2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2" name="Object 2"/>
          <p:cNvGraphicFramePr>
            <a:graphicFrameLocks noChangeAspect="1"/>
          </p:cNvGraphicFramePr>
          <p:nvPr>
            <p:extLst>
              <p:ext uri="{D42A27DB-BD31-4B8C-83A1-F6EECF244321}">
                <p14:modId xmlns:p14="http://schemas.microsoft.com/office/powerpoint/2010/main" val="382415446"/>
              </p:ext>
            </p:extLst>
          </p:nvPr>
        </p:nvGraphicFramePr>
        <p:xfrm>
          <a:off x="1681163" y="2468564"/>
          <a:ext cx="5627141" cy="610812"/>
        </p:xfrm>
        <a:graphic>
          <a:graphicData uri="http://schemas.openxmlformats.org/presentationml/2006/ole">
            <mc:AlternateContent xmlns:mc="http://schemas.openxmlformats.org/markup-compatibility/2006">
              <mc:Choice xmlns:v="urn:schemas-microsoft-com:vml" Requires="v">
                <p:oleObj spid="_x0000_s104530" name="公式" r:id="rId4" imgW="2222500" imgH="241300" progId="Equation.KSEE3">
                  <p:embed/>
                </p:oleObj>
              </mc:Choice>
              <mc:Fallback>
                <p:oleObj name="公式" r:id="rId4" imgW="2222500" imgH="241300" progId="Equation.KSEE3">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1163" y="2468564"/>
                        <a:ext cx="5627141" cy="610812"/>
                      </a:xfrm>
                      <a:prstGeom prst="rect">
                        <a:avLst/>
                      </a:prstGeom>
                      <a:noFill/>
                      <a:extLst/>
                    </p:spPr>
                  </p:pic>
                </p:oleObj>
              </mc:Fallback>
            </mc:AlternateContent>
          </a:graphicData>
        </a:graphic>
      </p:graphicFrame>
      <p:sp>
        <p:nvSpPr>
          <p:cNvPr id="2" name="Title 1"/>
          <p:cNvSpPr>
            <a:spLocks noGrp="1"/>
          </p:cNvSpPr>
          <p:nvPr>
            <p:ph type="title"/>
          </p:nvPr>
        </p:nvSpPr>
        <p:spPr/>
        <p:txBody>
          <a:bodyPr>
            <a:normAutofit/>
          </a:bodyPr>
          <a:lstStyle/>
          <a:p>
            <a:r>
              <a:rPr lang="zh-CN" altLang="en-US" dirty="0">
                <a:latin typeface="楷体" pitchFamily="49" charset="-122"/>
                <a:ea typeface="楷体" pitchFamily="49" charset="-122"/>
              </a:rPr>
              <a:t>多变量线性回归</a:t>
            </a:r>
            <a:endParaRPr lang="en-SG" dirty="0">
              <a:latin typeface="楷体" pitchFamily="49" charset="-122"/>
              <a:ea typeface="楷体" pitchFamily="49" charset="-122"/>
            </a:endParaRPr>
          </a:p>
        </p:txBody>
      </p:sp>
      <p:sp>
        <p:nvSpPr>
          <p:cNvPr id="6" name="TextBox 5"/>
          <p:cNvSpPr txBox="1"/>
          <p:nvPr/>
        </p:nvSpPr>
        <p:spPr>
          <a:xfrm>
            <a:off x="323528" y="1743941"/>
            <a:ext cx="1224136" cy="523220"/>
          </a:xfrm>
          <a:prstGeom prst="rect">
            <a:avLst/>
          </a:prstGeom>
          <a:noFill/>
        </p:spPr>
        <p:txBody>
          <a:bodyPr wrap="square" rtlCol="0">
            <a:spAutoFit/>
          </a:bodyPr>
          <a:lstStyle/>
          <a:p>
            <a:r>
              <a:rPr lang="zh-CN" altLang="en-US" sz="2800" dirty="0">
                <a:latin typeface="楷体" pitchFamily="49" charset="-122"/>
                <a:ea typeface="楷体" pitchFamily="49" charset="-122"/>
              </a:rPr>
              <a:t>输入：</a:t>
            </a:r>
          </a:p>
        </p:txBody>
      </p:sp>
      <p:graphicFrame>
        <p:nvGraphicFramePr>
          <p:cNvPr id="7" name="对象 6"/>
          <p:cNvGraphicFramePr>
            <a:graphicFrameLocks noChangeAspect="1"/>
          </p:cNvGraphicFramePr>
          <p:nvPr>
            <p:extLst>
              <p:ext uri="{D42A27DB-BD31-4B8C-83A1-F6EECF244321}">
                <p14:modId xmlns:p14="http://schemas.microsoft.com/office/powerpoint/2010/main" val="3659303899"/>
              </p:ext>
            </p:extLst>
          </p:nvPr>
        </p:nvGraphicFramePr>
        <p:xfrm>
          <a:off x="1547663" y="1821259"/>
          <a:ext cx="7344817" cy="551101"/>
        </p:xfrm>
        <a:graphic>
          <a:graphicData uri="http://schemas.openxmlformats.org/presentationml/2006/ole">
            <mc:AlternateContent xmlns:mc="http://schemas.openxmlformats.org/markup-compatibility/2006">
              <mc:Choice xmlns:v="urn:schemas-microsoft-com:vml" Requires="v">
                <p:oleObj spid="_x0000_s104531" name="公式" r:id="rId6" imgW="3213100" imgH="241300" progId="Equation.KSEE3">
                  <p:embed/>
                </p:oleObj>
              </mc:Choice>
              <mc:Fallback>
                <p:oleObj name="公式" r:id="rId6" imgW="3213100" imgH="241300" progId="Equation.KSEE3">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663" y="1821259"/>
                        <a:ext cx="7344817" cy="551101"/>
                      </a:xfrm>
                      <a:prstGeom prst="rect">
                        <a:avLst/>
                      </a:prstGeom>
                      <a:noFill/>
                      <a:extLst/>
                    </p:spPr>
                  </p:pic>
                </p:oleObj>
              </mc:Fallback>
            </mc:AlternateContent>
          </a:graphicData>
        </a:graphic>
      </p:graphicFrame>
      <p:sp>
        <p:nvSpPr>
          <p:cNvPr id="8" name="TextBox 7"/>
          <p:cNvSpPr txBox="1"/>
          <p:nvPr/>
        </p:nvSpPr>
        <p:spPr>
          <a:xfrm>
            <a:off x="323528" y="2391271"/>
            <a:ext cx="1224136" cy="523220"/>
          </a:xfrm>
          <a:prstGeom prst="rect">
            <a:avLst/>
          </a:prstGeom>
          <a:noFill/>
        </p:spPr>
        <p:txBody>
          <a:bodyPr wrap="square" rtlCol="0">
            <a:spAutoFit/>
          </a:bodyPr>
          <a:lstStyle/>
          <a:p>
            <a:r>
              <a:rPr lang="zh-CN" altLang="en-US" sz="2800" dirty="0">
                <a:latin typeface="楷体" pitchFamily="49" charset="-122"/>
                <a:ea typeface="楷体" pitchFamily="49" charset="-122"/>
              </a:rPr>
              <a:t>输出：</a:t>
            </a:r>
          </a:p>
        </p:txBody>
      </p:sp>
      <p:sp>
        <p:nvSpPr>
          <p:cNvPr id="10" name="TextBox 9"/>
          <p:cNvSpPr txBox="1"/>
          <p:nvPr/>
        </p:nvSpPr>
        <p:spPr>
          <a:xfrm>
            <a:off x="323528" y="3183359"/>
            <a:ext cx="1224136" cy="523220"/>
          </a:xfrm>
          <a:prstGeom prst="rect">
            <a:avLst/>
          </a:prstGeom>
          <a:noFill/>
        </p:spPr>
        <p:txBody>
          <a:bodyPr wrap="square" rtlCol="0">
            <a:spAutoFit/>
          </a:bodyPr>
          <a:lstStyle/>
          <a:p>
            <a:r>
              <a:rPr lang="zh-CN" altLang="en-US" sz="2800" dirty="0">
                <a:latin typeface="楷体" pitchFamily="49" charset="-122"/>
                <a:ea typeface="楷体" pitchFamily="49" charset="-122"/>
              </a:rPr>
              <a:t>目标：</a:t>
            </a:r>
          </a:p>
        </p:txBody>
      </p:sp>
      <p:graphicFrame>
        <p:nvGraphicFramePr>
          <p:cNvPr id="66563" name="Object 3"/>
          <p:cNvGraphicFramePr>
            <a:graphicFrameLocks noChangeAspect="1"/>
          </p:cNvGraphicFramePr>
          <p:nvPr>
            <p:extLst>
              <p:ext uri="{D42A27DB-BD31-4B8C-83A1-F6EECF244321}">
                <p14:modId xmlns:p14="http://schemas.microsoft.com/office/powerpoint/2010/main" val="711450249"/>
              </p:ext>
            </p:extLst>
          </p:nvPr>
        </p:nvGraphicFramePr>
        <p:xfrm>
          <a:off x="1658937" y="3284538"/>
          <a:ext cx="4194533" cy="576510"/>
        </p:xfrm>
        <a:graphic>
          <a:graphicData uri="http://schemas.openxmlformats.org/presentationml/2006/ole">
            <mc:AlternateContent xmlns:mc="http://schemas.openxmlformats.org/markup-compatibility/2006">
              <mc:Choice xmlns:v="urn:schemas-microsoft-com:vml" Requires="v">
                <p:oleObj spid="_x0000_s104532" name="公式" r:id="rId8" imgW="1663700" imgH="228600" progId="Equation.KSEE3">
                  <p:embed/>
                </p:oleObj>
              </mc:Choice>
              <mc:Fallback>
                <p:oleObj name="公式" r:id="rId8" imgW="1663700" imgH="228600" progId="Equation.KSEE3">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58937" y="3284538"/>
                        <a:ext cx="4194533" cy="576510"/>
                      </a:xfrm>
                      <a:prstGeom prst="rect">
                        <a:avLst/>
                      </a:prstGeom>
                      <a:noFill/>
                      <a:extLst/>
                    </p:spPr>
                  </p:pic>
                </p:oleObj>
              </mc:Fallback>
            </mc:AlternateContent>
          </a:graphicData>
        </a:graphic>
      </p:graphicFrame>
    </p:spTree>
    <p:extLst>
      <p:ext uri="{BB962C8B-B14F-4D97-AF65-F5344CB8AC3E}">
        <p14:creationId xmlns:p14="http://schemas.microsoft.com/office/powerpoint/2010/main" val="42910139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latin typeface="楷体" pitchFamily="49" charset="-122"/>
                <a:ea typeface="楷体" pitchFamily="49" charset="-122"/>
              </a:rPr>
              <a:t>多变量线性回归</a:t>
            </a:r>
            <a:endParaRPr lang="en-SG" dirty="0">
              <a:latin typeface="楷体" pitchFamily="49" charset="-122"/>
              <a:ea typeface="楷体" pitchFamily="49" charset="-122"/>
            </a:endParaRPr>
          </a:p>
        </p:txBody>
      </p:sp>
      <p:sp>
        <p:nvSpPr>
          <p:cNvPr id="6" name="TextBox 5"/>
          <p:cNvSpPr txBox="1"/>
          <p:nvPr/>
        </p:nvSpPr>
        <p:spPr>
          <a:xfrm>
            <a:off x="323528" y="1743941"/>
            <a:ext cx="2376264" cy="523220"/>
          </a:xfrm>
          <a:prstGeom prst="rect">
            <a:avLst/>
          </a:prstGeom>
          <a:noFill/>
        </p:spPr>
        <p:txBody>
          <a:bodyPr wrap="square" rtlCol="0">
            <a:spAutoFit/>
          </a:bodyPr>
          <a:lstStyle/>
          <a:p>
            <a:r>
              <a:rPr lang="zh-CN" altLang="en-US" sz="2800" dirty="0">
                <a:latin typeface="楷体" pitchFamily="49" charset="-122"/>
                <a:ea typeface="楷体" pitchFamily="49" charset="-122"/>
              </a:rPr>
              <a:t>损耗平方函数：</a:t>
            </a:r>
          </a:p>
        </p:txBody>
      </p:sp>
      <p:graphicFrame>
        <p:nvGraphicFramePr>
          <p:cNvPr id="102405" name="Object 5"/>
          <p:cNvGraphicFramePr>
            <a:graphicFrameLocks noChangeAspect="1"/>
          </p:cNvGraphicFramePr>
          <p:nvPr>
            <p:extLst>
              <p:ext uri="{D42A27DB-BD31-4B8C-83A1-F6EECF244321}">
                <p14:modId xmlns:p14="http://schemas.microsoft.com/office/powerpoint/2010/main" val="1212597527"/>
              </p:ext>
            </p:extLst>
          </p:nvPr>
        </p:nvGraphicFramePr>
        <p:xfrm>
          <a:off x="2483768" y="2196839"/>
          <a:ext cx="4409910" cy="1079378"/>
        </p:xfrm>
        <a:graphic>
          <a:graphicData uri="http://schemas.openxmlformats.org/presentationml/2006/ole">
            <mc:AlternateContent xmlns:mc="http://schemas.openxmlformats.org/markup-compatibility/2006">
              <mc:Choice xmlns:v="urn:schemas-microsoft-com:vml" Requires="v">
                <p:oleObj spid="_x0000_s106577" name="公式" r:id="rId4" imgW="1765300" imgH="431800" progId="Equation.KSEE3">
                  <p:embed/>
                </p:oleObj>
              </mc:Choice>
              <mc:Fallback>
                <p:oleObj name="公式" r:id="rId4" imgW="1765300" imgH="431800" progId="Equation.KSEE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2196839"/>
                        <a:ext cx="4409910" cy="1079378"/>
                      </a:xfrm>
                      <a:prstGeom prst="rect">
                        <a:avLst/>
                      </a:prstGeom>
                      <a:noFill/>
                      <a:extLst/>
                    </p:spPr>
                  </p:pic>
                </p:oleObj>
              </mc:Fallback>
            </mc:AlternateContent>
          </a:graphicData>
        </a:graphic>
      </p:graphicFrame>
      <p:sp>
        <p:nvSpPr>
          <p:cNvPr id="15" name="TextBox 14"/>
          <p:cNvSpPr txBox="1"/>
          <p:nvPr/>
        </p:nvSpPr>
        <p:spPr>
          <a:xfrm>
            <a:off x="323528" y="3399383"/>
            <a:ext cx="2376264" cy="523220"/>
          </a:xfrm>
          <a:prstGeom prst="rect">
            <a:avLst/>
          </a:prstGeom>
          <a:noFill/>
        </p:spPr>
        <p:txBody>
          <a:bodyPr wrap="square" rtlCol="0">
            <a:spAutoFit/>
          </a:bodyPr>
          <a:lstStyle/>
          <a:p>
            <a:r>
              <a:rPr lang="zh-CN" altLang="en-US" sz="2800" dirty="0">
                <a:latin typeface="楷体" pitchFamily="49" charset="-122"/>
                <a:ea typeface="楷体" pitchFamily="49" charset="-122"/>
              </a:rPr>
              <a:t>目标：</a:t>
            </a:r>
          </a:p>
        </p:txBody>
      </p:sp>
      <p:graphicFrame>
        <p:nvGraphicFramePr>
          <p:cNvPr id="102406" name="Object 6"/>
          <p:cNvGraphicFramePr>
            <a:graphicFrameLocks noChangeAspect="1"/>
          </p:cNvGraphicFramePr>
          <p:nvPr>
            <p:extLst>
              <p:ext uri="{D42A27DB-BD31-4B8C-83A1-F6EECF244321}">
                <p14:modId xmlns:p14="http://schemas.microsoft.com/office/powerpoint/2010/main" val="3243063466"/>
              </p:ext>
            </p:extLst>
          </p:nvPr>
        </p:nvGraphicFramePr>
        <p:xfrm>
          <a:off x="2555776" y="3984037"/>
          <a:ext cx="4392488" cy="597092"/>
        </p:xfrm>
        <a:graphic>
          <a:graphicData uri="http://schemas.openxmlformats.org/presentationml/2006/ole">
            <mc:AlternateContent xmlns:mc="http://schemas.openxmlformats.org/markup-compatibility/2006">
              <mc:Choice xmlns:v="urn:schemas-microsoft-com:vml" Requires="v">
                <p:oleObj spid="_x0000_s106578" name="公式" r:id="rId6" imgW="1778000" imgH="241300" progId="Equation.KSEE3">
                  <p:embed/>
                </p:oleObj>
              </mc:Choice>
              <mc:Fallback>
                <p:oleObj name="公式" r:id="rId6" imgW="1778000" imgH="241300" progId="Equation.KSEE3">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776" y="3984037"/>
                        <a:ext cx="4392488" cy="597092"/>
                      </a:xfrm>
                      <a:prstGeom prst="rect">
                        <a:avLst/>
                      </a:prstGeom>
                      <a:noFill/>
                      <a:extLst/>
                    </p:spPr>
                  </p:pic>
                </p:oleObj>
              </mc:Fallback>
            </mc:AlternateContent>
          </a:graphicData>
        </a:graphic>
      </p:graphicFrame>
      <p:sp>
        <p:nvSpPr>
          <p:cNvPr id="7" name="下箭头 6"/>
          <p:cNvSpPr/>
          <p:nvPr/>
        </p:nvSpPr>
        <p:spPr>
          <a:xfrm>
            <a:off x="4067944" y="4581127"/>
            <a:ext cx="463541" cy="91126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aphicFrame>
        <p:nvGraphicFramePr>
          <p:cNvPr id="106500" name="Object 4"/>
          <p:cNvGraphicFramePr>
            <a:graphicFrameLocks noChangeAspect="1"/>
          </p:cNvGraphicFramePr>
          <p:nvPr>
            <p:extLst>
              <p:ext uri="{D42A27DB-BD31-4B8C-83A1-F6EECF244321}">
                <p14:modId xmlns:p14="http://schemas.microsoft.com/office/powerpoint/2010/main" val="1881065996"/>
              </p:ext>
            </p:extLst>
          </p:nvPr>
        </p:nvGraphicFramePr>
        <p:xfrm>
          <a:off x="3096389" y="5492392"/>
          <a:ext cx="2406650" cy="476250"/>
        </p:xfrm>
        <a:graphic>
          <a:graphicData uri="http://schemas.openxmlformats.org/presentationml/2006/ole">
            <mc:AlternateContent xmlns:mc="http://schemas.openxmlformats.org/markup-compatibility/2006">
              <mc:Choice xmlns:v="urn:schemas-microsoft-com:vml" Requires="v">
                <p:oleObj spid="_x0000_s106579" name="公式" r:id="rId8" imgW="1155700" imgH="228600" progId="Equation.KSEE3">
                  <p:embed/>
                </p:oleObj>
              </mc:Choice>
              <mc:Fallback>
                <p:oleObj name="公式" r:id="rId8" imgW="1155700" imgH="228600" progId="Equation.KSEE3">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96389" y="5492392"/>
                        <a:ext cx="24066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91013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latin typeface="楷体" pitchFamily="49" charset="-122"/>
                <a:ea typeface="楷体" pitchFamily="49" charset="-122"/>
              </a:rPr>
              <a:t>带硬阈值的线性分类器</a:t>
            </a:r>
            <a:endParaRPr lang="en-SG" dirty="0">
              <a:latin typeface="楷体" pitchFamily="49" charset="-122"/>
              <a:ea typeface="楷体" pitchFamily="49" charset="-122"/>
            </a:endParaRPr>
          </a:p>
        </p:txBody>
      </p:sp>
      <p:sp>
        <p:nvSpPr>
          <p:cNvPr id="9" name="TextBox 8"/>
          <p:cNvSpPr txBox="1"/>
          <p:nvPr/>
        </p:nvSpPr>
        <p:spPr>
          <a:xfrm>
            <a:off x="323528" y="1743941"/>
            <a:ext cx="1224136" cy="523220"/>
          </a:xfrm>
          <a:prstGeom prst="rect">
            <a:avLst/>
          </a:prstGeom>
          <a:noFill/>
        </p:spPr>
        <p:txBody>
          <a:bodyPr wrap="square" rtlCol="0">
            <a:spAutoFit/>
          </a:bodyPr>
          <a:lstStyle/>
          <a:p>
            <a:r>
              <a:rPr lang="zh-CN" altLang="en-US" sz="2800" dirty="0">
                <a:latin typeface="楷体" pitchFamily="49" charset="-122"/>
                <a:ea typeface="楷体" pitchFamily="49" charset="-122"/>
              </a:rPr>
              <a:t>输入：</a:t>
            </a:r>
          </a:p>
        </p:txBody>
      </p:sp>
      <p:graphicFrame>
        <p:nvGraphicFramePr>
          <p:cNvPr id="10" name="对象 9"/>
          <p:cNvGraphicFramePr>
            <a:graphicFrameLocks noChangeAspect="1"/>
          </p:cNvGraphicFramePr>
          <p:nvPr>
            <p:extLst>
              <p:ext uri="{D42A27DB-BD31-4B8C-83A1-F6EECF244321}">
                <p14:modId xmlns:p14="http://schemas.microsoft.com/office/powerpoint/2010/main" val="1226607375"/>
              </p:ext>
            </p:extLst>
          </p:nvPr>
        </p:nvGraphicFramePr>
        <p:xfrm>
          <a:off x="1355477" y="1820863"/>
          <a:ext cx="7788523" cy="479988"/>
        </p:xfrm>
        <a:graphic>
          <a:graphicData uri="http://schemas.openxmlformats.org/presentationml/2006/ole">
            <mc:AlternateContent xmlns:mc="http://schemas.openxmlformats.org/markup-compatibility/2006">
              <mc:Choice xmlns:v="urn:schemas-microsoft-com:vml" Requires="v">
                <p:oleObj spid="_x0000_s107600" name="公式" r:id="rId4" imgW="3911600" imgH="241300" progId="Equation.KSEE3">
                  <p:embed/>
                </p:oleObj>
              </mc:Choice>
              <mc:Fallback>
                <p:oleObj name="公式" r:id="rId4" imgW="3911600" imgH="241300" progId="Equation.KSEE3">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5477" y="1820863"/>
                        <a:ext cx="7788523" cy="479988"/>
                      </a:xfrm>
                      <a:prstGeom prst="rect">
                        <a:avLst/>
                      </a:prstGeom>
                      <a:noFill/>
                      <a:extLst/>
                    </p:spPr>
                  </p:pic>
                </p:oleObj>
              </mc:Fallback>
            </mc:AlternateContent>
          </a:graphicData>
        </a:graphic>
      </p:graphicFrame>
      <p:sp>
        <p:nvSpPr>
          <p:cNvPr id="11" name="TextBox 10"/>
          <p:cNvSpPr txBox="1"/>
          <p:nvPr/>
        </p:nvSpPr>
        <p:spPr>
          <a:xfrm>
            <a:off x="323528" y="2607295"/>
            <a:ext cx="1224136" cy="523220"/>
          </a:xfrm>
          <a:prstGeom prst="rect">
            <a:avLst/>
          </a:prstGeom>
          <a:noFill/>
        </p:spPr>
        <p:txBody>
          <a:bodyPr wrap="square" rtlCol="0">
            <a:spAutoFit/>
          </a:bodyPr>
          <a:lstStyle/>
          <a:p>
            <a:r>
              <a:rPr lang="zh-CN" altLang="en-US" sz="2800" dirty="0">
                <a:latin typeface="楷体" pitchFamily="49" charset="-122"/>
                <a:ea typeface="楷体" pitchFamily="49" charset="-122"/>
              </a:rPr>
              <a:t>输出：</a:t>
            </a:r>
          </a:p>
        </p:txBody>
      </p:sp>
      <p:graphicFrame>
        <p:nvGraphicFramePr>
          <p:cNvPr id="12" name="Object 2"/>
          <p:cNvGraphicFramePr>
            <a:graphicFrameLocks noChangeAspect="1"/>
          </p:cNvGraphicFramePr>
          <p:nvPr>
            <p:extLst>
              <p:ext uri="{D42A27DB-BD31-4B8C-83A1-F6EECF244321}">
                <p14:modId xmlns:p14="http://schemas.microsoft.com/office/powerpoint/2010/main" val="2992937223"/>
              </p:ext>
            </p:extLst>
          </p:nvPr>
        </p:nvGraphicFramePr>
        <p:xfrm>
          <a:off x="1552575" y="2709663"/>
          <a:ext cx="6731295" cy="1553815"/>
        </p:xfrm>
        <a:graphic>
          <a:graphicData uri="http://schemas.openxmlformats.org/presentationml/2006/ole">
            <mc:AlternateContent xmlns:mc="http://schemas.openxmlformats.org/markup-compatibility/2006">
              <mc:Choice xmlns:v="urn:schemas-microsoft-com:vml" Requires="v">
                <p:oleObj spid="_x0000_s107601" name="公式" r:id="rId6" imgW="2971800" imgH="685800" progId="Equation.KSEE3">
                  <p:embed/>
                </p:oleObj>
              </mc:Choice>
              <mc:Fallback>
                <p:oleObj name="公式" r:id="rId6" imgW="2971800" imgH="685800" progId="Equation.KSEE3">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2575" y="2709663"/>
                        <a:ext cx="6731295" cy="1553815"/>
                      </a:xfrm>
                      <a:prstGeom prst="rect">
                        <a:avLst/>
                      </a:prstGeom>
                      <a:noFill/>
                      <a:extLst/>
                    </p:spPr>
                  </p:pic>
                </p:oleObj>
              </mc:Fallback>
            </mc:AlternateContent>
          </a:graphicData>
        </a:graphic>
      </p:graphicFrame>
      <p:sp>
        <p:nvSpPr>
          <p:cNvPr id="13" name="TextBox 12"/>
          <p:cNvSpPr txBox="1"/>
          <p:nvPr/>
        </p:nvSpPr>
        <p:spPr>
          <a:xfrm>
            <a:off x="323528" y="4263479"/>
            <a:ext cx="1224136" cy="523220"/>
          </a:xfrm>
          <a:prstGeom prst="rect">
            <a:avLst/>
          </a:prstGeom>
          <a:noFill/>
        </p:spPr>
        <p:txBody>
          <a:bodyPr wrap="square" rtlCol="0">
            <a:spAutoFit/>
          </a:bodyPr>
          <a:lstStyle/>
          <a:p>
            <a:r>
              <a:rPr lang="zh-CN" altLang="en-US" sz="2800" dirty="0">
                <a:latin typeface="楷体" pitchFamily="49" charset="-122"/>
                <a:ea typeface="楷体" pitchFamily="49" charset="-122"/>
              </a:rPr>
              <a:t>目标：</a:t>
            </a:r>
          </a:p>
        </p:txBody>
      </p:sp>
      <p:graphicFrame>
        <p:nvGraphicFramePr>
          <p:cNvPr id="14" name="Object 3"/>
          <p:cNvGraphicFramePr>
            <a:graphicFrameLocks noChangeAspect="1"/>
          </p:cNvGraphicFramePr>
          <p:nvPr>
            <p:extLst>
              <p:ext uri="{D42A27DB-BD31-4B8C-83A1-F6EECF244321}">
                <p14:modId xmlns:p14="http://schemas.microsoft.com/office/powerpoint/2010/main" val="4282255438"/>
              </p:ext>
            </p:extLst>
          </p:nvPr>
        </p:nvGraphicFramePr>
        <p:xfrm>
          <a:off x="1542903" y="4401108"/>
          <a:ext cx="4325241" cy="594475"/>
        </p:xfrm>
        <a:graphic>
          <a:graphicData uri="http://schemas.openxmlformats.org/presentationml/2006/ole">
            <mc:AlternateContent xmlns:mc="http://schemas.openxmlformats.org/markup-compatibility/2006">
              <mc:Choice xmlns:v="urn:schemas-microsoft-com:vml" Requires="v">
                <p:oleObj spid="_x0000_s107602" name="公式" r:id="rId8" imgW="1663700" imgH="228600" progId="Equation.KSEE3">
                  <p:embed/>
                </p:oleObj>
              </mc:Choice>
              <mc:Fallback>
                <p:oleObj name="公式" r:id="rId8" imgW="1663700" imgH="228600" progId="Equation.KSEE3">
                  <p:embed/>
                  <p:pic>
                    <p:nvPicPr>
                      <p:cNvPr id="0"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2903" y="4401108"/>
                        <a:ext cx="4325241" cy="594475"/>
                      </a:xfrm>
                      <a:prstGeom prst="rect">
                        <a:avLst/>
                      </a:prstGeom>
                      <a:noFill/>
                      <a:extLst/>
                    </p:spPr>
                  </p:pic>
                </p:oleObj>
              </mc:Fallback>
            </mc:AlternateContent>
          </a:graphicData>
        </a:graphic>
      </p:graphicFrame>
    </p:spTree>
    <p:extLst>
      <p:ext uri="{BB962C8B-B14F-4D97-AF65-F5344CB8AC3E}">
        <p14:creationId xmlns:p14="http://schemas.microsoft.com/office/powerpoint/2010/main" val="42910139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latin typeface="楷体" pitchFamily="49" charset="-122"/>
                <a:ea typeface="楷体" pitchFamily="49" charset="-122"/>
              </a:rPr>
              <a:t>带硬阈值的线性分类器</a:t>
            </a:r>
            <a:endParaRPr lang="en-SG" dirty="0">
              <a:latin typeface="楷体" pitchFamily="49" charset="-122"/>
              <a:ea typeface="楷体" pitchFamily="49" charset="-122"/>
            </a:endParaRPr>
          </a:p>
        </p:txBody>
      </p:sp>
      <p:sp>
        <p:nvSpPr>
          <p:cNvPr id="9" name="TextBox 8"/>
          <p:cNvSpPr txBox="1"/>
          <p:nvPr/>
        </p:nvSpPr>
        <p:spPr>
          <a:xfrm>
            <a:off x="323528" y="1743941"/>
            <a:ext cx="1224136" cy="461665"/>
          </a:xfrm>
          <a:prstGeom prst="rect">
            <a:avLst/>
          </a:prstGeom>
          <a:noFill/>
        </p:spPr>
        <p:txBody>
          <a:bodyPr wrap="square" rtlCol="0">
            <a:spAutoFit/>
          </a:bodyPr>
          <a:lstStyle/>
          <a:p>
            <a:r>
              <a:rPr lang="zh-CN" altLang="en-US" sz="2400" dirty="0">
                <a:latin typeface="楷体" pitchFamily="49" charset="-122"/>
                <a:ea typeface="楷体" pitchFamily="49" charset="-122"/>
              </a:rPr>
              <a:t>解法：</a:t>
            </a:r>
          </a:p>
        </p:txBody>
      </p:sp>
      <p:graphicFrame>
        <p:nvGraphicFramePr>
          <p:cNvPr id="14" name="Object 3"/>
          <p:cNvGraphicFramePr>
            <a:graphicFrameLocks noChangeAspect="1"/>
          </p:cNvGraphicFramePr>
          <p:nvPr>
            <p:extLst>
              <p:ext uri="{D42A27DB-BD31-4B8C-83A1-F6EECF244321}">
                <p14:modId xmlns:p14="http://schemas.microsoft.com/office/powerpoint/2010/main" val="1245767801"/>
              </p:ext>
            </p:extLst>
          </p:nvPr>
        </p:nvGraphicFramePr>
        <p:xfrm>
          <a:off x="1763688" y="2276872"/>
          <a:ext cx="4536504" cy="623511"/>
        </p:xfrm>
        <a:graphic>
          <a:graphicData uri="http://schemas.openxmlformats.org/presentationml/2006/ole">
            <mc:AlternateContent xmlns:mc="http://schemas.openxmlformats.org/markup-compatibility/2006">
              <mc:Choice xmlns:v="urn:schemas-microsoft-com:vml" Requires="v">
                <p:oleObj spid="_x0000_s108574" name="公式" r:id="rId4" imgW="1663700" imgH="228600" progId="Equation.KSEE3">
                  <p:embed/>
                </p:oleObj>
              </mc:Choice>
              <mc:Fallback>
                <p:oleObj name="公式" r:id="rId4" imgW="1663700" imgH="228600" progId="Equation.KSEE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2276872"/>
                        <a:ext cx="4536504" cy="623511"/>
                      </a:xfrm>
                      <a:prstGeom prst="rect">
                        <a:avLst/>
                      </a:prstGeom>
                      <a:noFill/>
                      <a:extLst/>
                    </p:spPr>
                  </p:pic>
                </p:oleObj>
              </mc:Fallback>
            </mc:AlternateContent>
          </a:graphicData>
        </a:graphic>
      </p:graphicFrame>
      <p:sp>
        <p:nvSpPr>
          <p:cNvPr id="15" name="Content Placeholder 2"/>
          <p:cNvSpPr>
            <a:spLocks noGrp="1"/>
          </p:cNvSpPr>
          <p:nvPr>
            <p:ph idx="1"/>
          </p:nvPr>
        </p:nvSpPr>
        <p:spPr>
          <a:xfrm>
            <a:off x="179512" y="3212976"/>
            <a:ext cx="8640960" cy="3456384"/>
          </a:xfrm>
        </p:spPr>
        <p:txBody>
          <a:bodyPr>
            <a:normAutofit/>
          </a:bodyPr>
          <a:lstStyle/>
          <a:p>
            <a:pPr>
              <a:buClr>
                <a:srgbClr val="800000"/>
              </a:buClr>
              <a:buFont typeface="Wingdings" pitchFamily="2" charset="2"/>
              <a:buChar char="Ø"/>
            </a:pPr>
            <a:r>
              <a:rPr lang="zh-CN" altLang="en-US" dirty="0">
                <a:latin typeface="楷体" pitchFamily="49" charset="-122"/>
                <a:ea typeface="楷体" pitchFamily="49" charset="-122"/>
                <a:cs typeface="Verdana" pitchFamily="34" charset="0"/>
              </a:rPr>
              <a:t>解法验证：</a:t>
            </a:r>
            <a:endParaRPr lang="en-US" altLang="zh-CN" dirty="0">
              <a:latin typeface="楷体" pitchFamily="49" charset="-122"/>
              <a:ea typeface="楷体" pitchFamily="49" charset="-122"/>
              <a:cs typeface="Verdana" pitchFamily="34" charset="0"/>
            </a:endParaRPr>
          </a:p>
          <a:p>
            <a:pPr lvl="1">
              <a:buClr>
                <a:srgbClr val="800000"/>
              </a:buClr>
              <a:buFont typeface="Wingdings" pitchFamily="2" charset="2"/>
              <a:buChar char="Ø"/>
            </a:pPr>
            <a:r>
              <a:rPr lang="zh-CN" altLang="en-US" dirty="0">
                <a:latin typeface="楷体" pitchFamily="49" charset="-122"/>
                <a:ea typeface="楷体" pitchFamily="49" charset="-122"/>
                <a:cs typeface="Verdana" pitchFamily="34" charset="0"/>
              </a:rPr>
              <a:t>如果输入正确，权值不变</a:t>
            </a:r>
            <a:endParaRPr lang="en-US" altLang="zh-CN" dirty="0">
              <a:latin typeface="楷体" pitchFamily="49" charset="-122"/>
              <a:ea typeface="楷体" pitchFamily="49" charset="-122"/>
              <a:cs typeface="Verdana" pitchFamily="34" charset="0"/>
            </a:endParaRPr>
          </a:p>
          <a:p>
            <a:pPr lvl="1">
              <a:buClr>
                <a:srgbClr val="800000"/>
              </a:buClr>
              <a:buFont typeface="Wingdings" pitchFamily="2" charset="2"/>
              <a:buChar char="Ø"/>
            </a:pPr>
            <a:r>
              <a:rPr lang="zh-CN" altLang="en-US" dirty="0">
                <a:latin typeface="楷体" pitchFamily="49" charset="-122"/>
                <a:ea typeface="楷体" pitchFamily="49" charset="-122"/>
                <a:cs typeface="Verdana" pitchFamily="34" charset="0"/>
              </a:rPr>
              <a:t>如果</a:t>
            </a:r>
            <a:r>
              <a:rPr lang="en-US" altLang="zh-CN" dirty="0">
                <a:latin typeface="楷体" pitchFamily="49" charset="-122"/>
                <a:ea typeface="楷体" pitchFamily="49" charset="-122"/>
                <a:cs typeface="Verdana" pitchFamily="34" charset="0"/>
              </a:rPr>
              <a:t>y</a:t>
            </a:r>
            <a:r>
              <a:rPr lang="zh-CN" altLang="en-US" dirty="0">
                <a:latin typeface="楷体" pitchFamily="49" charset="-122"/>
                <a:ea typeface="楷体" pitchFamily="49" charset="-122"/>
                <a:cs typeface="Verdana" pitchFamily="34" charset="0"/>
              </a:rPr>
              <a:t>是</a:t>
            </a:r>
            <a:r>
              <a:rPr lang="en-US" altLang="zh-CN" dirty="0">
                <a:latin typeface="楷体" pitchFamily="49" charset="-122"/>
                <a:ea typeface="楷体" pitchFamily="49" charset="-122"/>
                <a:cs typeface="Verdana" pitchFamily="34" charset="0"/>
              </a:rPr>
              <a:t>1</a:t>
            </a:r>
            <a:r>
              <a:rPr lang="zh-CN" altLang="en-US" dirty="0">
                <a:latin typeface="楷体" pitchFamily="49" charset="-122"/>
                <a:ea typeface="楷体" pitchFamily="49" charset="-122"/>
                <a:cs typeface="Verdana" pitchFamily="34" charset="0"/>
              </a:rPr>
              <a:t>但</a:t>
            </a:r>
            <a:r>
              <a:rPr lang="en-US" altLang="zh-CN" dirty="0">
                <a:latin typeface="楷体" pitchFamily="49" charset="-122"/>
                <a:ea typeface="楷体" pitchFamily="49" charset="-122"/>
                <a:cs typeface="Verdana" pitchFamily="34" charset="0"/>
              </a:rPr>
              <a:t>h</a:t>
            </a:r>
            <a:r>
              <a:rPr lang="en-US" altLang="zh-CN" baseline="-25000" dirty="0">
                <a:latin typeface="楷体" pitchFamily="49" charset="-122"/>
                <a:ea typeface="楷体" pitchFamily="49" charset="-122"/>
                <a:cs typeface="Verdana" pitchFamily="34" charset="0"/>
              </a:rPr>
              <a:t>w</a:t>
            </a:r>
            <a:r>
              <a:rPr lang="zh-CN" altLang="en-US" dirty="0">
                <a:latin typeface="楷体" pitchFamily="49" charset="-122"/>
                <a:ea typeface="楷体" pitchFamily="49" charset="-122"/>
                <a:cs typeface="Verdana" pitchFamily="34" charset="0"/>
              </a:rPr>
              <a:t>是</a:t>
            </a:r>
            <a:r>
              <a:rPr lang="en-US" altLang="zh-CN" dirty="0">
                <a:latin typeface="楷体" pitchFamily="49" charset="-122"/>
                <a:ea typeface="楷体" pitchFamily="49" charset="-122"/>
                <a:cs typeface="Verdana" pitchFamily="34" charset="0"/>
              </a:rPr>
              <a:t>0</a:t>
            </a:r>
            <a:r>
              <a:rPr lang="zh-CN" altLang="en-US" dirty="0">
                <a:latin typeface="楷体" pitchFamily="49" charset="-122"/>
                <a:ea typeface="楷体" pitchFamily="49" charset="-122"/>
                <a:cs typeface="Verdana" pitchFamily="34" charset="0"/>
              </a:rPr>
              <a:t>，则</a:t>
            </a:r>
            <a:r>
              <a:rPr lang="en-US" altLang="zh-CN" dirty="0">
                <a:latin typeface="楷体" pitchFamily="49" charset="-122"/>
                <a:ea typeface="楷体" pitchFamily="49" charset="-122"/>
                <a:cs typeface="Verdana" pitchFamily="34" charset="0"/>
              </a:rPr>
              <a:t>x</a:t>
            </a:r>
            <a:r>
              <a:rPr lang="en-US" altLang="zh-CN" baseline="-25000" dirty="0">
                <a:latin typeface="楷体" pitchFamily="49" charset="-122"/>
                <a:ea typeface="楷体" pitchFamily="49" charset="-122"/>
                <a:cs typeface="Verdana" pitchFamily="34" charset="0"/>
              </a:rPr>
              <a:t>i</a:t>
            </a:r>
            <a:r>
              <a:rPr lang="zh-CN" altLang="en-US" dirty="0">
                <a:latin typeface="楷体" pitchFamily="49" charset="-122"/>
                <a:ea typeface="楷体" pitchFamily="49" charset="-122"/>
                <a:cs typeface="Verdana" pitchFamily="34" charset="0"/>
              </a:rPr>
              <a:t>为正时</a:t>
            </a:r>
            <a:r>
              <a:rPr lang="en-US" altLang="zh-CN" dirty="0" err="1">
                <a:latin typeface="楷体" pitchFamily="49" charset="-122"/>
                <a:ea typeface="楷体" pitchFamily="49" charset="-122"/>
                <a:cs typeface="Verdana" pitchFamily="34" charset="0"/>
              </a:rPr>
              <a:t>w</a:t>
            </a:r>
            <a:r>
              <a:rPr lang="en-US" altLang="zh-CN" baseline="-25000" dirty="0" err="1">
                <a:latin typeface="楷体" pitchFamily="49" charset="-122"/>
                <a:ea typeface="楷体" pitchFamily="49" charset="-122"/>
                <a:cs typeface="Verdana" pitchFamily="34" charset="0"/>
              </a:rPr>
              <a:t>i</a:t>
            </a:r>
            <a:r>
              <a:rPr lang="zh-CN" altLang="en-US" dirty="0">
                <a:latin typeface="楷体" pitchFamily="49" charset="-122"/>
                <a:ea typeface="楷体" pitchFamily="49" charset="-122"/>
                <a:cs typeface="Verdana" pitchFamily="34" charset="0"/>
              </a:rPr>
              <a:t>增加，</a:t>
            </a:r>
            <a:r>
              <a:rPr lang="en-US" altLang="zh-CN" dirty="0">
                <a:latin typeface="楷体" pitchFamily="49" charset="-122"/>
                <a:ea typeface="楷体" pitchFamily="49" charset="-122"/>
                <a:cs typeface="Verdana" pitchFamily="34" charset="0"/>
              </a:rPr>
              <a:t>x</a:t>
            </a:r>
            <a:r>
              <a:rPr lang="en-US" altLang="zh-CN" baseline="-25000" dirty="0">
                <a:latin typeface="楷体" pitchFamily="49" charset="-122"/>
                <a:ea typeface="楷体" pitchFamily="49" charset="-122"/>
                <a:cs typeface="Verdana" pitchFamily="34" charset="0"/>
              </a:rPr>
              <a:t>i</a:t>
            </a:r>
            <a:r>
              <a:rPr lang="zh-CN" altLang="en-US" dirty="0">
                <a:latin typeface="楷体" pitchFamily="49" charset="-122"/>
                <a:ea typeface="楷体" pitchFamily="49" charset="-122"/>
                <a:cs typeface="Verdana" pitchFamily="34" charset="0"/>
              </a:rPr>
              <a:t>为负时</a:t>
            </a:r>
            <a:r>
              <a:rPr lang="en-US" altLang="zh-CN" dirty="0">
                <a:latin typeface="楷体" pitchFamily="49" charset="-122"/>
                <a:ea typeface="楷体" pitchFamily="49" charset="-122"/>
                <a:cs typeface="Verdana" pitchFamily="34" charset="0"/>
              </a:rPr>
              <a:t>w</a:t>
            </a:r>
            <a:r>
              <a:rPr lang="en-US" altLang="zh-CN" baseline="-25000" dirty="0">
                <a:latin typeface="楷体" pitchFamily="49" charset="-122"/>
                <a:ea typeface="楷体" pitchFamily="49" charset="-122"/>
                <a:cs typeface="Verdana" pitchFamily="34" charset="0"/>
              </a:rPr>
              <a:t>i</a:t>
            </a:r>
            <a:r>
              <a:rPr lang="zh-CN" altLang="en-US" dirty="0">
                <a:latin typeface="楷体" pitchFamily="49" charset="-122"/>
                <a:ea typeface="楷体" pitchFamily="49" charset="-122"/>
                <a:cs typeface="Verdana" pitchFamily="34" charset="0"/>
              </a:rPr>
              <a:t>减小</a:t>
            </a:r>
            <a:endParaRPr lang="en-US" altLang="zh-CN" dirty="0">
              <a:latin typeface="楷体" pitchFamily="49" charset="-122"/>
              <a:ea typeface="楷体" pitchFamily="49" charset="-122"/>
              <a:cs typeface="Verdana" pitchFamily="34" charset="0"/>
            </a:endParaRPr>
          </a:p>
          <a:p>
            <a:pPr lvl="1">
              <a:buClr>
                <a:srgbClr val="800000"/>
              </a:buClr>
              <a:buFont typeface="Wingdings" pitchFamily="2" charset="2"/>
              <a:buChar char="Ø"/>
            </a:pPr>
            <a:r>
              <a:rPr lang="zh-CN" altLang="en-US" dirty="0">
                <a:latin typeface="楷体" pitchFamily="49" charset="-122"/>
                <a:ea typeface="楷体" pitchFamily="49" charset="-122"/>
                <a:cs typeface="Verdana" pitchFamily="34" charset="0"/>
              </a:rPr>
              <a:t>如果</a:t>
            </a:r>
            <a:r>
              <a:rPr lang="en-US" altLang="zh-CN" dirty="0">
                <a:latin typeface="楷体" pitchFamily="49" charset="-122"/>
                <a:ea typeface="楷体" pitchFamily="49" charset="-122"/>
                <a:cs typeface="Verdana" pitchFamily="34" charset="0"/>
              </a:rPr>
              <a:t>y</a:t>
            </a:r>
            <a:r>
              <a:rPr lang="zh-CN" altLang="en-US" dirty="0">
                <a:latin typeface="楷体" pitchFamily="49" charset="-122"/>
                <a:ea typeface="楷体" pitchFamily="49" charset="-122"/>
                <a:cs typeface="Verdana" pitchFamily="34" charset="0"/>
              </a:rPr>
              <a:t>是</a:t>
            </a:r>
            <a:r>
              <a:rPr lang="en-US" altLang="zh-CN" dirty="0">
                <a:latin typeface="楷体" pitchFamily="49" charset="-122"/>
                <a:ea typeface="楷体" pitchFamily="49" charset="-122"/>
                <a:cs typeface="Verdana" pitchFamily="34" charset="0"/>
              </a:rPr>
              <a:t>0</a:t>
            </a:r>
            <a:r>
              <a:rPr lang="zh-CN" altLang="en-US" dirty="0">
                <a:latin typeface="楷体" pitchFamily="49" charset="-122"/>
                <a:ea typeface="楷体" pitchFamily="49" charset="-122"/>
                <a:cs typeface="Verdana" pitchFamily="34" charset="0"/>
              </a:rPr>
              <a:t>但</a:t>
            </a:r>
            <a:r>
              <a:rPr lang="en-US" altLang="zh-CN" dirty="0">
                <a:latin typeface="楷体" pitchFamily="49" charset="-122"/>
                <a:ea typeface="楷体" pitchFamily="49" charset="-122"/>
                <a:cs typeface="Verdana" pitchFamily="34" charset="0"/>
              </a:rPr>
              <a:t>h</a:t>
            </a:r>
            <a:r>
              <a:rPr lang="en-US" altLang="zh-CN" baseline="-25000" dirty="0">
                <a:latin typeface="楷体" pitchFamily="49" charset="-122"/>
                <a:ea typeface="楷体" pitchFamily="49" charset="-122"/>
                <a:cs typeface="Verdana" pitchFamily="34" charset="0"/>
              </a:rPr>
              <a:t>w</a:t>
            </a:r>
            <a:r>
              <a:rPr lang="zh-CN" altLang="en-US" dirty="0">
                <a:latin typeface="楷体" pitchFamily="49" charset="-122"/>
                <a:ea typeface="楷体" pitchFamily="49" charset="-122"/>
                <a:cs typeface="Verdana" pitchFamily="34" charset="0"/>
              </a:rPr>
              <a:t>是</a:t>
            </a:r>
            <a:r>
              <a:rPr lang="en-US" altLang="zh-CN" dirty="0">
                <a:latin typeface="楷体" pitchFamily="49" charset="-122"/>
                <a:ea typeface="楷体" pitchFamily="49" charset="-122"/>
                <a:cs typeface="Verdana" pitchFamily="34" charset="0"/>
              </a:rPr>
              <a:t>1</a:t>
            </a:r>
            <a:r>
              <a:rPr lang="zh-CN" altLang="en-US" dirty="0">
                <a:latin typeface="楷体" pitchFamily="49" charset="-122"/>
                <a:ea typeface="楷体" pitchFamily="49" charset="-122"/>
                <a:cs typeface="Verdana" pitchFamily="34" charset="0"/>
              </a:rPr>
              <a:t>，则</a:t>
            </a:r>
            <a:r>
              <a:rPr lang="en-US" altLang="zh-CN" dirty="0">
                <a:latin typeface="楷体" pitchFamily="49" charset="-122"/>
                <a:ea typeface="楷体" pitchFamily="49" charset="-122"/>
                <a:cs typeface="Verdana" pitchFamily="34" charset="0"/>
              </a:rPr>
              <a:t>x</a:t>
            </a:r>
            <a:r>
              <a:rPr lang="en-US" altLang="zh-CN" baseline="-25000" dirty="0">
                <a:latin typeface="楷体" pitchFamily="49" charset="-122"/>
                <a:ea typeface="楷体" pitchFamily="49" charset="-122"/>
                <a:cs typeface="Verdana" pitchFamily="34" charset="0"/>
              </a:rPr>
              <a:t>i</a:t>
            </a:r>
            <a:r>
              <a:rPr lang="zh-CN" altLang="en-US" dirty="0">
                <a:latin typeface="楷体" pitchFamily="49" charset="-122"/>
                <a:ea typeface="楷体" pitchFamily="49" charset="-122"/>
                <a:cs typeface="Verdana" pitchFamily="34" charset="0"/>
              </a:rPr>
              <a:t>为正时</a:t>
            </a:r>
            <a:r>
              <a:rPr lang="en-US" altLang="zh-CN" dirty="0" err="1">
                <a:latin typeface="楷体" pitchFamily="49" charset="-122"/>
                <a:ea typeface="楷体" pitchFamily="49" charset="-122"/>
                <a:cs typeface="Verdana" pitchFamily="34" charset="0"/>
              </a:rPr>
              <a:t>w</a:t>
            </a:r>
            <a:r>
              <a:rPr lang="en-US" altLang="zh-CN" baseline="-25000" dirty="0" err="1">
                <a:latin typeface="楷体" pitchFamily="49" charset="-122"/>
                <a:ea typeface="楷体" pitchFamily="49" charset="-122"/>
                <a:cs typeface="Verdana" pitchFamily="34" charset="0"/>
              </a:rPr>
              <a:t>i</a:t>
            </a:r>
            <a:r>
              <a:rPr lang="zh-CN" altLang="en-US" dirty="0">
                <a:latin typeface="楷体" pitchFamily="49" charset="-122"/>
                <a:ea typeface="楷体" pitchFamily="49" charset="-122"/>
                <a:cs typeface="Verdana" pitchFamily="34" charset="0"/>
              </a:rPr>
              <a:t>减小，</a:t>
            </a:r>
            <a:r>
              <a:rPr lang="en-US" altLang="zh-CN" dirty="0">
                <a:latin typeface="楷体" pitchFamily="49" charset="-122"/>
                <a:ea typeface="楷体" pitchFamily="49" charset="-122"/>
                <a:cs typeface="Verdana" pitchFamily="34" charset="0"/>
              </a:rPr>
              <a:t>x</a:t>
            </a:r>
            <a:r>
              <a:rPr lang="en-US" altLang="zh-CN" baseline="-25000" dirty="0">
                <a:latin typeface="楷体" pitchFamily="49" charset="-122"/>
                <a:ea typeface="楷体" pitchFamily="49" charset="-122"/>
                <a:cs typeface="Verdana" pitchFamily="34" charset="0"/>
              </a:rPr>
              <a:t>i</a:t>
            </a:r>
            <a:r>
              <a:rPr lang="zh-CN" altLang="en-US" dirty="0">
                <a:latin typeface="楷体" pitchFamily="49" charset="-122"/>
                <a:ea typeface="楷体" pitchFamily="49" charset="-122"/>
                <a:cs typeface="Verdana" pitchFamily="34" charset="0"/>
              </a:rPr>
              <a:t>为负时</a:t>
            </a:r>
            <a:r>
              <a:rPr lang="en-US" altLang="zh-CN" dirty="0">
                <a:latin typeface="楷体" pitchFamily="49" charset="-122"/>
                <a:ea typeface="楷体" pitchFamily="49" charset="-122"/>
                <a:cs typeface="Verdana" pitchFamily="34" charset="0"/>
              </a:rPr>
              <a:t>w</a:t>
            </a:r>
            <a:r>
              <a:rPr lang="en-US" altLang="zh-CN" baseline="-25000" dirty="0">
                <a:latin typeface="楷体" pitchFamily="49" charset="-122"/>
                <a:ea typeface="楷体" pitchFamily="49" charset="-122"/>
                <a:cs typeface="Verdana" pitchFamily="34" charset="0"/>
              </a:rPr>
              <a:t>i</a:t>
            </a:r>
            <a:r>
              <a:rPr lang="zh-CN" altLang="en-US" dirty="0">
                <a:latin typeface="楷体" pitchFamily="49" charset="-122"/>
                <a:ea typeface="楷体" pitchFamily="49" charset="-122"/>
                <a:cs typeface="Verdana" pitchFamily="34" charset="0"/>
              </a:rPr>
              <a:t>增加</a:t>
            </a:r>
            <a:endParaRPr lang="en-US" altLang="zh-CN" dirty="0">
              <a:latin typeface="楷体" pitchFamily="49" charset="-122"/>
              <a:ea typeface="楷体" pitchFamily="49" charset="-122"/>
              <a:cs typeface="Verdana" pitchFamily="34" charset="0"/>
            </a:endParaRPr>
          </a:p>
          <a:p>
            <a:pPr lvl="1">
              <a:buClr>
                <a:srgbClr val="800000"/>
              </a:buClr>
              <a:buFont typeface="Wingdings" pitchFamily="2" charset="2"/>
              <a:buChar char="Ø"/>
            </a:pPr>
            <a:endParaRPr lang="en-US" altLang="zh-CN" dirty="0">
              <a:latin typeface="楷体" pitchFamily="49" charset="-122"/>
              <a:ea typeface="楷体" pitchFamily="49" charset="-122"/>
              <a:cs typeface="Verdana" pitchFamily="34" charset="0"/>
            </a:endParaRPr>
          </a:p>
          <a:p>
            <a:pPr lvl="1">
              <a:buClr>
                <a:srgbClr val="800000"/>
              </a:buClr>
              <a:buFont typeface="Wingdings" pitchFamily="2" charset="2"/>
              <a:buChar char="Ø"/>
            </a:pPr>
            <a:endParaRPr lang="en-US" altLang="zh-CN" sz="2800" dirty="0">
              <a:latin typeface="楷体" pitchFamily="49" charset="-122"/>
              <a:ea typeface="楷体" pitchFamily="49" charset="-122"/>
              <a:cs typeface="Verdana" pitchFamily="34" charset="0"/>
            </a:endParaRPr>
          </a:p>
        </p:txBody>
      </p:sp>
    </p:spTree>
    <p:extLst>
      <p:ext uri="{BB962C8B-B14F-4D97-AF65-F5344CB8AC3E}">
        <p14:creationId xmlns:p14="http://schemas.microsoft.com/office/powerpoint/2010/main" val="429101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linds(horizontal)">
                                      <p:cBhvr>
                                        <p:cTn id="7" dur="500"/>
                                        <p:tgtEl>
                                          <p:spTgt spid="1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blinds(horizontal)">
                                      <p:cBhvr>
                                        <p:cTn id="10" dur="500"/>
                                        <p:tgtEl>
                                          <p:spTgt spid="1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Effect transition="in" filter="blinds(horizontal)">
                                      <p:cBhvr>
                                        <p:cTn id="13" dur="500"/>
                                        <p:tgtEl>
                                          <p:spTgt spid="1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5">
                                            <p:txEl>
                                              <p:pRg st="3" end="3"/>
                                            </p:txEl>
                                          </p:spTgt>
                                        </p:tgtEl>
                                        <p:attrNameLst>
                                          <p:attrName>style.visibility</p:attrName>
                                        </p:attrNameLst>
                                      </p:cBhvr>
                                      <p:to>
                                        <p:strVal val="visible"/>
                                      </p:to>
                                    </p:set>
                                    <p:animEffect transition="in" filter="blinds(horizontal)">
                                      <p:cBhvr>
                                        <p:cTn id="16"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latin typeface="楷体" pitchFamily="49" charset="-122"/>
                <a:ea typeface="楷体" pitchFamily="49" charset="-122"/>
              </a:rPr>
              <a:t>带</a:t>
            </a:r>
            <a:r>
              <a:rPr lang="en-US" altLang="zh-CN" dirty="0">
                <a:latin typeface="楷体" pitchFamily="49" charset="-122"/>
                <a:ea typeface="楷体" pitchFamily="49" charset="-122"/>
              </a:rPr>
              <a:t>logistic</a:t>
            </a:r>
            <a:r>
              <a:rPr lang="zh-CN" altLang="en-US" dirty="0">
                <a:latin typeface="楷体" pitchFamily="49" charset="-122"/>
                <a:ea typeface="楷体" pitchFamily="49" charset="-122"/>
              </a:rPr>
              <a:t>回归的线性分类器</a:t>
            </a:r>
            <a:endParaRPr lang="en-SG" dirty="0">
              <a:latin typeface="楷体" pitchFamily="49" charset="-122"/>
              <a:ea typeface="楷体" pitchFamily="49" charset="-122"/>
            </a:endParaRPr>
          </a:p>
        </p:txBody>
      </p:sp>
      <p:sp>
        <p:nvSpPr>
          <p:cNvPr id="15" name="Content Placeholder 2"/>
          <p:cNvSpPr>
            <a:spLocks noGrp="1"/>
          </p:cNvSpPr>
          <p:nvPr>
            <p:ph idx="1"/>
          </p:nvPr>
        </p:nvSpPr>
        <p:spPr>
          <a:xfrm>
            <a:off x="179512" y="1556792"/>
            <a:ext cx="8640960" cy="5112568"/>
          </a:xfrm>
        </p:spPr>
        <p:txBody>
          <a:bodyPr>
            <a:normAutofit/>
          </a:bodyPr>
          <a:lstStyle/>
          <a:p>
            <a:pPr>
              <a:buClr>
                <a:srgbClr val="800000"/>
              </a:buClr>
              <a:buFont typeface="Wingdings" pitchFamily="2" charset="2"/>
              <a:buChar char="Ø"/>
            </a:pPr>
            <a:r>
              <a:rPr lang="zh-CN" altLang="en-US" dirty="0">
                <a:latin typeface="楷体" pitchFamily="49" charset="-122"/>
                <a:ea typeface="楷体" pitchFamily="49" charset="-122"/>
                <a:cs typeface="Verdana" pitchFamily="34" charset="0"/>
              </a:rPr>
              <a:t>带硬阈值的线性分类器的输出函数是不连续函数，因此是不可微的。</a:t>
            </a:r>
            <a:endParaRPr lang="en-US" altLang="zh-CN" dirty="0">
              <a:latin typeface="楷体" pitchFamily="49" charset="-122"/>
              <a:ea typeface="楷体" pitchFamily="49" charset="-122"/>
              <a:cs typeface="Verdana" pitchFamily="34" charset="0"/>
            </a:endParaRPr>
          </a:p>
          <a:p>
            <a:pPr>
              <a:buClr>
                <a:srgbClr val="800000"/>
              </a:buClr>
              <a:buFont typeface="Wingdings" pitchFamily="2" charset="2"/>
              <a:buChar char="Ø"/>
            </a:pPr>
            <a:r>
              <a:rPr lang="en-US" altLang="zh-CN" dirty="0" smtClean="0">
                <a:latin typeface="楷体" pitchFamily="49" charset="-122"/>
                <a:ea typeface="楷体" pitchFamily="49" charset="-122"/>
                <a:cs typeface="Verdana" pitchFamily="34" charset="0"/>
              </a:rPr>
              <a:t>Logistic</a:t>
            </a:r>
            <a:r>
              <a:rPr lang="zh-CN" altLang="en-US" dirty="0">
                <a:latin typeface="楷体" pitchFamily="49" charset="-122"/>
                <a:ea typeface="楷体" pitchFamily="49" charset="-122"/>
                <a:cs typeface="Verdana" pitchFamily="34" charset="0"/>
              </a:rPr>
              <a:t>回归的线性分类器采用如下的输出函数</a:t>
            </a:r>
            <a:endParaRPr lang="en-US" altLang="zh-CN" dirty="0">
              <a:latin typeface="楷体" pitchFamily="49" charset="-122"/>
              <a:ea typeface="楷体" pitchFamily="49" charset="-122"/>
              <a:cs typeface="Verdana" pitchFamily="34" charset="0"/>
            </a:endParaRPr>
          </a:p>
          <a:p>
            <a:pPr>
              <a:buClr>
                <a:srgbClr val="800000"/>
              </a:buClr>
              <a:buFont typeface="Wingdings" pitchFamily="2" charset="2"/>
              <a:buChar char="Ø"/>
            </a:pPr>
            <a:endParaRPr lang="en-US" altLang="zh-CN" dirty="0" smtClean="0">
              <a:latin typeface="楷体" pitchFamily="49" charset="-122"/>
              <a:ea typeface="楷体" pitchFamily="49" charset="-122"/>
              <a:cs typeface="Verdana" pitchFamily="34" charset="0"/>
            </a:endParaRPr>
          </a:p>
          <a:p>
            <a:pPr>
              <a:buClr>
                <a:srgbClr val="800000"/>
              </a:buClr>
              <a:buFont typeface="Wingdings" pitchFamily="2" charset="2"/>
              <a:buChar char="Ø"/>
            </a:pPr>
            <a:endParaRPr lang="en-US" altLang="zh-CN" dirty="0">
              <a:latin typeface="楷体" pitchFamily="49" charset="-122"/>
              <a:ea typeface="楷体" pitchFamily="49" charset="-122"/>
              <a:cs typeface="Verdana" pitchFamily="34" charset="0"/>
            </a:endParaRPr>
          </a:p>
          <a:p>
            <a:pPr lvl="1">
              <a:buClr>
                <a:srgbClr val="800000"/>
              </a:buClr>
              <a:buFont typeface="Wingdings" pitchFamily="2" charset="2"/>
              <a:buChar char="Ø"/>
            </a:pPr>
            <a:r>
              <a:rPr lang="zh-CN" altLang="en-US" dirty="0">
                <a:latin typeface="楷体" pitchFamily="49" charset="-122"/>
                <a:ea typeface="楷体" pitchFamily="49" charset="-122"/>
                <a:cs typeface="Verdana" pitchFamily="34" charset="0"/>
              </a:rPr>
              <a:t>连续可微函数</a:t>
            </a:r>
            <a:endParaRPr lang="en-US" altLang="zh-CN" dirty="0">
              <a:latin typeface="楷体" pitchFamily="49" charset="-122"/>
              <a:ea typeface="楷体" pitchFamily="49" charset="-122"/>
              <a:cs typeface="Verdana" pitchFamily="34" charset="0"/>
            </a:endParaRPr>
          </a:p>
          <a:p>
            <a:pPr lvl="1">
              <a:buClr>
                <a:srgbClr val="800000"/>
              </a:buClr>
              <a:buFont typeface="Wingdings" pitchFamily="2" charset="2"/>
              <a:buChar char="Ø"/>
            </a:pPr>
            <a:r>
              <a:rPr lang="zh-CN" altLang="en-US" dirty="0">
                <a:latin typeface="楷体" pitchFamily="49" charset="-122"/>
                <a:ea typeface="楷体" pitchFamily="49" charset="-122"/>
                <a:cs typeface="Verdana" pitchFamily="34" charset="0"/>
              </a:rPr>
              <a:t>输出被解释为“属于标示为</a:t>
            </a:r>
            <a:r>
              <a:rPr lang="en-US" altLang="zh-CN" dirty="0">
                <a:latin typeface="楷体" pitchFamily="49" charset="-122"/>
                <a:ea typeface="楷体" pitchFamily="49" charset="-122"/>
                <a:cs typeface="Verdana" pitchFamily="34" charset="0"/>
              </a:rPr>
              <a:t>1</a:t>
            </a:r>
            <a:r>
              <a:rPr lang="zh-CN" altLang="en-US" dirty="0">
                <a:latin typeface="楷体" pitchFamily="49" charset="-122"/>
                <a:ea typeface="楷体" pitchFamily="49" charset="-122"/>
                <a:cs typeface="Verdana" pitchFamily="34" charset="0"/>
              </a:rPr>
              <a:t>的类的概率”</a:t>
            </a:r>
            <a:endParaRPr lang="en-US" altLang="zh-CN" dirty="0">
              <a:latin typeface="楷体" pitchFamily="49" charset="-122"/>
              <a:ea typeface="楷体" pitchFamily="49" charset="-122"/>
              <a:cs typeface="Verdana" pitchFamily="34" charset="0"/>
            </a:endParaRPr>
          </a:p>
          <a:p>
            <a:pPr lvl="1">
              <a:buClr>
                <a:srgbClr val="800000"/>
              </a:buClr>
              <a:buNone/>
            </a:pPr>
            <a:endParaRPr lang="en-US" altLang="zh-CN" dirty="0">
              <a:latin typeface="楷体" pitchFamily="49" charset="-122"/>
              <a:ea typeface="楷体" pitchFamily="49" charset="-122"/>
              <a:cs typeface="Verdana" pitchFamily="34" charset="0"/>
            </a:endParaRPr>
          </a:p>
          <a:p>
            <a:pPr lvl="1">
              <a:buClr>
                <a:srgbClr val="800000"/>
              </a:buClr>
              <a:buFont typeface="Wingdings" pitchFamily="2" charset="2"/>
              <a:buChar char="Ø"/>
            </a:pPr>
            <a:endParaRPr lang="en-US" altLang="zh-CN" sz="2800" dirty="0">
              <a:latin typeface="楷体" pitchFamily="49" charset="-122"/>
              <a:ea typeface="楷体" pitchFamily="49" charset="-122"/>
              <a:cs typeface="Verdana" pitchFamily="34" charset="0"/>
            </a:endParaRPr>
          </a:p>
        </p:txBody>
      </p:sp>
      <p:graphicFrame>
        <p:nvGraphicFramePr>
          <p:cNvPr id="109573" name="Object 5"/>
          <p:cNvGraphicFramePr>
            <a:graphicFrameLocks noChangeAspect="1"/>
          </p:cNvGraphicFramePr>
          <p:nvPr>
            <p:extLst>
              <p:ext uri="{D42A27DB-BD31-4B8C-83A1-F6EECF244321}">
                <p14:modId xmlns:p14="http://schemas.microsoft.com/office/powerpoint/2010/main" val="545205835"/>
              </p:ext>
            </p:extLst>
          </p:nvPr>
        </p:nvGraphicFramePr>
        <p:xfrm>
          <a:off x="971600" y="3573016"/>
          <a:ext cx="5166580" cy="936105"/>
        </p:xfrm>
        <a:graphic>
          <a:graphicData uri="http://schemas.openxmlformats.org/presentationml/2006/ole">
            <mc:AlternateContent xmlns:mc="http://schemas.openxmlformats.org/markup-compatibility/2006">
              <mc:Choice xmlns:v="urn:schemas-microsoft-com:vml" Requires="v">
                <p:oleObj spid="_x0000_s109600" name="公式" r:id="rId4" imgW="2171700" imgH="393700" progId="Equation.KSEE3">
                  <p:embed/>
                </p:oleObj>
              </mc:Choice>
              <mc:Fallback>
                <p:oleObj name="公式" r:id="rId4" imgW="2171700" imgH="393700" progId="Equation.KSEE3">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3573016"/>
                        <a:ext cx="5166580" cy="936105"/>
                      </a:xfrm>
                      <a:prstGeom prst="rect">
                        <a:avLst/>
                      </a:prstGeom>
                      <a:noFill/>
                      <a:extLst/>
                    </p:spPr>
                  </p:pic>
                </p:oleObj>
              </mc:Fallback>
            </mc:AlternateContent>
          </a:graphicData>
        </a:graphic>
      </p:graphicFrame>
      <p:pic>
        <p:nvPicPr>
          <p:cNvPr id="10958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192" y="3284984"/>
            <a:ext cx="2626618" cy="1948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101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9580"/>
                                        </p:tgtEl>
                                        <p:attrNameLst>
                                          <p:attrName>style.visibility</p:attrName>
                                        </p:attrNameLst>
                                      </p:cBhvr>
                                      <p:to>
                                        <p:strVal val="visible"/>
                                      </p:to>
                                    </p:set>
                                  </p:childTnLst>
                                </p:cTn>
                              </p:par>
                              <p:par>
                                <p:cTn id="12" presetID="3" presetClass="entr" presetSubtype="10" fill="hold" nodeType="withEffect">
                                  <p:stCondLst>
                                    <p:cond delay="0"/>
                                  </p:stCondLst>
                                  <p:childTnLst>
                                    <p:set>
                                      <p:cBhvr>
                                        <p:cTn id="13" dur="1" fill="hold">
                                          <p:stCondLst>
                                            <p:cond delay="0"/>
                                          </p:stCondLst>
                                        </p:cTn>
                                        <p:tgtEl>
                                          <p:spTgt spid="109573"/>
                                        </p:tgtEl>
                                        <p:attrNameLst>
                                          <p:attrName>style.visibility</p:attrName>
                                        </p:attrNameLst>
                                      </p:cBhvr>
                                      <p:to>
                                        <p:strVal val="visible"/>
                                      </p:to>
                                    </p:set>
                                    <p:animEffect transition="in" filter="blinds(horizontal)">
                                      <p:cBhvr>
                                        <p:cTn id="14" dur="500"/>
                                        <p:tgtEl>
                                          <p:spTgt spid="109573"/>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animEffect transition="in" filter="blinds(horizontal)">
                                      <p:cBhvr>
                                        <p:cTn id="19" dur="500"/>
                                        <p:tgtEl>
                                          <p:spTgt spid="15">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5">
                                            <p:txEl>
                                              <p:pRg st="5" end="5"/>
                                            </p:txEl>
                                          </p:spTgt>
                                        </p:tgtEl>
                                        <p:attrNameLst>
                                          <p:attrName>style.visibility</p:attrName>
                                        </p:attrNameLst>
                                      </p:cBhvr>
                                      <p:to>
                                        <p:strVal val="visible"/>
                                      </p:to>
                                    </p:set>
                                    <p:animEffect transition="in" filter="blinds(horizontal)">
                                      <p:cBhvr>
                                        <p:cTn id="22" dur="5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itchFamily="49" charset="-122"/>
                <a:ea typeface="楷体" pitchFamily="49" charset="-122"/>
              </a:rPr>
              <a:t>带</a:t>
            </a:r>
            <a:r>
              <a:rPr lang="en-US" altLang="zh-CN" dirty="0">
                <a:latin typeface="楷体" pitchFamily="49" charset="-122"/>
                <a:ea typeface="楷体" pitchFamily="49" charset="-122"/>
              </a:rPr>
              <a:t>logistic</a:t>
            </a:r>
            <a:r>
              <a:rPr lang="zh-CN" altLang="en-US" dirty="0">
                <a:latin typeface="楷体" pitchFamily="49" charset="-122"/>
                <a:ea typeface="楷体" pitchFamily="49" charset="-122"/>
              </a:rPr>
              <a:t>回归的线性分类器</a:t>
            </a:r>
            <a:endParaRPr lang="zh-CN" altLang="en-US" dirty="0"/>
          </a:p>
        </p:txBody>
      </p:sp>
      <p:pic>
        <p:nvPicPr>
          <p:cNvPr id="110594" name="Picture 2" descr="c:\users\administrator\appdata\roaming\360se6\User Data\temp\77c6a7efce1b9d16757faae8f2deb48f8d5464fa.jpg"/>
          <p:cNvPicPr>
            <a:picLocks noChangeAspect="1" noChangeArrowheads="1"/>
          </p:cNvPicPr>
          <p:nvPr/>
        </p:nvPicPr>
        <p:blipFill>
          <a:blip r:embed="rId3" cstate="print"/>
          <a:srcRect/>
          <a:stretch>
            <a:fillRect/>
          </a:stretch>
        </p:blipFill>
        <p:spPr bwMode="auto">
          <a:xfrm>
            <a:off x="1547664" y="1484784"/>
            <a:ext cx="6336704" cy="4232354"/>
          </a:xfrm>
          <a:prstGeom prst="rect">
            <a:avLst/>
          </a:prstGeom>
          <a:noFill/>
        </p:spPr>
      </p:pic>
      <p:graphicFrame>
        <p:nvGraphicFramePr>
          <p:cNvPr id="3" name="对象 2"/>
          <p:cNvGraphicFramePr>
            <a:graphicFrameLocks noChangeAspect="1"/>
          </p:cNvGraphicFramePr>
          <p:nvPr>
            <p:extLst>
              <p:ext uri="{D42A27DB-BD31-4B8C-83A1-F6EECF244321}">
                <p14:modId xmlns:p14="http://schemas.microsoft.com/office/powerpoint/2010/main" val="975209121"/>
              </p:ext>
            </p:extLst>
          </p:nvPr>
        </p:nvGraphicFramePr>
        <p:xfrm>
          <a:off x="2483768" y="5725084"/>
          <a:ext cx="4769145" cy="864096"/>
        </p:xfrm>
        <a:graphic>
          <a:graphicData uri="http://schemas.openxmlformats.org/presentationml/2006/ole">
            <mc:AlternateContent xmlns:mc="http://schemas.openxmlformats.org/markup-compatibility/2006">
              <mc:Choice xmlns:v="urn:schemas-microsoft-com:vml" Requires="v">
                <p:oleObj spid="_x0000_s130069" name="公式" r:id="rId4" imgW="2171700" imgH="393700" progId="Equation.KSEE3">
                  <p:embed/>
                </p:oleObj>
              </mc:Choice>
              <mc:Fallback>
                <p:oleObj name="公式" r:id="rId4" imgW="2171700" imgH="393700" progId="Equation.KSEE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5725084"/>
                        <a:ext cx="4769145" cy="864096"/>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楷体" pitchFamily="49" charset="-122"/>
                <a:ea typeface="楷体" pitchFamily="49" charset="-122"/>
              </a:rPr>
              <a:t>线性分类器</a:t>
            </a:r>
          </a:p>
        </p:txBody>
      </p:sp>
      <p:sp>
        <p:nvSpPr>
          <p:cNvPr id="6" name="Rectangle 2"/>
          <p:cNvSpPr>
            <a:spLocks noChangeArrowheads="1"/>
          </p:cNvSpPr>
          <p:nvPr/>
        </p:nvSpPr>
        <p:spPr bwMode="auto">
          <a:xfrm>
            <a:off x="457200" y="2083842"/>
            <a:ext cx="8305800" cy="1766888"/>
          </a:xfrm>
          <a:prstGeom prst="rect">
            <a:avLst/>
          </a:prstGeom>
          <a:noFill/>
          <a:ln w="9525">
            <a:noFill/>
            <a:miter lim="800000"/>
            <a:headEnd/>
            <a:tailEnd/>
          </a:ln>
        </p:spPr>
        <p:txBody>
          <a:bodyPr lIns="90488" tIns="44450" rIns="90488" bIns="44450"/>
          <a:lstStyle/>
          <a:p>
            <a:pPr marL="342900" indent="-342900" algn="l">
              <a:spcBef>
                <a:spcPct val="20000"/>
              </a:spcBef>
              <a:buClr>
                <a:schemeClr val="tx2"/>
              </a:buClr>
              <a:buSzPct val="75000"/>
              <a:buFont typeface="Wingdings" pitchFamily="2" charset="2"/>
              <a:buChar char="p"/>
            </a:pPr>
            <a:endParaRPr lang="en-GB" altLang="zh-CN" sz="2400"/>
          </a:p>
        </p:txBody>
      </p:sp>
      <p:sp>
        <p:nvSpPr>
          <p:cNvPr id="7" name="Rectangle 5"/>
          <p:cNvSpPr>
            <a:spLocks noChangeArrowheads="1"/>
          </p:cNvSpPr>
          <p:nvPr/>
        </p:nvSpPr>
        <p:spPr bwMode="auto">
          <a:xfrm>
            <a:off x="3687763" y="2333080"/>
            <a:ext cx="1600200" cy="654050"/>
          </a:xfrm>
          <a:prstGeom prst="rect">
            <a:avLst/>
          </a:prstGeom>
          <a:solidFill>
            <a:srgbClr val="FFCCFF"/>
          </a:solidFill>
          <a:ln w="12700">
            <a:solidFill>
              <a:schemeClr val="tx1"/>
            </a:solidFill>
            <a:miter lim="800000"/>
            <a:headEnd/>
            <a:tailEnd/>
          </a:ln>
        </p:spPr>
        <p:txBody>
          <a:bodyPr anchor="ctr">
            <a:spAutoFit/>
          </a:bodyPr>
          <a:lstStyle/>
          <a:p>
            <a:pPr algn="ctr">
              <a:spcBef>
                <a:spcPct val="50000"/>
              </a:spcBef>
              <a:buClr>
                <a:schemeClr val="tx1"/>
              </a:buClr>
            </a:pPr>
            <a:r>
              <a:rPr lang="en-US" altLang="zh-CN" sz="3600" i="1" dirty="0">
                <a:latin typeface="Tahoma" pitchFamily="34" charset="0"/>
              </a:rPr>
              <a:t>f </a:t>
            </a:r>
            <a:r>
              <a:rPr lang="en-US" altLang="zh-CN" sz="2000" dirty="0">
                <a:latin typeface="Tahoma" pitchFamily="34" charset="0"/>
              </a:rPr>
              <a:t>        </a:t>
            </a:r>
          </a:p>
        </p:txBody>
      </p:sp>
      <p:sp>
        <p:nvSpPr>
          <p:cNvPr id="8" name="Line 6"/>
          <p:cNvSpPr>
            <a:spLocks noChangeShapeType="1"/>
          </p:cNvSpPr>
          <p:nvPr/>
        </p:nvSpPr>
        <p:spPr bwMode="auto">
          <a:xfrm>
            <a:off x="2316163" y="2623592"/>
            <a:ext cx="1371600" cy="0"/>
          </a:xfrm>
          <a:prstGeom prst="line">
            <a:avLst/>
          </a:prstGeom>
          <a:noFill/>
          <a:ln w="12700">
            <a:solidFill>
              <a:schemeClr val="tx1"/>
            </a:solidFill>
            <a:round/>
            <a:headEnd/>
            <a:tailEnd type="triangle" w="med" len="med"/>
          </a:ln>
        </p:spPr>
        <p:txBody>
          <a:bodyPr wrap="none" anchor="ctr">
            <a:spAutoFit/>
          </a:bodyPr>
          <a:lstStyle/>
          <a:p>
            <a:endParaRPr lang="zh-CN" altLang="en-US"/>
          </a:p>
        </p:txBody>
      </p:sp>
      <p:sp>
        <p:nvSpPr>
          <p:cNvPr id="9" name="Text Box 7"/>
          <p:cNvSpPr txBox="1">
            <a:spLocks noChangeArrowheads="1"/>
          </p:cNvSpPr>
          <p:nvPr/>
        </p:nvSpPr>
        <p:spPr bwMode="auto">
          <a:xfrm>
            <a:off x="1858963" y="2318792"/>
            <a:ext cx="609600" cy="519113"/>
          </a:xfrm>
          <a:prstGeom prst="rect">
            <a:avLst/>
          </a:prstGeom>
          <a:noFill/>
          <a:ln w="12700">
            <a:noFill/>
            <a:miter lim="800000"/>
            <a:headEnd/>
            <a:tailEnd/>
          </a:ln>
        </p:spPr>
        <p:txBody>
          <a:bodyPr>
            <a:spAutoFit/>
          </a:bodyPr>
          <a:lstStyle/>
          <a:p>
            <a:pPr>
              <a:spcBef>
                <a:spcPct val="50000"/>
              </a:spcBef>
              <a:buClr>
                <a:schemeClr val="tx1"/>
              </a:buClr>
            </a:pPr>
            <a:r>
              <a:rPr lang="en-US" altLang="zh-CN" sz="2800" b="1" i="1">
                <a:latin typeface="Tahoma" pitchFamily="34" charset="0"/>
              </a:rPr>
              <a:t>x</a:t>
            </a:r>
          </a:p>
        </p:txBody>
      </p:sp>
      <p:sp>
        <p:nvSpPr>
          <p:cNvPr id="10" name="Line 8"/>
          <p:cNvSpPr>
            <a:spLocks noChangeShapeType="1"/>
          </p:cNvSpPr>
          <p:nvPr/>
        </p:nvSpPr>
        <p:spPr bwMode="auto">
          <a:xfrm>
            <a:off x="4373563" y="1937792"/>
            <a:ext cx="0" cy="381000"/>
          </a:xfrm>
          <a:prstGeom prst="line">
            <a:avLst/>
          </a:prstGeom>
          <a:noFill/>
          <a:ln w="12700">
            <a:solidFill>
              <a:schemeClr val="tx1"/>
            </a:solidFill>
            <a:round/>
            <a:headEnd/>
            <a:tailEnd type="triangle" w="med" len="med"/>
          </a:ln>
        </p:spPr>
        <p:txBody>
          <a:bodyPr wrap="none" anchor="ctr">
            <a:spAutoFit/>
          </a:bodyPr>
          <a:lstStyle/>
          <a:p>
            <a:endParaRPr lang="zh-CN" altLang="en-US"/>
          </a:p>
        </p:txBody>
      </p:sp>
      <p:sp>
        <p:nvSpPr>
          <p:cNvPr id="11" name="Text Box 9"/>
          <p:cNvSpPr txBox="1">
            <a:spLocks noChangeArrowheads="1"/>
          </p:cNvSpPr>
          <p:nvPr/>
        </p:nvSpPr>
        <p:spPr bwMode="auto">
          <a:xfrm>
            <a:off x="4144963" y="1556792"/>
            <a:ext cx="381000" cy="579438"/>
          </a:xfrm>
          <a:prstGeom prst="rect">
            <a:avLst/>
          </a:prstGeom>
          <a:noFill/>
          <a:ln w="12700">
            <a:noFill/>
            <a:miter lim="800000"/>
            <a:headEnd/>
            <a:tailEnd/>
          </a:ln>
        </p:spPr>
        <p:txBody>
          <a:bodyPr>
            <a:spAutoFit/>
          </a:bodyPr>
          <a:lstStyle/>
          <a:p>
            <a:pPr>
              <a:spcBef>
                <a:spcPct val="50000"/>
              </a:spcBef>
              <a:buClr>
                <a:schemeClr val="tx1"/>
              </a:buClr>
            </a:pPr>
            <a:r>
              <a:rPr lang="en-US" altLang="zh-CN" sz="3200">
                <a:solidFill>
                  <a:srgbClr val="00CC00"/>
                </a:solidFill>
                <a:latin typeface="Symbol" pitchFamily="18" charset="2"/>
              </a:rPr>
              <a:t>a</a:t>
            </a:r>
          </a:p>
        </p:txBody>
      </p:sp>
      <p:sp>
        <p:nvSpPr>
          <p:cNvPr id="12" name="Line 10"/>
          <p:cNvSpPr>
            <a:spLocks noChangeShapeType="1"/>
          </p:cNvSpPr>
          <p:nvPr/>
        </p:nvSpPr>
        <p:spPr bwMode="auto">
          <a:xfrm>
            <a:off x="5287963" y="2623592"/>
            <a:ext cx="1371600" cy="0"/>
          </a:xfrm>
          <a:prstGeom prst="line">
            <a:avLst/>
          </a:prstGeom>
          <a:noFill/>
          <a:ln w="12700">
            <a:solidFill>
              <a:schemeClr val="tx1"/>
            </a:solidFill>
            <a:round/>
            <a:headEnd/>
            <a:tailEnd type="triangle" w="med" len="med"/>
          </a:ln>
        </p:spPr>
        <p:txBody>
          <a:bodyPr wrap="none" anchor="ctr">
            <a:spAutoFit/>
          </a:bodyPr>
          <a:lstStyle/>
          <a:p>
            <a:endParaRPr lang="zh-CN" altLang="en-US"/>
          </a:p>
        </p:txBody>
      </p:sp>
      <p:sp>
        <p:nvSpPr>
          <p:cNvPr id="13" name="Text Box 11"/>
          <p:cNvSpPr txBox="1">
            <a:spLocks noChangeArrowheads="1"/>
          </p:cNvSpPr>
          <p:nvPr/>
        </p:nvSpPr>
        <p:spPr bwMode="auto">
          <a:xfrm>
            <a:off x="6613525" y="2266405"/>
            <a:ext cx="838200" cy="579437"/>
          </a:xfrm>
          <a:prstGeom prst="rect">
            <a:avLst/>
          </a:prstGeom>
          <a:noFill/>
          <a:ln w="12700">
            <a:noFill/>
            <a:miter lim="800000"/>
            <a:headEnd/>
            <a:tailEnd/>
          </a:ln>
        </p:spPr>
        <p:txBody>
          <a:bodyPr>
            <a:spAutoFit/>
          </a:bodyPr>
          <a:lstStyle/>
          <a:p>
            <a:pPr algn="l">
              <a:spcBef>
                <a:spcPct val="20000"/>
              </a:spcBef>
              <a:buClr>
                <a:schemeClr val="tx1"/>
              </a:buClr>
            </a:pPr>
            <a:r>
              <a:rPr lang="en-US" altLang="zh-CN" sz="3200">
                <a:latin typeface="Tahoma" pitchFamily="34" charset="0"/>
              </a:rPr>
              <a:t>y</a:t>
            </a:r>
            <a:endParaRPr lang="en-US" altLang="zh-CN" sz="3200" baseline="30000">
              <a:latin typeface="Tahoma" pitchFamily="34" charset="0"/>
            </a:endParaRPr>
          </a:p>
        </p:txBody>
      </p:sp>
      <p:sp>
        <p:nvSpPr>
          <p:cNvPr id="14" name="Text Box 12"/>
          <p:cNvSpPr txBox="1">
            <a:spLocks noChangeArrowheads="1"/>
          </p:cNvSpPr>
          <p:nvPr/>
        </p:nvSpPr>
        <p:spPr bwMode="auto">
          <a:xfrm>
            <a:off x="434752" y="3140968"/>
            <a:ext cx="1905000" cy="854075"/>
          </a:xfrm>
          <a:prstGeom prst="rect">
            <a:avLst/>
          </a:prstGeom>
          <a:noFill/>
          <a:ln w="12700">
            <a:noFill/>
            <a:miter lim="800000"/>
            <a:headEnd/>
            <a:tailEnd/>
          </a:ln>
        </p:spPr>
        <p:txBody>
          <a:bodyPr>
            <a:spAutoFit/>
          </a:bodyPr>
          <a:lstStyle/>
          <a:p>
            <a:pPr>
              <a:spcBef>
                <a:spcPct val="50000"/>
              </a:spcBef>
              <a:buClr>
                <a:schemeClr val="tx1"/>
              </a:buClr>
            </a:pPr>
            <a:r>
              <a:rPr lang="zh-CN" altLang="en-US" sz="2000" dirty="0">
                <a:latin typeface="楷体" pitchFamily="49" charset="-122"/>
                <a:ea typeface="楷体" pitchFamily="49" charset="-122"/>
              </a:rPr>
              <a:t>表示</a:t>
            </a:r>
            <a:r>
              <a:rPr lang="en-US" altLang="zh-CN" sz="2000" dirty="0">
                <a:latin typeface="楷体" pitchFamily="49" charset="-122"/>
                <a:ea typeface="楷体" pitchFamily="49" charset="-122"/>
              </a:rPr>
              <a:t> +1</a:t>
            </a:r>
          </a:p>
          <a:p>
            <a:pPr>
              <a:spcBef>
                <a:spcPct val="50000"/>
              </a:spcBef>
              <a:buClr>
                <a:schemeClr val="tx1"/>
              </a:buClr>
            </a:pPr>
            <a:r>
              <a:rPr lang="zh-CN" altLang="en-US" sz="2000" dirty="0">
                <a:latin typeface="楷体" pitchFamily="49" charset="-122"/>
                <a:ea typeface="楷体" pitchFamily="49" charset="-122"/>
              </a:rPr>
              <a:t>表示</a:t>
            </a:r>
            <a:r>
              <a:rPr lang="en-US" altLang="zh-CN" sz="2000" dirty="0">
                <a:latin typeface="楷体" pitchFamily="49" charset="-122"/>
                <a:ea typeface="楷体" pitchFamily="49" charset="-122"/>
              </a:rPr>
              <a:t> -1</a:t>
            </a:r>
          </a:p>
        </p:txBody>
      </p:sp>
      <p:sp>
        <p:nvSpPr>
          <p:cNvPr id="15" name="Oval 13"/>
          <p:cNvSpPr>
            <a:spLocks noChangeAspect="1" noChangeArrowheads="1"/>
          </p:cNvSpPr>
          <p:nvPr/>
        </p:nvSpPr>
        <p:spPr bwMode="auto">
          <a:xfrm rot="4777107">
            <a:off x="381794" y="3383211"/>
            <a:ext cx="58737" cy="603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6" name="Oval 14"/>
          <p:cNvSpPr>
            <a:spLocks noChangeAspect="1" noChangeArrowheads="1"/>
          </p:cNvSpPr>
          <p:nvPr/>
        </p:nvSpPr>
        <p:spPr bwMode="auto">
          <a:xfrm rot="5895381">
            <a:off x="382588" y="3839617"/>
            <a:ext cx="50800"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7" name="Oval 17"/>
          <p:cNvSpPr>
            <a:spLocks noChangeAspect="1" noChangeArrowheads="1"/>
          </p:cNvSpPr>
          <p:nvPr/>
        </p:nvSpPr>
        <p:spPr bwMode="auto">
          <a:xfrm>
            <a:off x="3717925" y="6435180"/>
            <a:ext cx="60325" cy="476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8" name="Oval 18"/>
          <p:cNvSpPr>
            <a:spLocks noChangeAspect="1" noChangeArrowheads="1"/>
          </p:cNvSpPr>
          <p:nvPr/>
        </p:nvSpPr>
        <p:spPr bwMode="auto">
          <a:xfrm>
            <a:off x="2486025" y="5306467"/>
            <a:ext cx="60325" cy="476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9" name="Oval 19"/>
          <p:cNvSpPr>
            <a:spLocks noChangeAspect="1" noChangeArrowheads="1"/>
          </p:cNvSpPr>
          <p:nvPr/>
        </p:nvSpPr>
        <p:spPr bwMode="auto">
          <a:xfrm>
            <a:off x="4340225" y="4217442"/>
            <a:ext cx="60325" cy="476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20" name="Oval 20"/>
          <p:cNvSpPr>
            <a:spLocks noChangeAspect="1" noChangeArrowheads="1"/>
          </p:cNvSpPr>
          <p:nvPr/>
        </p:nvSpPr>
        <p:spPr bwMode="auto">
          <a:xfrm>
            <a:off x="4403725" y="5038180"/>
            <a:ext cx="60325" cy="476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21" name="Oval 21"/>
          <p:cNvSpPr>
            <a:spLocks noChangeAspect="1" noChangeArrowheads="1"/>
          </p:cNvSpPr>
          <p:nvPr/>
        </p:nvSpPr>
        <p:spPr bwMode="auto">
          <a:xfrm>
            <a:off x="3409950" y="4066630"/>
            <a:ext cx="60325" cy="50800"/>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22" name="Oval 22"/>
          <p:cNvSpPr>
            <a:spLocks noChangeAspect="1" noChangeArrowheads="1"/>
          </p:cNvSpPr>
          <p:nvPr/>
        </p:nvSpPr>
        <p:spPr bwMode="auto">
          <a:xfrm>
            <a:off x="3886200" y="5136605"/>
            <a:ext cx="53975" cy="476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23" name="Oval 23"/>
          <p:cNvSpPr>
            <a:spLocks noChangeAspect="1" noChangeArrowheads="1"/>
          </p:cNvSpPr>
          <p:nvPr/>
        </p:nvSpPr>
        <p:spPr bwMode="auto">
          <a:xfrm>
            <a:off x="3048000" y="4527005"/>
            <a:ext cx="60325" cy="58737"/>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24" name="Oval 24"/>
          <p:cNvSpPr>
            <a:spLocks noChangeAspect="1" noChangeArrowheads="1"/>
          </p:cNvSpPr>
          <p:nvPr/>
        </p:nvSpPr>
        <p:spPr bwMode="auto">
          <a:xfrm>
            <a:off x="5105400" y="5517605"/>
            <a:ext cx="60325" cy="5080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25" name="Oval 25"/>
          <p:cNvSpPr>
            <a:spLocks noChangeAspect="1" noChangeArrowheads="1"/>
          </p:cNvSpPr>
          <p:nvPr/>
        </p:nvSpPr>
        <p:spPr bwMode="auto">
          <a:xfrm rot="20481726">
            <a:off x="3887788" y="5846217"/>
            <a:ext cx="53975" cy="476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26" name="Oval 26"/>
          <p:cNvSpPr>
            <a:spLocks noChangeAspect="1" noChangeArrowheads="1"/>
          </p:cNvSpPr>
          <p:nvPr/>
        </p:nvSpPr>
        <p:spPr bwMode="auto">
          <a:xfrm rot="20481726">
            <a:off x="6003925" y="4631780"/>
            <a:ext cx="60325" cy="5080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27" name="Oval 27"/>
          <p:cNvSpPr>
            <a:spLocks noChangeAspect="1" noChangeArrowheads="1"/>
          </p:cNvSpPr>
          <p:nvPr/>
        </p:nvSpPr>
        <p:spPr bwMode="auto">
          <a:xfrm rot="20481726">
            <a:off x="5295900" y="5947817"/>
            <a:ext cx="60325" cy="5080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28" name="Oval 28"/>
          <p:cNvSpPr>
            <a:spLocks noChangeAspect="1" noChangeArrowheads="1"/>
          </p:cNvSpPr>
          <p:nvPr/>
        </p:nvSpPr>
        <p:spPr bwMode="auto">
          <a:xfrm rot="20481726">
            <a:off x="3124200" y="4069805"/>
            <a:ext cx="60325" cy="50800"/>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29" name="Oval 29"/>
          <p:cNvSpPr>
            <a:spLocks noChangeAspect="1" noChangeArrowheads="1"/>
          </p:cNvSpPr>
          <p:nvPr/>
        </p:nvSpPr>
        <p:spPr bwMode="auto">
          <a:xfrm rot="20481726">
            <a:off x="4711700" y="4987380"/>
            <a:ext cx="60325" cy="5080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30" name="Oval 30"/>
          <p:cNvSpPr>
            <a:spLocks noChangeAspect="1" noChangeArrowheads="1"/>
          </p:cNvSpPr>
          <p:nvPr/>
        </p:nvSpPr>
        <p:spPr bwMode="auto">
          <a:xfrm rot="20481726">
            <a:off x="5867400" y="5898605"/>
            <a:ext cx="60325" cy="476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31" name="Oval 31"/>
          <p:cNvSpPr>
            <a:spLocks noChangeAspect="1" noChangeArrowheads="1"/>
          </p:cNvSpPr>
          <p:nvPr/>
        </p:nvSpPr>
        <p:spPr bwMode="auto">
          <a:xfrm rot="20481726">
            <a:off x="3114675" y="5042942"/>
            <a:ext cx="60325" cy="476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32" name="Oval 32"/>
          <p:cNvSpPr>
            <a:spLocks noChangeAspect="1" noChangeArrowheads="1"/>
          </p:cNvSpPr>
          <p:nvPr/>
        </p:nvSpPr>
        <p:spPr bwMode="auto">
          <a:xfrm rot="5895381">
            <a:off x="3867150" y="4460330"/>
            <a:ext cx="47625" cy="5397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33" name="Oval 33"/>
          <p:cNvSpPr>
            <a:spLocks noChangeAspect="1" noChangeArrowheads="1"/>
          </p:cNvSpPr>
          <p:nvPr/>
        </p:nvSpPr>
        <p:spPr bwMode="auto">
          <a:xfrm rot="5895381">
            <a:off x="4136232" y="6645523"/>
            <a:ext cx="55562" cy="603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34" name="Oval 34"/>
          <p:cNvSpPr>
            <a:spLocks noChangeAspect="1" noChangeArrowheads="1"/>
          </p:cNvSpPr>
          <p:nvPr/>
        </p:nvSpPr>
        <p:spPr bwMode="auto">
          <a:xfrm rot="5895381">
            <a:off x="3114675" y="5501730"/>
            <a:ext cx="47625" cy="603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35" name="Oval 35"/>
          <p:cNvSpPr>
            <a:spLocks noChangeAspect="1" noChangeArrowheads="1"/>
          </p:cNvSpPr>
          <p:nvPr/>
        </p:nvSpPr>
        <p:spPr bwMode="auto">
          <a:xfrm rot="5895381">
            <a:off x="4343400" y="3796755"/>
            <a:ext cx="47625" cy="5397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36" name="Oval 36"/>
          <p:cNvSpPr>
            <a:spLocks noChangeAspect="1" noChangeArrowheads="1"/>
          </p:cNvSpPr>
          <p:nvPr/>
        </p:nvSpPr>
        <p:spPr bwMode="auto">
          <a:xfrm rot="5895381">
            <a:off x="5304632" y="5546973"/>
            <a:ext cx="58738" cy="603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37" name="Oval 37"/>
          <p:cNvSpPr>
            <a:spLocks noChangeAspect="1" noChangeArrowheads="1"/>
          </p:cNvSpPr>
          <p:nvPr/>
        </p:nvSpPr>
        <p:spPr bwMode="auto">
          <a:xfrm rot="5895381">
            <a:off x="4370388" y="5482680"/>
            <a:ext cx="47625"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38" name="Oval 38"/>
          <p:cNvSpPr>
            <a:spLocks noChangeAspect="1" noChangeArrowheads="1"/>
          </p:cNvSpPr>
          <p:nvPr/>
        </p:nvSpPr>
        <p:spPr bwMode="auto">
          <a:xfrm rot="5895381">
            <a:off x="5619750" y="4768305"/>
            <a:ext cx="47625"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39" name="Oval 39"/>
          <p:cNvSpPr>
            <a:spLocks noChangeAspect="1" noChangeArrowheads="1"/>
          </p:cNvSpPr>
          <p:nvPr/>
        </p:nvSpPr>
        <p:spPr bwMode="auto">
          <a:xfrm rot="5895381">
            <a:off x="3087688" y="3749130"/>
            <a:ext cx="47625" cy="603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40" name="Oval 40"/>
          <p:cNvSpPr>
            <a:spLocks noChangeAspect="1" noChangeArrowheads="1"/>
          </p:cNvSpPr>
          <p:nvPr/>
        </p:nvSpPr>
        <p:spPr bwMode="auto">
          <a:xfrm rot="5895381">
            <a:off x="5260975" y="4676230"/>
            <a:ext cx="47625"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 name="Oval 41"/>
          <p:cNvSpPr>
            <a:spLocks noChangeAspect="1" noChangeArrowheads="1"/>
          </p:cNvSpPr>
          <p:nvPr/>
        </p:nvSpPr>
        <p:spPr bwMode="auto">
          <a:xfrm rot="5895381">
            <a:off x="5117307" y="6121648"/>
            <a:ext cx="58738"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2" name="Oval 42"/>
          <p:cNvSpPr>
            <a:spLocks noChangeAspect="1" noChangeArrowheads="1"/>
          </p:cNvSpPr>
          <p:nvPr/>
        </p:nvSpPr>
        <p:spPr bwMode="auto">
          <a:xfrm rot="4777107">
            <a:off x="3498057" y="4937373"/>
            <a:ext cx="58738" cy="603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43" name="Oval 43"/>
          <p:cNvSpPr>
            <a:spLocks noChangeAspect="1" noChangeArrowheads="1"/>
          </p:cNvSpPr>
          <p:nvPr/>
        </p:nvSpPr>
        <p:spPr bwMode="auto">
          <a:xfrm rot="4777107">
            <a:off x="4651375" y="6657430"/>
            <a:ext cx="47625"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4" name="Oval 44"/>
          <p:cNvSpPr>
            <a:spLocks noChangeAspect="1" noChangeArrowheads="1"/>
          </p:cNvSpPr>
          <p:nvPr/>
        </p:nvSpPr>
        <p:spPr bwMode="auto">
          <a:xfrm rot="4777107">
            <a:off x="4346575" y="6276430"/>
            <a:ext cx="47625"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5" name="Oval 45"/>
          <p:cNvSpPr>
            <a:spLocks noChangeAspect="1" noChangeArrowheads="1"/>
          </p:cNvSpPr>
          <p:nvPr/>
        </p:nvSpPr>
        <p:spPr bwMode="auto">
          <a:xfrm rot="4777107">
            <a:off x="2817019" y="5138986"/>
            <a:ext cx="58737" cy="5397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46" name="Oval 46"/>
          <p:cNvSpPr>
            <a:spLocks noChangeAspect="1" noChangeArrowheads="1"/>
          </p:cNvSpPr>
          <p:nvPr/>
        </p:nvSpPr>
        <p:spPr bwMode="auto">
          <a:xfrm rot="4777107">
            <a:off x="3713163" y="4179342"/>
            <a:ext cx="50800" cy="5397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47" name="Oval 47"/>
          <p:cNvSpPr>
            <a:spLocks noChangeAspect="1" noChangeArrowheads="1"/>
          </p:cNvSpPr>
          <p:nvPr/>
        </p:nvSpPr>
        <p:spPr bwMode="auto">
          <a:xfrm rot="4777107">
            <a:off x="4356101" y="5766842"/>
            <a:ext cx="50800" cy="603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8" name="Oval 48"/>
          <p:cNvSpPr>
            <a:spLocks noChangeAspect="1" noChangeArrowheads="1"/>
          </p:cNvSpPr>
          <p:nvPr/>
        </p:nvSpPr>
        <p:spPr bwMode="auto">
          <a:xfrm rot="4777107">
            <a:off x="2504282" y="4484936"/>
            <a:ext cx="58737" cy="603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49" name="Oval 49"/>
          <p:cNvSpPr>
            <a:spLocks noChangeAspect="1" noChangeArrowheads="1"/>
          </p:cNvSpPr>
          <p:nvPr/>
        </p:nvSpPr>
        <p:spPr bwMode="auto">
          <a:xfrm rot="4777107">
            <a:off x="3937795" y="6451848"/>
            <a:ext cx="55562" cy="603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50" name="Oval 50"/>
          <p:cNvSpPr>
            <a:spLocks noChangeAspect="1" noChangeArrowheads="1"/>
          </p:cNvSpPr>
          <p:nvPr/>
        </p:nvSpPr>
        <p:spPr bwMode="auto">
          <a:xfrm rot="4777107">
            <a:off x="5303838" y="6158954"/>
            <a:ext cx="50800" cy="603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51" name="Text Box 51"/>
          <p:cNvSpPr txBox="1">
            <a:spLocks noChangeArrowheads="1"/>
          </p:cNvSpPr>
          <p:nvPr/>
        </p:nvSpPr>
        <p:spPr bwMode="auto">
          <a:xfrm>
            <a:off x="5486400" y="3079205"/>
            <a:ext cx="3200400" cy="396875"/>
          </a:xfrm>
          <a:prstGeom prst="rect">
            <a:avLst/>
          </a:prstGeom>
          <a:noFill/>
          <a:ln w="12700">
            <a:noFill/>
            <a:miter lim="800000"/>
            <a:headEnd/>
            <a:tailEnd/>
          </a:ln>
        </p:spPr>
        <p:txBody>
          <a:bodyPr>
            <a:spAutoFit/>
          </a:bodyPr>
          <a:lstStyle/>
          <a:p>
            <a:pPr>
              <a:spcBef>
                <a:spcPct val="50000"/>
              </a:spcBef>
              <a:buClr>
                <a:schemeClr val="tx1"/>
              </a:buClr>
            </a:pPr>
            <a:r>
              <a:rPr lang="en-US" altLang="zh-CN" sz="2000" b="1" i="1" dirty="0">
                <a:latin typeface="Tahoma" pitchFamily="34" charset="0"/>
              </a:rPr>
              <a:t>f</a:t>
            </a:r>
            <a:r>
              <a:rPr lang="en-US" altLang="zh-CN" sz="2000" i="1" dirty="0">
                <a:latin typeface="Tahoma" pitchFamily="34" charset="0"/>
              </a:rPr>
              <a:t>(</a:t>
            </a:r>
            <a:r>
              <a:rPr lang="en-US" altLang="zh-CN" sz="2000" b="1" i="1" dirty="0">
                <a:latin typeface="Tahoma" pitchFamily="34" charset="0"/>
              </a:rPr>
              <a:t>x</a:t>
            </a:r>
            <a:r>
              <a:rPr lang="en-US" altLang="zh-CN" sz="2000" i="1" dirty="0">
                <a:latin typeface="Tahoma" pitchFamily="34" charset="0"/>
              </a:rPr>
              <a:t>,</a:t>
            </a:r>
            <a:r>
              <a:rPr lang="en-US" altLang="zh-CN" sz="2000" b="1" i="1" dirty="0">
                <a:solidFill>
                  <a:srgbClr val="00CC00"/>
                </a:solidFill>
                <a:latin typeface="Tahoma" pitchFamily="34" charset="0"/>
              </a:rPr>
              <a:t>w</a:t>
            </a:r>
            <a:r>
              <a:rPr lang="en-US" altLang="zh-CN" sz="2000" i="1" dirty="0">
                <a:solidFill>
                  <a:srgbClr val="00CC00"/>
                </a:solidFill>
                <a:latin typeface="Tahoma" pitchFamily="34" charset="0"/>
              </a:rPr>
              <a:t>,b</a:t>
            </a:r>
            <a:r>
              <a:rPr lang="en-US" altLang="zh-CN" sz="2000" i="1" dirty="0">
                <a:latin typeface="Tahoma" pitchFamily="34" charset="0"/>
              </a:rPr>
              <a:t>) = sign(</a:t>
            </a:r>
            <a:r>
              <a:rPr lang="en-US" altLang="zh-CN" sz="2000" b="1" i="1" dirty="0">
                <a:solidFill>
                  <a:srgbClr val="00CC00"/>
                </a:solidFill>
                <a:latin typeface="Tahoma" pitchFamily="34" charset="0"/>
              </a:rPr>
              <a:t>w</a:t>
            </a:r>
            <a:r>
              <a:rPr lang="en-US" altLang="zh-CN" sz="2000" b="1" i="1" dirty="0">
                <a:latin typeface="Tahoma" pitchFamily="34" charset="0"/>
              </a:rPr>
              <a:t> x</a:t>
            </a:r>
            <a:r>
              <a:rPr lang="en-US" altLang="zh-CN" sz="2000" i="1" dirty="0">
                <a:solidFill>
                  <a:srgbClr val="00CC00"/>
                </a:solidFill>
                <a:latin typeface="Tahoma" pitchFamily="34" charset="0"/>
              </a:rPr>
              <a:t> </a:t>
            </a:r>
            <a:r>
              <a:rPr lang="en-US" altLang="zh-CN" sz="2000" i="1" dirty="0">
                <a:latin typeface="Tahoma" pitchFamily="34" charset="0"/>
              </a:rPr>
              <a:t>+ </a:t>
            </a:r>
            <a:r>
              <a:rPr lang="en-US" altLang="zh-CN" sz="2000" i="1" dirty="0">
                <a:solidFill>
                  <a:srgbClr val="00CC00"/>
                </a:solidFill>
                <a:latin typeface="Tahoma" pitchFamily="34" charset="0"/>
              </a:rPr>
              <a:t>b</a:t>
            </a:r>
            <a:r>
              <a:rPr lang="en-US" altLang="zh-CN" sz="2000" i="1" dirty="0">
                <a:latin typeface="Tahoma" pitchFamily="34" charset="0"/>
              </a:rPr>
              <a:t>)</a:t>
            </a:r>
          </a:p>
        </p:txBody>
      </p:sp>
      <p:sp>
        <p:nvSpPr>
          <p:cNvPr id="52" name="Line 52"/>
          <p:cNvSpPr>
            <a:spLocks noChangeShapeType="1"/>
          </p:cNvSpPr>
          <p:nvPr/>
        </p:nvSpPr>
        <p:spPr bwMode="auto">
          <a:xfrm flipV="1">
            <a:off x="2590800" y="3612605"/>
            <a:ext cx="3124200" cy="3048000"/>
          </a:xfrm>
          <a:prstGeom prst="line">
            <a:avLst/>
          </a:prstGeom>
          <a:noFill/>
          <a:ln w="12700">
            <a:solidFill>
              <a:schemeClr val="tx1"/>
            </a:solidFill>
            <a:round/>
            <a:headEnd/>
            <a:tailEnd/>
          </a:ln>
        </p:spPr>
        <p:txBody>
          <a:bodyPr anchor="ctr">
            <a:spAutoFit/>
          </a:bodyPr>
          <a:lstStyle/>
          <a:p>
            <a:endParaRPr lang="zh-CN" altLang="en-US"/>
          </a:p>
        </p:txBody>
      </p:sp>
      <p:sp>
        <p:nvSpPr>
          <p:cNvPr id="53" name="Text Box 53"/>
          <p:cNvSpPr txBox="1">
            <a:spLocks noChangeArrowheads="1"/>
          </p:cNvSpPr>
          <p:nvPr/>
        </p:nvSpPr>
        <p:spPr bwMode="auto">
          <a:xfrm>
            <a:off x="6248400" y="4603205"/>
            <a:ext cx="2438400" cy="396875"/>
          </a:xfrm>
          <a:prstGeom prst="rect">
            <a:avLst/>
          </a:prstGeom>
          <a:noFill/>
          <a:ln w="12700">
            <a:noFill/>
            <a:miter lim="800000"/>
            <a:headEnd/>
            <a:tailEnd/>
          </a:ln>
        </p:spPr>
        <p:txBody>
          <a:bodyPr>
            <a:spAutoFit/>
          </a:bodyPr>
          <a:lstStyle/>
          <a:p>
            <a:pPr algn="l">
              <a:spcBef>
                <a:spcPct val="50000"/>
              </a:spcBef>
              <a:buClr>
                <a:schemeClr val="tx1"/>
              </a:buClr>
            </a:pPr>
            <a:endParaRPr lang="zh-CN" altLang="zh-CN" sz="2000">
              <a:latin typeface="Tahoma" pitchFamily="34" charset="0"/>
            </a:endParaRPr>
          </a:p>
        </p:txBody>
      </p:sp>
      <p:sp>
        <p:nvSpPr>
          <p:cNvPr id="54" name="Text Box 54"/>
          <p:cNvSpPr txBox="1">
            <a:spLocks noChangeArrowheads="1"/>
          </p:cNvSpPr>
          <p:nvPr/>
        </p:nvSpPr>
        <p:spPr bwMode="auto">
          <a:xfrm>
            <a:off x="6156176" y="4755605"/>
            <a:ext cx="2454424" cy="830997"/>
          </a:xfrm>
          <a:prstGeom prst="rect">
            <a:avLst/>
          </a:prstGeom>
          <a:noFill/>
          <a:ln w="12700">
            <a:noFill/>
            <a:miter lim="800000"/>
            <a:headEnd/>
            <a:tailEnd/>
          </a:ln>
        </p:spPr>
        <p:txBody>
          <a:bodyPr wrap="square">
            <a:spAutoFit/>
          </a:bodyPr>
          <a:lstStyle/>
          <a:p>
            <a:pPr algn="l">
              <a:spcBef>
                <a:spcPct val="50000"/>
              </a:spcBef>
              <a:buClr>
                <a:schemeClr val="tx1"/>
              </a:buClr>
            </a:pPr>
            <a:r>
              <a:rPr lang="zh-CN" altLang="en-US" sz="2400" dirty="0">
                <a:solidFill>
                  <a:srgbClr val="FF0000"/>
                </a:solidFill>
                <a:latin typeface="楷体" pitchFamily="49" charset="-122"/>
                <a:ea typeface="楷体" pitchFamily="49" charset="-122"/>
              </a:rPr>
              <a:t>对于该数据如何构造线性分类器？</a:t>
            </a:r>
            <a:endParaRPr lang="en-US" altLang="zh-CN" sz="2400" dirty="0">
              <a:solidFill>
                <a:srgbClr val="FF0000"/>
              </a:solidFill>
              <a:latin typeface="楷体" pitchFamily="49" charset="-122"/>
              <a:ea typeface="楷体" pitchFamily="49" charset="-122"/>
            </a:endParaRPr>
          </a:p>
        </p:txBody>
      </p:sp>
      <p:sp>
        <p:nvSpPr>
          <p:cNvPr id="55" name="Rectangle 55"/>
          <p:cNvSpPr>
            <a:spLocks noChangeArrowheads="1"/>
          </p:cNvSpPr>
          <p:nvPr/>
        </p:nvSpPr>
        <p:spPr bwMode="auto">
          <a:xfrm rot="18866664">
            <a:off x="3962400" y="4146005"/>
            <a:ext cx="2438400" cy="304800"/>
          </a:xfrm>
          <a:prstGeom prst="rect">
            <a:avLst/>
          </a:prstGeom>
          <a:noFill/>
          <a:ln w="9525" algn="ctr">
            <a:noFill/>
            <a:miter lim="800000"/>
            <a:headEnd/>
            <a:tailEnd/>
          </a:ln>
        </p:spPr>
        <p:txBody>
          <a:bodyPr wrap="none" anchor="ctr"/>
          <a:lstStyle/>
          <a:p>
            <a:r>
              <a:rPr lang="en-US" altLang="zh-CN" b="1" i="1">
                <a:solidFill>
                  <a:srgbClr val="00CC00"/>
                </a:solidFill>
              </a:rPr>
              <a:t>w</a:t>
            </a:r>
            <a:r>
              <a:rPr lang="en-US" altLang="zh-CN" b="1" i="1"/>
              <a:t> x</a:t>
            </a:r>
            <a:r>
              <a:rPr lang="en-US" altLang="zh-CN" b="1" i="1">
                <a:solidFill>
                  <a:srgbClr val="00CC00"/>
                </a:solidFill>
              </a:rPr>
              <a:t> </a:t>
            </a:r>
            <a:r>
              <a:rPr lang="en-US" altLang="zh-CN" b="1" i="1"/>
              <a:t>+ </a:t>
            </a:r>
            <a:r>
              <a:rPr lang="en-US" altLang="zh-CN" b="1" i="1">
                <a:solidFill>
                  <a:srgbClr val="00CC00"/>
                </a:solidFill>
              </a:rPr>
              <a:t>b=0</a:t>
            </a:r>
          </a:p>
        </p:txBody>
      </p:sp>
      <p:sp>
        <p:nvSpPr>
          <p:cNvPr id="56" name="Rectangle 56"/>
          <p:cNvSpPr>
            <a:spLocks noChangeArrowheads="1"/>
          </p:cNvSpPr>
          <p:nvPr/>
        </p:nvSpPr>
        <p:spPr bwMode="auto">
          <a:xfrm>
            <a:off x="4648200" y="6279605"/>
            <a:ext cx="2438400" cy="304800"/>
          </a:xfrm>
          <a:prstGeom prst="rect">
            <a:avLst/>
          </a:prstGeom>
          <a:noFill/>
          <a:ln w="9525" algn="ctr">
            <a:noFill/>
            <a:miter lim="800000"/>
            <a:headEnd/>
            <a:tailEnd/>
          </a:ln>
        </p:spPr>
        <p:txBody>
          <a:bodyPr wrap="none" anchor="ctr"/>
          <a:lstStyle/>
          <a:p>
            <a:r>
              <a:rPr lang="en-US" altLang="zh-CN" b="1" i="1">
                <a:solidFill>
                  <a:srgbClr val="00CC00"/>
                </a:solidFill>
              </a:rPr>
              <a:t>w</a:t>
            </a:r>
            <a:r>
              <a:rPr lang="en-US" altLang="zh-CN" b="1" i="1"/>
              <a:t> x</a:t>
            </a:r>
            <a:r>
              <a:rPr lang="en-US" altLang="zh-CN" b="1" i="1">
                <a:solidFill>
                  <a:srgbClr val="00CC00"/>
                </a:solidFill>
              </a:rPr>
              <a:t> </a:t>
            </a:r>
            <a:r>
              <a:rPr lang="en-US" altLang="zh-CN" b="1" i="1"/>
              <a:t>+ </a:t>
            </a:r>
            <a:r>
              <a:rPr lang="en-US" altLang="zh-CN" b="1" i="1">
                <a:solidFill>
                  <a:srgbClr val="00CC00"/>
                </a:solidFill>
              </a:rPr>
              <a:t>b&lt;0</a:t>
            </a:r>
          </a:p>
        </p:txBody>
      </p:sp>
      <p:sp>
        <p:nvSpPr>
          <p:cNvPr id="57" name="Rectangle 57"/>
          <p:cNvSpPr>
            <a:spLocks noChangeArrowheads="1"/>
          </p:cNvSpPr>
          <p:nvPr/>
        </p:nvSpPr>
        <p:spPr bwMode="auto">
          <a:xfrm>
            <a:off x="2590800" y="3307805"/>
            <a:ext cx="2438400" cy="304800"/>
          </a:xfrm>
          <a:prstGeom prst="rect">
            <a:avLst/>
          </a:prstGeom>
          <a:noFill/>
          <a:ln w="9525" algn="ctr">
            <a:noFill/>
            <a:miter lim="800000"/>
            <a:headEnd/>
            <a:tailEnd/>
          </a:ln>
        </p:spPr>
        <p:txBody>
          <a:bodyPr wrap="none" anchor="ctr"/>
          <a:lstStyle/>
          <a:p>
            <a:r>
              <a:rPr lang="en-US" altLang="zh-CN" b="1" i="1">
                <a:solidFill>
                  <a:srgbClr val="00CC00"/>
                </a:solidFill>
              </a:rPr>
              <a:t>w</a:t>
            </a:r>
            <a:r>
              <a:rPr lang="en-US" altLang="zh-CN" b="1" i="1"/>
              <a:t> x</a:t>
            </a:r>
            <a:r>
              <a:rPr lang="en-US" altLang="zh-CN" b="1" i="1">
                <a:solidFill>
                  <a:srgbClr val="00CC00"/>
                </a:solidFill>
              </a:rPr>
              <a:t> </a:t>
            </a:r>
            <a:r>
              <a:rPr lang="en-US" altLang="zh-CN" b="1" i="1"/>
              <a:t>+ </a:t>
            </a:r>
            <a:r>
              <a:rPr lang="en-US" altLang="zh-CN" b="1" i="1">
                <a:solidFill>
                  <a:srgbClr val="00CC00"/>
                </a:solidFill>
              </a:rPr>
              <a:t>b&gt;0</a:t>
            </a:r>
          </a:p>
        </p:txBody>
      </p:sp>
      <p:sp>
        <p:nvSpPr>
          <p:cNvPr id="58" name="Line 15"/>
          <p:cNvSpPr>
            <a:spLocks noChangeShapeType="1"/>
          </p:cNvSpPr>
          <p:nvPr/>
        </p:nvSpPr>
        <p:spPr bwMode="auto">
          <a:xfrm flipH="1">
            <a:off x="2544043" y="3406601"/>
            <a:ext cx="34925" cy="3406775"/>
          </a:xfrm>
          <a:prstGeom prst="line">
            <a:avLst/>
          </a:prstGeom>
          <a:noFill/>
          <a:ln w="38100">
            <a:solidFill>
              <a:schemeClr val="hlink"/>
            </a:solidFill>
            <a:round/>
            <a:headEnd/>
            <a:tailEnd/>
          </a:ln>
        </p:spPr>
        <p:txBody>
          <a:bodyPr anchor="ctr">
            <a:spAutoFit/>
          </a:bodyPr>
          <a:lstStyle/>
          <a:p>
            <a:endParaRPr lang="zh-CN" altLang="en-US"/>
          </a:p>
        </p:txBody>
      </p:sp>
      <p:sp>
        <p:nvSpPr>
          <p:cNvPr id="59" name="Line 16"/>
          <p:cNvSpPr>
            <a:spLocks noChangeShapeType="1"/>
          </p:cNvSpPr>
          <p:nvPr/>
        </p:nvSpPr>
        <p:spPr bwMode="auto">
          <a:xfrm flipV="1">
            <a:off x="2426568" y="6759401"/>
            <a:ext cx="3657600" cy="0"/>
          </a:xfrm>
          <a:prstGeom prst="line">
            <a:avLst/>
          </a:prstGeom>
          <a:noFill/>
          <a:ln w="38100">
            <a:solidFill>
              <a:schemeClr val="hlink"/>
            </a:solidFill>
            <a:round/>
            <a:headEnd/>
            <a:tailEnd/>
          </a:ln>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p:bldP spid="12" grpId="0" animBg="1"/>
      <p:bldP spid="13" grpId="0"/>
      <p:bldP spid="51" grpId="0"/>
      <p:bldP spid="52" grpId="0" animBg="1"/>
      <p:bldP spid="55" grpId="0"/>
      <p:bldP spid="56" grpId="0"/>
      <p:bldP spid="5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p:cNvSpPr>
          <p:nvPr>
            <p:ph type="title"/>
          </p:nvPr>
        </p:nvSpPr>
        <p:spPr>
          <a:xfrm>
            <a:off x="457200" y="609600"/>
            <a:ext cx="8229600" cy="914400"/>
          </a:xfrm>
        </p:spPr>
        <p:txBody>
          <a:bodyPr/>
          <a:lstStyle/>
          <a:p>
            <a:pPr eaLnBrk="1" hangingPunct="1"/>
            <a:r>
              <a:rPr lang="zh-CN" altLang="en-US" sz="4400" dirty="0">
                <a:solidFill>
                  <a:schemeClr val="tx1"/>
                </a:solidFill>
                <a:latin typeface="楷体" pitchFamily="49" charset="-122"/>
                <a:ea typeface="楷体" pitchFamily="49" charset="-122"/>
              </a:rPr>
              <a:t>内容提要</a:t>
            </a:r>
            <a:endParaRPr lang="en-US" sz="4400" dirty="0">
              <a:solidFill>
                <a:schemeClr val="tx1"/>
              </a:solidFill>
              <a:latin typeface="楷体" pitchFamily="49" charset="-122"/>
              <a:ea typeface="楷体" pitchFamily="49" charset="-122"/>
            </a:endParaRPr>
          </a:p>
        </p:txBody>
      </p:sp>
      <p:sp>
        <p:nvSpPr>
          <p:cNvPr id="9219" name="Rectangle 4"/>
          <p:cNvSpPr>
            <a:spLocks noGrp="1"/>
          </p:cNvSpPr>
          <p:nvPr>
            <p:ph sz="half" idx="1"/>
          </p:nvPr>
        </p:nvSpPr>
        <p:spPr>
          <a:xfrm>
            <a:off x="457200" y="1524000"/>
            <a:ext cx="8507288" cy="4953000"/>
          </a:xfrm>
        </p:spPr>
        <p:txBody>
          <a:bodyPr>
            <a:normAutofit/>
          </a:bodyPr>
          <a:lstStyle/>
          <a:p>
            <a:pPr marL="488950" indent="-457200">
              <a:spcBef>
                <a:spcPts val="1800"/>
              </a:spcBef>
              <a:buClr>
                <a:srgbClr val="800000"/>
              </a:buClr>
              <a:buFont typeface="Wingdings" pitchFamily="2" charset="2"/>
              <a:buChar char="Ø"/>
            </a:pPr>
            <a:r>
              <a:rPr lang="zh-CN" altLang="en-US" sz="4400" dirty="0">
                <a:latin typeface="楷体" pitchFamily="49" charset="-122"/>
                <a:ea typeface="楷体" pitchFamily="49" charset="-122"/>
                <a:cs typeface="Verdana" pitchFamily="34" charset="0"/>
              </a:rPr>
              <a:t>分类与回归</a:t>
            </a:r>
            <a:endParaRPr lang="en-US" altLang="zh-CN" sz="4400" dirty="0">
              <a:latin typeface="楷体" pitchFamily="49" charset="-122"/>
              <a:ea typeface="楷体" pitchFamily="49" charset="-122"/>
              <a:cs typeface="Verdana" pitchFamily="34" charset="0"/>
            </a:endParaRPr>
          </a:p>
          <a:p>
            <a:pPr marL="488950" indent="-457200">
              <a:spcBef>
                <a:spcPts val="1800"/>
              </a:spcBef>
              <a:buClr>
                <a:srgbClr val="800000"/>
              </a:buClr>
              <a:buFont typeface="Wingdings" pitchFamily="2" charset="2"/>
              <a:buChar char="Ø"/>
            </a:pPr>
            <a:r>
              <a:rPr lang="zh-CN" altLang="en-US" sz="4400" dirty="0">
                <a:latin typeface="楷体" pitchFamily="49" charset="-122"/>
                <a:ea typeface="楷体" pitchFamily="49" charset="-122"/>
                <a:cs typeface="Verdana" pitchFamily="34" charset="0"/>
              </a:rPr>
              <a:t>支持向量机</a:t>
            </a:r>
            <a:endParaRPr lang="en-US" altLang="zh-CN" sz="4400" dirty="0">
              <a:latin typeface="楷体" pitchFamily="49" charset="-122"/>
              <a:ea typeface="楷体" pitchFamily="49" charset="-122"/>
              <a:cs typeface="Verdana" pitchFamily="34" charset="0"/>
            </a:endParaRPr>
          </a:p>
          <a:p>
            <a:pPr marL="488950" indent="-457200">
              <a:spcBef>
                <a:spcPts val="1800"/>
              </a:spcBef>
              <a:buClr>
                <a:srgbClr val="800000"/>
              </a:buClr>
              <a:buFont typeface="Wingdings" pitchFamily="2" charset="2"/>
              <a:buChar char="Ø"/>
            </a:pPr>
            <a:r>
              <a:rPr lang="zh-CN" altLang="en-US" sz="4400" dirty="0">
                <a:latin typeface="楷体" pitchFamily="49" charset="-122"/>
                <a:ea typeface="楷体" pitchFamily="49" charset="-122"/>
                <a:cs typeface="Verdana" pitchFamily="34" charset="0"/>
              </a:rPr>
              <a:t>核函数</a:t>
            </a:r>
            <a:endParaRPr lang="en-US" altLang="zh-CN" sz="4400" dirty="0">
              <a:latin typeface="楷体" pitchFamily="49" charset="-122"/>
              <a:ea typeface="楷体" pitchFamily="49" charset="-122"/>
              <a:cs typeface="Verdana" pitchFamily="34" charset="0"/>
            </a:endParaRPr>
          </a:p>
        </p:txBody>
      </p:sp>
    </p:spTree>
    <p:extLst>
      <p:ext uri="{BB962C8B-B14F-4D97-AF65-F5344CB8AC3E}">
        <p14:creationId xmlns:p14="http://schemas.microsoft.com/office/powerpoint/2010/main" val="31047346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itchFamily="49" charset="-122"/>
                <a:ea typeface="楷体" pitchFamily="49" charset="-122"/>
              </a:rPr>
              <a:t>线性分类器</a:t>
            </a:r>
          </a:p>
        </p:txBody>
      </p:sp>
      <p:sp>
        <p:nvSpPr>
          <p:cNvPr id="59" name="Rectangle 2"/>
          <p:cNvSpPr>
            <a:spLocks noChangeArrowheads="1"/>
          </p:cNvSpPr>
          <p:nvPr/>
        </p:nvSpPr>
        <p:spPr bwMode="auto">
          <a:xfrm>
            <a:off x="404527" y="1795810"/>
            <a:ext cx="8305800" cy="1766888"/>
          </a:xfrm>
          <a:prstGeom prst="rect">
            <a:avLst/>
          </a:prstGeom>
          <a:noFill/>
          <a:ln w="9525">
            <a:noFill/>
            <a:miter lim="800000"/>
            <a:headEnd/>
            <a:tailEnd/>
          </a:ln>
        </p:spPr>
        <p:txBody>
          <a:bodyPr lIns="90488" tIns="44450" rIns="90488" bIns="44450"/>
          <a:lstStyle/>
          <a:p>
            <a:pPr marL="342900" indent="-342900" algn="l">
              <a:spcBef>
                <a:spcPct val="20000"/>
              </a:spcBef>
              <a:buClr>
                <a:schemeClr val="tx2"/>
              </a:buClr>
              <a:buSzPct val="75000"/>
              <a:buFont typeface="Wingdings" pitchFamily="2" charset="2"/>
              <a:buChar char="p"/>
            </a:pPr>
            <a:endParaRPr lang="en-GB" altLang="zh-CN" sz="2400"/>
          </a:p>
        </p:txBody>
      </p:sp>
      <p:sp>
        <p:nvSpPr>
          <p:cNvPr id="60" name="Rectangle 5"/>
          <p:cNvSpPr>
            <a:spLocks noChangeArrowheads="1"/>
          </p:cNvSpPr>
          <p:nvPr/>
        </p:nvSpPr>
        <p:spPr bwMode="auto">
          <a:xfrm>
            <a:off x="3635090" y="2045048"/>
            <a:ext cx="1600200" cy="654050"/>
          </a:xfrm>
          <a:prstGeom prst="rect">
            <a:avLst/>
          </a:prstGeom>
          <a:solidFill>
            <a:srgbClr val="FFCCFF"/>
          </a:solidFill>
          <a:ln w="12700">
            <a:solidFill>
              <a:schemeClr val="tx1"/>
            </a:solidFill>
            <a:miter lim="800000"/>
            <a:headEnd/>
            <a:tailEnd/>
          </a:ln>
        </p:spPr>
        <p:txBody>
          <a:bodyPr anchor="ctr">
            <a:spAutoFit/>
          </a:bodyPr>
          <a:lstStyle/>
          <a:p>
            <a:pPr algn="ctr">
              <a:spcBef>
                <a:spcPct val="50000"/>
              </a:spcBef>
              <a:buClr>
                <a:schemeClr val="tx1"/>
              </a:buClr>
            </a:pPr>
            <a:r>
              <a:rPr lang="en-US" altLang="zh-CN" sz="3600" i="1" dirty="0">
                <a:latin typeface="Tahoma" pitchFamily="34" charset="0"/>
              </a:rPr>
              <a:t>f </a:t>
            </a:r>
            <a:r>
              <a:rPr lang="en-US" altLang="zh-CN" sz="2000" dirty="0">
                <a:latin typeface="Tahoma" pitchFamily="34" charset="0"/>
              </a:rPr>
              <a:t>        </a:t>
            </a:r>
          </a:p>
        </p:txBody>
      </p:sp>
      <p:sp>
        <p:nvSpPr>
          <p:cNvPr id="61" name="Line 6"/>
          <p:cNvSpPr>
            <a:spLocks noChangeShapeType="1"/>
          </p:cNvSpPr>
          <p:nvPr/>
        </p:nvSpPr>
        <p:spPr bwMode="auto">
          <a:xfrm>
            <a:off x="2263490" y="2335560"/>
            <a:ext cx="1371600" cy="0"/>
          </a:xfrm>
          <a:prstGeom prst="line">
            <a:avLst/>
          </a:prstGeom>
          <a:noFill/>
          <a:ln w="12700">
            <a:solidFill>
              <a:schemeClr val="tx1"/>
            </a:solidFill>
            <a:round/>
            <a:headEnd/>
            <a:tailEnd type="triangle" w="med" len="med"/>
          </a:ln>
        </p:spPr>
        <p:txBody>
          <a:bodyPr wrap="none" anchor="ctr">
            <a:spAutoFit/>
          </a:bodyPr>
          <a:lstStyle/>
          <a:p>
            <a:endParaRPr lang="zh-CN" altLang="en-US"/>
          </a:p>
        </p:txBody>
      </p:sp>
      <p:sp>
        <p:nvSpPr>
          <p:cNvPr id="62" name="Text Box 7"/>
          <p:cNvSpPr txBox="1">
            <a:spLocks noChangeArrowheads="1"/>
          </p:cNvSpPr>
          <p:nvPr/>
        </p:nvSpPr>
        <p:spPr bwMode="auto">
          <a:xfrm>
            <a:off x="1806290" y="2030760"/>
            <a:ext cx="609600" cy="519113"/>
          </a:xfrm>
          <a:prstGeom prst="rect">
            <a:avLst/>
          </a:prstGeom>
          <a:noFill/>
          <a:ln w="12700">
            <a:noFill/>
            <a:miter lim="800000"/>
            <a:headEnd/>
            <a:tailEnd/>
          </a:ln>
        </p:spPr>
        <p:txBody>
          <a:bodyPr>
            <a:spAutoFit/>
          </a:bodyPr>
          <a:lstStyle/>
          <a:p>
            <a:pPr>
              <a:spcBef>
                <a:spcPct val="50000"/>
              </a:spcBef>
              <a:buClr>
                <a:schemeClr val="tx1"/>
              </a:buClr>
            </a:pPr>
            <a:r>
              <a:rPr lang="en-US" altLang="zh-CN" sz="2800" b="1" i="1">
                <a:latin typeface="Tahoma" pitchFamily="34" charset="0"/>
              </a:rPr>
              <a:t>x</a:t>
            </a:r>
          </a:p>
        </p:txBody>
      </p:sp>
      <p:sp>
        <p:nvSpPr>
          <p:cNvPr id="63" name="Line 8"/>
          <p:cNvSpPr>
            <a:spLocks noChangeShapeType="1"/>
          </p:cNvSpPr>
          <p:nvPr/>
        </p:nvSpPr>
        <p:spPr bwMode="auto">
          <a:xfrm>
            <a:off x="4320890" y="1649760"/>
            <a:ext cx="0" cy="381000"/>
          </a:xfrm>
          <a:prstGeom prst="line">
            <a:avLst/>
          </a:prstGeom>
          <a:noFill/>
          <a:ln w="12700">
            <a:solidFill>
              <a:schemeClr val="tx1"/>
            </a:solidFill>
            <a:round/>
            <a:headEnd/>
            <a:tailEnd type="triangle" w="med" len="med"/>
          </a:ln>
        </p:spPr>
        <p:txBody>
          <a:bodyPr wrap="none" anchor="ctr">
            <a:spAutoFit/>
          </a:bodyPr>
          <a:lstStyle/>
          <a:p>
            <a:endParaRPr lang="zh-CN" altLang="en-US"/>
          </a:p>
        </p:txBody>
      </p:sp>
      <p:sp>
        <p:nvSpPr>
          <p:cNvPr id="64" name="Text Box 9"/>
          <p:cNvSpPr txBox="1">
            <a:spLocks noChangeArrowheads="1"/>
          </p:cNvSpPr>
          <p:nvPr/>
        </p:nvSpPr>
        <p:spPr bwMode="auto">
          <a:xfrm>
            <a:off x="4092290" y="1268760"/>
            <a:ext cx="381000" cy="579438"/>
          </a:xfrm>
          <a:prstGeom prst="rect">
            <a:avLst/>
          </a:prstGeom>
          <a:noFill/>
          <a:ln w="12700">
            <a:noFill/>
            <a:miter lim="800000"/>
            <a:headEnd/>
            <a:tailEnd/>
          </a:ln>
        </p:spPr>
        <p:txBody>
          <a:bodyPr>
            <a:spAutoFit/>
          </a:bodyPr>
          <a:lstStyle/>
          <a:p>
            <a:pPr>
              <a:spcBef>
                <a:spcPct val="50000"/>
              </a:spcBef>
              <a:buClr>
                <a:schemeClr val="tx1"/>
              </a:buClr>
            </a:pPr>
            <a:r>
              <a:rPr lang="en-US" altLang="zh-CN" sz="3200">
                <a:solidFill>
                  <a:srgbClr val="00CC00"/>
                </a:solidFill>
                <a:latin typeface="Symbol" pitchFamily="18" charset="2"/>
              </a:rPr>
              <a:t>a</a:t>
            </a:r>
          </a:p>
        </p:txBody>
      </p:sp>
      <p:sp>
        <p:nvSpPr>
          <p:cNvPr id="65" name="Line 10"/>
          <p:cNvSpPr>
            <a:spLocks noChangeShapeType="1"/>
          </p:cNvSpPr>
          <p:nvPr/>
        </p:nvSpPr>
        <p:spPr bwMode="auto">
          <a:xfrm>
            <a:off x="5235290" y="2335560"/>
            <a:ext cx="1371600" cy="0"/>
          </a:xfrm>
          <a:prstGeom prst="line">
            <a:avLst/>
          </a:prstGeom>
          <a:noFill/>
          <a:ln w="12700">
            <a:solidFill>
              <a:schemeClr val="tx1"/>
            </a:solidFill>
            <a:round/>
            <a:headEnd/>
            <a:tailEnd type="triangle" w="med" len="med"/>
          </a:ln>
        </p:spPr>
        <p:txBody>
          <a:bodyPr wrap="none" anchor="ctr">
            <a:spAutoFit/>
          </a:bodyPr>
          <a:lstStyle/>
          <a:p>
            <a:endParaRPr lang="zh-CN" altLang="en-US"/>
          </a:p>
        </p:txBody>
      </p:sp>
      <p:sp>
        <p:nvSpPr>
          <p:cNvPr id="66" name="Text Box 11"/>
          <p:cNvSpPr txBox="1">
            <a:spLocks noChangeArrowheads="1"/>
          </p:cNvSpPr>
          <p:nvPr/>
        </p:nvSpPr>
        <p:spPr bwMode="auto">
          <a:xfrm>
            <a:off x="6560852" y="1978373"/>
            <a:ext cx="838200" cy="579437"/>
          </a:xfrm>
          <a:prstGeom prst="rect">
            <a:avLst/>
          </a:prstGeom>
          <a:noFill/>
          <a:ln w="12700">
            <a:noFill/>
            <a:miter lim="800000"/>
            <a:headEnd/>
            <a:tailEnd/>
          </a:ln>
        </p:spPr>
        <p:txBody>
          <a:bodyPr>
            <a:spAutoFit/>
          </a:bodyPr>
          <a:lstStyle/>
          <a:p>
            <a:pPr algn="l">
              <a:spcBef>
                <a:spcPct val="20000"/>
              </a:spcBef>
              <a:buClr>
                <a:schemeClr val="tx1"/>
              </a:buClr>
            </a:pPr>
            <a:r>
              <a:rPr lang="en-US" altLang="zh-CN" sz="3200">
                <a:latin typeface="Tahoma" pitchFamily="34" charset="0"/>
              </a:rPr>
              <a:t>y</a:t>
            </a:r>
            <a:endParaRPr lang="en-US" altLang="zh-CN" sz="3200" baseline="30000">
              <a:latin typeface="Tahoma" pitchFamily="34" charset="0"/>
            </a:endParaRPr>
          </a:p>
        </p:txBody>
      </p:sp>
      <p:sp>
        <p:nvSpPr>
          <p:cNvPr id="67" name="Text Box 12"/>
          <p:cNvSpPr txBox="1">
            <a:spLocks noChangeArrowheads="1"/>
          </p:cNvSpPr>
          <p:nvPr/>
        </p:nvSpPr>
        <p:spPr bwMode="auto">
          <a:xfrm>
            <a:off x="362744" y="2924944"/>
            <a:ext cx="1905000" cy="854075"/>
          </a:xfrm>
          <a:prstGeom prst="rect">
            <a:avLst/>
          </a:prstGeom>
          <a:noFill/>
          <a:ln w="12700">
            <a:noFill/>
            <a:miter lim="800000"/>
            <a:headEnd/>
            <a:tailEnd/>
          </a:ln>
        </p:spPr>
        <p:txBody>
          <a:bodyPr>
            <a:spAutoFit/>
          </a:bodyPr>
          <a:lstStyle/>
          <a:p>
            <a:pPr>
              <a:spcBef>
                <a:spcPct val="50000"/>
              </a:spcBef>
              <a:buClr>
                <a:schemeClr val="tx1"/>
              </a:buClr>
            </a:pPr>
            <a:r>
              <a:rPr lang="zh-CN" altLang="en-US" sz="2000" dirty="0">
                <a:latin typeface="楷体" pitchFamily="49" charset="-122"/>
                <a:ea typeface="楷体" pitchFamily="49" charset="-122"/>
              </a:rPr>
              <a:t>表示</a:t>
            </a:r>
            <a:r>
              <a:rPr lang="en-US" altLang="zh-CN" sz="2000" dirty="0">
                <a:latin typeface="楷体" pitchFamily="49" charset="-122"/>
                <a:ea typeface="楷体" pitchFamily="49" charset="-122"/>
              </a:rPr>
              <a:t> +1</a:t>
            </a:r>
          </a:p>
          <a:p>
            <a:pPr>
              <a:spcBef>
                <a:spcPct val="50000"/>
              </a:spcBef>
              <a:buClr>
                <a:schemeClr val="tx1"/>
              </a:buClr>
            </a:pPr>
            <a:r>
              <a:rPr lang="zh-CN" altLang="en-US" sz="2000" dirty="0">
                <a:latin typeface="楷体" pitchFamily="49" charset="-122"/>
                <a:ea typeface="楷体" pitchFamily="49" charset="-122"/>
              </a:rPr>
              <a:t>表示</a:t>
            </a:r>
            <a:r>
              <a:rPr lang="en-US" altLang="zh-CN" sz="2000" dirty="0">
                <a:latin typeface="楷体" pitchFamily="49" charset="-122"/>
                <a:ea typeface="楷体" pitchFamily="49" charset="-122"/>
              </a:rPr>
              <a:t> -1</a:t>
            </a:r>
          </a:p>
        </p:txBody>
      </p:sp>
      <p:sp>
        <p:nvSpPr>
          <p:cNvPr id="68" name="Oval 13"/>
          <p:cNvSpPr>
            <a:spLocks noChangeAspect="1" noChangeArrowheads="1"/>
          </p:cNvSpPr>
          <p:nvPr/>
        </p:nvSpPr>
        <p:spPr bwMode="auto">
          <a:xfrm rot="4777107">
            <a:off x="329121" y="3095179"/>
            <a:ext cx="58737" cy="603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69" name="Oval 14"/>
          <p:cNvSpPr>
            <a:spLocks noChangeAspect="1" noChangeArrowheads="1"/>
          </p:cNvSpPr>
          <p:nvPr/>
        </p:nvSpPr>
        <p:spPr bwMode="auto">
          <a:xfrm rot="5895381">
            <a:off x="329915" y="3551585"/>
            <a:ext cx="50800"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70" name="Line 15"/>
          <p:cNvSpPr>
            <a:spLocks noChangeShapeType="1"/>
          </p:cNvSpPr>
          <p:nvPr/>
        </p:nvSpPr>
        <p:spPr bwMode="auto">
          <a:xfrm flipH="1">
            <a:off x="2503202" y="3324573"/>
            <a:ext cx="34925" cy="3406775"/>
          </a:xfrm>
          <a:prstGeom prst="line">
            <a:avLst/>
          </a:prstGeom>
          <a:noFill/>
          <a:ln w="38100">
            <a:solidFill>
              <a:schemeClr val="hlink"/>
            </a:solidFill>
            <a:round/>
            <a:headEnd/>
            <a:tailEnd/>
          </a:ln>
        </p:spPr>
        <p:txBody>
          <a:bodyPr anchor="ctr">
            <a:spAutoFit/>
          </a:bodyPr>
          <a:lstStyle/>
          <a:p>
            <a:endParaRPr lang="zh-CN" altLang="en-US"/>
          </a:p>
        </p:txBody>
      </p:sp>
      <p:sp>
        <p:nvSpPr>
          <p:cNvPr id="71" name="Line 16"/>
          <p:cNvSpPr>
            <a:spLocks noChangeShapeType="1"/>
          </p:cNvSpPr>
          <p:nvPr/>
        </p:nvSpPr>
        <p:spPr bwMode="auto">
          <a:xfrm flipV="1">
            <a:off x="2385727" y="6677373"/>
            <a:ext cx="3657600" cy="0"/>
          </a:xfrm>
          <a:prstGeom prst="line">
            <a:avLst/>
          </a:prstGeom>
          <a:noFill/>
          <a:ln w="38100">
            <a:solidFill>
              <a:schemeClr val="hlink"/>
            </a:solidFill>
            <a:round/>
            <a:headEnd/>
            <a:tailEnd/>
          </a:ln>
        </p:spPr>
        <p:txBody>
          <a:bodyPr anchor="ctr">
            <a:spAutoFit/>
          </a:bodyPr>
          <a:lstStyle/>
          <a:p>
            <a:endParaRPr lang="zh-CN" altLang="en-US"/>
          </a:p>
        </p:txBody>
      </p:sp>
      <p:sp>
        <p:nvSpPr>
          <p:cNvPr id="72" name="Oval 17"/>
          <p:cNvSpPr>
            <a:spLocks noChangeAspect="1" noChangeArrowheads="1"/>
          </p:cNvSpPr>
          <p:nvPr/>
        </p:nvSpPr>
        <p:spPr bwMode="auto">
          <a:xfrm>
            <a:off x="3665252" y="6147148"/>
            <a:ext cx="60325" cy="476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73" name="Oval 18"/>
          <p:cNvSpPr>
            <a:spLocks noChangeAspect="1" noChangeArrowheads="1"/>
          </p:cNvSpPr>
          <p:nvPr/>
        </p:nvSpPr>
        <p:spPr bwMode="auto">
          <a:xfrm>
            <a:off x="2433352" y="5018435"/>
            <a:ext cx="60325" cy="476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74" name="Oval 19"/>
          <p:cNvSpPr>
            <a:spLocks noChangeAspect="1" noChangeArrowheads="1"/>
          </p:cNvSpPr>
          <p:nvPr/>
        </p:nvSpPr>
        <p:spPr bwMode="auto">
          <a:xfrm>
            <a:off x="4287552" y="3929410"/>
            <a:ext cx="60325" cy="476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75" name="Oval 20"/>
          <p:cNvSpPr>
            <a:spLocks noChangeAspect="1" noChangeArrowheads="1"/>
          </p:cNvSpPr>
          <p:nvPr/>
        </p:nvSpPr>
        <p:spPr bwMode="auto">
          <a:xfrm>
            <a:off x="4351052" y="4750148"/>
            <a:ext cx="60325" cy="476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76" name="Oval 21"/>
          <p:cNvSpPr>
            <a:spLocks noChangeAspect="1" noChangeArrowheads="1"/>
          </p:cNvSpPr>
          <p:nvPr/>
        </p:nvSpPr>
        <p:spPr bwMode="auto">
          <a:xfrm>
            <a:off x="3357277" y="3778598"/>
            <a:ext cx="60325" cy="50800"/>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77" name="Oval 22"/>
          <p:cNvSpPr>
            <a:spLocks noChangeAspect="1" noChangeArrowheads="1"/>
          </p:cNvSpPr>
          <p:nvPr/>
        </p:nvSpPr>
        <p:spPr bwMode="auto">
          <a:xfrm>
            <a:off x="3833527" y="4848573"/>
            <a:ext cx="53975" cy="476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78" name="Oval 23"/>
          <p:cNvSpPr>
            <a:spLocks noChangeAspect="1" noChangeArrowheads="1"/>
          </p:cNvSpPr>
          <p:nvPr/>
        </p:nvSpPr>
        <p:spPr bwMode="auto">
          <a:xfrm>
            <a:off x="2995327" y="4238973"/>
            <a:ext cx="60325" cy="58737"/>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79" name="Oval 24"/>
          <p:cNvSpPr>
            <a:spLocks noChangeAspect="1" noChangeArrowheads="1"/>
          </p:cNvSpPr>
          <p:nvPr/>
        </p:nvSpPr>
        <p:spPr bwMode="auto">
          <a:xfrm>
            <a:off x="5052727" y="5229573"/>
            <a:ext cx="60325" cy="5080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80" name="Oval 25"/>
          <p:cNvSpPr>
            <a:spLocks noChangeAspect="1" noChangeArrowheads="1"/>
          </p:cNvSpPr>
          <p:nvPr/>
        </p:nvSpPr>
        <p:spPr bwMode="auto">
          <a:xfrm rot="20481726">
            <a:off x="3835115" y="5558185"/>
            <a:ext cx="53975" cy="476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81" name="Oval 26"/>
          <p:cNvSpPr>
            <a:spLocks noChangeAspect="1" noChangeArrowheads="1"/>
          </p:cNvSpPr>
          <p:nvPr/>
        </p:nvSpPr>
        <p:spPr bwMode="auto">
          <a:xfrm rot="20481726">
            <a:off x="5951252" y="4343748"/>
            <a:ext cx="60325" cy="5080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82" name="Oval 27"/>
          <p:cNvSpPr>
            <a:spLocks noChangeAspect="1" noChangeArrowheads="1"/>
          </p:cNvSpPr>
          <p:nvPr/>
        </p:nvSpPr>
        <p:spPr bwMode="auto">
          <a:xfrm rot="20481726">
            <a:off x="5243227" y="5659785"/>
            <a:ext cx="60325" cy="5080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83" name="Oval 28"/>
          <p:cNvSpPr>
            <a:spLocks noChangeAspect="1" noChangeArrowheads="1"/>
          </p:cNvSpPr>
          <p:nvPr/>
        </p:nvSpPr>
        <p:spPr bwMode="auto">
          <a:xfrm rot="20481726">
            <a:off x="3071527" y="3781773"/>
            <a:ext cx="60325" cy="50800"/>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84" name="Oval 29"/>
          <p:cNvSpPr>
            <a:spLocks noChangeAspect="1" noChangeArrowheads="1"/>
          </p:cNvSpPr>
          <p:nvPr/>
        </p:nvSpPr>
        <p:spPr bwMode="auto">
          <a:xfrm rot="20481726">
            <a:off x="4659027" y="4699348"/>
            <a:ext cx="60325" cy="5080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85" name="Oval 30"/>
          <p:cNvSpPr>
            <a:spLocks noChangeAspect="1" noChangeArrowheads="1"/>
          </p:cNvSpPr>
          <p:nvPr/>
        </p:nvSpPr>
        <p:spPr bwMode="auto">
          <a:xfrm rot="20481726">
            <a:off x="5814727" y="5610573"/>
            <a:ext cx="60325" cy="476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86" name="Oval 31"/>
          <p:cNvSpPr>
            <a:spLocks noChangeAspect="1" noChangeArrowheads="1"/>
          </p:cNvSpPr>
          <p:nvPr/>
        </p:nvSpPr>
        <p:spPr bwMode="auto">
          <a:xfrm rot="20481726">
            <a:off x="3062002" y="4754910"/>
            <a:ext cx="60325" cy="476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87" name="Oval 32"/>
          <p:cNvSpPr>
            <a:spLocks noChangeAspect="1" noChangeArrowheads="1"/>
          </p:cNvSpPr>
          <p:nvPr/>
        </p:nvSpPr>
        <p:spPr bwMode="auto">
          <a:xfrm rot="5895381">
            <a:off x="3814477" y="4172298"/>
            <a:ext cx="47625" cy="5397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88" name="Oval 33"/>
          <p:cNvSpPr>
            <a:spLocks noChangeAspect="1" noChangeArrowheads="1"/>
          </p:cNvSpPr>
          <p:nvPr/>
        </p:nvSpPr>
        <p:spPr bwMode="auto">
          <a:xfrm rot="5895381">
            <a:off x="4083559" y="6357491"/>
            <a:ext cx="55562" cy="603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89" name="Oval 34"/>
          <p:cNvSpPr>
            <a:spLocks noChangeAspect="1" noChangeArrowheads="1"/>
          </p:cNvSpPr>
          <p:nvPr/>
        </p:nvSpPr>
        <p:spPr bwMode="auto">
          <a:xfrm rot="5895381">
            <a:off x="3062002" y="5213698"/>
            <a:ext cx="47625" cy="603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90" name="Oval 35"/>
          <p:cNvSpPr>
            <a:spLocks noChangeAspect="1" noChangeArrowheads="1"/>
          </p:cNvSpPr>
          <p:nvPr/>
        </p:nvSpPr>
        <p:spPr bwMode="auto">
          <a:xfrm rot="5895381">
            <a:off x="4290727" y="3508723"/>
            <a:ext cx="47625" cy="5397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91" name="Oval 36"/>
          <p:cNvSpPr>
            <a:spLocks noChangeAspect="1" noChangeArrowheads="1"/>
          </p:cNvSpPr>
          <p:nvPr/>
        </p:nvSpPr>
        <p:spPr bwMode="auto">
          <a:xfrm rot="5895381">
            <a:off x="5251959" y="5258941"/>
            <a:ext cx="58738" cy="603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92" name="Oval 37"/>
          <p:cNvSpPr>
            <a:spLocks noChangeAspect="1" noChangeArrowheads="1"/>
          </p:cNvSpPr>
          <p:nvPr/>
        </p:nvSpPr>
        <p:spPr bwMode="auto">
          <a:xfrm rot="5895381">
            <a:off x="4317715" y="5194648"/>
            <a:ext cx="47625"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93" name="Oval 38"/>
          <p:cNvSpPr>
            <a:spLocks noChangeAspect="1" noChangeArrowheads="1"/>
          </p:cNvSpPr>
          <p:nvPr/>
        </p:nvSpPr>
        <p:spPr bwMode="auto">
          <a:xfrm rot="5895381">
            <a:off x="5567077" y="4480273"/>
            <a:ext cx="47625"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94" name="Oval 39"/>
          <p:cNvSpPr>
            <a:spLocks noChangeAspect="1" noChangeArrowheads="1"/>
          </p:cNvSpPr>
          <p:nvPr/>
        </p:nvSpPr>
        <p:spPr bwMode="auto">
          <a:xfrm rot="5895381">
            <a:off x="3035015" y="3461098"/>
            <a:ext cx="47625" cy="603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95" name="Oval 40"/>
          <p:cNvSpPr>
            <a:spLocks noChangeAspect="1" noChangeArrowheads="1"/>
          </p:cNvSpPr>
          <p:nvPr/>
        </p:nvSpPr>
        <p:spPr bwMode="auto">
          <a:xfrm rot="5895381">
            <a:off x="5208302" y="4388198"/>
            <a:ext cx="47625"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96" name="Oval 41"/>
          <p:cNvSpPr>
            <a:spLocks noChangeAspect="1" noChangeArrowheads="1"/>
          </p:cNvSpPr>
          <p:nvPr/>
        </p:nvSpPr>
        <p:spPr bwMode="auto">
          <a:xfrm rot="5895381">
            <a:off x="5064634" y="5833616"/>
            <a:ext cx="58738"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97" name="Oval 42"/>
          <p:cNvSpPr>
            <a:spLocks noChangeAspect="1" noChangeArrowheads="1"/>
          </p:cNvSpPr>
          <p:nvPr/>
        </p:nvSpPr>
        <p:spPr bwMode="auto">
          <a:xfrm rot="4777107">
            <a:off x="3445384" y="4649341"/>
            <a:ext cx="58738" cy="603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98" name="Oval 43"/>
          <p:cNvSpPr>
            <a:spLocks noChangeAspect="1" noChangeArrowheads="1"/>
          </p:cNvSpPr>
          <p:nvPr/>
        </p:nvSpPr>
        <p:spPr bwMode="auto">
          <a:xfrm rot="4777107">
            <a:off x="4598702" y="6369398"/>
            <a:ext cx="47625"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99" name="Oval 44"/>
          <p:cNvSpPr>
            <a:spLocks noChangeAspect="1" noChangeArrowheads="1"/>
          </p:cNvSpPr>
          <p:nvPr/>
        </p:nvSpPr>
        <p:spPr bwMode="auto">
          <a:xfrm rot="4777107">
            <a:off x="4293902" y="5988398"/>
            <a:ext cx="47625"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0" name="Oval 45"/>
          <p:cNvSpPr>
            <a:spLocks noChangeAspect="1" noChangeArrowheads="1"/>
          </p:cNvSpPr>
          <p:nvPr/>
        </p:nvSpPr>
        <p:spPr bwMode="auto">
          <a:xfrm rot="4777107">
            <a:off x="2764346" y="4850954"/>
            <a:ext cx="58737" cy="5397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01" name="Oval 46"/>
          <p:cNvSpPr>
            <a:spLocks noChangeAspect="1" noChangeArrowheads="1"/>
          </p:cNvSpPr>
          <p:nvPr/>
        </p:nvSpPr>
        <p:spPr bwMode="auto">
          <a:xfrm rot="4777107">
            <a:off x="3660490" y="3891310"/>
            <a:ext cx="50800" cy="5397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02" name="Oval 47"/>
          <p:cNvSpPr>
            <a:spLocks noChangeAspect="1" noChangeArrowheads="1"/>
          </p:cNvSpPr>
          <p:nvPr/>
        </p:nvSpPr>
        <p:spPr bwMode="auto">
          <a:xfrm rot="4777107">
            <a:off x="4303428" y="5478810"/>
            <a:ext cx="50800" cy="603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3" name="Oval 48"/>
          <p:cNvSpPr>
            <a:spLocks noChangeAspect="1" noChangeArrowheads="1"/>
          </p:cNvSpPr>
          <p:nvPr/>
        </p:nvSpPr>
        <p:spPr bwMode="auto">
          <a:xfrm rot="4777107">
            <a:off x="2451609" y="4196904"/>
            <a:ext cx="58737" cy="603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04" name="Oval 49"/>
          <p:cNvSpPr>
            <a:spLocks noChangeAspect="1" noChangeArrowheads="1"/>
          </p:cNvSpPr>
          <p:nvPr/>
        </p:nvSpPr>
        <p:spPr bwMode="auto">
          <a:xfrm rot="4777107">
            <a:off x="3885122" y="6163816"/>
            <a:ext cx="55562" cy="603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5" name="Oval 50"/>
          <p:cNvSpPr>
            <a:spLocks noChangeAspect="1" noChangeArrowheads="1"/>
          </p:cNvSpPr>
          <p:nvPr/>
        </p:nvSpPr>
        <p:spPr bwMode="auto">
          <a:xfrm rot="4777107">
            <a:off x="5251165" y="5870922"/>
            <a:ext cx="50800" cy="603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6" name="Text Box 51"/>
          <p:cNvSpPr txBox="1">
            <a:spLocks noChangeArrowheads="1"/>
          </p:cNvSpPr>
          <p:nvPr/>
        </p:nvSpPr>
        <p:spPr bwMode="auto">
          <a:xfrm>
            <a:off x="5433727" y="2791173"/>
            <a:ext cx="3200400" cy="396875"/>
          </a:xfrm>
          <a:prstGeom prst="rect">
            <a:avLst/>
          </a:prstGeom>
          <a:noFill/>
          <a:ln w="12700">
            <a:noFill/>
            <a:miter lim="800000"/>
            <a:headEnd/>
            <a:tailEnd/>
          </a:ln>
        </p:spPr>
        <p:txBody>
          <a:bodyPr>
            <a:spAutoFit/>
          </a:bodyPr>
          <a:lstStyle/>
          <a:p>
            <a:pPr>
              <a:spcBef>
                <a:spcPct val="50000"/>
              </a:spcBef>
              <a:buClr>
                <a:schemeClr val="tx1"/>
              </a:buClr>
            </a:pPr>
            <a:r>
              <a:rPr lang="en-US" altLang="zh-CN" sz="2000" b="1" i="1" dirty="0">
                <a:latin typeface="Tahoma" pitchFamily="34" charset="0"/>
              </a:rPr>
              <a:t>f</a:t>
            </a:r>
            <a:r>
              <a:rPr lang="en-US" altLang="zh-CN" sz="2000" i="1" dirty="0">
                <a:latin typeface="Tahoma" pitchFamily="34" charset="0"/>
              </a:rPr>
              <a:t>(</a:t>
            </a:r>
            <a:r>
              <a:rPr lang="en-US" altLang="zh-CN" sz="2000" b="1" i="1" dirty="0" err="1">
                <a:latin typeface="Tahoma" pitchFamily="34" charset="0"/>
              </a:rPr>
              <a:t>x</a:t>
            </a:r>
            <a:r>
              <a:rPr lang="en-US" altLang="zh-CN" sz="2000" i="1" dirty="0" err="1">
                <a:latin typeface="Tahoma" pitchFamily="34" charset="0"/>
              </a:rPr>
              <a:t>,</a:t>
            </a:r>
            <a:r>
              <a:rPr lang="en-US" altLang="zh-CN" sz="2000" b="1" i="1" dirty="0" err="1">
                <a:solidFill>
                  <a:srgbClr val="00CC00"/>
                </a:solidFill>
                <a:latin typeface="Tahoma" pitchFamily="34" charset="0"/>
              </a:rPr>
              <a:t>w</a:t>
            </a:r>
            <a:r>
              <a:rPr lang="en-US" altLang="zh-CN" sz="2000" i="1" dirty="0" err="1">
                <a:solidFill>
                  <a:srgbClr val="00CC00"/>
                </a:solidFill>
                <a:latin typeface="Tahoma" pitchFamily="34" charset="0"/>
              </a:rPr>
              <a:t>,b</a:t>
            </a:r>
            <a:r>
              <a:rPr lang="en-US" altLang="zh-CN" sz="2000" i="1" dirty="0">
                <a:latin typeface="Tahoma" pitchFamily="34" charset="0"/>
              </a:rPr>
              <a:t>) = sign(</a:t>
            </a:r>
            <a:r>
              <a:rPr lang="en-US" altLang="zh-CN" sz="2000" b="1" i="1" dirty="0">
                <a:solidFill>
                  <a:srgbClr val="00CC00"/>
                </a:solidFill>
                <a:latin typeface="Tahoma" pitchFamily="34" charset="0"/>
              </a:rPr>
              <a:t>w</a:t>
            </a:r>
            <a:r>
              <a:rPr lang="en-US" altLang="zh-CN" sz="2000" b="1" i="1" dirty="0">
                <a:latin typeface="Tahoma" pitchFamily="34" charset="0"/>
              </a:rPr>
              <a:t> x</a:t>
            </a:r>
            <a:r>
              <a:rPr lang="en-US" altLang="zh-CN" sz="2000" i="1" dirty="0">
                <a:solidFill>
                  <a:srgbClr val="00CC00"/>
                </a:solidFill>
                <a:latin typeface="Tahoma" pitchFamily="34" charset="0"/>
              </a:rPr>
              <a:t> </a:t>
            </a:r>
            <a:r>
              <a:rPr lang="en-US" altLang="zh-CN" sz="2000" i="1" dirty="0">
                <a:latin typeface="Tahoma" pitchFamily="34" charset="0"/>
              </a:rPr>
              <a:t>+ </a:t>
            </a:r>
            <a:r>
              <a:rPr lang="en-US" altLang="zh-CN" sz="2000" i="1" dirty="0">
                <a:solidFill>
                  <a:srgbClr val="00CC00"/>
                </a:solidFill>
                <a:latin typeface="Tahoma" pitchFamily="34" charset="0"/>
              </a:rPr>
              <a:t>b</a:t>
            </a:r>
            <a:r>
              <a:rPr lang="en-US" altLang="zh-CN" sz="2000" i="1" dirty="0">
                <a:latin typeface="Tahoma" pitchFamily="34" charset="0"/>
              </a:rPr>
              <a:t>)</a:t>
            </a:r>
          </a:p>
        </p:txBody>
      </p:sp>
      <p:sp>
        <p:nvSpPr>
          <p:cNvPr id="107" name="Line 52"/>
          <p:cNvSpPr>
            <a:spLocks noChangeShapeType="1"/>
          </p:cNvSpPr>
          <p:nvPr/>
        </p:nvSpPr>
        <p:spPr bwMode="auto">
          <a:xfrm flipV="1">
            <a:off x="2538127" y="3324573"/>
            <a:ext cx="3124200" cy="3048000"/>
          </a:xfrm>
          <a:prstGeom prst="line">
            <a:avLst/>
          </a:prstGeom>
          <a:noFill/>
          <a:ln w="12700">
            <a:solidFill>
              <a:schemeClr val="tx1"/>
            </a:solidFill>
            <a:round/>
            <a:headEnd/>
            <a:tailEnd/>
          </a:ln>
        </p:spPr>
        <p:txBody>
          <a:bodyPr anchor="ctr">
            <a:spAutoFit/>
          </a:bodyPr>
          <a:lstStyle/>
          <a:p>
            <a:endParaRPr lang="zh-CN" altLang="en-US"/>
          </a:p>
        </p:txBody>
      </p:sp>
      <p:sp>
        <p:nvSpPr>
          <p:cNvPr id="108" name="Text Box 53"/>
          <p:cNvSpPr txBox="1">
            <a:spLocks noChangeArrowheads="1"/>
          </p:cNvSpPr>
          <p:nvPr/>
        </p:nvSpPr>
        <p:spPr bwMode="auto">
          <a:xfrm>
            <a:off x="6195727" y="4315173"/>
            <a:ext cx="2438400" cy="396875"/>
          </a:xfrm>
          <a:prstGeom prst="rect">
            <a:avLst/>
          </a:prstGeom>
          <a:noFill/>
          <a:ln w="12700">
            <a:noFill/>
            <a:miter lim="800000"/>
            <a:headEnd/>
            <a:tailEnd/>
          </a:ln>
        </p:spPr>
        <p:txBody>
          <a:bodyPr>
            <a:spAutoFit/>
          </a:bodyPr>
          <a:lstStyle/>
          <a:p>
            <a:pPr algn="l">
              <a:spcBef>
                <a:spcPct val="50000"/>
              </a:spcBef>
              <a:buClr>
                <a:schemeClr val="tx1"/>
              </a:buClr>
            </a:pPr>
            <a:endParaRPr lang="zh-CN" altLang="zh-CN" sz="2000">
              <a:latin typeface="Tahoma" pitchFamily="34" charset="0"/>
            </a:endParaRPr>
          </a:p>
        </p:txBody>
      </p:sp>
      <p:sp>
        <p:nvSpPr>
          <p:cNvPr id="109" name="Line 52"/>
          <p:cNvSpPr>
            <a:spLocks noChangeShapeType="1"/>
          </p:cNvSpPr>
          <p:nvPr/>
        </p:nvSpPr>
        <p:spPr bwMode="auto">
          <a:xfrm flipV="1">
            <a:off x="2503202" y="3562698"/>
            <a:ext cx="3384550" cy="2447925"/>
          </a:xfrm>
          <a:prstGeom prst="line">
            <a:avLst/>
          </a:prstGeom>
          <a:noFill/>
          <a:ln w="12700">
            <a:solidFill>
              <a:schemeClr val="tx1"/>
            </a:solidFill>
            <a:round/>
            <a:headEnd/>
            <a:tailEnd/>
          </a:ln>
        </p:spPr>
        <p:txBody>
          <a:bodyPr anchor="ctr">
            <a:spAutoFit/>
          </a:bodyPr>
          <a:lstStyle/>
          <a:p>
            <a:endParaRPr lang="zh-CN" altLang="en-US"/>
          </a:p>
        </p:txBody>
      </p:sp>
      <p:sp>
        <p:nvSpPr>
          <p:cNvPr id="110" name="Line 52"/>
          <p:cNvSpPr>
            <a:spLocks noChangeShapeType="1"/>
          </p:cNvSpPr>
          <p:nvPr/>
        </p:nvSpPr>
        <p:spPr bwMode="auto">
          <a:xfrm flipV="1">
            <a:off x="2690527" y="3346798"/>
            <a:ext cx="2692400" cy="3178175"/>
          </a:xfrm>
          <a:prstGeom prst="line">
            <a:avLst/>
          </a:prstGeom>
          <a:noFill/>
          <a:ln w="12700">
            <a:solidFill>
              <a:schemeClr val="tx1"/>
            </a:solidFill>
            <a:round/>
            <a:headEnd/>
            <a:tailEnd/>
          </a:ln>
        </p:spPr>
        <p:txBody>
          <a:bodyPr anchor="ctr">
            <a:spAutoFit/>
          </a:bodyPr>
          <a:lstStyle/>
          <a:p>
            <a:endParaRPr lang="zh-CN" altLang="en-US"/>
          </a:p>
        </p:txBody>
      </p:sp>
      <p:sp>
        <p:nvSpPr>
          <p:cNvPr id="111" name="Line 52"/>
          <p:cNvSpPr>
            <a:spLocks noChangeShapeType="1"/>
          </p:cNvSpPr>
          <p:nvPr/>
        </p:nvSpPr>
        <p:spPr bwMode="auto">
          <a:xfrm flipV="1">
            <a:off x="2690527" y="3346798"/>
            <a:ext cx="2549525" cy="3178175"/>
          </a:xfrm>
          <a:prstGeom prst="line">
            <a:avLst/>
          </a:prstGeom>
          <a:noFill/>
          <a:ln w="12700">
            <a:solidFill>
              <a:schemeClr val="tx1"/>
            </a:solidFill>
            <a:round/>
            <a:headEnd/>
            <a:tailEnd/>
          </a:ln>
        </p:spPr>
        <p:txBody>
          <a:bodyPr anchor="ctr">
            <a:spAutoFit/>
          </a:bodyPr>
          <a:lstStyle/>
          <a:p>
            <a:endParaRPr lang="zh-CN" altLang="en-US"/>
          </a:p>
        </p:txBody>
      </p:sp>
      <p:sp>
        <p:nvSpPr>
          <p:cNvPr id="112" name="Line 52"/>
          <p:cNvSpPr>
            <a:spLocks noChangeShapeType="1"/>
          </p:cNvSpPr>
          <p:nvPr/>
        </p:nvSpPr>
        <p:spPr bwMode="auto">
          <a:xfrm flipV="1">
            <a:off x="2287302" y="3851623"/>
            <a:ext cx="3671888" cy="1943100"/>
          </a:xfrm>
          <a:prstGeom prst="line">
            <a:avLst/>
          </a:prstGeom>
          <a:noFill/>
          <a:ln w="12700">
            <a:solidFill>
              <a:schemeClr val="tx1"/>
            </a:solidFill>
            <a:round/>
            <a:headEnd/>
            <a:tailEnd/>
          </a:ln>
        </p:spPr>
        <p:txBody>
          <a:bodyPr anchor="ctr">
            <a:spAutoFit/>
          </a:bodyPr>
          <a:lstStyle/>
          <a:p>
            <a:endParaRPr lang="zh-CN" altLang="en-US"/>
          </a:p>
        </p:txBody>
      </p:sp>
      <p:sp>
        <p:nvSpPr>
          <p:cNvPr id="113" name="Text Box 54"/>
          <p:cNvSpPr txBox="1">
            <a:spLocks noChangeArrowheads="1"/>
          </p:cNvSpPr>
          <p:nvPr/>
        </p:nvSpPr>
        <p:spPr bwMode="auto">
          <a:xfrm>
            <a:off x="6348127" y="3846860"/>
            <a:ext cx="2209800" cy="1569660"/>
          </a:xfrm>
          <a:prstGeom prst="rect">
            <a:avLst/>
          </a:prstGeom>
          <a:noFill/>
          <a:ln w="12700">
            <a:noFill/>
            <a:miter lim="800000"/>
            <a:headEnd/>
            <a:tailEnd/>
          </a:ln>
        </p:spPr>
        <p:txBody>
          <a:bodyPr>
            <a:spAutoFit/>
          </a:bodyPr>
          <a:lstStyle/>
          <a:p>
            <a:pPr algn="l">
              <a:spcBef>
                <a:spcPct val="50000"/>
              </a:spcBef>
              <a:buClr>
                <a:schemeClr val="tx1"/>
              </a:buClr>
            </a:pPr>
            <a:r>
              <a:rPr lang="zh-CN" altLang="en-US" sz="2400" dirty="0">
                <a:solidFill>
                  <a:srgbClr val="FF0000"/>
                </a:solidFill>
                <a:latin typeface="楷体" pitchFamily="49" charset="-122"/>
                <a:ea typeface="楷体" pitchFamily="49" charset="-122"/>
              </a:rPr>
              <a:t>图中每一条直线都可以正确地分类样本，哪一条最好？</a:t>
            </a:r>
            <a:endParaRPr lang="en-US" altLang="zh-CN" sz="2400" dirty="0">
              <a:solidFill>
                <a:srgbClr val="FF0000"/>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09" grpId="0" animBg="1"/>
      <p:bldP spid="110" grpId="0" animBg="1"/>
      <p:bldP spid="111" grpId="0" animBg="1"/>
      <p:bldP spid="1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1319" cy="1417638"/>
          </a:xfrm>
        </p:spPr>
        <p:txBody>
          <a:bodyPr>
            <a:normAutofit/>
          </a:bodyPr>
          <a:lstStyle/>
          <a:p>
            <a:r>
              <a:rPr lang="zh-CN" altLang="en-US" dirty="0">
                <a:latin typeface="楷体" pitchFamily="49" charset="-122"/>
                <a:ea typeface="楷体" pitchFamily="49" charset="-122"/>
              </a:rPr>
              <a:t>支持向量机原理</a:t>
            </a:r>
          </a:p>
        </p:txBody>
      </p:sp>
      <p:sp>
        <p:nvSpPr>
          <p:cNvPr id="8" name="Rectangle 2"/>
          <p:cNvSpPr>
            <a:spLocks noChangeArrowheads="1"/>
          </p:cNvSpPr>
          <p:nvPr/>
        </p:nvSpPr>
        <p:spPr bwMode="auto">
          <a:xfrm>
            <a:off x="332519" y="1910518"/>
            <a:ext cx="8305800" cy="1766888"/>
          </a:xfrm>
          <a:prstGeom prst="rect">
            <a:avLst/>
          </a:prstGeom>
          <a:noFill/>
          <a:ln w="9525">
            <a:noFill/>
            <a:miter lim="800000"/>
            <a:headEnd/>
            <a:tailEnd/>
          </a:ln>
        </p:spPr>
        <p:txBody>
          <a:bodyPr lIns="90488" tIns="44450" rIns="90488" bIns="44450"/>
          <a:lstStyle/>
          <a:p>
            <a:pPr marL="342900" indent="-342900" algn="l">
              <a:spcBef>
                <a:spcPct val="20000"/>
              </a:spcBef>
              <a:buClr>
                <a:schemeClr val="tx2"/>
              </a:buClr>
              <a:buSzPct val="75000"/>
              <a:buFont typeface="Wingdings" pitchFamily="2" charset="2"/>
              <a:buChar char="p"/>
            </a:pPr>
            <a:endParaRPr lang="en-GB" altLang="zh-CN" sz="2400"/>
          </a:p>
        </p:txBody>
      </p:sp>
      <p:sp>
        <p:nvSpPr>
          <p:cNvPr id="9" name="Rectangle 5"/>
          <p:cNvSpPr>
            <a:spLocks noChangeArrowheads="1"/>
          </p:cNvSpPr>
          <p:nvPr/>
        </p:nvSpPr>
        <p:spPr bwMode="auto">
          <a:xfrm>
            <a:off x="3563082" y="2159756"/>
            <a:ext cx="1600200" cy="654050"/>
          </a:xfrm>
          <a:prstGeom prst="rect">
            <a:avLst/>
          </a:prstGeom>
          <a:solidFill>
            <a:srgbClr val="FFCCFF"/>
          </a:solidFill>
          <a:ln w="12700">
            <a:solidFill>
              <a:schemeClr val="tx1"/>
            </a:solidFill>
            <a:miter lim="800000"/>
            <a:headEnd/>
            <a:tailEnd/>
          </a:ln>
        </p:spPr>
        <p:txBody>
          <a:bodyPr anchor="ctr">
            <a:spAutoFit/>
          </a:bodyPr>
          <a:lstStyle/>
          <a:p>
            <a:pPr algn="ctr">
              <a:spcBef>
                <a:spcPct val="50000"/>
              </a:spcBef>
              <a:buClr>
                <a:schemeClr val="tx1"/>
              </a:buClr>
            </a:pPr>
            <a:r>
              <a:rPr lang="en-US" altLang="zh-CN" sz="3600" i="1" dirty="0">
                <a:latin typeface="Tahoma" pitchFamily="34" charset="0"/>
              </a:rPr>
              <a:t>f </a:t>
            </a:r>
            <a:r>
              <a:rPr lang="en-US" altLang="zh-CN" sz="2000" dirty="0">
                <a:latin typeface="Tahoma" pitchFamily="34" charset="0"/>
              </a:rPr>
              <a:t>        </a:t>
            </a:r>
          </a:p>
        </p:txBody>
      </p:sp>
      <p:sp>
        <p:nvSpPr>
          <p:cNvPr id="10" name="Line 6"/>
          <p:cNvSpPr>
            <a:spLocks noChangeShapeType="1"/>
          </p:cNvSpPr>
          <p:nvPr/>
        </p:nvSpPr>
        <p:spPr bwMode="auto">
          <a:xfrm>
            <a:off x="2191482" y="2450268"/>
            <a:ext cx="1371600" cy="0"/>
          </a:xfrm>
          <a:prstGeom prst="line">
            <a:avLst/>
          </a:prstGeom>
          <a:noFill/>
          <a:ln w="12700">
            <a:solidFill>
              <a:schemeClr val="tx1"/>
            </a:solidFill>
            <a:round/>
            <a:headEnd/>
            <a:tailEnd type="triangle" w="med" len="med"/>
          </a:ln>
        </p:spPr>
        <p:txBody>
          <a:bodyPr wrap="none" anchor="ctr">
            <a:spAutoFit/>
          </a:bodyPr>
          <a:lstStyle/>
          <a:p>
            <a:endParaRPr lang="zh-CN" altLang="en-US"/>
          </a:p>
        </p:txBody>
      </p:sp>
      <p:sp>
        <p:nvSpPr>
          <p:cNvPr id="11" name="Text Box 7"/>
          <p:cNvSpPr txBox="1">
            <a:spLocks noChangeArrowheads="1"/>
          </p:cNvSpPr>
          <p:nvPr/>
        </p:nvSpPr>
        <p:spPr bwMode="auto">
          <a:xfrm>
            <a:off x="1734282" y="2145468"/>
            <a:ext cx="609600" cy="519113"/>
          </a:xfrm>
          <a:prstGeom prst="rect">
            <a:avLst/>
          </a:prstGeom>
          <a:noFill/>
          <a:ln w="12700">
            <a:noFill/>
            <a:miter lim="800000"/>
            <a:headEnd/>
            <a:tailEnd/>
          </a:ln>
        </p:spPr>
        <p:txBody>
          <a:bodyPr>
            <a:spAutoFit/>
          </a:bodyPr>
          <a:lstStyle/>
          <a:p>
            <a:pPr>
              <a:spcBef>
                <a:spcPct val="50000"/>
              </a:spcBef>
              <a:buClr>
                <a:schemeClr val="tx1"/>
              </a:buClr>
            </a:pPr>
            <a:r>
              <a:rPr lang="en-US" altLang="zh-CN" sz="2800" b="1" i="1">
                <a:latin typeface="Tahoma" pitchFamily="34" charset="0"/>
              </a:rPr>
              <a:t>x</a:t>
            </a:r>
          </a:p>
        </p:txBody>
      </p:sp>
      <p:sp>
        <p:nvSpPr>
          <p:cNvPr id="12" name="Line 8"/>
          <p:cNvSpPr>
            <a:spLocks noChangeShapeType="1"/>
          </p:cNvSpPr>
          <p:nvPr/>
        </p:nvSpPr>
        <p:spPr bwMode="auto">
          <a:xfrm>
            <a:off x="4248882" y="1764468"/>
            <a:ext cx="0" cy="381000"/>
          </a:xfrm>
          <a:prstGeom prst="line">
            <a:avLst/>
          </a:prstGeom>
          <a:noFill/>
          <a:ln w="12700">
            <a:solidFill>
              <a:schemeClr val="tx1"/>
            </a:solidFill>
            <a:round/>
            <a:headEnd/>
            <a:tailEnd type="triangle" w="med" len="med"/>
          </a:ln>
        </p:spPr>
        <p:txBody>
          <a:bodyPr wrap="none" anchor="ctr">
            <a:spAutoFit/>
          </a:bodyPr>
          <a:lstStyle/>
          <a:p>
            <a:endParaRPr lang="zh-CN" altLang="en-US"/>
          </a:p>
        </p:txBody>
      </p:sp>
      <p:sp>
        <p:nvSpPr>
          <p:cNvPr id="13" name="Text Box 9"/>
          <p:cNvSpPr txBox="1">
            <a:spLocks noChangeArrowheads="1"/>
          </p:cNvSpPr>
          <p:nvPr/>
        </p:nvSpPr>
        <p:spPr bwMode="auto">
          <a:xfrm>
            <a:off x="4020282" y="1383468"/>
            <a:ext cx="381000" cy="579438"/>
          </a:xfrm>
          <a:prstGeom prst="rect">
            <a:avLst/>
          </a:prstGeom>
          <a:noFill/>
          <a:ln w="12700">
            <a:noFill/>
            <a:miter lim="800000"/>
            <a:headEnd/>
            <a:tailEnd/>
          </a:ln>
        </p:spPr>
        <p:txBody>
          <a:bodyPr>
            <a:spAutoFit/>
          </a:bodyPr>
          <a:lstStyle/>
          <a:p>
            <a:pPr>
              <a:spcBef>
                <a:spcPct val="50000"/>
              </a:spcBef>
              <a:buClr>
                <a:schemeClr val="tx1"/>
              </a:buClr>
            </a:pPr>
            <a:r>
              <a:rPr lang="en-US" altLang="zh-CN" sz="3200">
                <a:solidFill>
                  <a:srgbClr val="00CC00"/>
                </a:solidFill>
                <a:latin typeface="Symbol" pitchFamily="18" charset="2"/>
              </a:rPr>
              <a:t>a</a:t>
            </a:r>
          </a:p>
        </p:txBody>
      </p:sp>
      <p:sp>
        <p:nvSpPr>
          <p:cNvPr id="14" name="Line 10"/>
          <p:cNvSpPr>
            <a:spLocks noChangeShapeType="1"/>
          </p:cNvSpPr>
          <p:nvPr/>
        </p:nvSpPr>
        <p:spPr bwMode="auto">
          <a:xfrm>
            <a:off x="5163282" y="2450268"/>
            <a:ext cx="1371600" cy="0"/>
          </a:xfrm>
          <a:prstGeom prst="line">
            <a:avLst/>
          </a:prstGeom>
          <a:noFill/>
          <a:ln w="12700">
            <a:solidFill>
              <a:schemeClr val="tx1"/>
            </a:solidFill>
            <a:round/>
            <a:headEnd/>
            <a:tailEnd type="triangle" w="med" len="med"/>
          </a:ln>
        </p:spPr>
        <p:txBody>
          <a:bodyPr wrap="none" anchor="ctr">
            <a:spAutoFit/>
          </a:bodyPr>
          <a:lstStyle/>
          <a:p>
            <a:endParaRPr lang="zh-CN" altLang="en-US"/>
          </a:p>
        </p:txBody>
      </p:sp>
      <p:sp>
        <p:nvSpPr>
          <p:cNvPr id="15" name="Text Box 11"/>
          <p:cNvSpPr txBox="1">
            <a:spLocks noChangeArrowheads="1"/>
          </p:cNvSpPr>
          <p:nvPr/>
        </p:nvSpPr>
        <p:spPr bwMode="auto">
          <a:xfrm>
            <a:off x="6488844" y="2093081"/>
            <a:ext cx="838200" cy="579437"/>
          </a:xfrm>
          <a:prstGeom prst="rect">
            <a:avLst/>
          </a:prstGeom>
          <a:noFill/>
          <a:ln w="12700">
            <a:noFill/>
            <a:miter lim="800000"/>
            <a:headEnd/>
            <a:tailEnd/>
          </a:ln>
        </p:spPr>
        <p:txBody>
          <a:bodyPr>
            <a:spAutoFit/>
          </a:bodyPr>
          <a:lstStyle/>
          <a:p>
            <a:pPr algn="l">
              <a:spcBef>
                <a:spcPct val="20000"/>
              </a:spcBef>
              <a:buClr>
                <a:schemeClr val="tx1"/>
              </a:buClr>
            </a:pPr>
            <a:r>
              <a:rPr lang="en-US" altLang="zh-CN" sz="3200">
                <a:latin typeface="Tahoma" pitchFamily="34" charset="0"/>
              </a:rPr>
              <a:t>y</a:t>
            </a:r>
            <a:endParaRPr lang="en-US" altLang="zh-CN" sz="3200" baseline="30000">
              <a:latin typeface="Tahoma" pitchFamily="34" charset="0"/>
            </a:endParaRPr>
          </a:p>
        </p:txBody>
      </p:sp>
      <p:sp>
        <p:nvSpPr>
          <p:cNvPr id="16" name="Text Box 12"/>
          <p:cNvSpPr txBox="1">
            <a:spLocks noChangeArrowheads="1"/>
          </p:cNvSpPr>
          <p:nvPr/>
        </p:nvSpPr>
        <p:spPr bwMode="auto">
          <a:xfrm>
            <a:off x="290736" y="2996952"/>
            <a:ext cx="1905000" cy="854075"/>
          </a:xfrm>
          <a:prstGeom prst="rect">
            <a:avLst/>
          </a:prstGeom>
          <a:noFill/>
          <a:ln w="12700">
            <a:noFill/>
            <a:miter lim="800000"/>
            <a:headEnd/>
            <a:tailEnd/>
          </a:ln>
        </p:spPr>
        <p:txBody>
          <a:bodyPr>
            <a:spAutoFit/>
          </a:bodyPr>
          <a:lstStyle/>
          <a:p>
            <a:pPr>
              <a:spcBef>
                <a:spcPct val="50000"/>
              </a:spcBef>
              <a:buClr>
                <a:schemeClr val="tx1"/>
              </a:buClr>
            </a:pPr>
            <a:r>
              <a:rPr lang="zh-CN" altLang="en-US" sz="2000" dirty="0">
                <a:latin typeface="楷体" pitchFamily="49" charset="-122"/>
                <a:ea typeface="楷体" pitchFamily="49" charset="-122"/>
              </a:rPr>
              <a:t>表示</a:t>
            </a:r>
            <a:r>
              <a:rPr lang="en-US" altLang="zh-CN" sz="2000" dirty="0">
                <a:latin typeface="楷体" pitchFamily="49" charset="-122"/>
                <a:ea typeface="楷体" pitchFamily="49" charset="-122"/>
              </a:rPr>
              <a:t>+1</a:t>
            </a:r>
          </a:p>
          <a:p>
            <a:pPr>
              <a:spcBef>
                <a:spcPct val="50000"/>
              </a:spcBef>
              <a:buClr>
                <a:schemeClr val="tx1"/>
              </a:buClr>
            </a:pPr>
            <a:r>
              <a:rPr lang="zh-CN" altLang="en-US" sz="2000" dirty="0">
                <a:latin typeface="楷体" pitchFamily="49" charset="-122"/>
                <a:ea typeface="楷体" pitchFamily="49" charset="-122"/>
              </a:rPr>
              <a:t>表示</a:t>
            </a:r>
            <a:r>
              <a:rPr lang="en-US" altLang="zh-CN" sz="2000" dirty="0">
                <a:latin typeface="楷体" pitchFamily="49" charset="-122"/>
                <a:ea typeface="楷体" pitchFamily="49" charset="-122"/>
              </a:rPr>
              <a:t> -1</a:t>
            </a:r>
          </a:p>
        </p:txBody>
      </p:sp>
      <p:sp>
        <p:nvSpPr>
          <p:cNvPr id="17" name="Oval 13"/>
          <p:cNvSpPr>
            <a:spLocks noChangeAspect="1" noChangeArrowheads="1"/>
          </p:cNvSpPr>
          <p:nvPr/>
        </p:nvSpPr>
        <p:spPr bwMode="auto">
          <a:xfrm rot="4777107">
            <a:off x="257113" y="3209887"/>
            <a:ext cx="58737" cy="603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8" name="Oval 14"/>
          <p:cNvSpPr>
            <a:spLocks noChangeAspect="1" noChangeArrowheads="1"/>
          </p:cNvSpPr>
          <p:nvPr/>
        </p:nvSpPr>
        <p:spPr bwMode="auto">
          <a:xfrm rot="5895381">
            <a:off x="257907" y="3666293"/>
            <a:ext cx="50800"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9" name="Line 15"/>
          <p:cNvSpPr>
            <a:spLocks noChangeShapeType="1"/>
          </p:cNvSpPr>
          <p:nvPr/>
        </p:nvSpPr>
        <p:spPr bwMode="auto">
          <a:xfrm flipH="1">
            <a:off x="2431194" y="3439281"/>
            <a:ext cx="34925" cy="3406775"/>
          </a:xfrm>
          <a:prstGeom prst="line">
            <a:avLst/>
          </a:prstGeom>
          <a:noFill/>
          <a:ln w="38100">
            <a:solidFill>
              <a:schemeClr val="hlink"/>
            </a:solidFill>
            <a:round/>
            <a:headEnd/>
            <a:tailEnd/>
          </a:ln>
        </p:spPr>
        <p:txBody>
          <a:bodyPr anchor="ctr">
            <a:spAutoFit/>
          </a:bodyPr>
          <a:lstStyle/>
          <a:p>
            <a:endParaRPr lang="zh-CN" altLang="en-US"/>
          </a:p>
        </p:txBody>
      </p:sp>
      <p:sp>
        <p:nvSpPr>
          <p:cNvPr id="20" name="Line 16"/>
          <p:cNvSpPr>
            <a:spLocks noChangeShapeType="1"/>
          </p:cNvSpPr>
          <p:nvPr/>
        </p:nvSpPr>
        <p:spPr bwMode="auto">
          <a:xfrm flipV="1">
            <a:off x="2313719" y="6792081"/>
            <a:ext cx="3657600" cy="0"/>
          </a:xfrm>
          <a:prstGeom prst="line">
            <a:avLst/>
          </a:prstGeom>
          <a:noFill/>
          <a:ln w="38100">
            <a:solidFill>
              <a:schemeClr val="hlink"/>
            </a:solidFill>
            <a:round/>
            <a:headEnd/>
            <a:tailEnd/>
          </a:ln>
        </p:spPr>
        <p:txBody>
          <a:bodyPr anchor="ctr">
            <a:spAutoFit/>
          </a:bodyPr>
          <a:lstStyle/>
          <a:p>
            <a:endParaRPr lang="zh-CN" altLang="en-US"/>
          </a:p>
        </p:txBody>
      </p:sp>
      <p:sp>
        <p:nvSpPr>
          <p:cNvPr id="21" name="Oval 17"/>
          <p:cNvSpPr>
            <a:spLocks noChangeAspect="1" noChangeArrowheads="1"/>
          </p:cNvSpPr>
          <p:nvPr/>
        </p:nvSpPr>
        <p:spPr bwMode="auto">
          <a:xfrm>
            <a:off x="3593244" y="6261856"/>
            <a:ext cx="60325" cy="476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22" name="Oval 18"/>
          <p:cNvSpPr>
            <a:spLocks noChangeAspect="1" noChangeArrowheads="1"/>
          </p:cNvSpPr>
          <p:nvPr/>
        </p:nvSpPr>
        <p:spPr bwMode="auto">
          <a:xfrm>
            <a:off x="2361344" y="5133143"/>
            <a:ext cx="60325" cy="476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23" name="Oval 19"/>
          <p:cNvSpPr>
            <a:spLocks noChangeAspect="1" noChangeArrowheads="1"/>
          </p:cNvSpPr>
          <p:nvPr/>
        </p:nvSpPr>
        <p:spPr bwMode="auto">
          <a:xfrm>
            <a:off x="4159982" y="4044118"/>
            <a:ext cx="60325" cy="476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24" name="Oval 20"/>
          <p:cNvSpPr>
            <a:spLocks noChangeAspect="1" noChangeArrowheads="1"/>
          </p:cNvSpPr>
          <p:nvPr/>
        </p:nvSpPr>
        <p:spPr bwMode="auto">
          <a:xfrm>
            <a:off x="4279044" y="4864856"/>
            <a:ext cx="60325" cy="476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25" name="Oval 21"/>
          <p:cNvSpPr>
            <a:spLocks noChangeAspect="1" noChangeArrowheads="1"/>
          </p:cNvSpPr>
          <p:nvPr/>
        </p:nvSpPr>
        <p:spPr bwMode="auto">
          <a:xfrm>
            <a:off x="3285269" y="3893306"/>
            <a:ext cx="60325" cy="50800"/>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26" name="Oval 22"/>
          <p:cNvSpPr>
            <a:spLocks noChangeAspect="1" noChangeArrowheads="1"/>
          </p:cNvSpPr>
          <p:nvPr/>
        </p:nvSpPr>
        <p:spPr bwMode="auto">
          <a:xfrm>
            <a:off x="3761519" y="4963281"/>
            <a:ext cx="53975" cy="476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27" name="Oval 23"/>
          <p:cNvSpPr>
            <a:spLocks noChangeAspect="1" noChangeArrowheads="1"/>
          </p:cNvSpPr>
          <p:nvPr/>
        </p:nvSpPr>
        <p:spPr bwMode="auto">
          <a:xfrm>
            <a:off x="2923319" y="4353681"/>
            <a:ext cx="60325" cy="58737"/>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28" name="Oval 24"/>
          <p:cNvSpPr>
            <a:spLocks noChangeAspect="1" noChangeArrowheads="1"/>
          </p:cNvSpPr>
          <p:nvPr/>
        </p:nvSpPr>
        <p:spPr bwMode="auto">
          <a:xfrm>
            <a:off x="4980719" y="5344281"/>
            <a:ext cx="60325" cy="5080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29" name="Oval 25"/>
          <p:cNvSpPr>
            <a:spLocks noChangeAspect="1" noChangeArrowheads="1"/>
          </p:cNvSpPr>
          <p:nvPr/>
        </p:nvSpPr>
        <p:spPr bwMode="auto">
          <a:xfrm rot="20481726">
            <a:off x="3763107" y="5672893"/>
            <a:ext cx="53975" cy="476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30" name="Oval 26"/>
          <p:cNvSpPr>
            <a:spLocks noChangeAspect="1" noChangeArrowheads="1"/>
          </p:cNvSpPr>
          <p:nvPr/>
        </p:nvSpPr>
        <p:spPr bwMode="auto">
          <a:xfrm rot="20481726">
            <a:off x="5879244" y="4458456"/>
            <a:ext cx="60325" cy="5080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31" name="Oval 27"/>
          <p:cNvSpPr>
            <a:spLocks noChangeAspect="1" noChangeArrowheads="1"/>
          </p:cNvSpPr>
          <p:nvPr/>
        </p:nvSpPr>
        <p:spPr bwMode="auto">
          <a:xfrm rot="20481726">
            <a:off x="5171219" y="5774493"/>
            <a:ext cx="60325" cy="5080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32" name="Oval 28"/>
          <p:cNvSpPr>
            <a:spLocks noChangeAspect="1" noChangeArrowheads="1"/>
          </p:cNvSpPr>
          <p:nvPr/>
        </p:nvSpPr>
        <p:spPr bwMode="auto">
          <a:xfrm rot="20481726">
            <a:off x="2999519" y="3896481"/>
            <a:ext cx="60325" cy="50800"/>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33" name="Oval 29"/>
          <p:cNvSpPr>
            <a:spLocks noChangeAspect="1" noChangeArrowheads="1"/>
          </p:cNvSpPr>
          <p:nvPr/>
        </p:nvSpPr>
        <p:spPr bwMode="auto">
          <a:xfrm rot="20481726">
            <a:off x="4587019" y="4814056"/>
            <a:ext cx="60325" cy="5080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34" name="Oval 30"/>
          <p:cNvSpPr>
            <a:spLocks noChangeAspect="1" noChangeArrowheads="1"/>
          </p:cNvSpPr>
          <p:nvPr/>
        </p:nvSpPr>
        <p:spPr bwMode="auto">
          <a:xfrm rot="20481726">
            <a:off x="5742719" y="5725281"/>
            <a:ext cx="60325" cy="476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35" name="Oval 31"/>
          <p:cNvSpPr>
            <a:spLocks noChangeAspect="1" noChangeArrowheads="1"/>
          </p:cNvSpPr>
          <p:nvPr/>
        </p:nvSpPr>
        <p:spPr bwMode="auto">
          <a:xfrm rot="20481726">
            <a:off x="2989994" y="4869618"/>
            <a:ext cx="60325" cy="476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36" name="Oval 32"/>
          <p:cNvSpPr>
            <a:spLocks noChangeAspect="1" noChangeArrowheads="1"/>
          </p:cNvSpPr>
          <p:nvPr/>
        </p:nvSpPr>
        <p:spPr bwMode="auto">
          <a:xfrm rot="5895381">
            <a:off x="3742469" y="4287006"/>
            <a:ext cx="47625" cy="5397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37" name="Oval 33"/>
          <p:cNvSpPr>
            <a:spLocks noChangeAspect="1" noChangeArrowheads="1"/>
          </p:cNvSpPr>
          <p:nvPr/>
        </p:nvSpPr>
        <p:spPr bwMode="auto">
          <a:xfrm rot="5895381">
            <a:off x="4011551" y="6472199"/>
            <a:ext cx="55562" cy="603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38" name="Oval 34"/>
          <p:cNvSpPr>
            <a:spLocks noChangeAspect="1" noChangeArrowheads="1"/>
          </p:cNvSpPr>
          <p:nvPr/>
        </p:nvSpPr>
        <p:spPr bwMode="auto">
          <a:xfrm rot="5895381">
            <a:off x="2989994" y="5328406"/>
            <a:ext cx="47625" cy="603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39" name="Oval 35"/>
          <p:cNvSpPr>
            <a:spLocks noChangeAspect="1" noChangeArrowheads="1"/>
          </p:cNvSpPr>
          <p:nvPr/>
        </p:nvSpPr>
        <p:spPr bwMode="auto">
          <a:xfrm rot="5895381">
            <a:off x="4218719" y="3623431"/>
            <a:ext cx="47625" cy="5397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40" name="Oval 36"/>
          <p:cNvSpPr>
            <a:spLocks noChangeAspect="1" noChangeArrowheads="1"/>
          </p:cNvSpPr>
          <p:nvPr/>
        </p:nvSpPr>
        <p:spPr bwMode="auto">
          <a:xfrm rot="5895381">
            <a:off x="5179951" y="5373649"/>
            <a:ext cx="58738" cy="603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 name="Oval 37"/>
          <p:cNvSpPr>
            <a:spLocks noChangeAspect="1" noChangeArrowheads="1"/>
          </p:cNvSpPr>
          <p:nvPr/>
        </p:nvSpPr>
        <p:spPr bwMode="auto">
          <a:xfrm rot="5895381">
            <a:off x="4245707" y="5309356"/>
            <a:ext cx="47625"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2" name="Oval 38"/>
          <p:cNvSpPr>
            <a:spLocks noChangeAspect="1" noChangeArrowheads="1"/>
          </p:cNvSpPr>
          <p:nvPr/>
        </p:nvSpPr>
        <p:spPr bwMode="auto">
          <a:xfrm rot="5895381">
            <a:off x="5495069" y="4594981"/>
            <a:ext cx="47625"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3" name="Oval 39"/>
          <p:cNvSpPr>
            <a:spLocks noChangeAspect="1" noChangeArrowheads="1"/>
          </p:cNvSpPr>
          <p:nvPr/>
        </p:nvSpPr>
        <p:spPr bwMode="auto">
          <a:xfrm rot="5895381">
            <a:off x="2963007" y="3575806"/>
            <a:ext cx="47625" cy="603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44" name="Oval 40"/>
          <p:cNvSpPr>
            <a:spLocks noChangeAspect="1" noChangeArrowheads="1"/>
          </p:cNvSpPr>
          <p:nvPr/>
        </p:nvSpPr>
        <p:spPr bwMode="auto">
          <a:xfrm rot="5895381">
            <a:off x="5136294" y="4502906"/>
            <a:ext cx="47625"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5" name="Oval 41"/>
          <p:cNvSpPr>
            <a:spLocks noChangeAspect="1" noChangeArrowheads="1"/>
          </p:cNvSpPr>
          <p:nvPr/>
        </p:nvSpPr>
        <p:spPr bwMode="auto">
          <a:xfrm rot="5895381">
            <a:off x="4992626" y="5948324"/>
            <a:ext cx="58738"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6" name="Oval 42"/>
          <p:cNvSpPr>
            <a:spLocks noChangeAspect="1" noChangeArrowheads="1"/>
          </p:cNvSpPr>
          <p:nvPr/>
        </p:nvSpPr>
        <p:spPr bwMode="auto">
          <a:xfrm rot="4777107">
            <a:off x="3373376" y="4764049"/>
            <a:ext cx="58738" cy="603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47" name="Oval 43"/>
          <p:cNvSpPr>
            <a:spLocks noChangeAspect="1" noChangeArrowheads="1"/>
          </p:cNvSpPr>
          <p:nvPr/>
        </p:nvSpPr>
        <p:spPr bwMode="auto">
          <a:xfrm rot="4777107">
            <a:off x="4526694" y="6484106"/>
            <a:ext cx="47625"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8" name="Oval 44"/>
          <p:cNvSpPr>
            <a:spLocks noChangeAspect="1" noChangeArrowheads="1"/>
          </p:cNvSpPr>
          <p:nvPr/>
        </p:nvSpPr>
        <p:spPr bwMode="auto">
          <a:xfrm rot="4777107">
            <a:off x="4221894" y="6103106"/>
            <a:ext cx="47625"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9" name="Oval 45"/>
          <p:cNvSpPr>
            <a:spLocks noChangeAspect="1" noChangeArrowheads="1"/>
          </p:cNvSpPr>
          <p:nvPr/>
        </p:nvSpPr>
        <p:spPr bwMode="auto">
          <a:xfrm rot="4777107">
            <a:off x="2692338" y="4965662"/>
            <a:ext cx="58737" cy="5397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50" name="Oval 46"/>
          <p:cNvSpPr>
            <a:spLocks noChangeAspect="1" noChangeArrowheads="1"/>
          </p:cNvSpPr>
          <p:nvPr/>
        </p:nvSpPr>
        <p:spPr bwMode="auto">
          <a:xfrm rot="4777107">
            <a:off x="3588482" y="4006018"/>
            <a:ext cx="50800" cy="5397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51" name="Oval 47"/>
          <p:cNvSpPr>
            <a:spLocks noChangeAspect="1" noChangeArrowheads="1"/>
          </p:cNvSpPr>
          <p:nvPr/>
        </p:nvSpPr>
        <p:spPr bwMode="auto">
          <a:xfrm rot="4777107">
            <a:off x="4231420" y="5593518"/>
            <a:ext cx="50800" cy="603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52" name="Oval 48"/>
          <p:cNvSpPr>
            <a:spLocks noChangeAspect="1" noChangeArrowheads="1"/>
          </p:cNvSpPr>
          <p:nvPr/>
        </p:nvSpPr>
        <p:spPr bwMode="auto">
          <a:xfrm rot="4777107">
            <a:off x="2379601" y="4311612"/>
            <a:ext cx="58737" cy="603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53" name="Oval 49"/>
          <p:cNvSpPr>
            <a:spLocks noChangeAspect="1" noChangeArrowheads="1"/>
          </p:cNvSpPr>
          <p:nvPr/>
        </p:nvSpPr>
        <p:spPr bwMode="auto">
          <a:xfrm rot="4777107">
            <a:off x="3813114" y="6278524"/>
            <a:ext cx="55562" cy="603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54" name="Oval 50"/>
          <p:cNvSpPr>
            <a:spLocks noChangeAspect="1" noChangeArrowheads="1"/>
          </p:cNvSpPr>
          <p:nvPr/>
        </p:nvSpPr>
        <p:spPr bwMode="auto">
          <a:xfrm rot="4777107">
            <a:off x="5179157" y="5985630"/>
            <a:ext cx="50800" cy="603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55" name="Text Box 51"/>
          <p:cNvSpPr txBox="1">
            <a:spLocks noChangeArrowheads="1"/>
          </p:cNvSpPr>
          <p:nvPr/>
        </p:nvSpPr>
        <p:spPr bwMode="auto">
          <a:xfrm>
            <a:off x="5361719" y="2905881"/>
            <a:ext cx="3200400" cy="396875"/>
          </a:xfrm>
          <a:prstGeom prst="rect">
            <a:avLst/>
          </a:prstGeom>
          <a:noFill/>
          <a:ln w="12700">
            <a:noFill/>
            <a:miter lim="800000"/>
            <a:headEnd/>
            <a:tailEnd/>
          </a:ln>
        </p:spPr>
        <p:txBody>
          <a:bodyPr>
            <a:spAutoFit/>
          </a:bodyPr>
          <a:lstStyle/>
          <a:p>
            <a:pPr>
              <a:spcBef>
                <a:spcPct val="50000"/>
              </a:spcBef>
              <a:buClr>
                <a:schemeClr val="tx1"/>
              </a:buClr>
            </a:pPr>
            <a:r>
              <a:rPr lang="en-US" altLang="zh-CN" sz="2000" b="1" i="1">
                <a:latin typeface="Tahoma" pitchFamily="34" charset="0"/>
              </a:rPr>
              <a:t>f</a:t>
            </a:r>
            <a:r>
              <a:rPr lang="en-US" altLang="zh-CN" sz="2000" i="1">
                <a:latin typeface="Tahoma" pitchFamily="34" charset="0"/>
              </a:rPr>
              <a:t>(</a:t>
            </a:r>
            <a:r>
              <a:rPr lang="en-US" altLang="zh-CN" sz="2000" b="1" i="1">
                <a:latin typeface="Tahoma" pitchFamily="34" charset="0"/>
              </a:rPr>
              <a:t>x</a:t>
            </a:r>
            <a:r>
              <a:rPr lang="en-US" altLang="zh-CN" sz="2000" i="1">
                <a:latin typeface="Tahoma" pitchFamily="34" charset="0"/>
              </a:rPr>
              <a:t>,</a:t>
            </a:r>
            <a:r>
              <a:rPr lang="en-US" altLang="zh-CN" sz="2000" b="1" i="1">
                <a:solidFill>
                  <a:srgbClr val="00CC00"/>
                </a:solidFill>
                <a:latin typeface="Tahoma" pitchFamily="34" charset="0"/>
              </a:rPr>
              <a:t>w</a:t>
            </a:r>
            <a:r>
              <a:rPr lang="en-US" altLang="zh-CN" sz="2000" i="1">
                <a:solidFill>
                  <a:srgbClr val="00CC00"/>
                </a:solidFill>
                <a:latin typeface="Tahoma" pitchFamily="34" charset="0"/>
              </a:rPr>
              <a:t>,b</a:t>
            </a:r>
            <a:r>
              <a:rPr lang="en-US" altLang="zh-CN" sz="2000" i="1">
                <a:latin typeface="Tahoma" pitchFamily="34" charset="0"/>
              </a:rPr>
              <a:t>) = sign(</a:t>
            </a:r>
            <a:r>
              <a:rPr lang="en-US" altLang="zh-CN" sz="2000" b="1" i="1">
                <a:solidFill>
                  <a:srgbClr val="00CC00"/>
                </a:solidFill>
                <a:latin typeface="Tahoma" pitchFamily="34" charset="0"/>
              </a:rPr>
              <a:t>w</a:t>
            </a:r>
            <a:r>
              <a:rPr lang="en-US" altLang="zh-CN" sz="2000" b="1" i="1">
                <a:latin typeface="Tahoma" pitchFamily="34" charset="0"/>
              </a:rPr>
              <a:t> x</a:t>
            </a:r>
            <a:r>
              <a:rPr lang="en-US" altLang="zh-CN" sz="2000" i="1">
                <a:solidFill>
                  <a:srgbClr val="00CC00"/>
                </a:solidFill>
                <a:latin typeface="Tahoma" pitchFamily="34" charset="0"/>
              </a:rPr>
              <a:t> </a:t>
            </a:r>
            <a:r>
              <a:rPr lang="en-US" altLang="zh-CN" sz="2000" i="1">
                <a:latin typeface="Tahoma" pitchFamily="34" charset="0"/>
              </a:rPr>
              <a:t>+ </a:t>
            </a:r>
            <a:r>
              <a:rPr lang="en-US" altLang="zh-CN" sz="2000" i="1">
                <a:solidFill>
                  <a:srgbClr val="00CC00"/>
                </a:solidFill>
                <a:latin typeface="Tahoma" pitchFamily="34" charset="0"/>
              </a:rPr>
              <a:t>b</a:t>
            </a:r>
            <a:r>
              <a:rPr lang="en-US" altLang="zh-CN" sz="2000" i="1">
                <a:latin typeface="Tahoma" pitchFamily="34" charset="0"/>
              </a:rPr>
              <a:t>)</a:t>
            </a:r>
          </a:p>
        </p:txBody>
      </p:sp>
      <p:sp>
        <p:nvSpPr>
          <p:cNvPr id="56" name="Text Box 53"/>
          <p:cNvSpPr txBox="1">
            <a:spLocks noChangeArrowheads="1"/>
          </p:cNvSpPr>
          <p:nvPr/>
        </p:nvSpPr>
        <p:spPr bwMode="auto">
          <a:xfrm>
            <a:off x="6123719" y="4429881"/>
            <a:ext cx="2438400" cy="396875"/>
          </a:xfrm>
          <a:prstGeom prst="rect">
            <a:avLst/>
          </a:prstGeom>
          <a:noFill/>
          <a:ln w="12700">
            <a:noFill/>
            <a:miter lim="800000"/>
            <a:headEnd/>
            <a:tailEnd/>
          </a:ln>
        </p:spPr>
        <p:txBody>
          <a:bodyPr>
            <a:spAutoFit/>
          </a:bodyPr>
          <a:lstStyle/>
          <a:p>
            <a:pPr algn="l">
              <a:spcBef>
                <a:spcPct val="50000"/>
              </a:spcBef>
              <a:buClr>
                <a:schemeClr val="tx1"/>
              </a:buClr>
            </a:pPr>
            <a:endParaRPr lang="zh-CN" altLang="zh-CN" sz="2000">
              <a:latin typeface="Tahoma" pitchFamily="34" charset="0"/>
            </a:endParaRPr>
          </a:p>
        </p:txBody>
      </p:sp>
      <p:sp>
        <p:nvSpPr>
          <p:cNvPr id="57" name="Line 59"/>
          <p:cNvSpPr>
            <a:spLocks noChangeShapeType="1"/>
          </p:cNvSpPr>
          <p:nvPr/>
        </p:nvSpPr>
        <p:spPr bwMode="auto">
          <a:xfrm rot="17382044">
            <a:off x="2063688" y="4994237"/>
            <a:ext cx="3759200" cy="30162"/>
          </a:xfrm>
          <a:prstGeom prst="line">
            <a:avLst/>
          </a:prstGeom>
          <a:noFill/>
          <a:ln w="12700">
            <a:solidFill>
              <a:schemeClr val="tx1"/>
            </a:solidFill>
            <a:round/>
            <a:headEnd/>
            <a:tailEnd/>
          </a:ln>
        </p:spPr>
        <p:txBody>
          <a:bodyPr>
            <a:spAutoFit/>
          </a:bodyPr>
          <a:lstStyle/>
          <a:p>
            <a:endParaRPr lang="zh-CN" altLang="en-US"/>
          </a:p>
        </p:txBody>
      </p:sp>
      <p:grpSp>
        <p:nvGrpSpPr>
          <p:cNvPr id="58" name="Group 57"/>
          <p:cNvGrpSpPr>
            <a:grpSpLocks/>
          </p:cNvGrpSpPr>
          <p:nvPr/>
        </p:nvGrpSpPr>
        <p:grpSpPr bwMode="auto">
          <a:xfrm rot="-4217956">
            <a:off x="2043845" y="4950580"/>
            <a:ext cx="3943350" cy="117475"/>
            <a:chOff x="960" y="3888"/>
            <a:chExt cx="3504" cy="0"/>
          </a:xfrm>
        </p:grpSpPr>
        <p:sp>
          <p:nvSpPr>
            <p:cNvPr id="59" name="Line 58"/>
            <p:cNvSpPr>
              <a:spLocks noChangeShapeType="1"/>
            </p:cNvSpPr>
            <p:nvPr/>
          </p:nvSpPr>
          <p:spPr bwMode="auto">
            <a:xfrm>
              <a:off x="1008" y="3888"/>
              <a:ext cx="3408" cy="0"/>
            </a:xfrm>
            <a:prstGeom prst="line">
              <a:avLst/>
            </a:prstGeom>
            <a:noFill/>
            <a:ln w="104775">
              <a:solidFill>
                <a:schemeClr val="accent2"/>
              </a:solidFill>
              <a:round/>
              <a:headEnd/>
              <a:tailEnd/>
            </a:ln>
          </p:spPr>
          <p:txBody>
            <a:bodyPr>
              <a:spAutoFit/>
            </a:bodyPr>
            <a:lstStyle/>
            <a:p>
              <a:endParaRPr lang="zh-CN" altLang="en-US"/>
            </a:p>
          </p:txBody>
        </p:sp>
        <p:sp>
          <p:nvSpPr>
            <p:cNvPr id="60" name="Line 59"/>
            <p:cNvSpPr>
              <a:spLocks noChangeShapeType="1"/>
            </p:cNvSpPr>
            <p:nvPr/>
          </p:nvSpPr>
          <p:spPr bwMode="auto">
            <a:xfrm>
              <a:off x="960" y="3888"/>
              <a:ext cx="3504" cy="0"/>
            </a:xfrm>
            <a:prstGeom prst="line">
              <a:avLst/>
            </a:prstGeom>
            <a:noFill/>
            <a:ln w="12700">
              <a:solidFill>
                <a:schemeClr val="tx1"/>
              </a:solidFill>
              <a:round/>
              <a:headEnd/>
              <a:tailEnd/>
            </a:ln>
          </p:spPr>
          <p:txBody>
            <a:bodyPr>
              <a:spAutoFit/>
            </a:bodyPr>
            <a:lstStyle/>
            <a:p>
              <a:endParaRPr lang="zh-CN" altLang="en-US"/>
            </a:p>
          </p:txBody>
        </p:sp>
      </p:grpSp>
      <p:sp>
        <p:nvSpPr>
          <p:cNvPr id="61" name="Text Box 109"/>
          <p:cNvSpPr txBox="1">
            <a:spLocks noChangeArrowheads="1"/>
          </p:cNvSpPr>
          <p:nvPr/>
        </p:nvSpPr>
        <p:spPr bwMode="auto">
          <a:xfrm>
            <a:off x="6176107" y="4100879"/>
            <a:ext cx="2743200" cy="1200329"/>
          </a:xfrm>
          <a:prstGeom prst="rect">
            <a:avLst/>
          </a:prstGeom>
          <a:noFill/>
          <a:ln w="12700">
            <a:noFill/>
            <a:miter lim="800000"/>
            <a:headEnd/>
            <a:tailEnd/>
          </a:ln>
        </p:spPr>
        <p:txBody>
          <a:bodyPr>
            <a:spAutoFit/>
          </a:bodyPr>
          <a:lstStyle/>
          <a:p>
            <a:pPr algn="l">
              <a:spcBef>
                <a:spcPct val="50000"/>
              </a:spcBef>
              <a:buClr>
                <a:schemeClr val="tx1"/>
              </a:buClr>
            </a:pPr>
            <a:r>
              <a:rPr lang="zh-CN" altLang="en-US" sz="2400" dirty="0">
                <a:solidFill>
                  <a:srgbClr val="FF0000"/>
                </a:solidFill>
                <a:latin typeface="楷体" pitchFamily="49" charset="-122"/>
                <a:ea typeface="楷体" pitchFamily="49" charset="-122"/>
              </a:rPr>
              <a:t>定义</a:t>
            </a:r>
            <a:r>
              <a:rPr lang="en-US" altLang="zh-CN" sz="2400" dirty="0">
                <a:solidFill>
                  <a:srgbClr val="FF0000"/>
                </a:solidFill>
                <a:latin typeface="楷体" pitchFamily="49" charset="-122"/>
                <a:ea typeface="楷体" pitchFamily="49" charset="-122"/>
              </a:rPr>
              <a:t>”margin”</a:t>
            </a:r>
            <a:r>
              <a:rPr lang="zh-CN" altLang="en-US" sz="2400" dirty="0">
                <a:solidFill>
                  <a:srgbClr val="FF0000"/>
                </a:solidFill>
                <a:latin typeface="楷体" pitchFamily="49" charset="-122"/>
                <a:ea typeface="楷体" pitchFamily="49" charset="-122"/>
              </a:rPr>
              <a:t>为线性分类器到距离最近的样本的宽度</a:t>
            </a:r>
            <a:endParaRPr lang="en-US" altLang="zh-CN" sz="2400" dirty="0">
              <a:solidFill>
                <a:srgbClr val="FF0000"/>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楷体" pitchFamily="49" charset="-122"/>
                <a:ea typeface="楷体" pitchFamily="49" charset="-122"/>
              </a:rPr>
              <a:t>支持向量机原理</a:t>
            </a:r>
          </a:p>
        </p:txBody>
      </p:sp>
      <p:sp>
        <p:nvSpPr>
          <p:cNvPr id="7" name="Line 4"/>
          <p:cNvSpPr>
            <a:spLocks noChangeShapeType="1"/>
          </p:cNvSpPr>
          <p:nvPr/>
        </p:nvSpPr>
        <p:spPr bwMode="auto">
          <a:xfrm rot="18127581">
            <a:off x="1534319" y="3893344"/>
            <a:ext cx="5013325" cy="20637"/>
          </a:xfrm>
          <a:prstGeom prst="line">
            <a:avLst/>
          </a:prstGeom>
          <a:noFill/>
          <a:ln w="361950">
            <a:solidFill>
              <a:schemeClr val="accent1"/>
            </a:solidFill>
            <a:round/>
            <a:headEnd/>
            <a:tailEnd/>
          </a:ln>
        </p:spPr>
        <p:txBody>
          <a:bodyPr>
            <a:spAutoFit/>
          </a:bodyPr>
          <a:lstStyle/>
          <a:p>
            <a:endParaRPr lang="zh-CN" altLang="en-US"/>
          </a:p>
        </p:txBody>
      </p:sp>
      <p:sp>
        <p:nvSpPr>
          <p:cNvPr id="8" name="Line 5"/>
          <p:cNvSpPr>
            <a:spLocks noChangeShapeType="1"/>
          </p:cNvSpPr>
          <p:nvPr/>
        </p:nvSpPr>
        <p:spPr bwMode="auto">
          <a:xfrm rot="18127581">
            <a:off x="1516063" y="3860800"/>
            <a:ext cx="5091112" cy="20638"/>
          </a:xfrm>
          <a:prstGeom prst="line">
            <a:avLst/>
          </a:prstGeom>
          <a:noFill/>
          <a:ln w="12700">
            <a:solidFill>
              <a:schemeClr val="tx1"/>
            </a:solidFill>
            <a:round/>
            <a:headEnd/>
            <a:tailEnd/>
          </a:ln>
        </p:spPr>
        <p:txBody>
          <a:bodyPr>
            <a:spAutoFit/>
          </a:bodyPr>
          <a:lstStyle/>
          <a:p>
            <a:endParaRPr lang="zh-CN" altLang="en-US"/>
          </a:p>
        </p:txBody>
      </p:sp>
      <p:sp>
        <p:nvSpPr>
          <p:cNvPr id="9" name="Text Box 14"/>
          <p:cNvSpPr txBox="1">
            <a:spLocks noChangeArrowheads="1"/>
          </p:cNvSpPr>
          <p:nvPr/>
        </p:nvSpPr>
        <p:spPr bwMode="auto">
          <a:xfrm>
            <a:off x="1010816" y="1844824"/>
            <a:ext cx="1905000" cy="854075"/>
          </a:xfrm>
          <a:prstGeom prst="rect">
            <a:avLst/>
          </a:prstGeom>
          <a:noFill/>
          <a:ln w="12700">
            <a:noFill/>
            <a:miter lim="800000"/>
            <a:headEnd/>
            <a:tailEnd/>
          </a:ln>
        </p:spPr>
        <p:txBody>
          <a:bodyPr>
            <a:spAutoFit/>
          </a:bodyPr>
          <a:lstStyle/>
          <a:p>
            <a:pPr>
              <a:spcBef>
                <a:spcPct val="50000"/>
              </a:spcBef>
              <a:buClr>
                <a:schemeClr val="tx1"/>
              </a:buClr>
            </a:pPr>
            <a:r>
              <a:rPr lang="zh-CN" altLang="en-US" sz="2000" dirty="0">
                <a:latin typeface="Tahoma" pitchFamily="34" charset="0"/>
              </a:rPr>
              <a:t>表示</a:t>
            </a:r>
            <a:r>
              <a:rPr lang="en-US" altLang="zh-CN" sz="2000" dirty="0">
                <a:latin typeface="Tahoma" pitchFamily="34" charset="0"/>
              </a:rPr>
              <a:t> +1</a:t>
            </a:r>
          </a:p>
          <a:p>
            <a:pPr>
              <a:spcBef>
                <a:spcPct val="50000"/>
              </a:spcBef>
              <a:buClr>
                <a:schemeClr val="tx1"/>
              </a:buClr>
            </a:pPr>
            <a:r>
              <a:rPr lang="zh-CN" altLang="en-US" sz="2000" dirty="0">
                <a:latin typeface="Tahoma" pitchFamily="34" charset="0"/>
              </a:rPr>
              <a:t>表示</a:t>
            </a:r>
            <a:r>
              <a:rPr lang="en-US" altLang="zh-CN" sz="2000" dirty="0">
                <a:latin typeface="Tahoma" pitchFamily="34" charset="0"/>
              </a:rPr>
              <a:t> -1</a:t>
            </a:r>
          </a:p>
        </p:txBody>
      </p:sp>
      <p:sp>
        <p:nvSpPr>
          <p:cNvPr id="10" name="Oval 15"/>
          <p:cNvSpPr>
            <a:spLocks noChangeAspect="1" noChangeArrowheads="1"/>
          </p:cNvSpPr>
          <p:nvPr/>
        </p:nvSpPr>
        <p:spPr bwMode="auto">
          <a:xfrm rot="4777107">
            <a:off x="915194" y="2056606"/>
            <a:ext cx="58738" cy="603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1" name="Oval 16"/>
          <p:cNvSpPr>
            <a:spLocks noChangeAspect="1" noChangeArrowheads="1"/>
          </p:cNvSpPr>
          <p:nvPr/>
        </p:nvSpPr>
        <p:spPr bwMode="auto">
          <a:xfrm rot="5895381">
            <a:off x="915988" y="2513012"/>
            <a:ext cx="50800"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2" name="Line 17"/>
          <p:cNvSpPr>
            <a:spLocks noChangeShapeType="1"/>
          </p:cNvSpPr>
          <p:nvPr/>
        </p:nvSpPr>
        <p:spPr bwMode="auto">
          <a:xfrm>
            <a:off x="2590800" y="2209800"/>
            <a:ext cx="0" cy="3505200"/>
          </a:xfrm>
          <a:prstGeom prst="line">
            <a:avLst/>
          </a:prstGeom>
          <a:noFill/>
          <a:ln w="38100">
            <a:solidFill>
              <a:srgbClr val="CC0000"/>
            </a:solidFill>
            <a:round/>
            <a:headEnd/>
            <a:tailEnd/>
          </a:ln>
        </p:spPr>
        <p:txBody>
          <a:bodyPr anchor="ctr">
            <a:spAutoFit/>
          </a:bodyPr>
          <a:lstStyle/>
          <a:p>
            <a:endParaRPr lang="zh-CN" altLang="en-US"/>
          </a:p>
        </p:txBody>
      </p:sp>
      <p:sp>
        <p:nvSpPr>
          <p:cNvPr id="13" name="Line 18"/>
          <p:cNvSpPr>
            <a:spLocks noChangeShapeType="1"/>
          </p:cNvSpPr>
          <p:nvPr/>
        </p:nvSpPr>
        <p:spPr bwMode="auto">
          <a:xfrm flipV="1">
            <a:off x="2438400" y="5562600"/>
            <a:ext cx="3657600" cy="0"/>
          </a:xfrm>
          <a:prstGeom prst="line">
            <a:avLst/>
          </a:prstGeom>
          <a:noFill/>
          <a:ln w="38100">
            <a:solidFill>
              <a:srgbClr val="CC0000"/>
            </a:solidFill>
            <a:round/>
            <a:headEnd/>
            <a:tailEnd/>
          </a:ln>
        </p:spPr>
        <p:txBody>
          <a:bodyPr anchor="ctr">
            <a:spAutoFit/>
          </a:bodyPr>
          <a:lstStyle/>
          <a:p>
            <a:endParaRPr lang="zh-CN" altLang="en-US"/>
          </a:p>
        </p:txBody>
      </p:sp>
      <p:sp>
        <p:nvSpPr>
          <p:cNvPr id="14" name="Oval 19"/>
          <p:cNvSpPr>
            <a:spLocks noChangeAspect="1" noChangeArrowheads="1"/>
          </p:cNvSpPr>
          <p:nvPr/>
        </p:nvSpPr>
        <p:spPr bwMode="auto">
          <a:xfrm>
            <a:off x="3717925" y="5032375"/>
            <a:ext cx="60325" cy="476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5" name="Oval 20"/>
          <p:cNvSpPr>
            <a:spLocks noChangeAspect="1" noChangeArrowheads="1"/>
          </p:cNvSpPr>
          <p:nvPr/>
        </p:nvSpPr>
        <p:spPr bwMode="auto">
          <a:xfrm>
            <a:off x="2486025" y="3903663"/>
            <a:ext cx="60325" cy="476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6" name="Oval 21"/>
          <p:cNvSpPr>
            <a:spLocks noChangeAspect="1" noChangeArrowheads="1"/>
          </p:cNvSpPr>
          <p:nvPr/>
        </p:nvSpPr>
        <p:spPr bwMode="auto">
          <a:xfrm>
            <a:off x="4340225" y="2814638"/>
            <a:ext cx="60325" cy="476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7" name="Oval 22"/>
          <p:cNvSpPr>
            <a:spLocks noChangeAspect="1" noChangeArrowheads="1"/>
          </p:cNvSpPr>
          <p:nvPr/>
        </p:nvSpPr>
        <p:spPr bwMode="auto">
          <a:xfrm>
            <a:off x="4403725" y="3635375"/>
            <a:ext cx="60325" cy="476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8" name="Oval 23"/>
          <p:cNvSpPr>
            <a:spLocks noChangeAspect="1" noChangeArrowheads="1"/>
          </p:cNvSpPr>
          <p:nvPr/>
        </p:nvSpPr>
        <p:spPr bwMode="auto">
          <a:xfrm>
            <a:off x="3409950" y="2663825"/>
            <a:ext cx="60325" cy="50800"/>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9" name="Oval 24"/>
          <p:cNvSpPr>
            <a:spLocks noChangeAspect="1" noChangeArrowheads="1"/>
          </p:cNvSpPr>
          <p:nvPr/>
        </p:nvSpPr>
        <p:spPr bwMode="auto">
          <a:xfrm>
            <a:off x="3886200" y="3733800"/>
            <a:ext cx="53975" cy="476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20" name="Oval 25"/>
          <p:cNvSpPr>
            <a:spLocks noChangeAspect="1" noChangeArrowheads="1"/>
          </p:cNvSpPr>
          <p:nvPr/>
        </p:nvSpPr>
        <p:spPr bwMode="auto">
          <a:xfrm>
            <a:off x="3048000" y="3124200"/>
            <a:ext cx="60325" cy="58738"/>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21" name="Oval 26"/>
          <p:cNvSpPr>
            <a:spLocks noChangeAspect="1" noChangeArrowheads="1"/>
          </p:cNvSpPr>
          <p:nvPr/>
        </p:nvSpPr>
        <p:spPr bwMode="auto">
          <a:xfrm>
            <a:off x="5105400" y="4114800"/>
            <a:ext cx="60325" cy="5080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22" name="Oval 27"/>
          <p:cNvSpPr>
            <a:spLocks noChangeAspect="1" noChangeArrowheads="1"/>
          </p:cNvSpPr>
          <p:nvPr/>
        </p:nvSpPr>
        <p:spPr bwMode="auto">
          <a:xfrm rot="20481726">
            <a:off x="3887788" y="4443413"/>
            <a:ext cx="53975" cy="476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23" name="Oval 28"/>
          <p:cNvSpPr>
            <a:spLocks noChangeAspect="1" noChangeArrowheads="1"/>
          </p:cNvSpPr>
          <p:nvPr/>
        </p:nvSpPr>
        <p:spPr bwMode="auto">
          <a:xfrm rot="20481726">
            <a:off x="6003925" y="3228975"/>
            <a:ext cx="60325" cy="5080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24" name="Oval 29"/>
          <p:cNvSpPr>
            <a:spLocks noChangeAspect="1" noChangeArrowheads="1"/>
          </p:cNvSpPr>
          <p:nvPr/>
        </p:nvSpPr>
        <p:spPr bwMode="auto">
          <a:xfrm rot="20481726">
            <a:off x="5295900" y="4545013"/>
            <a:ext cx="60325" cy="5080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25" name="Oval 30"/>
          <p:cNvSpPr>
            <a:spLocks noChangeAspect="1" noChangeArrowheads="1"/>
          </p:cNvSpPr>
          <p:nvPr/>
        </p:nvSpPr>
        <p:spPr bwMode="auto">
          <a:xfrm rot="20481726">
            <a:off x="3124200" y="2667000"/>
            <a:ext cx="60325" cy="50800"/>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26" name="Oval 31"/>
          <p:cNvSpPr>
            <a:spLocks noChangeAspect="1" noChangeArrowheads="1"/>
          </p:cNvSpPr>
          <p:nvPr/>
        </p:nvSpPr>
        <p:spPr bwMode="auto">
          <a:xfrm rot="20481726">
            <a:off x="4711700" y="3584575"/>
            <a:ext cx="60325" cy="5080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27" name="Oval 32"/>
          <p:cNvSpPr>
            <a:spLocks noChangeAspect="1" noChangeArrowheads="1"/>
          </p:cNvSpPr>
          <p:nvPr/>
        </p:nvSpPr>
        <p:spPr bwMode="auto">
          <a:xfrm rot="20481726">
            <a:off x="5867400" y="4495800"/>
            <a:ext cx="60325" cy="476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28" name="Oval 33"/>
          <p:cNvSpPr>
            <a:spLocks noChangeAspect="1" noChangeArrowheads="1"/>
          </p:cNvSpPr>
          <p:nvPr/>
        </p:nvSpPr>
        <p:spPr bwMode="auto">
          <a:xfrm rot="20481726">
            <a:off x="3114675" y="3640138"/>
            <a:ext cx="60325" cy="476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29" name="Oval 34"/>
          <p:cNvSpPr>
            <a:spLocks noChangeAspect="1" noChangeArrowheads="1"/>
          </p:cNvSpPr>
          <p:nvPr/>
        </p:nvSpPr>
        <p:spPr bwMode="auto">
          <a:xfrm rot="5895381">
            <a:off x="3867150" y="3057525"/>
            <a:ext cx="47625" cy="5397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30" name="Oval 35"/>
          <p:cNvSpPr>
            <a:spLocks noChangeAspect="1" noChangeArrowheads="1"/>
          </p:cNvSpPr>
          <p:nvPr/>
        </p:nvSpPr>
        <p:spPr bwMode="auto">
          <a:xfrm rot="5895381">
            <a:off x="4136231" y="5242719"/>
            <a:ext cx="55563" cy="603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31" name="Oval 36"/>
          <p:cNvSpPr>
            <a:spLocks noChangeAspect="1" noChangeArrowheads="1"/>
          </p:cNvSpPr>
          <p:nvPr/>
        </p:nvSpPr>
        <p:spPr bwMode="auto">
          <a:xfrm rot="5895381">
            <a:off x="3114675" y="4098925"/>
            <a:ext cx="47625" cy="603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32" name="Oval 37"/>
          <p:cNvSpPr>
            <a:spLocks noChangeAspect="1" noChangeArrowheads="1"/>
          </p:cNvSpPr>
          <p:nvPr/>
        </p:nvSpPr>
        <p:spPr bwMode="auto">
          <a:xfrm rot="5895381">
            <a:off x="4343400" y="2393950"/>
            <a:ext cx="47625" cy="5397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33" name="Oval 38"/>
          <p:cNvSpPr>
            <a:spLocks noChangeAspect="1" noChangeArrowheads="1"/>
          </p:cNvSpPr>
          <p:nvPr/>
        </p:nvSpPr>
        <p:spPr bwMode="auto">
          <a:xfrm rot="5895381">
            <a:off x="5304632" y="4144169"/>
            <a:ext cx="58737" cy="603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34" name="Oval 39"/>
          <p:cNvSpPr>
            <a:spLocks noChangeAspect="1" noChangeArrowheads="1"/>
          </p:cNvSpPr>
          <p:nvPr/>
        </p:nvSpPr>
        <p:spPr bwMode="auto">
          <a:xfrm rot="5895381">
            <a:off x="4370388" y="4079875"/>
            <a:ext cx="47625"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35" name="Oval 40"/>
          <p:cNvSpPr>
            <a:spLocks noChangeAspect="1" noChangeArrowheads="1"/>
          </p:cNvSpPr>
          <p:nvPr/>
        </p:nvSpPr>
        <p:spPr bwMode="auto">
          <a:xfrm rot="5895381">
            <a:off x="5619750" y="3365500"/>
            <a:ext cx="47625"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36" name="Oval 41"/>
          <p:cNvSpPr>
            <a:spLocks noChangeAspect="1" noChangeArrowheads="1"/>
          </p:cNvSpPr>
          <p:nvPr/>
        </p:nvSpPr>
        <p:spPr bwMode="auto">
          <a:xfrm rot="5895381">
            <a:off x="3087688" y="2346325"/>
            <a:ext cx="47625" cy="603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37" name="Oval 42"/>
          <p:cNvSpPr>
            <a:spLocks noChangeAspect="1" noChangeArrowheads="1"/>
          </p:cNvSpPr>
          <p:nvPr/>
        </p:nvSpPr>
        <p:spPr bwMode="auto">
          <a:xfrm rot="5895381">
            <a:off x="5260975" y="3273425"/>
            <a:ext cx="47625"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38" name="Oval 43"/>
          <p:cNvSpPr>
            <a:spLocks noChangeAspect="1" noChangeArrowheads="1"/>
          </p:cNvSpPr>
          <p:nvPr/>
        </p:nvSpPr>
        <p:spPr bwMode="auto">
          <a:xfrm rot="5895381">
            <a:off x="5117307" y="4718844"/>
            <a:ext cx="58737"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39" name="Oval 44"/>
          <p:cNvSpPr>
            <a:spLocks noChangeAspect="1" noChangeArrowheads="1"/>
          </p:cNvSpPr>
          <p:nvPr/>
        </p:nvSpPr>
        <p:spPr bwMode="auto">
          <a:xfrm rot="4777107">
            <a:off x="3498057" y="3534569"/>
            <a:ext cx="58737" cy="603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40" name="Oval 45"/>
          <p:cNvSpPr>
            <a:spLocks noChangeAspect="1" noChangeArrowheads="1"/>
          </p:cNvSpPr>
          <p:nvPr/>
        </p:nvSpPr>
        <p:spPr bwMode="auto">
          <a:xfrm rot="4777107">
            <a:off x="4651375" y="5254625"/>
            <a:ext cx="47625"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 name="Oval 46"/>
          <p:cNvSpPr>
            <a:spLocks noChangeAspect="1" noChangeArrowheads="1"/>
          </p:cNvSpPr>
          <p:nvPr/>
        </p:nvSpPr>
        <p:spPr bwMode="auto">
          <a:xfrm rot="4777107">
            <a:off x="4346575" y="4873625"/>
            <a:ext cx="47625" cy="539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2" name="Oval 47"/>
          <p:cNvSpPr>
            <a:spLocks noChangeAspect="1" noChangeArrowheads="1"/>
          </p:cNvSpPr>
          <p:nvPr/>
        </p:nvSpPr>
        <p:spPr bwMode="auto">
          <a:xfrm rot="4777107">
            <a:off x="2817019" y="3736181"/>
            <a:ext cx="58738" cy="5397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43" name="Oval 48"/>
          <p:cNvSpPr>
            <a:spLocks noChangeAspect="1" noChangeArrowheads="1"/>
          </p:cNvSpPr>
          <p:nvPr/>
        </p:nvSpPr>
        <p:spPr bwMode="auto">
          <a:xfrm rot="4777107">
            <a:off x="3713163" y="2776537"/>
            <a:ext cx="50800" cy="5397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44" name="Oval 49"/>
          <p:cNvSpPr>
            <a:spLocks noChangeAspect="1" noChangeArrowheads="1"/>
          </p:cNvSpPr>
          <p:nvPr/>
        </p:nvSpPr>
        <p:spPr bwMode="auto">
          <a:xfrm rot="4777107">
            <a:off x="4356101" y="4364037"/>
            <a:ext cx="50800" cy="603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5" name="Oval 50"/>
          <p:cNvSpPr>
            <a:spLocks noChangeAspect="1" noChangeArrowheads="1"/>
          </p:cNvSpPr>
          <p:nvPr/>
        </p:nvSpPr>
        <p:spPr bwMode="auto">
          <a:xfrm rot="4777107">
            <a:off x="2504282" y="3082131"/>
            <a:ext cx="58738" cy="6032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46" name="Oval 51"/>
          <p:cNvSpPr>
            <a:spLocks noChangeAspect="1" noChangeArrowheads="1"/>
          </p:cNvSpPr>
          <p:nvPr/>
        </p:nvSpPr>
        <p:spPr bwMode="auto">
          <a:xfrm rot="4777107">
            <a:off x="3937794" y="5049044"/>
            <a:ext cx="55563" cy="603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7" name="Oval 52"/>
          <p:cNvSpPr>
            <a:spLocks noChangeAspect="1" noChangeArrowheads="1"/>
          </p:cNvSpPr>
          <p:nvPr/>
        </p:nvSpPr>
        <p:spPr bwMode="auto">
          <a:xfrm rot="4777107">
            <a:off x="5303838" y="4756150"/>
            <a:ext cx="50800" cy="6032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8" name="Text Box 53"/>
          <p:cNvSpPr txBox="1">
            <a:spLocks noChangeArrowheads="1"/>
          </p:cNvSpPr>
          <p:nvPr/>
        </p:nvSpPr>
        <p:spPr bwMode="auto">
          <a:xfrm>
            <a:off x="5486400" y="1676400"/>
            <a:ext cx="3200400" cy="396875"/>
          </a:xfrm>
          <a:prstGeom prst="rect">
            <a:avLst/>
          </a:prstGeom>
          <a:noFill/>
          <a:ln w="12700">
            <a:noFill/>
            <a:miter lim="800000"/>
            <a:headEnd/>
            <a:tailEnd/>
          </a:ln>
        </p:spPr>
        <p:txBody>
          <a:bodyPr>
            <a:spAutoFit/>
          </a:bodyPr>
          <a:lstStyle/>
          <a:p>
            <a:pPr>
              <a:spcBef>
                <a:spcPct val="50000"/>
              </a:spcBef>
              <a:buClr>
                <a:schemeClr val="tx1"/>
              </a:buClr>
            </a:pPr>
            <a:r>
              <a:rPr lang="en-US" altLang="zh-CN" sz="2000" b="1" i="1">
                <a:latin typeface="Tahoma" pitchFamily="34" charset="0"/>
              </a:rPr>
              <a:t>f</a:t>
            </a:r>
            <a:r>
              <a:rPr lang="en-US" altLang="zh-CN" sz="2000" i="1">
                <a:latin typeface="Tahoma" pitchFamily="34" charset="0"/>
              </a:rPr>
              <a:t>(</a:t>
            </a:r>
            <a:r>
              <a:rPr lang="en-US" altLang="zh-CN" sz="2000" b="1" i="1">
                <a:latin typeface="Tahoma" pitchFamily="34" charset="0"/>
              </a:rPr>
              <a:t>x</a:t>
            </a:r>
            <a:r>
              <a:rPr lang="en-US" altLang="zh-CN" sz="2000" i="1">
                <a:latin typeface="Tahoma" pitchFamily="34" charset="0"/>
              </a:rPr>
              <a:t>,</a:t>
            </a:r>
            <a:r>
              <a:rPr lang="en-US" altLang="zh-CN" sz="2000" b="1" i="1">
                <a:solidFill>
                  <a:srgbClr val="00CC00"/>
                </a:solidFill>
                <a:latin typeface="Tahoma" pitchFamily="34" charset="0"/>
              </a:rPr>
              <a:t>w</a:t>
            </a:r>
            <a:r>
              <a:rPr lang="en-US" altLang="zh-CN" sz="2000" i="1">
                <a:solidFill>
                  <a:srgbClr val="00CC00"/>
                </a:solidFill>
                <a:latin typeface="Tahoma" pitchFamily="34" charset="0"/>
              </a:rPr>
              <a:t>,b</a:t>
            </a:r>
            <a:r>
              <a:rPr lang="en-US" altLang="zh-CN" sz="2000" i="1">
                <a:latin typeface="Tahoma" pitchFamily="34" charset="0"/>
              </a:rPr>
              <a:t>) = sign(</a:t>
            </a:r>
            <a:r>
              <a:rPr lang="en-US" altLang="zh-CN" sz="2000" b="1" i="1">
                <a:solidFill>
                  <a:srgbClr val="00CC00"/>
                </a:solidFill>
                <a:latin typeface="Tahoma" pitchFamily="34" charset="0"/>
              </a:rPr>
              <a:t>w</a:t>
            </a:r>
            <a:r>
              <a:rPr lang="en-US" altLang="zh-CN" sz="2000" b="1" i="1">
                <a:latin typeface="Tahoma" pitchFamily="34" charset="0"/>
              </a:rPr>
              <a:t> x</a:t>
            </a:r>
            <a:r>
              <a:rPr lang="en-US" altLang="zh-CN" sz="2000" i="1">
                <a:solidFill>
                  <a:srgbClr val="00CC00"/>
                </a:solidFill>
                <a:latin typeface="Tahoma" pitchFamily="34" charset="0"/>
              </a:rPr>
              <a:t> </a:t>
            </a:r>
            <a:r>
              <a:rPr lang="en-US" altLang="zh-CN" sz="2000" i="1">
                <a:latin typeface="Tahoma" pitchFamily="34" charset="0"/>
              </a:rPr>
              <a:t>+ </a:t>
            </a:r>
            <a:r>
              <a:rPr lang="en-US" altLang="zh-CN" sz="2000" i="1">
                <a:solidFill>
                  <a:srgbClr val="00CC00"/>
                </a:solidFill>
                <a:latin typeface="Tahoma" pitchFamily="34" charset="0"/>
              </a:rPr>
              <a:t>b</a:t>
            </a:r>
            <a:r>
              <a:rPr lang="en-US" altLang="zh-CN" sz="2000" i="1">
                <a:latin typeface="Tahoma" pitchFamily="34" charset="0"/>
              </a:rPr>
              <a:t>)</a:t>
            </a:r>
          </a:p>
        </p:txBody>
      </p:sp>
      <p:sp>
        <p:nvSpPr>
          <p:cNvPr id="49" name="Text Box 54"/>
          <p:cNvSpPr txBox="1">
            <a:spLocks noChangeArrowheads="1"/>
          </p:cNvSpPr>
          <p:nvPr/>
        </p:nvSpPr>
        <p:spPr bwMode="auto">
          <a:xfrm>
            <a:off x="6248400" y="3200400"/>
            <a:ext cx="2438400" cy="396875"/>
          </a:xfrm>
          <a:prstGeom prst="rect">
            <a:avLst/>
          </a:prstGeom>
          <a:noFill/>
          <a:ln w="12700">
            <a:noFill/>
            <a:miter lim="800000"/>
            <a:headEnd/>
            <a:tailEnd/>
          </a:ln>
        </p:spPr>
        <p:txBody>
          <a:bodyPr>
            <a:spAutoFit/>
          </a:bodyPr>
          <a:lstStyle/>
          <a:p>
            <a:pPr algn="l">
              <a:spcBef>
                <a:spcPct val="50000"/>
              </a:spcBef>
              <a:buClr>
                <a:schemeClr val="tx1"/>
              </a:buClr>
            </a:pPr>
            <a:endParaRPr lang="zh-CN" altLang="zh-CN" sz="2000">
              <a:latin typeface="Tahoma" pitchFamily="34" charset="0"/>
            </a:endParaRPr>
          </a:p>
        </p:txBody>
      </p:sp>
      <p:sp>
        <p:nvSpPr>
          <p:cNvPr id="50" name="Text Box 57"/>
          <p:cNvSpPr txBox="1">
            <a:spLocks noChangeArrowheads="1"/>
          </p:cNvSpPr>
          <p:nvPr/>
        </p:nvSpPr>
        <p:spPr bwMode="auto">
          <a:xfrm>
            <a:off x="173038" y="3675063"/>
            <a:ext cx="2120900" cy="1015663"/>
          </a:xfrm>
          <a:prstGeom prst="rect">
            <a:avLst/>
          </a:prstGeom>
          <a:noFill/>
          <a:ln w="12700">
            <a:noFill/>
            <a:miter lim="800000"/>
            <a:headEnd/>
            <a:tailEnd/>
          </a:ln>
        </p:spPr>
        <p:txBody>
          <a:bodyPr>
            <a:spAutoFit/>
          </a:bodyPr>
          <a:lstStyle/>
          <a:p>
            <a:pPr algn="l">
              <a:spcBef>
                <a:spcPct val="50000"/>
              </a:spcBef>
              <a:buClr>
                <a:schemeClr val="tx1"/>
              </a:buClr>
            </a:pPr>
            <a:r>
              <a:rPr lang="zh-CN" altLang="en-US" sz="2000" dirty="0">
                <a:solidFill>
                  <a:srgbClr val="00CC00"/>
                </a:solidFill>
                <a:latin typeface="楷体" pitchFamily="49" charset="-122"/>
                <a:ea typeface="楷体" pitchFamily="49" charset="-122"/>
              </a:rPr>
              <a:t>支持向量</a:t>
            </a:r>
            <a:r>
              <a:rPr lang="zh-CN" altLang="en-US" sz="2000" dirty="0">
                <a:latin typeface="楷体" pitchFamily="49" charset="-122"/>
                <a:ea typeface="楷体" pitchFamily="49" charset="-122"/>
              </a:rPr>
              <a:t>是指是在</a:t>
            </a:r>
            <a:r>
              <a:rPr lang="en-US" altLang="zh-CN" sz="2000" dirty="0">
                <a:latin typeface="楷体" pitchFamily="49" charset="-122"/>
                <a:ea typeface="楷体" pitchFamily="49" charset="-122"/>
              </a:rPr>
              <a:t>margin</a:t>
            </a:r>
            <a:r>
              <a:rPr lang="zh-CN" altLang="en-US" sz="2000" dirty="0">
                <a:latin typeface="楷体" pitchFamily="49" charset="-122"/>
                <a:ea typeface="楷体" pitchFamily="49" charset="-122"/>
              </a:rPr>
              <a:t>边界上的数据点</a:t>
            </a:r>
            <a:endParaRPr lang="en-US" altLang="zh-CN" sz="2000" dirty="0">
              <a:latin typeface="楷体" pitchFamily="49" charset="-122"/>
              <a:ea typeface="楷体" pitchFamily="49" charset="-122"/>
            </a:endParaRPr>
          </a:p>
        </p:txBody>
      </p:sp>
      <p:sp>
        <p:nvSpPr>
          <p:cNvPr id="51" name="Freeform 58"/>
          <p:cNvSpPr>
            <a:spLocks/>
          </p:cNvSpPr>
          <p:nvPr/>
        </p:nvSpPr>
        <p:spPr bwMode="auto">
          <a:xfrm>
            <a:off x="2112963" y="3725863"/>
            <a:ext cx="1708150" cy="155575"/>
          </a:xfrm>
          <a:custGeom>
            <a:avLst/>
            <a:gdLst>
              <a:gd name="T0" fmla="*/ 0 w 1076"/>
              <a:gd name="T1" fmla="*/ 246975335 h 98"/>
              <a:gd name="T2" fmla="*/ 262096230 w 1076"/>
              <a:gd name="T3" fmla="*/ 98286882 h 98"/>
              <a:gd name="T4" fmla="*/ 534273081 w 1076"/>
              <a:gd name="T5" fmla="*/ 0 h 98"/>
              <a:gd name="T6" fmla="*/ 821570763 w 1076"/>
              <a:gd name="T7" fmla="*/ 27722516 h 98"/>
              <a:gd name="T8" fmla="*/ 972780268 w 1076"/>
              <a:gd name="T9" fmla="*/ 98286882 h 98"/>
              <a:gd name="T10" fmla="*/ 972780268 w 1076"/>
              <a:gd name="T11" fmla="*/ 98286882 h 98"/>
              <a:gd name="T12" fmla="*/ 1287798862 w 1076"/>
              <a:gd name="T13" fmla="*/ 206652798 h 98"/>
              <a:gd name="T14" fmla="*/ 2147483647 w 1076"/>
              <a:gd name="T15" fmla="*/ 138607806 h 98"/>
              <a:gd name="T16" fmla="*/ 2147483647 w 1076"/>
              <a:gd name="T17" fmla="*/ 110886890 h 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
              <a:gd name="T28" fmla="*/ 0 h 98"/>
              <a:gd name="T29" fmla="*/ 1076 w 1076"/>
              <a:gd name="T30" fmla="*/ 98 h 9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 h="98">
                <a:moveTo>
                  <a:pt x="0" y="98"/>
                </a:moveTo>
                <a:cubicBezTo>
                  <a:pt x="38" y="87"/>
                  <a:pt x="66" y="53"/>
                  <a:pt x="104" y="39"/>
                </a:cubicBezTo>
                <a:cubicBezTo>
                  <a:pt x="132" y="9"/>
                  <a:pt x="172" y="6"/>
                  <a:pt x="212" y="0"/>
                </a:cubicBezTo>
                <a:cubicBezTo>
                  <a:pt x="262" y="3"/>
                  <a:pt x="286" y="0"/>
                  <a:pt x="326" y="11"/>
                </a:cubicBezTo>
                <a:lnTo>
                  <a:pt x="386" y="39"/>
                </a:lnTo>
                <a:cubicBezTo>
                  <a:pt x="386" y="39"/>
                  <a:pt x="386" y="39"/>
                  <a:pt x="386" y="39"/>
                </a:cubicBezTo>
                <a:cubicBezTo>
                  <a:pt x="428" y="52"/>
                  <a:pt x="469" y="69"/>
                  <a:pt x="511" y="82"/>
                </a:cubicBezTo>
                <a:cubicBezTo>
                  <a:pt x="670" y="74"/>
                  <a:pt x="829" y="60"/>
                  <a:pt x="989" y="55"/>
                </a:cubicBezTo>
                <a:cubicBezTo>
                  <a:pt x="1017" y="51"/>
                  <a:pt x="1048" y="44"/>
                  <a:pt x="1076" y="44"/>
                </a:cubicBezTo>
              </a:path>
            </a:pathLst>
          </a:custGeom>
          <a:noFill/>
          <a:ln w="38100" cap="flat" cmpd="sng">
            <a:solidFill>
              <a:srgbClr val="33CC33"/>
            </a:solidFill>
            <a:prstDash val="solid"/>
            <a:round/>
            <a:headEnd type="none" w="med" len="med"/>
            <a:tailEnd type="triangle" w="med" len="med"/>
          </a:ln>
        </p:spPr>
        <p:txBody>
          <a:bodyPr>
            <a:spAutoFit/>
          </a:bodyPr>
          <a:lstStyle/>
          <a:p>
            <a:endParaRPr lang="zh-CN" altLang="en-US"/>
          </a:p>
        </p:txBody>
      </p:sp>
      <p:sp>
        <p:nvSpPr>
          <p:cNvPr id="52" name="Freeform 59"/>
          <p:cNvSpPr>
            <a:spLocks/>
          </p:cNvSpPr>
          <p:nvPr/>
        </p:nvSpPr>
        <p:spPr bwMode="auto">
          <a:xfrm>
            <a:off x="2079625" y="3317875"/>
            <a:ext cx="2293938" cy="485775"/>
          </a:xfrm>
          <a:custGeom>
            <a:avLst/>
            <a:gdLst>
              <a:gd name="T0" fmla="*/ 0 w 1445"/>
              <a:gd name="T1" fmla="*/ 771167703 h 306"/>
              <a:gd name="T2" fmla="*/ 40322508 w 1445"/>
              <a:gd name="T3" fmla="*/ 758567721 h 306"/>
              <a:gd name="T4" fmla="*/ 68045029 w 1445"/>
              <a:gd name="T5" fmla="*/ 675401804 h 306"/>
              <a:gd name="T6" fmla="*/ 120967535 w 1445"/>
              <a:gd name="T7" fmla="*/ 594756836 h 306"/>
              <a:gd name="T8" fmla="*/ 315020386 w 1445"/>
              <a:gd name="T9" fmla="*/ 430945952 h 306"/>
              <a:gd name="T10" fmla="*/ 574595755 w 1445"/>
              <a:gd name="T11" fmla="*/ 264615606 h 306"/>
              <a:gd name="T12" fmla="*/ 751006671 w 1445"/>
              <a:gd name="T13" fmla="*/ 183972176 h 306"/>
              <a:gd name="T14" fmla="*/ 1600300217 w 1445"/>
              <a:gd name="T15" fmla="*/ 5040312 h 306"/>
              <a:gd name="T16" fmla="*/ 2147483647 w 1445"/>
              <a:gd name="T17" fmla="*/ 45362807 h 306"/>
              <a:gd name="T18" fmla="*/ 2147483647 w 1445"/>
              <a:gd name="T19" fmla="*/ 100806235 h 306"/>
              <a:gd name="T20" fmla="*/ 2147483647 w 1445"/>
              <a:gd name="T21" fmla="*/ 211693140 h 306"/>
              <a:gd name="T22" fmla="*/ 2147483647 w 1445"/>
              <a:gd name="T23" fmla="*/ 332660592 h 306"/>
              <a:gd name="T24" fmla="*/ 2147483647 w 1445"/>
              <a:gd name="T25" fmla="*/ 415824921 h 3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45"/>
              <a:gd name="T40" fmla="*/ 0 h 306"/>
              <a:gd name="T41" fmla="*/ 1445 w 1445"/>
              <a:gd name="T42" fmla="*/ 306 h 3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45" h="306">
                <a:moveTo>
                  <a:pt x="0" y="306"/>
                </a:moveTo>
                <a:cubicBezTo>
                  <a:pt x="5" y="304"/>
                  <a:pt x="12" y="305"/>
                  <a:pt x="16" y="301"/>
                </a:cubicBezTo>
                <a:cubicBezTo>
                  <a:pt x="24" y="293"/>
                  <a:pt x="21" y="278"/>
                  <a:pt x="27" y="268"/>
                </a:cubicBezTo>
                <a:cubicBezTo>
                  <a:pt x="33" y="257"/>
                  <a:pt x="41" y="247"/>
                  <a:pt x="48" y="236"/>
                </a:cubicBezTo>
                <a:cubicBezTo>
                  <a:pt x="58" y="221"/>
                  <a:pt x="117" y="177"/>
                  <a:pt x="125" y="171"/>
                </a:cubicBezTo>
                <a:cubicBezTo>
                  <a:pt x="159" y="146"/>
                  <a:pt x="186" y="117"/>
                  <a:pt x="228" y="105"/>
                </a:cubicBezTo>
                <a:cubicBezTo>
                  <a:pt x="249" y="91"/>
                  <a:pt x="273" y="79"/>
                  <a:pt x="298" y="73"/>
                </a:cubicBezTo>
                <a:cubicBezTo>
                  <a:pt x="394" y="11"/>
                  <a:pt x="526" y="10"/>
                  <a:pt x="635" y="2"/>
                </a:cubicBezTo>
                <a:cubicBezTo>
                  <a:pt x="773" y="5"/>
                  <a:pt x="907" y="0"/>
                  <a:pt x="1043" y="18"/>
                </a:cubicBezTo>
                <a:cubicBezTo>
                  <a:pt x="1068" y="27"/>
                  <a:pt x="1093" y="34"/>
                  <a:pt x="1119" y="40"/>
                </a:cubicBezTo>
                <a:cubicBezTo>
                  <a:pt x="1150" y="63"/>
                  <a:pt x="1183" y="68"/>
                  <a:pt x="1217" y="84"/>
                </a:cubicBezTo>
                <a:cubicBezTo>
                  <a:pt x="1257" y="104"/>
                  <a:pt x="1293" y="119"/>
                  <a:pt x="1336" y="132"/>
                </a:cubicBezTo>
                <a:cubicBezTo>
                  <a:pt x="1370" y="142"/>
                  <a:pt x="1410" y="165"/>
                  <a:pt x="1445" y="165"/>
                </a:cubicBezTo>
              </a:path>
            </a:pathLst>
          </a:custGeom>
          <a:noFill/>
          <a:ln w="38100" cap="flat" cmpd="sng">
            <a:solidFill>
              <a:srgbClr val="33CC33"/>
            </a:solidFill>
            <a:prstDash val="solid"/>
            <a:round/>
            <a:headEnd type="none" w="med" len="med"/>
            <a:tailEnd type="triangle" w="med" len="med"/>
          </a:ln>
        </p:spPr>
        <p:txBody>
          <a:bodyPr>
            <a:spAutoFit/>
          </a:bodyPr>
          <a:lstStyle/>
          <a:p>
            <a:endParaRPr lang="zh-CN" altLang="en-US"/>
          </a:p>
        </p:txBody>
      </p:sp>
      <p:sp>
        <p:nvSpPr>
          <p:cNvPr id="53" name="Freeform 60"/>
          <p:cNvSpPr>
            <a:spLocks/>
          </p:cNvSpPr>
          <p:nvPr/>
        </p:nvSpPr>
        <p:spPr bwMode="auto">
          <a:xfrm>
            <a:off x="2105025" y="3994150"/>
            <a:ext cx="1733550" cy="449263"/>
          </a:xfrm>
          <a:custGeom>
            <a:avLst/>
            <a:gdLst>
              <a:gd name="T0" fmla="*/ 0 w 1092"/>
              <a:gd name="T1" fmla="*/ 0 h 283"/>
              <a:gd name="T2" fmla="*/ 327620265 w 1092"/>
              <a:gd name="T3" fmla="*/ 136088580 h 283"/>
              <a:gd name="T4" fmla="*/ 821570769 w 1092"/>
              <a:gd name="T5" fmla="*/ 370464114 h 283"/>
              <a:gd name="T6" fmla="*/ 1000501187 w 1092"/>
              <a:gd name="T7" fmla="*/ 438507685 h 283"/>
              <a:gd name="T8" fmla="*/ 1328122941 w 1092"/>
              <a:gd name="T9" fmla="*/ 546875271 h 283"/>
              <a:gd name="T10" fmla="*/ 2147483647 w 1092"/>
              <a:gd name="T11" fmla="*/ 685483166 h 283"/>
              <a:gd name="T12" fmla="*/ 0 60000 65536"/>
              <a:gd name="T13" fmla="*/ 0 60000 65536"/>
              <a:gd name="T14" fmla="*/ 0 60000 65536"/>
              <a:gd name="T15" fmla="*/ 0 60000 65536"/>
              <a:gd name="T16" fmla="*/ 0 60000 65536"/>
              <a:gd name="T17" fmla="*/ 0 60000 65536"/>
              <a:gd name="T18" fmla="*/ 0 w 1092"/>
              <a:gd name="T19" fmla="*/ 0 h 283"/>
              <a:gd name="T20" fmla="*/ 1092 w 1092"/>
              <a:gd name="T21" fmla="*/ 283 h 283"/>
            </a:gdLst>
            <a:ahLst/>
            <a:cxnLst>
              <a:cxn ang="T12">
                <a:pos x="T0" y="T1"/>
              </a:cxn>
              <a:cxn ang="T13">
                <a:pos x="T2" y="T3"/>
              </a:cxn>
              <a:cxn ang="T14">
                <a:pos x="T4" y="T5"/>
              </a:cxn>
              <a:cxn ang="T15">
                <a:pos x="T6" y="T7"/>
              </a:cxn>
              <a:cxn ang="T16">
                <a:pos x="T8" y="T9"/>
              </a:cxn>
              <a:cxn ang="T17">
                <a:pos x="T10" y="T11"/>
              </a:cxn>
            </a:cxnLst>
            <a:rect l="T18" t="T19" r="T20" b="T21"/>
            <a:pathLst>
              <a:path w="1092" h="283">
                <a:moveTo>
                  <a:pt x="0" y="0"/>
                </a:moveTo>
                <a:cubicBezTo>
                  <a:pt x="47" y="9"/>
                  <a:pt x="84" y="40"/>
                  <a:pt x="130" y="54"/>
                </a:cubicBezTo>
                <a:cubicBezTo>
                  <a:pt x="184" y="96"/>
                  <a:pt x="261" y="129"/>
                  <a:pt x="326" y="147"/>
                </a:cubicBezTo>
                <a:cubicBezTo>
                  <a:pt x="348" y="162"/>
                  <a:pt x="373" y="163"/>
                  <a:pt x="397" y="174"/>
                </a:cubicBezTo>
                <a:cubicBezTo>
                  <a:pt x="439" y="193"/>
                  <a:pt x="481" y="209"/>
                  <a:pt x="527" y="217"/>
                </a:cubicBezTo>
                <a:cubicBezTo>
                  <a:pt x="704" y="283"/>
                  <a:pt x="907" y="272"/>
                  <a:pt x="1092" y="272"/>
                </a:cubicBezTo>
              </a:path>
            </a:pathLst>
          </a:custGeom>
          <a:noFill/>
          <a:ln w="38100" cap="flat" cmpd="sng">
            <a:solidFill>
              <a:srgbClr val="33CC33"/>
            </a:solidFill>
            <a:prstDash val="solid"/>
            <a:round/>
            <a:headEnd type="none" w="med" len="med"/>
            <a:tailEnd type="triangle" w="med" len="med"/>
          </a:ln>
        </p:spPr>
        <p:txBody>
          <a:bodyPr>
            <a:spAutoFit/>
          </a:bodyPr>
          <a:lstStyle/>
          <a:p>
            <a:endParaRPr lang="zh-CN" altLang="en-US"/>
          </a:p>
        </p:txBody>
      </p:sp>
      <p:sp>
        <p:nvSpPr>
          <p:cNvPr id="54" name="Oval 63"/>
          <p:cNvSpPr>
            <a:spLocks noChangeArrowheads="1"/>
          </p:cNvSpPr>
          <p:nvPr/>
        </p:nvSpPr>
        <p:spPr bwMode="auto">
          <a:xfrm>
            <a:off x="4341813" y="3579813"/>
            <a:ext cx="152400" cy="152400"/>
          </a:xfrm>
          <a:prstGeom prst="ellipse">
            <a:avLst/>
          </a:prstGeom>
          <a:noFill/>
          <a:ln w="38100">
            <a:solidFill>
              <a:srgbClr val="33CC33"/>
            </a:solidFill>
            <a:prstDash val="dash"/>
            <a:round/>
            <a:headEnd/>
            <a:tailEnd/>
          </a:ln>
        </p:spPr>
        <p:txBody>
          <a:bodyPr wrap="none" anchor="ctr">
            <a:spAutoFit/>
          </a:bodyPr>
          <a:lstStyle/>
          <a:p>
            <a:endParaRPr lang="zh-CN" altLang="en-US"/>
          </a:p>
        </p:txBody>
      </p:sp>
      <p:sp>
        <p:nvSpPr>
          <p:cNvPr id="55" name="Oval 64"/>
          <p:cNvSpPr>
            <a:spLocks noChangeArrowheads="1"/>
          </p:cNvSpPr>
          <p:nvPr/>
        </p:nvSpPr>
        <p:spPr bwMode="auto">
          <a:xfrm>
            <a:off x="3844925" y="3689350"/>
            <a:ext cx="152400" cy="152400"/>
          </a:xfrm>
          <a:prstGeom prst="ellipse">
            <a:avLst/>
          </a:prstGeom>
          <a:noFill/>
          <a:ln w="38100">
            <a:solidFill>
              <a:srgbClr val="33CC33"/>
            </a:solidFill>
            <a:prstDash val="dash"/>
            <a:round/>
            <a:headEnd/>
            <a:tailEnd/>
          </a:ln>
        </p:spPr>
        <p:txBody>
          <a:bodyPr wrap="none" anchor="ctr">
            <a:spAutoFit/>
          </a:bodyPr>
          <a:lstStyle/>
          <a:p>
            <a:endParaRPr lang="zh-CN" altLang="en-US"/>
          </a:p>
        </p:txBody>
      </p:sp>
      <p:sp>
        <p:nvSpPr>
          <p:cNvPr id="56" name="Oval 65"/>
          <p:cNvSpPr>
            <a:spLocks noChangeArrowheads="1"/>
          </p:cNvSpPr>
          <p:nvPr/>
        </p:nvSpPr>
        <p:spPr bwMode="auto">
          <a:xfrm>
            <a:off x="3833813" y="4384675"/>
            <a:ext cx="152400" cy="152400"/>
          </a:xfrm>
          <a:prstGeom prst="ellipse">
            <a:avLst/>
          </a:prstGeom>
          <a:noFill/>
          <a:ln w="38100">
            <a:solidFill>
              <a:srgbClr val="33CC33"/>
            </a:solidFill>
            <a:prstDash val="dash"/>
            <a:round/>
            <a:headEnd/>
            <a:tailEnd/>
          </a:ln>
        </p:spPr>
        <p:txBody>
          <a:bodyPr wrap="none" anchor="ctr">
            <a:spAutoFit/>
          </a:bodyPr>
          <a:lstStyle/>
          <a:p>
            <a:endParaRPr lang="zh-CN" altLang="en-US"/>
          </a:p>
        </p:txBody>
      </p:sp>
      <p:sp>
        <p:nvSpPr>
          <p:cNvPr id="58" name="Text Box 55"/>
          <p:cNvSpPr txBox="1">
            <a:spLocks noChangeArrowheads="1"/>
          </p:cNvSpPr>
          <p:nvPr/>
        </p:nvSpPr>
        <p:spPr bwMode="auto">
          <a:xfrm>
            <a:off x="6300192" y="2338982"/>
            <a:ext cx="2743200" cy="2308324"/>
          </a:xfrm>
          <a:prstGeom prst="rect">
            <a:avLst/>
          </a:prstGeom>
          <a:noFill/>
          <a:ln w="12700">
            <a:noFill/>
            <a:miter lim="800000"/>
            <a:headEnd/>
            <a:tailEnd/>
          </a:ln>
        </p:spPr>
        <p:txBody>
          <a:bodyPr>
            <a:spAutoFit/>
          </a:bodyPr>
          <a:lstStyle/>
          <a:p>
            <a:pPr algn="l">
              <a:spcBef>
                <a:spcPct val="50000"/>
              </a:spcBef>
              <a:buClr>
                <a:schemeClr val="tx1"/>
              </a:buClr>
            </a:pPr>
            <a:r>
              <a:rPr lang="zh-CN" altLang="en-US" sz="2400" dirty="0">
                <a:solidFill>
                  <a:srgbClr val="FF0000"/>
                </a:solidFill>
                <a:latin typeface="楷体" pitchFamily="49" charset="-122"/>
                <a:ea typeface="楷体" pitchFamily="49" charset="-122"/>
              </a:rPr>
              <a:t>最大</a:t>
            </a:r>
            <a:r>
              <a:rPr lang="en-US" altLang="zh-CN" sz="2400" dirty="0">
                <a:solidFill>
                  <a:srgbClr val="FF0000"/>
                </a:solidFill>
                <a:latin typeface="楷体" pitchFamily="49" charset="-122"/>
                <a:ea typeface="楷体" pitchFamily="49" charset="-122"/>
              </a:rPr>
              <a:t>margin</a:t>
            </a:r>
            <a:r>
              <a:rPr lang="zh-CN" altLang="en-US" sz="2400" dirty="0">
                <a:solidFill>
                  <a:srgbClr val="FF0000"/>
                </a:solidFill>
                <a:latin typeface="楷体" pitchFamily="49" charset="-122"/>
                <a:ea typeface="楷体" pitchFamily="49" charset="-122"/>
              </a:rPr>
              <a:t>的线性分类器是使得</a:t>
            </a:r>
            <a:r>
              <a:rPr lang="en-US" altLang="zh-CN" sz="2400" dirty="0">
                <a:solidFill>
                  <a:srgbClr val="FF0000"/>
                </a:solidFill>
                <a:latin typeface="楷体" pitchFamily="49" charset="-122"/>
                <a:ea typeface="楷体" pitchFamily="49" charset="-122"/>
              </a:rPr>
              <a:t>margin</a:t>
            </a:r>
            <a:r>
              <a:rPr lang="zh-CN" altLang="en-US" sz="2400" dirty="0">
                <a:solidFill>
                  <a:srgbClr val="FF0000"/>
                </a:solidFill>
                <a:latin typeface="楷体" pitchFamily="49" charset="-122"/>
                <a:ea typeface="楷体" pitchFamily="49" charset="-122"/>
              </a:rPr>
              <a:t>最大化的线性分类器，这也是最简单的支持向量机</a:t>
            </a:r>
            <a:endParaRPr lang="en-US" altLang="zh-CN" sz="2400" dirty="0">
              <a:solidFill>
                <a:srgbClr val="FF0000"/>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additive="base">
                                        <p:cTn id="15" dur="500" fill="hold"/>
                                        <p:tgtEl>
                                          <p:spTgt spid="51"/>
                                        </p:tgtEl>
                                        <p:attrNameLst>
                                          <p:attrName>ppt_x</p:attrName>
                                        </p:attrNameLst>
                                      </p:cBhvr>
                                      <p:tavLst>
                                        <p:tav tm="0">
                                          <p:val>
                                            <p:strVal val="#ppt_x"/>
                                          </p:val>
                                        </p:tav>
                                        <p:tav tm="100000">
                                          <p:val>
                                            <p:strVal val="#ppt_x"/>
                                          </p:val>
                                        </p:tav>
                                      </p:tavLst>
                                    </p:anim>
                                    <p:anim calcmode="lin" valueType="num">
                                      <p:cBhvr additive="base">
                                        <p:cTn id="16" dur="500" fill="hold"/>
                                        <p:tgtEl>
                                          <p:spTgt spid="5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500" fill="hold"/>
                                        <p:tgtEl>
                                          <p:spTgt spid="53"/>
                                        </p:tgtEl>
                                        <p:attrNameLst>
                                          <p:attrName>ppt_x</p:attrName>
                                        </p:attrNameLst>
                                      </p:cBhvr>
                                      <p:tavLst>
                                        <p:tav tm="0">
                                          <p:val>
                                            <p:strVal val="#ppt_x"/>
                                          </p:val>
                                        </p:tav>
                                        <p:tav tm="100000">
                                          <p:val>
                                            <p:strVal val="#ppt_x"/>
                                          </p:val>
                                        </p:tav>
                                      </p:tavLst>
                                    </p:anim>
                                    <p:anim calcmode="lin" valueType="num">
                                      <p:cBhvr additive="base">
                                        <p:cTn id="2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animBg="1"/>
      <p:bldP spid="52" grpId="0" animBg="1"/>
      <p:bldP spid="5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81" y="-27384"/>
            <a:ext cx="9141319" cy="1417638"/>
          </a:xfrm>
        </p:spPr>
        <p:txBody>
          <a:bodyPr/>
          <a:lstStyle/>
          <a:p>
            <a:r>
              <a:rPr lang="zh-CN" altLang="en-US" dirty="0">
                <a:latin typeface="楷体" pitchFamily="49" charset="-122"/>
                <a:ea typeface="楷体" pitchFamily="49" charset="-122"/>
              </a:rPr>
              <a:t>支持向量机原理</a:t>
            </a:r>
          </a:p>
        </p:txBody>
      </p:sp>
      <p:sp>
        <p:nvSpPr>
          <p:cNvPr id="31" name="矩形 5"/>
          <p:cNvSpPr>
            <a:spLocks noChangeArrowheads="1"/>
          </p:cNvSpPr>
          <p:nvPr/>
        </p:nvSpPr>
        <p:spPr bwMode="auto">
          <a:xfrm>
            <a:off x="467544" y="1700808"/>
            <a:ext cx="8280920" cy="2548390"/>
          </a:xfrm>
          <a:prstGeom prst="rect">
            <a:avLst/>
          </a:prstGeom>
          <a:noFill/>
          <a:ln w="9525">
            <a:noFill/>
            <a:miter lim="800000"/>
            <a:headEnd/>
            <a:tailEnd/>
          </a:ln>
        </p:spPr>
        <p:txBody>
          <a:bodyPr wrap="square">
            <a:spAutoFit/>
          </a:bodyPr>
          <a:lstStyle/>
          <a:p>
            <a:pPr marL="457200" indent="-457200" algn="l">
              <a:spcBef>
                <a:spcPct val="20000"/>
              </a:spcBef>
              <a:buClr>
                <a:srgbClr val="800000"/>
              </a:buClr>
              <a:buFont typeface="Wingdings" pitchFamily="2" charset="2"/>
              <a:buChar char="Ø"/>
            </a:pPr>
            <a:r>
              <a:rPr lang="zh-CN" altLang="en-US" sz="2800" dirty="0" smtClean="0">
                <a:latin typeface="楷体" pitchFamily="49" charset="-122"/>
                <a:ea typeface="楷体" pitchFamily="49" charset="-122"/>
              </a:rPr>
              <a:t>根据</a:t>
            </a:r>
            <a:r>
              <a:rPr lang="zh-CN" altLang="en-US" sz="2800" dirty="0">
                <a:latin typeface="楷体" pitchFamily="49" charset="-122"/>
                <a:ea typeface="楷体" pitchFamily="49" charset="-122"/>
              </a:rPr>
              <a:t>直觉和</a:t>
            </a:r>
            <a:r>
              <a:rPr lang="en-US" altLang="zh-CN" sz="2800" dirty="0">
                <a:latin typeface="楷体" pitchFamily="49" charset="-122"/>
                <a:ea typeface="楷体" pitchFamily="49" charset="-122"/>
              </a:rPr>
              <a:t>PAC</a:t>
            </a:r>
            <a:r>
              <a:rPr lang="zh-CN" altLang="en-US" sz="2800" dirty="0">
                <a:latin typeface="楷体" pitchFamily="49" charset="-122"/>
                <a:ea typeface="楷体" pitchFamily="49" charset="-122"/>
              </a:rPr>
              <a:t>理论，最大化</a:t>
            </a:r>
            <a:r>
              <a:rPr lang="en-US" altLang="zh-CN" sz="2800" dirty="0">
                <a:latin typeface="楷体" pitchFamily="49" charset="-122"/>
                <a:ea typeface="楷体" pitchFamily="49" charset="-122"/>
              </a:rPr>
              <a:t>margin</a:t>
            </a:r>
            <a:r>
              <a:rPr lang="zh-CN" altLang="en-US" sz="2800" dirty="0">
                <a:latin typeface="楷体" pitchFamily="49" charset="-122"/>
                <a:ea typeface="楷体" pitchFamily="49" charset="-122"/>
              </a:rPr>
              <a:t>的分类器是最好的</a:t>
            </a:r>
            <a:endParaRPr lang="en-US" altLang="zh-CN" sz="2800" dirty="0">
              <a:latin typeface="楷体" pitchFamily="49" charset="-122"/>
              <a:ea typeface="楷体" pitchFamily="49" charset="-122"/>
            </a:endParaRPr>
          </a:p>
          <a:p>
            <a:pPr marL="457200" indent="-457200" algn="l">
              <a:spcBef>
                <a:spcPct val="20000"/>
              </a:spcBef>
              <a:buClr>
                <a:srgbClr val="800000"/>
              </a:buClr>
              <a:buFont typeface="Wingdings" pitchFamily="2" charset="2"/>
              <a:buChar char="Ø"/>
            </a:pPr>
            <a:r>
              <a:rPr lang="zh-CN" altLang="en-US" sz="2800" dirty="0">
                <a:latin typeface="楷体" pitchFamily="49" charset="-122"/>
                <a:ea typeface="楷体" pitchFamily="49" charset="-122"/>
              </a:rPr>
              <a:t>实现</a:t>
            </a:r>
            <a:r>
              <a:rPr lang="en-US" altLang="zh-CN" sz="2800" dirty="0">
                <a:latin typeface="楷体" pitchFamily="49" charset="-122"/>
                <a:ea typeface="楷体" pitchFamily="49" charset="-122"/>
              </a:rPr>
              <a:t>SVM</a:t>
            </a:r>
            <a:r>
              <a:rPr lang="zh-CN" altLang="en-US" sz="2800" dirty="0">
                <a:latin typeface="楷体" pitchFamily="49" charset="-122"/>
                <a:ea typeface="楷体" pitchFamily="49" charset="-122"/>
              </a:rPr>
              <a:t>只需要关注支持向量数据，其他数据可以忽略</a:t>
            </a:r>
            <a:endParaRPr lang="en-US" altLang="zh-CN" sz="2800" dirty="0">
              <a:latin typeface="楷体" pitchFamily="49" charset="-122"/>
              <a:ea typeface="楷体" pitchFamily="49" charset="-122"/>
            </a:endParaRPr>
          </a:p>
          <a:p>
            <a:pPr marL="457200" indent="-457200" algn="l">
              <a:spcBef>
                <a:spcPct val="50000"/>
              </a:spcBef>
              <a:buClr>
                <a:srgbClr val="800000"/>
              </a:buClr>
              <a:buFont typeface="Wingdings" pitchFamily="2" charset="2"/>
              <a:buChar char="Ø"/>
            </a:pPr>
            <a:r>
              <a:rPr lang="zh-CN" altLang="en-US" sz="2800" dirty="0">
                <a:latin typeface="楷体" pitchFamily="49" charset="-122"/>
                <a:ea typeface="楷体" pitchFamily="49" charset="-122"/>
              </a:rPr>
              <a:t>实践中支持向量机的效果很好</a:t>
            </a:r>
            <a:endParaRPr lang="en-US" altLang="zh-CN" sz="28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itchFamily="49" charset="-122"/>
                <a:ea typeface="楷体" pitchFamily="49" charset="-122"/>
              </a:rPr>
              <a:t>非容错支持向量机的数学表示</a:t>
            </a:r>
          </a:p>
        </p:txBody>
      </p:sp>
      <p:sp>
        <p:nvSpPr>
          <p:cNvPr id="29" name="Rectangle 4"/>
          <p:cNvSpPr txBox="1">
            <a:spLocks noChangeArrowheads="1"/>
          </p:cNvSpPr>
          <p:nvPr/>
        </p:nvSpPr>
        <p:spPr>
          <a:xfrm>
            <a:off x="323850" y="4441403"/>
            <a:ext cx="3886200" cy="1939925"/>
          </a:xfrm>
          <a:prstGeom prst="rect">
            <a:avLst/>
          </a:prstGeom>
          <a:noFill/>
          <a:ln/>
        </p:spPr>
        <p:txBody>
          <a:bodyPr/>
          <a:lstStyle/>
          <a:p>
            <a:pPr marL="495300" indent="-495300" algn="l" eaLnBrk="0" hangingPunct="0">
              <a:spcBef>
                <a:spcPct val="20000"/>
              </a:spcBef>
              <a:buFont typeface="Wingdings" pitchFamily="2" charset="2"/>
              <a:buChar char="n"/>
              <a:defRPr/>
            </a:pPr>
            <a:r>
              <a:rPr lang="en-US" altLang="zh-CN" sz="2600" b="1" i="1" kern="0" dirty="0">
                <a:solidFill>
                  <a:srgbClr val="0000FF"/>
                </a:solidFill>
                <a:latin typeface="+mn-lt"/>
                <a:ea typeface="+mn-ea"/>
              </a:rPr>
              <a:t>w</a:t>
            </a:r>
            <a:r>
              <a:rPr lang="en-US" altLang="zh-CN" sz="2600" i="1" kern="0" dirty="0">
                <a:solidFill>
                  <a:srgbClr val="0000FF"/>
                </a:solidFill>
                <a:latin typeface="+mn-lt"/>
                <a:ea typeface="+mn-ea"/>
              </a:rPr>
              <a:t> . </a:t>
            </a:r>
            <a:r>
              <a:rPr lang="en-US" altLang="zh-CN" sz="2600" b="1" i="1" kern="0" dirty="0">
                <a:solidFill>
                  <a:srgbClr val="0000FF"/>
                </a:solidFill>
                <a:latin typeface="+mn-lt"/>
                <a:ea typeface="+mn-ea"/>
              </a:rPr>
              <a:t>x</a:t>
            </a:r>
            <a:r>
              <a:rPr lang="en-US" altLang="zh-CN" sz="2600" b="1" i="1" kern="0" baseline="30000" dirty="0">
                <a:solidFill>
                  <a:srgbClr val="0000FF"/>
                </a:solidFill>
                <a:latin typeface="+mn-lt"/>
                <a:ea typeface="+mn-ea"/>
              </a:rPr>
              <a:t>+</a:t>
            </a:r>
            <a:r>
              <a:rPr lang="en-US" altLang="zh-CN" sz="2600" i="1" kern="0" dirty="0">
                <a:solidFill>
                  <a:srgbClr val="0000FF"/>
                </a:solidFill>
                <a:latin typeface="+mn-lt"/>
                <a:ea typeface="+mn-ea"/>
              </a:rPr>
              <a:t> + b = +1 </a:t>
            </a:r>
          </a:p>
          <a:p>
            <a:pPr marL="495300" indent="-495300" algn="l" eaLnBrk="0" hangingPunct="0">
              <a:spcBef>
                <a:spcPct val="20000"/>
              </a:spcBef>
              <a:buFont typeface="Wingdings" pitchFamily="2" charset="2"/>
              <a:buChar char="n"/>
              <a:defRPr/>
            </a:pPr>
            <a:r>
              <a:rPr lang="en-US" altLang="zh-CN" sz="2600" b="1" i="1" kern="0" dirty="0">
                <a:solidFill>
                  <a:srgbClr val="0000FF"/>
                </a:solidFill>
                <a:latin typeface="+mn-lt"/>
                <a:ea typeface="+mn-ea"/>
              </a:rPr>
              <a:t>w</a:t>
            </a:r>
            <a:r>
              <a:rPr lang="en-US" altLang="zh-CN" sz="2600" i="1" kern="0" dirty="0">
                <a:solidFill>
                  <a:srgbClr val="0000FF"/>
                </a:solidFill>
                <a:latin typeface="+mn-lt"/>
                <a:ea typeface="+mn-ea"/>
              </a:rPr>
              <a:t> . </a:t>
            </a:r>
            <a:r>
              <a:rPr lang="en-US" altLang="zh-CN" sz="2600" b="1" i="1" kern="0" dirty="0">
                <a:solidFill>
                  <a:srgbClr val="0000FF"/>
                </a:solidFill>
                <a:latin typeface="+mn-lt"/>
                <a:ea typeface="+mn-ea"/>
              </a:rPr>
              <a:t>x</a:t>
            </a:r>
            <a:r>
              <a:rPr lang="en-US" altLang="zh-CN" sz="2600" b="1" i="1" kern="0" baseline="30000" dirty="0">
                <a:solidFill>
                  <a:srgbClr val="0000FF"/>
                </a:solidFill>
                <a:latin typeface="+mn-lt"/>
                <a:ea typeface="+mn-ea"/>
              </a:rPr>
              <a:t>-</a:t>
            </a:r>
            <a:r>
              <a:rPr lang="en-US" altLang="zh-CN" sz="2600" i="1" kern="0" dirty="0">
                <a:solidFill>
                  <a:srgbClr val="0000FF"/>
                </a:solidFill>
                <a:latin typeface="+mn-lt"/>
                <a:ea typeface="+mn-ea"/>
              </a:rPr>
              <a:t> + b = -1 </a:t>
            </a:r>
          </a:p>
          <a:p>
            <a:pPr marL="495300" indent="-495300" eaLnBrk="0" hangingPunct="0">
              <a:spcBef>
                <a:spcPct val="20000"/>
              </a:spcBef>
              <a:buFont typeface="Wingdings" pitchFamily="2" charset="2"/>
              <a:buChar char="n"/>
              <a:defRPr/>
            </a:pPr>
            <a:r>
              <a:rPr lang="en-US" altLang="zh-CN" sz="2600" b="1" i="1" kern="0" dirty="0">
                <a:solidFill>
                  <a:srgbClr val="0000FF"/>
                </a:solidFill>
                <a:latin typeface="+mn-lt"/>
                <a:ea typeface="+mn-ea"/>
              </a:rPr>
              <a:t>w</a:t>
            </a:r>
            <a:r>
              <a:rPr lang="en-US" altLang="zh-CN" sz="2600" i="1" kern="0" dirty="0">
                <a:solidFill>
                  <a:srgbClr val="0000FF"/>
                </a:solidFill>
                <a:latin typeface="+mn-lt"/>
                <a:ea typeface="+mn-ea"/>
              </a:rPr>
              <a:t> . (</a:t>
            </a:r>
            <a:r>
              <a:rPr lang="en-US" altLang="zh-CN" sz="2600" b="1" i="1" kern="0" dirty="0">
                <a:solidFill>
                  <a:srgbClr val="0000FF"/>
                </a:solidFill>
                <a:latin typeface="+mn-lt"/>
                <a:ea typeface="+mn-ea"/>
              </a:rPr>
              <a:t>x</a:t>
            </a:r>
            <a:r>
              <a:rPr lang="en-US" altLang="zh-CN" sz="2600" b="1" i="1" kern="0" baseline="30000" dirty="0">
                <a:solidFill>
                  <a:srgbClr val="0000FF"/>
                </a:solidFill>
                <a:latin typeface="+mn-lt"/>
                <a:ea typeface="+mn-ea"/>
              </a:rPr>
              <a:t>+</a:t>
            </a:r>
            <a:r>
              <a:rPr lang="en-US" altLang="zh-CN" sz="2600" b="1" i="1" kern="0" dirty="0">
                <a:solidFill>
                  <a:srgbClr val="0000FF"/>
                </a:solidFill>
                <a:latin typeface="+mn-lt"/>
                <a:ea typeface="+mn-ea"/>
              </a:rPr>
              <a:t>-</a:t>
            </a:r>
            <a:r>
              <a:rPr lang="en-US" altLang="zh-CN" sz="2600" b="1" i="1" kern="0" dirty="0" smtClean="0">
                <a:solidFill>
                  <a:srgbClr val="0000FF"/>
                </a:solidFill>
                <a:latin typeface="+mn-lt"/>
                <a:ea typeface="+mn-ea"/>
              </a:rPr>
              <a:t>x</a:t>
            </a:r>
            <a:r>
              <a:rPr lang="en-US" altLang="zh-CN" sz="2600" b="1" i="1" kern="0" baseline="30000" dirty="0" smtClean="0">
                <a:solidFill>
                  <a:srgbClr val="0000FF"/>
                </a:solidFill>
                <a:latin typeface="+mn-lt"/>
                <a:ea typeface="+mn-ea"/>
              </a:rPr>
              <a:t>-</a:t>
            </a:r>
            <a:r>
              <a:rPr lang="en-US" altLang="zh-CN" sz="2600" i="1" kern="0" dirty="0" smtClean="0">
                <a:solidFill>
                  <a:srgbClr val="0000FF"/>
                </a:solidFill>
              </a:rPr>
              <a:t>)</a:t>
            </a:r>
            <a:r>
              <a:rPr lang="zh-CN" altLang="en-US" sz="2600" i="1" kern="0" dirty="0" smtClean="0">
                <a:solidFill>
                  <a:srgbClr val="0000FF"/>
                </a:solidFill>
              </a:rPr>
              <a:t> </a:t>
            </a:r>
            <a:r>
              <a:rPr lang="en-US" altLang="zh-CN" sz="2600" i="1" kern="0" dirty="0" smtClean="0">
                <a:solidFill>
                  <a:srgbClr val="0000FF"/>
                </a:solidFill>
                <a:latin typeface="+mn-lt"/>
                <a:ea typeface="+mn-ea"/>
              </a:rPr>
              <a:t>= 2</a:t>
            </a:r>
            <a:endParaRPr lang="en-US" altLang="zh-CN" sz="2600" kern="0" dirty="0">
              <a:solidFill>
                <a:srgbClr val="0000FF"/>
              </a:solidFill>
              <a:latin typeface="+mn-lt"/>
              <a:ea typeface="+mn-ea"/>
            </a:endParaRPr>
          </a:p>
        </p:txBody>
      </p:sp>
      <p:sp>
        <p:nvSpPr>
          <p:cNvPr id="30" name="Line 5"/>
          <p:cNvSpPr>
            <a:spLocks noChangeShapeType="1"/>
          </p:cNvSpPr>
          <p:nvPr/>
        </p:nvSpPr>
        <p:spPr bwMode="auto">
          <a:xfrm rot="20000665">
            <a:off x="2292350" y="2333649"/>
            <a:ext cx="2971800" cy="0"/>
          </a:xfrm>
          <a:prstGeom prst="line">
            <a:avLst/>
          </a:prstGeom>
          <a:noFill/>
          <a:ln w="12700">
            <a:solidFill>
              <a:srgbClr val="993300"/>
            </a:solidFill>
            <a:round/>
            <a:headEnd/>
            <a:tailEnd/>
          </a:ln>
        </p:spPr>
        <p:txBody>
          <a:bodyPr>
            <a:spAutoFit/>
          </a:bodyPr>
          <a:lstStyle/>
          <a:p>
            <a:endParaRPr lang="zh-CN" altLang="en-US"/>
          </a:p>
        </p:txBody>
      </p:sp>
      <p:sp>
        <p:nvSpPr>
          <p:cNvPr id="31" name="Line 6"/>
          <p:cNvSpPr>
            <a:spLocks noChangeShapeType="1"/>
          </p:cNvSpPr>
          <p:nvPr/>
        </p:nvSpPr>
        <p:spPr bwMode="auto">
          <a:xfrm rot="20000665">
            <a:off x="2438400" y="2624162"/>
            <a:ext cx="2971800" cy="0"/>
          </a:xfrm>
          <a:prstGeom prst="line">
            <a:avLst/>
          </a:prstGeom>
          <a:noFill/>
          <a:ln w="12700">
            <a:solidFill>
              <a:schemeClr val="tx1"/>
            </a:solidFill>
            <a:round/>
            <a:headEnd/>
            <a:tailEnd/>
          </a:ln>
        </p:spPr>
        <p:txBody>
          <a:bodyPr>
            <a:spAutoFit/>
          </a:bodyPr>
          <a:lstStyle/>
          <a:p>
            <a:endParaRPr lang="zh-CN" altLang="en-US"/>
          </a:p>
        </p:txBody>
      </p:sp>
      <p:sp>
        <p:nvSpPr>
          <p:cNvPr id="32" name="Line 7"/>
          <p:cNvSpPr>
            <a:spLocks noChangeShapeType="1"/>
          </p:cNvSpPr>
          <p:nvPr/>
        </p:nvSpPr>
        <p:spPr bwMode="auto">
          <a:xfrm rot="20000665">
            <a:off x="2582863" y="2913087"/>
            <a:ext cx="2971800" cy="0"/>
          </a:xfrm>
          <a:prstGeom prst="line">
            <a:avLst/>
          </a:prstGeom>
          <a:noFill/>
          <a:ln w="12700">
            <a:solidFill>
              <a:schemeClr val="accent2"/>
            </a:solidFill>
            <a:round/>
            <a:headEnd/>
            <a:tailEnd/>
          </a:ln>
        </p:spPr>
        <p:txBody>
          <a:bodyPr>
            <a:spAutoFit/>
          </a:bodyPr>
          <a:lstStyle/>
          <a:p>
            <a:endParaRPr lang="zh-CN" altLang="en-US"/>
          </a:p>
        </p:txBody>
      </p:sp>
      <p:sp>
        <p:nvSpPr>
          <p:cNvPr id="33" name="Text Box 8"/>
          <p:cNvSpPr txBox="1">
            <a:spLocks noChangeArrowheads="1"/>
          </p:cNvSpPr>
          <p:nvPr/>
        </p:nvSpPr>
        <p:spPr bwMode="auto">
          <a:xfrm rot="20013014">
            <a:off x="1752600" y="1843112"/>
            <a:ext cx="3048000" cy="701675"/>
          </a:xfrm>
          <a:prstGeom prst="rect">
            <a:avLst/>
          </a:prstGeom>
          <a:noFill/>
          <a:ln w="19050" algn="ctr">
            <a:noFill/>
            <a:miter lim="800000"/>
            <a:headEnd/>
            <a:tailEnd/>
          </a:ln>
        </p:spPr>
        <p:txBody>
          <a:bodyPr>
            <a:spAutoFit/>
          </a:bodyPr>
          <a:lstStyle/>
          <a:p>
            <a:pPr marL="342900" indent="-342900">
              <a:spcBef>
                <a:spcPct val="50000"/>
              </a:spcBef>
              <a:buClr>
                <a:schemeClr val="tx1"/>
              </a:buClr>
            </a:pPr>
            <a:r>
              <a:rPr lang="en-US" altLang="zh-CN" sz="2000">
                <a:solidFill>
                  <a:srgbClr val="FF0000"/>
                </a:solidFill>
                <a:latin typeface="Tahoma" pitchFamily="34" charset="0"/>
              </a:rPr>
              <a:t>“Predict Class = +1” zone</a:t>
            </a:r>
          </a:p>
        </p:txBody>
      </p:sp>
      <p:sp>
        <p:nvSpPr>
          <p:cNvPr id="34" name="Text Box 9"/>
          <p:cNvSpPr txBox="1">
            <a:spLocks noChangeArrowheads="1"/>
          </p:cNvSpPr>
          <p:nvPr/>
        </p:nvSpPr>
        <p:spPr bwMode="auto">
          <a:xfrm rot="20013014">
            <a:off x="2971800" y="3138512"/>
            <a:ext cx="2887663" cy="701675"/>
          </a:xfrm>
          <a:prstGeom prst="rect">
            <a:avLst/>
          </a:prstGeom>
          <a:noFill/>
          <a:ln w="19050" algn="ctr">
            <a:noFill/>
            <a:miter lim="800000"/>
            <a:headEnd/>
            <a:tailEnd/>
          </a:ln>
        </p:spPr>
        <p:txBody>
          <a:bodyPr>
            <a:spAutoFit/>
          </a:bodyPr>
          <a:lstStyle/>
          <a:p>
            <a:pPr marL="342900" indent="-342900">
              <a:spcBef>
                <a:spcPct val="50000"/>
              </a:spcBef>
              <a:buClr>
                <a:schemeClr val="tx1"/>
              </a:buClr>
            </a:pPr>
            <a:r>
              <a:rPr lang="en-US" altLang="zh-CN" sz="2000">
                <a:solidFill>
                  <a:srgbClr val="33CC33"/>
                </a:solidFill>
                <a:latin typeface="Tahoma" pitchFamily="34" charset="0"/>
              </a:rPr>
              <a:t>“Predict Class = -1” zone</a:t>
            </a:r>
          </a:p>
        </p:txBody>
      </p:sp>
      <p:sp>
        <p:nvSpPr>
          <p:cNvPr id="35" name="Text Box 10"/>
          <p:cNvSpPr txBox="1">
            <a:spLocks noChangeArrowheads="1"/>
          </p:cNvSpPr>
          <p:nvPr/>
        </p:nvSpPr>
        <p:spPr bwMode="auto">
          <a:xfrm rot="19822108">
            <a:off x="1219200" y="3062312"/>
            <a:ext cx="1493838" cy="336550"/>
          </a:xfrm>
          <a:prstGeom prst="rect">
            <a:avLst/>
          </a:prstGeom>
          <a:noFill/>
          <a:ln w="19050" algn="ctr">
            <a:noFill/>
            <a:miter lim="800000"/>
            <a:headEnd/>
            <a:tailEnd/>
          </a:ln>
        </p:spPr>
        <p:txBody>
          <a:bodyPr>
            <a:spAutoFit/>
          </a:bodyPr>
          <a:lstStyle/>
          <a:p>
            <a:pPr marL="342900" indent="-342900">
              <a:spcBef>
                <a:spcPct val="50000"/>
              </a:spcBef>
              <a:buClr>
                <a:schemeClr val="tx1"/>
              </a:buClr>
            </a:pPr>
            <a:r>
              <a:rPr lang="en-US" altLang="zh-CN" sz="1600">
                <a:solidFill>
                  <a:schemeClr val="hlink"/>
                </a:solidFill>
                <a:latin typeface="Tahoma" pitchFamily="34" charset="0"/>
              </a:rPr>
              <a:t>wx+b=1</a:t>
            </a:r>
          </a:p>
        </p:txBody>
      </p:sp>
      <p:sp>
        <p:nvSpPr>
          <p:cNvPr id="36" name="Text Box 11"/>
          <p:cNvSpPr txBox="1">
            <a:spLocks noChangeArrowheads="1"/>
          </p:cNvSpPr>
          <p:nvPr/>
        </p:nvSpPr>
        <p:spPr bwMode="auto">
          <a:xfrm rot="19822108">
            <a:off x="1600200" y="3367112"/>
            <a:ext cx="990600" cy="336550"/>
          </a:xfrm>
          <a:prstGeom prst="rect">
            <a:avLst/>
          </a:prstGeom>
          <a:noFill/>
          <a:ln w="19050" algn="ctr">
            <a:noFill/>
            <a:miter lim="800000"/>
            <a:headEnd/>
            <a:tailEnd/>
          </a:ln>
        </p:spPr>
        <p:txBody>
          <a:bodyPr>
            <a:spAutoFit/>
          </a:bodyPr>
          <a:lstStyle/>
          <a:p>
            <a:pPr marL="342900" indent="-342900">
              <a:spcBef>
                <a:spcPct val="50000"/>
              </a:spcBef>
              <a:buClr>
                <a:schemeClr val="tx1"/>
              </a:buClr>
            </a:pPr>
            <a:r>
              <a:rPr lang="en-US" altLang="zh-CN" sz="1600">
                <a:latin typeface="Tahoma" pitchFamily="34" charset="0"/>
              </a:rPr>
              <a:t>wx+b=0</a:t>
            </a:r>
          </a:p>
        </p:txBody>
      </p:sp>
      <p:sp>
        <p:nvSpPr>
          <p:cNvPr id="37" name="Text Box 12"/>
          <p:cNvSpPr txBox="1">
            <a:spLocks noChangeArrowheads="1"/>
          </p:cNvSpPr>
          <p:nvPr/>
        </p:nvSpPr>
        <p:spPr bwMode="auto">
          <a:xfrm rot="19822108">
            <a:off x="1676400" y="3671912"/>
            <a:ext cx="1287463" cy="336550"/>
          </a:xfrm>
          <a:prstGeom prst="rect">
            <a:avLst/>
          </a:prstGeom>
          <a:noFill/>
          <a:ln w="19050" algn="ctr">
            <a:noFill/>
            <a:miter lim="800000"/>
            <a:headEnd/>
            <a:tailEnd/>
          </a:ln>
        </p:spPr>
        <p:txBody>
          <a:bodyPr>
            <a:spAutoFit/>
          </a:bodyPr>
          <a:lstStyle/>
          <a:p>
            <a:pPr marL="342900" indent="-342900">
              <a:spcBef>
                <a:spcPct val="50000"/>
              </a:spcBef>
              <a:buClr>
                <a:schemeClr val="tx1"/>
              </a:buClr>
            </a:pPr>
            <a:r>
              <a:rPr lang="en-US" altLang="zh-CN" sz="1600">
                <a:solidFill>
                  <a:srgbClr val="747E26"/>
                </a:solidFill>
                <a:latin typeface="Tahoma" pitchFamily="34" charset="0"/>
              </a:rPr>
              <a:t>wx+b=-1</a:t>
            </a:r>
          </a:p>
        </p:txBody>
      </p:sp>
      <p:sp>
        <p:nvSpPr>
          <p:cNvPr id="38" name="Line 13"/>
          <p:cNvSpPr>
            <a:spLocks noChangeShapeType="1"/>
          </p:cNvSpPr>
          <p:nvPr/>
        </p:nvSpPr>
        <p:spPr bwMode="auto">
          <a:xfrm>
            <a:off x="5170488" y="1643087"/>
            <a:ext cx="327025" cy="598487"/>
          </a:xfrm>
          <a:prstGeom prst="line">
            <a:avLst/>
          </a:prstGeom>
          <a:noFill/>
          <a:ln w="9525">
            <a:solidFill>
              <a:schemeClr val="tx1"/>
            </a:solidFill>
            <a:round/>
            <a:headEnd type="triangle" w="med" len="med"/>
            <a:tailEnd type="triangle" w="med" len="med"/>
          </a:ln>
        </p:spPr>
        <p:txBody>
          <a:bodyPr>
            <a:spAutoFit/>
          </a:bodyPr>
          <a:lstStyle/>
          <a:p>
            <a:endParaRPr lang="zh-CN" altLang="en-US"/>
          </a:p>
        </p:txBody>
      </p:sp>
      <p:sp>
        <p:nvSpPr>
          <p:cNvPr id="39" name="Oval 16"/>
          <p:cNvSpPr>
            <a:spLocks noChangeArrowheads="1"/>
          </p:cNvSpPr>
          <p:nvPr/>
        </p:nvSpPr>
        <p:spPr bwMode="auto">
          <a:xfrm>
            <a:off x="4114800" y="2833712"/>
            <a:ext cx="76200" cy="76200"/>
          </a:xfrm>
          <a:prstGeom prst="ellipse">
            <a:avLst/>
          </a:prstGeom>
          <a:solidFill>
            <a:srgbClr val="990099"/>
          </a:solidFill>
          <a:ln w="19050" cap="rnd" algn="ctr">
            <a:solidFill>
              <a:schemeClr val="tx1"/>
            </a:solidFill>
            <a:prstDash val="sysDot"/>
            <a:round/>
            <a:headEnd/>
            <a:tailEnd/>
          </a:ln>
        </p:spPr>
        <p:txBody>
          <a:bodyPr wrap="none" anchor="ctr">
            <a:spAutoFit/>
          </a:bodyPr>
          <a:lstStyle/>
          <a:p>
            <a:endParaRPr lang="zh-CN" altLang="en-US"/>
          </a:p>
        </p:txBody>
      </p:sp>
      <p:sp>
        <p:nvSpPr>
          <p:cNvPr id="40" name="Text Box 17"/>
          <p:cNvSpPr txBox="1">
            <a:spLocks noChangeArrowheads="1"/>
          </p:cNvSpPr>
          <p:nvPr/>
        </p:nvSpPr>
        <p:spPr bwMode="auto">
          <a:xfrm>
            <a:off x="4267200" y="2681312"/>
            <a:ext cx="457200" cy="415925"/>
          </a:xfrm>
          <a:prstGeom prst="rect">
            <a:avLst/>
          </a:prstGeom>
          <a:solidFill>
            <a:schemeClr val="bg1"/>
          </a:solidFill>
          <a:ln w="19050" algn="ctr">
            <a:solidFill>
              <a:srgbClr val="990099"/>
            </a:solidFill>
            <a:miter lim="800000"/>
            <a:headEnd/>
            <a:tailEnd/>
          </a:ln>
        </p:spPr>
        <p:txBody>
          <a:bodyPr>
            <a:spAutoFit/>
          </a:bodyPr>
          <a:lstStyle/>
          <a:p>
            <a:pPr marL="342900" indent="-342900" algn="l">
              <a:spcBef>
                <a:spcPct val="50000"/>
              </a:spcBef>
              <a:buClr>
                <a:schemeClr val="tx1"/>
              </a:buClr>
            </a:pPr>
            <a:r>
              <a:rPr lang="en-US" altLang="zh-CN" sz="2000" b="1" i="1">
                <a:solidFill>
                  <a:srgbClr val="990099"/>
                </a:solidFill>
                <a:latin typeface="Tahoma" pitchFamily="34" charset="0"/>
              </a:rPr>
              <a:t>X</a:t>
            </a:r>
            <a:r>
              <a:rPr lang="en-US" altLang="zh-CN" sz="2000" b="1" i="1" baseline="40000">
                <a:solidFill>
                  <a:srgbClr val="990099"/>
                </a:solidFill>
                <a:latin typeface="Tahoma" pitchFamily="34" charset="0"/>
              </a:rPr>
              <a:t>-</a:t>
            </a:r>
          </a:p>
        </p:txBody>
      </p:sp>
      <p:sp>
        <p:nvSpPr>
          <p:cNvPr id="41" name="Oval 18"/>
          <p:cNvSpPr>
            <a:spLocks noChangeArrowheads="1"/>
          </p:cNvSpPr>
          <p:nvPr/>
        </p:nvSpPr>
        <p:spPr bwMode="auto">
          <a:xfrm>
            <a:off x="4189413" y="2084412"/>
            <a:ext cx="76200" cy="76200"/>
          </a:xfrm>
          <a:prstGeom prst="ellipse">
            <a:avLst/>
          </a:prstGeom>
          <a:solidFill>
            <a:srgbClr val="CC3300"/>
          </a:solidFill>
          <a:ln w="19050" algn="ctr">
            <a:noFill/>
            <a:round/>
            <a:headEnd/>
            <a:tailEnd/>
          </a:ln>
        </p:spPr>
        <p:txBody>
          <a:bodyPr wrap="none" anchor="ctr">
            <a:spAutoFit/>
          </a:bodyPr>
          <a:lstStyle/>
          <a:p>
            <a:endParaRPr lang="zh-CN" altLang="en-US"/>
          </a:p>
        </p:txBody>
      </p:sp>
      <p:sp>
        <p:nvSpPr>
          <p:cNvPr id="42" name="Text Box 19"/>
          <p:cNvSpPr txBox="1">
            <a:spLocks noChangeArrowheads="1"/>
          </p:cNvSpPr>
          <p:nvPr/>
        </p:nvSpPr>
        <p:spPr bwMode="auto">
          <a:xfrm>
            <a:off x="4300538" y="1646262"/>
            <a:ext cx="515937" cy="415925"/>
          </a:xfrm>
          <a:prstGeom prst="rect">
            <a:avLst/>
          </a:prstGeom>
          <a:solidFill>
            <a:schemeClr val="bg1"/>
          </a:solidFill>
          <a:ln w="19050" algn="ctr">
            <a:solidFill>
              <a:srgbClr val="CC3300"/>
            </a:solidFill>
            <a:miter lim="800000"/>
            <a:headEnd/>
            <a:tailEnd/>
          </a:ln>
        </p:spPr>
        <p:txBody>
          <a:bodyPr>
            <a:spAutoFit/>
          </a:bodyPr>
          <a:lstStyle/>
          <a:p>
            <a:pPr marL="342900" indent="-342900" algn="l">
              <a:spcBef>
                <a:spcPct val="50000"/>
              </a:spcBef>
              <a:buClr>
                <a:schemeClr val="tx1"/>
              </a:buClr>
            </a:pPr>
            <a:r>
              <a:rPr lang="en-US" altLang="zh-CN" sz="2000" b="1" i="1">
                <a:solidFill>
                  <a:srgbClr val="CC3300"/>
                </a:solidFill>
                <a:latin typeface="Tahoma" pitchFamily="34" charset="0"/>
              </a:rPr>
              <a:t>x</a:t>
            </a:r>
            <a:r>
              <a:rPr lang="en-US" altLang="zh-CN" sz="2400" i="1" baseline="30000">
                <a:solidFill>
                  <a:srgbClr val="CC3300"/>
                </a:solidFill>
                <a:latin typeface="Tahoma" pitchFamily="34" charset="0"/>
              </a:rPr>
              <a:t>+</a:t>
            </a:r>
          </a:p>
        </p:txBody>
      </p:sp>
      <p:graphicFrame>
        <p:nvGraphicFramePr>
          <p:cNvPr id="43" name="Object 4"/>
          <p:cNvGraphicFramePr>
            <a:graphicFrameLocks noChangeAspect="1"/>
          </p:cNvGraphicFramePr>
          <p:nvPr/>
        </p:nvGraphicFramePr>
        <p:xfrm>
          <a:off x="4284663" y="4513287"/>
          <a:ext cx="3886200" cy="1228725"/>
        </p:xfrm>
        <a:graphic>
          <a:graphicData uri="http://schemas.openxmlformats.org/presentationml/2006/ole">
            <mc:AlternateContent xmlns:mc="http://schemas.openxmlformats.org/markup-compatibility/2006">
              <mc:Choice xmlns:v="urn:schemas-microsoft-com:vml" Requires="v">
                <p:oleObj spid="_x0000_s81945" name="Equation" r:id="rId3" imgW="1473200" imgH="469900" progId="">
                  <p:embed/>
                </p:oleObj>
              </mc:Choice>
              <mc:Fallback>
                <p:oleObj name="Equation" r:id="rId3" imgW="1473200" imgH="46990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4513287"/>
                        <a:ext cx="3886200" cy="1228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Text Box 31"/>
          <p:cNvSpPr txBox="1">
            <a:spLocks noChangeArrowheads="1"/>
          </p:cNvSpPr>
          <p:nvPr/>
        </p:nvSpPr>
        <p:spPr bwMode="auto">
          <a:xfrm>
            <a:off x="5638800" y="1690712"/>
            <a:ext cx="2743200" cy="457200"/>
          </a:xfrm>
          <a:prstGeom prst="rect">
            <a:avLst/>
          </a:prstGeom>
          <a:noFill/>
          <a:ln w="19050" algn="ctr">
            <a:noFill/>
            <a:miter lim="800000"/>
            <a:headEnd/>
            <a:tailEnd/>
          </a:ln>
        </p:spPr>
        <p:txBody>
          <a:bodyPr>
            <a:spAutoFit/>
          </a:bodyPr>
          <a:lstStyle/>
          <a:p>
            <a:pPr marL="342900" indent="-342900" algn="l">
              <a:spcBef>
                <a:spcPct val="50000"/>
              </a:spcBef>
              <a:buClr>
                <a:schemeClr val="tx1"/>
              </a:buClr>
            </a:pPr>
            <a:r>
              <a:rPr lang="en-US" altLang="zh-CN" sz="2400" b="1" i="1" dirty="0">
                <a:solidFill>
                  <a:srgbClr val="FF0000"/>
                </a:solidFill>
                <a:latin typeface="Tahoma" pitchFamily="34" charset="0"/>
              </a:rPr>
              <a:t>M</a:t>
            </a:r>
            <a:r>
              <a:rPr lang="en-US" altLang="zh-CN" sz="2400" dirty="0">
                <a:solidFill>
                  <a:srgbClr val="FF0000"/>
                </a:solidFill>
                <a:latin typeface="Tahoma" pitchFamily="34" charset="0"/>
              </a:rPr>
              <a:t>=Margin </a:t>
            </a:r>
            <a:r>
              <a:rPr lang="zh-CN" altLang="en-US" sz="2400" dirty="0">
                <a:solidFill>
                  <a:srgbClr val="FF0000"/>
                </a:solidFill>
                <a:latin typeface="Tahoma" pitchFamily="34" charset="0"/>
              </a:rPr>
              <a:t>宽度</a:t>
            </a:r>
            <a:endParaRPr lang="en-US" altLang="zh-CN" sz="2400" i="1" dirty="0">
              <a:solidFill>
                <a:srgbClr val="FF0000"/>
              </a:solidFill>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itchFamily="49" charset="-122"/>
                <a:ea typeface="楷体" pitchFamily="49" charset="-122"/>
              </a:rPr>
              <a:t>非容错支持向量机的数学表示</a:t>
            </a:r>
          </a:p>
        </p:txBody>
      </p:sp>
      <p:sp>
        <p:nvSpPr>
          <p:cNvPr id="19" name="Rectangle 5"/>
          <p:cNvSpPr>
            <a:spLocks noChangeArrowheads="1"/>
          </p:cNvSpPr>
          <p:nvPr/>
        </p:nvSpPr>
        <p:spPr bwMode="auto">
          <a:xfrm>
            <a:off x="121096" y="1431056"/>
            <a:ext cx="8915400" cy="3124200"/>
          </a:xfrm>
          <a:prstGeom prst="rect">
            <a:avLst/>
          </a:prstGeom>
          <a:noFill/>
          <a:ln w="9525">
            <a:noFill/>
            <a:miter lim="800000"/>
            <a:headEnd/>
            <a:tailEnd/>
          </a:ln>
        </p:spPr>
        <p:txBody>
          <a:bodyPr/>
          <a:lstStyle/>
          <a:p>
            <a:pPr marL="342900" indent="-342900" algn="l">
              <a:spcBef>
                <a:spcPct val="20000"/>
              </a:spcBef>
              <a:buClr>
                <a:srgbClr val="800000"/>
              </a:buClr>
              <a:buSzPct val="100000"/>
              <a:buFont typeface="Wingdings" pitchFamily="2" charset="2"/>
              <a:buChar char="Ø"/>
            </a:pPr>
            <a:r>
              <a:rPr lang="zh-CN" altLang="en-US" sz="2400" dirty="0">
                <a:latin typeface="楷体" pitchFamily="49" charset="-122"/>
                <a:ea typeface="楷体" pitchFamily="49" charset="-122"/>
              </a:rPr>
              <a:t>目标</a:t>
            </a:r>
            <a:r>
              <a:rPr lang="en-US" altLang="zh-CN" sz="2400" dirty="0">
                <a:latin typeface="楷体" pitchFamily="49" charset="-122"/>
                <a:ea typeface="楷体" pitchFamily="49" charset="-122"/>
              </a:rPr>
              <a:t>: 1) </a:t>
            </a:r>
            <a:r>
              <a:rPr lang="zh-CN" altLang="en-US" sz="2400" dirty="0">
                <a:latin typeface="楷体" pitchFamily="49" charset="-122"/>
                <a:ea typeface="楷体" pitchFamily="49" charset="-122"/>
              </a:rPr>
              <a:t>正确地分类所有的训练数据</a:t>
            </a:r>
            <a:endParaRPr lang="en-US" altLang="zh-CN" sz="2400" dirty="0">
              <a:latin typeface="楷体" pitchFamily="49" charset="-122"/>
              <a:ea typeface="楷体" pitchFamily="49" charset="-122"/>
            </a:endParaRPr>
          </a:p>
          <a:p>
            <a:pPr marL="342900" indent="-342900" algn="l">
              <a:spcBef>
                <a:spcPct val="20000"/>
              </a:spcBef>
              <a:buClr>
                <a:srgbClr val="800000"/>
              </a:buClr>
              <a:buSzPct val="65000"/>
            </a:pPr>
            <a:r>
              <a:rPr lang="en-US" altLang="zh-CN" sz="2400" i="1" dirty="0">
                <a:solidFill>
                  <a:schemeClr val="tx2"/>
                </a:solidFill>
                <a:latin typeface="楷体" pitchFamily="49" charset="-122"/>
                <a:ea typeface="楷体" pitchFamily="49" charset="-122"/>
              </a:rPr>
              <a:t>                          </a:t>
            </a:r>
            <a:r>
              <a:rPr lang="en-US" altLang="zh-CN" sz="2400" i="1" dirty="0" smtClean="0">
                <a:solidFill>
                  <a:schemeClr val="tx2"/>
                </a:solidFill>
                <a:latin typeface="楷体" pitchFamily="49" charset="-122"/>
                <a:ea typeface="楷体" pitchFamily="49" charset="-122"/>
              </a:rPr>
              <a:t>  </a:t>
            </a:r>
            <a:r>
              <a:rPr lang="en-US" altLang="zh-CN" sz="2400" i="1" dirty="0" smtClean="0">
                <a:solidFill>
                  <a:schemeClr val="tx2"/>
                </a:solidFill>
                <a:latin typeface="Times New Roman" pitchFamily="18" charset="0"/>
                <a:ea typeface="楷体" pitchFamily="49" charset="-122"/>
                <a:cs typeface="Times New Roman" pitchFamily="18" charset="0"/>
              </a:rPr>
              <a:t>if  </a:t>
            </a:r>
            <a:r>
              <a:rPr lang="en-US" altLang="zh-CN" sz="2400" i="1" dirty="0" err="1" smtClean="0">
                <a:solidFill>
                  <a:schemeClr val="tx2"/>
                </a:solidFill>
                <a:latin typeface="Times New Roman" pitchFamily="18" charset="0"/>
                <a:ea typeface="楷体" pitchFamily="49" charset="-122"/>
                <a:cs typeface="Times New Roman" pitchFamily="18" charset="0"/>
              </a:rPr>
              <a:t>y</a:t>
            </a:r>
            <a:r>
              <a:rPr lang="en-US" altLang="zh-CN" sz="2400" i="1" baseline="-25000" dirty="0" err="1" smtClean="0">
                <a:solidFill>
                  <a:schemeClr val="tx2"/>
                </a:solidFill>
                <a:latin typeface="Times New Roman" pitchFamily="18" charset="0"/>
                <a:ea typeface="楷体" pitchFamily="49" charset="-122"/>
                <a:cs typeface="Times New Roman" pitchFamily="18" charset="0"/>
              </a:rPr>
              <a:t>i</a:t>
            </a:r>
            <a:r>
              <a:rPr lang="en-US" altLang="zh-CN" sz="2400" i="1" dirty="0" smtClean="0">
                <a:solidFill>
                  <a:schemeClr val="tx2"/>
                </a:solidFill>
                <a:latin typeface="Times New Roman" pitchFamily="18" charset="0"/>
                <a:ea typeface="楷体" pitchFamily="49" charset="-122"/>
                <a:cs typeface="Times New Roman" pitchFamily="18" charset="0"/>
              </a:rPr>
              <a:t> </a:t>
            </a:r>
            <a:r>
              <a:rPr lang="en-US" altLang="zh-CN" sz="2400" i="1" dirty="0">
                <a:solidFill>
                  <a:schemeClr val="tx2"/>
                </a:solidFill>
                <a:latin typeface="Times New Roman" pitchFamily="18" charset="0"/>
                <a:ea typeface="楷体" pitchFamily="49" charset="-122"/>
                <a:cs typeface="Times New Roman" pitchFamily="18" charset="0"/>
              </a:rPr>
              <a:t>= +</a:t>
            </a:r>
            <a:r>
              <a:rPr lang="en-US" altLang="zh-CN" sz="2400" dirty="0">
                <a:solidFill>
                  <a:schemeClr val="tx2"/>
                </a:solidFill>
                <a:latin typeface="Times New Roman" pitchFamily="18" charset="0"/>
                <a:ea typeface="楷体" pitchFamily="49" charset="-122"/>
                <a:cs typeface="Times New Roman" pitchFamily="18" charset="0"/>
              </a:rPr>
              <a:t>1</a:t>
            </a:r>
          </a:p>
          <a:p>
            <a:pPr marL="342900" indent="-342900" algn="l">
              <a:spcBef>
                <a:spcPct val="20000"/>
              </a:spcBef>
              <a:buClr>
                <a:srgbClr val="800000"/>
              </a:buClr>
              <a:buSzPct val="65000"/>
            </a:pPr>
            <a:r>
              <a:rPr lang="en-US" altLang="zh-CN" sz="2400" i="1" dirty="0">
                <a:solidFill>
                  <a:schemeClr val="tx2"/>
                </a:solidFill>
                <a:latin typeface="楷体" pitchFamily="49" charset="-122"/>
                <a:ea typeface="楷体" pitchFamily="49" charset="-122"/>
              </a:rPr>
              <a:t>                          </a:t>
            </a:r>
            <a:r>
              <a:rPr lang="en-US" altLang="zh-CN" sz="2400" i="1" dirty="0" smtClean="0">
                <a:solidFill>
                  <a:schemeClr val="tx2"/>
                </a:solidFill>
                <a:latin typeface="楷体" pitchFamily="49" charset="-122"/>
                <a:ea typeface="楷体" pitchFamily="49" charset="-122"/>
              </a:rPr>
              <a:t>  </a:t>
            </a:r>
            <a:r>
              <a:rPr lang="en-US" altLang="zh-CN" sz="2400" i="1" dirty="0" smtClean="0">
                <a:solidFill>
                  <a:schemeClr val="tx2"/>
                </a:solidFill>
                <a:latin typeface="Times New Roman" pitchFamily="18" charset="0"/>
                <a:ea typeface="楷体" pitchFamily="49" charset="-122"/>
                <a:cs typeface="Times New Roman" pitchFamily="18" charset="0"/>
              </a:rPr>
              <a:t>if  </a:t>
            </a:r>
            <a:r>
              <a:rPr lang="en-US" altLang="zh-CN" sz="2400" i="1" dirty="0" err="1" smtClean="0">
                <a:solidFill>
                  <a:schemeClr val="tx2"/>
                </a:solidFill>
                <a:latin typeface="Times New Roman" pitchFamily="18" charset="0"/>
                <a:ea typeface="楷体" pitchFamily="49" charset="-122"/>
                <a:cs typeface="Times New Roman" pitchFamily="18" charset="0"/>
              </a:rPr>
              <a:t>y</a:t>
            </a:r>
            <a:r>
              <a:rPr lang="en-US" altLang="zh-CN" sz="2400" i="1" baseline="-30000" dirty="0" err="1" smtClean="0">
                <a:solidFill>
                  <a:schemeClr val="tx2"/>
                </a:solidFill>
                <a:latin typeface="Times New Roman" pitchFamily="18" charset="0"/>
                <a:ea typeface="楷体" pitchFamily="49" charset="-122"/>
                <a:cs typeface="Times New Roman" pitchFamily="18" charset="0"/>
              </a:rPr>
              <a:t>i</a:t>
            </a:r>
            <a:r>
              <a:rPr lang="en-US" altLang="zh-CN" sz="2400" i="1" dirty="0" smtClean="0">
                <a:solidFill>
                  <a:schemeClr val="tx2"/>
                </a:solidFill>
                <a:latin typeface="Times New Roman" pitchFamily="18" charset="0"/>
                <a:ea typeface="楷体" pitchFamily="49" charset="-122"/>
                <a:cs typeface="Times New Roman" pitchFamily="18" charset="0"/>
              </a:rPr>
              <a:t> </a:t>
            </a:r>
            <a:r>
              <a:rPr lang="en-US" altLang="zh-CN" sz="2400" i="1" dirty="0">
                <a:solidFill>
                  <a:schemeClr val="tx2"/>
                </a:solidFill>
                <a:latin typeface="Times New Roman" pitchFamily="18" charset="0"/>
                <a:ea typeface="楷体" pitchFamily="49" charset="-122"/>
                <a:cs typeface="Times New Roman" pitchFamily="18" charset="0"/>
              </a:rPr>
              <a:t>= </a:t>
            </a:r>
            <a:r>
              <a:rPr lang="en-US" altLang="zh-CN" sz="2400" i="1" dirty="0" smtClean="0">
                <a:solidFill>
                  <a:schemeClr val="tx2"/>
                </a:solidFill>
                <a:latin typeface="Times New Roman" pitchFamily="18" charset="0"/>
                <a:ea typeface="楷体" pitchFamily="49" charset="-122"/>
                <a:cs typeface="Times New Roman" pitchFamily="18" charset="0"/>
              </a:rPr>
              <a:t>- </a:t>
            </a:r>
            <a:r>
              <a:rPr lang="en-US" altLang="zh-CN" sz="2400" dirty="0" smtClean="0">
                <a:solidFill>
                  <a:schemeClr val="tx2"/>
                </a:solidFill>
                <a:latin typeface="Times New Roman" pitchFamily="18" charset="0"/>
                <a:ea typeface="楷体" pitchFamily="49" charset="-122"/>
                <a:cs typeface="Times New Roman" pitchFamily="18" charset="0"/>
              </a:rPr>
              <a:t>1</a:t>
            </a:r>
            <a:endParaRPr lang="en-US" altLang="zh-CN" sz="2400" dirty="0">
              <a:solidFill>
                <a:schemeClr val="tx2"/>
              </a:solidFill>
              <a:latin typeface="Times New Roman" pitchFamily="18" charset="0"/>
              <a:ea typeface="楷体" pitchFamily="49" charset="-122"/>
              <a:cs typeface="Times New Roman" pitchFamily="18" charset="0"/>
            </a:endParaRPr>
          </a:p>
          <a:p>
            <a:pPr marL="342900" indent="-342900" algn="l">
              <a:spcBef>
                <a:spcPct val="20000"/>
              </a:spcBef>
              <a:buClr>
                <a:srgbClr val="800000"/>
              </a:buClr>
              <a:buSzPct val="65000"/>
            </a:pPr>
            <a:r>
              <a:rPr lang="en-US" altLang="zh-CN" sz="2400" dirty="0">
                <a:latin typeface="楷体" pitchFamily="49" charset="-122"/>
                <a:ea typeface="楷体" pitchFamily="49" charset="-122"/>
              </a:rPr>
              <a:t>                          </a:t>
            </a:r>
            <a:r>
              <a:rPr lang="en-US" altLang="zh-CN" sz="2400" dirty="0" smtClean="0">
                <a:latin typeface="楷体" pitchFamily="49" charset="-122"/>
                <a:ea typeface="楷体" pitchFamily="49" charset="-122"/>
              </a:rPr>
              <a:t>  </a:t>
            </a:r>
            <a:r>
              <a:rPr lang="en-US" altLang="zh-CN" sz="2400" dirty="0" smtClean="0">
                <a:solidFill>
                  <a:schemeClr val="tx2"/>
                </a:solidFill>
                <a:latin typeface="Times New Roman" pitchFamily="18" charset="0"/>
                <a:ea typeface="楷体" pitchFamily="49" charset="-122"/>
                <a:cs typeface="Times New Roman" pitchFamily="18" charset="0"/>
              </a:rPr>
              <a:t>for </a:t>
            </a:r>
            <a:r>
              <a:rPr lang="en-US" altLang="zh-CN" sz="2400" dirty="0">
                <a:solidFill>
                  <a:schemeClr val="tx2"/>
                </a:solidFill>
                <a:latin typeface="Times New Roman" pitchFamily="18" charset="0"/>
                <a:ea typeface="楷体" pitchFamily="49" charset="-122"/>
                <a:cs typeface="Times New Roman" pitchFamily="18" charset="0"/>
              </a:rPr>
              <a:t>all </a:t>
            </a:r>
            <a:r>
              <a:rPr lang="en-US" altLang="zh-CN" sz="2400" i="1" dirty="0">
                <a:solidFill>
                  <a:schemeClr val="tx2"/>
                </a:solidFill>
                <a:latin typeface="Times New Roman" pitchFamily="18" charset="0"/>
                <a:ea typeface="楷体" pitchFamily="49" charset="-122"/>
                <a:cs typeface="Times New Roman" pitchFamily="18" charset="0"/>
              </a:rPr>
              <a:t>i</a:t>
            </a:r>
            <a:r>
              <a:rPr lang="en-US" altLang="zh-CN" sz="2400" dirty="0">
                <a:latin typeface="Times New Roman" pitchFamily="18" charset="0"/>
                <a:ea typeface="楷体" pitchFamily="49" charset="-122"/>
                <a:cs typeface="Times New Roman" pitchFamily="18" charset="0"/>
              </a:rPr>
              <a:t>             </a:t>
            </a:r>
          </a:p>
          <a:p>
            <a:pPr marL="342900" indent="-342900" algn="l">
              <a:spcBef>
                <a:spcPct val="20000"/>
              </a:spcBef>
              <a:buClr>
                <a:srgbClr val="800000"/>
              </a:buClr>
              <a:buSzPct val="65000"/>
            </a:pPr>
            <a:r>
              <a:rPr lang="en-US" altLang="zh-CN" sz="2400" dirty="0">
                <a:latin typeface="楷体" pitchFamily="49" charset="-122"/>
                <a:ea typeface="楷体" pitchFamily="49" charset="-122"/>
              </a:rPr>
              <a:t>      </a:t>
            </a:r>
            <a:r>
              <a:rPr lang="en-US" altLang="zh-CN" sz="2400" dirty="0" smtClean="0">
                <a:latin typeface="楷体" pitchFamily="49" charset="-122"/>
                <a:ea typeface="楷体" pitchFamily="49" charset="-122"/>
              </a:rPr>
              <a:t>  2</a:t>
            </a:r>
            <a:r>
              <a:rPr lang="en-US" altLang="zh-CN" sz="2400" dirty="0">
                <a:latin typeface="楷体" pitchFamily="49" charset="-122"/>
                <a:ea typeface="楷体" pitchFamily="49" charset="-122"/>
              </a:rPr>
              <a:t>) </a:t>
            </a:r>
            <a:r>
              <a:rPr lang="zh-CN" altLang="en-US" sz="2400" dirty="0">
                <a:latin typeface="楷体" pitchFamily="49" charset="-122"/>
                <a:ea typeface="楷体" pitchFamily="49" charset="-122"/>
              </a:rPr>
              <a:t>最大化</a:t>
            </a:r>
            <a:r>
              <a:rPr lang="en-US" altLang="zh-CN" sz="2400" dirty="0">
                <a:latin typeface="楷体" pitchFamily="49" charset="-122"/>
                <a:ea typeface="楷体" pitchFamily="49" charset="-122"/>
              </a:rPr>
              <a:t>margin</a:t>
            </a:r>
          </a:p>
          <a:p>
            <a:pPr marL="342900" indent="-342900" algn="l">
              <a:spcBef>
                <a:spcPct val="20000"/>
              </a:spcBef>
              <a:buClr>
                <a:srgbClr val="800000"/>
              </a:buClr>
              <a:buSzPct val="65000"/>
            </a:pPr>
            <a:r>
              <a:rPr lang="en-US" altLang="zh-CN" sz="2400" dirty="0">
                <a:latin typeface="楷体" pitchFamily="49" charset="-122"/>
                <a:ea typeface="楷体" pitchFamily="49" charset="-122"/>
              </a:rPr>
              <a:t>        </a:t>
            </a:r>
          </a:p>
          <a:p>
            <a:pPr marL="342900" indent="-342900" algn="l">
              <a:spcBef>
                <a:spcPct val="20000"/>
              </a:spcBef>
              <a:buClr>
                <a:srgbClr val="800000"/>
              </a:buClr>
              <a:buSzPct val="65000"/>
            </a:pPr>
            <a:r>
              <a:rPr lang="en-US" altLang="zh-CN" sz="2400" dirty="0">
                <a:latin typeface="楷体" pitchFamily="49" charset="-122"/>
                <a:ea typeface="楷体" pitchFamily="49" charset="-122"/>
              </a:rPr>
              <a:t>       </a:t>
            </a:r>
            <a:r>
              <a:rPr lang="en-US" altLang="zh-CN" sz="2400" dirty="0" smtClean="0">
                <a:latin typeface="楷体" pitchFamily="49" charset="-122"/>
                <a:ea typeface="楷体" pitchFamily="49" charset="-122"/>
              </a:rPr>
              <a:t>    </a:t>
            </a:r>
            <a:r>
              <a:rPr lang="zh-CN" altLang="en-US" sz="2400" dirty="0" smtClean="0">
                <a:latin typeface="楷体" pitchFamily="49" charset="-122"/>
                <a:ea typeface="楷体" pitchFamily="49" charset="-122"/>
              </a:rPr>
              <a:t>等同</a:t>
            </a:r>
            <a:r>
              <a:rPr lang="zh-CN" altLang="en-US" sz="2400" dirty="0">
                <a:latin typeface="楷体" pitchFamily="49" charset="-122"/>
                <a:ea typeface="楷体" pitchFamily="49" charset="-122"/>
              </a:rPr>
              <a:t>于最小化</a:t>
            </a:r>
            <a:endParaRPr lang="en-US" altLang="zh-CN" sz="2400" dirty="0">
              <a:latin typeface="楷体" pitchFamily="49" charset="-122"/>
              <a:ea typeface="楷体" pitchFamily="49" charset="-122"/>
            </a:endParaRPr>
          </a:p>
          <a:p>
            <a:pPr marL="342900" indent="-342900" algn="l">
              <a:spcBef>
                <a:spcPct val="20000"/>
              </a:spcBef>
              <a:buClr>
                <a:srgbClr val="800000"/>
              </a:buClr>
              <a:buSzPct val="65000"/>
              <a:buFont typeface="Wingdings" pitchFamily="2" charset="2"/>
              <a:buChar char="Ø"/>
            </a:pPr>
            <a:endParaRPr lang="en-US" altLang="zh-CN" sz="2400" b="1" dirty="0"/>
          </a:p>
          <a:p>
            <a:pPr marL="342900" indent="-342900" algn="l">
              <a:spcBef>
                <a:spcPct val="20000"/>
              </a:spcBef>
              <a:buClr>
                <a:srgbClr val="800000"/>
              </a:buClr>
              <a:buSzPct val="100000"/>
              <a:buFont typeface="Wingdings" pitchFamily="2" charset="2"/>
              <a:buChar char="Ø"/>
            </a:pPr>
            <a:r>
              <a:rPr lang="zh-CN" altLang="en-US" sz="2400" dirty="0">
                <a:latin typeface="楷体" pitchFamily="49" charset="-122"/>
                <a:ea typeface="楷体" pitchFamily="49" charset="-122"/>
              </a:rPr>
              <a:t>我们将该问题表示成一个二次最优化问题来求解</a:t>
            </a:r>
            <a:r>
              <a:rPr lang="en-US" altLang="zh-CN" sz="2400" dirty="0">
                <a:latin typeface="楷体" pitchFamily="49" charset="-122"/>
                <a:ea typeface="楷体" pitchFamily="49" charset="-122"/>
              </a:rPr>
              <a:t>w</a:t>
            </a:r>
            <a:r>
              <a:rPr lang="zh-CN" altLang="en-US" sz="2400" dirty="0">
                <a:latin typeface="楷体" pitchFamily="49" charset="-122"/>
                <a:ea typeface="楷体" pitchFamily="49" charset="-122"/>
              </a:rPr>
              <a:t>和</a:t>
            </a:r>
            <a:r>
              <a:rPr lang="en-US" altLang="zh-CN" sz="2400" dirty="0">
                <a:latin typeface="楷体" pitchFamily="49" charset="-122"/>
                <a:ea typeface="楷体" pitchFamily="49" charset="-122"/>
              </a:rPr>
              <a:t>b</a:t>
            </a:r>
          </a:p>
          <a:p>
            <a:pPr marL="342900" indent="-342900" algn="l">
              <a:spcBef>
                <a:spcPct val="20000"/>
              </a:spcBef>
              <a:buClr>
                <a:srgbClr val="800000"/>
              </a:buClr>
              <a:buSzPct val="65000"/>
            </a:pPr>
            <a:r>
              <a:rPr lang="en-US" altLang="zh-CN" sz="2400" dirty="0" smtClean="0"/>
              <a:t>                    </a:t>
            </a:r>
            <a:r>
              <a:rPr lang="en-US" altLang="zh-CN" sz="2400" dirty="0" smtClean="0">
                <a:latin typeface="Times New Roman" pitchFamily="18" charset="0"/>
                <a:cs typeface="Times New Roman" pitchFamily="18" charset="0"/>
              </a:rPr>
              <a:t>Minimize</a:t>
            </a:r>
            <a:r>
              <a:rPr lang="en-US" altLang="zh-CN" sz="2400" dirty="0" smtClean="0"/>
              <a:t> </a:t>
            </a:r>
            <a:endParaRPr lang="en-US" altLang="zh-CN" sz="2400" dirty="0"/>
          </a:p>
          <a:p>
            <a:pPr marL="342900" indent="-342900" algn="l">
              <a:spcBef>
                <a:spcPct val="20000"/>
              </a:spcBef>
              <a:buClr>
                <a:srgbClr val="800000"/>
              </a:buClr>
              <a:buSzPct val="65000"/>
            </a:pPr>
            <a:r>
              <a:rPr lang="en-US" altLang="zh-CN" sz="2400" dirty="0"/>
              <a:t>       </a:t>
            </a:r>
            <a:r>
              <a:rPr lang="en-US" altLang="zh-CN" sz="2400" dirty="0" smtClean="0"/>
              <a:t>             </a:t>
            </a:r>
            <a:r>
              <a:rPr lang="en-US" altLang="zh-CN" sz="2400" dirty="0">
                <a:latin typeface="Times New Roman" pitchFamily="18" charset="0"/>
                <a:cs typeface="Times New Roman" pitchFamily="18" charset="0"/>
              </a:rPr>
              <a:t>subject to                          </a:t>
            </a:r>
          </a:p>
          <a:p>
            <a:pPr marL="342900" indent="-342900" algn="l">
              <a:spcBef>
                <a:spcPct val="20000"/>
              </a:spcBef>
              <a:buSzPct val="65000"/>
              <a:buFont typeface="Wingdings" pitchFamily="2" charset="2"/>
              <a:buChar char="n"/>
            </a:pPr>
            <a:endParaRPr lang="en-US" altLang="zh-CN" sz="2400" dirty="0"/>
          </a:p>
        </p:txBody>
      </p:sp>
      <p:graphicFrame>
        <p:nvGraphicFramePr>
          <p:cNvPr id="21" name="Object 4"/>
          <p:cNvGraphicFramePr>
            <a:graphicFrameLocks noChangeAspect="1"/>
          </p:cNvGraphicFramePr>
          <p:nvPr>
            <p:extLst>
              <p:ext uri="{D42A27DB-BD31-4B8C-83A1-F6EECF244321}">
                <p14:modId xmlns:p14="http://schemas.microsoft.com/office/powerpoint/2010/main" val="620124933"/>
              </p:ext>
            </p:extLst>
          </p:nvPr>
        </p:nvGraphicFramePr>
        <p:xfrm>
          <a:off x="4009256" y="3068960"/>
          <a:ext cx="1282824" cy="1076656"/>
        </p:xfrm>
        <a:graphic>
          <a:graphicData uri="http://schemas.openxmlformats.org/presentationml/2006/ole">
            <mc:AlternateContent xmlns:mc="http://schemas.openxmlformats.org/markup-compatibility/2006">
              <mc:Choice xmlns:v="urn:schemas-microsoft-com:vml" Requires="v">
                <p:oleObj spid="_x0000_s81097" name="Equation" r:id="rId3" imgW="533169" imgH="444307" progId="">
                  <p:embed/>
                </p:oleObj>
              </mc:Choice>
              <mc:Fallback>
                <p:oleObj name="Equation" r:id="rId3" imgW="533169" imgH="444307" progId="">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9256" y="3068960"/>
                        <a:ext cx="1282824" cy="1076656"/>
                      </a:xfrm>
                      <a:prstGeom prst="rect">
                        <a:avLst/>
                      </a:prstGeom>
                      <a:noFill/>
                      <a:extLst/>
                    </p:spPr>
                  </p:pic>
                </p:oleObj>
              </mc:Fallback>
            </mc:AlternateContent>
          </a:graphicData>
        </a:graphic>
      </p:graphicFrame>
      <p:graphicFrame>
        <p:nvGraphicFramePr>
          <p:cNvPr id="23" name="Object 5"/>
          <p:cNvGraphicFramePr>
            <a:graphicFrameLocks noChangeAspect="1"/>
          </p:cNvGraphicFramePr>
          <p:nvPr>
            <p:extLst>
              <p:ext uri="{D42A27DB-BD31-4B8C-83A1-F6EECF244321}">
                <p14:modId xmlns:p14="http://schemas.microsoft.com/office/powerpoint/2010/main" val="3886442461"/>
              </p:ext>
            </p:extLst>
          </p:nvPr>
        </p:nvGraphicFramePr>
        <p:xfrm>
          <a:off x="3562350" y="5373688"/>
          <a:ext cx="2033588" cy="863600"/>
        </p:xfrm>
        <a:graphic>
          <a:graphicData uri="http://schemas.openxmlformats.org/presentationml/2006/ole">
            <mc:AlternateContent xmlns:mc="http://schemas.openxmlformats.org/markup-compatibility/2006">
              <mc:Choice xmlns:v="urn:schemas-microsoft-com:vml" Requires="v">
                <p:oleObj spid="_x0000_s81098" name="公式" r:id="rId5" imgW="927000" imgH="393480" progId="Equation.3">
                  <p:embed/>
                </p:oleObj>
              </mc:Choice>
              <mc:Fallback>
                <p:oleObj name="公式" r:id="rId5" imgW="927000" imgH="393480" progId="Equation.3">
                  <p:embed/>
                  <p:pic>
                    <p:nvPicPr>
                      <p:cNvPr id="0" name="Picture 18"/>
                      <p:cNvPicPr>
                        <a:picLocks noChangeAspect="1" noChangeArrowheads="1"/>
                      </p:cNvPicPr>
                      <p:nvPr/>
                    </p:nvPicPr>
                    <p:blipFill>
                      <a:blip r:embed="rId6"/>
                      <a:srcRect/>
                      <a:stretch>
                        <a:fillRect/>
                      </a:stretch>
                    </p:blipFill>
                    <p:spPr bwMode="auto">
                      <a:xfrm>
                        <a:off x="3562350" y="5373688"/>
                        <a:ext cx="2033588" cy="863600"/>
                      </a:xfrm>
                      <a:prstGeom prst="rect">
                        <a:avLst/>
                      </a:prstGeom>
                      <a:noFill/>
                      <a:ln>
                        <a:noFill/>
                      </a:ln>
                      <a:effectLst/>
                      <a:extLst/>
                    </p:spPr>
                  </p:pic>
                </p:oleObj>
              </mc:Fallback>
            </mc:AlternateContent>
          </a:graphicData>
        </a:graphic>
      </p:graphicFrame>
      <p:graphicFrame>
        <p:nvGraphicFramePr>
          <p:cNvPr id="24" name="Object 6"/>
          <p:cNvGraphicFramePr>
            <a:graphicFrameLocks noChangeAspect="1"/>
          </p:cNvGraphicFramePr>
          <p:nvPr/>
        </p:nvGraphicFramePr>
        <p:xfrm>
          <a:off x="2143571" y="1824756"/>
          <a:ext cx="1900238" cy="579438"/>
        </p:xfrm>
        <a:graphic>
          <a:graphicData uri="http://schemas.openxmlformats.org/presentationml/2006/ole">
            <mc:AlternateContent xmlns:mc="http://schemas.openxmlformats.org/markup-compatibility/2006">
              <mc:Choice xmlns:v="urn:schemas-microsoft-com:vml" Requires="v">
                <p:oleObj spid="_x0000_s81099" name="Equation" r:id="rId7" imgW="672808" imgH="228501" progId="">
                  <p:embed/>
                </p:oleObj>
              </mc:Choice>
              <mc:Fallback>
                <p:oleObj name="Equation" r:id="rId7" imgW="672808" imgH="228501" progId="">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3571" y="1824756"/>
                        <a:ext cx="1900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7"/>
          <p:cNvGraphicFramePr>
            <a:graphicFrameLocks noChangeAspect="1"/>
          </p:cNvGraphicFramePr>
          <p:nvPr>
            <p:extLst>
              <p:ext uri="{D42A27DB-BD31-4B8C-83A1-F6EECF244321}">
                <p14:modId xmlns:p14="http://schemas.microsoft.com/office/powerpoint/2010/main" val="1413486643"/>
              </p:ext>
            </p:extLst>
          </p:nvPr>
        </p:nvGraphicFramePr>
        <p:xfrm>
          <a:off x="1475656" y="2284413"/>
          <a:ext cx="2581275" cy="547687"/>
        </p:xfrm>
        <a:graphic>
          <a:graphicData uri="http://schemas.openxmlformats.org/presentationml/2006/ole">
            <mc:AlternateContent xmlns:mc="http://schemas.openxmlformats.org/markup-compatibility/2006">
              <mc:Choice xmlns:v="urn:schemas-microsoft-com:vml" Requires="v">
                <p:oleObj spid="_x0000_s81100" name="公式" r:id="rId9" imgW="914400" imgH="228600" progId="">
                  <p:embed/>
                </p:oleObj>
              </mc:Choice>
              <mc:Fallback>
                <p:oleObj name="公式" r:id="rId9" imgW="914400" imgH="228600" progId="">
                  <p:embed/>
                  <p:pic>
                    <p:nvPicPr>
                      <p:cNvPr id="0" name="Picture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5656" y="2284413"/>
                        <a:ext cx="2581275"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8"/>
          <p:cNvGraphicFramePr>
            <a:graphicFrameLocks noChangeAspect="1"/>
          </p:cNvGraphicFramePr>
          <p:nvPr>
            <p:extLst>
              <p:ext uri="{D42A27DB-BD31-4B8C-83A1-F6EECF244321}">
                <p14:modId xmlns:p14="http://schemas.microsoft.com/office/powerpoint/2010/main" val="1800697201"/>
              </p:ext>
            </p:extLst>
          </p:nvPr>
        </p:nvGraphicFramePr>
        <p:xfrm>
          <a:off x="3563888" y="6093296"/>
          <a:ext cx="2273695" cy="576064"/>
        </p:xfrm>
        <a:graphic>
          <a:graphicData uri="http://schemas.openxmlformats.org/presentationml/2006/ole">
            <mc:AlternateContent xmlns:mc="http://schemas.openxmlformats.org/markup-compatibility/2006">
              <mc:Choice xmlns:v="urn:schemas-microsoft-com:vml" Requires="v">
                <p:oleObj spid="_x0000_s81101" name="Equation" r:id="rId11" imgW="901309" imgH="228501" progId="">
                  <p:embed/>
                </p:oleObj>
              </mc:Choice>
              <mc:Fallback>
                <p:oleObj name="Equation" r:id="rId11" imgW="901309" imgH="228501" progId="">
                  <p:embed/>
                  <p:pic>
                    <p:nvPicPr>
                      <p:cNvPr id="0" name="Picture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3888" y="6093296"/>
                        <a:ext cx="2273695" cy="576064"/>
                      </a:xfrm>
                      <a:prstGeom prst="rect">
                        <a:avLst/>
                      </a:prstGeom>
                      <a:noFill/>
                      <a:extLst/>
                    </p:spPr>
                  </p:pic>
                </p:oleObj>
              </mc:Fallback>
            </mc:AlternateContent>
          </a:graphicData>
        </a:graphic>
      </p:graphicFrame>
      <p:sp>
        <p:nvSpPr>
          <p:cNvPr id="27" name="AutoShape 16"/>
          <p:cNvSpPr>
            <a:spLocks/>
          </p:cNvSpPr>
          <p:nvPr/>
        </p:nvSpPr>
        <p:spPr bwMode="auto">
          <a:xfrm>
            <a:off x="6156176" y="2040656"/>
            <a:ext cx="228600" cy="609600"/>
          </a:xfrm>
          <a:prstGeom prst="rightBrace">
            <a:avLst>
              <a:gd name="adj1" fmla="val 22222"/>
              <a:gd name="adj2" fmla="val 50000"/>
            </a:avLst>
          </a:prstGeom>
          <a:noFill/>
          <a:ln w="9525">
            <a:solidFill>
              <a:schemeClr val="tx1"/>
            </a:solidFill>
            <a:round/>
            <a:headEnd/>
            <a:tailEnd/>
          </a:ln>
        </p:spPr>
        <p:txBody>
          <a:bodyPr wrap="none" anchor="ctr"/>
          <a:lstStyle/>
          <a:p>
            <a:endParaRPr lang="zh-CN" altLang="en-US"/>
          </a:p>
        </p:txBody>
      </p:sp>
      <p:sp>
        <p:nvSpPr>
          <p:cNvPr id="28" name="AutoShape 17"/>
          <p:cNvSpPr>
            <a:spLocks noChangeArrowheads="1"/>
          </p:cNvSpPr>
          <p:nvPr/>
        </p:nvSpPr>
        <p:spPr bwMode="auto">
          <a:xfrm>
            <a:off x="6674296" y="2269256"/>
            <a:ext cx="609600" cy="685800"/>
          </a:xfrm>
          <a:prstGeom prst="curvedLeftArrow">
            <a:avLst>
              <a:gd name="adj1" fmla="val 22500"/>
              <a:gd name="adj2" fmla="val 45000"/>
              <a:gd name="adj3" fmla="val 33333"/>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29" name="Object 9"/>
          <p:cNvGraphicFramePr>
            <a:graphicFrameLocks noChangeAspect="1"/>
          </p:cNvGraphicFramePr>
          <p:nvPr/>
        </p:nvGraphicFramePr>
        <p:xfrm>
          <a:off x="1949896" y="2726456"/>
          <a:ext cx="2133600" cy="539750"/>
        </p:xfrm>
        <a:graphic>
          <a:graphicData uri="http://schemas.openxmlformats.org/presentationml/2006/ole">
            <mc:AlternateContent xmlns:mc="http://schemas.openxmlformats.org/markup-compatibility/2006">
              <mc:Choice xmlns:v="urn:schemas-microsoft-com:vml" Requires="v">
                <p:oleObj spid="_x0000_s81102" name="Equation" r:id="rId13" imgW="901309" imgH="228501" progId="">
                  <p:embed/>
                </p:oleObj>
              </mc:Choice>
              <mc:Fallback>
                <p:oleObj name="Equation" r:id="rId13" imgW="901309" imgH="228501" progId="">
                  <p:embed/>
                  <p:pic>
                    <p:nvPicPr>
                      <p:cNvPr id="0" name="Picture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49896" y="2726456"/>
                        <a:ext cx="213360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10"/>
          <p:cNvGraphicFramePr>
            <a:graphicFrameLocks noChangeAspect="1"/>
          </p:cNvGraphicFramePr>
          <p:nvPr>
            <p:extLst>
              <p:ext uri="{D42A27DB-BD31-4B8C-83A1-F6EECF244321}">
                <p14:modId xmlns:p14="http://schemas.microsoft.com/office/powerpoint/2010/main" val="3617969394"/>
              </p:ext>
            </p:extLst>
          </p:nvPr>
        </p:nvGraphicFramePr>
        <p:xfrm>
          <a:off x="6270476" y="6165304"/>
          <a:ext cx="457200" cy="414338"/>
        </p:xfrm>
        <a:graphic>
          <a:graphicData uri="http://schemas.openxmlformats.org/presentationml/2006/ole">
            <mc:AlternateContent xmlns:mc="http://schemas.openxmlformats.org/markup-compatibility/2006">
              <mc:Choice xmlns:v="urn:schemas-microsoft-com:vml" Requires="v">
                <p:oleObj spid="_x0000_s81103" name="Equation" r:id="rId15" imgW="202936" imgH="177569" progId="">
                  <p:embed/>
                </p:oleObj>
              </mc:Choice>
              <mc:Fallback>
                <p:oleObj name="Equation" r:id="rId15" imgW="202936" imgH="177569" progId="">
                  <p:embed/>
                  <p:pic>
                    <p:nvPicPr>
                      <p:cNvPr id="0" name="Picture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70476" y="6165304"/>
                        <a:ext cx="457200"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11"/>
          <p:cNvGraphicFramePr>
            <a:graphicFrameLocks noChangeAspect="1"/>
          </p:cNvGraphicFramePr>
          <p:nvPr>
            <p:extLst>
              <p:ext uri="{D42A27DB-BD31-4B8C-83A1-F6EECF244321}">
                <p14:modId xmlns:p14="http://schemas.microsoft.com/office/powerpoint/2010/main" val="2063691938"/>
              </p:ext>
            </p:extLst>
          </p:nvPr>
        </p:nvGraphicFramePr>
        <p:xfrm>
          <a:off x="3917950" y="3878263"/>
          <a:ext cx="1117600" cy="990600"/>
        </p:xfrm>
        <a:graphic>
          <a:graphicData uri="http://schemas.openxmlformats.org/presentationml/2006/ole">
            <mc:AlternateContent xmlns:mc="http://schemas.openxmlformats.org/markup-compatibility/2006">
              <mc:Choice xmlns:v="urn:schemas-microsoft-com:vml" Requires="v">
                <p:oleObj spid="_x0000_s81104" name="公式" r:id="rId17" imgW="444240" imgH="393480" progId="Equation.3">
                  <p:embed/>
                </p:oleObj>
              </mc:Choice>
              <mc:Fallback>
                <p:oleObj name="公式" r:id="rId17" imgW="444240" imgH="393480" progId="Equation.3">
                  <p:embed/>
                  <p:pic>
                    <p:nvPicPr>
                      <p:cNvPr id="0" name="Picture 24"/>
                      <p:cNvPicPr>
                        <a:picLocks noChangeAspect="1" noChangeArrowheads="1"/>
                      </p:cNvPicPr>
                      <p:nvPr/>
                    </p:nvPicPr>
                    <p:blipFill>
                      <a:blip r:embed="rId18"/>
                      <a:srcRect/>
                      <a:stretch>
                        <a:fillRect/>
                      </a:stretch>
                    </p:blipFill>
                    <p:spPr bwMode="auto">
                      <a:xfrm>
                        <a:off x="3917950" y="3878263"/>
                        <a:ext cx="1117600" cy="990600"/>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itchFamily="49" charset="-122"/>
                <a:ea typeface="楷体" pitchFamily="49" charset="-122"/>
              </a:rPr>
              <a:t>非容错支持向量机的数学表示</a:t>
            </a:r>
          </a:p>
        </p:txBody>
      </p:sp>
      <p:sp>
        <p:nvSpPr>
          <p:cNvPr id="20" name="Rectangle 5"/>
          <p:cNvSpPr>
            <a:spLocks noChangeArrowheads="1"/>
          </p:cNvSpPr>
          <p:nvPr/>
        </p:nvSpPr>
        <p:spPr bwMode="auto">
          <a:xfrm>
            <a:off x="323528" y="3227412"/>
            <a:ext cx="8229600" cy="3009900"/>
          </a:xfrm>
          <a:prstGeom prst="rect">
            <a:avLst/>
          </a:prstGeom>
          <a:noFill/>
          <a:ln w="9525">
            <a:noFill/>
            <a:miter lim="800000"/>
            <a:headEnd/>
            <a:tailEnd/>
          </a:ln>
        </p:spPr>
        <p:txBody>
          <a:bodyPr/>
          <a:lstStyle/>
          <a:p>
            <a:pPr marL="342900" indent="-342900">
              <a:spcBef>
                <a:spcPct val="20000"/>
              </a:spcBef>
              <a:buClr>
                <a:srgbClr val="800000"/>
              </a:buClr>
              <a:buSzPct val="100000"/>
              <a:buFont typeface="Wingdings" pitchFamily="2" charset="2"/>
              <a:buChar char="Ø"/>
            </a:pPr>
            <a:r>
              <a:rPr lang="zh-CN" altLang="en-US" sz="2800" dirty="0" smtClean="0">
                <a:latin typeface="楷体" pitchFamily="49" charset="-122"/>
                <a:ea typeface="楷体" pitchFamily="49" charset="-122"/>
              </a:rPr>
              <a:t>需要</a:t>
            </a:r>
            <a:r>
              <a:rPr lang="zh-CN" altLang="en-US" sz="2800" dirty="0">
                <a:latin typeface="楷体" pitchFamily="49" charset="-122"/>
                <a:ea typeface="楷体" pitchFamily="49" charset="-122"/>
              </a:rPr>
              <a:t>解一个有线性约束条件的二次规划方程</a:t>
            </a:r>
            <a:endParaRPr lang="en-US" altLang="zh-CN" sz="2800" dirty="0">
              <a:latin typeface="楷体" pitchFamily="49" charset="-122"/>
              <a:ea typeface="楷体" pitchFamily="49" charset="-122"/>
            </a:endParaRPr>
          </a:p>
          <a:p>
            <a:pPr marL="342900" indent="-342900">
              <a:spcBef>
                <a:spcPct val="20000"/>
              </a:spcBef>
              <a:buClr>
                <a:srgbClr val="800000"/>
              </a:buClr>
              <a:buSzPct val="100000"/>
              <a:buFont typeface="Wingdings" pitchFamily="2" charset="2"/>
              <a:buChar char="Ø"/>
            </a:pPr>
            <a:r>
              <a:rPr lang="zh-CN" altLang="en-US" sz="2800" dirty="0">
                <a:latin typeface="楷体" pitchFamily="49" charset="-122"/>
                <a:ea typeface="楷体" pitchFamily="49" charset="-122"/>
              </a:rPr>
              <a:t>许多算法可以用在对其求解</a:t>
            </a:r>
            <a:endParaRPr lang="en-US" altLang="zh-CN" sz="2800" dirty="0">
              <a:latin typeface="楷体" pitchFamily="49" charset="-122"/>
              <a:ea typeface="楷体" pitchFamily="49" charset="-122"/>
            </a:endParaRPr>
          </a:p>
          <a:p>
            <a:pPr marL="342900" indent="-342900" algn="l">
              <a:spcBef>
                <a:spcPct val="20000"/>
              </a:spcBef>
              <a:buSzPct val="65000"/>
              <a:buFont typeface="Wingdings" pitchFamily="2" charset="2"/>
              <a:buChar char="n"/>
            </a:pPr>
            <a:endParaRPr lang="en-US" altLang="zh-CN" sz="2000" dirty="0"/>
          </a:p>
        </p:txBody>
      </p:sp>
      <p:sp>
        <p:nvSpPr>
          <p:cNvPr id="21" name="Text Box 6"/>
          <p:cNvSpPr txBox="1">
            <a:spLocks noChangeArrowheads="1"/>
          </p:cNvSpPr>
          <p:nvPr/>
        </p:nvSpPr>
        <p:spPr bwMode="auto">
          <a:xfrm>
            <a:off x="552128" y="1701824"/>
            <a:ext cx="8591872" cy="1200329"/>
          </a:xfrm>
          <a:prstGeom prst="rect">
            <a:avLst/>
          </a:prstGeom>
          <a:noFill/>
          <a:ln w="25400" algn="ctr">
            <a:solidFill>
              <a:srgbClr val="008000"/>
            </a:solidFill>
            <a:miter lim="800000"/>
            <a:headEnd/>
            <a:tailEnd/>
          </a:ln>
        </p:spPr>
        <p:txBody>
          <a:bodyPr wrap="square">
            <a:spAutoFit/>
          </a:bodyPr>
          <a:lstStyle/>
          <a:p>
            <a:pPr algn="l"/>
            <a:r>
              <a:rPr lang="zh-CN" altLang="en-US" sz="2400" dirty="0">
                <a:latin typeface="楷体" pitchFamily="49" charset="-122"/>
                <a:ea typeface="楷体" pitchFamily="49" charset="-122"/>
              </a:rPr>
              <a:t>找到满足如下条件的</a:t>
            </a:r>
            <a:r>
              <a:rPr lang="en-US" altLang="zh-CN" sz="2400" dirty="0">
                <a:latin typeface="Times New Roman" pitchFamily="18" charset="0"/>
              </a:rPr>
              <a:t> </a:t>
            </a:r>
            <a:r>
              <a:rPr lang="en-US" altLang="zh-CN" sz="2400" b="1" dirty="0">
                <a:latin typeface="Times New Roman" pitchFamily="18" charset="0"/>
              </a:rPr>
              <a:t>w</a:t>
            </a:r>
            <a:r>
              <a:rPr lang="en-US" altLang="zh-CN" sz="2400" dirty="0">
                <a:latin typeface="Times New Roman" pitchFamily="18" charset="0"/>
              </a:rPr>
              <a:t> </a:t>
            </a:r>
            <a:r>
              <a:rPr lang="zh-CN" altLang="en-US" sz="2400" dirty="0">
                <a:latin typeface="楷体" pitchFamily="49" charset="-122"/>
                <a:ea typeface="楷体" pitchFamily="49" charset="-122"/>
              </a:rPr>
              <a:t>和</a:t>
            </a:r>
            <a:r>
              <a:rPr lang="en-US" altLang="zh-CN" sz="2400" dirty="0">
                <a:latin typeface="Times New Roman" pitchFamily="18" charset="0"/>
              </a:rPr>
              <a:t> b</a:t>
            </a:r>
          </a:p>
          <a:p>
            <a:pPr algn="l"/>
            <a:r>
              <a:rPr lang="zh-CN" altLang="en-US" sz="2400" b="1" dirty="0">
                <a:latin typeface="楷体" pitchFamily="49" charset="-122"/>
                <a:ea typeface="楷体" pitchFamily="49" charset="-122"/>
                <a:cs typeface="Times New Roman" pitchFamily="18" charset="0"/>
              </a:rPr>
              <a:t>最小化</a:t>
            </a:r>
            <a:r>
              <a:rPr lang="el-GR" altLang="zh-CN" sz="2400" b="1" dirty="0">
                <a:latin typeface="Times New Roman" pitchFamily="18" charset="0"/>
                <a:cs typeface="Times New Roman" pitchFamily="18" charset="0"/>
              </a:rPr>
              <a:t>Φ</a:t>
            </a:r>
            <a:r>
              <a:rPr lang="en-US" altLang="zh-CN" sz="2400"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w</a:t>
            </a:r>
            <a:r>
              <a:rPr lang="en-US" altLang="zh-CN" sz="2400"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 =½ </a:t>
            </a:r>
            <a:r>
              <a:rPr lang="en-US" altLang="zh-CN" sz="2400" b="1" dirty="0">
                <a:latin typeface="Times New Roman" pitchFamily="18" charset="0"/>
              </a:rPr>
              <a:t>w</a:t>
            </a:r>
            <a:r>
              <a:rPr lang="en-US" altLang="zh-CN" sz="2400" baseline="30000" dirty="0">
                <a:latin typeface="Times New Roman" pitchFamily="18" charset="0"/>
              </a:rPr>
              <a:t>T</a:t>
            </a:r>
            <a:r>
              <a:rPr lang="en-US" altLang="zh-CN" sz="2400" b="1" dirty="0">
                <a:latin typeface="Times New Roman" pitchFamily="18" charset="0"/>
              </a:rPr>
              <a:t>w</a:t>
            </a:r>
            <a:r>
              <a:rPr lang="en-US" altLang="zh-CN" sz="2400" dirty="0">
                <a:latin typeface="Times New Roman" pitchFamily="18" charset="0"/>
              </a:rPr>
              <a:t>  ; </a:t>
            </a:r>
          </a:p>
          <a:p>
            <a:pPr algn="l"/>
            <a:r>
              <a:rPr lang="zh-CN" altLang="en-US" sz="2400" dirty="0">
                <a:latin typeface="楷体" pitchFamily="49" charset="-122"/>
                <a:ea typeface="楷体" pitchFamily="49" charset="-122"/>
              </a:rPr>
              <a:t>且对于所有的样本</a:t>
            </a:r>
            <a:r>
              <a:rPr lang="en-US" altLang="zh-CN" sz="2400" dirty="0">
                <a:latin typeface="Times New Roman" pitchFamily="18" charset="0"/>
              </a:rPr>
              <a:t>{(</a:t>
            </a:r>
            <a:r>
              <a:rPr lang="en-US" altLang="zh-CN" sz="2400" b="1" dirty="0">
                <a:latin typeface="Times New Roman" pitchFamily="18" charset="0"/>
              </a:rPr>
              <a:t>x</a:t>
            </a:r>
            <a:r>
              <a:rPr lang="en-US" altLang="zh-CN" sz="2400" b="1" baseline="-25000" dirty="0">
                <a:latin typeface="Times New Roman" pitchFamily="18" charset="0"/>
              </a:rPr>
              <a:t>i</a:t>
            </a:r>
            <a:r>
              <a:rPr lang="en-US" altLang="zh-CN" sz="2400" b="1" dirty="0">
                <a:latin typeface="Times New Roman" pitchFamily="18" charset="0"/>
              </a:rPr>
              <a:t> </a:t>
            </a:r>
            <a:r>
              <a:rPr lang="en-US" altLang="zh-CN" sz="2400" dirty="0">
                <a:latin typeface="Times New Roman" pitchFamily="18" charset="0"/>
              </a:rPr>
              <a:t>,</a:t>
            </a:r>
            <a:r>
              <a:rPr lang="en-US" altLang="zh-CN" sz="2400" i="1" dirty="0">
                <a:latin typeface="Times New Roman" pitchFamily="18" charset="0"/>
              </a:rPr>
              <a:t>y</a:t>
            </a:r>
            <a:r>
              <a:rPr lang="en-US" altLang="zh-CN" sz="2400" i="1" baseline="-25000" dirty="0">
                <a:latin typeface="Times New Roman" pitchFamily="18" charset="0"/>
              </a:rPr>
              <a:t>i</a:t>
            </a:r>
            <a:r>
              <a:rPr lang="en-US" altLang="zh-CN" sz="2400" dirty="0">
                <a:latin typeface="Times New Roman" pitchFamily="18" charset="0"/>
              </a:rPr>
              <a:t>)}:  </a:t>
            </a:r>
            <a:r>
              <a:rPr lang="en-US" altLang="zh-CN" sz="2400" i="1" dirty="0">
                <a:latin typeface="Times New Roman" pitchFamily="18" charset="0"/>
              </a:rPr>
              <a:t>y</a:t>
            </a:r>
            <a:r>
              <a:rPr lang="en-US" altLang="zh-CN" sz="2400" i="1" baseline="-25000" dirty="0">
                <a:latin typeface="Times New Roman" pitchFamily="18" charset="0"/>
              </a:rPr>
              <a:t>i</a:t>
            </a:r>
            <a:r>
              <a:rPr lang="en-US" altLang="zh-CN" sz="2400" dirty="0">
                <a:latin typeface="Times New Roman" pitchFamily="18" charset="0"/>
              </a:rPr>
              <a:t> (</a:t>
            </a:r>
            <a:r>
              <a:rPr lang="en-US" altLang="zh-CN" sz="2400" b="1" dirty="0">
                <a:latin typeface="Times New Roman" pitchFamily="18" charset="0"/>
              </a:rPr>
              <a:t>w</a:t>
            </a:r>
            <a:r>
              <a:rPr lang="en-US" altLang="zh-CN" sz="2400" b="1" baseline="30000" dirty="0">
                <a:latin typeface="Times New Roman" pitchFamily="18" charset="0"/>
              </a:rPr>
              <a:t>T</a:t>
            </a:r>
            <a:r>
              <a:rPr lang="en-US" altLang="zh-CN" sz="2400" b="1" dirty="0">
                <a:latin typeface="Times New Roman" pitchFamily="18" charset="0"/>
              </a:rPr>
              <a:t>x</a:t>
            </a:r>
            <a:r>
              <a:rPr lang="en-US" altLang="zh-CN" sz="2400" b="1" baseline="-25000" dirty="0">
                <a:latin typeface="Times New Roman" pitchFamily="18" charset="0"/>
              </a:rPr>
              <a:t>i</a:t>
            </a:r>
            <a:r>
              <a:rPr lang="en-US" altLang="zh-CN" sz="2400" b="1" dirty="0">
                <a:latin typeface="Times New Roman" pitchFamily="18" charset="0"/>
              </a:rPr>
              <a:t> </a:t>
            </a:r>
            <a:r>
              <a:rPr lang="en-US" altLang="zh-CN" sz="2400" dirty="0">
                <a:latin typeface="Times New Roman" pitchFamily="18" charset="0"/>
              </a:rPr>
              <a:t>+ </a:t>
            </a:r>
            <a:r>
              <a:rPr lang="en-US" altLang="zh-CN" sz="2400" i="1" dirty="0">
                <a:latin typeface="Times New Roman" pitchFamily="18" charset="0"/>
              </a:rPr>
              <a:t>b</a:t>
            </a:r>
            <a:r>
              <a:rPr lang="en-US" altLang="zh-CN" sz="2400" dirty="0">
                <a:latin typeface="Times New Roman" pitchFamily="18" charset="0"/>
              </a:rPr>
              <a:t>)</a:t>
            </a:r>
            <a:r>
              <a:rPr lang="en-US" altLang="zh-CN" sz="2400" b="1" dirty="0">
                <a:latin typeface="Times New Roman" pitchFamily="18" charset="0"/>
              </a:rPr>
              <a:t> </a:t>
            </a:r>
            <a:r>
              <a:rPr lang="en-US" altLang="zh-CN" sz="2400" b="1"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1</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itchFamily="49" charset="-122"/>
                <a:ea typeface="楷体" pitchFamily="49" charset="-122"/>
              </a:rPr>
              <a:t>容错的支持向量机原理</a:t>
            </a:r>
          </a:p>
        </p:txBody>
      </p:sp>
      <p:sp>
        <p:nvSpPr>
          <p:cNvPr id="7" name="Rectangle 5"/>
          <p:cNvSpPr>
            <a:spLocks noChangeArrowheads="1"/>
          </p:cNvSpPr>
          <p:nvPr/>
        </p:nvSpPr>
        <p:spPr bwMode="auto">
          <a:xfrm>
            <a:off x="4267200" y="1872952"/>
            <a:ext cx="4495800" cy="4419600"/>
          </a:xfrm>
          <a:prstGeom prst="rect">
            <a:avLst/>
          </a:prstGeom>
          <a:noFill/>
          <a:ln w="9525">
            <a:noFill/>
            <a:miter lim="800000"/>
            <a:headEnd/>
            <a:tailEnd/>
          </a:ln>
        </p:spPr>
        <p:txBody>
          <a:bodyPr/>
          <a:lstStyle/>
          <a:p>
            <a:pPr marL="342900" indent="-342900" algn="l">
              <a:spcBef>
                <a:spcPct val="20000"/>
              </a:spcBef>
              <a:buClr>
                <a:srgbClr val="800000"/>
              </a:buClr>
              <a:buSzPct val="65000"/>
              <a:buFont typeface="Wingdings" pitchFamily="2" charset="2"/>
              <a:buChar char="Ø"/>
            </a:pPr>
            <a:r>
              <a:rPr lang="zh-CN" altLang="en-US" sz="2400" b="1" dirty="0">
                <a:latin typeface="楷体" pitchFamily="49" charset="-122"/>
                <a:ea typeface="楷体" pitchFamily="49" charset="-122"/>
              </a:rPr>
              <a:t>硬</a:t>
            </a:r>
            <a:r>
              <a:rPr lang="en-US" altLang="zh-CN" sz="2400" b="1" dirty="0">
                <a:latin typeface="楷体" pitchFamily="49" charset="-122"/>
                <a:ea typeface="楷体" pitchFamily="49" charset="-122"/>
              </a:rPr>
              <a:t>Margin: </a:t>
            </a:r>
            <a:r>
              <a:rPr lang="zh-CN" altLang="en-US" sz="2400" dirty="0">
                <a:latin typeface="楷体" pitchFamily="49" charset="-122"/>
                <a:ea typeface="楷体" pitchFamily="49" charset="-122"/>
              </a:rPr>
              <a:t>前面的非容错支持向量机使用的是硬</a:t>
            </a:r>
            <a:r>
              <a:rPr lang="en-US" altLang="zh-CN" sz="2400" dirty="0">
                <a:latin typeface="楷体" pitchFamily="49" charset="-122"/>
                <a:ea typeface="楷体" pitchFamily="49" charset="-122"/>
              </a:rPr>
              <a:t>margin</a:t>
            </a:r>
            <a:r>
              <a:rPr lang="zh-CN" altLang="en-US" sz="2400" dirty="0">
                <a:latin typeface="楷体" pitchFamily="49" charset="-122"/>
                <a:ea typeface="楷体" pitchFamily="49" charset="-122"/>
              </a:rPr>
              <a:t>，也就是说在训练过程中不允许错误分类。</a:t>
            </a:r>
            <a:endParaRPr lang="en-US" altLang="zh-CN" sz="2000" dirty="0">
              <a:latin typeface="楷体" pitchFamily="49" charset="-122"/>
              <a:ea typeface="楷体" pitchFamily="49" charset="-122"/>
            </a:endParaRPr>
          </a:p>
          <a:p>
            <a:pPr marL="342900" indent="-342900" algn="l">
              <a:spcBef>
                <a:spcPct val="20000"/>
              </a:spcBef>
              <a:buClr>
                <a:srgbClr val="800000"/>
              </a:buClr>
              <a:buSzPct val="65000"/>
              <a:buFont typeface="Wingdings" pitchFamily="2" charset="2"/>
              <a:buChar char="Ø"/>
            </a:pPr>
            <a:r>
              <a:rPr lang="zh-CN" altLang="en-US" sz="2400" b="1" dirty="0">
                <a:solidFill>
                  <a:srgbClr val="FF0000"/>
                </a:solidFill>
                <a:latin typeface="楷体" pitchFamily="49" charset="-122"/>
                <a:ea typeface="楷体" pitchFamily="49" charset="-122"/>
              </a:rPr>
              <a:t>如果训练数据中有噪音数据如何处理？</a:t>
            </a:r>
            <a:endParaRPr lang="en-US" altLang="zh-CN" sz="2400" b="1" dirty="0">
              <a:solidFill>
                <a:srgbClr val="FF0000"/>
              </a:solidFill>
              <a:latin typeface="楷体" pitchFamily="49" charset="-122"/>
              <a:ea typeface="楷体" pitchFamily="49" charset="-122"/>
            </a:endParaRPr>
          </a:p>
          <a:p>
            <a:pPr marL="800100" lvl="1" indent="-342900">
              <a:spcBef>
                <a:spcPct val="20000"/>
              </a:spcBef>
              <a:buClr>
                <a:srgbClr val="800000"/>
              </a:buClr>
              <a:buSzPct val="65000"/>
              <a:buFont typeface="Wingdings" pitchFamily="2" charset="2"/>
              <a:buChar char="Ø"/>
            </a:pPr>
            <a:r>
              <a:rPr lang="zh-CN" altLang="en-US" sz="2400" dirty="0">
                <a:latin typeface="楷体" pitchFamily="49" charset="-122"/>
                <a:ea typeface="楷体" pitchFamily="49" charset="-122"/>
              </a:rPr>
              <a:t>使用</a:t>
            </a:r>
            <a:r>
              <a:rPr lang="zh-CN" altLang="en-US" sz="2400" b="1" dirty="0">
                <a:latin typeface="楷体" pitchFamily="49" charset="-122"/>
                <a:ea typeface="楷体" pitchFamily="49" charset="-122"/>
              </a:rPr>
              <a:t>软</a:t>
            </a:r>
            <a:r>
              <a:rPr lang="en-US" altLang="zh-CN" sz="2400" b="1" dirty="0">
                <a:latin typeface="楷体" pitchFamily="49" charset="-122"/>
                <a:ea typeface="楷体" pitchFamily="49" charset="-122"/>
              </a:rPr>
              <a:t>margin</a:t>
            </a:r>
          </a:p>
        </p:txBody>
      </p:sp>
      <p:grpSp>
        <p:nvGrpSpPr>
          <p:cNvPr id="8" name="Group 44"/>
          <p:cNvGrpSpPr>
            <a:grpSpLocks/>
          </p:cNvGrpSpPr>
          <p:nvPr/>
        </p:nvGrpSpPr>
        <p:grpSpPr bwMode="auto">
          <a:xfrm>
            <a:off x="362744" y="1700808"/>
            <a:ext cx="1905000" cy="866775"/>
            <a:chOff x="528" y="1200"/>
            <a:chExt cx="1200" cy="546"/>
          </a:xfrm>
        </p:grpSpPr>
        <p:sp>
          <p:nvSpPr>
            <p:cNvPr id="9" name="Text Box 45"/>
            <p:cNvSpPr txBox="1">
              <a:spLocks noChangeArrowheads="1"/>
            </p:cNvSpPr>
            <p:nvPr/>
          </p:nvSpPr>
          <p:spPr bwMode="auto">
            <a:xfrm>
              <a:off x="528" y="1200"/>
              <a:ext cx="1200" cy="546"/>
            </a:xfrm>
            <a:prstGeom prst="rect">
              <a:avLst/>
            </a:prstGeom>
            <a:noFill/>
            <a:ln w="12700">
              <a:solidFill>
                <a:schemeClr val="tx1"/>
              </a:solidFill>
              <a:miter lim="800000"/>
              <a:headEnd/>
              <a:tailEnd/>
            </a:ln>
          </p:spPr>
          <p:txBody>
            <a:bodyPr>
              <a:spAutoFit/>
            </a:bodyPr>
            <a:lstStyle/>
            <a:p>
              <a:pPr>
                <a:spcBef>
                  <a:spcPct val="50000"/>
                </a:spcBef>
                <a:buClr>
                  <a:schemeClr val="tx1"/>
                </a:buClr>
              </a:pPr>
              <a:r>
                <a:rPr lang="en-US" altLang="zh-CN" sz="2000" dirty="0">
                  <a:latin typeface="楷体" pitchFamily="49" charset="-122"/>
                  <a:ea typeface="楷体" pitchFamily="49" charset="-122"/>
                </a:rPr>
                <a:t> </a:t>
              </a:r>
              <a:r>
                <a:rPr lang="zh-CN" altLang="en-US" sz="2000" dirty="0">
                  <a:latin typeface="楷体" pitchFamily="49" charset="-122"/>
                  <a:ea typeface="楷体" pitchFamily="49" charset="-122"/>
                </a:rPr>
                <a:t>表示</a:t>
              </a:r>
              <a:r>
                <a:rPr lang="en-US" altLang="zh-CN" sz="2000" dirty="0">
                  <a:latin typeface="楷体" pitchFamily="49" charset="-122"/>
                  <a:ea typeface="楷体" pitchFamily="49" charset="-122"/>
                </a:rPr>
                <a:t> +1</a:t>
              </a:r>
            </a:p>
            <a:p>
              <a:pPr>
                <a:spcBef>
                  <a:spcPct val="50000"/>
                </a:spcBef>
                <a:buClr>
                  <a:schemeClr val="tx1"/>
                </a:buClr>
              </a:pPr>
              <a:r>
                <a:rPr lang="en-US" altLang="zh-CN" sz="2000" dirty="0">
                  <a:latin typeface="楷体" pitchFamily="49" charset="-122"/>
                  <a:ea typeface="楷体" pitchFamily="49" charset="-122"/>
                </a:rPr>
                <a:t> </a:t>
              </a:r>
              <a:r>
                <a:rPr lang="zh-CN" altLang="en-US" sz="2000" dirty="0">
                  <a:latin typeface="楷体" pitchFamily="49" charset="-122"/>
                  <a:ea typeface="楷体" pitchFamily="49" charset="-122"/>
                </a:rPr>
                <a:t>表示</a:t>
              </a:r>
              <a:r>
                <a:rPr lang="en-US" altLang="zh-CN" sz="2000" dirty="0">
                  <a:latin typeface="楷体" pitchFamily="49" charset="-122"/>
                  <a:ea typeface="楷体" pitchFamily="49" charset="-122"/>
                </a:rPr>
                <a:t> -1</a:t>
              </a:r>
            </a:p>
          </p:txBody>
        </p:sp>
        <p:sp>
          <p:nvSpPr>
            <p:cNvPr id="10" name="Oval 46"/>
            <p:cNvSpPr>
              <a:spLocks noChangeAspect="1" noChangeArrowheads="1"/>
            </p:cNvSpPr>
            <p:nvPr/>
          </p:nvSpPr>
          <p:spPr bwMode="auto">
            <a:xfrm rot="4777107">
              <a:off x="576" y="1296"/>
              <a:ext cx="37" cy="38"/>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1" name="Oval 47"/>
            <p:cNvSpPr>
              <a:spLocks noChangeAspect="1" noChangeArrowheads="1"/>
            </p:cNvSpPr>
            <p:nvPr/>
          </p:nvSpPr>
          <p:spPr bwMode="auto">
            <a:xfrm rot="5895381">
              <a:off x="577" y="1583"/>
              <a:ext cx="32" cy="34"/>
            </a:xfrm>
            <a:prstGeom prst="ellipse">
              <a:avLst/>
            </a:prstGeom>
            <a:solidFill>
              <a:schemeClr val="bg1"/>
            </a:solidFill>
            <a:ln w="9525">
              <a:solidFill>
                <a:schemeClr val="tx1"/>
              </a:solidFill>
              <a:round/>
              <a:headEnd/>
              <a:tailEnd/>
            </a:ln>
          </p:spPr>
          <p:txBody>
            <a:bodyPr wrap="none" anchor="ctr"/>
            <a:lstStyle/>
            <a:p>
              <a:endParaRPr lang="zh-CN" altLang="en-US"/>
            </a:p>
          </p:txBody>
        </p:sp>
      </p:grpSp>
      <p:grpSp>
        <p:nvGrpSpPr>
          <p:cNvPr id="12" name="Group 48"/>
          <p:cNvGrpSpPr>
            <a:grpSpLocks/>
          </p:cNvGrpSpPr>
          <p:nvPr/>
        </p:nvGrpSpPr>
        <p:grpSpPr bwMode="auto">
          <a:xfrm>
            <a:off x="228600" y="2925465"/>
            <a:ext cx="3657600" cy="3519488"/>
            <a:chOff x="1536" y="1287"/>
            <a:chExt cx="2304" cy="2217"/>
          </a:xfrm>
        </p:grpSpPr>
        <p:sp>
          <p:nvSpPr>
            <p:cNvPr id="13" name="Line 49"/>
            <p:cNvSpPr>
              <a:spLocks noChangeShapeType="1"/>
            </p:cNvSpPr>
            <p:nvPr/>
          </p:nvSpPr>
          <p:spPr bwMode="auto">
            <a:xfrm>
              <a:off x="1550" y="1287"/>
              <a:ext cx="0" cy="2208"/>
            </a:xfrm>
            <a:prstGeom prst="line">
              <a:avLst/>
            </a:prstGeom>
            <a:noFill/>
            <a:ln w="38100">
              <a:solidFill>
                <a:schemeClr val="hlink"/>
              </a:solidFill>
              <a:round/>
              <a:headEnd/>
              <a:tailEnd/>
            </a:ln>
          </p:spPr>
          <p:txBody>
            <a:bodyPr wrap="none" anchor="ctr">
              <a:spAutoFit/>
            </a:bodyPr>
            <a:lstStyle/>
            <a:p>
              <a:endParaRPr lang="zh-CN" altLang="en-US"/>
            </a:p>
          </p:txBody>
        </p:sp>
        <p:sp>
          <p:nvSpPr>
            <p:cNvPr id="14" name="Line 50"/>
            <p:cNvSpPr>
              <a:spLocks noChangeShapeType="1"/>
            </p:cNvSpPr>
            <p:nvPr/>
          </p:nvSpPr>
          <p:spPr bwMode="auto">
            <a:xfrm flipV="1">
              <a:off x="1536" y="3504"/>
              <a:ext cx="2304" cy="0"/>
            </a:xfrm>
            <a:prstGeom prst="line">
              <a:avLst/>
            </a:prstGeom>
            <a:noFill/>
            <a:ln w="38100">
              <a:solidFill>
                <a:schemeClr val="hlink"/>
              </a:solidFill>
              <a:round/>
              <a:headEnd/>
              <a:tailEnd/>
            </a:ln>
          </p:spPr>
          <p:txBody>
            <a:bodyPr anchor="ctr">
              <a:spAutoFit/>
            </a:bodyPr>
            <a:lstStyle/>
            <a:p>
              <a:endParaRPr lang="zh-CN" altLang="en-US"/>
            </a:p>
          </p:txBody>
        </p:sp>
        <p:sp>
          <p:nvSpPr>
            <p:cNvPr id="15" name="Oval 51"/>
            <p:cNvSpPr>
              <a:spLocks noChangeAspect="1" noChangeArrowheads="1"/>
            </p:cNvSpPr>
            <p:nvPr/>
          </p:nvSpPr>
          <p:spPr bwMode="auto">
            <a:xfrm>
              <a:off x="2342" y="3170"/>
              <a:ext cx="38" cy="3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6" name="Oval 52"/>
            <p:cNvSpPr>
              <a:spLocks noChangeAspect="1" noChangeArrowheads="1"/>
            </p:cNvSpPr>
            <p:nvPr/>
          </p:nvSpPr>
          <p:spPr bwMode="auto">
            <a:xfrm>
              <a:off x="1566" y="2459"/>
              <a:ext cx="38" cy="30"/>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7" name="Oval 53"/>
            <p:cNvSpPr>
              <a:spLocks noChangeAspect="1" noChangeArrowheads="1"/>
            </p:cNvSpPr>
            <p:nvPr/>
          </p:nvSpPr>
          <p:spPr bwMode="auto">
            <a:xfrm>
              <a:off x="2734" y="1773"/>
              <a:ext cx="38" cy="30"/>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8" name="Oval 54"/>
            <p:cNvSpPr>
              <a:spLocks noChangeAspect="1" noChangeArrowheads="1"/>
            </p:cNvSpPr>
            <p:nvPr/>
          </p:nvSpPr>
          <p:spPr bwMode="auto">
            <a:xfrm>
              <a:off x="2774" y="2290"/>
              <a:ext cx="38" cy="3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9" name="Oval 55"/>
            <p:cNvSpPr>
              <a:spLocks noChangeAspect="1" noChangeArrowheads="1"/>
            </p:cNvSpPr>
            <p:nvPr/>
          </p:nvSpPr>
          <p:spPr bwMode="auto">
            <a:xfrm>
              <a:off x="2148" y="1678"/>
              <a:ext cx="38" cy="32"/>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20" name="Oval 56"/>
            <p:cNvSpPr>
              <a:spLocks noChangeAspect="1" noChangeArrowheads="1"/>
            </p:cNvSpPr>
            <p:nvPr/>
          </p:nvSpPr>
          <p:spPr bwMode="auto">
            <a:xfrm>
              <a:off x="2448" y="2352"/>
              <a:ext cx="34" cy="30"/>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21" name="Oval 57"/>
            <p:cNvSpPr>
              <a:spLocks noChangeAspect="1" noChangeArrowheads="1"/>
            </p:cNvSpPr>
            <p:nvPr/>
          </p:nvSpPr>
          <p:spPr bwMode="auto">
            <a:xfrm>
              <a:off x="1920" y="1968"/>
              <a:ext cx="38" cy="37"/>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22" name="Oval 58"/>
            <p:cNvSpPr>
              <a:spLocks noChangeAspect="1" noChangeArrowheads="1"/>
            </p:cNvSpPr>
            <p:nvPr/>
          </p:nvSpPr>
          <p:spPr bwMode="auto">
            <a:xfrm>
              <a:off x="3216" y="2592"/>
              <a:ext cx="38" cy="32"/>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23" name="Oval 59"/>
            <p:cNvSpPr>
              <a:spLocks noChangeAspect="1" noChangeArrowheads="1"/>
            </p:cNvSpPr>
            <p:nvPr/>
          </p:nvSpPr>
          <p:spPr bwMode="auto">
            <a:xfrm rot="-1118274">
              <a:off x="2449" y="2799"/>
              <a:ext cx="34" cy="3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24" name="Oval 60"/>
            <p:cNvSpPr>
              <a:spLocks noChangeAspect="1" noChangeArrowheads="1"/>
            </p:cNvSpPr>
            <p:nvPr/>
          </p:nvSpPr>
          <p:spPr bwMode="auto">
            <a:xfrm rot="-1118274">
              <a:off x="3782" y="2034"/>
              <a:ext cx="38" cy="32"/>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25" name="Oval 61"/>
            <p:cNvSpPr>
              <a:spLocks noChangeAspect="1" noChangeArrowheads="1"/>
            </p:cNvSpPr>
            <p:nvPr/>
          </p:nvSpPr>
          <p:spPr bwMode="auto">
            <a:xfrm rot="-1118274">
              <a:off x="3336" y="2863"/>
              <a:ext cx="38" cy="32"/>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26" name="Oval 62"/>
            <p:cNvSpPr>
              <a:spLocks noChangeAspect="1" noChangeArrowheads="1"/>
            </p:cNvSpPr>
            <p:nvPr/>
          </p:nvSpPr>
          <p:spPr bwMode="auto">
            <a:xfrm rot="-1118274">
              <a:off x="1968" y="1680"/>
              <a:ext cx="38" cy="32"/>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27" name="Oval 63"/>
            <p:cNvSpPr>
              <a:spLocks noChangeAspect="1" noChangeArrowheads="1"/>
            </p:cNvSpPr>
            <p:nvPr/>
          </p:nvSpPr>
          <p:spPr bwMode="auto">
            <a:xfrm rot="-1118274">
              <a:off x="2968" y="2258"/>
              <a:ext cx="38" cy="32"/>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28" name="Oval 64"/>
            <p:cNvSpPr>
              <a:spLocks noChangeAspect="1" noChangeArrowheads="1"/>
            </p:cNvSpPr>
            <p:nvPr/>
          </p:nvSpPr>
          <p:spPr bwMode="auto">
            <a:xfrm rot="-1118274">
              <a:off x="3696" y="2832"/>
              <a:ext cx="38" cy="3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29" name="Oval 65"/>
            <p:cNvSpPr>
              <a:spLocks noChangeAspect="1" noChangeArrowheads="1"/>
            </p:cNvSpPr>
            <p:nvPr/>
          </p:nvSpPr>
          <p:spPr bwMode="auto">
            <a:xfrm rot="-1118274">
              <a:off x="1962" y="2293"/>
              <a:ext cx="38" cy="30"/>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30" name="Oval 66"/>
            <p:cNvSpPr>
              <a:spLocks noChangeAspect="1" noChangeArrowheads="1"/>
            </p:cNvSpPr>
            <p:nvPr/>
          </p:nvSpPr>
          <p:spPr bwMode="auto">
            <a:xfrm rot="5895381">
              <a:off x="2436" y="1926"/>
              <a:ext cx="30" cy="34"/>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31" name="Oval 67"/>
            <p:cNvSpPr>
              <a:spLocks noChangeAspect="1" noChangeArrowheads="1"/>
            </p:cNvSpPr>
            <p:nvPr/>
          </p:nvSpPr>
          <p:spPr bwMode="auto">
            <a:xfrm rot="5895381">
              <a:off x="2605" y="3303"/>
              <a:ext cx="35" cy="38"/>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32" name="Oval 68"/>
            <p:cNvSpPr>
              <a:spLocks noChangeAspect="1" noChangeArrowheads="1"/>
            </p:cNvSpPr>
            <p:nvPr/>
          </p:nvSpPr>
          <p:spPr bwMode="auto">
            <a:xfrm rot="5895381">
              <a:off x="1962" y="2582"/>
              <a:ext cx="30" cy="38"/>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33" name="Oval 69"/>
            <p:cNvSpPr>
              <a:spLocks noChangeAspect="1" noChangeArrowheads="1"/>
            </p:cNvSpPr>
            <p:nvPr/>
          </p:nvSpPr>
          <p:spPr bwMode="auto">
            <a:xfrm rot="5895381">
              <a:off x="2736" y="1508"/>
              <a:ext cx="30" cy="34"/>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34" name="Oval 70"/>
            <p:cNvSpPr>
              <a:spLocks noChangeAspect="1" noChangeArrowheads="1"/>
            </p:cNvSpPr>
            <p:nvPr/>
          </p:nvSpPr>
          <p:spPr bwMode="auto">
            <a:xfrm rot="5895381">
              <a:off x="3341" y="2611"/>
              <a:ext cx="37" cy="38"/>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35" name="Oval 71"/>
            <p:cNvSpPr>
              <a:spLocks noChangeAspect="1" noChangeArrowheads="1"/>
            </p:cNvSpPr>
            <p:nvPr/>
          </p:nvSpPr>
          <p:spPr bwMode="auto">
            <a:xfrm rot="5895381">
              <a:off x="2753" y="2570"/>
              <a:ext cx="30" cy="3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36" name="Oval 72"/>
            <p:cNvSpPr>
              <a:spLocks noChangeAspect="1" noChangeArrowheads="1"/>
            </p:cNvSpPr>
            <p:nvPr/>
          </p:nvSpPr>
          <p:spPr bwMode="auto">
            <a:xfrm rot="5895381">
              <a:off x="3540" y="2120"/>
              <a:ext cx="30" cy="3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37" name="Oval 73"/>
            <p:cNvSpPr>
              <a:spLocks noChangeAspect="1" noChangeArrowheads="1"/>
            </p:cNvSpPr>
            <p:nvPr/>
          </p:nvSpPr>
          <p:spPr bwMode="auto">
            <a:xfrm rot="5895381">
              <a:off x="1945" y="1478"/>
              <a:ext cx="30" cy="38"/>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38" name="Oval 74"/>
            <p:cNvSpPr>
              <a:spLocks noChangeAspect="1" noChangeArrowheads="1"/>
            </p:cNvSpPr>
            <p:nvPr/>
          </p:nvSpPr>
          <p:spPr bwMode="auto">
            <a:xfrm rot="5895381">
              <a:off x="3314" y="2062"/>
              <a:ext cx="30" cy="3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39" name="Oval 75"/>
            <p:cNvSpPr>
              <a:spLocks noChangeAspect="1" noChangeArrowheads="1"/>
            </p:cNvSpPr>
            <p:nvPr/>
          </p:nvSpPr>
          <p:spPr bwMode="auto">
            <a:xfrm rot="5895381">
              <a:off x="3223" y="2973"/>
              <a:ext cx="37" cy="3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0" name="Oval 76"/>
            <p:cNvSpPr>
              <a:spLocks noChangeAspect="1" noChangeArrowheads="1"/>
            </p:cNvSpPr>
            <p:nvPr/>
          </p:nvSpPr>
          <p:spPr bwMode="auto">
            <a:xfrm rot="4777107">
              <a:off x="2203" y="2227"/>
              <a:ext cx="37" cy="38"/>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41" name="Oval 77"/>
            <p:cNvSpPr>
              <a:spLocks noChangeAspect="1" noChangeArrowheads="1"/>
            </p:cNvSpPr>
            <p:nvPr/>
          </p:nvSpPr>
          <p:spPr bwMode="auto">
            <a:xfrm rot="4777107">
              <a:off x="2930" y="3310"/>
              <a:ext cx="30" cy="3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2" name="Oval 78"/>
            <p:cNvSpPr>
              <a:spLocks noChangeAspect="1" noChangeArrowheads="1"/>
            </p:cNvSpPr>
            <p:nvPr/>
          </p:nvSpPr>
          <p:spPr bwMode="auto">
            <a:xfrm rot="4777107">
              <a:off x="2738" y="3070"/>
              <a:ext cx="30" cy="3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3" name="Oval 79"/>
            <p:cNvSpPr>
              <a:spLocks noChangeAspect="1" noChangeArrowheads="1"/>
            </p:cNvSpPr>
            <p:nvPr/>
          </p:nvSpPr>
          <p:spPr bwMode="auto">
            <a:xfrm rot="4777107">
              <a:off x="1774" y="2354"/>
              <a:ext cx="37" cy="34"/>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44" name="Oval 80"/>
            <p:cNvSpPr>
              <a:spLocks noChangeAspect="1" noChangeArrowheads="1"/>
            </p:cNvSpPr>
            <p:nvPr/>
          </p:nvSpPr>
          <p:spPr bwMode="auto">
            <a:xfrm rot="4777107">
              <a:off x="2339" y="1749"/>
              <a:ext cx="32" cy="34"/>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45" name="Oval 81"/>
            <p:cNvSpPr>
              <a:spLocks noChangeAspect="1" noChangeArrowheads="1"/>
            </p:cNvSpPr>
            <p:nvPr/>
          </p:nvSpPr>
          <p:spPr bwMode="auto">
            <a:xfrm rot="4777107">
              <a:off x="2744" y="2749"/>
              <a:ext cx="32" cy="38"/>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6" name="Oval 82"/>
            <p:cNvSpPr>
              <a:spLocks noChangeAspect="1" noChangeArrowheads="1"/>
            </p:cNvSpPr>
            <p:nvPr/>
          </p:nvSpPr>
          <p:spPr bwMode="auto">
            <a:xfrm rot="4777107">
              <a:off x="1577" y="1942"/>
              <a:ext cx="37" cy="38"/>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47" name="Oval 83"/>
            <p:cNvSpPr>
              <a:spLocks noChangeAspect="1" noChangeArrowheads="1"/>
            </p:cNvSpPr>
            <p:nvPr/>
          </p:nvSpPr>
          <p:spPr bwMode="auto">
            <a:xfrm rot="4777107">
              <a:off x="2480" y="3181"/>
              <a:ext cx="35" cy="38"/>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8" name="Oval 84"/>
            <p:cNvSpPr>
              <a:spLocks noChangeAspect="1" noChangeArrowheads="1"/>
            </p:cNvSpPr>
            <p:nvPr/>
          </p:nvSpPr>
          <p:spPr bwMode="auto">
            <a:xfrm rot="4777107">
              <a:off x="3341" y="2996"/>
              <a:ext cx="32" cy="38"/>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9" name="Oval 85"/>
            <p:cNvSpPr>
              <a:spLocks noChangeAspect="1" noChangeArrowheads="1"/>
            </p:cNvSpPr>
            <p:nvPr/>
          </p:nvSpPr>
          <p:spPr bwMode="auto">
            <a:xfrm>
              <a:off x="2976" y="2496"/>
              <a:ext cx="38" cy="32"/>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50" name="Oval 86"/>
            <p:cNvSpPr>
              <a:spLocks noChangeAspect="1" noChangeArrowheads="1"/>
            </p:cNvSpPr>
            <p:nvPr/>
          </p:nvSpPr>
          <p:spPr bwMode="auto">
            <a:xfrm rot="-1118274">
              <a:off x="2160" y="2064"/>
              <a:ext cx="38" cy="32"/>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51" name="Oval 87"/>
            <p:cNvSpPr>
              <a:spLocks noChangeAspect="1" noChangeArrowheads="1"/>
            </p:cNvSpPr>
            <p:nvPr/>
          </p:nvSpPr>
          <p:spPr bwMode="auto">
            <a:xfrm rot="-1118274">
              <a:off x="2928" y="1344"/>
              <a:ext cx="38" cy="32"/>
            </a:xfrm>
            <a:prstGeom prst="ellipse">
              <a:avLst/>
            </a:prstGeom>
            <a:solidFill>
              <a:schemeClr val="bg1"/>
            </a:solidFill>
            <a:ln w="9525">
              <a:solidFill>
                <a:schemeClr val="tx1"/>
              </a:solidFill>
              <a:round/>
              <a:headEnd/>
              <a:tailEnd/>
            </a:ln>
          </p:spPr>
          <p:txBody>
            <a:bodyPr wrap="none" anchor="ctr"/>
            <a:lstStyle/>
            <a:p>
              <a:endParaRPr lang="zh-CN" altLang="en-US"/>
            </a:p>
          </p:txBody>
        </p:sp>
      </p:grpSp>
      <p:sp>
        <p:nvSpPr>
          <p:cNvPr id="53" name="Freeform 89"/>
          <p:cNvSpPr>
            <a:spLocks/>
          </p:cNvSpPr>
          <p:nvPr/>
        </p:nvSpPr>
        <p:spPr bwMode="auto">
          <a:xfrm>
            <a:off x="1130300" y="2579390"/>
            <a:ext cx="2954338" cy="3971925"/>
          </a:xfrm>
          <a:custGeom>
            <a:avLst/>
            <a:gdLst>
              <a:gd name="T0" fmla="*/ 1975803110 w 1861"/>
              <a:gd name="T1" fmla="*/ 365423407 h 2502"/>
              <a:gd name="T2" fmla="*/ 1998485308 w 1861"/>
              <a:gd name="T3" fmla="*/ 1325602067 h 2502"/>
              <a:gd name="T4" fmla="*/ 2021165918 w 1861"/>
              <a:gd name="T5" fmla="*/ 1441529209 h 2502"/>
              <a:gd name="T6" fmla="*/ 1975803110 w 1861"/>
              <a:gd name="T7" fmla="*/ 1910278486 h 2502"/>
              <a:gd name="T8" fmla="*/ 781248563 w 1861"/>
              <a:gd name="T9" fmla="*/ 2147483647 h 2502"/>
              <a:gd name="T10" fmla="*/ 196572219 w 1861"/>
              <a:gd name="T11" fmla="*/ 2147483647 h 2502"/>
              <a:gd name="T12" fmla="*/ 78125655 w 1861"/>
              <a:gd name="T13" fmla="*/ 2147483647 h 2502"/>
              <a:gd name="T14" fmla="*/ 289818835 w 1861"/>
              <a:gd name="T15" fmla="*/ 2147483647 h 2502"/>
              <a:gd name="T16" fmla="*/ 733366393 w 1861"/>
              <a:gd name="T17" fmla="*/ 2147483647 h 2502"/>
              <a:gd name="T18" fmla="*/ 1320562149 w 1861"/>
              <a:gd name="T19" fmla="*/ 2147483647 h 2502"/>
              <a:gd name="T20" fmla="*/ 1507053694 w 1861"/>
              <a:gd name="T21" fmla="*/ 2147483647 h 2502"/>
              <a:gd name="T22" fmla="*/ 1459171523 w 1861"/>
              <a:gd name="T23" fmla="*/ 2147483647 h 2502"/>
              <a:gd name="T24" fmla="*/ 1388607155 w 1861"/>
              <a:gd name="T25" fmla="*/ 2147483647 h 2502"/>
              <a:gd name="T26" fmla="*/ 1320562149 w 1861"/>
              <a:gd name="T27" fmla="*/ 2147483647 h 2502"/>
              <a:gd name="T28" fmla="*/ 1038304675 w 1861"/>
              <a:gd name="T29" fmla="*/ 2147483647 h 2502"/>
              <a:gd name="T30" fmla="*/ 922377498 w 1861"/>
              <a:gd name="T31" fmla="*/ 2147483647 h 2502"/>
              <a:gd name="T32" fmla="*/ 781248563 w 1861"/>
              <a:gd name="T33" fmla="*/ 2147483647 h 2502"/>
              <a:gd name="T34" fmla="*/ 546874848 w 1861"/>
              <a:gd name="T35" fmla="*/ 2147483647 h 2502"/>
              <a:gd name="T36" fmla="*/ 430947671 w 1861"/>
              <a:gd name="T37" fmla="*/ 2147483647 h 2502"/>
              <a:gd name="T38" fmla="*/ 546874848 w 1861"/>
              <a:gd name="T39" fmla="*/ 2147483647 h 2502"/>
              <a:gd name="T40" fmla="*/ 758567953 w 1861"/>
              <a:gd name="T41" fmla="*/ 2147483647 h 2502"/>
              <a:gd name="T42" fmla="*/ 829132321 w 1861"/>
              <a:gd name="T43" fmla="*/ 2147483647 h 2502"/>
              <a:gd name="T44" fmla="*/ 967740307 w 1861"/>
              <a:gd name="T45" fmla="*/ 2147483647 h 2502"/>
              <a:gd name="T46" fmla="*/ 2147483647 w 1861"/>
              <a:gd name="T47" fmla="*/ 2147483647 h 2502"/>
              <a:gd name="T48" fmla="*/ 2147483647 w 1861"/>
              <a:gd name="T49" fmla="*/ 2147483647 h 2502"/>
              <a:gd name="T50" fmla="*/ 2147483647 w 1861"/>
              <a:gd name="T51" fmla="*/ 2147483647 h 2502"/>
              <a:gd name="T52" fmla="*/ 2147483647 w 1861"/>
              <a:gd name="T53" fmla="*/ 2147483647 h 2502"/>
              <a:gd name="T54" fmla="*/ 2147483647 w 1861"/>
              <a:gd name="T55" fmla="*/ 2147483647 h 2502"/>
              <a:gd name="T56" fmla="*/ 2147483647 w 1861"/>
              <a:gd name="T57" fmla="*/ 2147483647 h 2502"/>
              <a:gd name="T58" fmla="*/ 2147483647 w 1861"/>
              <a:gd name="T59" fmla="*/ 2147483647 h 2502"/>
              <a:gd name="T60" fmla="*/ 2147483647 w 1861"/>
              <a:gd name="T61" fmla="*/ 2147483647 h 2502"/>
              <a:gd name="T62" fmla="*/ 2147483647 w 1861"/>
              <a:gd name="T63" fmla="*/ 2147483647 h 2502"/>
              <a:gd name="T64" fmla="*/ 2147483647 w 1861"/>
              <a:gd name="T65" fmla="*/ 2147483647 h 2502"/>
              <a:gd name="T66" fmla="*/ 2147483647 w 1861"/>
              <a:gd name="T67" fmla="*/ 2147483647 h 2502"/>
              <a:gd name="T68" fmla="*/ 2147483647 w 1861"/>
              <a:gd name="T69" fmla="*/ 2147483647 h 2502"/>
              <a:gd name="T70" fmla="*/ 2147483647 w 1861"/>
              <a:gd name="T71" fmla="*/ 2147483647 h 2502"/>
              <a:gd name="T72" fmla="*/ 1950601550 w 1861"/>
              <a:gd name="T73" fmla="*/ 2147483647 h 2502"/>
              <a:gd name="T74" fmla="*/ 1927920939 w 1861"/>
              <a:gd name="T75" fmla="*/ 2147483647 h 2502"/>
              <a:gd name="T76" fmla="*/ 1998485308 w 1861"/>
              <a:gd name="T77" fmla="*/ 2147483647 h 2502"/>
              <a:gd name="T78" fmla="*/ 2147483647 w 1861"/>
              <a:gd name="T79" fmla="*/ 2147483647 h 2502"/>
              <a:gd name="T80" fmla="*/ 2147483647 w 1861"/>
              <a:gd name="T81" fmla="*/ 2147483647 h 2502"/>
              <a:gd name="T82" fmla="*/ 2147483647 w 1861"/>
              <a:gd name="T83" fmla="*/ 2147483647 h 2502"/>
              <a:gd name="T84" fmla="*/ 2147483647 w 1861"/>
              <a:gd name="T85" fmla="*/ 2147483647 h 2502"/>
              <a:gd name="T86" fmla="*/ 2147483647 w 1861"/>
              <a:gd name="T87" fmla="*/ 2147483647 h 2502"/>
              <a:gd name="T88" fmla="*/ 2147483647 w 1861"/>
              <a:gd name="T89" fmla="*/ 2147483647 h 2502"/>
              <a:gd name="T90" fmla="*/ 2147483647 w 1861"/>
              <a:gd name="T91" fmla="*/ 2147483647 h 2502"/>
              <a:gd name="T92" fmla="*/ 2147483647 w 1861"/>
              <a:gd name="T93" fmla="*/ 1794351343 h 2502"/>
              <a:gd name="T94" fmla="*/ 2147483647 w 1861"/>
              <a:gd name="T95" fmla="*/ 1559977300 h 2502"/>
              <a:gd name="T96" fmla="*/ 2147483647 w 1861"/>
              <a:gd name="T97" fmla="*/ 1441529209 h 2502"/>
              <a:gd name="T98" fmla="*/ 2147483647 w 1861"/>
              <a:gd name="T99" fmla="*/ 1325602067 h 2502"/>
              <a:gd name="T100" fmla="*/ 2147483647 w 1861"/>
              <a:gd name="T101" fmla="*/ 1043344677 h 2502"/>
              <a:gd name="T102" fmla="*/ 2147483647 w 1861"/>
              <a:gd name="T103" fmla="*/ 715724294 h 2502"/>
              <a:gd name="T104" fmla="*/ 2147483647 w 1861"/>
              <a:gd name="T105" fmla="*/ 413305563 h 2502"/>
              <a:gd name="T106" fmla="*/ 2147483647 w 1861"/>
              <a:gd name="T107" fmla="*/ 224293124 h 2502"/>
              <a:gd name="T108" fmla="*/ 2147483647 w 1861"/>
              <a:gd name="T109" fmla="*/ 153728727 h 2502"/>
              <a:gd name="T110" fmla="*/ 2147483647 w 1861"/>
              <a:gd name="T111" fmla="*/ 108365932 h 2502"/>
              <a:gd name="T112" fmla="*/ 2147483647 w 1861"/>
              <a:gd name="T113" fmla="*/ 83165942 h 2502"/>
              <a:gd name="T114" fmla="*/ 2147483647 w 1861"/>
              <a:gd name="T115" fmla="*/ 131048123 h 2502"/>
              <a:gd name="T116" fmla="*/ 2091730286 w 1861"/>
              <a:gd name="T117" fmla="*/ 153728727 h 2502"/>
              <a:gd name="T118" fmla="*/ 1975803110 w 1861"/>
              <a:gd name="T119" fmla="*/ 272176868 h 2502"/>
              <a:gd name="T120" fmla="*/ 1975803110 w 1861"/>
              <a:gd name="T121" fmla="*/ 365423407 h 25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61"/>
              <a:gd name="T184" fmla="*/ 0 h 2502"/>
              <a:gd name="T185" fmla="*/ 1861 w 1861"/>
              <a:gd name="T186" fmla="*/ 2502 h 25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61" h="2502">
                <a:moveTo>
                  <a:pt x="784" y="145"/>
                </a:moveTo>
                <a:cubicBezTo>
                  <a:pt x="787" y="272"/>
                  <a:pt x="788" y="399"/>
                  <a:pt x="793" y="526"/>
                </a:cubicBezTo>
                <a:cubicBezTo>
                  <a:pt x="794" y="542"/>
                  <a:pt x="802" y="556"/>
                  <a:pt x="802" y="572"/>
                </a:cubicBezTo>
                <a:cubicBezTo>
                  <a:pt x="802" y="634"/>
                  <a:pt x="812" y="702"/>
                  <a:pt x="784" y="758"/>
                </a:cubicBezTo>
                <a:cubicBezTo>
                  <a:pt x="703" y="920"/>
                  <a:pt x="472" y="951"/>
                  <a:pt x="310" y="962"/>
                </a:cubicBezTo>
                <a:cubicBezTo>
                  <a:pt x="231" y="956"/>
                  <a:pt x="153" y="952"/>
                  <a:pt x="78" y="925"/>
                </a:cubicBezTo>
                <a:cubicBezTo>
                  <a:pt x="0" y="942"/>
                  <a:pt x="4" y="979"/>
                  <a:pt x="31" y="1074"/>
                </a:cubicBezTo>
                <a:cubicBezTo>
                  <a:pt x="35" y="1087"/>
                  <a:pt x="101" y="1110"/>
                  <a:pt x="115" y="1111"/>
                </a:cubicBezTo>
                <a:cubicBezTo>
                  <a:pt x="174" y="1114"/>
                  <a:pt x="232" y="1117"/>
                  <a:pt x="291" y="1120"/>
                </a:cubicBezTo>
                <a:cubicBezTo>
                  <a:pt x="367" y="1146"/>
                  <a:pt x="445" y="1163"/>
                  <a:pt x="524" y="1176"/>
                </a:cubicBezTo>
                <a:cubicBezTo>
                  <a:pt x="558" y="1227"/>
                  <a:pt x="580" y="1260"/>
                  <a:pt x="598" y="1316"/>
                </a:cubicBezTo>
                <a:cubicBezTo>
                  <a:pt x="597" y="1322"/>
                  <a:pt x="588" y="1379"/>
                  <a:pt x="579" y="1390"/>
                </a:cubicBezTo>
                <a:cubicBezTo>
                  <a:pt x="572" y="1399"/>
                  <a:pt x="560" y="1401"/>
                  <a:pt x="551" y="1408"/>
                </a:cubicBezTo>
                <a:cubicBezTo>
                  <a:pt x="541" y="1416"/>
                  <a:pt x="535" y="1429"/>
                  <a:pt x="524" y="1436"/>
                </a:cubicBezTo>
                <a:cubicBezTo>
                  <a:pt x="492" y="1458"/>
                  <a:pt x="448" y="1470"/>
                  <a:pt x="412" y="1483"/>
                </a:cubicBezTo>
                <a:cubicBezTo>
                  <a:pt x="363" y="1559"/>
                  <a:pt x="427" y="1473"/>
                  <a:pt x="366" y="1520"/>
                </a:cubicBezTo>
                <a:cubicBezTo>
                  <a:pt x="345" y="1536"/>
                  <a:pt x="329" y="1557"/>
                  <a:pt x="310" y="1576"/>
                </a:cubicBezTo>
                <a:cubicBezTo>
                  <a:pt x="275" y="1611"/>
                  <a:pt x="252" y="1652"/>
                  <a:pt x="217" y="1687"/>
                </a:cubicBezTo>
                <a:cubicBezTo>
                  <a:pt x="203" y="1731"/>
                  <a:pt x="185" y="1773"/>
                  <a:pt x="171" y="1817"/>
                </a:cubicBezTo>
                <a:cubicBezTo>
                  <a:pt x="175" y="1944"/>
                  <a:pt x="145" y="2074"/>
                  <a:pt x="217" y="2180"/>
                </a:cubicBezTo>
                <a:cubicBezTo>
                  <a:pt x="229" y="2217"/>
                  <a:pt x="273" y="2309"/>
                  <a:pt x="301" y="2328"/>
                </a:cubicBezTo>
                <a:cubicBezTo>
                  <a:pt x="310" y="2334"/>
                  <a:pt x="319" y="2342"/>
                  <a:pt x="329" y="2347"/>
                </a:cubicBezTo>
                <a:cubicBezTo>
                  <a:pt x="347" y="2355"/>
                  <a:pt x="384" y="2365"/>
                  <a:pt x="384" y="2365"/>
                </a:cubicBezTo>
                <a:cubicBezTo>
                  <a:pt x="585" y="2502"/>
                  <a:pt x="1075" y="2385"/>
                  <a:pt x="1137" y="2384"/>
                </a:cubicBezTo>
                <a:cubicBezTo>
                  <a:pt x="1203" y="2368"/>
                  <a:pt x="1254" y="2330"/>
                  <a:pt x="1313" y="2300"/>
                </a:cubicBezTo>
                <a:cubicBezTo>
                  <a:pt x="1347" y="2283"/>
                  <a:pt x="1361" y="2257"/>
                  <a:pt x="1397" y="2245"/>
                </a:cubicBezTo>
                <a:cubicBezTo>
                  <a:pt x="1461" y="2201"/>
                  <a:pt x="1432" y="2214"/>
                  <a:pt x="1481" y="2198"/>
                </a:cubicBezTo>
                <a:cubicBezTo>
                  <a:pt x="1544" y="2156"/>
                  <a:pt x="1584" y="2090"/>
                  <a:pt x="1629" y="2031"/>
                </a:cubicBezTo>
                <a:cubicBezTo>
                  <a:pt x="1652" y="1964"/>
                  <a:pt x="1637" y="1992"/>
                  <a:pt x="1666" y="1947"/>
                </a:cubicBezTo>
                <a:cubicBezTo>
                  <a:pt x="1672" y="1925"/>
                  <a:pt x="1685" y="1905"/>
                  <a:pt x="1685" y="1882"/>
                </a:cubicBezTo>
                <a:cubicBezTo>
                  <a:pt x="1685" y="1834"/>
                  <a:pt x="1700" y="1521"/>
                  <a:pt x="1583" y="1483"/>
                </a:cubicBezTo>
                <a:cubicBezTo>
                  <a:pt x="1534" y="1434"/>
                  <a:pt x="1578" y="1466"/>
                  <a:pt x="1490" y="1446"/>
                </a:cubicBezTo>
                <a:cubicBezTo>
                  <a:pt x="1434" y="1433"/>
                  <a:pt x="1390" y="1417"/>
                  <a:pt x="1332" y="1408"/>
                </a:cubicBezTo>
                <a:cubicBezTo>
                  <a:pt x="1250" y="1382"/>
                  <a:pt x="1225" y="1393"/>
                  <a:pt x="1118" y="1399"/>
                </a:cubicBezTo>
                <a:cubicBezTo>
                  <a:pt x="1081" y="1411"/>
                  <a:pt x="1062" y="1427"/>
                  <a:pt x="1035" y="1455"/>
                </a:cubicBezTo>
                <a:cubicBezTo>
                  <a:pt x="1012" y="1519"/>
                  <a:pt x="1016" y="1532"/>
                  <a:pt x="942" y="1548"/>
                </a:cubicBezTo>
                <a:cubicBezTo>
                  <a:pt x="886" y="1545"/>
                  <a:pt x="829" y="1549"/>
                  <a:pt x="774" y="1538"/>
                </a:cubicBezTo>
                <a:cubicBezTo>
                  <a:pt x="765" y="1536"/>
                  <a:pt x="765" y="1520"/>
                  <a:pt x="765" y="1511"/>
                </a:cubicBezTo>
                <a:cubicBezTo>
                  <a:pt x="765" y="1484"/>
                  <a:pt x="764" y="1430"/>
                  <a:pt x="793" y="1408"/>
                </a:cubicBezTo>
                <a:cubicBezTo>
                  <a:pt x="842" y="1369"/>
                  <a:pt x="917" y="1394"/>
                  <a:pt x="979" y="1390"/>
                </a:cubicBezTo>
                <a:cubicBezTo>
                  <a:pt x="1065" y="1362"/>
                  <a:pt x="1152" y="1349"/>
                  <a:pt x="1239" y="1325"/>
                </a:cubicBezTo>
                <a:cubicBezTo>
                  <a:pt x="1320" y="1303"/>
                  <a:pt x="1399" y="1279"/>
                  <a:pt x="1481" y="1260"/>
                </a:cubicBezTo>
                <a:cubicBezTo>
                  <a:pt x="1518" y="1222"/>
                  <a:pt x="1523" y="1236"/>
                  <a:pt x="1564" y="1213"/>
                </a:cubicBezTo>
                <a:cubicBezTo>
                  <a:pt x="1584" y="1202"/>
                  <a:pt x="1600" y="1186"/>
                  <a:pt x="1620" y="1176"/>
                </a:cubicBezTo>
                <a:cubicBezTo>
                  <a:pt x="1632" y="1170"/>
                  <a:pt x="1645" y="1164"/>
                  <a:pt x="1657" y="1158"/>
                </a:cubicBezTo>
                <a:cubicBezTo>
                  <a:pt x="1702" y="1113"/>
                  <a:pt x="1743" y="1063"/>
                  <a:pt x="1796" y="1028"/>
                </a:cubicBezTo>
                <a:cubicBezTo>
                  <a:pt x="1861" y="932"/>
                  <a:pt x="1810" y="800"/>
                  <a:pt x="1750" y="712"/>
                </a:cubicBezTo>
                <a:cubicBezTo>
                  <a:pt x="1736" y="667"/>
                  <a:pt x="1720" y="634"/>
                  <a:pt x="1676" y="619"/>
                </a:cubicBezTo>
                <a:cubicBezTo>
                  <a:pt x="1656" y="605"/>
                  <a:pt x="1634" y="593"/>
                  <a:pt x="1620" y="572"/>
                </a:cubicBezTo>
                <a:cubicBezTo>
                  <a:pt x="1585" y="519"/>
                  <a:pt x="1645" y="566"/>
                  <a:pt x="1583" y="526"/>
                </a:cubicBezTo>
                <a:cubicBezTo>
                  <a:pt x="1560" y="481"/>
                  <a:pt x="1541" y="442"/>
                  <a:pt x="1499" y="414"/>
                </a:cubicBezTo>
                <a:cubicBezTo>
                  <a:pt x="1480" y="356"/>
                  <a:pt x="1469" y="328"/>
                  <a:pt x="1425" y="284"/>
                </a:cubicBezTo>
                <a:cubicBezTo>
                  <a:pt x="1406" y="230"/>
                  <a:pt x="1350" y="182"/>
                  <a:pt x="1295" y="164"/>
                </a:cubicBezTo>
                <a:cubicBezTo>
                  <a:pt x="1263" y="117"/>
                  <a:pt x="1219" y="118"/>
                  <a:pt x="1174" y="89"/>
                </a:cubicBezTo>
                <a:cubicBezTo>
                  <a:pt x="1161" y="81"/>
                  <a:pt x="1151" y="68"/>
                  <a:pt x="1137" y="61"/>
                </a:cubicBezTo>
                <a:cubicBezTo>
                  <a:pt x="1119" y="52"/>
                  <a:pt x="1081" y="43"/>
                  <a:pt x="1081" y="43"/>
                </a:cubicBezTo>
                <a:cubicBezTo>
                  <a:pt x="1018" y="0"/>
                  <a:pt x="1050" y="13"/>
                  <a:pt x="914" y="33"/>
                </a:cubicBezTo>
                <a:cubicBezTo>
                  <a:pt x="894" y="36"/>
                  <a:pt x="877" y="46"/>
                  <a:pt x="858" y="52"/>
                </a:cubicBezTo>
                <a:cubicBezTo>
                  <a:pt x="849" y="55"/>
                  <a:pt x="830" y="61"/>
                  <a:pt x="830" y="61"/>
                </a:cubicBezTo>
                <a:cubicBezTo>
                  <a:pt x="806" y="77"/>
                  <a:pt x="795" y="80"/>
                  <a:pt x="784" y="108"/>
                </a:cubicBezTo>
                <a:cubicBezTo>
                  <a:pt x="761" y="169"/>
                  <a:pt x="766" y="161"/>
                  <a:pt x="784" y="145"/>
                </a:cubicBezTo>
                <a:close/>
              </a:path>
            </a:pathLst>
          </a:custGeom>
          <a:noFill/>
          <a:ln w="9525" cap="flat" cmpd="sng">
            <a:solidFill>
              <a:schemeClr val="tx1"/>
            </a:solidFill>
            <a:prstDash val="solid"/>
            <a:round/>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blinds(horizontal)">
                                      <p:cBhvr>
                                        <p:cTn id="11" dur="500"/>
                                        <p:tgtEl>
                                          <p:spTgt spid="7">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blinds(horizontal)">
                                      <p:cBhvr>
                                        <p:cTn id="14"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itchFamily="49" charset="-122"/>
                <a:ea typeface="楷体" pitchFamily="49" charset="-122"/>
              </a:rPr>
              <a:t>容错的支持向量机原理</a:t>
            </a:r>
          </a:p>
        </p:txBody>
      </p:sp>
      <p:sp>
        <p:nvSpPr>
          <p:cNvPr id="9" name="Rectangle 4"/>
          <p:cNvSpPr>
            <a:spLocks noChangeArrowheads="1"/>
          </p:cNvSpPr>
          <p:nvPr/>
        </p:nvSpPr>
        <p:spPr bwMode="auto">
          <a:xfrm>
            <a:off x="762000" y="2166267"/>
            <a:ext cx="7862888" cy="523220"/>
          </a:xfrm>
          <a:prstGeom prst="rect">
            <a:avLst/>
          </a:prstGeom>
          <a:noFill/>
          <a:ln w="9525" algn="ctr">
            <a:noFill/>
            <a:miter lim="800000"/>
            <a:headEnd/>
            <a:tailEnd/>
          </a:ln>
        </p:spPr>
        <p:txBody>
          <a:bodyPr wrap="square">
            <a:spAutoFit/>
          </a:bodyPr>
          <a:lstStyle/>
          <a:p>
            <a:r>
              <a:rPr lang="zh-CN" altLang="en-US" sz="2800" dirty="0">
                <a:latin typeface="楷体" pitchFamily="49" charset="-122"/>
                <a:ea typeface="楷体" pitchFamily="49" charset="-122"/>
              </a:rPr>
              <a:t>引入松弛变量</a:t>
            </a:r>
            <a:r>
              <a:rPr lang="el-GR" altLang="zh-CN" sz="2800" dirty="0">
                <a:latin typeface="楷体" pitchFamily="49" charset="-122"/>
                <a:ea typeface="楷体" pitchFamily="49" charset="-122"/>
              </a:rPr>
              <a:t>ξ</a:t>
            </a:r>
            <a:r>
              <a:rPr lang="en-US" altLang="zh-CN" sz="2800" dirty="0">
                <a:latin typeface="楷体" pitchFamily="49" charset="-122"/>
                <a:ea typeface="楷体" pitchFamily="49" charset="-122"/>
              </a:rPr>
              <a:t>i</a:t>
            </a:r>
            <a:r>
              <a:rPr lang="zh-CN" altLang="en-US" sz="2800" dirty="0">
                <a:latin typeface="楷体" pitchFamily="49" charset="-122"/>
                <a:ea typeface="楷体" pitchFamily="49" charset="-122"/>
              </a:rPr>
              <a:t>来允许对于噪音数据的错误分类</a:t>
            </a:r>
            <a:endParaRPr lang="en-US" altLang="zh-CN" sz="2800" dirty="0">
              <a:latin typeface="楷体" pitchFamily="49" charset="-122"/>
              <a:ea typeface="楷体" pitchFamily="49" charset="-122"/>
            </a:endParaRPr>
          </a:p>
        </p:txBody>
      </p:sp>
      <p:grpSp>
        <p:nvGrpSpPr>
          <p:cNvPr id="10" name="Group 34"/>
          <p:cNvGrpSpPr>
            <a:grpSpLocks/>
          </p:cNvGrpSpPr>
          <p:nvPr/>
        </p:nvGrpSpPr>
        <p:grpSpPr bwMode="auto">
          <a:xfrm>
            <a:off x="609600" y="3496592"/>
            <a:ext cx="4067175" cy="2452688"/>
            <a:chOff x="107" y="516"/>
            <a:chExt cx="2562" cy="1545"/>
          </a:xfrm>
        </p:grpSpPr>
        <p:sp>
          <p:nvSpPr>
            <p:cNvPr id="11" name="Line 5"/>
            <p:cNvSpPr>
              <a:spLocks noChangeShapeType="1"/>
            </p:cNvSpPr>
            <p:nvPr/>
          </p:nvSpPr>
          <p:spPr bwMode="auto">
            <a:xfrm rot="-1599335">
              <a:off x="543" y="1055"/>
              <a:ext cx="1872" cy="0"/>
            </a:xfrm>
            <a:prstGeom prst="line">
              <a:avLst/>
            </a:prstGeom>
            <a:noFill/>
            <a:ln w="12700">
              <a:solidFill>
                <a:schemeClr val="hlink"/>
              </a:solidFill>
              <a:round/>
              <a:headEnd/>
              <a:tailEnd/>
            </a:ln>
          </p:spPr>
          <p:txBody>
            <a:bodyPr>
              <a:spAutoFit/>
            </a:bodyPr>
            <a:lstStyle/>
            <a:p>
              <a:endParaRPr lang="zh-CN" altLang="en-US"/>
            </a:p>
          </p:txBody>
        </p:sp>
        <p:sp>
          <p:nvSpPr>
            <p:cNvPr id="12" name="Line 6"/>
            <p:cNvSpPr>
              <a:spLocks noChangeShapeType="1"/>
            </p:cNvSpPr>
            <p:nvPr/>
          </p:nvSpPr>
          <p:spPr bwMode="auto">
            <a:xfrm rot="-1599335">
              <a:off x="635" y="1238"/>
              <a:ext cx="1872" cy="0"/>
            </a:xfrm>
            <a:prstGeom prst="line">
              <a:avLst/>
            </a:prstGeom>
            <a:noFill/>
            <a:ln w="12700">
              <a:solidFill>
                <a:schemeClr val="tx1"/>
              </a:solidFill>
              <a:round/>
              <a:headEnd/>
              <a:tailEnd/>
            </a:ln>
          </p:spPr>
          <p:txBody>
            <a:bodyPr>
              <a:spAutoFit/>
            </a:bodyPr>
            <a:lstStyle/>
            <a:p>
              <a:endParaRPr lang="zh-CN" altLang="en-US"/>
            </a:p>
          </p:txBody>
        </p:sp>
        <p:sp>
          <p:nvSpPr>
            <p:cNvPr id="13" name="Line 7"/>
            <p:cNvSpPr>
              <a:spLocks noChangeShapeType="1"/>
            </p:cNvSpPr>
            <p:nvPr/>
          </p:nvSpPr>
          <p:spPr bwMode="auto">
            <a:xfrm rot="-1599335">
              <a:off x="726" y="1420"/>
              <a:ext cx="1872" cy="0"/>
            </a:xfrm>
            <a:prstGeom prst="line">
              <a:avLst/>
            </a:prstGeom>
            <a:noFill/>
            <a:ln w="12700">
              <a:solidFill>
                <a:schemeClr val="folHlink"/>
              </a:solidFill>
              <a:round/>
              <a:headEnd/>
              <a:tailEnd/>
            </a:ln>
          </p:spPr>
          <p:txBody>
            <a:bodyPr>
              <a:spAutoFit/>
            </a:bodyPr>
            <a:lstStyle/>
            <a:p>
              <a:endParaRPr lang="zh-CN" altLang="en-US"/>
            </a:p>
          </p:txBody>
        </p:sp>
        <p:sp>
          <p:nvSpPr>
            <p:cNvPr id="14" name="Text Box 8"/>
            <p:cNvSpPr txBox="1">
              <a:spLocks noChangeArrowheads="1"/>
            </p:cNvSpPr>
            <p:nvPr/>
          </p:nvSpPr>
          <p:spPr bwMode="auto">
            <a:xfrm rot="-1777892">
              <a:off x="107" y="1514"/>
              <a:ext cx="624" cy="192"/>
            </a:xfrm>
            <a:prstGeom prst="rect">
              <a:avLst/>
            </a:prstGeom>
            <a:noFill/>
            <a:ln w="19050" algn="ctr">
              <a:noFill/>
              <a:miter lim="800000"/>
              <a:headEnd/>
              <a:tailEnd/>
            </a:ln>
          </p:spPr>
          <p:txBody>
            <a:bodyPr>
              <a:spAutoFit/>
            </a:bodyPr>
            <a:lstStyle/>
            <a:p>
              <a:pPr marL="342900" indent="-342900">
                <a:spcBef>
                  <a:spcPct val="50000"/>
                </a:spcBef>
                <a:buClr>
                  <a:schemeClr val="tx1"/>
                </a:buClr>
              </a:pPr>
              <a:r>
                <a:rPr lang="en-US" altLang="zh-CN" sz="1400">
                  <a:solidFill>
                    <a:schemeClr val="hlink"/>
                  </a:solidFill>
                  <a:latin typeface="Tahoma" pitchFamily="34" charset="0"/>
                </a:rPr>
                <a:t>wx+b=1</a:t>
              </a:r>
            </a:p>
          </p:txBody>
        </p:sp>
        <p:sp>
          <p:nvSpPr>
            <p:cNvPr id="15" name="Text Box 9"/>
            <p:cNvSpPr txBox="1">
              <a:spLocks noChangeArrowheads="1"/>
            </p:cNvSpPr>
            <p:nvPr/>
          </p:nvSpPr>
          <p:spPr bwMode="auto">
            <a:xfrm rot="-1777892">
              <a:off x="204" y="1684"/>
              <a:ext cx="624" cy="192"/>
            </a:xfrm>
            <a:prstGeom prst="rect">
              <a:avLst/>
            </a:prstGeom>
            <a:noFill/>
            <a:ln w="19050" algn="ctr">
              <a:noFill/>
              <a:miter lim="800000"/>
              <a:headEnd/>
              <a:tailEnd/>
            </a:ln>
          </p:spPr>
          <p:txBody>
            <a:bodyPr>
              <a:spAutoFit/>
            </a:bodyPr>
            <a:lstStyle/>
            <a:p>
              <a:pPr marL="342900" indent="-342900">
                <a:spcBef>
                  <a:spcPct val="50000"/>
                </a:spcBef>
                <a:buClr>
                  <a:schemeClr val="tx1"/>
                </a:buClr>
              </a:pPr>
              <a:r>
                <a:rPr lang="en-US" altLang="zh-CN" sz="1400">
                  <a:latin typeface="Tahoma" pitchFamily="34" charset="0"/>
                </a:rPr>
                <a:t>wx+b=0</a:t>
              </a:r>
            </a:p>
          </p:txBody>
        </p:sp>
        <p:sp>
          <p:nvSpPr>
            <p:cNvPr id="16" name="Text Box 10"/>
            <p:cNvSpPr txBox="1">
              <a:spLocks noChangeArrowheads="1"/>
            </p:cNvSpPr>
            <p:nvPr/>
          </p:nvSpPr>
          <p:spPr bwMode="auto">
            <a:xfrm rot="-1777892">
              <a:off x="299" y="1838"/>
              <a:ext cx="624" cy="192"/>
            </a:xfrm>
            <a:prstGeom prst="rect">
              <a:avLst/>
            </a:prstGeom>
            <a:noFill/>
            <a:ln w="19050" algn="ctr">
              <a:noFill/>
              <a:miter lim="800000"/>
              <a:headEnd/>
              <a:tailEnd/>
            </a:ln>
          </p:spPr>
          <p:txBody>
            <a:bodyPr>
              <a:spAutoFit/>
            </a:bodyPr>
            <a:lstStyle/>
            <a:p>
              <a:pPr marL="342900" indent="-342900">
                <a:spcBef>
                  <a:spcPct val="50000"/>
                </a:spcBef>
                <a:buClr>
                  <a:schemeClr val="tx1"/>
                </a:buClr>
              </a:pPr>
              <a:r>
                <a:rPr lang="en-US" altLang="zh-CN" sz="1400">
                  <a:solidFill>
                    <a:schemeClr val="folHlink"/>
                  </a:solidFill>
                  <a:latin typeface="Tahoma" pitchFamily="34" charset="0"/>
                </a:rPr>
                <a:t>wx+b=-1</a:t>
              </a:r>
            </a:p>
          </p:txBody>
        </p:sp>
        <p:sp>
          <p:nvSpPr>
            <p:cNvPr id="17" name="Oval 11"/>
            <p:cNvSpPr>
              <a:spLocks noChangeArrowheads="1"/>
            </p:cNvSpPr>
            <p:nvPr/>
          </p:nvSpPr>
          <p:spPr bwMode="auto">
            <a:xfrm>
              <a:off x="2491" y="1462"/>
              <a:ext cx="48" cy="48"/>
            </a:xfrm>
            <a:prstGeom prst="ellipse">
              <a:avLst/>
            </a:prstGeom>
            <a:noFill/>
            <a:ln w="19050" algn="ctr">
              <a:solidFill>
                <a:schemeClr val="tx2"/>
              </a:solidFill>
              <a:round/>
              <a:headEnd/>
              <a:tailEnd/>
            </a:ln>
          </p:spPr>
          <p:txBody>
            <a:bodyPr wrap="none" anchor="ctr">
              <a:spAutoFit/>
            </a:bodyPr>
            <a:lstStyle/>
            <a:p>
              <a:endParaRPr lang="zh-CN" altLang="en-US"/>
            </a:p>
          </p:txBody>
        </p:sp>
        <p:sp>
          <p:nvSpPr>
            <p:cNvPr id="18" name="Oval 12"/>
            <p:cNvSpPr>
              <a:spLocks noChangeArrowheads="1"/>
            </p:cNvSpPr>
            <p:nvPr/>
          </p:nvSpPr>
          <p:spPr bwMode="auto">
            <a:xfrm>
              <a:off x="992" y="713"/>
              <a:ext cx="48" cy="48"/>
            </a:xfrm>
            <a:prstGeom prst="ellipse">
              <a:avLst/>
            </a:prstGeom>
            <a:solidFill>
              <a:schemeClr val="hlink"/>
            </a:solidFill>
            <a:ln w="19050" algn="ctr">
              <a:solidFill>
                <a:schemeClr val="tx1"/>
              </a:solidFill>
              <a:round/>
              <a:headEnd/>
              <a:tailEnd/>
            </a:ln>
          </p:spPr>
          <p:txBody>
            <a:bodyPr wrap="none" anchor="ctr">
              <a:spAutoFit/>
            </a:bodyPr>
            <a:lstStyle/>
            <a:p>
              <a:endParaRPr lang="zh-CN" altLang="en-US"/>
            </a:p>
          </p:txBody>
        </p:sp>
        <p:sp>
          <p:nvSpPr>
            <p:cNvPr id="19" name="Oval 13"/>
            <p:cNvSpPr>
              <a:spLocks noChangeArrowheads="1"/>
            </p:cNvSpPr>
            <p:nvPr/>
          </p:nvSpPr>
          <p:spPr bwMode="auto">
            <a:xfrm>
              <a:off x="445" y="632"/>
              <a:ext cx="48" cy="48"/>
            </a:xfrm>
            <a:prstGeom prst="ellipse">
              <a:avLst/>
            </a:prstGeom>
            <a:solidFill>
              <a:schemeClr val="hlink"/>
            </a:solidFill>
            <a:ln w="19050" algn="ctr">
              <a:solidFill>
                <a:schemeClr val="tx1"/>
              </a:solidFill>
              <a:round/>
              <a:headEnd/>
              <a:tailEnd/>
            </a:ln>
          </p:spPr>
          <p:txBody>
            <a:bodyPr wrap="none" anchor="ctr">
              <a:spAutoFit/>
            </a:bodyPr>
            <a:lstStyle/>
            <a:p>
              <a:endParaRPr lang="zh-CN" altLang="en-US"/>
            </a:p>
          </p:txBody>
        </p:sp>
        <p:sp>
          <p:nvSpPr>
            <p:cNvPr id="20" name="Oval 14"/>
            <p:cNvSpPr>
              <a:spLocks noChangeArrowheads="1"/>
            </p:cNvSpPr>
            <p:nvPr/>
          </p:nvSpPr>
          <p:spPr bwMode="auto">
            <a:xfrm>
              <a:off x="912" y="1296"/>
              <a:ext cx="48" cy="48"/>
            </a:xfrm>
            <a:prstGeom prst="ellipse">
              <a:avLst/>
            </a:prstGeom>
            <a:solidFill>
              <a:schemeClr val="hlink"/>
            </a:solidFill>
            <a:ln w="19050" algn="ctr">
              <a:solidFill>
                <a:schemeClr val="tx1"/>
              </a:solidFill>
              <a:round/>
              <a:headEnd/>
              <a:tailEnd/>
            </a:ln>
          </p:spPr>
          <p:txBody>
            <a:bodyPr wrap="none" anchor="ctr">
              <a:spAutoFit/>
            </a:bodyPr>
            <a:lstStyle/>
            <a:p>
              <a:endParaRPr lang="zh-CN" altLang="en-US"/>
            </a:p>
          </p:txBody>
        </p:sp>
        <p:sp>
          <p:nvSpPr>
            <p:cNvPr id="21" name="Oval 15"/>
            <p:cNvSpPr>
              <a:spLocks noChangeArrowheads="1"/>
            </p:cNvSpPr>
            <p:nvPr/>
          </p:nvSpPr>
          <p:spPr bwMode="auto">
            <a:xfrm>
              <a:off x="601" y="824"/>
              <a:ext cx="48" cy="48"/>
            </a:xfrm>
            <a:prstGeom prst="ellipse">
              <a:avLst/>
            </a:prstGeom>
            <a:solidFill>
              <a:schemeClr val="hlink"/>
            </a:solidFill>
            <a:ln w="19050" algn="ctr">
              <a:solidFill>
                <a:schemeClr val="tx1"/>
              </a:solidFill>
              <a:round/>
              <a:headEnd/>
              <a:tailEnd/>
            </a:ln>
          </p:spPr>
          <p:txBody>
            <a:bodyPr wrap="none" anchor="ctr">
              <a:spAutoFit/>
            </a:bodyPr>
            <a:lstStyle/>
            <a:p>
              <a:endParaRPr lang="zh-CN" altLang="en-US"/>
            </a:p>
          </p:txBody>
        </p:sp>
        <p:sp>
          <p:nvSpPr>
            <p:cNvPr id="22" name="Oval 16"/>
            <p:cNvSpPr>
              <a:spLocks noChangeArrowheads="1"/>
            </p:cNvSpPr>
            <p:nvPr/>
          </p:nvSpPr>
          <p:spPr bwMode="auto">
            <a:xfrm>
              <a:off x="364" y="1319"/>
              <a:ext cx="48" cy="48"/>
            </a:xfrm>
            <a:prstGeom prst="ellipse">
              <a:avLst/>
            </a:prstGeom>
            <a:solidFill>
              <a:schemeClr val="hlink"/>
            </a:solidFill>
            <a:ln w="19050" algn="ctr">
              <a:solidFill>
                <a:schemeClr val="tx1"/>
              </a:solidFill>
              <a:round/>
              <a:headEnd/>
              <a:tailEnd/>
            </a:ln>
          </p:spPr>
          <p:txBody>
            <a:bodyPr wrap="none" anchor="ctr">
              <a:spAutoFit/>
            </a:bodyPr>
            <a:lstStyle/>
            <a:p>
              <a:endParaRPr lang="zh-CN" altLang="en-US"/>
            </a:p>
          </p:txBody>
        </p:sp>
        <p:sp>
          <p:nvSpPr>
            <p:cNvPr id="23" name="Oval 17"/>
            <p:cNvSpPr>
              <a:spLocks noChangeArrowheads="1"/>
            </p:cNvSpPr>
            <p:nvPr/>
          </p:nvSpPr>
          <p:spPr bwMode="auto">
            <a:xfrm>
              <a:off x="1974" y="765"/>
              <a:ext cx="48" cy="48"/>
            </a:xfrm>
            <a:prstGeom prst="ellipse">
              <a:avLst/>
            </a:prstGeom>
            <a:solidFill>
              <a:schemeClr val="hlink"/>
            </a:solidFill>
            <a:ln w="19050" algn="ctr">
              <a:solidFill>
                <a:schemeClr val="tx1"/>
              </a:solidFill>
              <a:round/>
              <a:headEnd/>
              <a:tailEnd/>
            </a:ln>
          </p:spPr>
          <p:txBody>
            <a:bodyPr wrap="none" anchor="ctr">
              <a:spAutoFit/>
            </a:bodyPr>
            <a:lstStyle/>
            <a:p>
              <a:endParaRPr lang="zh-CN" altLang="en-US"/>
            </a:p>
          </p:txBody>
        </p:sp>
        <p:sp>
          <p:nvSpPr>
            <p:cNvPr id="24" name="Oval 18"/>
            <p:cNvSpPr>
              <a:spLocks noChangeArrowheads="1"/>
            </p:cNvSpPr>
            <p:nvPr/>
          </p:nvSpPr>
          <p:spPr bwMode="auto">
            <a:xfrm>
              <a:off x="1756" y="1339"/>
              <a:ext cx="48" cy="48"/>
            </a:xfrm>
            <a:prstGeom prst="ellipse">
              <a:avLst/>
            </a:prstGeom>
            <a:noFill/>
            <a:ln w="19050" algn="ctr">
              <a:solidFill>
                <a:schemeClr val="tx2"/>
              </a:solidFill>
              <a:round/>
              <a:headEnd/>
              <a:tailEnd/>
            </a:ln>
          </p:spPr>
          <p:txBody>
            <a:bodyPr wrap="none" anchor="ctr">
              <a:spAutoFit/>
            </a:bodyPr>
            <a:lstStyle/>
            <a:p>
              <a:endParaRPr lang="zh-CN" altLang="en-US"/>
            </a:p>
          </p:txBody>
        </p:sp>
        <p:sp>
          <p:nvSpPr>
            <p:cNvPr id="25" name="Oval 19"/>
            <p:cNvSpPr>
              <a:spLocks noChangeArrowheads="1"/>
            </p:cNvSpPr>
            <p:nvPr/>
          </p:nvSpPr>
          <p:spPr bwMode="auto">
            <a:xfrm>
              <a:off x="2200" y="1490"/>
              <a:ext cx="48" cy="48"/>
            </a:xfrm>
            <a:prstGeom prst="ellipse">
              <a:avLst/>
            </a:prstGeom>
            <a:noFill/>
            <a:ln w="19050" algn="ctr">
              <a:solidFill>
                <a:schemeClr val="tx2"/>
              </a:solidFill>
              <a:round/>
              <a:headEnd/>
              <a:tailEnd/>
            </a:ln>
          </p:spPr>
          <p:txBody>
            <a:bodyPr wrap="none" anchor="ctr">
              <a:spAutoFit/>
            </a:bodyPr>
            <a:lstStyle/>
            <a:p>
              <a:endParaRPr lang="zh-CN" altLang="en-US"/>
            </a:p>
          </p:txBody>
        </p:sp>
        <p:sp>
          <p:nvSpPr>
            <p:cNvPr id="26" name="Oval 20"/>
            <p:cNvSpPr>
              <a:spLocks noChangeArrowheads="1"/>
            </p:cNvSpPr>
            <p:nvPr/>
          </p:nvSpPr>
          <p:spPr bwMode="auto">
            <a:xfrm>
              <a:off x="942" y="1929"/>
              <a:ext cx="48" cy="48"/>
            </a:xfrm>
            <a:prstGeom prst="ellipse">
              <a:avLst/>
            </a:prstGeom>
            <a:noFill/>
            <a:ln w="19050" algn="ctr">
              <a:solidFill>
                <a:schemeClr val="tx2"/>
              </a:solidFill>
              <a:round/>
              <a:headEnd/>
              <a:tailEnd/>
            </a:ln>
          </p:spPr>
          <p:txBody>
            <a:bodyPr wrap="none" anchor="ctr">
              <a:spAutoFit/>
            </a:bodyPr>
            <a:lstStyle/>
            <a:p>
              <a:endParaRPr lang="zh-CN" altLang="en-US"/>
            </a:p>
          </p:txBody>
        </p:sp>
        <p:sp>
          <p:nvSpPr>
            <p:cNvPr id="27" name="Oval 21"/>
            <p:cNvSpPr>
              <a:spLocks noChangeArrowheads="1"/>
            </p:cNvSpPr>
            <p:nvPr/>
          </p:nvSpPr>
          <p:spPr bwMode="auto">
            <a:xfrm>
              <a:off x="1529" y="1901"/>
              <a:ext cx="48" cy="48"/>
            </a:xfrm>
            <a:prstGeom prst="ellipse">
              <a:avLst/>
            </a:prstGeom>
            <a:noFill/>
            <a:ln w="19050" algn="ctr">
              <a:solidFill>
                <a:schemeClr val="tx2"/>
              </a:solidFill>
              <a:round/>
              <a:headEnd/>
              <a:tailEnd/>
            </a:ln>
          </p:spPr>
          <p:txBody>
            <a:bodyPr wrap="none" anchor="ctr">
              <a:spAutoFit/>
            </a:bodyPr>
            <a:lstStyle/>
            <a:p>
              <a:endParaRPr lang="zh-CN" altLang="en-US"/>
            </a:p>
          </p:txBody>
        </p:sp>
        <p:sp>
          <p:nvSpPr>
            <p:cNvPr id="28" name="Oval 22"/>
            <p:cNvSpPr>
              <a:spLocks noChangeArrowheads="1"/>
            </p:cNvSpPr>
            <p:nvPr/>
          </p:nvSpPr>
          <p:spPr bwMode="auto">
            <a:xfrm>
              <a:off x="2621" y="1319"/>
              <a:ext cx="48" cy="48"/>
            </a:xfrm>
            <a:prstGeom prst="ellipse">
              <a:avLst/>
            </a:prstGeom>
            <a:noFill/>
            <a:ln w="19050" algn="ctr">
              <a:solidFill>
                <a:schemeClr val="tx2"/>
              </a:solidFill>
              <a:round/>
              <a:headEnd/>
              <a:tailEnd/>
            </a:ln>
          </p:spPr>
          <p:txBody>
            <a:bodyPr wrap="none" anchor="ctr">
              <a:spAutoFit/>
            </a:bodyPr>
            <a:lstStyle/>
            <a:p>
              <a:endParaRPr lang="zh-CN" altLang="en-US"/>
            </a:p>
          </p:txBody>
        </p:sp>
        <p:sp>
          <p:nvSpPr>
            <p:cNvPr id="29" name="Oval 23"/>
            <p:cNvSpPr>
              <a:spLocks noChangeArrowheads="1"/>
            </p:cNvSpPr>
            <p:nvPr/>
          </p:nvSpPr>
          <p:spPr bwMode="auto">
            <a:xfrm>
              <a:off x="720" y="672"/>
              <a:ext cx="48" cy="48"/>
            </a:xfrm>
            <a:prstGeom prst="ellipse">
              <a:avLst/>
            </a:prstGeom>
            <a:noFill/>
            <a:ln w="19050" algn="ctr">
              <a:solidFill>
                <a:schemeClr val="tx2"/>
              </a:solidFill>
              <a:round/>
              <a:headEnd/>
              <a:tailEnd/>
            </a:ln>
          </p:spPr>
          <p:txBody>
            <a:bodyPr wrap="none" anchor="ctr">
              <a:spAutoFit/>
            </a:bodyPr>
            <a:lstStyle/>
            <a:p>
              <a:endParaRPr lang="zh-CN" altLang="en-US"/>
            </a:p>
          </p:txBody>
        </p:sp>
        <p:sp>
          <p:nvSpPr>
            <p:cNvPr id="30" name="Oval 24"/>
            <p:cNvSpPr>
              <a:spLocks noChangeArrowheads="1"/>
            </p:cNvSpPr>
            <p:nvPr/>
          </p:nvSpPr>
          <p:spPr bwMode="auto">
            <a:xfrm>
              <a:off x="1834" y="2013"/>
              <a:ext cx="48" cy="48"/>
            </a:xfrm>
            <a:prstGeom prst="ellipse">
              <a:avLst/>
            </a:prstGeom>
            <a:solidFill>
              <a:schemeClr val="hlink"/>
            </a:solidFill>
            <a:ln w="19050" algn="ctr">
              <a:solidFill>
                <a:schemeClr val="tx1"/>
              </a:solidFill>
              <a:round/>
              <a:headEnd/>
              <a:tailEnd/>
            </a:ln>
          </p:spPr>
          <p:txBody>
            <a:bodyPr wrap="none" anchor="ctr">
              <a:spAutoFit/>
            </a:bodyPr>
            <a:lstStyle/>
            <a:p>
              <a:endParaRPr lang="zh-CN" altLang="en-US"/>
            </a:p>
          </p:txBody>
        </p:sp>
        <p:sp>
          <p:nvSpPr>
            <p:cNvPr id="31" name="Line 25"/>
            <p:cNvSpPr>
              <a:spLocks noChangeShapeType="1"/>
            </p:cNvSpPr>
            <p:nvPr/>
          </p:nvSpPr>
          <p:spPr bwMode="auto">
            <a:xfrm flipH="1" flipV="1">
              <a:off x="1387" y="1094"/>
              <a:ext cx="467" cy="944"/>
            </a:xfrm>
            <a:prstGeom prst="line">
              <a:avLst/>
            </a:prstGeom>
            <a:noFill/>
            <a:ln w="12700">
              <a:solidFill>
                <a:schemeClr val="hlink"/>
              </a:solidFill>
              <a:round/>
              <a:headEnd/>
              <a:tailEnd/>
            </a:ln>
          </p:spPr>
          <p:txBody>
            <a:bodyPr/>
            <a:lstStyle/>
            <a:p>
              <a:endParaRPr lang="zh-CN" altLang="en-US"/>
            </a:p>
          </p:txBody>
        </p:sp>
        <p:sp>
          <p:nvSpPr>
            <p:cNvPr id="32" name="Text Box 26"/>
            <p:cNvSpPr txBox="1">
              <a:spLocks noChangeArrowheads="1"/>
            </p:cNvSpPr>
            <p:nvPr/>
          </p:nvSpPr>
          <p:spPr bwMode="auto">
            <a:xfrm>
              <a:off x="1780" y="1528"/>
              <a:ext cx="310" cy="288"/>
            </a:xfrm>
            <a:prstGeom prst="rect">
              <a:avLst/>
            </a:prstGeom>
            <a:noFill/>
            <a:ln w="12700" algn="ctr">
              <a:noFill/>
              <a:miter lim="800000"/>
              <a:headEnd/>
              <a:tailEnd/>
            </a:ln>
          </p:spPr>
          <p:txBody>
            <a:bodyPr>
              <a:spAutoFit/>
            </a:bodyPr>
            <a:lstStyle/>
            <a:p>
              <a:pPr marL="342900" indent="-342900">
                <a:spcBef>
                  <a:spcPct val="50000"/>
                </a:spcBef>
                <a:buClr>
                  <a:schemeClr val="tx1"/>
                </a:buClr>
              </a:pPr>
              <a:r>
                <a:rPr lang="en-US" altLang="zh-CN" sz="2400" i="1">
                  <a:solidFill>
                    <a:schemeClr val="hlink"/>
                  </a:solidFill>
                  <a:latin typeface="Symbol" pitchFamily="18" charset="2"/>
                </a:rPr>
                <a:t>e</a:t>
              </a:r>
              <a:r>
                <a:rPr lang="en-US" altLang="zh-CN" sz="2400" i="1" baseline="-25000">
                  <a:solidFill>
                    <a:schemeClr val="hlink"/>
                  </a:solidFill>
                  <a:latin typeface="Tahoma" pitchFamily="34" charset="0"/>
                </a:rPr>
                <a:t>7</a:t>
              </a:r>
              <a:r>
                <a:rPr lang="en-US" altLang="zh-CN" sz="2400" i="1">
                  <a:solidFill>
                    <a:schemeClr val="hlink"/>
                  </a:solidFill>
                  <a:latin typeface="Tahoma" pitchFamily="34" charset="0"/>
                </a:rPr>
                <a:t> </a:t>
              </a:r>
            </a:p>
          </p:txBody>
        </p:sp>
        <p:sp>
          <p:nvSpPr>
            <p:cNvPr id="33" name="Line 27"/>
            <p:cNvSpPr>
              <a:spLocks noChangeShapeType="1"/>
            </p:cNvSpPr>
            <p:nvPr/>
          </p:nvSpPr>
          <p:spPr bwMode="auto">
            <a:xfrm flipH="1" flipV="1">
              <a:off x="1463" y="1041"/>
              <a:ext cx="473" cy="945"/>
            </a:xfrm>
            <a:prstGeom prst="line">
              <a:avLst/>
            </a:prstGeom>
            <a:noFill/>
            <a:ln w="12700">
              <a:solidFill>
                <a:schemeClr val="hlink"/>
              </a:solidFill>
              <a:prstDash val="dash"/>
              <a:round/>
              <a:headEnd type="triangle" w="med" len="med"/>
              <a:tailEnd type="triangle" w="med" len="med"/>
            </a:ln>
          </p:spPr>
          <p:txBody>
            <a:bodyPr/>
            <a:lstStyle/>
            <a:p>
              <a:endParaRPr lang="zh-CN" altLang="en-US"/>
            </a:p>
          </p:txBody>
        </p:sp>
        <p:sp>
          <p:nvSpPr>
            <p:cNvPr id="34" name="Line 28"/>
            <p:cNvSpPr>
              <a:spLocks noChangeShapeType="1"/>
            </p:cNvSpPr>
            <p:nvPr/>
          </p:nvSpPr>
          <p:spPr bwMode="auto">
            <a:xfrm flipH="1" flipV="1">
              <a:off x="1565" y="605"/>
              <a:ext cx="333" cy="694"/>
            </a:xfrm>
            <a:prstGeom prst="line">
              <a:avLst/>
            </a:prstGeom>
            <a:noFill/>
            <a:ln w="12700">
              <a:solidFill>
                <a:schemeClr val="folHlink"/>
              </a:solidFill>
              <a:round/>
              <a:headEnd/>
              <a:tailEnd/>
            </a:ln>
          </p:spPr>
          <p:txBody>
            <a:bodyPr/>
            <a:lstStyle/>
            <a:p>
              <a:endParaRPr lang="zh-CN" altLang="en-US"/>
            </a:p>
          </p:txBody>
        </p:sp>
        <p:sp>
          <p:nvSpPr>
            <p:cNvPr id="35" name="Text Box 29"/>
            <p:cNvSpPr txBox="1">
              <a:spLocks noChangeArrowheads="1"/>
            </p:cNvSpPr>
            <p:nvPr/>
          </p:nvSpPr>
          <p:spPr bwMode="auto">
            <a:xfrm>
              <a:off x="1652" y="516"/>
              <a:ext cx="436" cy="288"/>
            </a:xfrm>
            <a:prstGeom prst="rect">
              <a:avLst/>
            </a:prstGeom>
            <a:noFill/>
            <a:ln w="12700" algn="ctr">
              <a:noFill/>
              <a:miter lim="800000"/>
              <a:headEnd/>
              <a:tailEnd/>
            </a:ln>
          </p:spPr>
          <p:txBody>
            <a:bodyPr>
              <a:spAutoFit/>
            </a:bodyPr>
            <a:lstStyle/>
            <a:p>
              <a:pPr marL="342900" indent="-342900">
                <a:spcBef>
                  <a:spcPct val="50000"/>
                </a:spcBef>
                <a:buClr>
                  <a:schemeClr val="tx1"/>
                </a:buClr>
              </a:pPr>
              <a:r>
                <a:rPr lang="en-US" altLang="zh-CN" sz="2400" i="1">
                  <a:solidFill>
                    <a:schemeClr val="folHlink"/>
                  </a:solidFill>
                  <a:latin typeface="Symbol" pitchFamily="18" charset="2"/>
                </a:rPr>
                <a:t>e</a:t>
              </a:r>
              <a:r>
                <a:rPr lang="en-US" altLang="zh-CN" sz="2400" i="1" baseline="-25000">
                  <a:solidFill>
                    <a:schemeClr val="folHlink"/>
                  </a:solidFill>
                  <a:latin typeface="Tahoma" pitchFamily="34" charset="0"/>
                </a:rPr>
                <a:t>11</a:t>
              </a:r>
              <a:r>
                <a:rPr lang="en-US" altLang="zh-CN" sz="2400" i="1">
                  <a:solidFill>
                    <a:schemeClr val="folHlink"/>
                  </a:solidFill>
                  <a:latin typeface="Tahoma" pitchFamily="34" charset="0"/>
                </a:rPr>
                <a:t> </a:t>
              </a:r>
            </a:p>
          </p:txBody>
        </p:sp>
        <p:sp>
          <p:nvSpPr>
            <p:cNvPr id="36" name="Line 30"/>
            <p:cNvSpPr>
              <a:spLocks noChangeShapeType="1"/>
            </p:cNvSpPr>
            <p:nvPr/>
          </p:nvSpPr>
          <p:spPr bwMode="auto">
            <a:xfrm flipH="1" flipV="1">
              <a:off x="1640" y="561"/>
              <a:ext cx="341" cy="724"/>
            </a:xfrm>
            <a:prstGeom prst="line">
              <a:avLst/>
            </a:prstGeom>
            <a:noFill/>
            <a:ln w="12700">
              <a:solidFill>
                <a:schemeClr val="folHlink"/>
              </a:solidFill>
              <a:prstDash val="dash"/>
              <a:round/>
              <a:headEnd type="triangle" w="med" len="med"/>
              <a:tailEnd type="triangle" w="med" len="med"/>
            </a:ln>
          </p:spPr>
          <p:txBody>
            <a:bodyPr/>
            <a:lstStyle/>
            <a:p>
              <a:endParaRPr lang="zh-CN" altLang="en-US"/>
            </a:p>
          </p:txBody>
        </p:sp>
        <p:sp>
          <p:nvSpPr>
            <p:cNvPr id="37" name="Line 31"/>
            <p:cNvSpPr>
              <a:spLocks noChangeShapeType="1"/>
            </p:cNvSpPr>
            <p:nvPr/>
          </p:nvSpPr>
          <p:spPr bwMode="auto">
            <a:xfrm flipH="1" flipV="1">
              <a:off x="760" y="716"/>
              <a:ext cx="444" cy="923"/>
            </a:xfrm>
            <a:prstGeom prst="line">
              <a:avLst/>
            </a:prstGeom>
            <a:noFill/>
            <a:ln w="12700">
              <a:solidFill>
                <a:schemeClr val="folHlink"/>
              </a:solidFill>
              <a:round/>
              <a:headEnd/>
              <a:tailEnd/>
            </a:ln>
          </p:spPr>
          <p:txBody>
            <a:bodyPr/>
            <a:lstStyle/>
            <a:p>
              <a:endParaRPr lang="zh-CN" altLang="en-US"/>
            </a:p>
          </p:txBody>
        </p:sp>
        <p:sp>
          <p:nvSpPr>
            <p:cNvPr id="38" name="Text Box 32"/>
            <p:cNvSpPr txBox="1">
              <a:spLocks noChangeArrowheads="1"/>
            </p:cNvSpPr>
            <p:nvPr/>
          </p:nvSpPr>
          <p:spPr bwMode="auto">
            <a:xfrm>
              <a:off x="960" y="782"/>
              <a:ext cx="310" cy="288"/>
            </a:xfrm>
            <a:prstGeom prst="rect">
              <a:avLst/>
            </a:prstGeom>
            <a:noFill/>
            <a:ln w="12700" algn="ctr">
              <a:noFill/>
              <a:miter lim="800000"/>
              <a:headEnd/>
              <a:tailEnd/>
            </a:ln>
          </p:spPr>
          <p:txBody>
            <a:bodyPr>
              <a:spAutoFit/>
            </a:bodyPr>
            <a:lstStyle/>
            <a:p>
              <a:pPr marL="342900" indent="-342900">
                <a:spcBef>
                  <a:spcPct val="50000"/>
                </a:spcBef>
                <a:buClr>
                  <a:schemeClr val="tx1"/>
                </a:buClr>
              </a:pPr>
              <a:r>
                <a:rPr lang="en-US" altLang="zh-CN" sz="2400" i="1">
                  <a:solidFill>
                    <a:schemeClr val="folHlink"/>
                  </a:solidFill>
                  <a:latin typeface="Symbol" pitchFamily="18" charset="2"/>
                </a:rPr>
                <a:t>e</a:t>
              </a:r>
              <a:r>
                <a:rPr lang="en-US" altLang="zh-CN" sz="2400" i="1" baseline="-25000">
                  <a:solidFill>
                    <a:schemeClr val="folHlink"/>
                  </a:solidFill>
                  <a:latin typeface="Tahoma" pitchFamily="34" charset="0"/>
                </a:rPr>
                <a:t>2</a:t>
              </a:r>
              <a:r>
                <a:rPr lang="en-US" altLang="zh-CN" sz="2400" i="1">
                  <a:solidFill>
                    <a:schemeClr val="folHlink"/>
                  </a:solidFill>
                  <a:latin typeface="Tahoma" pitchFamily="34" charset="0"/>
                </a:rPr>
                <a:t> </a:t>
              </a:r>
            </a:p>
          </p:txBody>
        </p:sp>
        <p:sp>
          <p:nvSpPr>
            <p:cNvPr id="39" name="Line 33"/>
            <p:cNvSpPr>
              <a:spLocks noChangeShapeType="1"/>
            </p:cNvSpPr>
            <p:nvPr/>
          </p:nvSpPr>
          <p:spPr bwMode="auto">
            <a:xfrm flipH="1" flipV="1">
              <a:off x="842" y="664"/>
              <a:ext cx="437" cy="945"/>
            </a:xfrm>
            <a:prstGeom prst="line">
              <a:avLst/>
            </a:prstGeom>
            <a:noFill/>
            <a:ln w="12700">
              <a:solidFill>
                <a:schemeClr val="folHlink"/>
              </a:solidFill>
              <a:prstDash val="dash"/>
              <a:round/>
              <a:headEnd type="triangle" w="med" len="med"/>
              <a:tailEnd type="triangle" w="med" len="med"/>
            </a:ln>
          </p:spPr>
          <p:txBody>
            <a:bodyPr/>
            <a:lstStyle/>
            <a:p>
              <a:endParaRPr lang="zh-CN" altLang="en-US"/>
            </a:p>
          </p:txBody>
        </p:sp>
      </p:grpSp>
      <p:sp>
        <p:nvSpPr>
          <p:cNvPr id="40" name="Rectangle 35"/>
          <p:cNvSpPr txBox="1">
            <a:spLocks noChangeArrowheads="1"/>
          </p:cNvSpPr>
          <p:nvPr/>
        </p:nvSpPr>
        <p:spPr>
          <a:xfrm>
            <a:off x="395288" y="1734467"/>
            <a:ext cx="8229600" cy="1139825"/>
          </a:xfrm>
          <a:prstGeom prst="rect">
            <a:avLst/>
          </a:prstGeom>
        </p:spPr>
        <p:txBody>
          <a:bodyPr/>
          <a:lstStyle/>
          <a:p>
            <a:pPr marL="457200" indent="-457200" algn="l">
              <a:lnSpc>
                <a:spcPct val="80000"/>
              </a:lnSpc>
              <a:buClr>
                <a:srgbClr val="C00000"/>
              </a:buClr>
              <a:buFont typeface="Wingdings" pitchFamily="2" charset="2"/>
              <a:buChar char="Ø"/>
              <a:defRPr/>
            </a:pPr>
            <a:r>
              <a:rPr lang="zh-CN" altLang="en-US" sz="2800" b="1" kern="0" dirty="0">
                <a:latin typeface="楷体" pitchFamily="49" charset="-122"/>
                <a:ea typeface="楷体" pitchFamily="49" charset="-122"/>
                <a:cs typeface="+mj-cs"/>
              </a:rPr>
              <a:t>软</a:t>
            </a:r>
            <a:r>
              <a:rPr lang="en-US" altLang="zh-CN" sz="2800" b="1" kern="0" dirty="0">
                <a:latin typeface="楷体" pitchFamily="49" charset="-122"/>
                <a:ea typeface="楷体" pitchFamily="49" charset="-122"/>
                <a:cs typeface="+mj-cs"/>
              </a:rPr>
              <a:t>Margin</a:t>
            </a:r>
            <a:r>
              <a:rPr lang="zh-CN" altLang="en-US" sz="2800" b="1" kern="0" dirty="0">
                <a:latin typeface="楷体" pitchFamily="49" charset="-122"/>
                <a:ea typeface="楷体" pitchFamily="49" charset="-122"/>
                <a:cs typeface="+mj-cs"/>
              </a:rPr>
              <a:t>分类器</a:t>
            </a:r>
            <a:endParaRPr lang="en-US" altLang="zh-CN" sz="2800" b="1" kern="0" dirty="0">
              <a:latin typeface="楷体" pitchFamily="49" charset="-122"/>
              <a:ea typeface="楷体" pitchFamily="49" charset="-122"/>
              <a:cs typeface="+mj-cs"/>
            </a:endParaRPr>
          </a:p>
        </p:txBody>
      </p:sp>
      <p:sp>
        <p:nvSpPr>
          <p:cNvPr id="41" name="Rectangle 37"/>
          <p:cNvSpPr>
            <a:spLocks noChangeArrowheads="1"/>
          </p:cNvSpPr>
          <p:nvPr/>
        </p:nvSpPr>
        <p:spPr bwMode="auto">
          <a:xfrm>
            <a:off x="4724400" y="3039392"/>
            <a:ext cx="4233863" cy="1833563"/>
          </a:xfrm>
          <a:prstGeom prst="rect">
            <a:avLst/>
          </a:prstGeom>
          <a:noFill/>
          <a:ln w="9525">
            <a:noFill/>
            <a:miter lim="800000"/>
            <a:headEnd/>
            <a:tailEnd/>
          </a:ln>
        </p:spPr>
        <p:txBody>
          <a:bodyPr/>
          <a:lstStyle/>
          <a:p>
            <a:pPr marL="342900" indent="-342900" algn="l">
              <a:spcBef>
                <a:spcPct val="20000"/>
              </a:spcBef>
              <a:buClr>
                <a:schemeClr val="accent1"/>
              </a:buClr>
              <a:buSzPct val="65000"/>
              <a:buFont typeface="Wingdings" pitchFamily="2" charset="2"/>
              <a:buNone/>
            </a:pPr>
            <a:r>
              <a:rPr lang="zh-CN" altLang="en-US" sz="2800" dirty="0">
                <a:latin typeface="楷体" pitchFamily="49" charset="-122"/>
                <a:ea typeface="楷体" pitchFamily="49" charset="-122"/>
              </a:rPr>
              <a:t>二次规划最优化方程</a:t>
            </a:r>
            <a:r>
              <a:rPr lang="zh-CN" altLang="en-US" sz="2600" dirty="0">
                <a:latin typeface="楷体" pitchFamily="49" charset="-122"/>
                <a:ea typeface="楷体" pitchFamily="49" charset="-122"/>
              </a:rPr>
              <a:t>：</a:t>
            </a:r>
            <a:endParaRPr lang="en-US" altLang="zh-CN" sz="2600" dirty="0">
              <a:latin typeface="楷体" pitchFamily="49" charset="-122"/>
              <a:ea typeface="楷体" pitchFamily="49" charset="-122"/>
            </a:endParaRPr>
          </a:p>
          <a:p>
            <a:pPr marL="342900" indent="-342900" algn="l">
              <a:spcBef>
                <a:spcPct val="20000"/>
              </a:spcBef>
              <a:buClr>
                <a:schemeClr val="accent1"/>
              </a:buClr>
              <a:buSzPct val="65000"/>
              <a:buFont typeface="Wingdings" pitchFamily="2" charset="2"/>
              <a:buNone/>
            </a:pPr>
            <a:r>
              <a:rPr lang="en-US" altLang="zh-CN" sz="2600" dirty="0">
                <a:solidFill>
                  <a:srgbClr val="990099"/>
                </a:solidFill>
                <a:latin typeface="楷体" pitchFamily="49" charset="-122"/>
                <a:ea typeface="楷体" pitchFamily="49" charset="-122"/>
              </a:rPr>
              <a:t>Minimize</a:t>
            </a:r>
            <a:endParaRPr lang="en-US" altLang="zh-CN" sz="2600" b="1" i="1" dirty="0">
              <a:solidFill>
                <a:srgbClr val="990099"/>
              </a:solidFill>
              <a:latin typeface="楷体" pitchFamily="49" charset="-122"/>
              <a:ea typeface="楷体" pitchFamily="49" charset="-122"/>
            </a:endParaRPr>
          </a:p>
        </p:txBody>
      </p:sp>
      <p:graphicFrame>
        <p:nvGraphicFramePr>
          <p:cNvPr id="42" name="Object 38"/>
          <p:cNvGraphicFramePr>
            <a:graphicFrameLocks noChangeAspect="1"/>
          </p:cNvGraphicFramePr>
          <p:nvPr/>
        </p:nvGraphicFramePr>
        <p:xfrm>
          <a:off x="5562600" y="4077072"/>
          <a:ext cx="3124200" cy="1379538"/>
        </p:xfrm>
        <a:graphic>
          <a:graphicData uri="http://schemas.openxmlformats.org/presentationml/2006/ole">
            <mc:AlternateContent xmlns:mc="http://schemas.openxmlformats.org/markup-compatibility/2006">
              <mc:Choice xmlns:v="urn:schemas-microsoft-com:vml" Requires="v">
                <p:oleObj spid="_x0000_s90139" name="Equation" r:id="rId3" imgW="977900" imgH="431800" progId="">
                  <p:embed/>
                </p:oleObj>
              </mc:Choice>
              <mc:Fallback>
                <p:oleObj name="Equation" r:id="rId3" imgW="977900" imgH="431800"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4077072"/>
                        <a:ext cx="3124200" cy="1379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linds(horizontal)">
                                      <p:cBhvr>
                                        <p:cTn id="7" dur="500"/>
                                        <p:tgtEl>
                                          <p:spTgt spid="41"/>
                                        </p:tgtEl>
                                      </p:cBhvr>
                                    </p:animEffect>
                                  </p:childTnLst>
                                </p:cTn>
                              </p:par>
                              <p:par>
                                <p:cTn id="8" presetID="3" presetClass="entr" presetSubtype="1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linds(horizontal)">
                                      <p:cBhvr>
                                        <p:cTn id="1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楷体" pitchFamily="49" charset="-122"/>
                <a:ea typeface="楷体" pitchFamily="49" charset="-122"/>
              </a:rPr>
              <a:t>软</a:t>
            </a:r>
            <a:r>
              <a:rPr lang="en-US" altLang="zh-CN" dirty="0">
                <a:latin typeface="楷体" pitchFamily="49" charset="-122"/>
                <a:ea typeface="楷体" pitchFamily="49" charset="-122"/>
              </a:rPr>
              <a:t>Margin</a:t>
            </a:r>
            <a:r>
              <a:rPr lang="zh-CN" altLang="en-US" dirty="0">
                <a:latin typeface="楷体" pitchFamily="49" charset="-122"/>
                <a:ea typeface="楷体" pitchFamily="49" charset="-122"/>
              </a:rPr>
              <a:t>和硬</a:t>
            </a:r>
            <a:r>
              <a:rPr lang="en-US" altLang="zh-CN" dirty="0">
                <a:latin typeface="楷体" pitchFamily="49" charset="-122"/>
                <a:ea typeface="楷体" pitchFamily="49" charset="-122"/>
              </a:rPr>
              <a:t>Margin</a:t>
            </a:r>
            <a:r>
              <a:rPr lang="zh-CN" altLang="en-US" dirty="0">
                <a:latin typeface="楷体" pitchFamily="49" charset="-122"/>
                <a:ea typeface="楷体" pitchFamily="49" charset="-122"/>
              </a:rPr>
              <a:t>支持向量机</a:t>
            </a:r>
          </a:p>
        </p:txBody>
      </p:sp>
      <p:sp>
        <p:nvSpPr>
          <p:cNvPr id="26" name="Rectangle 5"/>
          <p:cNvSpPr>
            <a:spLocks noChangeArrowheads="1"/>
          </p:cNvSpPr>
          <p:nvPr/>
        </p:nvSpPr>
        <p:spPr bwMode="auto">
          <a:xfrm>
            <a:off x="471254" y="1628800"/>
            <a:ext cx="8229600" cy="4741763"/>
          </a:xfrm>
          <a:prstGeom prst="rect">
            <a:avLst/>
          </a:prstGeom>
          <a:noFill/>
          <a:ln w="9525">
            <a:noFill/>
            <a:miter lim="800000"/>
            <a:headEnd/>
            <a:tailEnd/>
          </a:ln>
        </p:spPr>
        <p:txBody>
          <a:bodyPr/>
          <a:lstStyle/>
          <a:p>
            <a:pPr marL="342900" indent="-342900" algn="l">
              <a:spcBef>
                <a:spcPct val="20000"/>
              </a:spcBef>
              <a:buClr>
                <a:srgbClr val="800000"/>
              </a:buClr>
              <a:buSzPct val="100000"/>
              <a:buFont typeface="Wingdings" pitchFamily="2" charset="2"/>
              <a:buChar char="Ø"/>
            </a:pPr>
            <a:r>
              <a:rPr lang="zh-CN" altLang="en-US" sz="2800" dirty="0">
                <a:latin typeface="楷体" pitchFamily="49" charset="-122"/>
                <a:ea typeface="楷体" pitchFamily="49" charset="-122"/>
              </a:rPr>
              <a:t>硬</a:t>
            </a:r>
            <a:r>
              <a:rPr lang="en-US" altLang="zh-CN" sz="2800" dirty="0">
                <a:latin typeface="楷体" pitchFamily="49" charset="-122"/>
                <a:ea typeface="楷体" pitchFamily="49" charset="-122"/>
              </a:rPr>
              <a:t>margin</a:t>
            </a:r>
            <a:r>
              <a:rPr lang="zh-CN" altLang="en-US" sz="2800" dirty="0">
                <a:latin typeface="楷体" pitchFamily="49" charset="-122"/>
                <a:ea typeface="楷体" pitchFamily="49" charset="-122"/>
              </a:rPr>
              <a:t>支持向量机</a:t>
            </a:r>
            <a:r>
              <a:rPr lang="en-US" altLang="zh-CN" sz="2800" dirty="0">
                <a:latin typeface="楷体" pitchFamily="49" charset="-122"/>
                <a:ea typeface="楷体" pitchFamily="49" charset="-122"/>
              </a:rPr>
              <a:t>:</a:t>
            </a:r>
          </a:p>
          <a:p>
            <a:pPr marL="342900" indent="-342900" algn="l">
              <a:spcBef>
                <a:spcPct val="20000"/>
              </a:spcBef>
              <a:buClr>
                <a:srgbClr val="800000"/>
              </a:buClr>
              <a:buSzPct val="65000"/>
              <a:buFont typeface="Wingdings" pitchFamily="2" charset="2"/>
              <a:buChar char="Ø"/>
            </a:pPr>
            <a:endParaRPr lang="en-US" altLang="zh-CN" sz="2400" dirty="0">
              <a:latin typeface="楷体" pitchFamily="49" charset="-122"/>
              <a:ea typeface="楷体" pitchFamily="49" charset="-122"/>
            </a:endParaRPr>
          </a:p>
          <a:p>
            <a:pPr marL="342900" indent="-342900" algn="l">
              <a:spcBef>
                <a:spcPct val="20000"/>
              </a:spcBef>
              <a:buClr>
                <a:srgbClr val="800000"/>
              </a:buClr>
              <a:buSzPct val="65000"/>
              <a:buFont typeface="Wingdings" pitchFamily="2" charset="2"/>
              <a:buChar char="Ø"/>
            </a:pPr>
            <a:endParaRPr lang="en-US" altLang="zh-CN" sz="3000" dirty="0">
              <a:latin typeface="楷体" pitchFamily="49" charset="-122"/>
              <a:ea typeface="楷体" pitchFamily="49" charset="-122"/>
            </a:endParaRPr>
          </a:p>
          <a:p>
            <a:pPr marL="342900" indent="-342900" algn="l">
              <a:spcBef>
                <a:spcPct val="20000"/>
              </a:spcBef>
              <a:buClr>
                <a:srgbClr val="800000"/>
              </a:buClr>
              <a:buSzPct val="65000"/>
              <a:buFont typeface="Wingdings" pitchFamily="2" charset="2"/>
              <a:buChar char="Ø"/>
            </a:pPr>
            <a:endParaRPr lang="en-US" altLang="zh-CN" sz="2400" dirty="0">
              <a:latin typeface="楷体" pitchFamily="49" charset="-122"/>
              <a:ea typeface="楷体" pitchFamily="49" charset="-122"/>
            </a:endParaRPr>
          </a:p>
          <a:p>
            <a:pPr marL="342900" indent="-342900">
              <a:spcBef>
                <a:spcPct val="20000"/>
              </a:spcBef>
              <a:buClr>
                <a:srgbClr val="800000"/>
              </a:buClr>
              <a:buSzPct val="100000"/>
              <a:buFont typeface="Wingdings" pitchFamily="2" charset="2"/>
              <a:buChar char="Ø"/>
            </a:pPr>
            <a:r>
              <a:rPr lang="zh-CN" altLang="en-US" sz="2800" dirty="0">
                <a:latin typeface="楷体" pitchFamily="49" charset="-122"/>
                <a:ea typeface="楷体" pitchFamily="49" charset="-122"/>
              </a:rPr>
              <a:t>软</a:t>
            </a:r>
            <a:r>
              <a:rPr lang="en-US" altLang="zh-CN" sz="2800" dirty="0">
                <a:latin typeface="楷体" pitchFamily="49" charset="-122"/>
                <a:ea typeface="楷体" pitchFamily="49" charset="-122"/>
              </a:rPr>
              <a:t>margin</a:t>
            </a:r>
            <a:r>
              <a:rPr lang="zh-CN" altLang="en-US" sz="2800" dirty="0">
                <a:latin typeface="楷体" pitchFamily="49" charset="-122"/>
                <a:ea typeface="楷体" pitchFamily="49" charset="-122"/>
              </a:rPr>
              <a:t>支持向量机</a:t>
            </a:r>
            <a:r>
              <a:rPr lang="en-US" altLang="zh-CN" sz="2800" dirty="0">
                <a:latin typeface="楷体" pitchFamily="49" charset="-122"/>
                <a:ea typeface="楷体" pitchFamily="49" charset="-122"/>
              </a:rPr>
              <a:t>:</a:t>
            </a:r>
          </a:p>
          <a:p>
            <a:pPr marL="342900" indent="-342900" algn="l">
              <a:spcBef>
                <a:spcPct val="20000"/>
              </a:spcBef>
              <a:buClr>
                <a:srgbClr val="800000"/>
              </a:buClr>
              <a:buSzPct val="65000"/>
              <a:buFont typeface="Wingdings" pitchFamily="2" charset="2"/>
              <a:buChar char="Ø"/>
            </a:pPr>
            <a:endParaRPr lang="en-US" altLang="zh-CN" sz="2400" dirty="0">
              <a:latin typeface="楷体" pitchFamily="49" charset="-122"/>
              <a:ea typeface="楷体" pitchFamily="49" charset="-122"/>
            </a:endParaRPr>
          </a:p>
          <a:p>
            <a:pPr marL="342900" indent="-342900" algn="l">
              <a:spcBef>
                <a:spcPct val="20000"/>
              </a:spcBef>
              <a:buClr>
                <a:srgbClr val="800000"/>
              </a:buClr>
              <a:buSzPct val="65000"/>
              <a:buFont typeface="Wingdings" pitchFamily="2" charset="2"/>
              <a:buChar char="Ø"/>
            </a:pPr>
            <a:endParaRPr lang="en-US" altLang="zh-CN" sz="3000" dirty="0">
              <a:latin typeface="楷体" pitchFamily="49" charset="-122"/>
              <a:ea typeface="楷体" pitchFamily="49" charset="-122"/>
            </a:endParaRPr>
          </a:p>
          <a:p>
            <a:pPr marL="342900" indent="-342900" algn="l">
              <a:spcBef>
                <a:spcPct val="20000"/>
              </a:spcBef>
              <a:buClr>
                <a:srgbClr val="800000"/>
              </a:buClr>
              <a:buSzPct val="65000"/>
              <a:buFont typeface="Wingdings" pitchFamily="2" charset="2"/>
              <a:buChar char="Ø"/>
            </a:pPr>
            <a:endParaRPr lang="en-US" altLang="zh-CN" sz="2800" dirty="0">
              <a:latin typeface="楷体" pitchFamily="49" charset="-122"/>
              <a:ea typeface="楷体" pitchFamily="49" charset="-122"/>
            </a:endParaRPr>
          </a:p>
          <a:p>
            <a:pPr marL="342900" indent="-342900" algn="l">
              <a:spcBef>
                <a:spcPct val="20000"/>
              </a:spcBef>
              <a:buClr>
                <a:srgbClr val="800000"/>
              </a:buClr>
              <a:buSzPct val="65000"/>
              <a:buFont typeface="Wingdings" pitchFamily="2" charset="2"/>
              <a:buChar char="Ø"/>
            </a:pPr>
            <a:r>
              <a:rPr lang="zh-CN" altLang="en-US" sz="2800" dirty="0">
                <a:latin typeface="楷体" pitchFamily="49" charset="-122"/>
                <a:ea typeface="楷体" pitchFamily="49" charset="-122"/>
              </a:rPr>
              <a:t>参数</a:t>
            </a:r>
            <a:r>
              <a:rPr lang="en-US" altLang="zh-CN" sz="2800" dirty="0">
                <a:latin typeface="楷体" pitchFamily="49" charset="-122"/>
                <a:ea typeface="楷体" pitchFamily="49" charset="-122"/>
              </a:rPr>
              <a:t>C</a:t>
            </a:r>
            <a:r>
              <a:rPr lang="zh-CN" altLang="en-US" sz="2800" dirty="0">
                <a:latin typeface="楷体" pitchFamily="49" charset="-122"/>
                <a:ea typeface="楷体" pitchFamily="49" charset="-122"/>
              </a:rPr>
              <a:t>是预先设定的常数用来防止过拟合</a:t>
            </a:r>
            <a:endParaRPr lang="en-US" altLang="zh-CN" sz="2800" dirty="0">
              <a:latin typeface="楷体" pitchFamily="49" charset="-122"/>
              <a:ea typeface="楷体" pitchFamily="49" charset="-122"/>
            </a:endParaRPr>
          </a:p>
        </p:txBody>
      </p:sp>
      <p:sp>
        <p:nvSpPr>
          <p:cNvPr id="27" name="Text Box 6"/>
          <p:cNvSpPr txBox="1">
            <a:spLocks noChangeArrowheads="1"/>
          </p:cNvSpPr>
          <p:nvPr/>
        </p:nvSpPr>
        <p:spPr bwMode="auto">
          <a:xfrm>
            <a:off x="1004654" y="2276872"/>
            <a:ext cx="7696200" cy="1200329"/>
          </a:xfrm>
          <a:prstGeom prst="rect">
            <a:avLst/>
          </a:prstGeom>
          <a:noFill/>
          <a:ln w="25400" algn="ctr">
            <a:solidFill>
              <a:srgbClr val="008000"/>
            </a:solidFill>
            <a:miter lim="800000"/>
            <a:headEnd/>
            <a:tailEnd/>
          </a:ln>
        </p:spPr>
        <p:txBody>
          <a:bodyPr wrap="square">
            <a:spAutoFit/>
          </a:bodyPr>
          <a:lstStyle/>
          <a:p>
            <a:pPr algn="l"/>
            <a:r>
              <a:rPr lang="en-US" altLang="zh-CN" sz="2400" dirty="0">
                <a:latin typeface="Times New Roman" pitchFamily="18" charset="0"/>
              </a:rPr>
              <a:t>Find </a:t>
            </a:r>
            <a:r>
              <a:rPr lang="en-US" altLang="zh-CN" sz="2400" b="1" dirty="0">
                <a:latin typeface="Times New Roman" pitchFamily="18" charset="0"/>
              </a:rPr>
              <a:t>w</a:t>
            </a:r>
            <a:r>
              <a:rPr lang="en-US" altLang="zh-CN" sz="2400" dirty="0">
                <a:latin typeface="Times New Roman" pitchFamily="18" charset="0"/>
              </a:rPr>
              <a:t> and </a:t>
            </a:r>
            <a:r>
              <a:rPr lang="en-US" altLang="zh-CN" sz="2400" i="1" dirty="0">
                <a:latin typeface="Times New Roman" pitchFamily="18" charset="0"/>
              </a:rPr>
              <a:t>b</a:t>
            </a:r>
            <a:r>
              <a:rPr lang="en-US" altLang="zh-CN" sz="2400" dirty="0">
                <a:latin typeface="Times New Roman" pitchFamily="18" charset="0"/>
              </a:rPr>
              <a:t> such that</a:t>
            </a:r>
          </a:p>
          <a:p>
            <a:pPr algn="l"/>
            <a:r>
              <a:rPr lang="el-GR" altLang="zh-CN" sz="2400" b="1" dirty="0">
                <a:latin typeface="Times New Roman" pitchFamily="18" charset="0"/>
                <a:cs typeface="Times New Roman" pitchFamily="18" charset="0"/>
              </a:rPr>
              <a:t>Φ</a:t>
            </a:r>
            <a:r>
              <a:rPr lang="en-US" altLang="zh-CN" sz="2400"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w</a:t>
            </a:r>
            <a:r>
              <a:rPr lang="en-US" altLang="zh-CN" sz="2400"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 =½ </a:t>
            </a:r>
            <a:r>
              <a:rPr lang="en-US" altLang="zh-CN" sz="2400" b="1" dirty="0" err="1">
                <a:latin typeface="Times New Roman" pitchFamily="18" charset="0"/>
              </a:rPr>
              <a:t>w</a:t>
            </a:r>
            <a:r>
              <a:rPr lang="en-US" altLang="zh-CN" sz="2400" baseline="30000" dirty="0" err="1">
                <a:latin typeface="Times New Roman" pitchFamily="18" charset="0"/>
              </a:rPr>
              <a:t>T</a:t>
            </a:r>
            <a:r>
              <a:rPr lang="en-US" altLang="zh-CN" sz="2400" b="1" dirty="0" err="1">
                <a:latin typeface="Times New Roman" pitchFamily="18" charset="0"/>
              </a:rPr>
              <a:t>w</a:t>
            </a:r>
            <a:r>
              <a:rPr lang="en-US" altLang="zh-CN" sz="2400" dirty="0">
                <a:latin typeface="Times New Roman" pitchFamily="18" charset="0"/>
              </a:rPr>
              <a:t>  is minimized and for all {(</a:t>
            </a:r>
            <a:r>
              <a:rPr lang="en-US" altLang="zh-CN" sz="2400" b="1" dirty="0">
                <a:latin typeface="Times New Roman" pitchFamily="18" charset="0"/>
              </a:rPr>
              <a:t>x</a:t>
            </a:r>
            <a:r>
              <a:rPr lang="en-US" altLang="zh-CN" sz="2400" b="1" baseline="-25000" dirty="0">
                <a:latin typeface="Times New Roman" pitchFamily="18" charset="0"/>
              </a:rPr>
              <a:t>i</a:t>
            </a:r>
            <a:r>
              <a:rPr lang="en-US" altLang="zh-CN" sz="2400" b="1" dirty="0">
                <a:latin typeface="Times New Roman" pitchFamily="18" charset="0"/>
              </a:rPr>
              <a:t> </a:t>
            </a:r>
            <a:r>
              <a:rPr lang="en-US" altLang="zh-CN" sz="2400" dirty="0">
                <a:latin typeface="Times New Roman" pitchFamily="18" charset="0"/>
              </a:rPr>
              <a:t>,</a:t>
            </a:r>
            <a:r>
              <a:rPr lang="en-US" altLang="zh-CN" sz="2400" i="1" dirty="0" err="1">
                <a:latin typeface="Times New Roman" pitchFamily="18" charset="0"/>
              </a:rPr>
              <a:t>y</a:t>
            </a:r>
            <a:r>
              <a:rPr lang="en-US" altLang="zh-CN" sz="2400" i="1" baseline="-25000" dirty="0" err="1">
                <a:latin typeface="Times New Roman" pitchFamily="18" charset="0"/>
              </a:rPr>
              <a:t>i</a:t>
            </a:r>
            <a:r>
              <a:rPr lang="en-US" altLang="zh-CN" sz="2400" dirty="0">
                <a:latin typeface="Times New Roman" pitchFamily="18" charset="0"/>
              </a:rPr>
              <a:t>)}</a:t>
            </a:r>
          </a:p>
          <a:p>
            <a:pPr algn="l"/>
            <a:r>
              <a:rPr lang="en-US" altLang="zh-CN" sz="2400" i="1" dirty="0" err="1">
                <a:latin typeface="Times New Roman" pitchFamily="18" charset="0"/>
              </a:rPr>
              <a:t>y</a:t>
            </a:r>
            <a:r>
              <a:rPr lang="en-US" altLang="zh-CN" sz="2400" i="1" baseline="-25000" dirty="0" err="1">
                <a:latin typeface="Times New Roman" pitchFamily="18" charset="0"/>
              </a:rPr>
              <a:t>i</a:t>
            </a:r>
            <a:r>
              <a:rPr lang="en-US" altLang="zh-CN" sz="2400" dirty="0">
                <a:latin typeface="Times New Roman" pitchFamily="18" charset="0"/>
              </a:rPr>
              <a:t> (</a:t>
            </a:r>
            <a:r>
              <a:rPr lang="en-US" altLang="zh-CN" sz="2400" b="1" dirty="0" err="1">
                <a:latin typeface="Times New Roman" pitchFamily="18" charset="0"/>
              </a:rPr>
              <a:t>w</a:t>
            </a:r>
            <a:r>
              <a:rPr lang="en-US" altLang="zh-CN" sz="2400" b="1" baseline="30000" dirty="0" err="1">
                <a:latin typeface="Times New Roman" pitchFamily="18" charset="0"/>
              </a:rPr>
              <a:t>T</a:t>
            </a:r>
            <a:r>
              <a:rPr lang="en-US" altLang="zh-CN" sz="2400" b="1" dirty="0" err="1">
                <a:latin typeface="Times New Roman" pitchFamily="18" charset="0"/>
              </a:rPr>
              <a:t>x</a:t>
            </a:r>
            <a:r>
              <a:rPr lang="en-US" altLang="zh-CN" sz="2400" b="1" baseline="-25000" dirty="0" err="1">
                <a:latin typeface="Times New Roman" pitchFamily="18" charset="0"/>
              </a:rPr>
              <a:t>i</a:t>
            </a:r>
            <a:r>
              <a:rPr lang="en-US" altLang="zh-CN" sz="2400" b="1" dirty="0">
                <a:latin typeface="Times New Roman" pitchFamily="18" charset="0"/>
              </a:rPr>
              <a:t> </a:t>
            </a:r>
            <a:r>
              <a:rPr lang="en-US" altLang="zh-CN" sz="2400" dirty="0">
                <a:latin typeface="Times New Roman" pitchFamily="18" charset="0"/>
              </a:rPr>
              <a:t>+ b)</a:t>
            </a:r>
            <a:r>
              <a:rPr lang="en-US" altLang="zh-CN" sz="2400" b="1" dirty="0">
                <a:latin typeface="Times New Roman" pitchFamily="18" charset="0"/>
              </a:rPr>
              <a:t> </a:t>
            </a:r>
            <a:r>
              <a:rPr lang="en-US" altLang="zh-CN" sz="2400" b="1"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1</a:t>
            </a:r>
          </a:p>
        </p:txBody>
      </p:sp>
      <p:sp>
        <p:nvSpPr>
          <p:cNvPr id="28" name="Text Box 7"/>
          <p:cNvSpPr txBox="1">
            <a:spLocks noChangeArrowheads="1"/>
          </p:cNvSpPr>
          <p:nvPr/>
        </p:nvSpPr>
        <p:spPr bwMode="auto">
          <a:xfrm>
            <a:off x="1066800" y="4149080"/>
            <a:ext cx="7620000" cy="1200329"/>
          </a:xfrm>
          <a:prstGeom prst="rect">
            <a:avLst/>
          </a:prstGeom>
          <a:noFill/>
          <a:ln w="25400" algn="ctr">
            <a:solidFill>
              <a:srgbClr val="008000"/>
            </a:solidFill>
            <a:miter lim="800000"/>
            <a:headEnd/>
            <a:tailEnd/>
          </a:ln>
        </p:spPr>
        <p:txBody>
          <a:bodyPr wrap="square">
            <a:spAutoFit/>
          </a:bodyPr>
          <a:lstStyle/>
          <a:p>
            <a:pPr algn="l"/>
            <a:r>
              <a:rPr lang="en-US" altLang="zh-CN" sz="2400" dirty="0">
                <a:latin typeface="Times New Roman" pitchFamily="18" charset="0"/>
              </a:rPr>
              <a:t>Find </a:t>
            </a:r>
            <a:r>
              <a:rPr lang="en-US" altLang="zh-CN" sz="2400" b="1" dirty="0">
                <a:latin typeface="Times New Roman" pitchFamily="18" charset="0"/>
              </a:rPr>
              <a:t>w</a:t>
            </a:r>
            <a:r>
              <a:rPr lang="en-US" altLang="zh-CN" sz="2400" dirty="0">
                <a:latin typeface="Times New Roman" pitchFamily="18" charset="0"/>
              </a:rPr>
              <a:t> and </a:t>
            </a:r>
            <a:r>
              <a:rPr lang="en-US" altLang="zh-CN" sz="2400" i="1" dirty="0">
                <a:latin typeface="Times New Roman" pitchFamily="18" charset="0"/>
              </a:rPr>
              <a:t>b</a:t>
            </a:r>
            <a:r>
              <a:rPr lang="en-US" altLang="zh-CN" sz="2400" dirty="0">
                <a:latin typeface="Times New Roman" pitchFamily="18" charset="0"/>
              </a:rPr>
              <a:t> such that</a:t>
            </a:r>
          </a:p>
          <a:p>
            <a:pPr algn="l"/>
            <a:r>
              <a:rPr lang="el-GR" altLang="zh-CN" sz="2400" b="1" dirty="0">
                <a:latin typeface="Times New Roman" pitchFamily="18" charset="0"/>
                <a:cs typeface="Times New Roman" pitchFamily="18" charset="0"/>
              </a:rPr>
              <a:t>Φ</a:t>
            </a:r>
            <a:r>
              <a:rPr lang="en-US" altLang="zh-CN" sz="2400"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w</a:t>
            </a:r>
            <a:r>
              <a:rPr lang="en-US" altLang="zh-CN" sz="2400"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 =½ </a:t>
            </a:r>
            <a:r>
              <a:rPr lang="en-US" altLang="zh-CN" sz="2400" b="1" dirty="0" err="1">
                <a:latin typeface="Times New Roman" pitchFamily="18" charset="0"/>
              </a:rPr>
              <a:t>w</a:t>
            </a:r>
            <a:r>
              <a:rPr lang="en-US" altLang="zh-CN" sz="2400" baseline="30000" dirty="0" err="1">
                <a:latin typeface="Times New Roman" pitchFamily="18" charset="0"/>
              </a:rPr>
              <a:t>T</a:t>
            </a:r>
            <a:r>
              <a:rPr lang="en-US" altLang="zh-CN" sz="2400" b="1" dirty="0" err="1">
                <a:latin typeface="Times New Roman" pitchFamily="18" charset="0"/>
              </a:rPr>
              <a:t>w</a:t>
            </a:r>
            <a:r>
              <a:rPr lang="en-US" altLang="zh-CN" sz="2400" dirty="0">
                <a:latin typeface="Times New Roman" pitchFamily="18" charset="0"/>
              </a:rPr>
              <a:t> + </a:t>
            </a:r>
            <a:r>
              <a:rPr lang="en-US" altLang="zh-CN" sz="2400" i="1" dirty="0">
                <a:latin typeface="Times New Roman" pitchFamily="18" charset="0"/>
              </a:rPr>
              <a:t>C</a:t>
            </a:r>
            <a:r>
              <a:rPr lang="el-GR" altLang="zh-CN" sz="2400" dirty="0">
                <a:latin typeface="Times New Roman" pitchFamily="18" charset="0"/>
              </a:rPr>
              <a:t>Σ</a:t>
            </a:r>
            <a:r>
              <a:rPr lang="el-GR" altLang="zh-CN" sz="2400" i="1" dirty="0">
                <a:latin typeface="Times New Roman" pitchFamily="18" charset="0"/>
              </a:rPr>
              <a:t>ξ</a:t>
            </a:r>
            <a:r>
              <a:rPr lang="en-US" altLang="zh-CN" sz="2400" i="1" baseline="-25000" dirty="0">
                <a:latin typeface="Times New Roman" pitchFamily="18" charset="0"/>
              </a:rPr>
              <a:t>i</a:t>
            </a:r>
            <a:r>
              <a:rPr lang="en-US" altLang="zh-CN" sz="2400" dirty="0">
                <a:latin typeface="Times New Roman" pitchFamily="18" charset="0"/>
              </a:rPr>
              <a:t>     is minimized and for all {(</a:t>
            </a:r>
            <a:r>
              <a:rPr lang="en-US" altLang="zh-CN" sz="2400" b="1" dirty="0">
                <a:latin typeface="Times New Roman" pitchFamily="18" charset="0"/>
              </a:rPr>
              <a:t>x</a:t>
            </a:r>
            <a:r>
              <a:rPr lang="en-US" altLang="zh-CN" sz="2400" b="1" baseline="-25000" dirty="0">
                <a:latin typeface="Times New Roman" pitchFamily="18" charset="0"/>
              </a:rPr>
              <a:t>i</a:t>
            </a:r>
            <a:r>
              <a:rPr lang="en-US" altLang="zh-CN" sz="2400" b="1" dirty="0">
                <a:latin typeface="Times New Roman" pitchFamily="18" charset="0"/>
              </a:rPr>
              <a:t> </a:t>
            </a:r>
            <a:r>
              <a:rPr lang="en-US" altLang="zh-CN" sz="2400" dirty="0">
                <a:latin typeface="Times New Roman" pitchFamily="18" charset="0"/>
              </a:rPr>
              <a:t>,</a:t>
            </a:r>
            <a:r>
              <a:rPr lang="en-US" altLang="zh-CN" sz="2400" i="1" dirty="0" err="1">
                <a:latin typeface="Times New Roman" pitchFamily="18" charset="0"/>
              </a:rPr>
              <a:t>y</a:t>
            </a:r>
            <a:r>
              <a:rPr lang="en-US" altLang="zh-CN" sz="2400" i="1" baseline="-25000" dirty="0" err="1">
                <a:latin typeface="Times New Roman" pitchFamily="18" charset="0"/>
              </a:rPr>
              <a:t>i</a:t>
            </a:r>
            <a:r>
              <a:rPr lang="en-US" altLang="zh-CN" sz="2400" dirty="0">
                <a:latin typeface="Times New Roman" pitchFamily="18" charset="0"/>
              </a:rPr>
              <a:t>)}</a:t>
            </a:r>
          </a:p>
          <a:p>
            <a:pPr algn="l"/>
            <a:r>
              <a:rPr lang="en-US" altLang="zh-CN" sz="2400" i="1" dirty="0" err="1">
                <a:latin typeface="Times New Roman" pitchFamily="18" charset="0"/>
              </a:rPr>
              <a:t>y</a:t>
            </a:r>
            <a:r>
              <a:rPr lang="en-US" altLang="zh-CN" sz="2400" i="1" baseline="-25000" dirty="0" err="1">
                <a:latin typeface="Times New Roman" pitchFamily="18" charset="0"/>
              </a:rPr>
              <a:t>i</a:t>
            </a:r>
            <a:r>
              <a:rPr lang="en-US" altLang="zh-CN" sz="2400" i="1" dirty="0">
                <a:latin typeface="Times New Roman" pitchFamily="18" charset="0"/>
              </a:rPr>
              <a:t> </a:t>
            </a:r>
            <a:r>
              <a:rPr lang="en-US" altLang="zh-CN" sz="2400" dirty="0">
                <a:latin typeface="Times New Roman" pitchFamily="18" charset="0"/>
              </a:rPr>
              <a:t>(</a:t>
            </a:r>
            <a:r>
              <a:rPr lang="en-US" altLang="zh-CN" sz="2400" b="1" dirty="0" err="1">
                <a:latin typeface="Times New Roman" pitchFamily="18" charset="0"/>
              </a:rPr>
              <a:t>w</a:t>
            </a:r>
            <a:r>
              <a:rPr lang="en-US" altLang="zh-CN" sz="2400" b="1" baseline="30000" dirty="0" err="1">
                <a:latin typeface="Times New Roman" pitchFamily="18" charset="0"/>
              </a:rPr>
              <a:t>T</a:t>
            </a:r>
            <a:r>
              <a:rPr lang="en-US" altLang="zh-CN" sz="2400" b="1" dirty="0" err="1">
                <a:latin typeface="Times New Roman" pitchFamily="18" charset="0"/>
              </a:rPr>
              <a:t>x</a:t>
            </a:r>
            <a:r>
              <a:rPr lang="en-US" altLang="zh-CN" sz="2400" b="1" baseline="-25000" dirty="0" err="1">
                <a:latin typeface="Times New Roman" pitchFamily="18" charset="0"/>
              </a:rPr>
              <a:t>i</a:t>
            </a:r>
            <a:r>
              <a:rPr lang="en-US" altLang="zh-CN" sz="2400" b="1" dirty="0">
                <a:latin typeface="Times New Roman" pitchFamily="18" charset="0"/>
              </a:rPr>
              <a:t> </a:t>
            </a:r>
            <a:r>
              <a:rPr lang="en-US" altLang="zh-CN" sz="2400" dirty="0">
                <a:latin typeface="Times New Roman" pitchFamily="18" charset="0"/>
              </a:rPr>
              <a:t>+ </a:t>
            </a:r>
            <a:r>
              <a:rPr lang="en-US" altLang="zh-CN" sz="2400" i="1" dirty="0">
                <a:latin typeface="Times New Roman" pitchFamily="18" charset="0"/>
              </a:rPr>
              <a:t>b</a:t>
            </a:r>
            <a:r>
              <a:rPr lang="en-US" altLang="zh-CN" sz="2400" dirty="0">
                <a:latin typeface="Times New Roman" pitchFamily="18" charset="0"/>
              </a:rPr>
              <a:t>)</a:t>
            </a:r>
            <a:r>
              <a:rPr lang="en-US" altLang="zh-CN" sz="2400" b="1" dirty="0">
                <a:latin typeface="Times New Roman" pitchFamily="18" charset="0"/>
              </a:rPr>
              <a:t> </a:t>
            </a:r>
            <a:r>
              <a:rPr lang="en-US" altLang="zh-CN" sz="2400" b="1"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1- </a:t>
            </a:r>
            <a:r>
              <a:rPr lang="el-GR" altLang="zh-CN" sz="2400" i="1" dirty="0">
                <a:latin typeface="Times New Roman" pitchFamily="18" charset="0"/>
                <a:cs typeface="Times New Roman" pitchFamily="18" charset="0"/>
              </a:rPr>
              <a:t>ξ</a:t>
            </a:r>
            <a:r>
              <a:rPr lang="en-US" altLang="zh-CN" sz="2400" i="1" baseline="-25000" dirty="0">
                <a:latin typeface="Times New Roman" pitchFamily="18" charset="0"/>
                <a:cs typeface="Times New Roman" pitchFamily="18" charset="0"/>
              </a:rPr>
              <a:t>i</a:t>
            </a:r>
            <a:r>
              <a:rPr lang="en-US" altLang="zh-CN" sz="2400" i="1"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    and    </a:t>
            </a:r>
            <a:r>
              <a:rPr lang="el-GR" altLang="zh-CN" sz="2400" i="1" dirty="0">
                <a:latin typeface="Times New Roman" pitchFamily="18" charset="0"/>
                <a:cs typeface="Times New Roman" pitchFamily="18" charset="0"/>
              </a:rPr>
              <a:t>ξ</a:t>
            </a:r>
            <a:r>
              <a:rPr lang="en-US" altLang="zh-CN" sz="2400" i="1" baseline="-25000" dirty="0">
                <a:latin typeface="Times New Roman" pitchFamily="18" charset="0"/>
                <a:cs typeface="Times New Roman" pitchFamily="18" charset="0"/>
              </a:rPr>
              <a:t>i</a:t>
            </a:r>
            <a:r>
              <a:rPr lang="en-US" altLang="zh-CN" sz="2400" baseline="-25000"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0 for all </a:t>
            </a:r>
            <a:r>
              <a:rPr lang="en-US" altLang="zh-CN" sz="2400" i="1" dirty="0">
                <a:latin typeface="Times New Roman" pitchFamily="18" charset="0"/>
                <a:cs typeface="Times New Roman" pitchFamily="18" charset="0"/>
              </a:rPr>
              <a:t>i</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itchFamily="49" charset="-122"/>
                <a:ea typeface="楷体" pitchFamily="49" charset="-122"/>
              </a:rPr>
              <a:t>分类与回归</a:t>
            </a:r>
          </a:p>
        </p:txBody>
      </p:sp>
      <p:sp>
        <p:nvSpPr>
          <p:cNvPr id="6" name="内容占位符 2"/>
          <p:cNvSpPr>
            <a:spLocks noGrp="1"/>
          </p:cNvSpPr>
          <p:nvPr>
            <p:ph idx="1"/>
          </p:nvPr>
        </p:nvSpPr>
        <p:spPr>
          <a:xfrm>
            <a:off x="457200" y="1600200"/>
            <a:ext cx="8229600" cy="4421087"/>
          </a:xfrm>
        </p:spPr>
        <p:txBody>
          <a:bodyPr>
            <a:normAutofit/>
          </a:bodyPr>
          <a:lstStyle/>
          <a:p>
            <a:pPr>
              <a:buClr>
                <a:srgbClr val="800000"/>
              </a:buClr>
              <a:buFont typeface="Wingdings" pitchFamily="2" charset="2"/>
              <a:buChar char="Ø"/>
            </a:pPr>
            <a:r>
              <a:rPr lang="zh-CN" altLang="en-US" dirty="0">
                <a:latin typeface="楷体" pitchFamily="49" charset="-122"/>
                <a:ea typeface="楷体" pitchFamily="49" charset="-122"/>
              </a:rPr>
              <a:t>分类问题：函数</a:t>
            </a:r>
            <a:r>
              <a:rPr lang="en-US" altLang="zh-CN" dirty="0">
                <a:latin typeface="楷体" pitchFamily="49" charset="-122"/>
                <a:ea typeface="楷体" pitchFamily="49" charset="-122"/>
              </a:rPr>
              <a:t>f(x)</a:t>
            </a:r>
            <a:r>
              <a:rPr lang="zh-CN" altLang="en-US" dirty="0">
                <a:latin typeface="楷体" pitchFamily="49" charset="-122"/>
                <a:ea typeface="楷体" pitchFamily="49" charset="-122"/>
              </a:rPr>
              <a:t>的输出是类别</a:t>
            </a:r>
            <a:endParaRPr lang="en-US" altLang="zh-CN" dirty="0">
              <a:latin typeface="楷体" pitchFamily="49" charset="-122"/>
              <a:ea typeface="楷体" pitchFamily="49" charset="-122"/>
            </a:endParaRPr>
          </a:p>
          <a:p>
            <a:pPr>
              <a:buClr>
                <a:srgbClr val="800000"/>
              </a:buClr>
              <a:buFont typeface="Wingdings" pitchFamily="2" charset="2"/>
              <a:buChar char="Ø"/>
            </a:pPr>
            <a:r>
              <a:rPr lang="zh-CN" altLang="en-US" dirty="0">
                <a:latin typeface="楷体" pitchFamily="49" charset="-122"/>
                <a:ea typeface="楷体" pitchFamily="49" charset="-122"/>
              </a:rPr>
              <a:t>回归问题：函数</a:t>
            </a:r>
            <a:r>
              <a:rPr lang="en-US" altLang="zh-CN" dirty="0">
                <a:latin typeface="楷体" pitchFamily="49" charset="-122"/>
                <a:ea typeface="楷体" pitchFamily="49" charset="-122"/>
              </a:rPr>
              <a:t>f(x)</a:t>
            </a:r>
            <a:r>
              <a:rPr lang="zh-CN" altLang="en-US" dirty="0">
                <a:latin typeface="楷体" pitchFamily="49" charset="-122"/>
                <a:ea typeface="楷体" pitchFamily="49" charset="-122"/>
              </a:rPr>
              <a:t>的输出是数值用来拟合真实数据的数值</a:t>
            </a:r>
            <a:endParaRPr lang="en-US" altLang="zh-CN" dirty="0">
              <a:latin typeface="楷体" pitchFamily="49" charset="-122"/>
              <a:ea typeface="楷体" pitchFamily="49" charset="-122"/>
            </a:endParaRPr>
          </a:p>
        </p:txBody>
      </p:sp>
      <p:grpSp>
        <p:nvGrpSpPr>
          <p:cNvPr id="3" name="Group 18"/>
          <p:cNvGrpSpPr/>
          <p:nvPr/>
        </p:nvGrpSpPr>
        <p:grpSpPr>
          <a:xfrm>
            <a:off x="3929058" y="3609997"/>
            <a:ext cx="4857784" cy="3105151"/>
            <a:chOff x="3929058" y="3609997"/>
            <a:chExt cx="4857784" cy="3105151"/>
          </a:xfrm>
        </p:grpSpPr>
        <p:grpSp>
          <p:nvGrpSpPr>
            <p:cNvPr id="4" name="组合 12"/>
            <p:cNvGrpSpPr>
              <a:grpSpLocks/>
            </p:cNvGrpSpPr>
            <p:nvPr/>
          </p:nvGrpSpPr>
          <p:grpSpPr bwMode="auto">
            <a:xfrm>
              <a:off x="4322792" y="3617935"/>
              <a:ext cx="3960812" cy="2808287"/>
              <a:chOff x="2832236" y="2500847"/>
              <a:chExt cx="3323940" cy="2455223"/>
            </a:xfrm>
          </p:grpSpPr>
          <p:cxnSp>
            <p:nvCxnSpPr>
              <p:cNvPr id="8" name="直接连接符 8"/>
              <p:cNvCxnSpPr>
                <a:cxnSpLocks noChangeShapeType="1"/>
              </p:cNvCxnSpPr>
              <p:nvPr/>
            </p:nvCxnSpPr>
            <p:spPr bwMode="auto">
              <a:xfrm>
                <a:off x="2843808" y="4941168"/>
                <a:ext cx="3312368" cy="0"/>
              </a:xfrm>
              <a:prstGeom prst="line">
                <a:avLst/>
              </a:prstGeom>
              <a:noFill/>
              <a:ln w="28575" algn="ctr">
                <a:solidFill>
                  <a:schemeClr val="tx1"/>
                </a:solidFill>
                <a:round/>
                <a:headEnd/>
                <a:tailEnd type="triangle" w="med" len="med"/>
              </a:ln>
            </p:spPr>
          </p:cxnSp>
          <p:cxnSp>
            <p:nvCxnSpPr>
              <p:cNvPr id="9" name="直接连接符 10"/>
              <p:cNvCxnSpPr>
                <a:cxnSpLocks noChangeShapeType="1"/>
              </p:cNvCxnSpPr>
              <p:nvPr/>
            </p:nvCxnSpPr>
            <p:spPr bwMode="auto">
              <a:xfrm flipH="1" flipV="1">
                <a:off x="2832236" y="2500847"/>
                <a:ext cx="11574" cy="2455223"/>
              </a:xfrm>
              <a:prstGeom prst="line">
                <a:avLst/>
              </a:prstGeom>
              <a:noFill/>
              <a:ln w="28575" algn="ctr">
                <a:solidFill>
                  <a:schemeClr val="tx1"/>
                </a:solidFill>
                <a:round/>
                <a:headEnd/>
                <a:tailEnd type="triangle" w="med" len="med"/>
              </a:ln>
            </p:spPr>
          </p:cxnSp>
        </p:grpSp>
        <p:sp>
          <p:nvSpPr>
            <p:cNvPr id="10" name="TextBox 9"/>
            <p:cNvSpPr txBox="1">
              <a:spLocks noChangeArrowheads="1"/>
            </p:cNvSpPr>
            <p:nvPr/>
          </p:nvSpPr>
          <p:spPr bwMode="auto">
            <a:xfrm>
              <a:off x="8067704" y="6345261"/>
              <a:ext cx="719138" cy="369887"/>
            </a:xfrm>
            <a:prstGeom prst="rect">
              <a:avLst/>
            </a:prstGeom>
            <a:noFill/>
            <a:ln w="9525">
              <a:noFill/>
              <a:miter lim="800000"/>
              <a:headEnd/>
              <a:tailEnd/>
            </a:ln>
          </p:spPr>
          <p:txBody>
            <a:bodyPr>
              <a:spAutoFit/>
            </a:bodyPr>
            <a:lstStyle/>
            <a:p>
              <a:r>
                <a:rPr lang="en-US" altLang="zh-CN" i="1"/>
                <a:t>x</a:t>
              </a:r>
              <a:endParaRPr lang="zh-CN" altLang="en-US" i="1"/>
            </a:p>
          </p:txBody>
        </p:sp>
        <p:sp>
          <p:nvSpPr>
            <p:cNvPr id="11" name="TextBox 16"/>
            <p:cNvSpPr txBox="1">
              <a:spLocks noChangeArrowheads="1"/>
            </p:cNvSpPr>
            <p:nvPr/>
          </p:nvSpPr>
          <p:spPr bwMode="auto">
            <a:xfrm>
              <a:off x="4754592" y="5699147"/>
              <a:ext cx="720725" cy="368300"/>
            </a:xfrm>
            <a:prstGeom prst="rect">
              <a:avLst/>
            </a:prstGeom>
            <a:noFill/>
            <a:ln w="9525">
              <a:noFill/>
              <a:miter lim="800000"/>
              <a:headEnd/>
              <a:tailEnd/>
            </a:ln>
          </p:spPr>
          <p:txBody>
            <a:bodyPr>
              <a:spAutoFit/>
            </a:bodyPr>
            <a:lstStyle/>
            <a:p>
              <a:r>
                <a:rPr lang="en-US" altLang="zh-CN" i="1"/>
                <a:t>x</a:t>
              </a:r>
              <a:endParaRPr lang="zh-CN" altLang="en-US" i="1"/>
            </a:p>
          </p:txBody>
        </p:sp>
        <p:sp>
          <p:nvSpPr>
            <p:cNvPr id="12" name="TextBox 17"/>
            <p:cNvSpPr txBox="1">
              <a:spLocks noChangeArrowheads="1"/>
            </p:cNvSpPr>
            <p:nvPr/>
          </p:nvSpPr>
          <p:spPr bwMode="auto">
            <a:xfrm>
              <a:off x="5143504" y="5286388"/>
              <a:ext cx="720725" cy="369887"/>
            </a:xfrm>
            <a:prstGeom prst="rect">
              <a:avLst/>
            </a:prstGeom>
            <a:noFill/>
            <a:ln w="9525">
              <a:noFill/>
              <a:miter lim="800000"/>
              <a:headEnd/>
              <a:tailEnd/>
            </a:ln>
          </p:spPr>
          <p:txBody>
            <a:bodyPr>
              <a:spAutoFit/>
            </a:bodyPr>
            <a:lstStyle/>
            <a:p>
              <a:pPr algn="r"/>
              <a:r>
                <a:rPr lang="en-US" altLang="zh-CN" i="1" dirty="0"/>
                <a:t>x</a:t>
              </a:r>
              <a:endParaRPr lang="zh-CN" altLang="en-US" i="1" dirty="0"/>
            </a:p>
          </p:txBody>
        </p:sp>
        <p:sp>
          <p:nvSpPr>
            <p:cNvPr id="13" name="TextBox 18"/>
            <p:cNvSpPr txBox="1">
              <a:spLocks noChangeArrowheads="1"/>
            </p:cNvSpPr>
            <p:nvPr/>
          </p:nvSpPr>
          <p:spPr bwMode="auto">
            <a:xfrm>
              <a:off x="5835679" y="4978422"/>
              <a:ext cx="719138" cy="369888"/>
            </a:xfrm>
            <a:prstGeom prst="rect">
              <a:avLst/>
            </a:prstGeom>
            <a:noFill/>
            <a:ln w="9525">
              <a:noFill/>
              <a:miter lim="800000"/>
              <a:headEnd/>
              <a:tailEnd/>
            </a:ln>
          </p:spPr>
          <p:txBody>
            <a:bodyPr>
              <a:spAutoFit/>
            </a:bodyPr>
            <a:lstStyle/>
            <a:p>
              <a:r>
                <a:rPr lang="en-US" altLang="zh-CN" i="1"/>
                <a:t>x</a:t>
              </a:r>
              <a:endParaRPr lang="zh-CN" altLang="en-US" i="1"/>
            </a:p>
          </p:txBody>
        </p:sp>
        <p:sp>
          <p:nvSpPr>
            <p:cNvPr id="14" name="TextBox 19"/>
            <p:cNvSpPr txBox="1">
              <a:spLocks noChangeArrowheads="1"/>
            </p:cNvSpPr>
            <p:nvPr/>
          </p:nvSpPr>
          <p:spPr bwMode="auto">
            <a:xfrm>
              <a:off x="6196042" y="4546622"/>
              <a:ext cx="719137" cy="369888"/>
            </a:xfrm>
            <a:prstGeom prst="rect">
              <a:avLst/>
            </a:prstGeom>
            <a:noFill/>
            <a:ln w="9525">
              <a:noFill/>
              <a:miter lim="800000"/>
              <a:headEnd/>
              <a:tailEnd/>
            </a:ln>
          </p:spPr>
          <p:txBody>
            <a:bodyPr>
              <a:spAutoFit/>
            </a:bodyPr>
            <a:lstStyle/>
            <a:p>
              <a:r>
                <a:rPr lang="en-US" altLang="zh-CN" i="1"/>
                <a:t>x</a:t>
              </a:r>
              <a:endParaRPr lang="zh-CN" altLang="en-US" i="1"/>
            </a:p>
          </p:txBody>
        </p:sp>
        <p:sp>
          <p:nvSpPr>
            <p:cNvPr id="15" name="TextBox 21"/>
            <p:cNvSpPr txBox="1">
              <a:spLocks noChangeArrowheads="1"/>
            </p:cNvSpPr>
            <p:nvPr/>
          </p:nvSpPr>
          <p:spPr bwMode="auto">
            <a:xfrm>
              <a:off x="6572264" y="4357694"/>
              <a:ext cx="719138" cy="369887"/>
            </a:xfrm>
            <a:prstGeom prst="rect">
              <a:avLst/>
            </a:prstGeom>
            <a:noFill/>
            <a:ln w="9525">
              <a:noFill/>
              <a:miter lim="800000"/>
              <a:headEnd/>
              <a:tailEnd/>
            </a:ln>
          </p:spPr>
          <p:txBody>
            <a:bodyPr>
              <a:spAutoFit/>
            </a:bodyPr>
            <a:lstStyle/>
            <a:p>
              <a:r>
                <a:rPr lang="en-US" altLang="zh-CN" i="1" dirty="0"/>
                <a:t>x</a:t>
              </a:r>
              <a:endParaRPr lang="zh-CN" altLang="en-US" i="1" dirty="0"/>
            </a:p>
          </p:txBody>
        </p:sp>
        <p:cxnSp>
          <p:nvCxnSpPr>
            <p:cNvPr id="16" name="直接连接符 23"/>
            <p:cNvCxnSpPr>
              <a:cxnSpLocks noChangeShapeType="1"/>
            </p:cNvCxnSpPr>
            <p:nvPr/>
          </p:nvCxnSpPr>
          <p:spPr bwMode="auto">
            <a:xfrm flipV="1">
              <a:off x="4538692" y="3609997"/>
              <a:ext cx="3384550" cy="2736850"/>
            </a:xfrm>
            <a:prstGeom prst="line">
              <a:avLst/>
            </a:prstGeom>
            <a:noFill/>
            <a:ln w="50800" algn="ctr">
              <a:solidFill>
                <a:srgbClr val="FF3300"/>
              </a:solidFill>
              <a:round/>
              <a:headEnd/>
              <a:tailEnd/>
            </a:ln>
          </p:spPr>
        </p:cxnSp>
        <p:sp>
          <p:nvSpPr>
            <p:cNvPr id="17" name="TextBox 16"/>
            <p:cNvSpPr txBox="1">
              <a:spLocks noChangeArrowheads="1"/>
            </p:cNvSpPr>
            <p:nvPr/>
          </p:nvSpPr>
          <p:spPr bwMode="auto">
            <a:xfrm>
              <a:off x="3929058" y="3643314"/>
              <a:ext cx="428628" cy="369887"/>
            </a:xfrm>
            <a:prstGeom prst="rect">
              <a:avLst/>
            </a:prstGeom>
            <a:noFill/>
            <a:ln w="9525">
              <a:noFill/>
              <a:miter lim="800000"/>
              <a:headEnd/>
              <a:tailEnd/>
            </a:ln>
          </p:spPr>
          <p:txBody>
            <a:bodyPr wrap="square">
              <a:spAutoFit/>
            </a:bodyPr>
            <a:lstStyle/>
            <a:p>
              <a:r>
                <a:rPr lang="en-US" altLang="zh-CN" i="1" dirty="0"/>
                <a:t>y</a:t>
              </a:r>
              <a:endParaRPr lang="zh-CN" altLang="en-US" i="1" dirty="0"/>
            </a:p>
          </p:txBody>
        </p:sp>
      </p:grpSp>
      <p:sp>
        <p:nvSpPr>
          <p:cNvPr id="18" name="Rectangle 17"/>
          <p:cNvSpPr/>
          <p:nvPr/>
        </p:nvSpPr>
        <p:spPr>
          <a:xfrm>
            <a:off x="5964334" y="6488668"/>
            <a:ext cx="1107996" cy="369332"/>
          </a:xfrm>
          <a:prstGeom prst="rect">
            <a:avLst/>
          </a:prstGeom>
        </p:spPr>
        <p:txBody>
          <a:bodyPr wrap="none">
            <a:spAutoFit/>
          </a:bodyPr>
          <a:lstStyle/>
          <a:p>
            <a:r>
              <a:rPr lang="zh-CN" altLang="en-US" dirty="0">
                <a:latin typeface="楷体" pitchFamily="49" charset="-122"/>
                <a:ea typeface="楷体" pitchFamily="49" charset="-122"/>
              </a:rPr>
              <a:t>回归学习</a:t>
            </a:r>
            <a:endParaRPr lang="zh-CN" altLang="en-US" dirty="0"/>
          </a:p>
        </p:txBody>
      </p:sp>
      <p:grpSp>
        <p:nvGrpSpPr>
          <p:cNvPr id="5" name="Group 19"/>
          <p:cNvGrpSpPr/>
          <p:nvPr/>
        </p:nvGrpSpPr>
        <p:grpSpPr>
          <a:xfrm>
            <a:off x="-71470" y="3630617"/>
            <a:ext cx="4648228" cy="3227407"/>
            <a:chOff x="3929058" y="2928934"/>
            <a:chExt cx="4648228" cy="3227407"/>
          </a:xfrm>
        </p:grpSpPr>
        <p:grpSp>
          <p:nvGrpSpPr>
            <p:cNvPr id="7" name="组合 12"/>
            <p:cNvGrpSpPr>
              <a:grpSpLocks/>
            </p:cNvGrpSpPr>
            <p:nvPr/>
          </p:nvGrpSpPr>
          <p:grpSpPr bwMode="auto">
            <a:xfrm>
              <a:off x="4322792" y="3258310"/>
              <a:ext cx="3960812" cy="2455223"/>
              <a:chOff x="2832236" y="2500847"/>
              <a:chExt cx="3323940" cy="2455223"/>
            </a:xfrm>
          </p:grpSpPr>
          <p:cxnSp>
            <p:nvCxnSpPr>
              <p:cNvPr id="30" name="直接连接符 8"/>
              <p:cNvCxnSpPr>
                <a:cxnSpLocks noChangeShapeType="1"/>
              </p:cNvCxnSpPr>
              <p:nvPr/>
            </p:nvCxnSpPr>
            <p:spPr bwMode="auto">
              <a:xfrm>
                <a:off x="2843808" y="4941168"/>
                <a:ext cx="3312368" cy="0"/>
              </a:xfrm>
              <a:prstGeom prst="line">
                <a:avLst/>
              </a:prstGeom>
              <a:noFill/>
              <a:ln w="28575" algn="ctr">
                <a:solidFill>
                  <a:schemeClr val="tx1"/>
                </a:solidFill>
                <a:round/>
                <a:headEnd/>
                <a:tailEnd type="triangle" w="med" len="med"/>
              </a:ln>
            </p:spPr>
          </p:cxnSp>
          <p:cxnSp>
            <p:nvCxnSpPr>
              <p:cNvPr id="31" name="直接连接符 10"/>
              <p:cNvCxnSpPr>
                <a:cxnSpLocks noChangeShapeType="1"/>
              </p:cNvCxnSpPr>
              <p:nvPr/>
            </p:nvCxnSpPr>
            <p:spPr bwMode="auto">
              <a:xfrm flipH="1" flipV="1">
                <a:off x="2832236" y="2500847"/>
                <a:ext cx="11574" cy="2455223"/>
              </a:xfrm>
              <a:prstGeom prst="line">
                <a:avLst/>
              </a:prstGeom>
              <a:noFill/>
              <a:ln w="28575" algn="ctr">
                <a:solidFill>
                  <a:schemeClr val="tx1"/>
                </a:solidFill>
                <a:round/>
                <a:headEnd/>
                <a:tailEnd type="triangle" w="med" len="med"/>
              </a:ln>
            </p:spPr>
          </p:cxnSp>
        </p:grpSp>
        <p:sp>
          <p:nvSpPr>
            <p:cNvPr id="22" name="TextBox 21"/>
            <p:cNvSpPr txBox="1">
              <a:spLocks noChangeArrowheads="1"/>
            </p:cNvSpPr>
            <p:nvPr/>
          </p:nvSpPr>
          <p:spPr bwMode="auto">
            <a:xfrm>
              <a:off x="7858148" y="5786454"/>
              <a:ext cx="719138" cy="369887"/>
            </a:xfrm>
            <a:prstGeom prst="rect">
              <a:avLst/>
            </a:prstGeom>
            <a:noFill/>
            <a:ln w="9525">
              <a:noFill/>
              <a:miter lim="800000"/>
              <a:headEnd/>
              <a:tailEnd/>
            </a:ln>
          </p:spPr>
          <p:txBody>
            <a:bodyPr>
              <a:spAutoFit/>
            </a:bodyPr>
            <a:lstStyle/>
            <a:p>
              <a:r>
                <a:rPr lang="en-US" altLang="zh-CN" i="1" dirty="0"/>
                <a:t>x</a:t>
              </a:r>
              <a:endParaRPr lang="zh-CN" altLang="en-US" i="1" dirty="0"/>
            </a:p>
          </p:txBody>
        </p:sp>
        <p:sp>
          <p:nvSpPr>
            <p:cNvPr id="24" name="TextBox 17"/>
            <p:cNvSpPr txBox="1">
              <a:spLocks noChangeArrowheads="1"/>
            </p:cNvSpPr>
            <p:nvPr/>
          </p:nvSpPr>
          <p:spPr bwMode="auto">
            <a:xfrm>
              <a:off x="5330854" y="5329260"/>
              <a:ext cx="720725" cy="369887"/>
            </a:xfrm>
            <a:prstGeom prst="rect">
              <a:avLst/>
            </a:prstGeom>
            <a:noFill/>
            <a:ln w="9525">
              <a:noFill/>
              <a:miter lim="800000"/>
              <a:headEnd/>
              <a:tailEnd/>
            </a:ln>
          </p:spPr>
          <p:txBody>
            <a:bodyPr>
              <a:spAutoFit/>
            </a:bodyPr>
            <a:lstStyle/>
            <a:p>
              <a:pPr algn="r"/>
              <a:r>
                <a:rPr lang="en-US" altLang="zh-CN" i="1"/>
                <a:t>x</a:t>
              </a:r>
              <a:endParaRPr lang="zh-CN" altLang="en-US" i="1"/>
            </a:p>
          </p:txBody>
        </p:sp>
        <p:sp>
          <p:nvSpPr>
            <p:cNvPr id="25" name="TextBox 18"/>
            <p:cNvSpPr txBox="1">
              <a:spLocks noChangeArrowheads="1"/>
            </p:cNvSpPr>
            <p:nvPr/>
          </p:nvSpPr>
          <p:spPr bwMode="auto">
            <a:xfrm>
              <a:off x="5835679" y="4978422"/>
              <a:ext cx="719138" cy="369888"/>
            </a:xfrm>
            <a:prstGeom prst="rect">
              <a:avLst/>
            </a:prstGeom>
            <a:noFill/>
            <a:ln w="9525">
              <a:noFill/>
              <a:miter lim="800000"/>
              <a:headEnd/>
              <a:tailEnd/>
            </a:ln>
          </p:spPr>
          <p:txBody>
            <a:bodyPr>
              <a:spAutoFit/>
            </a:bodyPr>
            <a:lstStyle/>
            <a:p>
              <a:r>
                <a:rPr lang="en-US" altLang="zh-CN" i="1"/>
                <a:t>x</a:t>
              </a:r>
              <a:endParaRPr lang="zh-CN" altLang="en-US" i="1"/>
            </a:p>
          </p:txBody>
        </p:sp>
        <p:sp>
          <p:nvSpPr>
            <p:cNvPr id="26" name="TextBox 19"/>
            <p:cNvSpPr txBox="1">
              <a:spLocks noChangeArrowheads="1"/>
            </p:cNvSpPr>
            <p:nvPr/>
          </p:nvSpPr>
          <p:spPr bwMode="auto">
            <a:xfrm>
              <a:off x="6196042" y="4546622"/>
              <a:ext cx="719137" cy="369888"/>
            </a:xfrm>
            <a:prstGeom prst="rect">
              <a:avLst/>
            </a:prstGeom>
            <a:noFill/>
            <a:ln w="9525">
              <a:noFill/>
              <a:miter lim="800000"/>
              <a:headEnd/>
              <a:tailEnd/>
            </a:ln>
          </p:spPr>
          <p:txBody>
            <a:bodyPr>
              <a:spAutoFit/>
            </a:bodyPr>
            <a:lstStyle/>
            <a:p>
              <a:r>
                <a:rPr lang="en-US" altLang="zh-CN" i="1" dirty="0"/>
                <a:t>x</a:t>
              </a:r>
              <a:endParaRPr lang="zh-CN" altLang="en-US" i="1" dirty="0"/>
            </a:p>
          </p:txBody>
        </p:sp>
        <p:sp>
          <p:nvSpPr>
            <p:cNvPr id="27" name="TextBox 21"/>
            <p:cNvSpPr txBox="1">
              <a:spLocks noChangeArrowheads="1"/>
            </p:cNvSpPr>
            <p:nvPr/>
          </p:nvSpPr>
          <p:spPr bwMode="auto">
            <a:xfrm>
              <a:off x="6988204" y="5122885"/>
              <a:ext cx="719138" cy="369887"/>
            </a:xfrm>
            <a:prstGeom prst="rect">
              <a:avLst/>
            </a:prstGeom>
            <a:noFill/>
            <a:ln w="9525">
              <a:noFill/>
              <a:miter lim="800000"/>
              <a:headEnd/>
              <a:tailEnd/>
            </a:ln>
          </p:spPr>
          <p:txBody>
            <a:bodyPr>
              <a:spAutoFit/>
            </a:bodyPr>
            <a:lstStyle/>
            <a:p>
              <a:r>
                <a:rPr lang="en-US" altLang="zh-CN" i="1"/>
                <a:t>x</a:t>
              </a:r>
              <a:endParaRPr lang="zh-CN" altLang="en-US" i="1"/>
            </a:p>
          </p:txBody>
        </p:sp>
        <p:cxnSp>
          <p:nvCxnSpPr>
            <p:cNvPr id="28" name="直接连接符 23"/>
            <p:cNvCxnSpPr>
              <a:cxnSpLocks noChangeShapeType="1"/>
            </p:cNvCxnSpPr>
            <p:nvPr/>
          </p:nvCxnSpPr>
          <p:spPr bwMode="auto">
            <a:xfrm flipV="1">
              <a:off x="4500562" y="2928934"/>
              <a:ext cx="3384550" cy="2736850"/>
            </a:xfrm>
            <a:prstGeom prst="line">
              <a:avLst/>
            </a:prstGeom>
            <a:noFill/>
            <a:ln w="50800" algn="ctr">
              <a:solidFill>
                <a:srgbClr val="FF3300"/>
              </a:solidFill>
              <a:round/>
              <a:headEnd/>
              <a:tailEnd/>
            </a:ln>
          </p:spPr>
        </p:cxnSp>
        <p:sp>
          <p:nvSpPr>
            <p:cNvPr id="29" name="TextBox 28"/>
            <p:cNvSpPr txBox="1">
              <a:spLocks noChangeArrowheads="1"/>
            </p:cNvSpPr>
            <p:nvPr/>
          </p:nvSpPr>
          <p:spPr bwMode="auto">
            <a:xfrm>
              <a:off x="3929058" y="3643314"/>
              <a:ext cx="428628" cy="369887"/>
            </a:xfrm>
            <a:prstGeom prst="rect">
              <a:avLst/>
            </a:prstGeom>
            <a:noFill/>
            <a:ln w="9525">
              <a:noFill/>
              <a:miter lim="800000"/>
              <a:headEnd/>
              <a:tailEnd/>
            </a:ln>
          </p:spPr>
          <p:txBody>
            <a:bodyPr wrap="square">
              <a:spAutoFit/>
            </a:bodyPr>
            <a:lstStyle/>
            <a:p>
              <a:r>
                <a:rPr lang="en-US" altLang="zh-CN" i="1" dirty="0"/>
                <a:t>y</a:t>
              </a:r>
              <a:endParaRPr lang="zh-CN" altLang="en-US" i="1" dirty="0"/>
            </a:p>
          </p:txBody>
        </p:sp>
      </p:grpSp>
      <p:sp>
        <p:nvSpPr>
          <p:cNvPr id="32" name="TextBox 19"/>
          <p:cNvSpPr txBox="1">
            <a:spLocks noChangeArrowheads="1"/>
          </p:cNvSpPr>
          <p:nvPr/>
        </p:nvSpPr>
        <p:spPr bwMode="auto">
          <a:xfrm>
            <a:off x="1071538" y="4214818"/>
            <a:ext cx="719137" cy="369888"/>
          </a:xfrm>
          <a:prstGeom prst="rect">
            <a:avLst/>
          </a:prstGeom>
          <a:noFill/>
          <a:ln w="9525">
            <a:noFill/>
            <a:miter lim="800000"/>
            <a:headEnd/>
            <a:tailEnd/>
          </a:ln>
        </p:spPr>
        <p:txBody>
          <a:bodyPr>
            <a:spAutoFit/>
          </a:bodyPr>
          <a:lstStyle/>
          <a:p>
            <a:r>
              <a:rPr lang="en-US" altLang="zh-CN" i="1" dirty="0"/>
              <a:t>o</a:t>
            </a:r>
            <a:endParaRPr lang="zh-CN" altLang="en-US" i="1" dirty="0"/>
          </a:p>
        </p:txBody>
      </p:sp>
      <p:sp>
        <p:nvSpPr>
          <p:cNvPr id="33" name="TextBox 19"/>
          <p:cNvSpPr txBox="1">
            <a:spLocks noChangeArrowheads="1"/>
          </p:cNvSpPr>
          <p:nvPr/>
        </p:nvSpPr>
        <p:spPr bwMode="auto">
          <a:xfrm>
            <a:off x="1857356" y="4500570"/>
            <a:ext cx="719137" cy="369888"/>
          </a:xfrm>
          <a:prstGeom prst="rect">
            <a:avLst/>
          </a:prstGeom>
          <a:noFill/>
          <a:ln w="9525">
            <a:noFill/>
            <a:miter lim="800000"/>
            <a:headEnd/>
            <a:tailEnd/>
          </a:ln>
        </p:spPr>
        <p:txBody>
          <a:bodyPr>
            <a:spAutoFit/>
          </a:bodyPr>
          <a:lstStyle/>
          <a:p>
            <a:r>
              <a:rPr lang="en-US" altLang="zh-CN" i="1" dirty="0"/>
              <a:t>o</a:t>
            </a:r>
            <a:endParaRPr lang="zh-CN" altLang="en-US" i="1" dirty="0"/>
          </a:p>
        </p:txBody>
      </p:sp>
      <p:sp>
        <p:nvSpPr>
          <p:cNvPr id="34" name="TextBox 19"/>
          <p:cNvSpPr txBox="1">
            <a:spLocks noChangeArrowheads="1"/>
          </p:cNvSpPr>
          <p:nvPr/>
        </p:nvSpPr>
        <p:spPr bwMode="auto">
          <a:xfrm>
            <a:off x="1142976" y="4929198"/>
            <a:ext cx="719137" cy="369888"/>
          </a:xfrm>
          <a:prstGeom prst="rect">
            <a:avLst/>
          </a:prstGeom>
          <a:noFill/>
          <a:ln w="9525">
            <a:noFill/>
            <a:miter lim="800000"/>
            <a:headEnd/>
            <a:tailEnd/>
          </a:ln>
        </p:spPr>
        <p:txBody>
          <a:bodyPr>
            <a:spAutoFit/>
          </a:bodyPr>
          <a:lstStyle/>
          <a:p>
            <a:r>
              <a:rPr lang="en-US" altLang="zh-CN" i="1" dirty="0"/>
              <a:t>o</a:t>
            </a:r>
            <a:endParaRPr lang="zh-CN" altLang="en-US" i="1" dirty="0"/>
          </a:p>
        </p:txBody>
      </p:sp>
      <p:sp>
        <p:nvSpPr>
          <p:cNvPr id="35" name="TextBox 19"/>
          <p:cNvSpPr txBox="1">
            <a:spLocks noChangeArrowheads="1"/>
          </p:cNvSpPr>
          <p:nvPr/>
        </p:nvSpPr>
        <p:spPr bwMode="auto">
          <a:xfrm>
            <a:off x="500034" y="5072074"/>
            <a:ext cx="719137" cy="369888"/>
          </a:xfrm>
          <a:prstGeom prst="rect">
            <a:avLst/>
          </a:prstGeom>
          <a:noFill/>
          <a:ln w="9525">
            <a:noFill/>
            <a:miter lim="800000"/>
            <a:headEnd/>
            <a:tailEnd/>
          </a:ln>
        </p:spPr>
        <p:txBody>
          <a:bodyPr>
            <a:spAutoFit/>
          </a:bodyPr>
          <a:lstStyle/>
          <a:p>
            <a:r>
              <a:rPr lang="en-US" altLang="zh-CN" i="1" dirty="0"/>
              <a:t>o</a:t>
            </a:r>
            <a:endParaRPr lang="zh-CN" altLang="en-US" i="1" dirty="0"/>
          </a:p>
        </p:txBody>
      </p:sp>
      <p:sp>
        <p:nvSpPr>
          <p:cNvPr id="36" name="TextBox 19"/>
          <p:cNvSpPr txBox="1">
            <a:spLocks noChangeArrowheads="1"/>
          </p:cNvSpPr>
          <p:nvPr/>
        </p:nvSpPr>
        <p:spPr bwMode="auto">
          <a:xfrm>
            <a:off x="2071670" y="3929066"/>
            <a:ext cx="719137" cy="369888"/>
          </a:xfrm>
          <a:prstGeom prst="rect">
            <a:avLst/>
          </a:prstGeom>
          <a:noFill/>
          <a:ln w="9525">
            <a:noFill/>
            <a:miter lim="800000"/>
            <a:headEnd/>
            <a:tailEnd/>
          </a:ln>
        </p:spPr>
        <p:txBody>
          <a:bodyPr>
            <a:spAutoFit/>
          </a:bodyPr>
          <a:lstStyle/>
          <a:p>
            <a:r>
              <a:rPr lang="en-US" altLang="zh-CN" i="1" dirty="0"/>
              <a:t>o</a:t>
            </a:r>
            <a:endParaRPr lang="zh-CN" altLang="en-US" i="1" dirty="0"/>
          </a:p>
        </p:txBody>
      </p:sp>
      <p:sp>
        <p:nvSpPr>
          <p:cNvPr id="37" name="Rectangle 36"/>
          <p:cNvSpPr/>
          <p:nvPr/>
        </p:nvSpPr>
        <p:spPr>
          <a:xfrm>
            <a:off x="1606616" y="6488692"/>
            <a:ext cx="1107996" cy="369332"/>
          </a:xfrm>
          <a:prstGeom prst="rect">
            <a:avLst/>
          </a:prstGeom>
        </p:spPr>
        <p:txBody>
          <a:bodyPr wrap="none">
            <a:spAutoFit/>
          </a:bodyPr>
          <a:lstStyle/>
          <a:p>
            <a:r>
              <a:rPr lang="zh-CN" altLang="en-US" dirty="0">
                <a:latin typeface="楷体" pitchFamily="49" charset="-122"/>
                <a:ea typeface="楷体" pitchFamily="49" charset="-122"/>
              </a:rPr>
              <a:t>分类学习</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itchFamily="49" charset="-122"/>
                <a:ea typeface="楷体" pitchFamily="49" charset="-122"/>
              </a:rPr>
              <a:t>容错的支持向量机求解</a:t>
            </a:r>
            <a:endParaRPr lang="zh-CN" altLang="en-US" dirty="0"/>
          </a:p>
        </p:txBody>
      </p:sp>
      <p:sp>
        <p:nvSpPr>
          <p:cNvPr id="8" name="Rectangle 5"/>
          <p:cNvSpPr>
            <a:spLocks noChangeArrowheads="1"/>
          </p:cNvSpPr>
          <p:nvPr/>
        </p:nvSpPr>
        <p:spPr bwMode="auto">
          <a:xfrm>
            <a:off x="395536" y="1568152"/>
            <a:ext cx="8229600" cy="5029200"/>
          </a:xfrm>
          <a:prstGeom prst="rect">
            <a:avLst/>
          </a:prstGeom>
          <a:noFill/>
          <a:ln w="9525">
            <a:noFill/>
            <a:miter lim="800000"/>
            <a:headEnd/>
            <a:tailEnd/>
          </a:ln>
        </p:spPr>
        <p:txBody>
          <a:bodyPr/>
          <a:lstStyle/>
          <a:p>
            <a:pPr marL="342900" indent="-342900" algn="l">
              <a:spcBef>
                <a:spcPct val="20000"/>
              </a:spcBef>
              <a:buClr>
                <a:srgbClr val="800000"/>
              </a:buClr>
              <a:buSzPct val="65000"/>
              <a:buFont typeface="Wingdings" pitchFamily="2" charset="2"/>
              <a:buChar char="Ø"/>
            </a:pPr>
            <a:r>
              <a:rPr lang="zh-CN" altLang="en-US" sz="2800" dirty="0">
                <a:latin typeface="楷体" pitchFamily="49" charset="-122"/>
                <a:ea typeface="楷体" pitchFamily="49" charset="-122"/>
              </a:rPr>
              <a:t>分类器是一个分离的超平面</a:t>
            </a:r>
            <a:endParaRPr lang="en-US" altLang="zh-CN" sz="2800" dirty="0">
              <a:latin typeface="楷体" pitchFamily="49" charset="-122"/>
              <a:ea typeface="楷体" pitchFamily="49" charset="-122"/>
            </a:endParaRPr>
          </a:p>
          <a:p>
            <a:pPr marL="342900" indent="-342900" algn="l">
              <a:spcBef>
                <a:spcPct val="20000"/>
              </a:spcBef>
              <a:buClr>
                <a:srgbClr val="800000"/>
              </a:buClr>
              <a:buSzPct val="65000"/>
              <a:buFont typeface="Wingdings" pitchFamily="2" charset="2"/>
              <a:buChar char="Ø"/>
            </a:pPr>
            <a:r>
              <a:rPr lang="zh-CN" altLang="en-US" sz="2800" dirty="0">
                <a:latin typeface="楷体" pitchFamily="49" charset="-122"/>
                <a:ea typeface="楷体" pitchFamily="49" charset="-122"/>
              </a:rPr>
              <a:t>最重要的训练数据是支持向量，超平面由支持向量构建而成</a:t>
            </a:r>
            <a:endParaRPr lang="en-US" altLang="zh-CN" sz="2800" dirty="0">
              <a:latin typeface="楷体" pitchFamily="49" charset="-122"/>
              <a:ea typeface="楷体" pitchFamily="49" charset="-122"/>
            </a:endParaRPr>
          </a:p>
          <a:p>
            <a:pPr marL="342900" indent="-342900" algn="l">
              <a:spcBef>
                <a:spcPct val="20000"/>
              </a:spcBef>
              <a:buClr>
                <a:srgbClr val="800000"/>
              </a:buClr>
              <a:buSzPct val="65000"/>
              <a:buFont typeface="Wingdings" pitchFamily="2" charset="2"/>
              <a:buChar char="Ø"/>
            </a:pPr>
            <a:r>
              <a:rPr lang="zh-CN" altLang="en-US" sz="2800" dirty="0">
                <a:latin typeface="楷体" pitchFamily="49" charset="-122"/>
                <a:ea typeface="楷体" pitchFamily="49" charset="-122"/>
              </a:rPr>
              <a:t>采用对偶表示对原有问题进行求解，得到如下形式：</a:t>
            </a:r>
            <a:endParaRPr lang="en-US" altLang="zh-CN" sz="2800" dirty="0">
              <a:latin typeface="楷体" pitchFamily="49" charset="-122"/>
              <a:ea typeface="楷体" pitchFamily="49" charset="-122"/>
              <a:cs typeface="Times New Roman" pitchFamily="18" charset="0"/>
            </a:endParaRPr>
          </a:p>
          <a:p>
            <a:pPr marL="342900" indent="-342900" algn="l">
              <a:spcBef>
                <a:spcPct val="20000"/>
              </a:spcBef>
              <a:buClr>
                <a:schemeClr val="accent1"/>
              </a:buClr>
              <a:buSzPct val="65000"/>
              <a:buFont typeface="Wingdings" pitchFamily="2" charset="2"/>
              <a:buChar char="p"/>
            </a:pPr>
            <a:endParaRPr lang="en-US" altLang="zh-CN" sz="2400" baseline="-25000" dirty="0"/>
          </a:p>
        </p:txBody>
      </p:sp>
      <p:sp>
        <p:nvSpPr>
          <p:cNvPr id="9" name="Text Box 6"/>
          <p:cNvSpPr txBox="1">
            <a:spLocks noChangeArrowheads="1"/>
          </p:cNvSpPr>
          <p:nvPr/>
        </p:nvSpPr>
        <p:spPr bwMode="auto">
          <a:xfrm>
            <a:off x="908248" y="4149080"/>
            <a:ext cx="7696200" cy="1569660"/>
          </a:xfrm>
          <a:prstGeom prst="rect">
            <a:avLst/>
          </a:prstGeom>
          <a:noFill/>
          <a:ln w="25400" algn="ctr">
            <a:solidFill>
              <a:srgbClr val="008000"/>
            </a:solidFill>
            <a:miter lim="800000"/>
            <a:headEnd/>
            <a:tailEnd/>
          </a:ln>
        </p:spPr>
        <p:txBody>
          <a:bodyPr>
            <a:spAutoFit/>
          </a:bodyPr>
          <a:lstStyle/>
          <a:p>
            <a:pPr algn="l"/>
            <a:r>
              <a:rPr lang="en-US" altLang="zh-CN" sz="2400" b="1" dirty="0">
                <a:latin typeface="Times New Roman" pitchFamily="18" charset="0"/>
              </a:rPr>
              <a:t>Find </a:t>
            </a:r>
            <a:r>
              <a:rPr lang="el-GR" altLang="zh-CN" sz="2400" b="1" i="1" dirty="0">
                <a:latin typeface="Times New Roman" pitchFamily="18" charset="0"/>
                <a:cs typeface="Times New Roman" pitchFamily="18" charset="0"/>
              </a:rPr>
              <a:t>α</a:t>
            </a:r>
            <a:r>
              <a:rPr lang="en-US" altLang="zh-CN" sz="2400" b="1" i="1" baseline="-25000" dirty="0">
                <a:latin typeface="Times New Roman" pitchFamily="18" charset="0"/>
                <a:cs typeface="Times New Roman" pitchFamily="18" charset="0"/>
              </a:rPr>
              <a:t>1</a:t>
            </a:r>
            <a:r>
              <a:rPr lang="en-US" altLang="zh-CN" sz="2400" b="1" i="1" dirty="0">
                <a:latin typeface="Times New Roman" pitchFamily="18" charset="0"/>
                <a:cs typeface="Times New Roman" pitchFamily="18" charset="0"/>
              </a:rPr>
              <a:t>…</a:t>
            </a:r>
            <a:r>
              <a:rPr lang="el-GR" altLang="zh-CN" sz="2400" b="1" i="1" dirty="0">
                <a:latin typeface="Times New Roman" pitchFamily="18" charset="0"/>
                <a:cs typeface="Times New Roman" pitchFamily="18" charset="0"/>
              </a:rPr>
              <a:t>α</a:t>
            </a:r>
            <a:r>
              <a:rPr lang="en-US" altLang="zh-CN" sz="2400" b="1" i="1" baseline="-25000" dirty="0">
                <a:latin typeface="Times New Roman" pitchFamily="18" charset="0"/>
                <a:cs typeface="Times New Roman" pitchFamily="18" charset="0"/>
              </a:rPr>
              <a:t>N</a:t>
            </a:r>
            <a:r>
              <a:rPr lang="en-US" altLang="zh-CN" sz="2400" b="1" baseline="-25000" dirty="0">
                <a:latin typeface="Times New Roman" pitchFamily="18" charset="0"/>
                <a:cs typeface="Times New Roman" pitchFamily="18" charset="0"/>
              </a:rPr>
              <a:t> </a:t>
            </a:r>
            <a:r>
              <a:rPr lang="en-US" altLang="zh-CN" sz="2400" b="1" dirty="0">
                <a:latin typeface="Times New Roman" pitchFamily="18" charset="0"/>
              </a:rPr>
              <a:t>such that</a:t>
            </a:r>
          </a:p>
          <a:p>
            <a:pPr algn="l"/>
            <a:r>
              <a:rPr lang="en-US" altLang="zh-CN" sz="2400" b="1" dirty="0">
                <a:latin typeface="Times New Roman" pitchFamily="18" charset="0"/>
                <a:cs typeface="Times New Roman" pitchFamily="18" charset="0"/>
              </a:rPr>
              <a:t>Q(</a:t>
            </a:r>
            <a:r>
              <a:rPr lang="el-GR" altLang="zh-CN" sz="2400" b="1" dirty="0">
                <a:latin typeface="Times New Roman" pitchFamily="18" charset="0"/>
              </a:rPr>
              <a:t>α</a:t>
            </a:r>
            <a:r>
              <a:rPr lang="en-US" altLang="zh-CN" sz="2400" b="1" dirty="0">
                <a:latin typeface="Times New Roman" pitchFamily="18" charset="0"/>
                <a:cs typeface="Times New Roman" pitchFamily="18" charset="0"/>
              </a:rPr>
              <a:t>) =</a:t>
            </a:r>
            <a:r>
              <a:rPr lang="el-GR" altLang="zh-CN" sz="2400" b="1" dirty="0">
                <a:latin typeface="Times New Roman" pitchFamily="18" charset="0"/>
                <a:cs typeface="Times New Roman" pitchFamily="18" charset="0"/>
              </a:rPr>
              <a:t>Σ</a:t>
            </a:r>
            <a:r>
              <a:rPr lang="el-GR" altLang="zh-CN" sz="2400" b="1" i="1" dirty="0">
                <a:latin typeface="Times New Roman" pitchFamily="18" charset="0"/>
                <a:cs typeface="Times New Roman" pitchFamily="18" charset="0"/>
              </a:rPr>
              <a:t>α</a:t>
            </a:r>
            <a:r>
              <a:rPr lang="en-US" altLang="zh-CN" sz="2400" b="1" i="1" baseline="-25000" dirty="0">
                <a:latin typeface="Times New Roman" pitchFamily="18" charset="0"/>
                <a:cs typeface="Times New Roman" pitchFamily="18" charset="0"/>
              </a:rPr>
              <a:t>i</a:t>
            </a:r>
            <a:r>
              <a:rPr lang="en-US" altLang="zh-CN" sz="2400" b="1" baseline="-25000"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 ½</a:t>
            </a:r>
            <a:r>
              <a:rPr lang="el-GR" altLang="zh-CN" sz="2400" b="1" dirty="0">
                <a:latin typeface="Times New Roman" pitchFamily="18" charset="0"/>
              </a:rPr>
              <a:t>ΣΣ</a:t>
            </a:r>
            <a:r>
              <a:rPr lang="el-GR" altLang="zh-CN" sz="2400" b="1" i="1" dirty="0">
                <a:latin typeface="Times New Roman" pitchFamily="18" charset="0"/>
                <a:cs typeface="Times New Roman" pitchFamily="18" charset="0"/>
              </a:rPr>
              <a:t>α</a:t>
            </a:r>
            <a:r>
              <a:rPr lang="en-US" altLang="zh-CN" sz="2400" b="1" i="1" baseline="-25000" dirty="0">
                <a:latin typeface="Times New Roman" pitchFamily="18" charset="0"/>
                <a:cs typeface="Times New Roman" pitchFamily="18" charset="0"/>
              </a:rPr>
              <a:t>i</a:t>
            </a:r>
            <a:r>
              <a:rPr lang="el-GR" altLang="zh-CN" sz="2400" b="1" i="1" dirty="0">
                <a:latin typeface="Times New Roman" pitchFamily="18" charset="0"/>
                <a:cs typeface="Times New Roman" pitchFamily="18" charset="0"/>
              </a:rPr>
              <a:t>α</a:t>
            </a:r>
            <a:r>
              <a:rPr lang="en-US" altLang="zh-CN" sz="2400" b="1" i="1" baseline="-25000" dirty="0" err="1">
                <a:latin typeface="Times New Roman" pitchFamily="18" charset="0"/>
                <a:cs typeface="Times New Roman" pitchFamily="18" charset="0"/>
              </a:rPr>
              <a:t>j</a:t>
            </a:r>
            <a:r>
              <a:rPr lang="en-US" altLang="zh-CN" sz="2400" b="1" i="1" dirty="0" err="1">
                <a:latin typeface="Times New Roman" pitchFamily="18" charset="0"/>
                <a:cs typeface="Times New Roman" pitchFamily="18" charset="0"/>
              </a:rPr>
              <a:t>y</a:t>
            </a:r>
            <a:r>
              <a:rPr lang="en-US" altLang="zh-CN" sz="2400" b="1" i="1" baseline="-25000" dirty="0" err="1">
                <a:latin typeface="Times New Roman" pitchFamily="18" charset="0"/>
                <a:cs typeface="Times New Roman" pitchFamily="18" charset="0"/>
              </a:rPr>
              <a:t>i</a:t>
            </a:r>
            <a:r>
              <a:rPr lang="en-US" altLang="zh-CN" sz="2400" b="1" i="1" dirty="0" err="1">
                <a:latin typeface="Times New Roman" pitchFamily="18" charset="0"/>
                <a:cs typeface="Times New Roman" pitchFamily="18" charset="0"/>
              </a:rPr>
              <a:t>y</a:t>
            </a:r>
            <a:r>
              <a:rPr lang="en-US" altLang="zh-CN" sz="2400" b="1" i="1" baseline="-25000" dirty="0" err="1">
                <a:latin typeface="Times New Roman" pitchFamily="18" charset="0"/>
                <a:cs typeface="Times New Roman" pitchFamily="18" charset="0"/>
              </a:rPr>
              <a:t>j</a:t>
            </a:r>
            <a:r>
              <a:rPr lang="en-US" altLang="zh-CN" sz="2400" b="1" dirty="0" err="1">
                <a:latin typeface="Times New Roman" pitchFamily="18" charset="0"/>
              </a:rPr>
              <a:t>x</a:t>
            </a:r>
            <a:r>
              <a:rPr lang="en-US" altLang="zh-CN" sz="2400" b="1" baseline="-25000" dirty="0" err="1">
                <a:latin typeface="Times New Roman" pitchFamily="18" charset="0"/>
              </a:rPr>
              <a:t>i</a:t>
            </a:r>
            <a:r>
              <a:rPr lang="en-US" altLang="zh-CN" sz="2400" b="1" baseline="30000" dirty="0" err="1">
                <a:latin typeface="Times New Roman" pitchFamily="18" charset="0"/>
              </a:rPr>
              <a:t>T</a:t>
            </a:r>
            <a:r>
              <a:rPr lang="en-US" altLang="zh-CN" sz="2400" b="1" dirty="0" err="1">
                <a:latin typeface="Times New Roman" pitchFamily="18" charset="0"/>
              </a:rPr>
              <a:t>x</a:t>
            </a:r>
            <a:r>
              <a:rPr lang="en-US" altLang="zh-CN" sz="2400" b="1" baseline="-25000" dirty="0" err="1">
                <a:latin typeface="Times New Roman" pitchFamily="18" charset="0"/>
              </a:rPr>
              <a:t>j</a:t>
            </a:r>
            <a:r>
              <a:rPr lang="en-US" altLang="zh-CN" sz="2400" b="1" dirty="0">
                <a:latin typeface="Times New Roman" pitchFamily="18" charset="0"/>
              </a:rPr>
              <a:t> is maximized and </a:t>
            </a:r>
          </a:p>
          <a:p>
            <a:pPr algn="l"/>
            <a:r>
              <a:rPr lang="en-US" altLang="zh-CN" sz="2400" b="1" dirty="0">
                <a:latin typeface="Times New Roman" pitchFamily="18" charset="0"/>
              </a:rPr>
              <a:t>(1)  </a:t>
            </a:r>
            <a:r>
              <a:rPr lang="el-GR" altLang="zh-CN" sz="2400" b="1" dirty="0">
                <a:latin typeface="Times New Roman" pitchFamily="18" charset="0"/>
              </a:rPr>
              <a:t>Σ</a:t>
            </a:r>
            <a:r>
              <a:rPr lang="el-GR" altLang="zh-CN" sz="2400" b="1" i="1" dirty="0">
                <a:latin typeface="Times New Roman" pitchFamily="18" charset="0"/>
                <a:cs typeface="Times New Roman" pitchFamily="18" charset="0"/>
              </a:rPr>
              <a:t>α</a:t>
            </a:r>
            <a:r>
              <a:rPr lang="en-US" altLang="zh-CN" sz="2400" b="1" i="1" baseline="-25000" dirty="0" err="1">
                <a:latin typeface="Times New Roman" pitchFamily="18" charset="0"/>
                <a:cs typeface="Times New Roman" pitchFamily="18" charset="0"/>
              </a:rPr>
              <a:t>i</a:t>
            </a:r>
            <a:r>
              <a:rPr lang="en-US" altLang="zh-CN" sz="2400" b="1" i="1" dirty="0" err="1">
                <a:latin typeface="Times New Roman" pitchFamily="18" charset="0"/>
                <a:cs typeface="Times New Roman" pitchFamily="18" charset="0"/>
              </a:rPr>
              <a:t>y</a:t>
            </a:r>
            <a:r>
              <a:rPr lang="en-US" altLang="zh-CN" sz="2400" b="1" i="1" baseline="-25000" dirty="0" err="1">
                <a:latin typeface="Times New Roman" pitchFamily="18" charset="0"/>
                <a:cs typeface="Times New Roman" pitchFamily="18" charset="0"/>
              </a:rPr>
              <a:t>i</a:t>
            </a:r>
            <a:r>
              <a:rPr lang="en-US" altLang="zh-CN" sz="2400" b="1" baseline="-25000"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 0</a:t>
            </a:r>
            <a:endParaRPr lang="en-US" altLang="zh-CN" sz="2400" b="1" dirty="0">
              <a:latin typeface="Times New Roman" pitchFamily="18" charset="0"/>
            </a:endParaRPr>
          </a:p>
          <a:p>
            <a:pPr algn="l"/>
            <a:r>
              <a:rPr lang="en-US" altLang="zh-CN" sz="2400" b="1" dirty="0">
                <a:latin typeface="Times New Roman" pitchFamily="18" charset="0"/>
              </a:rPr>
              <a:t>(2)  0 </a:t>
            </a:r>
            <a:r>
              <a:rPr lang="en-US" altLang="zh-CN" sz="2400" b="1" dirty="0">
                <a:latin typeface="Times New Roman" pitchFamily="18" charset="0"/>
                <a:cs typeface="Times New Roman" pitchFamily="18" charset="0"/>
              </a:rPr>
              <a:t>≤</a:t>
            </a:r>
            <a:r>
              <a:rPr lang="en-US" altLang="zh-CN" sz="2400" b="1" dirty="0">
                <a:latin typeface="Times New Roman" pitchFamily="18" charset="0"/>
              </a:rPr>
              <a:t> </a:t>
            </a:r>
            <a:r>
              <a:rPr lang="el-GR" altLang="zh-CN" sz="2400" b="1" i="1" dirty="0">
                <a:latin typeface="Times New Roman" pitchFamily="18" charset="0"/>
                <a:cs typeface="Times New Roman" pitchFamily="18" charset="0"/>
              </a:rPr>
              <a:t>α</a:t>
            </a:r>
            <a:r>
              <a:rPr lang="en-US" altLang="zh-CN" sz="2400" b="1" i="1" baseline="-25000" dirty="0">
                <a:latin typeface="Times New Roman" pitchFamily="18" charset="0"/>
                <a:cs typeface="Times New Roman" pitchFamily="18" charset="0"/>
              </a:rPr>
              <a:t>i</a:t>
            </a:r>
            <a:r>
              <a:rPr lang="en-US" altLang="zh-CN" sz="2400" b="1" baseline="-25000"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C</a:t>
            </a:r>
            <a:r>
              <a:rPr lang="en-US" altLang="zh-CN" sz="2400" b="1" dirty="0">
                <a:latin typeface="Times New Roman" pitchFamily="18" charset="0"/>
                <a:cs typeface="Times New Roman" pitchFamily="18" charset="0"/>
              </a:rPr>
              <a:t> for all </a:t>
            </a:r>
            <a:r>
              <a:rPr lang="el-GR" altLang="zh-CN" sz="2400" b="1" i="1" dirty="0">
                <a:latin typeface="Times New Roman" pitchFamily="18" charset="0"/>
                <a:cs typeface="Times New Roman" pitchFamily="18" charset="0"/>
              </a:rPr>
              <a:t>α</a:t>
            </a:r>
            <a:r>
              <a:rPr lang="en-US" altLang="zh-CN" sz="2400" b="1" i="1" baseline="-25000" dirty="0">
                <a:latin typeface="Times New Roman" pitchFamily="18" charset="0"/>
                <a:cs typeface="Times New Roman" pitchFamily="18" charset="0"/>
              </a:rPr>
              <a:t>i</a:t>
            </a:r>
          </a:p>
        </p:txBody>
      </p:sp>
      <p:sp>
        <p:nvSpPr>
          <p:cNvPr id="10" name="Text Box 8"/>
          <p:cNvSpPr txBox="1">
            <a:spLocks noChangeArrowheads="1"/>
          </p:cNvSpPr>
          <p:nvPr/>
        </p:nvSpPr>
        <p:spPr bwMode="auto">
          <a:xfrm>
            <a:off x="899592" y="5955562"/>
            <a:ext cx="3962400" cy="461665"/>
          </a:xfrm>
          <a:prstGeom prst="rect">
            <a:avLst/>
          </a:prstGeom>
          <a:noFill/>
          <a:ln w="25400" algn="ctr">
            <a:solidFill>
              <a:srgbClr val="008000"/>
            </a:solidFill>
            <a:miter lim="800000"/>
            <a:headEnd/>
            <a:tailEnd/>
          </a:ln>
        </p:spPr>
        <p:txBody>
          <a:bodyPr>
            <a:spAutoFit/>
          </a:bodyPr>
          <a:lstStyle/>
          <a:p>
            <a:pPr algn="l"/>
            <a:r>
              <a:rPr lang="en-US" altLang="zh-CN" sz="2400" b="1" i="1" dirty="0">
                <a:latin typeface="Times New Roman" pitchFamily="18" charset="0"/>
              </a:rPr>
              <a:t>f</a:t>
            </a:r>
            <a:r>
              <a:rPr lang="en-US" altLang="zh-CN" sz="2400" b="1" dirty="0">
                <a:latin typeface="Times New Roman" pitchFamily="18" charset="0"/>
              </a:rPr>
              <a:t>(x) = </a:t>
            </a:r>
            <a:r>
              <a:rPr lang="el-GR" altLang="zh-CN" sz="2400" b="1" dirty="0">
                <a:latin typeface="Times New Roman" pitchFamily="18" charset="0"/>
                <a:cs typeface="Times New Roman" pitchFamily="18" charset="0"/>
              </a:rPr>
              <a:t>Σ</a:t>
            </a:r>
            <a:r>
              <a:rPr lang="el-GR" altLang="zh-CN" sz="2400" b="1" i="1" dirty="0">
                <a:latin typeface="Times New Roman" pitchFamily="18" charset="0"/>
                <a:cs typeface="Times New Roman" pitchFamily="18" charset="0"/>
              </a:rPr>
              <a:t>α</a:t>
            </a:r>
            <a:r>
              <a:rPr lang="en-US" altLang="zh-CN" sz="2400" b="1" i="1" baseline="-25000" dirty="0" err="1">
                <a:latin typeface="Times New Roman" pitchFamily="18" charset="0"/>
                <a:cs typeface="Times New Roman" pitchFamily="18" charset="0"/>
              </a:rPr>
              <a:t>i</a:t>
            </a:r>
            <a:r>
              <a:rPr lang="en-US" altLang="zh-CN" sz="2400" b="1" i="1" dirty="0" err="1">
                <a:latin typeface="Times New Roman" pitchFamily="18" charset="0"/>
                <a:cs typeface="Times New Roman" pitchFamily="18" charset="0"/>
              </a:rPr>
              <a:t>y</a:t>
            </a:r>
            <a:r>
              <a:rPr lang="en-US" altLang="zh-CN" sz="2400" b="1" i="1" baseline="-25000" dirty="0" err="1">
                <a:latin typeface="Times New Roman" pitchFamily="18" charset="0"/>
                <a:cs typeface="Times New Roman" pitchFamily="18" charset="0"/>
              </a:rPr>
              <a:t>i</a:t>
            </a:r>
            <a:r>
              <a:rPr lang="en-US" altLang="zh-CN" sz="2400" b="1" dirty="0" err="1">
                <a:latin typeface="Times New Roman" pitchFamily="18" charset="0"/>
              </a:rPr>
              <a:t>x</a:t>
            </a:r>
            <a:r>
              <a:rPr lang="en-US" altLang="zh-CN" sz="2400" b="1" baseline="-25000" dirty="0" err="1">
                <a:latin typeface="Times New Roman" pitchFamily="18" charset="0"/>
              </a:rPr>
              <a:t>i</a:t>
            </a:r>
            <a:r>
              <a:rPr lang="en-US" altLang="zh-CN" sz="2400" b="1" baseline="30000" dirty="0" err="1">
                <a:latin typeface="Times New Roman" pitchFamily="18" charset="0"/>
              </a:rPr>
              <a:t>T</a:t>
            </a:r>
            <a:r>
              <a:rPr lang="en-US" altLang="zh-CN" sz="2400" b="1" dirty="0" err="1">
                <a:latin typeface="Times New Roman" pitchFamily="18" charset="0"/>
              </a:rPr>
              <a:t>x</a:t>
            </a:r>
            <a:r>
              <a:rPr lang="en-US" altLang="zh-CN" sz="2400" b="1" dirty="0">
                <a:latin typeface="Times New Roman" pitchFamily="18" charset="0"/>
              </a:rPr>
              <a:t> + </a:t>
            </a:r>
            <a:r>
              <a:rPr lang="en-US" altLang="zh-CN" sz="2400" b="1" i="1" dirty="0">
                <a:latin typeface="Times New Roman" pitchFamily="18" charset="0"/>
              </a:rPr>
              <a:t>b</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itchFamily="49" charset="-122"/>
                <a:ea typeface="楷体" pitchFamily="49" charset="-122"/>
              </a:rPr>
              <a:t>核函数简介</a:t>
            </a:r>
          </a:p>
        </p:txBody>
      </p:sp>
      <p:sp>
        <p:nvSpPr>
          <p:cNvPr id="5" name="内容占位符 2"/>
          <p:cNvSpPr>
            <a:spLocks noGrp="1"/>
          </p:cNvSpPr>
          <p:nvPr>
            <p:ph idx="1"/>
          </p:nvPr>
        </p:nvSpPr>
        <p:spPr>
          <a:xfrm>
            <a:off x="457200" y="1556792"/>
            <a:ext cx="8291264" cy="4133056"/>
          </a:xfrm>
        </p:spPr>
        <p:txBody>
          <a:bodyPr>
            <a:normAutofit fontScale="92500"/>
          </a:bodyPr>
          <a:lstStyle/>
          <a:p>
            <a:pPr>
              <a:buClr>
                <a:srgbClr val="800000"/>
              </a:buClr>
              <a:buFont typeface="Wingdings" pitchFamily="2" charset="2"/>
              <a:buChar char="Ø"/>
            </a:pPr>
            <a:r>
              <a:rPr lang="zh-CN" altLang="en-US" dirty="0">
                <a:latin typeface="楷体" pitchFamily="49" charset="-122"/>
                <a:ea typeface="楷体" pitchFamily="49" charset="-122"/>
              </a:rPr>
              <a:t>支持向量机的一个最大的优点就是可以使用核函数将线性不可分的数据映射到线性可分的维度上</a:t>
            </a:r>
            <a:endParaRPr lang="en-US" altLang="zh-CN" dirty="0">
              <a:latin typeface="楷体" pitchFamily="49" charset="-122"/>
              <a:ea typeface="楷体" pitchFamily="49" charset="-122"/>
            </a:endParaRPr>
          </a:p>
          <a:p>
            <a:pPr lvl="1">
              <a:buClr>
                <a:srgbClr val="800000"/>
              </a:buClr>
              <a:buFont typeface="Wingdings" pitchFamily="2" charset="2"/>
              <a:buChar char="Ø"/>
            </a:pPr>
            <a:r>
              <a:rPr lang="en-US" altLang="zh-CN" dirty="0">
                <a:latin typeface="楷体" pitchFamily="49" charset="-122"/>
                <a:ea typeface="楷体" pitchFamily="49" charset="-122"/>
              </a:rPr>
              <a:t>e.g. </a:t>
            </a:r>
            <a:r>
              <a:rPr lang="zh-CN" altLang="en-US" dirty="0">
                <a:latin typeface="楷体" pitchFamily="49" charset="-122"/>
                <a:ea typeface="楷体" pitchFamily="49" charset="-122"/>
              </a:rPr>
              <a:t>线性可分的数据：</a:t>
            </a:r>
            <a:endParaRPr lang="en-US" altLang="zh-CN" dirty="0">
              <a:latin typeface="楷体" pitchFamily="49" charset="-122"/>
              <a:ea typeface="楷体" pitchFamily="49" charset="-122"/>
            </a:endParaRPr>
          </a:p>
          <a:p>
            <a:pPr lvl="1">
              <a:buClr>
                <a:srgbClr val="800000"/>
              </a:buClr>
              <a:buFont typeface="Wingdings" pitchFamily="2" charset="2"/>
              <a:buChar char="Ø"/>
            </a:pPr>
            <a:endParaRPr lang="en-US" altLang="zh-CN" dirty="0">
              <a:latin typeface="楷体" pitchFamily="49" charset="-122"/>
              <a:ea typeface="楷体" pitchFamily="49" charset="-122"/>
            </a:endParaRPr>
          </a:p>
          <a:p>
            <a:pPr lvl="1">
              <a:buClr>
                <a:srgbClr val="800000"/>
              </a:buClr>
              <a:buFont typeface="Wingdings" pitchFamily="2" charset="2"/>
              <a:buChar char="Ø"/>
            </a:pPr>
            <a:r>
              <a:rPr lang="en-US" altLang="zh-CN" dirty="0">
                <a:latin typeface="楷体" pitchFamily="49" charset="-122"/>
                <a:ea typeface="楷体" pitchFamily="49" charset="-122"/>
              </a:rPr>
              <a:t>e.g. </a:t>
            </a:r>
            <a:r>
              <a:rPr lang="zh-CN" altLang="en-US" dirty="0">
                <a:latin typeface="楷体" pitchFamily="49" charset="-122"/>
                <a:ea typeface="楷体" pitchFamily="49" charset="-122"/>
              </a:rPr>
              <a:t>线性不可分的数据：</a:t>
            </a:r>
            <a:endParaRPr lang="en-US" altLang="zh-CN" dirty="0">
              <a:latin typeface="楷体" pitchFamily="49" charset="-122"/>
              <a:ea typeface="楷体" pitchFamily="49" charset="-122"/>
            </a:endParaRPr>
          </a:p>
          <a:p>
            <a:pPr lvl="1">
              <a:buClr>
                <a:srgbClr val="800000"/>
              </a:buClr>
              <a:buFont typeface="Wingdings" pitchFamily="2" charset="2"/>
              <a:buChar char="Ø"/>
            </a:pPr>
            <a:endParaRPr lang="en-US" altLang="zh-CN" dirty="0">
              <a:latin typeface="楷体" pitchFamily="49" charset="-122"/>
              <a:ea typeface="楷体" pitchFamily="49" charset="-122"/>
            </a:endParaRPr>
          </a:p>
          <a:p>
            <a:pPr lvl="1">
              <a:buClr>
                <a:srgbClr val="800000"/>
              </a:buClr>
              <a:buFont typeface="Wingdings" pitchFamily="2" charset="2"/>
              <a:buChar char="Ø"/>
            </a:pPr>
            <a:r>
              <a:rPr lang="zh-CN" altLang="en-US" dirty="0">
                <a:solidFill>
                  <a:srgbClr val="FF0000"/>
                </a:solidFill>
                <a:latin typeface="楷体" pitchFamily="49" charset="-122"/>
                <a:ea typeface="楷体" pitchFamily="49" charset="-122"/>
              </a:rPr>
              <a:t>升维将原有数据从不可分的维度映射到可分的维度</a:t>
            </a:r>
            <a:endParaRPr lang="en-US" altLang="zh-CN" dirty="0">
              <a:solidFill>
                <a:srgbClr val="FF0000"/>
              </a:solidFill>
              <a:latin typeface="楷体" pitchFamily="49" charset="-122"/>
              <a:ea typeface="楷体" pitchFamily="49" charset="-122"/>
            </a:endParaRPr>
          </a:p>
        </p:txBody>
      </p:sp>
      <p:sp>
        <p:nvSpPr>
          <p:cNvPr id="46" name="Text Box 9"/>
          <p:cNvSpPr txBox="1">
            <a:spLocks noChangeArrowheads="1"/>
          </p:cNvSpPr>
          <p:nvPr/>
        </p:nvSpPr>
        <p:spPr bwMode="auto">
          <a:xfrm>
            <a:off x="4301108" y="6590679"/>
            <a:ext cx="342900" cy="366713"/>
          </a:xfrm>
          <a:prstGeom prst="rect">
            <a:avLst/>
          </a:prstGeom>
          <a:noFill/>
          <a:ln w="9525" algn="ctr">
            <a:noFill/>
            <a:miter lim="800000"/>
            <a:headEnd/>
            <a:tailEnd/>
          </a:ln>
        </p:spPr>
        <p:txBody>
          <a:bodyPr>
            <a:spAutoFit/>
          </a:bodyPr>
          <a:lstStyle/>
          <a:p>
            <a:pPr algn="l">
              <a:spcBef>
                <a:spcPct val="50000"/>
              </a:spcBef>
            </a:pPr>
            <a:r>
              <a:rPr lang="en-US" altLang="zh-CN" dirty="0">
                <a:latin typeface="Times New Roman" pitchFamily="18" charset="0"/>
              </a:rPr>
              <a:t>0</a:t>
            </a:r>
          </a:p>
        </p:txBody>
      </p:sp>
      <p:sp>
        <p:nvSpPr>
          <p:cNvPr id="47" name="Text Box 21"/>
          <p:cNvSpPr txBox="1">
            <a:spLocks noChangeArrowheads="1"/>
          </p:cNvSpPr>
          <p:nvPr/>
        </p:nvSpPr>
        <p:spPr bwMode="auto">
          <a:xfrm>
            <a:off x="6300192" y="6518671"/>
            <a:ext cx="457200" cy="366713"/>
          </a:xfrm>
          <a:prstGeom prst="rect">
            <a:avLst/>
          </a:prstGeom>
          <a:noFill/>
          <a:ln w="9525" algn="ctr">
            <a:noFill/>
            <a:miter lim="800000"/>
            <a:headEnd/>
            <a:tailEnd/>
          </a:ln>
        </p:spPr>
        <p:txBody>
          <a:bodyPr>
            <a:spAutoFit/>
          </a:bodyPr>
          <a:lstStyle/>
          <a:p>
            <a:pPr algn="l">
              <a:spcBef>
                <a:spcPct val="50000"/>
              </a:spcBef>
            </a:pPr>
            <a:r>
              <a:rPr lang="en-US" altLang="zh-CN" i="1" dirty="0">
                <a:latin typeface="Times New Roman" pitchFamily="18" charset="0"/>
              </a:rPr>
              <a:t>x</a:t>
            </a:r>
            <a:endParaRPr lang="en-US" altLang="zh-CN" i="1" baseline="30000" dirty="0">
              <a:latin typeface="Times New Roman" pitchFamily="18" charset="0"/>
            </a:endParaRPr>
          </a:p>
        </p:txBody>
      </p:sp>
      <p:grpSp>
        <p:nvGrpSpPr>
          <p:cNvPr id="48" name="Group 22"/>
          <p:cNvGrpSpPr>
            <a:grpSpLocks/>
          </p:cNvGrpSpPr>
          <p:nvPr/>
        </p:nvGrpSpPr>
        <p:grpSpPr bwMode="auto">
          <a:xfrm>
            <a:off x="2662014" y="4581128"/>
            <a:ext cx="4286250" cy="423863"/>
            <a:chOff x="1056" y="2322"/>
            <a:chExt cx="2700" cy="267"/>
          </a:xfrm>
        </p:grpSpPr>
        <p:sp>
          <p:nvSpPr>
            <p:cNvPr id="49" name="Line 23"/>
            <p:cNvSpPr>
              <a:spLocks noChangeShapeType="1"/>
            </p:cNvSpPr>
            <p:nvPr/>
          </p:nvSpPr>
          <p:spPr bwMode="auto">
            <a:xfrm>
              <a:off x="1056" y="2358"/>
              <a:ext cx="2496" cy="0"/>
            </a:xfrm>
            <a:prstGeom prst="line">
              <a:avLst/>
            </a:prstGeom>
            <a:noFill/>
            <a:ln w="25400">
              <a:solidFill>
                <a:schemeClr val="tx2"/>
              </a:solidFill>
              <a:round/>
              <a:headEnd/>
              <a:tailEnd type="triangle" w="med" len="med"/>
            </a:ln>
          </p:spPr>
          <p:txBody>
            <a:bodyPr/>
            <a:lstStyle/>
            <a:p>
              <a:endParaRPr lang="zh-CN" altLang="en-US"/>
            </a:p>
          </p:txBody>
        </p:sp>
        <p:sp>
          <p:nvSpPr>
            <p:cNvPr id="50" name="AutoShape 24"/>
            <p:cNvSpPr>
              <a:spLocks noChangeArrowheads="1"/>
            </p:cNvSpPr>
            <p:nvPr/>
          </p:nvSpPr>
          <p:spPr bwMode="auto">
            <a:xfrm>
              <a:off x="1335" y="2333"/>
              <a:ext cx="56" cy="56"/>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51" name="Line 25"/>
            <p:cNvSpPr>
              <a:spLocks noChangeShapeType="1"/>
            </p:cNvSpPr>
            <p:nvPr/>
          </p:nvSpPr>
          <p:spPr bwMode="auto">
            <a:xfrm>
              <a:off x="2196" y="2322"/>
              <a:ext cx="0" cy="72"/>
            </a:xfrm>
            <a:prstGeom prst="line">
              <a:avLst/>
            </a:prstGeom>
            <a:noFill/>
            <a:ln w="9525">
              <a:solidFill>
                <a:schemeClr val="tx2"/>
              </a:solidFill>
              <a:round/>
              <a:headEnd/>
              <a:tailEnd/>
            </a:ln>
          </p:spPr>
          <p:txBody>
            <a:bodyPr/>
            <a:lstStyle/>
            <a:p>
              <a:endParaRPr lang="zh-CN" altLang="en-US"/>
            </a:p>
          </p:txBody>
        </p:sp>
        <p:sp>
          <p:nvSpPr>
            <p:cNvPr id="52" name="Text Box 26"/>
            <p:cNvSpPr txBox="1">
              <a:spLocks noChangeArrowheads="1"/>
            </p:cNvSpPr>
            <p:nvPr/>
          </p:nvSpPr>
          <p:spPr bwMode="auto">
            <a:xfrm>
              <a:off x="2106" y="2358"/>
              <a:ext cx="216" cy="231"/>
            </a:xfrm>
            <a:prstGeom prst="rect">
              <a:avLst/>
            </a:prstGeom>
            <a:noFill/>
            <a:ln w="9525" algn="ctr">
              <a:noFill/>
              <a:miter lim="800000"/>
              <a:headEnd/>
              <a:tailEnd/>
            </a:ln>
          </p:spPr>
          <p:txBody>
            <a:bodyPr>
              <a:spAutoFit/>
            </a:bodyPr>
            <a:lstStyle/>
            <a:p>
              <a:pPr algn="l">
                <a:spcBef>
                  <a:spcPct val="50000"/>
                </a:spcBef>
              </a:pPr>
              <a:r>
                <a:rPr lang="en-US" altLang="zh-CN">
                  <a:latin typeface="Times New Roman" pitchFamily="18" charset="0"/>
                </a:rPr>
                <a:t>0</a:t>
              </a:r>
            </a:p>
          </p:txBody>
        </p:sp>
        <p:sp>
          <p:nvSpPr>
            <p:cNvPr id="53" name="AutoShape 27"/>
            <p:cNvSpPr>
              <a:spLocks noChangeArrowheads="1"/>
            </p:cNvSpPr>
            <p:nvPr/>
          </p:nvSpPr>
          <p:spPr bwMode="auto">
            <a:xfrm>
              <a:off x="1563" y="2327"/>
              <a:ext cx="56" cy="56"/>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54" name="AutoShape 28"/>
            <p:cNvSpPr>
              <a:spLocks noChangeArrowheads="1"/>
            </p:cNvSpPr>
            <p:nvPr/>
          </p:nvSpPr>
          <p:spPr bwMode="auto">
            <a:xfrm>
              <a:off x="1863" y="2333"/>
              <a:ext cx="56" cy="56"/>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55" name="AutoShape 29"/>
            <p:cNvSpPr>
              <a:spLocks noChangeArrowheads="1"/>
            </p:cNvSpPr>
            <p:nvPr/>
          </p:nvSpPr>
          <p:spPr bwMode="auto">
            <a:xfrm>
              <a:off x="1995" y="2333"/>
              <a:ext cx="56" cy="56"/>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56" name="AutoShape 30"/>
            <p:cNvSpPr>
              <a:spLocks noChangeArrowheads="1"/>
            </p:cNvSpPr>
            <p:nvPr/>
          </p:nvSpPr>
          <p:spPr bwMode="auto">
            <a:xfrm>
              <a:off x="2535" y="2333"/>
              <a:ext cx="56" cy="56"/>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zh-CN" altLang="en-US"/>
            </a:p>
          </p:txBody>
        </p:sp>
        <p:sp>
          <p:nvSpPr>
            <p:cNvPr id="57" name="AutoShape 31"/>
            <p:cNvSpPr>
              <a:spLocks noChangeArrowheads="1"/>
            </p:cNvSpPr>
            <p:nvPr/>
          </p:nvSpPr>
          <p:spPr bwMode="auto">
            <a:xfrm>
              <a:off x="2679" y="2333"/>
              <a:ext cx="56" cy="56"/>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zh-CN" altLang="en-US"/>
            </a:p>
          </p:txBody>
        </p:sp>
        <p:sp>
          <p:nvSpPr>
            <p:cNvPr id="58" name="AutoShape 32"/>
            <p:cNvSpPr>
              <a:spLocks noChangeArrowheads="1"/>
            </p:cNvSpPr>
            <p:nvPr/>
          </p:nvSpPr>
          <p:spPr bwMode="auto">
            <a:xfrm>
              <a:off x="2451" y="2333"/>
              <a:ext cx="56" cy="56"/>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zh-CN" altLang="en-US"/>
            </a:p>
          </p:txBody>
        </p:sp>
        <p:sp>
          <p:nvSpPr>
            <p:cNvPr id="59" name="AutoShape 33"/>
            <p:cNvSpPr>
              <a:spLocks noChangeArrowheads="1"/>
            </p:cNvSpPr>
            <p:nvPr/>
          </p:nvSpPr>
          <p:spPr bwMode="auto">
            <a:xfrm>
              <a:off x="2919" y="2333"/>
              <a:ext cx="56" cy="56"/>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60" name="AutoShape 34"/>
            <p:cNvSpPr>
              <a:spLocks noChangeArrowheads="1"/>
            </p:cNvSpPr>
            <p:nvPr/>
          </p:nvSpPr>
          <p:spPr bwMode="auto">
            <a:xfrm>
              <a:off x="3063" y="2333"/>
              <a:ext cx="56" cy="56"/>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61" name="AutoShape 35"/>
            <p:cNvSpPr>
              <a:spLocks noChangeArrowheads="1"/>
            </p:cNvSpPr>
            <p:nvPr/>
          </p:nvSpPr>
          <p:spPr bwMode="auto">
            <a:xfrm>
              <a:off x="3375" y="2327"/>
              <a:ext cx="56" cy="56"/>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62" name="Text Box 36"/>
            <p:cNvSpPr txBox="1">
              <a:spLocks noChangeArrowheads="1"/>
            </p:cNvSpPr>
            <p:nvPr/>
          </p:nvSpPr>
          <p:spPr bwMode="auto">
            <a:xfrm>
              <a:off x="3468" y="2322"/>
              <a:ext cx="288" cy="231"/>
            </a:xfrm>
            <a:prstGeom prst="rect">
              <a:avLst/>
            </a:prstGeom>
            <a:noFill/>
            <a:ln w="9525" algn="ctr">
              <a:noFill/>
              <a:miter lim="800000"/>
              <a:headEnd/>
              <a:tailEnd/>
            </a:ln>
          </p:spPr>
          <p:txBody>
            <a:bodyPr>
              <a:spAutoFit/>
            </a:bodyPr>
            <a:lstStyle/>
            <a:p>
              <a:pPr algn="l">
                <a:spcBef>
                  <a:spcPct val="50000"/>
                </a:spcBef>
              </a:pPr>
              <a:r>
                <a:rPr lang="en-US" altLang="zh-CN" i="1">
                  <a:latin typeface="Times New Roman" pitchFamily="18" charset="0"/>
                </a:rPr>
                <a:t>x</a:t>
              </a:r>
              <a:endParaRPr lang="en-US" altLang="zh-CN" i="1" baseline="30000">
                <a:latin typeface="Times New Roman" pitchFamily="18" charset="0"/>
              </a:endParaRPr>
            </a:p>
          </p:txBody>
        </p:sp>
      </p:grpSp>
      <p:grpSp>
        <p:nvGrpSpPr>
          <p:cNvPr id="63" name="Group 37"/>
          <p:cNvGrpSpPr>
            <a:grpSpLocks/>
          </p:cNvGrpSpPr>
          <p:nvPr/>
        </p:nvGrpSpPr>
        <p:grpSpPr bwMode="auto">
          <a:xfrm>
            <a:off x="2555776" y="3429000"/>
            <a:ext cx="4324350" cy="642938"/>
            <a:chOff x="1056" y="1284"/>
            <a:chExt cx="2724" cy="405"/>
          </a:xfrm>
        </p:grpSpPr>
        <p:sp>
          <p:nvSpPr>
            <p:cNvPr id="64" name="Line 38"/>
            <p:cNvSpPr>
              <a:spLocks noChangeShapeType="1"/>
            </p:cNvSpPr>
            <p:nvPr/>
          </p:nvSpPr>
          <p:spPr bwMode="auto">
            <a:xfrm>
              <a:off x="1056" y="1458"/>
              <a:ext cx="2496" cy="0"/>
            </a:xfrm>
            <a:prstGeom prst="line">
              <a:avLst/>
            </a:prstGeom>
            <a:noFill/>
            <a:ln w="25400">
              <a:solidFill>
                <a:schemeClr val="tx2"/>
              </a:solidFill>
              <a:round/>
              <a:headEnd/>
              <a:tailEnd type="triangle" w="med" len="med"/>
            </a:ln>
          </p:spPr>
          <p:txBody>
            <a:bodyPr/>
            <a:lstStyle/>
            <a:p>
              <a:endParaRPr lang="zh-CN" altLang="en-US"/>
            </a:p>
          </p:txBody>
        </p:sp>
        <p:sp>
          <p:nvSpPr>
            <p:cNvPr id="65" name="AutoShape 39"/>
            <p:cNvSpPr>
              <a:spLocks noChangeArrowheads="1"/>
            </p:cNvSpPr>
            <p:nvPr/>
          </p:nvSpPr>
          <p:spPr bwMode="auto">
            <a:xfrm>
              <a:off x="1335" y="1433"/>
              <a:ext cx="56" cy="56"/>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66" name="Line 40"/>
            <p:cNvSpPr>
              <a:spLocks noChangeShapeType="1"/>
            </p:cNvSpPr>
            <p:nvPr/>
          </p:nvSpPr>
          <p:spPr bwMode="auto">
            <a:xfrm>
              <a:off x="2196" y="1422"/>
              <a:ext cx="0" cy="72"/>
            </a:xfrm>
            <a:prstGeom prst="line">
              <a:avLst/>
            </a:prstGeom>
            <a:noFill/>
            <a:ln w="9525">
              <a:solidFill>
                <a:schemeClr val="tx2"/>
              </a:solidFill>
              <a:round/>
              <a:headEnd/>
              <a:tailEnd/>
            </a:ln>
          </p:spPr>
          <p:txBody>
            <a:bodyPr/>
            <a:lstStyle/>
            <a:p>
              <a:endParaRPr lang="zh-CN" altLang="en-US"/>
            </a:p>
          </p:txBody>
        </p:sp>
        <p:sp>
          <p:nvSpPr>
            <p:cNvPr id="67" name="Text Box 41"/>
            <p:cNvSpPr txBox="1">
              <a:spLocks noChangeArrowheads="1"/>
            </p:cNvSpPr>
            <p:nvPr/>
          </p:nvSpPr>
          <p:spPr bwMode="auto">
            <a:xfrm>
              <a:off x="2106" y="1458"/>
              <a:ext cx="216" cy="231"/>
            </a:xfrm>
            <a:prstGeom prst="rect">
              <a:avLst/>
            </a:prstGeom>
            <a:noFill/>
            <a:ln w="9525" algn="ctr">
              <a:noFill/>
              <a:miter lim="800000"/>
              <a:headEnd/>
              <a:tailEnd/>
            </a:ln>
          </p:spPr>
          <p:txBody>
            <a:bodyPr>
              <a:spAutoFit/>
            </a:bodyPr>
            <a:lstStyle/>
            <a:p>
              <a:pPr algn="l">
                <a:spcBef>
                  <a:spcPct val="50000"/>
                </a:spcBef>
              </a:pPr>
              <a:r>
                <a:rPr lang="en-US" altLang="zh-CN">
                  <a:latin typeface="Times New Roman" pitchFamily="18" charset="0"/>
                </a:rPr>
                <a:t>0</a:t>
              </a:r>
            </a:p>
          </p:txBody>
        </p:sp>
        <p:sp>
          <p:nvSpPr>
            <p:cNvPr id="68" name="AutoShape 42"/>
            <p:cNvSpPr>
              <a:spLocks noChangeArrowheads="1"/>
            </p:cNvSpPr>
            <p:nvPr/>
          </p:nvSpPr>
          <p:spPr bwMode="auto">
            <a:xfrm>
              <a:off x="1563" y="1427"/>
              <a:ext cx="56" cy="56"/>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69" name="AutoShape 43"/>
            <p:cNvSpPr>
              <a:spLocks noChangeArrowheads="1"/>
            </p:cNvSpPr>
            <p:nvPr/>
          </p:nvSpPr>
          <p:spPr bwMode="auto">
            <a:xfrm>
              <a:off x="1863" y="1433"/>
              <a:ext cx="56" cy="56"/>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70" name="AutoShape 44"/>
            <p:cNvSpPr>
              <a:spLocks noChangeArrowheads="1"/>
            </p:cNvSpPr>
            <p:nvPr/>
          </p:nvSpPr>
          <p:spPr bwMode="auto">
            <a:xfrm>
              <a:off x="1995" y="1433"/>
              <a:ext cx="56" cy="56"/>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71" name="AutoShape 45"/>
            <p:cNvSpPr>
              <a:spLocks noChangeArrowheads="1"/>
            </p:cNvSpPr>
            <p:nvPr/>
          </p:nvSpPr>
          <p:spPr bwMode="auto">
            <a:xfrm>
              <a:off x="2535" y="1433"/>
              <a:ext cx="56" cy="56"/>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zh-CN" altLang="en-US"/>
            </a:p>
          </p:txBody>
        </p:sp>
        <p:sp>
          <p:nvSpPr>
            <p:cNvPr id="72" name="AutoShape 46"/>
            <p:cNvSpPr>
              <a:spLocks noChangeArrowheads="1"/>
            </p:cNvSpPr>
            <p:nvPr/>
          </p:nvSpPr>
          <p:spPr bwMode="auto">
            <a:xfrm>
              <a:off x="2679" y="1433"/>
              <a:ext cx="56" cy="56"/>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zh-CN" altLang="en-US"/>
            </a:p>
          </p:txBody>
        </p:sp>
        <p:sp>
          <p:nvSpPr>
            <p:cNvPr id="73" name="AutoShape 47"/>
            <p:cNvSpPr>
              <a:spLocks noChangeArrowheads="1"/>
            </p:cNvSpPr>
            <p:nvPr/>
          </p:nvSpPr>
          <p:spPr bwMode="auto">
            <a:xfrm>
              <a:off x="2451" y="1433"/>
              <a:ext cx="56" cy="56"/>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zh-CN" altLang="en-US"/>
            </a:p>
          </p:txBody>
        </p:sp>
        <p:sp>
          <p:nvSpPr>
            <p:cNvPr id="74" name="Line 48"/>
            <p:cNvSpPr>
              <a:spLocks noChangeShapeType="1"/>
            </p:cNvSpPr>
            <p:nvPr/>
          </p:nvSpPr>
          <p:spPr bwMode="auto">
            <a:xfrm>
              <a:off x="2268" y="1302"/>
              <a:ext cx="0" cy="348"/>
            </a:xfrm>
            <a:prstGeom prst="line">
              <a:avLst/>
            </a:prstGeom>
            <a:noFill/>
            <a:ln w="19050">
              <a:solidFill>
                <a:schemeClr val="tx2"/>
              </a:solidFill>
              <a:round/>
              <a:headEnd/>
              <a:tailEnd/>
            </a:ln>
          </p:spPr>
          <p:txBody>
            <a:bodyPr/>
            <a:lstStyle/>
            <a:p>
              <a:endParaRPr lang="zh-CN" altLang="en-US"/>
            </a:p>
          </p:txBody>
        </p:sp>
        <p:sp>
          <p:nvSpPr>
            <p:cNvPr id="75" name="Oval 49"/>
            <p:cNvSpPr>
              <a:spLocks noChangeArrowheads="1"/>
            </p:cNvSpPr>
            <p:nvPr/>
          </p:nvSpPr>
          <p:spPr bwMode="auto">
            <a:xfrm>
              <a:off x="2405" y="1393"/>
              <a:ext cx="144" cy="138"/>
            </a:xfrm>
            <a:prstGeom prst="ellipse">
              <a:avLst/>
            </a:prstGeom>
            <a:noFill/>
            <a:ln w="19050" algn="ctr">
              <a:solidFill>
                <a:srgbClr val="0000FF"/>
              </a:solidFill>
              <a:round/>
              <a:headEnd/>
              <a:tailEnd/>
            </a:ln>
          </p:spPr>
          <p:txBody>
            <a:bodyPr wrap="none" anchor="ctr"/>
            <a:lstStyle/>
            <a:p>
              <a:endParaRPr lang="zh-CN" altLang="en-US"/>
            </a:p>
          </p:txBody>
        </p:sp>
        <p:sp>
          <p:nvSpPr>
            <p:cNvPr id="76" name="Oval 50"/>
            <p:cNvSpPr>
              <a:spLocks noChangeArrowheads="1"/>
            </p:cNvSpPr>
            <p:nvPr/>
          </p:nvSpPr>
          <p:spPr bwMode="auto">
            <a:xfrm>
              <a:off x="1955" y="1387"/>
              <a:ext cx="144" cy="138"/>
            </a:xfrm>
            <a:prstGeom prst="ellipse">
              <a:avLst/>
            </a:prstGeom>
            <a:noFill/>
            <a:ln w="19050" algn="ctr">
              <a:solidFill>
                <a:srgbClr val="FF0000"/>
              </a:solidFill>
              <a:round/>
              <a:headEnd/>
              <a:tailEnd/>
            </a:ln>
          </p:spPr>
          <p:txBody>
            <a:bodyPr wrap="none" anchor="ctr"/>
            <a:lstStyle/>
            <a:p>
              <a:endParaRPr lang="zh-CN" altLang="en-US"/>
            </a:p>
          </p:txBody>
        </p:sp>
        <p:sp>
          <p:nvSpPr>
            <p:cNvPr id="77" name="Line 51"/>
            <p:cNvSpPr>
              <a:spLocks noChangeShapeType="1"/>
            </p:cNvSpPr>
            <p:nvPr/>
          </p:nvSpPr>
          <p:spPr bwMode="auto">
            <a:xfrm flipH="1" flipV="1">
              <a:off x="2475" y="1284"/>
              <a:ext cx="6" cy="377"/>
            </a:xfrm>
            <a:prstGeom prst="line">
              <a:avLst/>
            </a:prstGeom>
            <a:noFill/>
            <a:ln w="9525" cap="rnd">
              <a:solidFill>
                <a:schemeClr val="tx2"/>
              </a:solidFill>
              <a:prstDash val="sysDot"/>
              <a:round/>
              <a:headEnd/>
              <a:tailEnd/>
            </a:ln>
          </p:spPr>
          <p:txBody>
            <a:bodyPr/>
            <a:lstStyle/>
            <a:p>
              <a:endParaRPr lang="zh-CN" altLang="en-US"/>
            </a:p>
          </p:txBody>
        </p:sp>
        <p:sp>
          <p:nvSpPr>
            <p:cNvPr id="78" name="Line 52"/>
            <p:cNvSpPr>
              <a:spLocks noChangeShapeType="1"/>
            </p:cNvSpPr>
            <p:nvPr/>
          </p:nvSpPr>
          <p:spPr bwMode="auto">
            <a:xfrm flipH="1" flipV="1">
              <a:off x="2025" y="1284"/>
              <a:ext cx="6" cy="377"/>
            </a:xfrm>
            <a:prstGeom prst="line">
              <a:avLst/>
            </a:prstGeom>
            <a:noFill/>
            <a:ln w="9525" cap="rnd">
              <a:solidFill>
                <a:schemeClr val="tx2"/>
              </a:solidFill>
              <a:prstDash val="sysDot"/>
              <a:round/>
              <a:headEnd/>
              <a:tailEnd/>
            </a:ln>
          </p:spPr>
          <p:txBody>
            <a:bodyPr/>
            <a:lstStyle/>
            <a:p>
              <a:endParaRPr lang="zh-CN" altLang="en-US"/>
            </a:p>
          </p:txBody>
        </p:sp>
        <p:sp>
          <p:nvSpPr>
            <p:cNvPr id="79" name="Text Box 53"/>
            <p:cNvSpPr txBox="1">
              <a:spLocks noChangeArrowheads="1"/>
            </p:cNvSpPr>
            <p:nvPr/>
          </p:nvSpPr>
          <p:spPr bwMode="auto">
            <a:xfrm>
              <a:off x="3492" y="1410"/>
              <a:ext cx="288" cy="231"/>
            </a:xfrm>
            <a:prstGeom prst="rect">
              <a:avLst/>
            </a:prstGeom>
            <a:noFill/>
            <a:ln w="9525" algn="ctr">
              <a:noFill/>
              <a:miter lim="800000"/>
              <a:headEnd/>
              <a:tailEnd/>
            </a:ln>
          </p:spPr>
          <p:txBody>
            <a:bodyPr>
              <a:spAutoFit/>
            </a:bodyPr>
            <a:lstStyle/>
            <a:p>
              <a:pPr algn="l">
                <a:spcBef>
                  <a:spcPct val="50000"/>
                </a:spcBef>
              </a:pPr>
              <a:r>
                <a:rPr lang="en-US" altLang="zh-CN" i="1">
                  <a:latin typeface="Times New Roman" pitchFamily="18" charset="0"/>
                </a:rPr>
                <a:t>x</a:t>
              </a:r>
              <a:endParaRPr lang="en-US" altLang="zh-CN" i="1" baseline="30000">
                <a:latin typeface="Times New Roman" pitchFamily="18" charset="0"/>
              </a:endParaRPr>
            </a:p>
          </p:txBody>
        </p:sp>
      </p:grpSp>
      <p:grpSp>
        <p:nvGrpSpPr>
          <p:cNvPr id="80" name="Group 60"/>
          <p:cNvGrpSpPr>
            <a:grpSpLocks/>
          </p:cNvGrpSpPr>
          <p:nvPr/>
        </p:nvGrpSpPr>
        <p:grpSpPr bwMode="auto">
          <a:xfrm>
            <a:off x="2915816" y="5229200"/>
            <a:ext cx="3704853" cy="1512168"/>
            <a:chOff x="1122" y="2874"/>
            <a:chExt cx="2742" cy="1151"/>
          </a:xfrm>
        </p:grpSpPr>
        <p:sp>
          <p:nvSpPr>
            <p:cNvPr id="81" name="Line 6"/>
            <p:cNvSpPr>
              <a:spLocks noChangeShapeType="1"/>
            </p:cNvSpPr>
            <p:nvPr/>
          </p:nvSpPr>
          <p:spPr bwMode="auto">
            <a:xfrm>
              <a:off x="1122" y="3900"/>
              <a:ext cx="2496" cy="0"/>
            </a:xfrm>
            <a:prstGeom prst="line">
              <a:avLst/>
            </a:prstGeom>
            <a:noFill/>
            <a:ln w="25400">
              <a:solidFill>
                <a:schemeClr val="tx2"/>
              </a:solidFill>
              <a:round/>
              <a:headEnd/>
              <a:tailEnd type="triangle" w="med" len="med"/>
            </a:ln>
          </p:spPr>
          <p:txBody>
            <a:bodyPr/>
            <a:lstStyle/>
            <a:p>
              <a:endParaRPr lang="zh-CN" altLang="en-US"/>
            </a:p>
          </p:txBody>
        </p:sp>
        <p:sp>
          <p:nvSpPr>
            <p:cNvPr id="82" name="AutoShape 7"/>
            <p:cNvSpPr>
              <a:spLocks noChangeArrowheads="1"/>
            </p:cNvSpPr>
            <p:nvPr/>
          </p:nvSpPr>
          <p:spPr bwMode="auto">
            <a:xfrm>
              <a:off x="1437" y="3257"/>
              <a:ext cx="56" cy="56"/>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83" name="Line 8"/>
            <p:cNvSpPr>
              <a:spLocks noChangeShapeType="1"/>
            </p:cNvSpPr>
            <p:nvPr/>
          </p:nvSpPr>
          <p:spPr bwMode="auto">
            <a:xfrm>
              <a:off x="2262" y="3864"/>
              <a:ext cx="0" cy="72"/>
            </a:xfrm>
            <a:prstGeom prst="line">
              <a:avLst/>
            </a:prstGeom>
            <a:noFill/>
            <a:ln w="9525">
              <a:solidFill>
                <a:schemeClr val="tx2"/>
              </a:solidFill>
              <a:round/>
              <a:headEnd/>
              <a:tailEnd/>
            </a:ln>
          </p:spPr>
          <p:txBody>
            <a:bodyPr/>
            <a:lstStyle/>
            <a:p>
              <a:endParaRPr lang="zh-CN" altLang="en-US"/>
            </a:p>
          </p:txBody>
        </p:sp>
        <p:sp>
          <p:nvSpPr>
            <p:cNvPr id="84" name="AutoShape 10"/>
            <p:cNvSpPr>
              <a:spLocks noChangeArrowheads="1"/>
            </p:cNvSpPr>
            <p:nvPr/>
          </p:nvSpPr>
          <p:spPr bwMode="auto">
            <a:xfrm>
              <a:off x="1641" y="3557"/>
              <a:ext cx="56" cy="56"/>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85" name="AutoShape 11"/>
            <p:cNvSpPr>
              <a:spLocks noChangeArrowheads="1"/>
            </p:cNvSpPr>
            <p:nvPr/>
          </p:nvSpPr>
          <p:spPr bwMode="auto">
            <a:xfrm>
              <a:off x="1929" y="3755"/>
              <a:ext cx="56" cy="56"/>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86" name="AutoShape 12"/>
            <p:cNvSpPr>
              <a:spLocks noChangeArrowheads="1"/>
            </p:cNvSpPr>
            <p:nvPr/>
          </p:nvSpPr>
          <p:spPr bwMode="auto">
            <a:xfrm>
              <a:off x="2073" y="3815"/>
              <a:ext cx="56" cy="56"/>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87" name="AutoShape 13"/>
            <p:cNvSpPr>
              <a:spLocks noChangeArrowheads="1"/>
            </p:cNvSpPr>
            <p:nvPr/>
          </p:nvSpPr>
          <p:spPr bwMode="auto">
            <a:xfrm>
              <a:off x="2601" y="3761"/>
              <a:ext cx="56" cy="56"/>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zh-CN" altLang="en-US"/>
            </a:p>
          </p:txBody>
        </p:sp>
        <p:sp>
          <p:nvSpPr>
            <p:cNvPr id="88" name="AutoShape 14"/>
            <p:cNvSpPr>
              <a:spLocks noChangeArrowheads="1"/>
            </p:cNvSpPr>
            <p:nvPr/>
          </p:nvSpPr>
          <p:spPr bwMode="auto">
            <a:xfrm>
              <a:off x="2745" y="3647"/>
              <a:ext cx="56" cy="56"/>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zh-CN" altLang="en-US"/>
            </a:p>
          </p:txBody>
        </p:sp>
        <p:sp>
          <p:nvSpPr>
            <p:cNvPr id="89" name="AutoShape 15"/>
            <p:cNvSpPr>
              <a:spLocks noChangeArrowheads="1"/>
            </p:cNvSpPr>
            <p:nvPr/>
          </p:nvSpPr>
          <p:spPr bwMode="auto">
            <a:xfrm>
              <a:off x="2481" y="3803"/>
              <a:ext cx="56" cy="56"/>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zh-CN" altLang="en-US"/>
            </a:p>
          </p:txBody>
        </p:sp>
        <p:sp>
          <p:nvSpPr>
            <p:cNvPr id="90" name="AutoShape 16"/>
            <p:cNvSpPr>
              <a:spLocks noChangeArrowheads="1"/>
            </p:cNvSpPr>
            <p:nvPr/>
          </p:nvSpPr>
          <p:spPr bwMode="auto">
            <a:xfrm>
              <a:off x="2985" y="3443"/>
              <a:ext cx="56" cy="56"/>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91" name="AutoShape 17"/>
            <p:cNvSpPr>
              <a:spLocks noChangeArrowheads="1"/>
            </p:cNvSpPr>
            <p:nvPr/>
          </p:nvSpPr>
          <p:spPr bwMode="auto">
            <a:xfrm>
              <a:off x="3165" y="3251"/>
              <a:ext cx="56" cy="56"/>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92" name="AutoShape 18"/>
            <p:cNvSpPr>
              <a:spLocks noChangeArrowheads="1"/>
            </p:cNvSpPr>
            <p:nvPr/>
          </p:nvSpPr>
          <p:spPr bwMode="auto">
            <a:xfrm>
              <a:off x="3429" y="2921"/>
              <a:ext cx="56" cy="56"/>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93" name="Line 19"/>
            <p:cNvSpPr>
              <a:spLocks noChangeShapeType="1"/>
            </p:cNvSpPr>
            <p:nvPr/>
          </p:nvSpPr>
          <p:spPr bwMode="auto">
            <a:xfrm flipV="1">
              <a:off x="2262" y="2988"/>
              <a:ext cx="0" cy="936"/>
            </a:xfrm>
            <a:prstGeom prst="line">
              <a:avLst/>
            </a:prstGeom>
            <a:noFill/>
            <a:ln w="25400">
              <a:solidFill>
                <a:schemeClr val="tx2"/>
              </a:solidFill>
              <a:round/>
              <a:headEnd/>
              <a:tailEnd type="triangle" w="med" len="med"/>
            </a:ln>
          </p:spPr>
          <p:txBody>
            <a:bodyPr/>
            <a:lstStyle/>
            <a:p>
              <a:endParaRPr lang="zh-CN" altLang="en-US"/>
            </a:p>
          </p:txBody>
        </p:sp>
        <p:sp>
          <p:nvSpPr>
            <p:cNvPr id="94" name="Text Box 20"/>
            <p:cNvSpPr txBox="1">
              <a:spLocks noChangeArrowheads="1"/>
            </p:cNvSpPr>
            <p:nvPr/>
          </p:nvSpPr>
          <p:spPr bwMode="auto">
            <a:xfrm>
              <a:off x="2262" y="2874"/>
              <a:ext cx="288" cy="231"/>
            </a:xfrm>
            <a:prstGeom prst="rect">
              <a:avLst/>
            </a:prstGeom>
            <a:noFill/>
            <a:ln w="9525" algn="ctr">
              <a:noFill/>
              <a:miter lim="800000"/>
              <a:headEnd/>
              <a:tailEnd/>
            </a:ln>
          </p:spPr>
          <p:txBody>
            <a:bodyPr>
              <a:spAutoFit/>
            </a:bodyPr>
            <a:lstStyle/>
            <a:p>
              <a:pPr algn="l">
                <a:spcBef>
                  <a:spcPct val="50000"/>
                </a:spcBef>
              </a:pPr>
              <a:r>
                <a:rPr lang="en-US" altLang="zh-CN" i="1">
                  <a:latin typeface="Times New Roman" pitchFamily="18" charset="0"/>
                </a:rPr>
                <a:t>x</a:t>
              </a:r>
              <a:r>
                <a:rPr lang="en-US" altLang="zh-CN" i="1" baseline="30000">
                  <a:latin typeface="Times New Roman" pitchFamily="18" charset="0"/>
                </a:rPr>
                <a:t>2</a:t>
              </a:r>
            </a:p>
          </p:txBody>
        </p:sp>
        <p:sp>
          <p:nvSpPr>
            <p:cNvPr id="95" name="Line 54"/>
            <p:cNvSpPr>
              <a:spLocks noChangeShapeType="1"/>
            </p:cNvSpPr>
            <p:nvPr/>
          </p:nvSpPr>
          <p:spPr bwMode="auto">
            <a:xfrm flipV="1">
              <a:off x="1860" y="3180"/>
              <a:ext cx="2004" cy="816"/>
            </a:xfrm>
            <a:prstGeom prst="line">
              <a:avLst/>
            </a:prstGeom>
            <a:noFill/>
            <a:ln w="19050">
              <a:solidFill>
                <a:schemeClr val="tx2"/>
              </a:solidFill>
              <a:round/>
              <a:headEnd/>
              <a:tailEnd/>
            </a:ln>
          </p:spPr>
          <p:txBody>
            <a:bodyPr/>
            <a:lstStyle/>
            <a:p>
              <a:endParaRPr lang="zh-CN" altLang="en-US"/>
            </a:p>
          </p:txBody>
        </p:sp>
        <p:sp>
          <p:nvSpPr>
            <p:cNvPr id="96" name="Line 55"/>
            <p:cNvSpPr>
              <a:spLocks noChangeShapeType="1"/>
            </p:cNvSpPr>
            <p:nvPr/>
          </p:nvSpPr>
          <p:spPr bwMode="auto">
            <a:xfrm flipV="1">
              <a:off x="1857" y="3132"/>
              <a:ext cx="1962" cy="809"/>
            </a:xfrm>
            <a:prstGeom prst="line">
              <a:avLst/>
            </a:prstGeom>
            <a:noFill/>
            <a:ln w="9525" cap="rnd">
              <a:solidFill>
                <a:schemeClr val="tx2"/>
              </a:solidFill>
              <a:prstDash val="sysDot"/>
              <a:round/>
              <a:headEnd/>
              <a:tailEnd/>
            </a:ln>
          </p:spPr>
          <p:txBody>
            <a:bodyPr/>
            <a:lstStyle/>
            <a:p>
              <a:endParaRPr lang="zh-CN" altLang="en-US"/>
            </a:p>
          </p:txBody>
        </p:sp>
        <p:sp>
          <p:nvSpPr>
            <p:cNvPr id="97" name="Line 56"/>
            <p:cNvSpPr>
              <a:spLocks noChangeShapeType="1"/>
            </p:cNvSpPr>
            <p:nvPr/>
          </p:nvSpPr>
          <p:spPr bwMode="auto">
            <a:xfrm flipV="1">
              <a:off x="1929" y="3240"/>
              <a:ext cx="1926" cy="785"/>
            </a:xfrm>
            <a:prstGeom prst="line">
              <a:avLst/>
            </a:prstGeom>
            <a:noFill/>
            <a:ln w="9525" cap="rnd">
              <a:solidFill>
                <a:schemeClr val="tx2"/>
              </a:solidFill>
              <a:prstDash val="sysDot"/>
              <a:round/>
              <a:headEnd/>
              <a:tailEnd/>
            </a:ln>
          </p:spPr>
          <p:txBody>
            <a:bodyPr/>
            <a:lstStyle/>
            <a:p>
              <a:endParaRPr lang="zh-CN" altLang="en-US"/>
            </a:p>
          </p:txBody>
        </p:sp>
        <p:sp>
          <p:nvSpPr>
            <p:cNvPr id="98" name="Oval 57"/>
            <p:cNvSpPr>
              <a:spLocks noChangeArrowheads="1"/>
            </p:cNvSpPr>
            <p:nvPr/>
          </p:nvSpPr>
          <p:spPr bwMode="auto">
            <a:xfrm>
              <a:off x="2945" y="3403"/>
              <a:ext cx="144" cy="138"/>
            </a:xfrm>
            <a:prstGeom prst="ellipse">
              <a:avLst/>
            </a:prstGeom>
            <a:noFill/>
            <a:ln w="19050" algn="ctr">
              <a:solidFill>
                <a:srgbClr val="FF0000"/>
              </a:solidFill>
              <a:round/>
              <a:headEnd/>
              <a:tailEnd/>
            </a:ln>
          </p:spPr>
          <p:txBody>
            <a:bodyPr wrap="none" anchor="ctr"/>
            <a:lstStyle/>
            <a:p>
              <a:endParaRPr lang="zh-CN" altLang="en-US"/>
            </a:p>
          </p:txBody>
        </p:sp>
        <p:sp>
          <p:nvSpPr>
            <p:cNvPr id="99" name="Oval 58"/>
            <p:cNvSpPr>
              <a:spLocks noChangeArrowheads="1"/>
            </p:cNvSpPr>
            <p:nvPr/>
          </p:nvSpPr>
          <p:spPr bwMode="auto">
            <a:xfrm>
              <a:off x="2699" y="3601"/>
              <a:ext cx="144" cy="138"/>
            </a:xfrm>
            <a:prstGeom prst="ellipse">
              <a:avLst/>
            </a:prstGeom>
            <a:noFill/>
            <a:ln w="19050" algn="ctr">
              <a:solidFill>
                <a:srgbClr val="0000FF"/>
              </a:solidFill>
              <a:round/>
              <a:headEnd/>
              <a:tailEnd/>
            </a:ln>
          </p:spPr>
          <p:txBody>
            <a:bodyPr wrap="none" anchor="ctr"/>
            <a:lstStyle/>
            <a:p>
              <a:endParaRPr lang="zh-CN" altLang="en-US"/>
            </a:p>
          </p:txBody>
        </p:sp>
        <p:sp>
          <p:nvSpPr>
            <p:cNvPr id="100" name="Oval 59"/>
            <p:cNvSpPr>
              <a:spLocks noChangeArrowheads="1"/>
            </p:cNvSpPr>
            <p:nvPr/>
          </p:nvSpPr>
          <p:spPr bwMode="auto">
            <a:xfrm>
              <a:off x="2027" y="3775"/>
              <a:ext cx="144" cy="138"/>
            </a:xfrm>
            <a:prstGeom prst="ellipse">
              <a:avLst/>
            </a:prstGeom>
            <a:noFill/>
            <a:ln w="19050" algn="ctr">
              <a:solidFill>
                <a:srgbClr val="FF0000"/>
              </a:solidFill>
              <a:round/>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blinds(horizontal)">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linds(horizontal)">
                                      <p:cBhvr>
                                        <p:cTn id="15" dur="500"/>
                                        <p:tgtEl>
                                          <p:spTgt spid="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blinds(horizontal)">
                                      <p:cBhvr>
                                        <p:cTn id="18" dur="500"/>
                                        <p:tgtEl>
                                          <p:spTgt spid="4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blinds(horizontal)">
                                      <p:cBhvr>
                                        <p:cTn id="23" dur="500"/>
                                        <p:tgtEl>
                                          <p:spTgt spid="5">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blinds(horizontal)">
                                      <p:cBhvr>
                                        <p:cTn id="26"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itchFamily="49" charset="-122"/>
                <a:ea typeface="楷体" pitchFamily="49" charset="-122"/>
              </a:rPr>
              <a:t>核函数简介</a:t>
            </a:r>
          </a:p>
        </p:txBody>
      </p:sp>
      <p:sp>
        <p:nvSpPr>
          <p:cNvPr id="5" name="Rectangle 5"/>
          <p:cNvSpPr>
            <a:spLocks noChangeArrowheads="1"/>
          </p:cNvSpPr>
          <p:nvPr/>
        </p:nvSpPr>
        <p:spPr bwMode="auto">
          <a:xfrm>
            <a:off x="381000" y="1568152"/>
            <a:ext cx="8229600" cy="5029200"/>
          </a:xfrm>
          <a:prstGeom prst="rect">
            <a:avLst/>
          </a:prstGeom>
          <a:noFill/>
          <a:ln w="9525">
            <a:noFill/>
            <a:miter lim="800000"/>
            <a:headEnd/>
            <a:tailEnd/>
          </a:ln>
        </p:spPr>
        <p:txBody>
          <a:bodyPr/>
          <a:lstStyle/>
          <a:p>
            <a:pPr marL="342900" indent="-342900" algn="l">
              <a:spcBef>
                <a:spcPct val="20000"/>
              </a:spcBef>
              <a:buClr>
                <a:srgbClr val="800000"/>
              </a:buClr>
              <a:buSzPct val="100000"/>
              <a:buFont typeface="Wingdings" pitchFamily="2" charset="2"/>
              <a:buChar char="Ø"/>
            </a:pPr>
            <a:r>
              <a:rPr lang="zh-CN" altLang="en-US" sz="2800" b="1" dirty="0">
                <a:latin typeface="楷体" pitchFamily="49" charset="-122"/>
                <a:ea typeface="楷体" pitchFamily="49" charset="-122"/>
              </a:rPr>
              <a:t>基本思想</a:t>
            </a:r>
            <a:r>
              <a:rPr lang="en-US" altLang="zh-CN" sz="2800" b="1" dirty="0">
                <a:latin typeface="楷体" pitchFamily="49" charset="-122"/>
                <a:ea typeface="楷体" pitchFamily="49" charset="-122"/>
              </a:rPr>
              <a:t>:</a:t>
            </a:r>
            <a:r>
              <a:rPr lang="en-US" altLang="zh-CN" sz="2800" dirty="0">
                <a:latin typeface="楷体" pitchFamily="49" charset="-122"/>
                <a:ea typeface="楷体" pitchFamily="49" charset="-122"/>
              </a:rPr>
              <a:t> </a:t>
            </a:r>
            <a:r>
              <a:rPr lang="zh-CN" altLang="en-US" sz="2800" dirty="0">
                <a:latin typeface="楷体" pitchFamily="49" charset="-122"/>
                <a:ea typeface="楷体" pitchFamily="49" charset="-122"/>
              </a:rPr>
              <a:t>将原有的数据空间映射到更高维度的数据空间使得训练数据具有线性可分离性</a:t>
            </a:r>
            <a:endParaRPr lang="en-US" altLang="zh-CN" sz="2800" dirty="0">
              <a:latin typeface="楷体" pitchFamily="49" charset="-122"/>
              <a:ea typeface="楷体" pitchFamily="49" charset="-122"/>
            </a:endParaRPr>
          </a:p>
        </p:txBody>
      </p:sp>
      <p:sp>
        <p:nvSpPr>
          <p:cNvPr id="6" name="Line 6"/>
          <p:cNvSpPr>
            <a:spLocks noChangeShapeType="1"/>
          </p:cNvSpPr>
          <p:nvPr/>
        </p:nvSpPr>
        <p:spPr bwMode="auto">
          <a:xfrm flipV="1">
            <a:off x="2068513" y="3060402"/>
            <a:ext cx="0" cy="3041650"/>
          </a:xfrm>
          <a:prstGeom prst="line">
            <a:avLst/>
          </a:prstGeom>
          <a:noFill/>
          <a:ln w="25400">
            <a:solidFill>
              <a:schemeClr val="tx1"/>
            </a:solidFill>
            <a:round/>
            <a:headEnd/>
            <a:tailEnd type="triangle" w="med" len="med"/>
          </a:ln>
        </p:spPr>
        <p:txBody>
          <a:bodyPr/>
          <a:lstStyle/>
          <a:p>
            <a:endParaRPr lang="zh-CN" altLang="en-US"/>
          </a:p>
        </p:txBody>
      </p:sp>
      <p:sp>
        <p:nvSpPr>
          <p:cNvPr id="7" name="Line 7"/>
          <p:cNvSpPr>
            <a:spLocks noChangeShapeType="1"/>
          </p:cNvSpPr>
          <p:nvPr/>
        </p:nvSpPr>
        <p:spPr bwMode="auto">
          <a:xfrm flipV="1">
            <a:off x="447675" y="4671715"/>
            <a:ext cx="3319463" cy="0"/>
          </a:xfrm>
          <a:prstGeom prst="line">
            <a:avLst/>
          </a:prstGeom>
          <a:noFill/>
          <a:ln w="25400">
            <a:solidFill>
              <a:schemeClr val="tx1"/>
            </a:solidFill>
            <a:round/>
            <a:headEnd/>
            <a:tailEnd type="triangle" w="med" len="med"/>
          </a:ln>
        </p:spPr>
        <p:txBody>
          <a:bodyPr/>
          <a:lstStyle/>
          <a:p>
            <a:endParaRPr lang="zh-CN" altLang="en-US"/>
          </a:p>
        </p:txBody>
      </p:sp>
      <p:sp>
        <p:nvSpPr>
          <p:cNvPr id="8" name="AutoShape 8"/>
          <p:cNvSpPr>
            <a:spLocks noChangeArrowheads="1"/>
          </p:cNvSpPr>
          <p:nvPr/>
        </p:nvSpPr>
        <p:spPr bwMode="auto">
          <a:xfrm>
            <a:off x="2098675" y="3892252"/>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9" name="AutoShape 9"/>
          <p:cNvSpPr>
            <a:spLocks noChangeArrowheads="1"/>
          </p:cNvSpPr>
          <p:nvPr/>
        </p:nvSpPr>
        <p:spPr bwMode="auto">
          <a:xfrm>
            <a:off x="1524000" y="4249440"/>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10" name="AutoShape 10"/>
          <p:cNvSpPr>
            <a:spLocks noChangeArrowheads="1"/>
          </p:cNvSpPr>
          <p:nvPr/>
        </p:nvSpPr>
        <p:spPr bwMode="auto">
          <a:xfrm>
            <a:off x="1676400" y="4795540"/>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11" name="AutoShape 11"/>
          <p:cNvSpPr>
            <a:spLocks noChangeArrowheads="1"/>
          </p:cNvSpPr>
          <p:nvPr/>
        </p:nvSpPr>
        <p:spPr bwMode="auto">
          <a:xfrm>
            <a:off x="2209800" y="5271790"/>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12" name="AutoShape 12"/>
          <p:cNvSpPr>
            <a:spLocks noChangeArrowheads="1"/>
          </p:cNvSpPr>
          <p:nvPr/>
        </p:nvSpPr>
        <p:spPr bwMode="auto">
          <a:xfrm>
            <a:off x="1790700" y="3938290"/>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13" name="AutoShape 13"/>
          <p:cNvSpPr>
            <a:spLocks noChangeArrowheads="1"/>
          </p:cNvSpPr>
          <p:nvPr/>
        </p:nvSpPr>
        <p:spPr bwMode="auto">
          <a:xfrm>
            <a:off x="1295400" y="4566940"/>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14" name="AutoShape 14"/>
          <p:cNvSpPr>
            <a:spLocks noChangeArrowheads="1"/>
          </p:cNvSpPr>
          <p:nvPr/>
        </p:nvSpPr>
        <p:spPr bwMode="auto">
          <a:xfrm>
            <a:off x="1714500" y="5309890"/>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15" name="AutoShape 15"/>
          <p:cNvSpPr>
            <a:spLocks noChangeArrowheads="1"/>
          </p:cNvSpPr>
          <p:nvPr/>
        </p:nvSpPr>
        <p:spPr bwMode="auto">
          <a:xfrm>
            <a:off x="2209800" y="4338340"/>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16" name="AutoShape 16"/>
          <p:cNvSpPr>
            <a:spLocks noChangeArrowheads="1"/>
          </p:cNvSpPr>
          <p:nvPr/>
        </p:nvSpPr>
        <p:spPr bwMode="auto">
          <a:xfrm>
            <a:off x="3111500" y="4325640"/>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zh-CN" altLang="en-US"/>
          </a:p>
        </p:txBody>
      </p:sp>
      <p:sp>
        <p:nvSpPr>
          <p:cNvPr id="17" name="AutoShape 17"/>
          <p:cNvSpPr>
            <a:spLocks noChangeArrowheads="1"/>
          </p:cNvSpPr>
          <p:nvPr/>
        </p:nvSpPr>
        <p:spPr bwMode="auto">
          <a:xfrm>
            <a:off x="2971800" y="5538490"/>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zh-CN" altLang="en-US"/>
          </a:p>
        </p:txBody>
      </p:sp>
      <p:sp>
        <p:nvSpPr>
          <p:cNvPr id="18" name="AutoShape 18"/>
          <p:cNvSpPr>
            <a:spLocks noChangeArrowheads="1"/>
          </p:cNvSpPr>
          <p:nvPr/>
        </p:nvSpPr>
        <p:spPr bwMode="auto">
          <a:xfrm>
            <a:off x="723900" y="4452640"/>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zh-CN" altLang="en-US"/>
          </a:p>
        </p:txBody>
      </p:sp>
      <p:sp>
        <p:nvSpPr>
          <p:cNvPr id="19" name="AutoShape 19"/>
          <p:cNvSpPr>
            <a:spLocks noChangeArrowheads="1"/>
          </p:cNvSpPr>
          <p:nvPr/>
        </p:nvSpPr>
        <p:spPr bwMode="auto">
          <a:xfrm>
            <a:off x="2235200" y="5906790"/>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zh-CN" altLang="en-US"/>
          </a:p>
        </p:txBody>
      </p:sp>
      <p:sp>
        <p:nvSpPr>
          <p:cNvPr id="20" name="AutoShape 20"/>
          <p:cNvSpPr>
            <a:spLocks noChangeArrowheads="1"/>
          </p:cNvSpPr>
          <p:nvPr/>
        </p:nvSpPr>
        <p:spPr bwMode="auto">
          <a:xfrm>
            <a:off x="3200400" y="5062240"/>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zh-CN" altLang="en-US"/>
          </a:p>
        </p:txBody>
      </p:sp>
      <p:sp>
        <p:nvSpPr>
          <p:cNvPr id="21" name="AutoShape 21"/>
          <p:cNvSpPr>
            <a:spLocks noChangeArrowheads="1"/>
          </p:cNvSpPr>
          <p:nvPr/>
        </p:nvSpPr>
        <p:spPr bwMode="auto">
          <a:xfrm>
            <a:off x="1263650" y="5601990"/>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zh-CN" altLang="en-US"/>
          </a:p>
        </p:txBody>
      </p:sp>
      <p:sp>
        <p:nvSpPr>
          <p:cNvPr id="22" name="AutoShape 22"/>
          <p:cNvSpPr>
            <a:spLocks noChangeArrowheads="1"/>
          </p:cNvSpPr>
          <p:nvPr/>
        </p:nvSpPr>
        <p:spPr bwMode="auto">
          <a:xfrm>
            <a:off x="952500" y="5119390"/>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zh-CN" altLang="en-US"/>
          </a:p>
        </p:txBody>
      </p:sp>
      <p:sp>
        <p:nvSpPr>
          <p:cNvPr id="23" name="AutoShape 23"/>
          <p:cNvSpPr>
            <a:spLocks noChangeArrowheads="1"/>
          </p:cNvSpPr>
          <p:nvPr/>
        </p:nvSpPr>
        <p:spPr bwMode="auto">
          <a:xfrm>
            <a:off x="1009650" y="3595390"/>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zh-CN" altLang="en-US"/>
          </a:p>
        </p:txBody>
      </p:sp>
      <p:sp>
        <p:nvSpPr>
          <p:cNvPr id="24" name="AutoShape 24"/>
          <p:cNvSpPr>
            <a:spLocks noChangeArrowheads="1"/>
          </p:cNvSpPr>
          <p:nvPr/>
        </p:nvSpPr>
        <p:spPr bwMode="auto">
          <a:xfrm>
            <a:off x="2505075" y="4730452"/>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25" name="AutoShape 25"/>
          <p:cNvSpPr>
            <a:spLocks noChangeArrowheads="1"/>
          </p:cNvSpPr>
          <p:nvPr/>
        </p:nvSpPr>
        <p:spPr bwMode="auto">
          <a:xfrm>
            <a:off x="2124075" y="4863802"/>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26" name="AutoShape 26"/>
          <p:cNvSpPr>
            <a:spLocks noChangeArrowheads="1"/>
          </p:cNvSpPr>
          <p:nvPr/>
        </p:nvSpPr>
        <p:spPr bwMode="auto">
          <a:xfrm>
            <a:off x="2409825" y="3625552"/>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zh-CN" altLang="en-US"/>
          </a:p>
        </p:txBody>
      </p:sp>
      <p:sp>
        <p:nvSpPr>
          <p:cNvPr id="27" name="Oval 27"/>
          <p:cNvSpPr>
            <a:spLocks noChangeArrowheads="1"/>
          </p:cNvSpPr>
          <p:nvPr/>
        </p:nvSpPr>
        <p:spPr bwMode="auto">
          <a:xfrm>
            <a:off x="1114425" y="3711277"/>
            <a:ext cx="1885950" cy="1905000"/>
          </a:xfrm>
          <a:prstGeom prst="ellipse">
            <a:avLst/>
          </a:prstGeom>
          <a:noFill/>
          <a:ln w="15875" algn="ctr">
            <a:solidFill>
              <a:schemeClr val="tx2"/>
            </a:solidFill>
            <a:prstDash val="sysDot"/>
            <a:round/>
            <a:headEnd/>
            <a:tailEnd/>
          </a:ln>
        </p:spPr>
        <p:txBody>
          <a:bodyPr wrap="none" anchor="ctr"/>
          <a:lstStyle/>
          <a:p>
            <a:endParaRPr lang="zh-CN" altLang="en-US"/>
          </a:p>
        </p:txBody>
      </p:sp>
      <p:sp>
        <p:nvSpPr>
          <p:cNvPr id="28" name="AutoShape 28"/>
          <p:cNvSpPr>
            <a:spLocks noChangeArrowheads="1"/>
          </p:cNvSpPr>
          <p:nvPr/>
        </p:nvSpPr>
        <p:spPr bwMode="auto">
          <a:xfrm>
            <a:off x="1162050" y="3747790"/>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zh-CN" altLang="en-US"/>
          </a:p>
        </p:txBody>
      </p:sp>
      <p:sp>
        <p:nvSpPr>
          <p:cNvPr id="29" name="AutoShape 29"/>
          <p:cNvSpPr>
            <a:spLocks noChangeArrowheads="1"/>
          </p:cNvSpPr>
          <p:nvPr/>
        </p:nvSpPr>
        <p:spPr bwMode="auto">
          <a:xfrm>
            <a:off x="3086100" y="3728740"/>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zh-CN" altLang="en-US"/>
          </a:p>
        </p:txBody>
      </p:sp>
      <p:sp>
        <p:nvSpPr>
          <p:cNvPr id="30" name="Line 30"/>
          <p:cNvSpPr>
            <a:spLocks noChangeShapeType="1"/>
          </p:cNvSpPr>
          <p:nvPr/>
        </p:nvSpPr>
        <p:spPr bwMode="auto">
          <a:xfrm flipH="1" flipV="1">
            <a:off x="6107113" y="2812752"/>
            <a:ext cx="0" cy="2070100"/>
          </a:xfrm>
          <a:prstGeom prst="line">
            <a:avLst/>
          </a:prstGeom>
          <a:noFill/>
          <a:ln w="25400">
            <a:solidFill>
              <a:schemeClr val="tx1"/>
            </a:solidFill>
            <a:round/>
            <a:headEnd/>
            <a:tailEnd type="triangle" w="med" len="med"/>
          </a:ln>
        </p:spPr>
        <p:txBody>
          <a:bodyPr/>
          <a:lstStyle/>
          <a:p>
            <a:endParaRPr lang="zh-CN" altLang="en-US"/>
          </a:p>
        </p:txBody>
      </p:sp>
      <p:sp>
        <p:nvSpPr>
          <p:cNvPr id="31" name="Line 31"/>
          <p:cNvSpPr>
            <a:spLocks noChangeShapeType="1"/>
          </p:cNvSpPr>
          <p:nvPr/>
        </p:nvSpPr>
        <p:spPr bwMode="auto">
          <a:xfrm>
            <a:off x="6076950" y="4900315"/>
            <a:ext cx="2347913" cy="0"/>
          </a:xfrm>
          <a:prstGeom prst="line">
            <a:avLst/>
          </a:prstGeom>
          <a:noFill/>
          <a:ln w="25400">
            <a:solidFill>
              <a:schemeClr val="tx1"/>
            </a:solidFill>
            <a:round/>
            <a:headEnd/>
            <a:tailEnd type="triangle" w="med" len="med"/>
          </a:ln>
        </p:spPr>
        <p:txBody>
          <a:bodyPr/>
          <a:lstStyle/>
          <a:p>
            <a:endParaRPr lang="zh-CN" altLang="en-US"/>
          </a:p>
        </p:txBody>
      </p:sp>
      <p:sp>
        <p:nvSpPr>
          <p:cNvPr id="32" name="AutoShape 32"/>
          <p:cNvSpPr>
            <a:spLocks noChangeArrowheads="1"/>
          </p:cNvSpPr>
          <p:nvPr/>
        </p:nvSpPr>
        <p:spPr bwMode="auto">
          <a:xfrm>
            <a:off x="6375400" y="4263727"/>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33" name="AutoShape 33"/>
          <p:cNvSpPr>
            <a:spLocks noChangeArrowheads="1"/>
          </p:cNvSpPr>
          <p:nvPr/>
        </p:nvSpPr>
        <p:spPr bwMode="auto">
          <a:xfrm>
            <a:off x="5800725" y="4620915"/>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34" name="AutoShape 34"/>
          <p:cNvSpPr>
            <a:spLocks noChangeArrowheads="1"/>
          </p:cNvSpPr>
          <p:nvPr/>
        </p:nvSpPr>
        <p:spPr bwMode="auto">
          <a:xfrm>
            <a:off x="6181725" y="5176540"/>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35" name="AutoShape 35"/>
          <p:cNvSpPr>
            <a:spLocks noChangeArrowheads="1"/>
          </p:cNvSpPr>
          <p:nvPr/>
        </p:nvSpPr>
        <p:spPr bwMode="auto">
          <a:xfrm>
            <a:off x="7000875" y="5176540"/>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36" name="AutoShape 36"/>
          <p:cNvSpPr>
            <a:spLocks noChangeArrowheads="1"/>
          </p:cNvSpPr>
          <p:nvPr/>
        </p:nvSpPr>
        <p:spPr bwMode="auto">
          <a:xfrm>
            <a:off x="6067425" y="4309765"/>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37" name="AutoShape 37"/>
          <p:cNvSpPr>
            <a:spLocks noChangeArrowheads="1"/>
          </p:cNvSpPr>
          <p:nvPr/>
        </p:nvSpPr>
        <p:spPr bwMode="auto">
          <a:xfrm>
            <a:off x="6276975" y="4585990"/>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38" name="AutoShape 38"/>
          <p:cNvSpPr>
            <a:spLocks noChangeArrowheads="1"/>
          </p:cNvSpPr>
          <p:nvPr/>
        </p:nvSpPr>
        <p:spPr bwMode="auto">
          <a:xfrm>
            <a:off x="6505575" y="5214640"/>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39" name="AutoShape 39"/>
          <p:cNvSpPr>
            <a:spLocks noChangeArrowheads="1"/>
          </p:cNvSpPr>
          <p:nvPr/>
        </p:nvSpPr>
        <p:spPr bwMode="auto">
          <a:xfrm>
            <a:off x="6486525" y="4709815"/>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40" name="AutoShape 40"/>
          <p:cNvSpPr>
            <a:spLocks noChangeArrowheads="1"/>
          </p:cNvSpPr>
          <p:nvPr/>
        </p:nvSpPr>
        <p:spPr bwMode="auto">
          <a:xfrm>
            <a:off x="8093075" y="4344690"/>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zh-CN" altLang="en-US"/>
          </a:p>
        </p:txBody>
      </p:sp>
      <p:sp>
        <p:nvSpPr>
          <p:cNvPr id="41" name="AutoShape 41"/>
          <p:cNvSpPr>
            <a:spLocks noChangeArrowheads="1"/>
          </p:cNvSpPr>
          <p:nvPr/>
        </p:nvSpPr>
        <p:spPr bwMode="auto">
          <a:xfrm>
            <a:off x="7953375" y="5557540"/>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zh-CN" altLang="en-US"/>
          </a:p>
        </p:txBody>
      </p:sp>
      <p:sp>
        <p:nvSpPr>
          <p:cNvPr id="42" name="AutoShape 42"/>
          <p:cNvSpPr>
            <a:spLocks noChangeArrowheads="1"/>
          </p:cNvSpPr>
          <p:nvPr/>
        </p:nvSpPr>
        <p:spPr bwMode="auto">
          <a:xfrm>
            <a:off x="7477125" y="3309640"/>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zh-CN" altLang="en-US"/>
          </a:p>
        </p:txBody>
      </p:sp>
      <p:sp>
        <p:nvSpPr>
          <p:cNvPr id="43" name="AutoShape 43"/>
          <p:cNvSpPr>
            <a:spLocks noChangeArrowheads="1"/>
          </p:cNvSpPr>
          <p:nvPr/>
        </p:nvSpPr>
        <p:spPr bwMode="auto">
          <a:xfrm>
            <a:off x="7483475" y="4573290"/>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zh-CN" altLang="en-US"/>
          </a:p>
        </p:txBody>
      </p:sp>
      <p:sp>
        <p:nvSpPr>
          <p:cNvPr id="44" name="AutoShape 44"/>
          <p:cNvSpPr>
            <a:spLocks noChangeArrowheads="1"/>
          </p:cNvSpPr>
          <p:nvPr/>
        </p:nvSpPr>
        <p:spPr bwMode="auto">
          <a:xfrm>
            <a:off x="8181975" y="5081290"/>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zh-CN" altLang="en-US"/>
          </a:p>
        </p:txBody>
      </p:sp>
      <p:sp>
        <p:nvSpPr>
          <p:cNvPr id="45" name="AutoShape 45"/>
          <p:cNvSpPr>
            <a:spLocks noChangeArrowheads="1"/>
          </p:cNvSpPr>
          <p:nvPr/>
        </p:nvSpPr>
        <p:spPr bwMode="auto">
          <a:xfrm>
            <a:off x="7007225" y="4020840"/>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zh-CN" altLang="en-US"/>
          </a:p>
        </p:txBody>
      </p:sp>
      <p:sp>
        <p:nvSpPr>
          <p:cNvPr id="46" name="AutoShape 46"/>
          <p:cNvSpPr>
            <a:spLocks noChangeArrowheads="1"/>
          </p:cNvSpPr>
          <p:nvPr/>
        </p:nvSpPr>
        <p:spPr bwMode="auto">
          <a:xfrm>
            <a:off x="7610475" y="5252740"/>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zh-CN" altLang="en-US"/>
          </a:p>
        </p:txBody>
      </p:sp>
      <p:sp>
        <p:nvSpPr>
          <p:cNvPr id="47" name="AutoShape 47"/>
          <p:cNvSpPr>
            <a:spLocks noChangeArrowheads="1"/>
          </p:cNvSpPr>
          <p:nvPr/>
        </p:nvSpPr>
        <p:spPr bwMode="auto">
          <a:xfrm>
            <a:off x="7400925" y="3519190"/>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zh-CN" altLang="en-US"/>
          </a:p>
        </p:txBody>
      </p:sp>
      <p:sp>
        <p:nvSpPr>
          <p:cNvPr id="48" name="AutoShape 48"/>
          <p:cNvSpPr>
            <a:spLocks noChangeArrowheads="1"/>
          </p:cNvSpPr>
          <p:nvPr/>
        </p:nvSpPr>
        <p:spPr bwMode="auto">
          <a:xfrm>
            <a:off x="6010275" y="5025727"/>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49" name="AutoShape 49"/>
          <p:cNvSpPr>
            <a:spLocks noChangeArrowheads="1"/>
          </p:cNvSpPr>
          <p:nvPr/>
        </p:nvSpPr>
        <p:spPr bwMode="auto">
          <a:xfrm>
            <a:off x="5629275" y="5159077"/>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zh-CN" altLang="en-US"/>
          </a:p>
        </p:txBody>
      </p:sp>
      <p:sp>
        <p:nvSpPr>
          <p:cNvPr id="50" name="AutoShape 50"/>
          <p:cNvSpPr>
            <a:spLocks noChangeArrowheads="1"/>
          </p:cNvSpPr>
          <p:nvPr/>
        </p:nvSpPr>
        <p:spPr bwMode="auto">
          <a:xfrm>
            <a:off x="7391400" y="3644602"/>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zh-CN" altLang="en-US"/>
          </a:p>
        </p:txBody>
      </p:sp>
      <p:sp>
        <p:nvSpPr>
          <p:cNvPr id="51" name="AutoShape 51"/>
          <p:cNvSpPr>
            <a:spLocks noChangeArrowheads="1"/>
          </p:cNvSpPr>
          <p:nvPr/>
        </p:nvSpPr>
        <p:spPr bwMode="auto">
          <a:xfrm>
            <a:off x="6943725" y="3176290"/>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zh-CN" altLang="en-US"/>
          </a:p>
        </p:txBody>
      </p:sp>
      <p:sp>
        <p:nvSpPr>
          <p:cNvPr id="52" name="AutoShape 52"/>
          <p:cNvSpPr>
            <a:spLocks noChangeArrowheads="1"/>
          </p:cNvSpPr>
          <p:nvPr/>
        </p:nvSpPr>
        <p:spPr bwMode="auto">
          <a:xfrm>
            <a:off x="8067675" y="3747790"/>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zh-CN" altLang="en-US"/>
          </a:p>
        </p:txBody>
      </p:sp>
      <p:sp>
        <p:nvSpPr>
          <p:cNvPr id="53" name="Line 53"/>
          <p:cNvSpPr>
            <a:spLocks noChangeShapeType="1"/>
          </p:cNvSpPr>
          <p:nvPr/>
        </p:nvSpPr>
        <p:spPr bwMode="auto">
          <a:xfrm flipH="1">
            <a:off x="4859338" y="4901902"/>
            <a:ext cx="1238250" cy="996950"/>
          </a:xfrm>
          <a:prstGeom prst="line">
            <a:avLst/>
          </a:prstGeom>
          <a:noFill/>
          <a:ln w="25400">
            <a:solidFill>
              <a:schemeClr val="tx1"/>
            </a:solidFill>
            <a:round/>
            <a:headEnd/>
            <a:tailEnd type="triangle" w="med" len="med"/>
          </a:ln>
        </p:spPr>
        <p:txBody>
          <a:bodyPr/>
          <a:lstStyle/>
          <a:p>
            <a:endParaRPr lang="zh-CN" altLang="en-US"/>
          </a:p>
        </p:txBody>
      </p:sp>
      <p:sp>
        <p:nvSpPr>
          <p:cNvPr id="54" name="Line 54"/>
          <p:cNvSpPr>
            <a:spLocks noChangeShapeType="1"/>
          </p:cNvSpPr>
          <p:nvPr/>
        </p:nvSpPr>
        <p:spPr bwMode="auto">
          <a:xfrm>
            <a:off x="6096000" y="3549352"/>
            <a:ext cx="1447800" cy="1333500"/>
          </a:xfrm>
          <a:prstGeom prst="line">
            <a:avLst/>
          </a:prstGeom>
          <a:noFill/>
          <a:ln w="15875">
            <a:solidFill>
              <a:schemeClr val="tx2"/>
            </a:solidFill>
            <a:prstDash val="sysDot"/>
            <a:round/>
            <a:headEnd/>
            <a:tailEnd/>
          </a:ln>
        </p:spPr>
        <p:txBody>
          <a:bodyPr/>
          <a:lstStyle/>
          <a:p>
            <a:endParaRPr lang="zh-CN" altLang="en-US"/>
          </a:p>
        </p:txBody>
      </p:sp>
      <p:sp>
        <p:nvSpPr>
          <p:cNvPr id="55" name="Line 55"/>
          <p:cNvSpPr>
            <a:spLocks noChangeShapeType="1"/>
          </p:cNvSpPr>
          <p:nvPr/>
        </p:nvSpPr>
        <p:spPr bwMode="auto">
          <a:xfrm flipV="1">
            <a:off x="6324600" y="4920952"/>
            <a:ext cx="1219200" cy="1219200"/>
          </a:xfrm>
          <a:prstGeom prst="line">
            <a:avLst/>
          </a:prstGeom>
          <a:noFill/>
          <a:ln w="15875">
            <a:solidFill>
              <a:schemeClr val="tx2"/>
            </a:solidFill>
            <a:prstDash val="sysDot"/>
            <a:round/>
            <a:headEnd/>
            <a:tailEnd/>
          </a:ln>
        </p:spPr>
        <p:txBody>
          <a:bodyPr/>
          <a:lstStyle/>
          <a:p>
            <a:endParaRPr lang="zh-CN" altLang="en-US"/>
          </a:p>
        </p:txBody>
      </p:sp>
      <p:sp>
        <p:nvSpPr>
          <p:cNvPr id="56" name="Line 56"/>
          <p:cNvSpPr>
            <a:spLocks noChangeShapeType="1"/>
          </p:cNvSpPr>
          <p:nvPr/>
        </p:nvSpPr>
        <p:spPr bwMode="auto">
          <a:xfrm flipV="1">
            <a:off x="4629150" y="3587452"/>
            <a:ext cx="1466850" cy="838200"/>
          </a:xfrm>
          <a:prstGeom prst="line">
            <a:avLst/>
          </a:prstGeom>
          <a:noFill/>
          <a:ln w="15875">
            <a:solidFill>
              <a:schemeClr val="tx2"/>
            </a:solidFill>
            <a:prstDash val="sysDot"/>
            <a:round/>
            <a:headEnd/>
            <a:tailEnd/>
          </a:ln>
        </p:spPr>
        <p:txBody>
          <a:bodyPr/>
          <a:lstStyle/>
          <a:p>
            <a:endParaRPr lang="zh-CN" altLang="en-US"/>
          </a:p>
        </p:txBody>
      </p:sp>
      <p:sp>
        <p:nvSpPr>
          <p:cNvPr id="57" name="Line 57"/>
          <p:cNvSpPr>
            <a:spLocks noChangeShapeType="1"/>
          </p:cNvSpPr>
          <p:nvPr/>
        </p:nvSpPr>
        <p:spPr bwMode="auto">
          <a:xfrm>
            <a:off x="4610100" y="4425652"/>
            <a:ext cx="1714500" cy="1695450"/>
          </a:xfrm>
          <a:prstGeom prst="line">
            <a:avLst/>
          </a:prstGeom>
          <a:noFill/>
          <a:ln w="15875">
            <a:solidFill>
              <a:schemeClr val="tx2"/>
            </a:solidFill>
            <a:prstDash val="sysDot"/>
            <a:round/>
            <a:headEnd/>
            <a:tailEnd/>
          </a:ln>
        </p:spPr>
        <p:txBody>
          <a:bodyPr/>
          <a:lstStyle/>
          <a:p>
            <a:endParaRPr lang="zh-CN" altLang="en-US"/>
          </a:p>
        </p:txBody>
      </p:sp>
      <p:sp>
        <p:nvSpPr>
          <p:cNvPr id="58" name="AutoShape 58"/>
          <p:cNvSpPr>
            <a:spLocks noChangeArrowheads="1"/>
          </p:cNvSpPr>
          <p:nvPr/>
        </p:nvSpPr>
        <p:spPr bwMode="auto">
          <a:xfrm>
            <a:off x="3581400" y="2863552"/>
            <a:ext cx="1638300" cy="457200"/>
          </a:xfrm>
          <a:prstGeom prst="curvedDownArrow">
            <a:avLst>
              <a:gd name="adj1" fmla="val 71667"/>
              <a:gd name="adj2" fmla="val 143333"/>
              <a:gd name="adj3" fmla="val 33333"/>
            </a:avLst>
          </a:prstGeom>
          <a:solidFill>
            <a:srgbClr val="008000"/>
          </a:solidFill>
          <a:ln w="9525">
            <a:solidFill>
              <a:srgbClr val="008000"/>
            </a:solidFill>
            <a:miter lim="800000"/>
            <a:headEnd/>
            <a:tailEnd/>
          </a:ln>
        </p:spPr>
        <p:txBody>
          <a:bodyPr wrap="none" anchor="ctr"/>
          <a:lstStyle/>
          <a:p>
            <a:endParaRPr lang="zh-CN" altLang="en-US"/>
          </a:p>
        </p:txBody>
      </p:sp>
      <p:sp>
        <p:nvSpPr>
          <p:cNvPr id="59" name="Text Box 59"/>
          <p:cNvSpPr txBox="1">
            <a:spLocks noChangeArrowheads="1"/>
          </p:cNvSpPr>
          <p:nvPr/>
        </p:nvSpPr>
        <p:spPr bwMode="auto">
          <a:xfrm>
            <a:off x="3581400" y="3549352"/>
            <a:ext cx="1905000" cy="396875"/>
          </a:xfrm>
          <a:prstGeom prst="rect">
            <a:avLst/>
          </a:prstGeom>
          <a:noFill/>
          <a:ln w="9525" algn="ctr">
            <a:noFill/>
            <a:miter lim="800000"/>
            <a:headEnd/>
            <a:tailEnd/>
          </a:ln>
        </p:spPr>
        <p:txBody>
          <a:bodyPr>
            <a:spAutoFit/>
          </a:bodyPr>
          <a:lstStyle/>
          <a:p>
            <a:pPr algn="l">
              <a:spcBef>
                <a:spcPct val="50000"/>
              </a:spcBef>
            </a:pPr>
            <a:r>
              <a:rPr lang="el-GR" altLang="zh-CN" sz="2000">
                <a:latin typeface="Times New Roman" pitchFamily="18" charset="0"/>
                <a:cs typeface="Times New Roman" pitchFamily="18" charset="0"/>
              </a:rPr>
              <a:t>Φ</a:t>
            </a:r>
            <a:r>
              <a:rPr lang="en-US" altLang="zh-CN" sz="2000">
                <a:latin typeface="Times New Roman" pitchFamily="18" charset="0"/>
                <a:cs typeface="Times New Roman" pitchFamily="18" charset="0"/>
              </a:rPr>
              <a:t>:  </a:t>
            </a:r>
            <a:r>
              <a:rPr lang="en-US" altLang="zh-CN" sz="2000" b="1">
                <a:latin typeface="Times New Roman" pitchFamily="18" charset="0"/>
                <a:cs typeface="Times New Roman" pitchFamily="18" charset="0"/>
              </a:rPr>
              <a:t>x</a:t>
            </a:r>
            <a:r>
              <a:rPr lang="en-US" altLang="zh-CN" sz="2000" b="1" baseline="-25000">
                <a:latin typeface="Times New Roman" pitchFamily="18" charset="0"/>
                <a:cs typeface="Times New Roman" pitchFamily="18" charset="0"/>
              </a:rPr>
              <a:t> </a:t>
            </a:r>
            <a:r>
              <a:rPr lang="en-US" altLang="zh-CN" sz="2000" b="1">
                <a:latin typeface="Times New Roman" pitchFamily="18" charset="0"/>
                <a:cs typeface="Times New Roman" pitchFamily="18" charset="0"/>
              </a:rPr>
              <a:t>→</a:t>
            </a:r>
            <a:r>
              <a:rPr lang="en-US" altLang="zh-CN" sz="2000">
                <a:latin typeface="Times New Roman" pitchFamily="18" charset="0"/>
                <a:cs typeface="Times New Roman" pitchFamily="18" charset="0"/>
              </a:rPr>
              <a:t> </a:t>
            </a:r>
            <a:r>
              <a:rPr lang="el-GR" altLang="zh-CN" sz="2000">
                <a:latin typeface="Times New Roman" pitchFamily="18" charset="0"/>
                <a:cs typeface="Times New Roman" pitchFamily="18" charset="0"/>
              </a:rPr>
              <a:t>φ</a:t>
            </a:r>
            <a:r>
              <a:rPr lang="en-US" altLang="zh-CN" sz="2000">
                <a:latin typeface="Times New Roman" pitchFamily="18" charset="0"/>
                <a:cs typeface="Times New Roman" pitchFamily="18" charset="0"/>
              </a:rPr>
              <a:t>(</a:t>
            </a:r>
            <a:r>
              <a:rPr lang="en-US" altLang="zh-CN" sz="2000" b="1">
                <a:latin typeface="Times New Roman" pitchFamily="18" charset="0"/>
                <a:cs typeface="Times New Roman" pitchFamily="18" charset="0"/>
              </a:rPr>
              <a:t>x</a:t>
            </a:r>
            <a:r>
              <a:rPr lang="en-US" altLang="zh-CN" sz="200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楷体" pitchFamily="49" charset="-122"/>
                <a:ea typeface="楷体" pitchFamily="49" charset="-122"/>
              </a:rPr>
              <a:t>核函数简介</a:t>
            </a:r>
            <a:endParaRPr lang="zh-CN" altLang="en-US" dirty="0"/>
          </a:p>
        </p:txBody>
      </p:sp>
      <p:sp>
        <p:nvSpPr>
          <p:cNvPr id="7" name="Rectangle 5"/>
          <p:cNvSpPr>
            <a:spLocks noChangeArrowheads="1"/>
          </p:cNvSpPr>
          <p:nvPr/>
        </p:nvSpPr>
        <p:spPr bwMode="auto">
          <a:xfrm>
            <a:off x="304800" y="1556792"/>
            <a:ext cx="8839200" cy="4885208"/>
          </a:xfrm>
          <a:prstGeom prst="rect">
            <a:avLst/>
          </a:prstGeom>
          <a:noFill/>
          <a:ln w="9525">
            <a:noFill/>
            <a:miter lim="800000"/>
            <a:headEnd/>
            <a:tailEnd/>
          </a:ln>
        </p:spPr>
        <p:txBody>
          <a:bodyPr/>
          <a:lstStyle/>
          <a:p>
            <a:pPr marL="342900" indent="-342900" algn="l">
              <a:spcBef>
                <a:spcPct val="20000"/>
              </a:spcBef>
              <a:buClr>
                <a:srgbClr val="800000"/>
              </a:buClr>
              <a:buSzPct val="100000"/>
              <a:buFont typeface="Wingdings" pitchFamily="2" charset="2"/>
              <a:buChar char="Ø"/>
            </a:pPr>
            <a:r>
              <a:rPr lang="zh-CN" altLang="en-US" sz="2800" dirty="0">
                <a:latin typeface="楷体" pitchFamily="49" charset="-122"/>
                <a:ea typeface="楷体" pitchFamily="49" charset="-122"/>
              </a:rPr>
              <a:t>两个向量之间的内积：</a:t>
            </a:r>
            <a:r>
              <a:rPr lang="en-US" altLang="zh-CN" sz="2800" dirty="0">
                <a:latin typeface="Times New Roman" pitchFamily="18" charset="0"/>
              </a:rPr>
              <a:t>x</a:t>
            </a:r>
            <a:r>
              <a:rPr lang="en-US" altLang="zh-CN" sz="2800" baseline="-25000" dirty="0">
                <a:latin typeface="Times New Roman" pitchFamily="18" charset="0"/>
              </a:rPr>
              <a:t>i</a:t>
            </a:r>
            <a:r>
              <a:rPr lang="en-US" altLang="zh-CN" sz="2800" baseline="30000" dirty="0">
                <a:latin typeface="Times New Roman" pitchFamily="18" charset="0"/>
              </a:rPr>
              <a:t>T</a:t>
            </a:r>
            <a:r>
              <a:rPr lang="en-US" altLang="zh-CN" sz="2800" dirty="0">
                <a:latin typeface="Times New Roman" pitchFamily="18" charset="0"/>
              </a:rPr>
              <a:t>x</a:t>
            </a:r>
            <a:r>
              <a:rPr lang="en-US" altLang="zh-CN" sz="2800" baseline="-25000" dirty="0">
                <a:latin typeface="Times New Roman" pitchFamily="18" charset="0"/>
              </a:rPr>
              <a:t>j</a:t>
            </a:r>
          </a:p>
          <a:p>
            <a:pPr marL="342900" indent="-342900">
              <a:spcBef>
                <a:spcPct val="20000"/>
              </a:spcBef>
              <a:buClr>
                <a:srgbClr val="800000"/>
              </a:buClr>
              <a:buSzPct val="100000"/>
              <a:buFont typeface="Wingdings" pitchFamily="2" charset="2"/>
              <a:buChar char="Ø"/>
            </a:pPr>
            <a:r>
              <a:rPr lang="zh-CN" altLang="en-US" sz="2800" dirty="0">
                <a:latin typeface="楷体" pitchFamily="49" charset="-122"/>
                <a:ea typeface="楷体" pitchFamily="49" charset="-122"/>
              </a:rPr>
              <a:t>如果每个向量被映射函数</a:t>
            </a:r>
            <a:r>
              <a:rPr lang="el-GR" altLang="zh-CN" sz="2800" dirty="0">
                <a:latin typeface="楷体" pitchFamily="49" charset="-122"/>
                <a:ea typeface="楷体" pitchFamily="49" charset="-122"/>
              </a:rPr>
              <a:t>Φ</a:t>
            </a:r>
            <a:r>
              <a:rPr lang="zh-CN" altLang="en-US" sz="2800" dirty="0">
                <a:latin typeface="楷体" pitchFamily="49" charset="-122"/>
                <a:ea typeface="楷体" pitchFamily="49" charset="-122"/>
              </a:rPr>
              <a:t>映射到高维的空间中</a:t>
            </a:r>
            <a:r>
              <a:rPr lang="en-US" altLang="zh-CN" sz="2800" dirty="0">
                <a:latin typeface="楷体" pitchFamily="49" charset="-122"/>
                <a:ea typeface="楷体" pitchFamily="49" charset="-122"/>
              </a:rPr>
              <a:t>:</a:t>
            </a:r>
            <a:r>
              <a:rPr lang="en-US" altLang="zh-CN" sz="2800" dirty="0">
                <a:latin typeface="Times New Roman" pitchFamily="18" charset="0"/>
                <a:cs typeface="Times New Roman" pitchFamily="18" charset="0"/>
              </a:rPr>
              <a:t>  x</a:t>
            </a:r>
            <a:r>
              <a:rPr lang="en-US" altLang="zh-CN" sz="2800" baseline="-250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 </a:t>
            </a:r>
            <a:r>
              <a:rPr lang="el-GR" altLang="zh-CN" sz="2800" dirty="0">
                <a:latin typeface="Times New Roman" pitchFamily="18" charset="0"/>
                <a:cs typeface="Times New Roman" pitchFamily="18" charset="0"/>
              </a:rPr>
              <a:t>φ</a:t>
            </a:r>
            <a:r>
              <a:rPr lang="en-US" altLang="zh-CN" sz="2800" dirty="0">
                <a:latin typeface="Times New Roman" pitchFamily="18" charset="0"/>
                <a:cs typeface="Times New Roman" pitchFamily="18" charset="0"/>
              </a:rPr>
              <a:t>(x), </a:t>
            </a:r>
            <a:r>
              <a:rPr lang="zh-CN" altLang="en-US" sz="2800" dirty="0">
                <a:latin typeface="楷体" pitchFamily="49" charset="-122"/>
                <a:ea typeface="楷体" pitchFamily="49" charset="-122"/>
              </a:rPr>
              <a:t>那么新的向量内积变为</a:t>
            </a:r>
            <a:r>
              <a:rPr lang="en-US" altLang="zh-CN" sz="2800" i="1" dirty="0">
                <a:latin typeface="Times New Roman" pitchFamily="18" charset="0"/>
              </a:rPr>
              <a:t>K</a:t>
            </a:r>
            <a:r>
              <a:rPr lang="en-US" altLang="zh-CN" sz="2800" dirty="0">
                <a:latin typeface="Times New Roman" pitchFamily="18" charset="0"/>
              </a:rPr>
              <a:t>(x</a:t>
            </a:r>
            <a:r>
              <a:rPr lang="en-US" altLang="zh-CN" sz="2800" baseline="-25000" dirty="0">
                <a:latin typeface="Times New Roman" pitchFamily="18" charset="0"/>
              </a:rPr>
              <a:t>i</a:t>
            </a:r>
            <a:r>
              <a:rPr lang="en-US" altLang="zh-CN" sz="2800" dirty="0">
                <a:latin typeface="Times New Roman" pitchFamily="18" charset="0"/>
              </a:rPr>
              <a:t>,x</a:t>
            </a:r>
            <a:r>
              <a:rPr lang="en-US" altLang="zh-CN" sz="2800" baseline="-25000" dirty="0">
                <a:latin typeface="Times New Roman" pitchFamily="18" charset="0"/>
              </a:rPr>
              <a:t>j</a:t>
            </a:r>
            <a:r>
              <a:rPr lang="en-US" altLang="zh-CN" sz="2800" dirty="0">
                <a:latin typeface="Times New Roman" pitchFamily="18" charset="0"/>
              </a:rPr>
              <a:t>)= </a:t>
            </a:r>
            <a:r>
              <a:rPr lang="el-GR" altLang="zh-CN" sz="2800" dirty="0">
                <a:latin typeface="Times New Roman" pitchFamily="18" charset="0"/>
                <a:cs typeface="Times New Roman" pitchFamily="18" charset="0"/>
              </a:rPr>
              <a:t>φ</a:t>
            </a:r>
            <a:r>
              <a:rPr lang="en-US" altLang="zh-CN" sz="2800" dirty="0">
                <a:latin typeface="Times New Roman" pitchFamily="18" charset="0"/>
              </a:rPr>
              <a:t>(x</a:t>
            </a:r>
            <a:r>
              <a:rPr lang="en-US" altLang="zh-CN" sz="2800" baseline="-25000" dirty="0">
                <a:latin typeface="Times New Roman" pitchFamily="18" charset="0"/>
              </a:rPr>
              <a:t>i</a:t>
            </a:r>
            <a:r>
              <a:rPr lang="en-US" altLang="zh-CN" sz="2800" dirty="0">
                <a:latin typeface="Times New Roman" pitchFamily="18" charset="0"/>
              </a:rPr>
              <a:t>)</a:t>
            </a:r>
            <a:r>
              <a:rPr lang="en-US" altLang="zh-CN" sz="2800" baseline="-25000" dirty="0">
                <a:latin typeface="Times New Roman" pitchFamily="18" charset="0"/>
              </a:rPr>
              <a:t> </a:t>
            </a:r>
            <a:r>
              <a:rPr lang="en-US" altLang="zh-CN" sz="2800" baseline="30000" dirty="0">
                <a:latin typeface="Times New Roman" pitchFamily="18" charset="0"/>
              </a:rPr>
              <a:t>T</a:t>
            </a:r>
            <a:r>
              <a:rPr lang="el-GR" altLang="zh-CN" sz="2800" dirty="0">
                <a:latin typeface="Times New Roman" pitchFamily="18" charset="0"/>
                <a:cs typeface="Times New Roman" pitchFamily="18" charset="0"/>
              </a:rPr>
              <a:t>φ</a:t>
            </a:r>
            <a:r>
              <a:rPr lang="en-US" altLang="zh-CN" sz="2800" dirty="0">
                <a:latin typeface="Times New Roman" pitchFamily="18" charset="0"/>
              </a:rPr>
              <a:t>(x</a:t>
            </a:r>
            <a:r>
              <a:rPr lang="en-US" altLang="zh-CN" sz="2800" baseline="-25000" dirty="0">
                <a:latin typeface="Times New Roman" pitchFamily="18" charset="0"/>
              </a:rPr>
              <a:t>j</a:t>
            </a:r>
            <a:r>
              <a:rPr lang="en-US" altLang="zh-CN" sz="2800" dirty="0">
                <a:latin typeface="Times New Roman" pitchFamily="18" charset="0"/>
              </a:rPr>
              <a:t>)</a:t>
            </a:r>
          </a:p>
          <a:p>
            <a:pPr marL="342900" indent="-342900" algn="l">
              <a:spcBef>
                <a:spcPct val="20000"/>
              </a:spcBef>
              <a:buClr>
                <a:srgbClr val="800000"/>
              </a:buClr>
              <a:buSzPct val="100000"/>
              <a:buFont typeface="Wingdings" pitchFamily="2" charset="2"/>
              <a:buChar char="Ø"/>
            </a:pPr>
            <a:r>
              <a:rPr lang="zh-CN" altLang="en-US" sz="2800" dirty="0">
                <a:latin typeface="楷体" pitchFamily="49" charset="-122"/>
                <a:ea typeface="楷体" pitchFamily="49" charset="-122"/>
              </a:rPr>
              <a:t>一个核函数是指在扩展后的高维空间中的向量内积方程</a:t>
            </a:r>
            <a:endParaRPr lang="en-US" altLang="zh-CN" sz="2800" dirty="0">
              <a:latin typeface="楷体" pitchFamily="49" charset="-122"/>
              <a:ea typeface="楷体" pitchFamily="49" charset="-122"/>
            </a:endParaRPr>
          </a:p>
          <a:p>
            <a:pPr marL="800100" lvl="1" indent="-342900">
              <a:spcBef>
                <a:spcPct val="20000"/>
              </a:spcBef>
              <a:buClr>
                <a:srgbClr val="800000"/>
              </a:buClr>
              <a:buSzPct val="100000"/>
              <a:buFont typeface="Wingdings" pitchFamily="2" charset="2"/>
              <a:buChar char="Ø"/>
            </a:pPr>
            <a:r>
              <a:rPr lang="en-US" altLang="zh-CN" sz="2400" dirty="0">
                <a:latin typeface="Times New Roman" pitchFamily="18" charset="0"/>
              </a:rPr>
              <a:t>e.g</a:t>
            </a:r>
            <a:r>
              <a:rPr lang="en-US" altLang="zh-CN" sz="2400" dirty="0" smtClean="0">
                <a:latin typeface="Times New Roman" pitchFamily="18" charset="0"/>
              </a:rPr>
              <a:t>.</a:t>
            </a:r>
            <a:r>
              <a:rPr lang="zh-CN" altLang="en-US" sz="2400" dirty="0" smtClean="0">
                <a:latin typeface="楷体" pitchFamily="49" charset="-122"/>
                <a:ea typeface="楷体" pitchFamily="49" charset="-122"/>
              </a:rPr>
              <a:t>二</a:t>
            </a:r>
            <a:r>
              <a:rPr lang="zh-CN" altLang="en-US" sz="2400" dirty="0">
                <a:latin typeface="楷体" pitchFamily="49" charset="-122"/>
                <a:ea typeface="楷体" pitchFamily="49" charset="-122"/>
              </a:rPr>
              <a:t>维向量</a:t>
            </a:r>
            <a:r>
              <a:rPr lang="zh-CN" altLang="en-US" sz="2400" dirty="0">
                <a:latin typeface="Times New Roman" pitchFamily="18" charset="0"/>
              </a:rPr>
              <a:t> </a:t>
            </a:r>
            <a:r>
              <a:rPr lang="en-US" altLang="zh-CN" sz="2400" dirty="0">
                <a:latin typeface="Times New Roman" pitchFamily="18" charset="0"/>
              </a:rPr>
              <a:t>x=[</a:t>
            </a:r>
            <a:r>
              <a:rPr lang="en-US" altLang="zh-CN" sz="2400" i="1" dirty="0">
                <a:latin typeface="Times New Roman" pitchFamily="18" charset="0"/>
              </a:rPr>
              <a:t>x</a:t>
            </a:r>
            <a:r>
              <a:rPr lang="en-US" altLang="zh-CN" sz="2400" i="1" baseline="-25000" dirty="0">
                <a:latin typeface="Times New Roman" pitchFamily="18" charset="0"/>
              </a:rPr>
              <a:t>1   </a:t>
            </a:r>
            <a:r>
              <a:rPr lang="en-US" altLang="zh-CN" sz="2400" i="1" dirty="0">
                <a:latin typeface="Times New Roman" pitchFamily="18" charset="0"/>
              </a:rPr>
              <a:t>x</a:t>
            </a:r>
            <a:r>
              <a:rPr lang="en-US" altLang="zh-CN" sz="2400" i="1" baseline="-25000" dirty="0">
                <a:latin typeface="Times New Roman" pitchFamily="18" charset="0"/>
              </a:rPr>
              <a:t>2</a:t>
            </a:r>
            <a:r>
              <a:rPr lang="en-US" altLang="zh-CN" sz="2400" dirty="0">
                <a:latin typeface="Times New Roman" pitchFamily="18" charset="0"/>
              </a:rPr>
              <a:t>];  </a:t>
            </a:r>
            <a:r>
              <a:rPr lang="zh-CN" altLang="en-US" sz="2400" dirty="0">
                <a:latin typeface="楷体" pitchFamily="49" charset="-122"/>
                <a:ea typeface="楷体" pitchFamily="49" charset="-122"/>
              </a:rPr>
              <a:t>设定</a:t>
            </a:r>
            <a:r>
              <a:rPr lang="zh-CN" altLang="en-US" sz="2400" dirty="0">
                <a:latin typeface="Times New Roman" pitchFamily="18" charset="0"/>
              </a:rPr>
              <a:t> </a:t>
            </a:r>
            <a:r>
              <a:rPr lang="en-US" altLang="zh-CN" sz="2400" i="1" dirty="0">
                <a:latin typeface="Times New Roman" pitchFamily="18" charset="0"/>
              </a:rPr>
              <a:t>K</a:t>
            </a:r>
            <a:r>
              <a:rPr lang="en-US" altLang="zh-CN" sz="2400" dirty="0">
                <a:latin typeface="Times New Roman" pitchFamily="18" charset="0"/>
              </a:rPr>
              <a:t>(x</a:t>
            </a:r>
            <a:r>
              <a:rPr lang="en-US" altLang="zh-CN" sz="2400" baseline="-25000" dirty="0">
                <a:latin typeface="Times New Roman" pitchFamily="18" charset="0"/>
              </a:rPr>
              <a:t>i</a:t>
            </a:r>
            <a:r>
              <a:rPr lang="en-US" altLang="zh-CN" sz="2400" dirty="0">
                <a:latin typeface="Times New Roman" pitchFamily="18" charset="0"/>
              </a:rPr>
              <a:t>,x</a:t>
            </a:r>
            <a:r>
              <a:rPr lang="en-US" altLang="zh-CN" sz="2400" baseline="-25000" dirty="0">
                <a:latin typeface="Times New Roman" pitchFamily="18" charset="0"/>
              </a:rPr>
              <a:t>j</a:t>
            </a:r>
            <a:r>
              <a:rPr lang="en-US" altLang="zh-CN" sz="2400" dirty="0">
                <a:latin typeface="Times New Roman" pitchFamily="18" charset="0"/>
              </a:rPr>
              <a:t>)=(1 + x</a:t>
            </a:r>
            <a:r>
              <a:rPr lang="en-US" altLang="zh-CN" sz="2400" baseline="-25000" dirty="0">
                <a:latin typeface="Times New Roman" pitchFamily="18" charset="0"/>
              </a:rPr>
              <a:t>i</a:t>
            </a:r>
            <a:r>
              <a:rPr lang="en-US" altLang="zh-CN" sz="2400" baseline="30000" dirty="0">
                <a:latin typeface="Times New Roman" pitchFamily="18" charset="0"/>
              </a:rPr>
              <a:t>T</a:t>
            </a:r>
            <a:r>
              <a:rPr lang="en-US" altLang="zh-CN" sz="2400" dirty="0">
                <a:latin typeface="Times New Roman" pitchFamily="18" charset="0"/>
              </a:rPr>
              <a:t>x</a:t>
            </a:r>
            <a:r>
              <a:rPr lang="en-US" altLang="zh-CN" sz="2400" baseline="-25000" dirty="0">
                <a:latin typeface="Times New Roman" pitchFamily="18" charset="0"/>
              </a:rPr>
              <a:t>j</a:t>
            </a:r>
            <a:r>
              <a:rPr lang="en-US" altLang="zh-CN" sz="2400" dirty="0">
                <a:latin typeface="Times New Roman" pitchFamily="18" charset="0"/>
              </a:rPr>
              <a:t>)</a:t>
            </a:r>
            <a:r>
              <a:rPr lang="en-US" altLang="zh-CN" sz="2400" baseline="30000" dirty="0">
                <a:latin typeface="Times New Roman" pitchFamily="18" charset="0"/>
              </a:rPr>
              <a:t>2</a:t>
            </a:r>
            <a:r>
              <a:rPr lang="en-US" altLang="zh-CN" sz="2400" baseline="-25000" dirty="0">
                <a:latin typeface="Times New Roman" pitchFamily="18" charset="0"/>
              </a:rPr>
              <a:t>,</a:t>
            </a:r>
            <a:endParaRPr lang="en-US" altLang="zh-CN" sz="2400" dirty="0">
              <a:latin typeface="Times New Roman" pitchFamily="18" charset="0"/>
            </a:endParaRPr>
          </a:p>
          <a:p>
            <a:pPr marL="342900" indent="-342900" algn="l">
              <a:spcBef>
                <a:spcPct val="20000"/>
              </a:spcBef>
              <a:buSzPct val="65000"/>
              <a:buFont typeface="Wingdings" pitchFamily="2" charset="2"/>
              <a:buNone/>
            </a:pPr>
            <a:r>
              <a:rPr lang="en-US" altLang="zh-CN" sz="2400" dirty="0">
                <a:latin typeface="Times New Roman" pitchFamily="18" charset="0"/>
              </a:rPr>
              <a:t>      	</a:t>
            </a:r>
            <a:r>
              <a:rPr lang="zh-CN" altLang="en-US" sz="2400" dirty="0">
                <a:latin typeface="楷体" pitchFamily="49" charset="-122"/>
                <a:ea typeface="楷体" pitchFamily="49" charset="-122"/>
              </a:rPr>
              <a:t>需要证明</a:t>
            </a:r>
            <a:r>
              <a:rPr lang="en-US" altLang="zh-CN" sz="2400" dirty="0">
                <a:latin typeface="Times New Roman" pitchFamily="18" charset="0"/>
              </a:rPr>
              <a:t> </a:t>
            </a:r>
            <a:r>
              <a:rPr lang="en-US" altLang="zh-CN" sz="2400" i="1" dirty="0">
                <a:latin typeface="Times New Roman" pitchFamily="18" charset="0"/>
              </a:rPr>
              <a:t>K</a:t>
            </a:r>
            <a:r>
              <a:rPr lang="en-US" altLang="zh-CN" sz="2400" dirty="0">
                <a:latin typeface="Times New Roman" pitchFamily="18" charset="0"/>
              </a:rPr>
              <a:t>(x</a:t>
            </a:r>
            <a:r>
              <a:rPr lang="en-US" altLang="zh-CN" sz="2400" baseline="-25000" dirty="0">
                <a:latin typeface="Times New Roman" pitchFamily="18" charset="0"/>
              </a:rPr>
              <a:t>i</a:t>
            </a:r>
            <a:r>
              <a:rPr lang="en-US" altLang="zh-CN" sz="2400" dirty="0">
                <a:latin typeface="Times New Roman" pitchFamily="18" charset="0"/>
              </a:rPr>
              <a:t>,x</a:t>
            </a:r>
            <a:r>
              <a:rPr lang="en-US" altLang="zh-CN" sz="2400" baseline="-25000" dirty="0">
                <a:latin typeface="Times New Roman" pitchFamily="18" charset="0"/>
              </a:rPr>
              <a:t>j</a:t>
            </a:r>
            <a:r>
              <a:rPr lang="en-US" altLang="zh-CN" sz="2400" dirty="0">
                <a:latin typeface="Times New Roman" pitchFamily="18" charset="0"/>
              </a:rPr>
              <a:t>)= </a:t>
            </a:r>
            <a:r>
              <a:rPr lang="el-GR" altLang="zh-CN" sz="2400" dirty="0">
                <a:latin typeface="Times New Roman" pitchFamily="18" charset="0"/>
                <a:cs typeface="Times New Roman" pitchFamily="18" charset="0"/>
              </a:rPr>
              <a:t>φ</a:t>
            </a:r>
            <a:r>
              <a:rPr lang="en-US" altLang="zh-CN" sz="2400" dirty="0">
                <a:latin typeface="Times New Roman" pitchFamily="18" charset="0"/>
              </a:rPr>
              <a:t>(x</a:t>
            </a:r>
            <a:r>
              <a:rPr lang="en-US" altLang="zh-CN" sz="2400" baseline="-25000" dirty="0">
                <a:latin typeface="Times New Roman" pitchFamily="18" charset="0"/>
              </a:rPr>
              <a:t>i</a:t>
            </a:r>
            <a:r>
              <a:rPr lang="en-US" altLang="zh-CN" sz="2400" dirty="0">
                <a:latin typeface="Times New Roman" pitchFamily="18" charset="0"/>
              </a:rPr>
              <a:t>)</a:t>
            </a:r>
            <a:r>
              <a:rPr lang="en-US" altLang="zh-CN" sz="2400" baseline="-25000" dirty="0">
                <a:latin typeface="Times New Roman" pitchFamily="18" charset="0"/>
              </a:rPr>
              <a:t> </a:t>
            </a:r>
            <a:r>
              <a:rPr lang="en-US" altLang="zh-CN" sz="2400" baseline="30000" dirty="0">
                <a:latin typeface="Times New Roman" pitchFamily="18" charset="0"/>
              </a:rPr>
              <a:t>T</a:t>
            </a:r>
            <a:r>
              <a:rPr lang="el-GR" altLang="zh-CN" sz="2400" dirty="0">
                <a:latin typeface="Times New Roman" pitchFamily="18" charset="0"/>
                <a:cs typeface="Times New Roman" pitchFamily="18" charset="0"/>
              </a:rPr>
              <a:t>φ</a:t>
            </a:r>
            <a:r>
              <a:rPr lang="en-US" altLang="zh-CN" sz="2400" dirty="0">
                <a:latin typeface="Times New Roman" pitchFamily="18" charset="0"/>
              </a:rPr>
              <a:t>(x</a:t>
            </a:r>
            <a:r>
              <a:rPr lang="en-US" altLang="zh-CN" sz="2400" baseline="-25000" dirty="0">
                <a:latin typeface="Times New Roman" pitchFamily="18" charset="0"/>
              </a:rPr>
              <a:t>j</a:t>
            </a:r>
            <a:r>
              <a:rPr lang="en-US" altLang="zh-CN" sz="2400" dirty="0">
                <a:latin typeface="Times New Roman" pitchFamily="18" charset="0"/>
              </a:rPr>
              <a:t>):</a:t>
            </a:r>
          </a:p>
          <a:p>
            <a:pPr marL="342900" indent="-342900">
              <a:spcBef>
                <a:spcPct val="20000"/>
              </a:spcBef>
              <a:buSzPct val="65000"/>
            </a:pPr>
            <a:r>
              <a:rPr lang="en-US" altLang="zh-CN" sz="2400" dirty="0">
                <a:latin typeface="Times New Roman" pitchFamily="18" charset="0"/>
              </a:rPr>
              <a:t>	     </a:t>
            </a:r>
            <a:r>
              <a:rPr lang="en-US" altLang="zh-CN" sz="2400" i="1" dirty="0">
                <a:latin typeface="Times New Roman" pitchFamily="18" charset="0"/>
              </a:rPr>
              <a:t>K</a:t>
            </a:r>
            <a:r>
              <a:rPr lang="en-US" altLang="zh-CN" sz="2400" dirty="0">
                <a:latin typeface="Times New Roman" pitchFamily="18" charset="0"/>
              </a:rPr>
              <a:t>(x</a:t>
            </a:r>
            <a:r>
              <a:rPr lang="en-US" altLang="zh-CN" sz="2400" baseline="-25000" dirty="0">
                <a:latin typeface="Times New Roman" pitchFamily="18" charset="0"/>
              </a:rPr>
              <a:t>i</a:t>
            </a:r>
            <a:r>
              <a:rPr lang="en-US" altLang="zh-CN" sz="2400" dirty="0">
                <a:latin typeface="Times New Roman" pitchFamily="18" charset="0"/>
              </a:rPr>
              <a:t>,x</a:t>
            </a:r>
            <a:r>
              <a:rPr lang="en-US" altLang="zh-CN" sz="2400" baseline="-25000" dirty="0">
                <a:latin typeface="Times New Roman" pitchFamily="18" charset="0"/>
              </a:rPr>
              <a:t>j</a:t>
            </a:r>
            <a:r>
              <a:rPr lang="en-US" altLang="zh-CN" sz="2400" dirty="0">
                <a:latin typeface="Times New Roman" pitchFamily="18" charset="0"/>
              </a:rPr>
              <a:t>)=(1 + </a:t>
            </a:r>
            <a:r>
              <a:rPr lang="en-US" altLang="zh-CN" sz="2400" dirty="0" err="1" smtClean="0">
                <a:latin typeface="Times New Roman" pitchFamily="18" charset="0"/>
              </a:rPr>
              <a:t>x</a:t>
            </a:r>
            <a:r>
              <a:rPr lang="en-US" altLang="zh-CN" sz="2400" baseline="-25000" dirty="0" err="1" smtClean="0">
                <a:latin typeface="Times New Roman" pitchFamily="18" charset="0"/>
              </a:rPr>
              <a:t>i</a:t>
            </a:r>
            <a:r>
              <a:rPr lang="en-US" altLang="zh-CN" sz="2400" baseline="30000" dirty="0" err="1" smtClean="0">
                <a:latin typeface="Times New Roman" pitchFamily="18" charset="0"/>
              </a:rPr>
              <a:t>T</a:t>
            </a:r>
            <a:r>
              <a:rPr lang="en-US" altLang="zh-CN" sz="2400" dirty="0" err="1" smtClean="0">
                <a:latin typeface="Times New Roman" pitchFamily="18" charset="0"/>
              </a:rPr>
              <a:t>x</a:t>
            </a:r>
            <a:r>
              <a:rPr lang="en-US" altLang="zh-CN" sz="2400" baseline="-25000" dirty="0" err="1" smtClean="0">
                <a:latin typeface="Times New Roman" pitchFamily="18" charset="0"/>
              </a:rPr>
              <a:t>j</a:t>
            </a:r>
            <a:r>
              <a:rPr lang="en-US" altLang="zh-CN" sz="2400" dirty="0" smtClean="0">
                <a:latin typeface="Times New Roman" pitchFamily="18" charset="0"/>
              </a:rPr>
              <a:t>)</a:t>
            </a:r>
            <a:r>
              <a:rPr lang="en-US" altLang="zh-CN" sz="2400" baseline="30000" dirty="0" smtClean="0">
                <a:latin typeface="Times New Roman" pitchFamily="18" charset="0"/>
              </a:rPr>
              <a:t>2</a:t>
            </a:r>
            <a:r>
              <a:rPr lang="en-US" altLang="zh-CN" sz="2400" dirty="0" smtClean="0">
                <a:latin typeface="Times New Roman" pitchFamily="18" charset="0"/>
              </a:rPr>
              <a:t>,</a:t>
            </a:r>
            <a:endParaRPr lang="en-US" altLang="zh-CN" sz="2400" dirty="0">
              <a:latin typeface="Times New Roman" pitchFamily="18" charset="0"/>
            </a:endParaRPr>
          </a:p>
          <a:p>
            <a:pPr marL="342900" indent="-342900" algn="l">
              <a:spcBef>
                <a:spcPct val="20000"/>
              </a:spcBef>
              <a:buSzPct val="65000"/>
              <a:buFont typeface="Wingdings" pitchFamily="2" charset="2"/>
              <a:buNone/>
            </a:pPr>
            <a:r>
              <a:rPr lang="en-US" altLang="zh-CN" sz="2400" baseline="-25000" dirty="0" smtClean="0">
                <a:latin typeface="Times New Roman" pitchFamily="18" charset="0"/>
              </a:rPr>
              <a:t>                </a:t>
            </a:r>
            <a:r>
              <a:rPr lang="en-US" altLang="zh-CN" sz="2400" dirty="0" smtClean="0">
                <a:latin typeface="Times New Roman" pitchFamily="18" charset="0"/>
              </a:rPr>
              <a:t>= </a:t>
            </a:r>
            <a:r>
              <a:rPr lang="en-US" altLang="zh-CN" sz="2400" dirty="0">
                <a:latin typeface="Times New Roman" pitchFamily="18" charset="0"/>
              </a:rPr>
              <a:t>1+ </a:t>
            </a:r>
            <a:r>
              <a:rPr lang="en-US" altLang="zh-CN" sz="2400" i="1" dirty="0">
                <a:latin typeface="Times New Roman" pitchFamily="18" charset="0"/>
              </a:rPr>
              <a:t>x</a:t>
            </a:r>
            <a:r>
              <a:rPr lang="en-US" altLang="zh-CN" sz="2400" i="1" baseline="-25000" dirty="0">
                <a:latin typeface="Times New Roman" pitchFamily="18" charset="0"/>
              </a:rPr>
              <a:t>i1</a:t>
            </a:r>
            <a:r>
              <a:rPr lang="en-US" altLang="zh-CN" sz="2400" i="1" baseline="30000" dirty="0">
                <a:latin typeface="Times New Roman" pitchFamily="18" charset="0"/>
              </a:rPr>
              <a:t>2</a:t>
            </a:r>
            <a:r>
              <a:rPr lang="en-US" altLang="zh-CN" sz="2400" i="1" dirty="0">
                <a:latin typeface="Times New Roman" pitchFamily="18" charset="0"/>
              </a:rPr>
              <a:t>x</a:t>
            </a:r>
            <a:r>
              <a:rPr lang="en-US" altLang="zh-CN" sz="2400" i="1" baseline="-25000" dirty="0">
                <a:latin typeface="Times New Roman" pitchFamily="18" charset="0"/>
              </a:rPr>
              <a:t>j1</a:t>
            </a:r>
            <a:r>
              <a:rPr lang="en-US" altLang="zh-CN" sz="2400" i="1" baseline="30000" dirty="0">
                <a:latin typeface="Times New Roman" pitchFamily="18" charset="0"/>
              </a:rPr>
              <a:t>2 </a:t>
            </a:r>
            <a:r>
              <a:rPr lang="en-US" altLang="zh-CN" sz="2400" i="1" dirty="0">
                <a:latin typeface="Times New Roman" pitchFamily="18" charset="0"/>
              </a:rPr>
              <a:t>+ </a:t>
            </a:r>
            <a:r>
              <a:rPr lang="en-US" altLang="zh-CN" sz="2400" dirty="0">
                <a:latin typeface="Times New Roman" pitchFamily="18" charset="0"/>
              </a:rPr>
              <a:t>2 </a:t>
            </a:r>
            <a:r>
              <a:rPr lang="en-US" altLang="zh-CN" sz="2400" i="1" dirty="0">
                <a:latin typeface="Times New Roman" pitchFamily="18" charset="0"/>
              </a:rPr>
              <a:t>x</a:t>
            </a:r>
            <a:r>
              <a:rPr lang="en-US" altLang="zh-CN" sz="2400" i="1" baseline="-25000" dirty="0">
                <a:latin typeface="Times New Roman" pitchFamily="18" charset="0"/>
              </a:rPr>
              <a:t>i1</a:t>
            </a:r>
            <a:r>
              <a:rPr lang="en-US" altLang="zh-CN" sz="2400" i="1" dirty="0">
                <a:latin typeface="Times New Roman" pitchFamily="18" charset="0"/>
              </a:rPr>
              <a:t>x</a:t>
            </a:r>
            <a:r>
              <a:rPr lang="en-US" altLang="zh-CN" sz="2400" i="1" baseline="-25000" dirty="0">
                <a:latin typeface="Times New Roman" pitchFamily="18" charset="0"/>
              </a:rPr>
              <a:t>j1</a:t>
            </a:r>
            <a:r>
              <a:rPr lang="en-US" altLang="zh-CN" sz="2400" i="1" baseline="30000" dirty="0">
                <a:latin typeface="Times New Roman" pitchFamily="18" charset="0"/>
              </a:rPr>
              <a:t> </a:t>
            </a:r>
            <a:r>
              <a:rPr lang="en-US" altLang="zh-CN" sz="2400" i="1" dirty="0">
                <a:latin typeface="Times New Roman" pitchFamily="18" charset="0"/>
              </a:rPr>
              <a:t>x</a:t>
            </a:r>
            <a:r>
              <a:rPr lang="en-US" altLang="zh-CN" sz="2400" i="1" baseline="-25000" dirty="0">
                <a:latin typeface="Times New Roman" pitchFamily="18" charset="0"/>
              </a:rPr>
              <a:t>i2</a:t>
            </a:r>
            <a:r>
              <a:rPr lang="en-US" altLang="zh-CN" sz="2400" i="1" dirty="0">
                <a:latin typeface="Times New Roman" pitchFamily="18" charset="0"/>
              </a:rPr>
              <a:t>x</a:t>
            </a:r>
            <a:r>
              <a:rPr lang="en-US" altLang="zh-CN" sz="2400" i="1" baseline="-25000" dirty="0">
                <a:latin typeface="Times New Roman" pitchFamily="18" charset="0"/>
              </a:rPr>
              <a:t>j2</a:t>
            </a:r>
            <a:r>
              <a:rPr lang="en-US" altLang="zh-CN" sz="2400" i="1" dirty="0">
                <a:latin typeface="Times New Roman" pitchFamily="18" charset="0"/>
              </a:rPr>
              <a:t>+ x</a:t>
            </a:r>
            <a:r>
              <a:rPr lang="en-US" altLang="zh-CN" sz="2400" i="1" baseline="-25000" dirty="0">
                <a:latin typeface="Times New Roman" pitchFamily="18" charset="0"/>
              </a:rPr>
              <a:t>i2</a:t>
            </a:r>
            <a:r>
              <a:rPr lang="en-US" altLang="zh-CN" sz="2400" i="1" baseline="30000" dirty="0">
                <a:latin typeface="Times New Roman" pitchFamily="18" charset="0"/>
              </a:rPr>
              <a:t>2</a:t>
            </a:r>
            <a:r>
              <a:rPr lang="en-US" altLang="zh-CN" sz="2400" i="1" dirty="0">
                <a:latin typeface="Times New Roman" pitchFamily="18" charset="0"/>
              </a:rPr>
              <a:t>x</a:t>
            </a:r>
            <a:r>
              <a:rPr lang="en-US" altLang="zh-CN" sz="2400" i="1" baseline="-25000" dirty="0">
                <a:latin typeface="Times New Roman" pitchFamily="18" charset="0"/>
              </a:rPr>
              <a:t>j2</a:t>
            </a:r>
            <a:r>
              <a:rPr lang="en-US" altLang="zh-CN" sz="2400" i="1" baseline="30000" dirty="0">
                <a:latin typeface="Times New Roman" pitchFamily="18" charset="0"/>
              </a:rPr>
              <a:t>2 </a:t>
            </a:r>
            <a:r>
              <a:rPr lang="en-US" altLang="zh-CN" sz="2400" dirty="0">
                <a:latin typeface="Times New Roman" pitchFamily="18" charset="0"/>
              </a:rPr>
              <a:t>+ 2</a:t>
            </a:r>
            <a:r>
              <a:rPr lang="en-US" altLang="zh-CN" sz="2400" i="1" dirty="0">
                <a:latin typeface="Times New Roman" pitchFamily="18" charset="0"/>
              </a:rPr>
              <a:t>x</a:t>
            </a:r>
            <a:r>
              <a:rPr lang="en-US" altLang="zh-CN" sz="2400" i="1" baseline="-25000" dirty="0">
                <a:latin typeface="Times New Roman" pitchFamily="18" charset="0"/>
              </a:rPr>
              <a:t>i1</a:t>
            </a:r>
            <a:r>
              <a:rPr lang="en-US" altLang="zh-CN" sz="2400" i="1" dirty="0">
                <a:latin typeface="Times New Roman" pitchFamily="18" charset="0"/>
              </a:rPr>
              <a:t>x</a:t>
            </a:r>
            <a:r>
              <a:rPr lang="en-US" altLang="zh-CN" sz="2400" i="1" baseline="-25000" dirty="0">
                <a:latin typeface="Times New Roman" pitchFamily="18" charset="0"/>
              </a:rPr>
              <a:t>j1 </a:t>
            </a:r>
            <a:r>
              <a:rPr lang="en-US" altLang="zh-CN" sz="2400" i="1" dirty="0">
                <a:latin typeface="Times New Roman" pitchFamily="18" charset="0"/>
              </a:rPr>
              <a:t>+ </a:t>
            </a:r>
            <a:r>
              <a:rPr lang="en-US" altLang="zh-CN" sz="2400" dirty="0">
                <a:latin typeface="Times New Roman" pitchFamily="18" charset="0"/>
              </a:rPr>
              <a:t>2</a:t>
            </a:r>
            <a:r>
              <a:rPr lang="en-US" altLang="zh-CN" sz="2400" i="1" dirty="0">
                <a:latin typeface="Times New Roman" pitchFamily="18" charset="0"/>
              </a:rPr>
              <a:t>x</a:t>
            </a:r>
            <a:r>
              <a:rPr lang="en-US" altLang="zh-CN" sz="2400" i="1" baseline="-25000" dirty="0">
                <a:latin typeface="Times New Roman" pitchFamily="18" charset="0"/>
              </a:rPr>
              <a:t>i2</a:t>
            </a:r>
            <a:r>
              <a:rPr lang="en-US" altLang="zh-CN" sz="2400" i="1" dirty="0">
                <a:latin typeface="Times New Roman" pitchFamily="18" charset="0"/>
              </a:rPr>
              <a:t>x</a:t>
            </a:r>
            <a:r>
              <a:rPr lang="en-US" altLang="zh-CN" sz="2400" i="1" baseline="-25000" dirty="0">
                <a:latin typeface="Times New Roman" pitchFamily="18" charset="0"/>
              </a:rPr>
              <a:t>j2</a:t>
            </a:r>
            <a:endParaRPr lang="en-US" altLang="zh-CN" sz="2400" i="1" dirty="0">
              <a:latin typeface="Times New Roman" pitchFamily="18" charset="0"/>
            </a:endParaRPr>
          </a:p>
          <a:p>
            <a:pPr marL="342900" indent="-342900" algn="l">
              <a:spcBef>
                <a:spcPct val="20000"/>
              </a:spcBef>
              <a:buSzPct val="65000"/>
              <a:buFont typeface="Wingdings" pitchFamily="2" charset="2"/>
              <a:buNone/>
            </a:pPr>
            <a:r>
              <a:rPr lang="en-US" altLang="zh-CN" sz="2400" i="1" dirty="0">
                <a:latin typeface="Times New Roman" pitchFamily="18" charset="0"/>
              </a:rPr>
              <a:t>	      = </a:t>
            </a:r>
            <a:r>
              <a:rPr lang="en-US" altLang="zh-CN" sz="2000" dirty="0">
                <a:latin typeface="Times New Roman" pitchFamily="18" charset="0"/>
              </a:rPr>
              <a:t>[1  </a:t>
            </a:r>
            <a:r>
              <a:rPr lang="en-US" altLang="zh-CN" sz="2000" i="1" dirty="0">
                <a:latin typeface="Times New Roman" pitchFamily="18" charset="0"/>
              </a:rPr>
              <a:t>x</a:t>
            </a:r>
            <a:r>
              <a:rPr lang="en-US" altLang="zh-CN" sz="2000" i="1" baseline="-25000" dirty="0">
                <a:latin typeface="Times New Roman" pitchFamily="18" charset="0"/>
              </a:rPr>
              <a:t>i1</a:t>
            </a:r>
            <a:r>
              <a:rPr lang="en-US" altLang="zh-CN" sz="2000" i="1" baseline="30000" dirty="0">
                <a:latin typeface="Times New Roman" pitchFamily="18" charset="0"/>
              </a:rPr>
              <a:t>2  </a:t>
            </a:r>
            <a:r>
              <a:rPr lang="en-US" altLang="zh-CN" sz="2000" i="1" dirty="0">
                <a:latin typeface="Times New Roman" pitchFamily="18" charset="0"/>
                <a:cs typeface="Times New Roman" pitchFamily="18" charset="0"/>
              </a:rPr>
              <a:t>√</a:t>
            </a:r>
            <a:r>
              <a:rPr lang="en-US" altLang="zh-CN" sz="2000" dirty="0">
                <a:latin typeface="Times New Roman" pitchFamily="18" charset="0"/>
              </a:rPr>
              <a:t>2 </a:t>
            </a:r>
            <a:r>
              <a:rPr lang="en-US" altLang="zh-CN" sz="2000" i="1" dirty="0">
                <a:latin typeface="Times New Roman" pitchFamily="18" charset="0"/>
              </a:rPr>
              <a:t>x</a:t>
            </a:r>
            <a:r>
              <a:rPr lang="en-US" altLang="zh-CN" sz="2000" i="1" baseline="-25000" dirty="0">
                <a:latin typeface="Times New Roman" pitchFamily="18" charset="0"/>
              </a:rPr>
              <a:t>i1</a:t>
            </a:r>
            <a:r>
              <a:rPr lang="en-US" altLang="zh-CN" sz="2000" i="1" dirty="0">
                <a:latin typeface="Times New Roman" pitchFamily="18" charset="0"/>
              </a:rPr>
              <a:t>x</a:t>
            </a:r>
            <a:r>
              <a:rPr lang="en-US" altLang="zh-CN" sz="2000" i="1" baseline="-25000" dirty="0">
                <a:latin typeface="Times New Roman" pitchFamily="18" charset="0"/>
              </a:rPr>
              <a:t>i2  </a:t>
            </a:r>
            <a:r>
              <a:rPr lang="en-US" altLang="zh-CN" sz="2000" i="1" dirty="0">
                <a:latin typeface="Times New Roman" pitchFamily="18" charset="0"/>
              </a:rPr>
              <a:t> x</a:t>
            </a:r>
            <a:r>
              <a:rPr lang="en-US" altLang="zh-CN" sz="2000" i="1" baseline="-25000" dirty="0">
                <a:latin typeface="Times New Roman" pitchFamily="18" charset="0"/>
              </a:rPr>
              <a:t>i2</a:t>
            </a:r>
            <a:r>
              <a:rPr lang="en-US" altLang="zh-CN" sz="2000" i="1" baseline="30000" dirty="0">
                <a:latin typeface="Times New Roman" pitchFamily="18" charset="0"/>
              </a:rPr>
              <a:t>2  </a:t>
            </a:r>
            <a:r>
              <a:rPr lang="en-US" altLang="zh-CN" sz="2000" i="1" dirty="0">
                <a:latin typeface="Times New Roman" pitchFamily="18" charset="0"/>
                <a:cs typeface="Times New Roman" pitchFamily="18" charset="0"/>
              </a:rPr>
              <a:t>√</a:t>
            </a:r>
            <a:r>
              <a:rPr lang="en-US" altLang="zh-CN" sz="2000" dirty="0">
                <a:latin typeface="Times New Roman" pitchFamily="18" charset="0"/>
              </a:rPr>
              <a:t>2</a:t>
            </a:r>
            <a:r>
              <a:rPr lang="en-US" altLang="zh-CN" sz="2000" i="1" dirty="0">
                <a:latin typeface="Times New Roman" pitchFamily="18" charset="0"/>
              </a:rPr>
              <a:t>x</a:t>
            </a:r>
            <a:r>
              <a:rPr lang="en-US" altLang="zh-CN" sz="2000" i="1" baseline="-25000" dirty="0">
                <a:latin typeface="Times New Roman" pitchFamily="18" charset="0"/>
              </a:rPr>
              <a:t>i1  </a:t>
            </a:r>
            <a:r>
              <a:rPr lang="en-US" altLang="zh-CN" sz="2000" i="1" dirty="0">
                <a:latin typeface="Times New Roman" pitchFamily="18" charset="0"/>
                <a:cs typeface="Times New Roman" pitchFamily="18" charset="0"/>
              </a:rPr>
              <a:t>√</a:t>
            </a:r>
            <a:r>
              <a:rPr lang="en-US" altLang="zh-CN" sz="2000" dirty="0">
                <a:latin typeface="Times New Roman" pitchFamily="18" charset="0"/>
              </a:rPr>
              <a:t>2</a:t>
            </a:r>
            <a:r>
              <a:rPr lang="en-US" altLang="zh-CN" sz="2000" i="1" dirty="0">
                <a:latin typeface="Times New Roman" pitchFamily="18" charset="0"/>
              </a:rPr>
              <a:t>x</a:t>
            </a:r>
            <a:r>
              <a:rPr lang="en-US" altLang="zh-CN" sz="2000" i="1" baseline="-25000" dirty="0">
                <a:latin typeface="Times New Roman" pitchFamily="18" charset="0"/>
              </a:rPr>
              <a:t>i2</a:t>
            </a:r>
            <a:r>
              <a:rPr lang="en-US" altLang="zh-CN" sz="2000" dirty="0">
                <a:latin typeface="Times New Roman" pitchFamily="18" charset="0"/>
              </a:rPr>
              <a:t>]</a:t>
            </a:r>
            <a:r>
              <a:rPr lang="en-US" altLang="zh-CN" sz="2000" baseline="30000" dirty="0">
                <a:latin typeface="Times New Roman" pitchFamily="18" charset="0"/>
              </a:rPr>
              <a:t>T </a:t>
            </a:r>
            <a:r>
              <a:rPr lang="en-US" altLang="zh-CN" sz="2000" dirty="0">
                <a:latin typeface="Times New Roman" pitchFamily="18" charset="0"/>
              </a:rPr>
              <a:t>[1  </a:t>
            </a:r>
            <a:r>
              <a:rPr lang="en-US" altLang="zh-CN" sz="2000" i="1" dirty="0">
                <a:latin typeface="Times New Roman" pitchFamily="18" charset="0"/>
              </a:rPr>
              <a:t>x</a:t>
            </a:r>
            <a:r>
              <a:rPr lang="en-US" altLang="zh-CN" sz="2000" i="1" baseline="-25000" dirty="0">
                <a:latin typeface="Times New Roman" pitchFamily="18" charset="0"/>
              </a:rPr>
              <a:t>j1</a:t>
            </a:r>
            <a:r>
              <a:rPr lang="en-US" altLang="zh-CN" sz="2000" i="1" baseline="30000" dirty="0">
                <a:latin typeface="Times New Roman" pitchFamily="18" charset="0"/>
              </a:rPr>
              <a:t>2  </a:t>
            </a:r>
            <a:r>
              <a:rPr lang="en-US" altLang="zh-CN" sz="2000" i="1" dirty="0">
                <a:latin typeface="Times New Roman" pitchFamily="18" charset="0"/>
                <a:cs typeface="Times New Roman" pitchFamily="18" charset="0"/>
              </a:rPr>
              <a:t>√</a:t>
            </a:r>
            <a:r>
              <a:rPr lang="en-US" altLang="zh-CN" sz="2000" dirty="0">
                <a:latin typeface="Times New Roman" pitchFamily="18" charset="0"/>
              </a:rPr>
              <a:t>2 </a:t>
            </a:r>
            <a:r>
              <a:rPr lang="en-US" altLang="zh-CN" sz="2000" i="1" dirty="0">
                <a:latin typeface="Times New Roman" pitchFamily="18" charset="0"/>
              </a:rPr>
              <a:t>x</a:t>
            </a:r>
            <a:r>
              <a:rPr lang="en-US" altLang="zh-CN" sz="2000" i="1" baseline="-25000" dirty="0">
                <a:latin typeface="Times New Roman" pitchFamily="18" charset="0"/>
              </a:rPr>
              <a:t>j1</a:t>
            </a:r>
            <a:r>
              <a:rPr lang="en-US" altLang="zh-CN" sz="2000" i="1" dirty="0">
                <a:latin typeface="Times New Roman" pitchFamily="18" charset="0"/>
              </a:rPr>
              <a:t>x</a:t>
            </a:r>
            <a:r>
              <a:rPr lang="en-US" altLang="zh-CN" sz="2000" i="1" baseline="-25000" dirty="0">
                <a:latin typeface="Times New Roman" pitchFamily="18" charset="0"/>
              </a:rPr>
              <a:t>j2  </a:t>
            </a:r>
            <a:r>
              <a:rPr lang="en-US" altLang="zh-CN" sz="2000" i="1" dirty="0">
                <a:latin typeface="Times New Roman" pitchFamily="18" charset="0"/>
              </a:rPr>
              <a:t> x</a:t>
            </a:r>
            <a:r>
              <a:rPr lang="en-US" altLang="zh-CN" sz="2000" i="1" baseline="-25000" dirty="0">
                <a:latin typeface="Times New Roman" pitchFamily="18" charset="0"/>
              </a:rPr>
              <a:t>j2</a:t>
            </a:r>
            <a:r>
              <a:rPr lang="en-US" altLang="zh-CN" sz="2000" i="1" baseline="30000" dirty="0">
                <a:latin typeface="Times New Roman" pitchFamily="18" charset="0"/>
              </a:rPr>
              <a:t>2  </a:t>
            </a:r>
            <a:r>
              <a:rPr lang="en-US" altLang="zh-CN" sz="2000" i="1" dirty="0">
                <a:latin typeface="Times New Roman" pitchFamily="18" charset="0"/>
                <a:cs typeface="Times New Roman" pitchFamily="18" charset="0"/>
              </a:rPr>
              <a:t>√</a:t>
            </a:r>
            <a:r>
              <a:rPr lang="en-US" altLang="zh-CN" sz="2000" dirty="0">
                <a:latin typeface="Times New Roman" pitchFamily="18" charset="0"/>
              </a:rPr>
              <a:t>2</a:t>
            </a:r>
            <a:r>
              <a:rPr lang="en-US" altLang="zh-CN" sz="2000" i="1" dirty="0">
                <a:latin typeface="Times New Roman" pitchFamily="18" charset="0"/>
              </a:rPr>
              <a:t>x</a:t>
            </a:r>
            <a:r>
              <a:rPr lang="en-US" altLang="zh-CN" sz="2000" i="1" baseline="-25000" dirty="0">
                <a:latin typeface="Times New Roman" pitchFamily="18" charset="0"/>
              </a:rPr>
              <a:t>j1  </a:t>
            </a:r>
            <a:r>
              <a:rPr lang="en-US" altLang="zh-CN" sz="2000" i="1" dirty="0">
                <a:latin typeface="Times New Roman" pitchFamily="18" charset="0"/>
                <a:cs typeface="Times New Roman" pitchFamily="18" charset="0"/>
              </a:rPr>
              <a:t>√</a:t>
            </a:r>
            <a:r>
              <a:rPr lang="en-US" altLang="zh-CN" sz="2000" dirty="0">
                <a:latin typeface="Times New Roman" pitchFamily="18" charset="0"/>
              </a:rPr>
              <a:t>2</a:t>
            </a:r>
            <a:r>
              <a:rPr lang="en-US" altLang="zh-CN" sz="2000" i="1" dirty="0">
                <a:latin typeface="Times New Roman" pitchFamily="18" charset="0"/>
              </a:rPr>
              <a:t>x</a:t>
            </a:r>
            <a:r>
              <a:rPr lang="en-US" altLang="zh-CN" sz="2000" i="1" baseline="-25000" dirty="0">
                <a:latin typeface="Times New Roman" pitchFamily="18" charset="0"/>
              </a:rPr>
              <a:t>j2</a:t>
            </a:r>
            <a:r>
              <a:rPr lang="en-US" altLang="zh-CN" sz="2000" dirty="0">
                <a:latin typeface="Times New Roman" pitchFamily="18" charset="0"/>
              </a:rPr>
              <a:t>] </a:t>
            </a:r>
          </a:p>
          <a:p>
            <a:pPr marL="342900" indent="-342900" algn="l">
              <a:spcBef>
                <a:spcPct val="20000"/>
              </a:spcBef>
              <a:buSzPct val="65000"/>
              <a:buFont typeface="Wingdings" pitchFamily="2" charset="2"/>
              <a:buNone/>
            </a:pPr>
            <a:r>
              <a:rPr lang="en-US" altLang="zh-CN" sz="2400" dirty="0">
                <a:latin typeface="Times New Roman" pitchFamily="18" charset="0"/>
              </a:rPr>
              <a:t>	      = </a:t>
            </a:r>
            <a:r>
              <a:rPr lang="el-GR" altLang="zh-CN" sz="2400" dirty="0">
                <a:latin typeface="Times New Roman" pitchFamily="18" charset="0"/>
                <a:cs typeface="Times New Roman" pitchFamily="18" charset="0"/>
              </a:rPr>
              <a:t>φ</a:t>
            </a:r>
            <a:r>
              <a:rPr lang="en-US" altLang="zh-CN" sz="2400" dirty="0">
                <a:latin typeface="Times New Roman" pitchFamily="18" charset="0"/>
              </a:rPr>
              <a:t>(x</a:t>
            </a:r>
            <a:r>
              <a:rPr lang="en-US" altLang="zh-CN" sz="2400" baseline="-25000" dirty="0">
                <a:latin typeface="Times New Roman" pitchFamily="18" charset="0"/>
              </a:rPr>
              <a:t>i</a:t>
            </a:r>
            <a:r>
              <a:rPr lang="en-US" altLang="zh-CN" sz="2400" dirty="0">
                <a:latin typeface="Times New Roman" pitchFamily="18" charset="0"/>
              </a:rPr>
              <a:t>)</a:t>
            </a:r>
            <a:r>
              <a:rPr lang="en-US" altLang="zh-CN" sz="2400" baseline="-25000" dirty="0">
                <a:latin typeface="Times New Roman" pitchFamily="18" charset="0"/>
              </a:rPr>
              <a:t> </a:t>
            </a:r>
            <a:r>
              <a:rPr lang="en-US" altLang="zh-CN" sz="2400" baseline="30000" dirty="0">
                <a:latin typeface="Times New Roman" pitchFamily="18" charset="0"/>
              </a:rPr>
              <a:t>T</a:t>
            </a:r>
            <a:r>
              <a:rPr lang="el-GR" altLang="zh-CN" sz="2400" dirty="0">
                <a:latin typeface="Times New Roman" pitchFamily="18" charset="0"/>
                <a:cs typeface="Times New Roman" pitchFamily="18" charset="0"/>
              </a:rPr>
              <a:t>φ</a:t>
            </a:r>
            <a:r>
              <a:rPr lang="en-US" altLang="zh-CN" sz="2400" dirty="0">
                <a:latin typeface="Times New Roman" pitchFamily="18" charset="0"/>
              </a:rPr>
              <a:t>(x</a:t>
            </a:r>
            <a:r>
              <a:rPr lang="en-US" altLang="zh-CN" sz="2400" baseline="-25000" dirty="0">
                <a:latin typeface="Times New Roman" pitchFamily="18" charset="0"/>
              </a:rPr>
              <a:t>j</a:t>
            </a:r>
            <a:r>
              <a:rPr lang="en-US" altLang="zh-CN" sz="2400" dirty="0">
                <a:latin typeface="Times New Roman" pitchFamily="18" charset="0"/>
              </a:rPr>
              <a:t>),    where </a:t>
            </a:r>
            <a:r>
              <a:rPr lang="el-GR" altLang="zh-CN" sz="2400" dirty="0">
                <a:latin typeface="Times New Roman" pitchFamily="18" charset="0"/>
                <a:cs typeface="Times New Roman" pitchFamily="18" charset="0"/>
              </a:rPr>
              <a:t>φ</a:t>
            </a:r>
            <a:r>
              <a:rPr lang="en-US" altLang="zh-CN" sz="2400" dirty="0">
                <a:latin typeface="Times New Roman" pitchFamily="18" charset="0"/>
              </a:rPr>
              <a:t>(x) = </a:t>
            </a:r>
            <a:r>
              <a:rPr lang="en-US" altLang="zh-CN" sz="2400" baseline="-25000" dirty="0">
                <a:latin typeface="Times New Roman" pitchFamily="18" charset="0"/>
              </a:rPr>
              <a:t> </a:t>
            </a:r>
            <a:r>
              <a:rPr lang="en-US" altLang="zh-CN" sz="2400" dirty="0">
                <a:latin typeface="Times New Roman" pitchFamily="18" charset="0"/>
              </a:rPr>
              <a:t>[1  </a:t>
            </a:r>
            <a:r>
              <a:rPr lang="en-US" altLang="zh-CN" sz="2400" i="1" dirty="0">
                <a:latin typeface="Times New Roman" pitchFamily="18" charset="0"/>
              </a:rPr>
              <a:t>x</a:t>
            </a:r>
            <a:r>
              <a:rPr lang="en-US" altLang="zh-CN" sz="2400" i="1" baseline="-25000" dirty="0">
                <a:latin typeface="Times New Roman" pitchFamily="18" charset="0"/>
              </a:rPr>
              <a:t>1</a:t>
            </a:r>
            <a:r>
              <a:rPr lang="en-US" altLang="zh-CN" sz="2400" i="1" baseline="30000" dirty="0">
                <a:latin typeface="Times New Roman" pitchFamily="18" charset="0"/>
              </a:rPr>
              <a:t>2  </a:t>
            </a:r>
            <a:r>
              <a:rPr lang="en-US" altLang="zh-CN" sz="2400" i="1" dirty="0">
                <a:latin typeface="Times New Roman" pitchFamily="18" charset="0"/>
                <a:cs typeface="Times New Roman" pitchFamily="18" charset="0"/>
              </a:rPr>
              <a:t>√</a:t>
            </a:r>
            <a:r>
              <a:rPr lang="en-US" altLang="zh-CN" sz="2400" dirty="0">
                <a:latin typeface="Times New Roman" pitchFamily="18" charset="0"/>
              </a:rPr>
              <a:t>2 </a:t>
            </a:r>
            <a:r>
              <a:rPr lang="en-US" altLang="zh-CN" sz="2400" i="1" dirty="0">
                <a:latin typeface="Times New Roman" pitchFamily="18" charset="0"/>
              </a:rPr>
              <a:t>x</a:t>
            </a:r>
            <a:r>
              <a:rPr lang="en-US" altLang="zh-CN" sz="2400" i="1" baseline="-25000" dirty="0">
                <a:latin typeface="Times New Roman" pitchFamily="18" charset="0"/>
              </a:rPr>
              <a:t>1</a:t>
            </a:r>
            <a:r>
              <a:rPr lang="en-US" altLang="zh-CN" sz="2400" i="1" dirty="0">
                <a:latin typeface="Times New Roman" pitchFamily="18" charset="0"/>
              </a:rPr>
              <a:t>x</a:t>
            </a:r>
            <a:r>
              <a:rPr lang="en-US" altLang="zh-CN" sz="2400" i="1" baseline="-25000" dirty="0">
                <a:latin typeface="Times New Roman" pitchFamily="18" charset="0"/>
              </a:rPr>
              <a:t>2  </a:t>
            </a:r>
            <a:r>
              <a:rPr lang="en-US" altLang="zh-CN" sz="2400" i="1" dirty="0">
                <a:latin typeface="Times New Roman" pitchFamily="18" charset="0"/>
              </a:rPr>
              <a:t> x</a:t>
            </a:r>
            <a:r>
              <a:rPr lang="en-US" altLang="zh-CN" sz="2400" i="1" baseline="-25000" dirty="0">
                <a:latin typeface="Times New Roman" pitchFamily="18" charset="0"/>
              </a:rPr>
              <a:t>2</a:t>
            </a:r>
            <a:r>
              <a:rPr lang="en-US" altLang="zh-CN" sz="2400" i="1" baseline="30000" dirty="0">
                <a:latin typeface="Times New Roman" pitchFamily="18" charset="0"/>
              </a:rPr>
              <a:t>2   </a:t>
            </a:r>
            <a:r>
              <a:rPr lang="en-US" altLang="zh-CN" sz="2400" i="1" dirty="0">
                <a:latin typeface="Times New Roman" pitchFamily="18" charset="0"/>
                <a:cs typeface="Times New Roman" pitchFamily="18" charset="0"/>
              </a:rPr>
              <a:t>√</a:t>
            </a:r>
            <a:r>
              <a:rPr lang="en-US" altLang="zh-CN" sz="2400" dirty="0">
                <a:latin typeface="Times New Roman" pitchFamily="18" charset="0"/>
              </a:rPr>
              <a:t>2</a:t>
            </a:r>
            <a:r>
              <a:rPr lang="en-US" altLang="zh-CN" sz="2400" i="1" dirty="0">
                <a:latin typeface="Times New Roman" pitchFamily="18" charset="0"/>
              </a:rPr>
              <a:t>x</a:t>
            </a:r>
            <a:r>
              <a:rPr lang="en-US" altLang="zh-CN" sz="2400" i="1" baseline="-25000" dirty="0">
                <a:latin typeface="Times New Roman" pitchFamily="18" charset="0"/>
              </a:rPr>
              <a:t>1  </a:t>
            </a:r>
            <a:r>
              <a:rPr lang="en-US" altLang="zh-CN" sz="2400" i="1" dirty="0">
                <a:latin typeface="Times New Roman" pitchFamily="18" charset="0"/>
                <a:cs typeface="Times New Roman" pitchFamily="18" charset="0"/>
              </a:rPr>
              <a:t>√</a:t>
            </a:r>
            <a:r>
              <a:rPr lang="en-US" altLang="zh-CN" sz="2400" dirty="0">
                <a:latin typeface="Times New Roman" pitchFamily="18" charset="0"/>
              </a:rPr>
              <a:t>2</a:t>
            </a:r>
            <a:r>
              <a:rPr lang="en-US" altLang="zh-CN" sz="2400" i="1" dirty="0">
                <a:latin typeface="Times New Roman" pitchFamily="18" charset="0"/>
              </a:rPr>
              <a:t>x</a:t>
            </a:r>
            <a:r>
              <a:rPr lang="en-US" altLang="zh-CN" sz="2400" i="1" baseline="-25000" dirty="0">
                <a:latin typeface="Times New Roman" pitchFamily="18" charset="0"/>
              </a:rPr>
              <a:t>2</a:t>
            </a:r>
            <a:r>
              <a:rPr lang="en-US" altLang="zh-CN" sz="2400" dirty="0">
                <a:latin typeface="Times New Roman" pitchFamily="18" charset="0"/>
              </a:rPr>
              <a:t>]</a:t>
            </a:r>
          </a:p>
          <a:p>
            <a:pPr marL="342900" indent="-342900" algn="l">
              <a:spcBef>
                <a:spcPct val="20000"/>
              </a:spcBef>
              <a:buClr>
                <a:schemeClr val="accent1"/>
              </a:buClr>
              <a:buSzPct val="65000"/>
              <a:buFont typeface="Wingdings" pitchFamily="2" charset="2"/>
              <a:buNone/>
            </a:pPr>
            <a:endParaRPr lang="el-GR" altLang="zh-CN" sz="2000" b="1"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blinds(horizontal)">
                                      <p:cBhvr>
                                        <p:cTn id="20" dur="500"/>
                                        <p:tgtEl>
                                          <p:spTgt spid="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blinds(horizontal)">
                                      <p:cBhvr>
                                        <p:cTn id="25" dur="500"/>
                                        <p:tgtEl>
                                          <p:spTgt spid="7">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
                                            <p:txEl>
                                              <p:pRg st="6" end="6"/>
                                            </p:txEl>
                                          </p:spTgt>
                                        </p:tgtEl>
                                        <p:attrNameLst>
                                          <p:attrName>style.visibility</p:attrName>
                                        </p:attrNameLst>
                                      </p:cBhvr>
                                      <p:to>
                                        <p:strVal val="visible"/>
                                      </p:to>
                                    </p:set>
                                    <p:animEffect transition="in" filter="blinds(horizontal)">
                                      <p:cBhvr>
                                        <p:cTn id="30" dur="500"/>
                                        <p:tgtEl>
                                          <p:spTgt spid="7">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animEffect transition="in" filter="blinds(horizontal)">
                                      <p:cBhvr>
                                        <p:cTn id="33" dur="500"/>
                                        <p:tgtEl>
                                          <p:spTgt spid="7">
                                            <p:txEl>
                                              <p:pRg st="7" end="7"/>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7">
                                            <p:txEl>
                                              <p:pRg st="8" end="8"/>
                                            </p:txEl>
                                          </p:spTgt>
                                        </p:tgtEl>
                                        <p:attrNameLst>
                                          <p:attrName>style.visibility</p:attrName>
                                        </p:attrNameLst>
                                      </p:cBhvr>
                                      <p:to>
                                        <p:strVal val="visible"/>
                                      </p:to>
                                    </p:set>
                                    <p:animEffect transition="in" filter="blinds(horizontal)">
                                      <p:cBhvr>
                                        <p:cTn id="36"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楷体" pitchFamily="49" charset="-122"/>
                <a:ea typeface="楷体" pitchFamily="49" charset="-122"/>
              </a:rPr>
              <a:t>核函数的判定</a:t>
            </a:r>
            <a:endParaRPr lang="zh-CN" altLang="en-US" dirty="0"/>
          </a:p>
        </p:txBody>
      </p:sp>
      <p:sp>
        <p:nvSpPr>
          <p:cNvPr id="8" name="Rectangle 5"/>
          <p:cNvSpPr>
            <a:spLocks noChangeArrowheads="1"/>
          </p:cNvSpPr>
          <p:nvPr/>
        </p:nvSpPr>
        <p:spPr bwMode="auto">
          <a:xfrm>
            <a:off x="457200" y="1568152"/>
            <a:ext cx="8229600" cy="5029200"/>
          </a:xfrm>
          <a:prstGeom prst="rect">
            <a:avLst/>
          </a:prstGeom>
          <a:noFill/>
          <a:ln w="9525">
            <a:noFill/>
            <a:miter lim="800000"/>
            <a:headEnd/>
            <a:tailEnd/>
          </a:ln>
        </p:spPr>
        <p:txBody>
          <a:bodyPr/>
          <a:lstStyle/>
          <a:p>
            <a:pPr marL="342900" indent="-342900" algn="l">
              <a:spcBef>
                <a:spcPct val="20000"/>
              </a:spcBef>
              <a:buClr>
                <a:srgbClr val="800000"/>
              </a:buClr>
              <a:buSzPct val="65000"/>
              <a:buFont typeface="Wingdings" pitchFamily="2" charset="2"/>
              <a:buChar char="Ø"/>
            </a:pPr>
            <a:r>
              <a:rPr lang="zh-CN" altLang="en-US" sz="2800" dirty="0">
                <a:latin typeface="楷体" pitchFamily="49" charset="-122"/>
                <a:ea typeface="楷体" pitchFamily="49" charset="-122"/>
              </a:rPr>
              <a:t>如何判定一个方程是不是核函数？</a:t>
            </a:r>
            <a:r>
              <a:rPr lang="en-US" altLang="zh-CN" sz="2800" dirty="0">
                <a:latin typeface="楷体" pitchFamily="49" charset="-122"/>
                <a:ea typeface="楷体" pitchFamily="49" charset="-122"/>
              </a:rPr>
              <a:t> </a:t>
            </a:r>
          </a:p>
          <a:p>
            <a:pPr marL="342900" indent="-342900" algn="l">
              <a:spcBef>
                <a:spcPct val="20000"/>
              </a:spcBef>
              <a:buClr>
                <a:srgbClr val="800000"/>
              </a:buClr>
              <a:buSzPct val="65000"/>
              <a:buFont typeface="Wingdings" pitchFamily="2" charset="2"/>
              <a:buChar char="Ø"/>
            </a:pPr>
            <a:r>
              <a:rPr lang="en-US" altLang="zh-CN" sz="2800" dirty="0">
                <a:latin typeface="楷体" pitchFamily="49" charset="-122"/>
                <a:ea typeface="楷体" pitchFamily="49" charset="-122"/>
              </a:rPr>
              <a:t>Mercer</a:t>
            </a:r>
            <a:r>
              <a:rPr lang="zh-CN" altLang="en-US" sz="2800" dirty="0">
                <a:latin typeface="楷体" pitchFamily="49" charset="-122"/>
                <a:ea typeface="楷体" pitchFamily="49" charset="-122"/>
              </a:rPr>
              <a:t>定理</a:t>
            </a:r>
            <a:r>
              <a:rPr lang="en-US" altLang="zh-CN" sz="2800" dirty="0">
                <a:latin typeface="楷体" pitchFamily="49" charset="-122"/>
                <a:ea typeface="楷体" pitchFamily="49" charset="-122"/>
              </a:rPr>
              <a:t>:      </a:t>
            </a:r>
          </a:p>
          <a:p>
            <a:pPr marL="342900" indent="-342900">
              <a:spcBef>
                <a:spcPct val="20000"/>
              </a:spcBef>
              <a:buClr>
                <a:srgbClr val="800000"/>
              </a:buClr>
              <a:buSzPct val="65000"/>
            </a:pPr>
            <a:r>
              <a:rPr lang="en-US" altLang="zh-CN" sz="2800" dirty="0">
                <a:latin typeface="楷体" pitchFamily="49" charset="-122"/>
                <a:ea typeface="楷体" pitchFamily="49" charset="-122"/>
              </a:rPr>
              <a:t>		</a:t>
            </a:r>
            <a:r>
              <a:rPr lang="zh-CN" altLang="en-US" sz="2800" dirty="0">
                <a:latin typeface="楷体" pitchFamily="49" charset="-122"/>
                <a:ea typeface="楷体" pitchFamily="49" charset="-122"/>
              </a:rPr>
              <a:t>每一个</a:t>
            </a:r>
            <a:r>
              <a:rPr lang="zh-CN" altLang="en-US" sz="2800" dirty="0">
                <a:solidFill>
                  <a:srgbClr val="FF0000"/>
                </a:solidFill>
                <a:latin typeface="楷体" pitchFamily="49" charset="-122"/>
                <a:ea typeface="楷体" pitchFamily="49" charset="-122"/>
              </a:rPr>
              <a:t>半正定的对称矩阵</a:t>
            </a:r>
            <a:r>
              <a:rPr lang="zh-CN" altLang="en-US" sz="2800" dirty="0">
                <a:latin typeface="楷体" pitchFamily="49" charset="-122"/>
                <a:ea typeface="楷体" pitchFamily="49" charset="-122"/>
              </a:rPr>
              <a:t>方程都是一个核函数</a:t>
            </a:r>
            <a:endParaRPr lang="en-US" altLang="zh-CN" sz="2800" dirty="0">
              <a:latin typeface="楷体" pitchFamily="49" charset="-122"/>
              <a:ea typeface="楷体" pitchFamily="49" charset="-122"/>
            </a:endParaRPr>
          </a:p>
          <a:p>
            <a:pPr marL="342900" indent="-342900">
              <a:spcBef>
                <a:spcPct val="20000"/>
              </a:spcBef>
              <a:buClr>
                <a:schemeClr val="accent1"/>
              </a:buClr>
              <a:buSzPct val="65000"/>
              <a:buFont typeface="Wingdings" pitchFamily="2" charset="2"/>
              <a:buNone/>
            </a:pPr>
            <a:endParaRPr lang="en-US" altLang="zh-CN" sz="2800" dirty="0">
              <a:latin typeface="楷体" pitchFamily="49" charset="-122"/>
              <a:ea typeface="楷体" pitchFamily="49" charset="-122"/>
            </a:endParaRPr>
          </a:p>
        </p:txBody>
      </p:sp>
      <p:graphicFrame>
        <p:nvGraphicFramePr>
          <p:cNvPr id="9" name="Group 47"/>
          <p:cNvGraphicFramePr>
            <a:graphicFrameLocks noGrp="1"/>
          </p:cNvGraphicFramePr>
          <p:nvPr>
            <p:extLst>
              <p:ext uri="{D42A27DB-BD31-4B8C-83A1-F6EECF244321}">
                <p14:modId xmlns:p14="http://schemas.microsoft.com/office/powerpoint/2010/main" val="4284404959"/>
              </p:ext>
            </p:extLst>
          </p:nvPr>
        </p:nvGraphicFramePr>
        <p:xfrm>
          <a:off x="1386408" y="3356992"/>
          <a:ext cx="7074025" cy="2238752"/>
        </p:xfrm>
        <a:graphic>
          <a:graphicData uri="http://schemas.openxmlformats.org/drawingml/2006/table">
            <a:tbl>
              <a:tblPr/>
              <a:tblGrid>
                <a:gridCol w="1413168">
                  <a:extLst>
                    <a:ext uri="{9D8B030D-6E8A-4147-A177-3AD203B41FA5}">
                      <a16:colId xmlns:a16="http://schemas.microsoft.com/office/drawing/2014/main" xmlns="" val="20000"/>
                    </a:ext>
                  </a:extLst>
                </a:gridCol>
                <a:gridCol w="1416442">
                  <a:extLst>
                    <a:ext uri="{9D8B030D-6E8A-4147-A177-3AD203B41FA5}">
                      <a16:colId xmlns:a16="http://schemas.microsoft.com/office/drawing/2014/main" xmlns="" val="20001"/>
                    </a:ext>
                  </a:extLst>
                </a:gridCol>
                <a:gridCol w="1414805">
                  <a:extLst>
                    <a:ext uri="{9D8B030D-6E8A-4147-A177-3AD203B41FA5}">
                      <a16:colId xmlns:a16="http://schemas.microsoft.com/office/drawing/2014/main" xmlns="" val="20002"/>
                    </a:ext>
                  </a:extLst>
                </a:gridCol>
                <a:gridCol w="1416443">
                  <a:extLst>
                    <a:ext uri="{9D8B030D-6E8A-4147-A177-3AD203B41FA5}">
                      <a16:colId xmlns:a16="http://schemas.microsoft.com/office/drawing/2014/main" xmlns="" val="20003"/>
                    </a:ext>
                  </a:extLst>
                </a:gridCol>
                <a:gridCol w="1413167">
                  <a:extLst>
                    <a:ext uri="{9D8B030D-6E8A-4147-A177-3AD203B41FA5}">
                      <a16:colId xmlns:a16="http://schemas.microsoft.com/office/drawing/2014/main" xmlns="" val="20004"/>
                    </a:ext>
                  </a:extLst>
                </a:gridCol>
              </a:tblGrid>
              <a:tr h="5596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dirty="0">
                          <a:ln>
                            <a:noFill/>
                          </a:ln>
                          <a:solidFill>
                            <a:schemeClr val="tx1"/>
                          </a:solidFill>
                          <a:effectLst/>
                          <a:latin typeface="Arial" charset="0"/>
                          <a:ea typeface="宋体" pitchFamily="2" charset="-122"/>
                        </a:rPr>
                        <a:t>K</a:t>
                      </a:r>
                      <a:r>
                        <a:rPr kumimoji="0" lang="en-US" altLang="zh-CN" sz="2600" b="0" i="0" u="none" strike="noStrike" cap="none" normalizeH="0" baseline="0" dirty="0">
                          <a:ln>
                            <a:noFill/>
                          </a:ln>
                          <a:solidFill>
                            <a:schemeClr val="tx1"/>
                          </a:solidFill>
                          <a:effectLst/>
                          <a:latin typeface="Arial" charset="0"/>
                          <a:ea typeface="宋体" pitchFamily="2" charset="-122"/>
                        </a:rPr>
                        <a:t>(</a:t>
                      </a:r>
                      <a:r>
                        <a:rPr kumimoji="0" lang="en-US" altLang="zh-CN" sz="2600" b="1" i="0" u="none" strike="noStrike" cap="none" normalizeH="0" baseline="0" dirty="0">
                          <a:ln>
                            <a:noFill/>
                          </a:ln>
                          <a:solidFill>
                            <a:schemeClr val="tx1"/>
                          </a:solidFill>
                          <a:effectLst/>
                          <a:latin typeface="Arial" charset="0"/>
                          <a:ea typeface="宋体" pitchFamily="2" charset="-122"/>
                        </a:rPr>
                        <a:t>x</a:t>
                      </a:r>
                      <a:r>
                        <a:rPr kumimoji="0" lang="en-US" altLang="zh-CN" sz="2600" b="1" i="0" u="none" strike="noStrike" cap="none" normalizeH="0" baseline="-25000" dirty="0">
                          <a:ln>
                            <a:noFill/>
                          </a:ln>
                          <a:solidFill>
                            <a:schemeClr val="tx1"/>
                          </a:solidFill>
                          <a:effectLst/>
                          <a:latin typeface="Arial" charset="0"/>
                          <a:ea typeface="宋体" pitchFamily="2" charset="-122"/>
                        </a:rPr>
                        <a:t>1</a:t>
                      </a:r>
                      <a:r>
                        <a:rPr kumimoji="0" lang="en-US" altLang="zh-CN" sz="2600" b="0" i="0" u="none" strike="noStrike" cap="none" normalizeH="0" baseline="0" dirty="0">
                          <a:ln>
                            <a:noFill/>
                          </a:ln>
                          <a:solidFill>
                            <a:schemeClr val="tx1"/>
                          </a:solidFill>
                          <a:effectLst/>
                          <a:latin typeface="Arial" charset="0"/>
                          <a:ea typeface="宋体" pitchFamily="2" charset="-122"/>
                        </a:rPr>
                        <a:t>,</a:t>
                      </a:r>
                      <a:r>
                        <a:rPr kumimoji="0" lang="en-US" altLang="zh-CN" sz="2600" b="1" i="0" u="none" strike="noStrike" cap="none" normalizeH="0" baseline="0" dirty="0">
                          <a:ln>
                            <a:noFill/>
                          </a:ln>
                          <a:solidFill>
                            <a:schemeClr val="tx1"/>
                          </a:solidFill>
                          <a:effectLst/>
                          <a:latin typeface="Arial" charset="0"/>
                          <a:ea typeface="宋体" pitchFamily="2" charset="-122"/>
                        </a:rPr>
                        <a:t>x</a:t>
                      </a:r>
                      <a:r>
                        <a:rPr kumimoji="0" lang="en-US" altLang="zh-CN" sz="2600" b="1" i="0" u="none" strike="noStrike" cap="none" normalizeH="0" baseline="-25000" dirty="0">
                          <a:ln>
                            <a:noFill/>
                          </a:ln>
                          <a:solidFill>
                            <a:schemeClr val="tx1"/>
                          </a:solidFill>
                          <a:effectLst/>
                          <a:latin typeface="Arial" charset="0"/>
                          <a:ea typeface="宋体" pitchFamily="2" charset="-122"/>
                        </a:rPr>
                        <a:t>1</a:t>
                      </a:r>
                      <a:r>
                        <a:rPr kumimoji="0" lang="en-US" altLang="zh-CN" sz="2600" b="0" i="0" u="none" strike="noStrike" cap="none" normalizeH="0" baseline="0" dirty="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a:ln>
                            <a:noFill/>
                          </a:ln>
                          <a:solidFill>
                            <a:schemeClr val="tx1"/>
                          </a:solidFill>
                          <a:effectLst/>
                          <a:latin typeface="Arial" charset="0"/>
                          <a:ea typeface="宋体" pitchFamily="2" charset="-122"/>
                        </a:rPr>
                        <a:t>K</a:t>
                      </a:r>
                      <a:r>
                        <a:rPr kumimoji="0" lang="en-US" altLang="zh-CN" sz="2600" b="0" i="0" u="none" strike="noStrike" cap="none" normalizeH="0" baseline="0">
                          <a:ln>
                            <a:noFill/>
                          </a:ln>
                          <a:solidFill>
                            <a:schemeClr val="tx1"/>
                          </a:solidFill>
                          <a:effectLst/>
                          <a:latin typeface="Arial" charset="0"/>
                          <a:ea typeface="宋体" pitchFamily="2" charset="-122"/>
                        </a:rPr>
                        <a:t>(</a:t>
                      </a:r>
                      <a:r>
                        <a:rPr kumimoji="0" lang="en-US" altLang="zh-CN" sz="2600" b="1" i="0" u="none" strike="noStrike" cap="none" normalizeH="0" baseline="0">
                          <a:ln>
                            <a:noFill/>
                          </a:ln>
                          <a:solidFill>
                            <a:schemeClr val="tx1"/>
                          </a:solidFill>
                          <a:effectLst/>
                          <a:latin typeface="Arial" charset="0"/>
                          <a:ea typeface="宋体" pitchFamily="2" charset="-122"/>
                        </a:rPr>
                        <a:t>x</a:t>
                      </a:r>
                      <a:r>
                        <a:rPr kumimoji="0" lang="en-US" altLang="zh-CN" sz="2600" b="1" i="0" u="none" strike="noStrike" cap="none" normalizeH="0" baseline="-25000">
                          <a:ln>
                            <a:noFill/>
                          </a:ln>
                          <a:solidFill>
                            <a:schemeClr val="tx1"/>
                          </a:solidFill>
                          <a:effectLst/>
                          <a:latin typeface="Arial" charset="0"/>
                          <a:ea typeface="宋体" pitchFamily="2" charset="-122"/>
                        </a:rPr>
                        <a:t>1</a:t>
                      </a:r>
                      <a:r>
                        <a:rPr kumimoji="0" lang="en-US" altLang="zh-CN" sz="2600" b="0" i="0" u="none" strike="noStrike" cap="none" normalizeH="0" baseline="0">
                          <a:ln>
                            <a:noFill/>
                          </a:ln>
                          <a:solidFill>
                            <a:schemeClr val="tx1"/>
                          </a:solidFill>
                          <a:effectLst/>
                          <a:latin typeface="Arial" charset="0"/>
                          <a:ea typeface="宋体" pitchFamily="2" charset="-122"/>
                        </a:rPr>
                        <a:t>,</a:t>
                      </a:r>
                      <a:r>
                        <a:rPr kumimoji="0" lang="en-US" altLang="zh-CN" sz="2600" b="1" i="0" u="none" strike="noStrike" cap="none" normalizeH="0" baseline="0">
                          <a:ln>
                            <a:noFill/>
                          </a:ln>
                          <a:solidFill>
                            <a:schemeClr val="tx1"/>
                          </a:solidFill>
                          <a:effectLst/>
                          <a:latin typeface="Arial" charset="0"/>
                          <a:ea typeface="宋体" pitchFamily="2" charset="-122"/>
                        </a:rPr>
                        <a:t>x</a:t>
                      </a:r>
                      <a:r>
                        <a:rPr kumimoji="0" lang="en-US" altLang="zh-CN" sz="2600" b="1" i="0" u="none" strike="noStrike" cap="none" normalizeH="0" baseline="-25000">
                          <a:ln>
                            <a:noFill/>
                          </a:ln>
                          <a:solidFill>
                            <a:schemeClr val="tx1"/>
                          </a:solidFill>
                          <a:effectLst/>
                          <a:latin typeface="Arial" charset="0"/>
                          <a:ea typeface="宋体" pitchFamily="2" charset="-122"/>
                        </a:rPr>
                        <a:t>2</a:t>
                      </a:r>
                      <a:r>
                        <a:rPr kumimoji="0" lang="en-US" altLang="zh-CN" sz="26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a:ln>
                            <a:noFill/>
                          </a:ln>
                          <a:solidFill>
                            <a:schemeClr val="tx1"/>
                          </a:solidFill>
                          <a:effectLst/>
                          <a:latin typeface="Arial" charset="0"/>
                          <a:ea typeface="宋体" pitchFamily="2" charset="-122"/>
                        </a:rPr>
                        <a:t>K</a:t>
                      </a:r>
                      <a:r>
                        <a:rPr kumimoji="0" lang="en-US" altLang="zh-CN" sz="2600" b="0" i="0" u="none" strike="noStrike" cap="none" normalizeH="0" baseline="0">
                          <a:ln>
                            <a:noFill/>
                          </a:ln>
                          <a:solidFill>
                            <a:schemeClr val="tx1"/>
                          </a:solidFill>
                          <a:effectLst/>
                          <a:latin typeface="Arial" charset="0"/>
                          <a:ea typeface="宋体" pitchFamily="2" charset="-122"/>
                        </a:rPr>
                        <a:t>(</a:t>
                      </a:r>
                      <a:r>
                        <a:rPr kumimoji="0" lang="en-US" altLang="zh-CN" sz="2600" b="1" i="0" u="none" strike="noStrike" cap="none" normalizeH="0" baseline="0">
                          <a:ln>
                            <a:noFill/>
                          </a:ln>
                          <a:solidFill>
                            <a:schemeClr val="tx1"/>
                          </a:solidFill>
                          <a:effectLst/>
                          <a:latin typeface="Arial" charset="0"/>
                          <a:ea typeface="宋体" pitchFamily="2" charset="-122"/>
                        </a:rPr>
                        <a:t>x</a:t>
                      </a:r>
                      <a:r>
                        <a:rPr kumimoji="0" lang="en-US" altLang="zh-CN" sz="2600" b="1" i="0" u="none" strike="noStrike" cap="none" normalizeH="0" baseline="-25000">
                          <a:ln>
                            <a:noFill/>
                          </a:ln>
                          <a:solidFill>
                            <a:schemeClr val="tx1"/>
                          </a:solidFill>
                          <a:effectLst/>
                          <a:latin typeface="Arial" charset="0"/>
                          <a:ea typeface="宋体" pitchFamily="2" charset="-122"/>
                        </a:rPr>
                        <a:t>1</a:t>
                      </a:r>
                      <a:r>
                        <a:rPr kumimoji="0" lang="en-US" altLang="zh-CN" sz="2600" b="0" i="0" u="none" strike="noStrike" cap="none" normalizeH="0" baseline="0">
                          <a:ln>
                            <a:noFill/>
                          </a:ln>
                          <a:solidFill>
                            <a:schemeClr val="tx1"/>
                          </a:solidFill>
                          <a:effectLst/>
                          <a:latin typeface="Arial" charset="0"/>
                          <a:ea typeface="宋体" pitchFamily="2" charset="-122"/>
                        </a:rPr>
                        <a:t>,</a:t>
                      </a:r>
                      <a:r>
                        <a:rPr kumimoji="0" lang="en-US" altLang="zh-CN" sz="2600" b="1" i="0" u="none" strike="noStrike" cap="none" normalizeH="0" baseline="0">
                          <a:ln>
                            <a:noFill/>
                          </a:ln>
                          <a:solidFill>
                            <a:schemeClr val="tx1"/>
                          </a:solidFill>
                          <a:effectLst/>
                          <a:latin typeface="Arial" charset="0"/>
                          <a:ea typeface="宋体" pitchFamily="2" charset="-122"/>
                        </a:rPr>
                        <a:t>x</a:t>
                      </a:r>
                      <a:r>
                        <a:rPr kumimoji="0" lang="en-US" altLang="zh-CN" sz="2600" b="1" i="0" u="none" strike="noStrike" cap="none" normalizeH="0" baseline="-25000">
                          <a:ln>
                            <a:noFill/>
                          </a:ln>
                          <a:solidFill>
                            <a:schemeClr val="tx1"/>
                          </a:solidFill>
                          <a:effectLst/>
                          <a:latin typeface="Arial" charset="0"/>
                          <a:ea typeface="宋体" pitchFamily="2" charset="-122"/>
                        </a:rPr>
                        <a:t>3</a:t>
                      </a:r>
                      <a:r>
                        <a:rPr kumimoji="0" lang="en-US" altLang="zh-CN" sz="26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Times New Roman"/>
                          <a:ea typeface="宋体" pitchFamily="2" charset="-122"/>
                        </a:rPr>
                        <a:t>…</a:t>
                      </a:r>
                      <a:r>
                        <a:rPr kumimoji="0" lang="en-US" altLang="zh-CN" sz="2600" b="0" i="0" u="none" strike="noStrike" cap="none" normalizeH="0" baseline="0">
                          <a:ln>
                            <a:noFill/>
                          </a:ln>
                          <a:solidFill>
                            <a:schemeClr val="tx1"/>
                          </a:solidFill>
                          <a:effectLst/>
                          <a:latin typeface="Arial"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a:ln>
                            <a:noFill/>
                          </a:ln>
                          <a:solidFill>
                            <a:schemeClr val="tx1"/>
                          </a:solidFill>
                          <a:effectLst/>
                          <a:latin typeface="Arial" charset="0"/>
                          <a:ea typeface="宋体" pitchFamily="2" charset="-122"/>
                        </a:rPr>
                        <a:t>K</a:t>
                      </a:r>
                      <a:r>
                        <a:rPr kumimoji="0" lang="en-US" altLang="zh-CN" sz="2600" b="0" i="0" u="none" strike="noStrike" cap="none" normalizeH="0" baseline="0">
                          <a:ln>
                            <a:noFill/>
                          </a:ln>
                          <a:solidFill>
                            <a:schemeClr val="tx1"/>
                          </a:solidFill>
                          <a:effectLst/>
                          <a:latin typeface="Arial" charset="0"/>
                          <a:ea typeface="宋体" pitchFamily="2" charset="-122"/>
                        </a:rPr>
                        <a:t>(</a:t>
                      </a:r>
                      <a:r>
                        <a:rPr kumimoji="0" lang="en-US" altLang="zh-CN" sz="2600" b="1" i="0" u="none" strike="noStrike" cap="none" normalizeH="0" baseline="0">
                          <a:ln>
                            <a:noFill/>
                          </a:ln>
                          <a:solidFill>
                            <a:schemeClr val="tx1"/>
                          </a:solidFill>
                          <a:effectLst/>
                          <a:latin typeface="Arial" charset="0"/>
                          <a:ea typeface="宋体" pitchFamily="2" charset="-122"/>
                        </a:rPr>
                        <a:t>x</a:t>
                      </a:r>
                      <a:r>
                        <a:rPr kumimoji="0" lang="en-US" altLang="zh-CN" sz="2600" b="1" i="0" u="none" strike="noStrike" cap="none" normalizeH="0" baseline="-25000">
                          <a:ln>
                            <a:noFill/>
                          </a:ln>
                          <a:solidFill>
                            <a:schemeClr val="tx1"/>
                          </a:solidFill>
                          <a:effectLst/>
                          <a:latin typeface="Arial" charset="0"/>
                          <a:ea typeface="宋体" pitchFamily="2" charset="-122"/>
                        </a:rPr>
                        <a:t>1</a:t>
                      </a:r>
                      <a:r>
                        <a:rPr kumimoji="0" lang="en-US" altLang="zh-CN" sz="2600" b="0" i="0" u="none" strike="noStrike" cap="none" normalizeH="0" baseline="0">
                          <a:ln>
                            <a:noFill/>
                          </a:ln>
                          <a:solidFill>
                            <a:schemeClr val="tx1"/>
                          </a:solidFill>
                          <a:effectLst/>
                          <a:latin typeface="Arial" charset="0"/>
                          <a:ea typeface="宋体" pitchFamily="2" charset="-122"/>
                        </a:rPr>
                        <a:t>,</a:t>
                      </a:r>
                      <a:r>
                        <a:rPr kumimoji="0" lang="en-US" altLang="zh-CN" sz="2600" b="1" i="0" u="none" strike="noStrike" cap="none" normalizeH="0" baseline="0">
                          <a:ln>
                            <a:noFill/>
                          </a:ln>
                          <a:solidFill>
                            <a:schemeClr val="tx1"/>
                          </a:solidFill>
                          <a:effectLst/>
                          <a:latin typeface="Arial" charset="0"/>
                          <a:ea typeface="宋体" pitchFamily="2" charset="-122"/>
                        </a:rPr>
                        <a:t>x</a:t>
                      </a:r>
                      <a:r>
                        <a:rPr kumimoji="0" lang="en-US" altLang="zh-CN" sz="2600" b="1" i="0" u="none" strike="noStrike" cap="none" normalizeH="0" baseline="-25000">
                          <a:ln>
                            <a:noFill/>
                          </a:ln>
                          <a:solidFill>
                            <a:schemeClr val="tx1"/>
                          </a:solidFill>
                          <a:effectLst/>
                          <a:latin typeface="Arial" charset="0"/>
                          <a:ea typeface="宋体" pitchFamily="2" charset="-122"/>
                        </a:rPr>
                        <a:t>N</a:t>
                      </a:r>
                      <a:r>
                        <a:rPr kumimoji="0" lang="en-US" altLang="zh-CN" sz="26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596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a:ln>
                            <a:noFill/>
                          </a:ln>
                          <a:solidFill>
                            <a:schemeClr val="tx1"/>
                          </a:solidFill>
                          <a:effectLst/>
                          <a:latin typeface="Arial" charset="0"/>
                          <a:ea typeface="宋体" pitchFamily="2" charset="-122"/>
                        </a:rPr>
                        <a:t>K</a:t>
                      </a:r>
                      <a:r>
                        <a:rPr kumimoji="0" lang="en-US" altLang="zh-CN" sz="2600" b="0" i="0" u="none" strike="noStrike" cap="none" normalizeH="0" baseline="0">
                          <a:ln>
                            <a:noFill/>
                          </a:ln>
                          <a:solidFill>
                            <a:schemeClr val="tx1"/>
                          </a:solidFill>
                          <a:effectLst/>
                          <a:latin typeface="Arial" charset="0"/>
                          <a:ea typeface="宋体" pitchFamily="2" charset="-122"/>
                        </a:rPr>
                        <a:t>(</a:t>
                      </a:r>
                      <a:r>
                        <a:rPr kumimoji="0" lang="en-US" altLang="zh-CN" sz="2600" b="1" i="0" u="none" strike="noStrike" cap="none" normalizeH="0" baseline="0">
                          <a:ln>
                            <a:noFill/>
                          </a:ln>
                          <a:solidFill>
                            <a:schemeClr val="tx1"/>
                          </a:solidFill>
                          <a:effectLst/>
                          <a:latin typeface="Arial" charset="0"/>
                          <a:ea typeface="宋体" pitchFamily="2" charset="-122"/>
                        </a:rPr>
                        <a:t>x</a:t>
                      </a:r>
                      <a:r>
                        <a:rPr kumimoji="0" lang="en-US" altLang="zh-CN" sz="2600" b="1" i="0" u="none" strike="noStrike" cap="none" normalizeH="0" baseline="-25000">
                          <a:ln>
                            <a:noFill/>
                          </a:ln>
                          <a:solidFill>
                            <a:schemeClr val="tx1"/>
                          </a:solidFill>
                          <a:effectLst/>
                          <a:latin typeface="Arial" charset="0"/>
                          <a:ea typeface="宋体" pitchFamily="2" charset="-122"/>
                        </a:rPr>
                        <a:t>2</a:t>
                      </a:r>
                      <a:r>
                        <a:rPr kumimoji="0" lang="en-US" altLang="zh-CN" sz="2600" b="0" i="0" u="none" strike="noStrike" cap="none" normalizeH="0" baseline="0">
                          <a:ln>
                            <a:noFill/>
                          </a:ln>
                          <a:solidFill>
                            <a:schemeClr val="tx1"/>
                          </a:solidFill>
                          <a:effectLst/>
                          <a:latin typeface="Arial" charset="0"/>
                          <a:ea typeface="宋体" pitchFamily="2" charset="-122"/>
                        </a:rPr>
                        <a:t>,</a:t>
                      </a:r>
                      <a:r>
                        <a:rPr kumimoji="0" lang="en-US" altLang="zh-CN" sz="2600" b="1" i="0" u="none" strike="noStrike" cap="none" normalizeH="0" baseline="0">
                          <a:ln>
                            <a:noFill/>
                          </a:ln>
                          <a:solidFill>
                            <a:schemeClr val="tx1"/>
                          </a:solidFill>
                          <a:effectLst/>
                          <a:latin typeface="Arial" charset="0"/>
                          <a:ea typeface="宋体" pitchFamily="2" charset="-122"/>
                        </a:rPr>
                        <a:t>x</a:t>
                      </a:r>
                      <a:r>
                        <a:rPr kumimoji="0" lang="en-US" altLang="zh-CN" sz="2600" b="1" i="0" u="none" strike="noStrike" cap="none" normalizeH="0" baseline="-25000">
                          <a:ln>
                            <a:noFill/>
                          </a:ln>
                          <a:solidFill>
                            <a:schemeClr val="tx1"/>
                          </a:solidFill>
                          <a:effectLst/>
                          <a:latin typeface="Arial" charset="0"/>
                          <a:ea typeface="宋体" pitchFamily="2" charset="-122"/>
                        </a:rPr>
                        <a:t>1</a:t>
                      </a:r>
                      <a:r>
                        <a:rPr kumimoji="0" lang="en-US" altLang="zh-CN" sz="2600" b="0" i="0" u="none" strike="noStrike" cap="none" normalizeH="0" baseline="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a:ln>
                            <a:noFill/>
                          </a:ln>
                          <a:solidFill>
                            <a:schemeClr val="tx1"/>
                          </a:solidFill>
                          <a:effectLst/>
                          <a:latin typeface="Arial" charset="0"/>
                          <a:ea typeface="宋体" pitchFamily="2" charset="-122"/>
                        </a:rPr>
                        <a:t>K</a:t>
                      </a:r>
                      <a:r>
                        <a:rPr kumimoji="0" lang="en-US" altLang="zh-CN" sz="2600" b="0" i="0" u="none" strike="noStrike" cap="none" normalizeH="0" baseline="0">
                          <a:ln>
                            <a:noFill/>
                          </a:ln>
                          <a:solidFill>
                            <a:schemeClr val="tx1"/>
                          </a:solidFill>
                          <a:effectLst/>
                          <a:latin typeface="Arial" charset="0"/>
                          <a:ea typeface="宋体" pitchFamily="2" charset="-122"/>
                        </a:rPr>
                        <a:t>(</a:t>
                      </a:r>
                      <a:r>
                        <a:rPr kumimoji="0" lang="en-US" altLang="zh-CN" sz="2600" b="1" i="0" u="none" strike="noStrike" cap="none" normalizeH="0" baseline="0">
                          <a:ln>
                            <a:noFill/>
                          </a:ln>
                          <a:solidFill>
                            <a:schemeClr val="tx1"/>
                          </a:solidFill>
                          <a:effectLst/>
                          <a:latin typeface="Arial" charset="0"/>
                          <a:ea typeface="宋体" pitchFamily="2" charset="-122"/>
                        </a:rPr>
                        <a:t>x</a:t>
                      </a:r>
                      <a:r>
                        <a:rPr kumimoji="0" lang="en-US" altLang="zh-CN" sz="2600" b="1" i="0" u="none" strike="noStrike" cap="none" normalizeH="0" baseline="-25000">
                          <a:ln>
                            <a:noFill/>
                          </a:ln>
                          <a:solidFill>
                            <a:schemeClr val="tx1"/>
                          </a:solidFill>
                          <a:effectLst/>
                          <a:latin typeface="Arial" charset="0"/>
                          <a:ea typeface="宋体" pitchFamily="2" charset="-122"/>
                        </a:rPr>
                        <a:t>2</a:t>
                      </a:r>
                      <a:r>
                        <a:rPr kumimoji="0" lang="en-US" altLang="zh-CN" sz="2600" b="0" i="0" u="none" strike="noStrike" cap="none" normalizeH="0" baseline="0">
                          <a:ln>
                            <a:noFill/>
                          </a:ln>
                          <a:solidFill>
                            <a:schemeClr val="tx1"/>
                          </a:solidFill>
                          <a:effectLst/>
                          <a:latin typeface="Arial" charset="0"/>
                          <a:ea typeface="宋体" pitchFamily="2" charset="-122"/>
                        </a:rPr>
                        <a:t>,</a:t>
                      </a:r>
                      <a:r>
                        <a:rPr kumimoji="0" lang="en-US" altLang="zh-CN" sz="2600" b="1" i="0" u="none" strike="noStrike" cap="none" normalizeH="0" baseline="0">
                          <a:ln>
                            <a:noFill/>
                          </a:ln>
                          <a:solidFill>
                            <a:schemeClr val="tx1"/>
                          </a:solidFill>
                          <a:effectLst/>
                          <a:latin typeface="Arial" charset="0"/>
                          <a:ea typeface="宋体" pitchFamily="2" charset="-122"/>
                        </a:rPr>
                        <a:t>x</a:t>
                      </a:r>
                      <a:r>
                        <a:rPr kumimoji="0" lang="en-US" altLang="zh-CN" sz="2600" b="1" i="0" u="none" strike="noStrike" cap="none" normalizeH="0" baseline="-25000">
                          <a:ln>
                            <a:noFill/>
                          </a:ln>
                          <a:solidFill>
                            <a:schemeClr val="tx1"/>
                          </a:solidFill>
                          <a:effectLst/>
                          <a:latin typeface="Arial" charset="0"/>
                          <a:ea typeface="宋体" pitchFamily="2" charset="-122"/>
                        </a:rPr>
                        <a:t>2</a:t>
                      </a:r>
                      <a:r>
                        <a:rPr kumimoji="0" lang="en-US" altLang="zh-CN" sz="26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dirty="0">
                          <a:ln>
                            <a:noFill/>
                          </a:ln>
                          <a:solidFill>
                            <a:schemeClr val="tx1"/>
                          </a:solidFill>
                          <a:effectLst/>
                          <a:latin typeface="Arial" charset="0"/>
                          <a:ea typeface="宋体" pitchFamily="2" charset="-122"/>
                        </a:rPr>
                        <a:t>K</a:t>
                      </a:r>
                      <a:r>
                        <a:rPr kumimoji="0" lang="en-US" altLang="zh-CN" sz="2600" b="0" i="0" u="none" strike="noStrike" cap="none" normalizeH="0" baseline="0" dirty="0">
                          <a:ln>
                            <a:noFill/>
                          </a:ln>
                          <a:solidFill>
                            <a:schemeClr val="tx1"/>
                          </a:solidFill>
                          <a:effectLst/>
                          <a:latin typeface="Arial" charset="0"/>
                          <a:ea typeface="宋体" pitchFamily="2" charset="-122"/>
                        </a:rPr>
                        <a:t>(</a:t>
                      </a:r>
                      <a:r>
                        <a:rPr kumimoji="0" lang="en-US" altLang="zh-CN" sz="2600" b="1" i="0" u="none" strike="noStrike" cap="none" normalizeH="0" baseline="0" dirty="0">
                          <a:ln>
                            <a:noFill/>
                          </a:ln>
                          <a:solidFill>
                            <a:schemeClr val="tx1"/>
                          </a:solidFill>
                          <a:effectLst/>
                          <a:latin typeface="Arial" charset="0"/>
                          <a:ea typeface="宋体" pitchFamily="2" charset="-122"/>
                        </a:rPr>
                        <a:t>x</a:t>
                      </a:r>
                      <a:r>
                        <a:rPr kumimoji="0" lang="en-US" altLang="zh-CN" sz="2600" b="1" i="0" u="none" strike="noStrike" cap="none" normalizeH="0" baseline="-25000" dirty="0">
                          <a:ln>
                            <a:noFill/>
                          </a:ln>
                          <a:solidFill>
                            <a:schemeClr val="tx1"/>
                          </a:solidFill>
                          <a:effectLst/>
                          <a:latin typeface="Arial" charset="0"/>
                          <a:ea typeface="宋体" pitchFamily="2" charset="-122"/>
                        </a:rPr>
                        <a:t>2</a:t>
                      </a:r>
                      <a:r>
                        <a:rPr kumimoji="0" lang="en-US" altLang="zh-CN" sz="2600" b="0" i="0" u="none" strike="noStrike" cap="none" normalizeH="0" baseline="0" dirty="0">
                          <a:ln>
                            <a:noFill/>
                          </a:ln>
                          <a:solidFill>
                            <a:schemeClr val="tx1"/>
                          </a:solidFill>
                          <a:effectLst/>
                          <a:latin typeface="Arial" charset="0"/>
                          <a:ea typeface="宋体" pitchFamily="2" charset="-122"/>
                        </a:rPr>
                        <a:t>,</a:t>
                      </a:r>
                      <a:r>
                        <a:rPr kumimoji="0" lang="en-US" altLang="zh-CN" sz="2600" b="1" i="0" u="none" strike="noStrike" cap="none" normalizeH="0" baseline="0" dirty="0">
                          <a:ln>
                            <a:noFill/>
                          </a:ln>
                          <a:solidFill>
                            <a:schemeClr val="tx1"/>
                          </a:solidFill>
                          <a:effectLst/>
                          <a:latin typeface="Arial" charset="0"/>
                          <a:ea typeface="宋体" pitchFamily="2" charset="-122"/>
                        </a:rPr>
                        <a:t>x</a:t>
                      </a:r>
                      <a:r>
                        <a:rPr kumimoji="0" lang="en-US" altLang="zh-CN" sz="2600" b="1" i="0" u="none" strike="noStrike" cap="none" normalizeH="0" baseline="-25000" dirty="0">
                          <a:ln>
                            <a:noFill/>
                          </a:ln>
                          <a:solidFill>
                            <a:schemeClr val="tx1"/>
                          </a:solidFill>
                          <a:effectLst/>
                          <a:latin typeface="Arial" charset="0"/>
                          <a:ea typeface="宋体" pitchFamily="2" charset="-122"/>
                        </a:rPr>
                        <a:t>3</a:t>
                      </a:r>
                      <a:r>
                        <a:rPr kumimoji="0" lang="en-US" altLang="zh-CN" sz="2600" b="0" i="0" u="none" strike="noStrike" cap="none" normalizeH="0" baseline="0" dirty="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a:ln>
                            <a:noFill/>
                          </a:ln>
                          <a:solidFill>
                            <a:schemeClr val="tx1"/>
                          </a:solidFill>
                          <a:effectLst/>
                          <a:latin typeface="Arial" charset="0"/>
                          <a:ea typeface="宋体" pitchFamily="2" charset="-122"/>
                        </a:rPr>
                        <a:t>K</a:t>
                      </a:r>
                      <a:r>
                        <a:rPr kumimoji="0" lang="en-US" altLang="zh-CN" sz="2600" b="0" i="0" u="none" strike="noStrike" cap="none" normalizeH="0" baseline="0">
                          <a:ln>
                            <a:noFill/>
                          </a:ln>
                          <a:solidFill>
                            <a:schemeClr val="tx1"/>
                          </a:solidFill>
                          <a:effectLst/>
                          <a:latin typeface="Arial" charset="0"/>
                          <a:ea typeface="宋体" pitchFamily="2" charset="-122"/>
                        </a:rPr>
                        <a:t>(</a:t>
                      </a:r>
                      <a:r>
                        <a:rPr kumimoji="0" lang="en-US" altLang="zh-CN" sz="2600" b="1" i="0" u="none" strike="noStrike" cap="none" normalizeH="0" baseline="0">
                          <a:ln>
                            <a:noFill/>
                          </a:ln>
                          <a:solidFill>
                            <a:schemeClr val="tx1"/>
                          </a:solidFill>
                          <a:effectLst/>
                          <a:latin typeface="Arial" charset="0"/>
                          <a:ea typeface="宋体" pitchFamily="2" charset="-122"/>
                        </a:rPr>
                        <a:t>x</a:t>
                      </a:r>
                      <a:r>
                        <a:rPr kumimoji="0" lang="en-US" altLang="zh-CN" sz="2600" b="1" i="0" u="none" strike="noStrike" cap="none" normalizeH="0" baseline="-25000">
                          <a:ln>
                            <a:noFill/>
                          </a:ln>
                          <a:solidFill>
                            <a:schemeClr val="tx1"/>
                          </a:solidFill>
                          <a:effectLst/>
                          <a:latin typeface="Arial" charset="0"/>
                          <a:ea typeface="宋体" pitchFamily="2" charset="-122"/>
                        </a:rPr>
                        <a:t>2</a:t>
                      </a:r>
                      <a:r>
                        <a:rPr kumimoji="0" lang="en-US" altLang="zh-CN" sz="2600" b="0" i="0" u="none" strike="noStrike" cap="none" normalizeH="0" baseline="0">
                          <a:ln>
                            <a:noFill/>
                          </a:ln>
                          <a:solidFill>
                            <a:schemeClr val="tx1"/>
                          </a:solidFill>
                          <a:effectLst/>
                          <a:latin typeface="Arial" charset="0"/>
                          <a:ea typeface="宋体" pitchFamily="2" charset="-122"/>
                        </a:rPr>
                        <a:t>,</a:t>
                      </a:r>
                      <a:r>
                        <a:rPr kumimoji="0" lang="en-US" altLang="zh-CN" sz="2600" b="1" i="0" u="none" strike="noStrike" cap="none" normalizeH="0" baseline="0">
                          <a:ln>
                            <a:noFill/>
                          </a:ln>
                          <a:solidFill>
                            <a:schemeClr val="tx1"/>
                          </a:solidFill>
                          <a:effectLst/>
                          <a:latin typeface="Arial" charset="0"/>
                          <a:ea typeface="宋体" pitchFamily="2" charset="-122"/>
                        </a:rPr>
                        <a:t>x</a:t>
                      </a:r>
                      <a:r>
                        <a:rPr kumimoji="0" lang="en-US" altLang="zh-CN" sz="2600" b="1" i="0" u="none" strike="noStrike" cap="none" normalizeH="0" baseline="-25000">
                          <a:ln>
                            <a:noFill/>
                          </a:ln>
                          <a:solidFill>
                            <a:schemeClr val="tx1"/>
                          </a:solidFill>
                          <a:effectLst/>
                          <a:latin typeface="Arial" charset="0"/>
                          <a:ea typeface="宋体" pitchFamily="2" charset="-122"/>
                        </a:rPr>
                        <a:t>N</a:t>
                      </a:r>
                      <a:r>
                        <a:rPr kumimoji="0" lang="en-US" altLang="zh-CN" sz="26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596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Times New Roman"/>
                          <a:ea typeface="宋体" pitchFamily="2" charset="-122"/>
                        </a:rPr>
                        <a:t>…</a:t>
                      </a:r>
                      <a:r>
                        <a:rPr kumimoji="0" lang="en-US" altLang="zh-CN" sz="2600" b="0" i="0" u="none" strike="noStrike" cap="none" normalizeH="0" baseline="0">
                          <a:ln>
                            <a:noFill/>
                          </a:ln>
                          <a:solidFill>
                            <a:schemeClr val="tx1"/>
                          </a:solidFill>
                          <a:effectLst/>
                          <a:latin typeface="Arial" charset="0"/>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Times New Roman"/>
                          <a:ea typeface="宋体" pitchFamily="2" charset="-122"/>
                        </a:rPr>
                        <a:t>…</a:t>
                      </a:r>
                      <a:r>
                        <a:rPr kumimoji="0" lang="en-US" altLang="zh-CN" sz="2600" b="0" i="0" u="none" strike="noStrike" cap="none" normalizeH="0" baseline="0">
                          <a:ln>
                            <a:noFill/>
                          </a:ln>
                          <a:solidFill>
                            <a:schemeClr val="tx1"/>
                          </a:solidFill>
                          <a:effectLst/>
                          <a:latin typeface="Arial"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Times New Roman"/>
                          <a:ea typeface="宋体" pitchFamily="2" charset="-122"/>
                        </a:rPr>
                        <a:t>…</a:t>
                      </a:r>
                      <a:r>
                        <a:rPr kumimoji="0" lang="en-US" altLang="zh-CN" sz="2600" b="0" i="0" u="none" strike="noStrike" cap="none" normalizeH="0" baseline="0">
                          <a:ln>
                            <a:noFill/>
                          </a:ln>
                          <a:solidFill>
                            <a:schemeClr val="tx1"/>
                          </a:solidFill>
                          <a:effectLst/>
                          <a:latin typeface="Arial"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Times New Roman"/>
                          <a:ea typeface="宋体" pitchFamily="2" charset="-122"/>
                        </a:rPr>
                        <a:t>…</a:t>
                      </a:r>
                      <a:r>
                        <a:rPr kumimoji="0" lang="en-US" altLang="zh-CN" sz="2600" b="0" i="0" u="none" strike="noStrike" cap="none" normalizeH="0" baseline="0">
                          <a:ln>
                            <a:noFill/>
                          </a:ln>
                          <a:solidFill>
                            <a:schemeClr val="tx1"/>
                          </a:solidFill>
                          <a:effectLst/>
                          <a:latin typeface="Arial"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Times New Roman"/>
                          <a:ea typeface="宋体" pitchFamily="2" charset="-122"/>
                        </a:rPr>
                        <a:t>…</a:t>
                      </a:r>
                      <a:r>
                        <a:rPr kumimoji="0" lang="en-US" altLang="zh-CN" sz="2600" b="0" i="0" u="none" strike="noStrike" cap="none" normalizeH="0" baseline="0">
                          <a:ln>
                            <a:noFill/>
                          </a:ln>
                          <a:solidFill>
                            <a:schemeClr val="tx1"/>
                          </a:solidFill>
                          <a:effectLst/>
                          <a:latin typeface="Arial" charset="0"/>
                          <a:ea typeface="宋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596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a:ln>
                            <a:noFill/>
                          </a:ln>
                          <a:solidFill>
                            <a:schemeClr val="tx1"/>
                          </a:solidFill>
                          <a:effectLst/>
                          <a:latin typeface="Arial" charset="0"/>
                          <a:ea typeface="宋体" pitchFamily="2" charset="-122"/>
                        </a:rPr>
                        <a:t>K</a:t>
                      </a:r>
                      <a:r>
                        <a:rPr kumimoji="0" lang="en-US" altLang="zh-CN" sz="2600" b="0" i="0" u="none" strike="noStrike" cap="none" normalizeH="0" baseline="0">
                          <a:ln>
                            <a:noFill/>
                          </a:ln>
                          <a:solidFill>
                            <a:schemeClr val="tx1"/>
                          </a:solidFill>
                          <a:effectLst/>
                          <a:latin typeface="Arial" charset="0"/>
                          <a:ea typeface="宋体" pitchFamily="2" charset="-122"/>
                        </a:rPr>
                        <a:t>(</a:t>
                      </a:r>
                      <a:r>
                        <a:rPr kumimoji="0" lang="en-US" altLang="zh-CN" sz="2600" b="1" i="0" u="none" strike="noStrike" cap="none" normalizeH="0" baseline="0">
                          <a:ln>
                            <a:noFill/>
                          </a:ln>
                          <a:solidFill>
                            <a:schemeClr val="tx1"/>
                          </a:solidFill>
                          <a:effectLst/>
                          <a:latin typeface="Arial" charset="0"/>
                          <a:ea typeface="宋体" pitchFamily="2" charset="-122"/>
                        </a:rPr>
                        <a:t>x</a:t>
                      </a:r>
                      <a:r>
                        <a:rPr kumimoji="0" lang="en-US" altLang="zh-CN" sz="2600" b="1" i="0" u="none" strike="noStrike" cap="none" normalizeH="0" baseline="-25000">
                          <a:ln>
                            <a:noFill/>
                          </a:ln>
                          <a:solidFill>
                            <a:schemeClr val="tx1"/>
                          </a:solidFill>
                          <a:effectLst/>
                          <a:latin typeface="Arial" charset="0"/>
                          <a:ea typeface="宋体" pitchFamily="2" charset="-122"/>
                        </a:rPr>
                        <a:t>N</a:t>
                      </a:r>
                      <a:r>
                        <a:rPr kumimoji="0" lang="en-US" altLang="zh-CN" sz="2600" b="0" i="0" u="none" strike="noStrike" cap="none" normalizeH="0" baseline="0">
                          <a:ln>
                            <a:noFill/>
                          </a:ln>
                          <a:solidFill>
                            <a:schemeClr val="tx1"/>
                          </a:solidFill>
                          <a:effectLst/>
                          <a:latin typeface="Arial" charset="0"/>
                          <a:ea typeface="宋体" pitchFamily="2" charset="-122"/>
                        </a:rPr>
                        <a:t>,</a:t>
                      </a:r>
                      <a:r>
                        <a:rPr kumimoji="0" lang="en-US" altLang="zh-CN" sz="2600" b="1" i="0" u="none" strike="noStrike" cap="none" normalizeH="0" baseline="0">
                          <a:ln>
                            <a:noFill/>
                          </a:ln>
                          <a:solidFill>
                            <a:schemeClr val="tx1"/>
                          </a:solidFill>
                          <a:effectLst/>
                          <a:latin typeface="Arial" charset="0"/>
                          <a:ea typeface="宋体" pitchFamily="2" charset="-122"/>
                        </a:rPr>
                        <a:t>x</a:t>
                      </a:r>
                      <a:r>
                        <a:rPr kumimoji="0" lang="en-US" altLang="zh-CN" sz="2600" b="1" i="0" u="none" strike="noStrike" cap="none" normalizeH="0" baseline="-25000">
                          <a:ln>
                            <a:noFill/>
                          </a:ln>
                          <a:solidFill>
                            <a:schemeClr val="tx1"/>
                          </a:solidFill>
                          <a:effectLst/>
                          <a:latin typeface="Arial" charset="0"/>
                          <a:ea typeface="宋体" pitchFamily="2" charset="-122"/>
                        </a:rPr>
                        <a:t>1</a:t>
                      </a:r>
                      <a:r>
                        <a:rPr kumimoji="0" lang="en-US" altLang="zh-CN" sz="2600" b="0" i="0" u="none" strike="noStrike" cap="none" normalizeH="0" baseline="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a:ln>
                            <a:noFill/>
                          </a:ln>
                          <a:solidFill>
                            <a:schemeClr val="tx1"/>
                          </a:solidFill>
                          <a:effectLst/>
                          <a:latin typeface="Arial" charset="0"/>
                          <a:ea typeface="宋体" pitchFamily="2" charset="-122"/>
                        </a:rPr>
                        <a:t>K</a:t>
                      </a:r>
                      <a:r>
                        <a:rPr kumimoji="0" lang="en-US" altLang="zh-CN" sz="2600" b="0" i="0" u="none" strike="noStrike" cap="none" normalizeH="0" baseline="0">
                          <a:ln>
                            <a:noFill/>
                          </a:ln>
                          <a:solidFill>
                            <a:schemeClr val="tx1"/>
                          </a:solidFill>
                          <a:effectLst/>
                          <a:latin typeface="Arial" charset="0"/>
                          <a:ea typeface="宋体" pitchFamily="2" charset="-122"/>
                        </a:rPr>
                        <a:t>(</a:t>
                      </a:r>
                      <a:r>
                        <a:rPr kumimoji="0" lang="en-US" altLang="zh-CN" sz="2600" b="1" i="0" u="none" strike="noStrike" cap="none" normalizeH="0" baseline="0">
                          <a:ln>
                            <a:noFill/>
                          </a:ln>
                          <a:solidFill>
                            <a:schemeClr val="tx1"/>
                          </a:solidFill>
                          <a:effectLst/>
                          <a:latin typeface="Arial" charset="0"/>
                          <a:ea typeface="宋体" pitchFamily="2" charset="-122"/>
                        </a:rPr>
                        <a:t>x</a:t>
                      </a:r>
                      <a:r>
                        <a:rPr kumimoji="0" lang="en-US" altLang="zh-CN" sz="2600" b="1" i="0" u="none" strike="noStrike" cap="none" normalizeH="0" baseline="-25000">
                          <a:ln>
                            <a:noFill/>
                          </a:ln>
                          <a:solidFill>
                            <a:schemeClr val="tx1"/>
                          </a:solidFill>
                          <a:effectLst/>
                          <a:latin typeface="Arial" charset="0"/>
                          <a:ea typeface="宋体" pitchFamily="2" charset="-122"/>
                        </a:rPr>
                        <a:t>N</a:t>
                      </a:r>
                      <a:r>
                        <a:rPr kumimoji="0" lang="en-US" altLang="zh-CN" sz="2600" b="0" i="0" u="none" strike="noStrike" cap="none" normalizeH="0" baseline="0">
                          <a:ln>
                            <a:noFill/>
                          </a:ln>
                          <a:solidFill>
                            <a:schemeClr val="tx1"/>
                          </a:solidFill>
                          <a:effectLst/>
                          <a:latin typeface="Arial" charset="0"/>
                          <a:ea typeface="宋体" pitchFamily="2" charset="-122"/>
                        </a:rPr>
                        <a:t>,</a:t>
                      </a:r>
                      <a:r>
                        <a:rPr kumimoji="0" lang="en-US" altLang="zh-CN" sz="2600" b="1" i="0" u="none" strike="noStrike" cap="none" normalizeH="0" baseline="0">
                          <a:ln>
                            <a:noFill/>
                          </a:ln>
                          <a:solidFill>
                            <a:schemeClr val="tx1"/>
                          </a:solidFill>
                          <a:effectLst/>
                          <a:latin typeface="Arial" charset="0"/>
                          <a:ea typeface="宋体" pitchFamily="2" charset="-122"/>
                        </a:rPr>
                        <a:t>x</a:t>
                      </a:r>
                      <a:r>
                        <a:rPr kumimoji="0" lang="en-US" altLang="zh-CN" sz="2600" b="1" i="0" u="none" strike="noStrike" cap="none" normalizeH="0" baseline="-25000">
                          <a:ln>
                            <a:noFill/>
                          </a:ln>
                          <a:solidFill>
                            <a:schemeClr val="tx1"/>
                          </a:solidFill>
                          <a:effectLst/>
                          <a:latin typeface="Arial" charset="0"/>
                          <a:ea typeface="宋体" pitchFamily="2" charset="-122"/>
                        </a:rPr>
                        <a:t>2</a:t>
                      </a:r>
                      <a:r>
                        <a:rPr kumimoji="0" lang="en-US" altLang="zh-CN" sz="26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a:ln>
                            <a:noFill/>
                          </a:ln>
                          <a:solidFill>
                            <a:schemeClr val="tx1"/>
                          </a:solidFill>
                          <a:effectLst/>
                          <a:latin typeface="Arial" charset="0"/>
                          <a:ea typeface="宋体" pitchFamily="2" charset="-122"/>
                        </a:rPr>
                        <a:t>K</a:t>
                      </a:r>
                      <a:r>
                        <a:rPr kumimoji="0" lang="en-US" altLang="zh-CN" sz="2600" b="0" i="0" u="none" strike="noStrike" cap="none" normalizeH="0" baseline="0">
                          <a:ln>
                            <a:noFill/>
                          </a:ln>
                          <a:solidFill>
                            <a:schemeClr val="tx1"/>
                          </a:solidFill>
                          <a:effectLst/>
                          <a:latin typeface="Arial" charset="0"/>
                          <a:ea typeface="宋体" pitchFamily="2" charset="-122"/>
                        </a:rPr>
                        <a:t>(</a:t>
                      </a:r>
                      <a:r>
                        <a:rPr kumimoji="0" lang="en-US" altLang="zh-CN" sz="2600" b="1" i="0" u="none" strike="noStrike" cap="none" normalizeH="0" baseline="0">
                          <a:ln>
                            <a:noFill/>
                          </a:ln>
                          <a:solidFill>
                            <a:schemeClr val="tx1"/>
                          </a:solidFill>
                          <a:effectLst/>
                          <a:latin typeface="Arial" charset="0"/>
                          <a:ea typeface="宋体" pitchFamily="2" charset="-122"/>
                        </a:rPr>
                        <a:t>x</a:t>
                      </a:r>
                      <a:r>
                        <a:rPr kumimoji="0" lang="en-US" altLang="zh-CN" sz="2600" b="1" i="0" u="none" strike="noStrike" cap="none" normalizeH="0" baseline="-25000">
                          <a:ln>
                            <a:noFill/>
                          </a:ln>
                          <a:solidFill>
                            <a:schemeClr val="tx1"/>
                          </a:solidFill>
                          <a:effectLst/>
                          <a:latin typeface="Arial" charset="0"/>
                          <a:ea typeface="宋体" pitchFamily="2" charset="-122"/>
                        </a:rPr>
                        <a:t>N</a:t>
                      </a:r>
                      <a:r>
                        <a:rPr kumimoji="0" lang="en-US" altLang="zh-CN" sz="2600" b="0" i="0" u="none" strike="noStrike" cap="none" normalizeH="0" baseline="0">
                          <a:ln>
                            <a:noFill/>
                          </a:ln>
                          <a:solidFill>
                            <a:schemeClr val="tx1"/>
                          </a:solidFill>
                          <a:effectLst/>
                          <a:latin typeface="Arial" charset="0"/>
                          <a:ea typeface="宋体" pitchFamily="2" charset="-122"/>
                        </a:rPr>
                        <a:t>,</a:t>
                      </a:r>
                      <a:r>
                        <a:rPr kumimoji="0" lang="en-US" altLang="zh-CN" sz="2600" b="1" i="0" u="none" strike="noStrike" cap="none" normalizeH="0" baseline="0">
                          <a:ln>
                            <a:noFill/>
                          </a:ln>
                          <a:solidFill>
                            <a:schemeClr val="tx1"/>
                          </a:solidFill>
                          <a:effectLst/>
                          <a:latin typeface="Arial" charset="0"/>
                          <a:ea typeface="宋体" pitchFamily="2" charset="-122"/>
                        </a:rPr>
                        <a:t>x</a:t>
                      </a:r>
                      <a:r>
                        <a:rPr kumimoji="0" lang="en-US" altLang="zh-CN" sz="2600" b="1" i="0" u="none" strike="noStrike" cap="none" normalizeH="0" baseline="-25000">
                          <a:ln>
                            <a:noFill/>
                          </a:ln>
                          <a:solidFill>
                            <a:schemeClr val="tx1"/>
                          </a:solidFill>
                          <a:effectLst/>
                          <a:latin typeface="Arial" charset="0"/>
                          <a:ea typeface="宋体" pitchFamily="2" charset="-122"/>
                        </a:rPr>
                        <a:t>3</a:t>
                      </a:r>
                      <a:r>
                        <a:rPr kumimoji="0" lang="en-US" altLang="zh-CN" sz="26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Times New Roman"/>
                          <a:ea typeface="宋体" pitchFamily="2" charset="-122"/>
                        </a:rPr>
                        <a:t>…</a:t>
                      </a:r>
                      <a:r>
                        <a:rPr kumimoji="0" lang="en-US" altLang="zh-CN" sz="2600" b="0" i="0" u="none" strike="noStrike" cap="none" normalizeH="0" baseline="0">
                          <a:ln>
                            <a:noFill/>
                          </a:ln>
                          <a:solidFill>
                            <a:schemeClr val="tx1"/>
                          </a:solidFill>
                          <a:effectLst/>
                          <a:latin typeface="Arial"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dirty="0">
                          <a:ln>
                            <a:noFill/>
                          </a:ln>
                          <a:solidFill>
                            <a:schemeClr val="tx1"/>
                          </a:solidFill>
                          <a:effectLst/>
                          <a:latin typeface="Arial" charset="0"/>
                          <a:ea typeface="宋体" pitchFamily="2" charset="-122"/>
                        </a:rPr>
                        <a:t>K</a:t>
                      </a:r>
                      <a:r>
                        <a:rPr kumimoji="0" lang="en-US" altLang="zh-CN" sz="2600" b="0" i="0" u="none" strike="noStrike" cap="none" normalizeH="0" baseline="0" dirty="0">
                          <a:ln>
                            <a:noFill/>
                          </a:ln>
                          <a:solidFill>
                            <a:schemeClr val="tx1"/>
                          </a:solidFill>
                          <a:effectLst/>
                          <a:latin typeface="Arial" charset="0"/>
                          <a:ea typeface="宋体" pitchFamily="2" charset="-122"/>
                        </a:rPr>
                        <a:t>(</a:t>
                      </a:r>
                      <a:r>
                        <a:rPr kumimoji="0" lang="en-US" altLang="zh-CN" sz="2600" b="1" i="0" u="none" strike="noStrike" cap="none" normalizeH="0" baseline="0" dirty="0">
                          <a:ln>
                            <a:noFill/>
                          </a:ln>
                          <a:solidFill>
                            <a:schemeClr val="tx1"/>
                          </a:solidFill>
                          <a:effectLst/>
                          <a:latin typeface="Arial" charset="0"/>
                          <a:ea typeface="宋体" pitchFamily="2" charset="-122"/>
                        </a:rPr>
                        <a:t>x</a:t>
                      </a:r>
                      <a:r>
                        <a:rPr kumimoji="0" lang="en-US" altLang="zh-CN" sz="2600" b="1" i="0" u="none" strike="noStrike" cap="none" normalizeH="0" baseline="-25000" dirty="0">
                          <a:ln>
                            <a:noFill/>
                          </a:ln>
                          <a:solidFill>
                            <a:schemeClr val="tx1"/>
                          </a:solidFill>
                          <a:effectLst/>
                          <a:latin typeface="Arial" charset="0"/>
                          <a:ea typeface="宋体" pitchFamily="2" charset="-122"/>
                        </a:rPr>
                        <a:t>N</a:t>
                      </a:r>
                      <a:r>
                        <a:rPr kumimoji="0" lang="en-US" altLang="zh-CN" sz="2600" b="0" i="0" u="none" strike="noStrike" cap="none" normalizeH="0" baseline="0" dirty="0">
                          <a:ln>
                            <a:noFill/>
                          </a:ln>
                          <a:solidFill>
                            <a:schemeClr val="tx1"/>
                          </a:solidFill>
                          <a:effectLst/>
                          <a:latin typeface="Arial" charset="0"/>
                          <a:ea typeface="宋体" pitchFamily="2" charset="-122"/>
                        </a:rPr>
                        <a:t>,</a:t>
                      </a:r>
                      <a:r>
                        <a:rPr kumimoji="0" lang="en-US" altLang="zh-CN" sz="2600" b="1" i="0" u="none" strike="noStrike" cap="none" normalizeH="0" baseline="0" dirty="0">
                          <a:ln>
                            <a:noFill/>
                          </a:ln>
                          <a:solidFill>
                            <a:schemeClr val="tx1"/>
                          </a:solidFill>
                          <a:effectLst/>
                          <a:latin typeface="Arial" charset="0"/>
                          <a:ea typeface="宋体" pitchFamily="2" charset="-122"/>
                        </a:rPr>
                        <a:t>x</a:t>
                      </a:r>
                      <a:r>
                        <a:rPr kumimoji="0" lang="en-US" altLang="zh-CN" sz="2600" b="1" i="0" u="none" strike="noStrike" cap="none" normalizeH="0" baseline="-25000" dirty="0">
                          <a:ln>
                            <a:noFill/>
                          </a:ln>
                          <a:solidFill>
                            <a:schemeClr val="tx1"/>
                          </a:solidFill>
                          <a:effectLst/>
                          <a:latin typeface="Arial" charset="0"/>
                          <a:ea typeface="宋体" pitchFamily="2" charset="-122"/>
                        </a:rPr>
                        <a:t>N</a:t>
                      </a:r>
                      <a:r>
                        <a:rPr kumimoji="0" lang="en-US" altLang="zh-CN" sz="2600" b="0" i="0" u="none" strike="noStrike" cap="none" normalizeH="0" baseline="0" dirty="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10" name="Text Box 44"/>
          <p:cNvSpPr txBox="1">
            <a:spLocks noChangeArrowheads="1"/>
          </p:cNvSpPr>
          <p:nvPr/>
        </p:nvSpPr>
        <p:spPr bwMode="auto">
          <a:xfrm>
            <a:off x="548208" y="4120545"/>
            <a:ext cx="971550" cy="457200"/>
          </a:xfrm>
          <a:prstGeom prst="rect">
            <a:avLst/>
          </a:prstGeom>
          <a:noFill/>
          <a:ln w="9525" algn="ctr">
            <a:noFill/>
            <a:miter lim="800000"/>
            <a:headEnd/>
            <a:tailEnd/>
          </a:ln>
        </p:spPr>
        <p:txBody>
          <a:bodyPr>
            <a:spAutoFit/>
          </a:bodyPr>
          <a:lstStyle/>
          <a:p>
            <a:pPr algn="l">
              <a:spcBef>
                <a:spcPct val="50000"/>
              </a:spcBef>
            </a:pPr>
            <a:r>
              <a:rPr lang="en-US" altLang="zh-CN" sz="2400" dirty="0">
                <a:latin typeface="Times New Roman" pitchFamily="18" charset="0"/>
              </a:rPr>
              <a:t>K=</a:t>
            </a:r>
          </a:p>
        </p:txBody>
      </p:sp>
      <p:pic>
        <p:nvPicPr>
          <p:cNvPr id="131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70" y="5987270"/>
            <a:ext cx="8059930"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楷体" pitchFamily="49" charset="-122"/>
                <a:ea typeface="楷体" pitchFamily="49" charset="-122"/>
              </a:rPr>
              <a:t>核函数举例</a:t>
            </a:r>
            <a:endParaRPr lang="zh-CN" altLang="en-US" dirty="0"/>
          </a:p>
        </p:txBody>
      </p:sp>
      <p:sp>
        <p:nvSpPr>
          <p:cNvPr id="6" name="Rectangle 5"/>
          <p:cNvSpPr>
            <a:spLocks noChangeArrowheads="1"/>
          </p:cNvSpPr>
          <p:nvPr/>
        </p:nvSpPr>
        <p:spPr bwMode="auto">
          <a:xfrm>
            <a:off x="381000" y="1628775"/>
            <a:ext cx="8229600" cy="5029200"/>
          </a:xfrm>
          <a:prstGeom prst="rect">
            <a:avLst/>
          </a:prstGeom>
          <a:noFill/>
          <a:ln w="9525">
            <a:noFill/>
            <a:miter lim="800000"/>
            <a:headEnd/>
            <a:tailEnd/>
          </a:ln>
        </p:spPr>
        <p:txBody>
          <a:bodyPr/>
          <a:lstStyle/>
          <a:p>
            <a:pPr marL="342900" indent="-342900" algn="l">
              <a:spcBef>
                <a:spcPct val="20000"/>
              </a:spcBef>
              <a:buClr>
                <a:srgbClr val="800000"/>
              </a:buClr>
              <a:buSzPct val="65000"/>
              <a:buFont typeface="Wingdings" pitchFamily="2" charset="2"/>
              <a:buChar char="Ø"/>
            </a:pPr>
            <a:r>
              <a:rPr lang="zh-CN" altLang="en-US" sz="2800" dirty="0">
                <a:latin typeface="楷体" pitchFamily="49" charset="-122"/>
                <a:ea typeface="楷体" pitchFamily="49" charset="-122"/>
              </a:rPr>
              <a:t>线性函数</a:t>
            </a:r>
            <a:r>
              <a:rPr lang="en-US" altLang="zh-CN" sz="2800" dirty="0">
                <a:latin typeface="楷体" pitchFamily="49" charset="-122"/>
                <a:ea typeface="楷体" pitchFamily="49" charset="-122"/>
              </a:rPr>
              <a:t>:</a:t>
            </a:r>
            <a:r>
              <a:rPr lang="en-US" altLang="zh-CN" sz="2800" dirty="0"/>
              <a:t> </a:t>
            </a:r>
            <a:r>
              <a:rPr lang="en-US" altLang="zh-CN" sz="2800" i="1" dirty="0">
                <a:latin typeface="Times New Roman" pitchFamily="18" charset="0"/>
                <a:cs typeface="Times New Roman" pitchFamily="18" charset="0"/>
              </a:rPr>
              <a:t>K</a:t>
            </a:r>
            <a:r>
              <a:rPr lang="en-US" altLang="zh-CN" sz="2800"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x</a:t>
            </a:r>
            <a:r>
              <a:rPr lang="en-US" altLang="zh-CN" sz="2800" b="1" baseline="-25000" dirty="0">
                <a:latin typeface="Times New Roman" pitchFamily="18" charset="0"/>
                <a:cs typeface="Times New Roman" pitchFamily="18" charset="0"/>
              </a:rPr>
              <a:t>i</a:t>
            </a:r>
            <a:r>
              <a:rPr lang="en-US" altLang="zh-CN" sz="2800"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x</a:t>
            </a:r>
            <a:r>
              <a:rPr lang="en-US" altLang="zh-CN" sz="2800" b="1" baseline="-25000" dirty="0">
                <a:latin typeface="Times New Roman" pitchFamily="18" charset="0"/>
                <a:cs typeface="Times New Roman" pitchFamily="18" charset="0"/>
              </a:rPr>
              <a:t>j</a:t>
            </a:r>
            <a:r>
              <a:rPr lang="en-US" altLang="zh-CN" sz="2800" dirty="0">
                <a:latin typeface="Times New Roman" pitchFamily="18" charset="0"/>
                <a:cs typeface="Times New Roman" pitchFamily="18" charset="0"/>
              </a:rPr>
              <a:t>)= </a:t>
            </a:r>
            <a:r>
              <a:rPr lang="en-US" altLang="zh-CN" sz="2800" b="1" dirty="0">
                <a:latin typeface="Times New Roman" pitchFamily="18" charset="0"/>
                <a:cs typeface="Times New Roman" pitchFamily="18" charset="0"/>
              </a:rPr>
              <a:t>x</a:t>
            </a:r>
            <a:r>
              <a:rPr lang="en-US" altLang="zh-CN" sz="2800" b="1" baseline="-25000" dirty="0">
                <a:latin typeface="Times New Roman" pitchFamily="18" charset="0"/>
                <a:cs typeface="Times New Roman" pitchFamily="18" charset="0"/>
              </a:rPr>
              <a:t>i </a:t>
            </a:r>
            <a:r>
              <a:rPr lang="en-US" altLang="zh-CN" sz="2800" b="1" baseline="30000" dirty="0">
                <a:latin typeface="Times New Roman" pitchFamily="18" charset="0"/>
                <a:cs typeface="Times New Roman" pitchFamily="18" charset="0"/>
              </a:rPr>
              <a:t>T</a:t>
            </a:r>
            <a:r>
              <a:rPr lang="en-US" altLang="zh-CN" sz="2800" b="1" dirty="0">
                <a:latin typeface="Times New Roman" pitchFamily="18" charset="0"/>
                <a:cs typeface="Times New Roman" pitchFamily="18" charset="0"/>
              </a:rPr>
              <a:t>x</a:t>
            </a:r>
            <a:r>
              <a:rPr lang="en-US" altLang="zh-CN" sz="2800" b="1" baseline="-25000" dirty="0">
                <a:latin typeface="Times New Roman" pitchFamily="18" charset="0"/>
                <a:cs typeface="Times New Roman" pitchFamily="18" charset="0"/>
              </a:rPr>
              <a:t>j</a:t>
            </a:r>
            <a:endParaRPr lang="en-US" altLang="zh-CN" sz="2800" dirty="0">
              <a:latin typeface="Times New Roman" pitchFamily="18" charset="0"/>
              <a:cs typeface="Times New Roman" pitchFamily="18" charset="0"/>
            </a:endParaRPr>
          </a:p>
          <a:p>
            <a:pPr marL="342900" indent="-342900" algn="l">
              <a:spcBef>
                <a:spcPct val="20000"/>
              </a:spcBef>
              <a:buClr>
                <a:srgbClr val="800000"/>
              </a:buClr>
              <a:buSzPct val="65000"/>
              <a:buFont typeface="Wingdings" pitchFamily="2" charset="2"/>
              <a:buChar char="Ø"/>
            </a:pPr>
            <a:endParaRPr lang="en-US" altLang="zh-CN" sz="2800" dirty="0"/>
          </a:p>
          <a:p>
            <a:pPr marL="342900" indent="-342900" algn="l">
              <a:spcBef>
                <a:spcPct val="20000"/>
              </a:spcBef>
              <a:buClr>
                <a:srgbClr val="800000"/>
              </a:buClr>
              <a:buSzPct val="65000"/>
              <a:buFont typeface="Wingdings" pitchFamily="2" charset="2"/>
              <a:buChar char="Ø"/>
            </a:pPr>
            <a:r>
              <a:rPr lang="en-US" altLang="zh-CN" sz="2800" dirty="0">
                <a:latin typeface="Times New Roman" pitchFamily="18" charset="0"/>
                <a:ea typeface="楷体" pitchFamily="49" charset="-122"/>
                <a:cs typeface="Times New Roman" pitchFamily="18" charset="0"/>
              </a:rPr>
              <a:t>P</a:t>
            </a:r>
            <a:r>
              <a:rPr lang="zh-CN" altLang="en-US" sz="2800" dirty="0">
                <a:latin typeface="楷体" pitchFamily="49" charset="-122"/>
                <a:ea typeface="楷体" pitchFamily="49" charset="-122"/>
              </a:rPr>
              <a:t>阶多项式函数</a:t>
            </a:r>
            <a:r>
              <a:rPr lang="en-US" altLang="zh-CN" sz="2800" dirty="0">
                <a:latin typeface="楷体" pitchFamily="49" charset="-122"/>
                <a:ea typeface="楷体" pitchFamily="49" charset="-122"/>
              </a:rPr>
              <a:t>: </a:t>
            </a:r>
            <a:r>
              <a:rPr lang="en-US" altLang="zh-CN" sz="2800" i="1" dirty="0">
                <a:latin typeface="Times New Roman" pitchFamily="18" charset="0"/>
                <a:cs typeface="Times New Roman" pitchFamily="18" charset="0"/>
              </a:rPr>
              <a:t>K</a:t>
            </a:r>
            <a:r>
              <a:rPr lang="en-US" altLang="zh-CN" sz="2800"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x</a:t>
            </a:r>
            <a:r>
              <a:rPr lang="en-US" altLang="zh-CN" sz="2800" b="1" baseline="-25000" dirty="0">
                <a:latin typeface="Times New Roman" pitchFamily="18" charset="0"/>
                <a:cs typeface="Times New Roman" pitchFamily="18" charset="0"/>
              </a:rPr>
              <a:t>i</a:t>
            </a:r>
            <a:r>
              <a:rPr lang="en-US" altLang="zh-CN" sz="2800"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x</a:t>
            </a:r>
            <a:r>
              <a:rPr lang="en-US" altLang="zh-CN" sz="2800" b="1" baseline="-25000" dirty="0">
                <a:latin typeface="Times New Roman" pitchFamily="18" charset="0"/>
                <a:cs typeface="Times New Roman" pitchFamily="18" charset="0"/>
              </a:rPr>
              <a:t>j</a:t>
            </a:r>
            <a:r>
              <a:rPr lang="en-US" altLang="zh-CN" sz="2800" dirty="0">
                <a:latin typeface="Times New Roman" pitchFamily="18" charset="0"/>
                <a:cs typeface="Times New Roman" pitchFamily="18" charset="0"/>
              </a:rPr>
              <a:t>)= (1+ </a:t>
            </a:r>
            <a:r>
              <a:rPr lang="en-US" altLang="zh-CN" sz="2800" b="1" dirty="0">
                <a:latin typeface="Times New Roman" pitchFamily="18" charset="0"/>
                <a:cs typeface="Times New Roman" pitchFamily="18" charset="0"/>
              </a:rPr>
              <a:t>x</a:t>
            </a:r>
            <a:r>
              <a:rPr lang="en-US" altLang="zh-CN" sz="2800" b="1" baseline="-25000" dirty="0">
                <a:latin typeface="Times New Roman" pitchFamily="18" charset="0"/>
                <a:cs typeface="Times New Roman" pitchFamily="18" charset="0"/>
              </a:rPr>
              <a:t>i </a:t>
            </a:r>
            <a:r>
              <a:rPr lang="en-US" altLang="zh-CN" sz="2800" b="1" baseline="30000" dirty="0">
                <a:latin typeface="Times New Roman" pitchFamily="18" charset="0"/>
                <a:cs typeface="Times New Roman" pitchFamily="18" charset="0"/>
              </a:rPr>
              <a:t>T</a:t>
            </a:r>
            <a:r>
              <a:rPr lang="en-US" altLang="zh-CN" sz="2800" b="1" dirty="0">
                <a:latin typeface="Times New Roman" pitchFamily="18" charset="0"/>
                <a:cs typeface="Times New Roman" pitchFamily="18" charset="0"/>
              </a:rPr>
              <a:t>x</a:t>
            </a:r>
            <a:r>
              <a:rPr lang="en-US" altLang="zh-CN" sz="2800" b="1" baseline="-25000" dirty="0">
                <a:latin typeface="Times New Roman" pitchFamily="18" charset="0"/>
                <a:cs typeface="Times New Roman" pitchFamily="18" charset="0"/>
              </a:rPr>
              <a:t>j</a:t>
            </a:r>
            <a:r>
              <a:rPr lang="en-US" altLang="zh-CN" sz="2800" dirty="0">
                <a:latin typeface="Times New Roman" pitchFamily="18" charset="0"/>
                <a:cs typeface="Times New Roman" pitchFamily="18" charset="0"/>
              </a:rPr>
              <a:t>)</a:t>
            </a:r>
            <a:r>
              <a:rPr lang="en-US" altLang="zh-CN" sz="2800" i="1" baseline="30000" dirty="0">
                <a:latin typeface="Times New Roman" pitchFamily="18" charset="0"/>
                <a:cs typeface="Times New Roman" pitchFamily="18" charset="0"/>
              </a:rPr>
              <a:t>p</a:t>
            </a:r>
          </a:p>
          <a:p>
            <a:pPr marL="342900" indent="-342900" algn="l">
              <a:spcBef>
                <a:spcPct val="20000"/>
              </a:spcBef>
              <a:buClr>
                <a:srgbClr val="800000"/>
              </a:buClr>
              <a:buSzPct val="65000"/>
              <a:buFont typeface="Wingdings" pitchFamily="2" charset="2"/>
              <a:buChar char="Ø"/>
            </a:pPr>
            <a:endParaRPr lang="en-US" altLang="zh-CN" sz="2400" dirty="0"/>
          </a:p>
          <a:p>
            <a:pPr marL="342900" indent="-342900" algn="l">
              <a:spcBef>
                <a:spcPct val="20000"/>
              </a:spcBef>
              <a:buClr>
                <a:srgbClr val="800000"/>
              </a:buClr>
              <a:buSzPct val="65000"/>
              <a:buFont typeface="Wingdings" pitchFamily="2" charset="2"/>
              <a:buChar char="Ø"/>
            </a:pPr>
            <a:r>
              <a:rPr lang="zh-CN" altLang="en-US" sz="2800" dirty="0">
                <a:latin typeface="楷体" pitchFamily="49" charset="-122"/>
                <a:ea typeface="楷体" pitchFamily="49" charset="-122"/>
              </a:rPr>
              <a:t>高斯函数</a:t>
            </a:r>
            <a:r>
              <a:rPr lang="en-US" altLang="zh-CN" sz="2800" dirty="0">
                <a:latin typeface="楷体" pitchFamily="49" charset="-122"/>
                <a:ea typeface="楷体" pitchFamily="49" charset="-122"/>
              </a:rPr>
              <a:t>:</a:t>
            </a:r>
          </a:p>
          <a:p>
            <a:pPr marL="342900" indent="-342900" algn="l">
              <a:spcBef>
                <a:spcPct val="20000"/>
              </a:spcBef>
              <a:buClr>
                <a:srgbClr val="800000"/>
              </a:buClr>
              <a:buSzPct val="65000"/>
              <a:buFont typeface="Wingdings" pitchFamily="2" charset="2"/>
              <a:buChar char="Ø"/>
            </a:pPr>
            <a:endParaRPr lang="en-US" altLang="zh-CN" sz="3000" dirty="0"/>
          </a:p>
          <a:p>
            <a:pPr marL="342900" indent="-342900" algn="l">
              <a:spcBef>
                <a:spcPct val="20000"/>
              </a:spcBef>
              <a:buClr>
                <a:srgbClr val="800000"/>
              </a:buClr>
              <a:buSzPct val="65000"/>
              <a:buFont typeface="Wingdings" pitchFamily="2" charset="2"/>
              <a:buChar char="Ø"/>
            </a:pPr>
            <a:endParaRPr lang="en-US" altLang="zh-CN" sz="3000" dirty="0"/>
          </a:p>
          <a:p>
            <a:pPr marL="342900" indent="-342900" algn="l">
              <a:spcBef>
                <a:spcPct val="20000"/>
              </a:spcBef>
              <a:buClr>
                <a:srgbClr val="800000"/>
              </a:buClr>
              <a:buSzPct val="65000"/>
              <a:buFont typeface="Wingdings" pitchFamily="2" charset="2"/>
              <a:buChar char="Ø"/>
            </a:pPr>
            <a:endParaRPr lang="en-US" altLang="zh-CN" sz="2400" dirty="0"/>
          </a:p>
          <a:p>
            <a:pPr marL="342900" indent="-342900" algn="l">
              <a:spcBef>
                <a:spcPct val="20000"/>
              </a:spcBef>
              <a:buClr>
                <a:srgbClr val="800000"/>
              </a:buClr>
              <a:buSzPct val="65000"/>
              <a:buFont typeface="Wingdings" pitchFamily="2" charset="2"/>
              <a:buChar char="Ø"/>
            </a:pPr>
            <a:r>
              <a:rPr lang="en-US" altLang="zh-CN" sz="2800" dirty="0">
                <a:latin typeface="Times New Roman" pitchFamily="18" charset="0"/>
                <a:ea typeface="楷体" pitchFamily="49" charset="-122"/>
                <a:cs typeface="Times New Roman" pitchFamily="18" charset="0"/>
              </a:rPr>
              <a:t>Sigmoid</a:t>
            </a:r>
            <a:r>
              <a:rPr lang="zh-CN" altLang="en-US" sz="2800" dirty="0">
                <a:latin typeface="楷体" pitchFamily="49" charset="-122"/>
                <a:ea typeface="楷体" pitchFamily="49" charset="-122"/>
              </a:rPr>
              <a:t>函数</a:t>
            </a:r>
            <a:r>
              <a:rPr lang="en-US" altLang="zh-CN" sz="2800" dirty="0">
                <a:latin typeface="Times New Roman" pitchFamily="18" charset="0"/>
                <a:ea typeface="楷体" pitchFamily="49" charset="-122"/>
                <a:cs typeface="Times New Roman" pitchFamily="18" charset="0"/>
              </a:rPr>
              <a:t>:</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K</a:t>
            </a:r>
            <a:r>
              <a:rPr lang="en-US" altLang="zh-CN" sz="2800"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x</a:t>
            </a:r>
            <a:r>
              <a:rPr lang="en-US" altLang="zh-CN" sz="2800" b="1" baseline="-25000" dirty="0">
                <a:latin typeface="Times New Roman" pitchFamily="18" charset="0"/>
                <a:cs typeface="Times New Roman" pitchFamily="18" charset="0"/>
              </a:rPr>
              <a:t>i</a:t>
            </a:r>
            <a:r>
              <a:rPr lang="en-US" altLang="zh-CN" sz="2800"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x</a:t>
            </a:r>
            <a:r>
              <a:rPr lang="en-US" altLang="zh-CN" sz="2800" b="1" baseline="-25000" dirty="0">
                <a:latin typeface="Times New Roman" pitchFamily="18" charset="0"/>
                <a:cs typeface="Times New Roman" pitchFamily="18" charset="0"/>
              </a:rPr>
              <a:t>j</a:t>
            </a:r>
            <a:r>
              <a:rPr lang="en-US" altLang="zh-CN" sz="2800" dirty="0">
                <a:latin typeface="Times New Roman" pitchFamily="18" charset="0"/>
                <a:cs typeface="Times New Roman" pitchFamily="18" charset="0"/>
              </a:rPr>
              <a:t>)= tanh(</a:t>
            </a:r>
            <a:r>
              <a:rPr lang="el-GR" altLang="zh-CN" sz="2800" dirty="0">
                <a:latin typeface="Times New Roman" pitchFamily="18" charset="0"/>
                <a:cs typeface="Times New Roman" pitchFamily="18" charset="0"/>
              </a:rPr>
              <a:t>β</a:t>
            </a:r>
            <a:r>
              <a:rPr lang="en-US" altLang="zh-CN" sz="2800" baseline="-25000" dirty="0">
                <a:latin typeface="Times New Roman" pitchFamily="18" charset="0"/>
                <a:cs typeface="Times New Roman" pitchFamily="18" charset="0"/>
              </a:rPr>
              <a:t>0</a:t>
            </a:r>
            <a:r>
              <a:rPr lang="en-US" altLang="zh-CN" sz="2800" b="1" dirty="0">
                <a:latin typeface="Times New Roman" pitchFamily="18" charset="0"/>
                <a:cs typeface="Times New Roman" pitchFamily="18" charset="0"/>
              </a:rPr>
              <a:t>x</a:t>
            </a:r>
            <a:r>
              <a:rPr lang="en-US" altLang="zh-CN" sz="2800" b="1" baseline="-25000" dirty="0">
                <a:latin typeface="Times New Roman" pitchFamily="18" charset="0"/>
                <a:cs typeface="Times New Roman" pitchFamily="18" charset="0"/>
              </a:rPr>
              <a:t>i </a:t>
            </a:r>
            <a:r>
              <a:rPr lang="en-US" altLang="zh-CN" sz="2800" b="1" baseline="30000" dirty="0">
                <a:latin typeface="Times New Roman" pitchFamily="18" charset="0"/>
                <a:cs typeface="Times New Roman" pitchFamily="18" charset="0"/>
              </a:rPr>
              <a:t>T</a:t>
            </a:r>
            <a:r>
              <a:rPr lang="en-US" altLang="zh-CN" sz="2800" b="1" dirty="0">
                <a:latin typeface="Times New Roman" pitchFamily="18" charset="0"/>
                <a:cs typeface="Times New Roman" pitchFamily="18" charset="0"/>
              </a:rPr>
              <a:t>x</a:t>
            </a:r>
            <a:r>
              <a:rPr lang="en-US" altLang="zh-CN" sz="2800" b="1" baseline="-25000" dirty="0">
                <a:latin typeface="Times New Roman" pitchFamily="18" charset="0"/>
                <a:cs typeface="Times New Roman" pitchFamily="18" charset="0"/>
              </a:rPr>
              <a:t>j </a:t>
            </a:r>
            <a:r>
              <a:rPr lang="en-US" altLang="zh-CN" sz="2800" dirty="0">
                <a:latin typeface="Times New Roman" pitchFamily="18" charset="0"/>
                <a:cs typeface="Times New Roman" pitchFamily="18" charset="0"/>
              </a:rPr>
              <a:t>+ </a:t>
            </a:r>
            <a:r>
              <a:rPr lang="el-GR" altLang="zh-CN" sz="2800" dirty="0">
                <a:latin typeface="Times New Roman" pitchFamily="18" charset="0"/>
                <a:cs typeface="Times New Roman" pitchFamily="18" charset="0"/>
              </a:rPr>
              <a:t>β</a:t>
            </a:r>
            <a:r>
              <a:rPr lang="en-US" altLang="zh-CN" sz="2800" baseline="-25000" dirty="0">
                <a:latin typeface="Times New Roman" pitchFamily="18" charset="0"/>
                <a:cs typeface="Times New Roman" pitchFamily="18" charset="0"/>
              </a:rPr>
              <a:t>1</a:t>
            </a:r>
            <a:r>
              <a:rPr lang="en-US" altLang="zh-CN" sz="2800" dirty="0">
                <a:latin typeface="Times New Roman" pitchFamily="18" charset="0"/>
                <a:cs typeface="Times New Roman" pitchFamily="18" charset="0"/>
              </a:rPr>
              <a:t>)</a:t>
            </a:r>
            <a:endParaRPr lang="en-US" altLang="zh-CN" sz="2800" i="1" baseline="30000" dirty="0">
              <a:latin typeface="Times New Roman" pitchFamily="18" charset="0"/>
              <a:cs typeface="Times New Roman" pitchFamily="18" charset="0"/>
            </a:endParaRPr>
          </a:p>
        </p:txBody>
      </p:sp>
      <p:graphicFrame>
        <p:nvGraphicFramePr>
          <p:cNvPr id="129026" name="Object 7"/>
          <p:cNvGraphicFramePr>
            <a:graphicFrameLocks noChangeAspect="1"/>
          </p:cNvGraphicFramePr>
          <p:nvPr>
            <p:extLst>
              <p:ext uri="{D42A27DB-BD31-4B8C-83A1-F6EECF244321}">
                <p14:modId xmlns:p14="http://schemas.microsoft.com/office/powerpoint/2010/main" val="3728705852"/>
              </p:ext>
            </p:extLst>
          </p:nvPr>
        </p:nvGraphicFramePr>
        <p:xfrm>
          <a:off x="1835696" y="3861048"/>
          <a:ext cx="3948113" cy="1095375"/>
        </p:xfrm>
        <a:graphic>
          <a:graphicData uri="http://schemas.openxmlformats.org/presentationml/2006/ole">
            <mc:AlternateContent xmlns:mc="http://schemas.openxmlformats.org/markup-compatibility/2006">
              <mc:Choice xmlns:v="urn:schemas-microsoft-com:vml" Requires="v">
                <p:oleObj spid="_x0000_s129050" name="Equation" r:id="rId3" imgW="1739900" imgH="482600" progId="">
                  <p:embed/>
                </p:oleObj>
              </mc:Choice>
              <mc:Fallback>
                <p:oleObj name="Equation" r:id="rId3" imgW="1739900" imgH="48260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3861048"/>
                        <a:ext cx="3948113" cy="109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楷体" pitchFamily="49" charset="-122"/>
                <a:ea typeface="楷体" pitchFamily="49" charset="-122"/>
              </a:rPr>
              <a:t>带核函数的支持向量机</a:t>
            </a:r>
          </a:p>
        </p:txBody>
      </p:sp>
      <p:sp>
        <p:nvSpPr>
          <p:cNvPr id="6" name="Rectangle 5"/>
          <p:cNvSpPr>
            <a:spLocks noChangeArrowheads="1"/>
          </p:cNvSpPr>
          <p:nvPr/>
        </p:nvSpPr>
        <p:spPr bwMode="auto">
          <a:xfrm>
            <a:off x="381000" y="1496144"/>
            <a:ext cx="8229600" cy="5029200"/>
          </a:xfrm>
          <a:prstGeom prst="rect">
            <a:avLst/>
          </a:prstGeom>
          <a:noFill/>
          <a:ln w="9525">
            <a:noFill/>
            <a:miter lim="800000"/>
            <a:headEnd/>
            <a:tailEnd/>
          </a:ln>
        </p:spPr>
        <p:txBody>
          <a:bodyPr/>
          <a:lstStyle/>
          <a:p>
            <a:pPr marL="342900" indent="-342900" algn="l">
              <a:spcBef>
                <a:spcPct val="20000"/>
              </a:spcBef>
              <a:buClr>
                <a:srgbClr val="800000"/>
              </a:buClr>
              <a:buSzPct val="65000"/>
              <a:buFont typeface="Wingdings" pitchFamily="2" charset="2"/>
              <a:buChar char="Ø"/>
            </a:pPr>
            <a:r>
              <a:rPr lang="zh-CN" altLang="en-US" sz="2400" b="1" dirty="0">
                <a:latin typeface="楷体" pitchFamily="49" charset="-122"/>
                <a:ea typeface="楷体" pitchFamily="49" charset="-122"/>
              </a:rPr>
              <a:t>对偶方程</a:t>
            </a:r>
            <a:endParaRPr lang="en-US" altLang="zh-CN" sz="2400" b="1" dirty="0">
              <a:latin typeface="楷体" pitchFamily="49" charset="-122"/>
              <a:ea typeface="楷体" pitchFamily="49" charset="-122"/>
            </a:endParaRPr>
          </a:p>
          <a:p>
            <a:pPr marL="342900" indent="-342900" algn="l">
              <a:spcBef>
                <a:spcPct val="20000"/>
              </a:spcBef>
              <a:buClr>
                <a:srgbClr val="800000"/>
              </a:buClr>
              <a:buSzPct val="65000"/>
              <a:buFont typeface="Wingdings" pitchFamily="2" charset="2"/>
              <a:buChar char="Ø"/>
            </a:pPr>
            <a:endParaRPr lang="en-US" altLang="zh-CN" sz="2400" b="1" dirty="0">
              <a:latin typeface="楷体" pitchFamily="49" charset="-122"/>
              <a:ea typeface="楷体" pitchFamily="49" charset="-122"/>
            </a:endParaRPr>
          </a:p>
          <a:p>
            <a:pPr marL="342900" indent="-342900" algn="l">
              <a:spcBef>
                <a:spcPct val="20000"/>
              </a:spcBef>
              <a:buClr>
                <a:srgbClr val="800000"/>
              </a:buClr>
              <a:buSzPct val="65000"/>
              <a:buFont typeface="Wingdings" pitchFamily="2" charset="2"/>
              <a:buChar char="Ø"/>
            </a:pPr>
            <a:endParaRPr lang="en-US" altLang="zh-CN" sz="2400" b="1" dirty="0">
              <a:latin typeface="楷体" pitchFamily="49" charset="-122"/>
              <a:ea typeface="楷体" pitchFamily="49" charset="-122"/>
            </a:endParaRPr>
          </a:p>
          <a:p>
            <a:pPr marL="342900" indent="-342900" algn="l">
              <a:spcBef>
                <a:spcPct val="20000"/>
              </a:spcBef>
              <a:buClr>
                <a:srgbClr val="800000"/>
              </a:buClr>
              <a:buSzPct val="65000"/>
              <a:buFont typeface="Wingdings" pitchFamily="2" charset="2"/>
              <a:buChar char="Ø"/>
            </a:pPr>
            <a:endParaRPr lang="en-US" altLang="zh-CN" sz="2400" b="1" dirty="0">
              <a:latin typeface="楷体" pitchFamily="49" charset="-122"/>
              <a:ea typeface="楷体" pitchFamily="49" charset="-122"/>
            </a:endParaRPr>
          </a:p>
          <a:p>
            <a:pPr marL="342900" indent="-342900" algn="l">
              <a:spcBef>
                <a:spcPct val="20000"/>
              </a:spcBef>
              <a:buClr>
                <a:srgbClr val="800000"/>
              </a:buClr>
              <a:buSzPct val="65000"/>
              <a:buFont typeface="Wingdings" pitchFamily="2" charset="2"/>
              <a:buChar char="Ø"/>
            </a:pPr>
            <a:endParaRPr lang="en-US" altLang="zh-CN" sz="2400" b="1" dirty="0">
              <a:latin typeface="楷体" pitchFamily="49" charset="-122"/>
              <a:ea typeface="楷体" pitchFamily="49" charset="-122"/>
            </a:endParaRPr>
          </a:p>
          <a:p>
            <a:pPr marL="342900" indent="-342900" algn="l">
              <a:spcBef>
                <a:spcPct val="20000"/>
              </a:spcBef>
              <a:buClr>
                <a:srgbClr val="800000"/>
              </a:buClr>
              <a:buSzPct val="65000"/>
              <a:buFont typeface="Wingdings" pitchFamily="2" charset="2"/>
              <a:buChar char="Ø"/>
            </a:pPr>
            <a:r>
              <a:rPr lang="zh-CN" altLang="en-US" sz="2400" b="1" dirty="0">
                <a:latin typeface="楷体" pitchFamily="49" charset="-122"/>
                <a:ea typeface="楷体" pitchFamily="49" charset="-122"/>
              </a:rPr>
              <a:t>超平面方程</a:t>
            </a:r>
            <a:endParaRPr lang="en-US" altLang="zh-CN" sz="2400" b="1" dirty="0">
              <a:latin typeface="楷体" pitchFamily="49" charset="-122"/>
              <a:ea typeface="楷体" pitchFamily="49" charset="-122"/>
            </a:endParaRPr>
          </a:p>
          <a:p>
            <a:pPr marL="342900" indent="-342900" algn="l">
              <a:spcBef>
                <a:spcPct val="20000"/>
              </a:spcBef>
              <a:buSzPct val="65000"/>
              <a:buFont typeface="Wingdings" pitchFamily="2" charset="2"/>
              <a:buChar char="p"/>
            </a:pPr>
            <a:endParaRPr lang="en-US" altLang="zh-CN" sz="2400" b="1" dirty="0">
              <a:latin typeface="Times New Roman" pitchFamily="18" charset="0"/>
            </a:endParaRPr>
          </a:p>
          <a:p>
            <a:pPr marL="342900" indent="-342900" algn="l">
              <a:spcBef>
                <a:spcPct val="20000"/>
              </a:spcBef>
              <a:buSzPct val="65000"/>
              <a:buFont typeface="Wingdings" pitchFamily="2" charset="2"/>
              <a:buChar char="p"/>
            </a:pPr>
            <a:endParaRPr lang="en-US" altLang="zh-CN" sz="2400" b="1" dirty="0">
              <a:latin typeface="Times New Roman" pitchFamily="18" charset="0"/>
            </a:endParaRPr>
          </a:p>
        </p:txBody>
      </p:sp>
      <p:sp>
        <p:nvSpPr>
          <p:cNvPr id="7" name="Text Box 6"/>
          <p:cNvSpPr txBox="1">
            <a:spLocks noChangeArrowheads="1"/>
          </p:cNvSpPr>
          <p:nvPr/>
        </p:nvSpPr>
        <p:spPr bwMode="auto">
          <a:xfrm>
            <a:off x="914400" y="1988840"/>
            <a:ext cx="7086600" cy="1570038"/>
          </a:xfrm>
          <a:prstGeom prst="rect">
            <a:avLst/>
          </a:prstGeom>
          <a:noFill/>
          <a:ln w="25400" algn="ctr">
            <a:solidFill>
              <a:srgbClr val="008000"/>
            </a:solidFill>
            <a:miter lim="800000"/>
            <a:headEnd/>
            <a:tailEnd/>
          </a:ln>
        </p:spPr>
        <p:txBody>
          <a:bodyPr>
            <a:spAutoFit/>
          </a:bodyPr>
          <a:lstStyle/>
          <a:p>
            <a:pPr algn="l"/>
            <a:r>
              <a:rPr lang="en-US" altLang="zh-CN" sz="2400" dirty="0">
                <a:latin typeface="Times New Roman" pitchFamily="18" charset="0"/>
              </a:rPr>
              <a:t>Find </a:t>
            </a:r>
            <a:r>
              <a:rPr lang="el-GR" altLang="zh-CN" sz="2400" i="1" dirty="0">
                <a:latin typeface="Times New Roman" pitchFamily="18" charset="0"/>
                <a:cs typeface="Times New Roman" pitchFamily="18" charset="0"/>
              </a:rPr>
              <a:t>α</a:t>
            </a:r>
            <a:r>
              <a:rPr lang="en-US" altLang="zh-CN" sz="2400" i="1" baseline="-25000" dirty="0">
                <a:latin typeface="Times New Roman" pitchFamily="18" charset="0"/>
                <a:cs typeface="Times New Roman" pitchFamily="18" charset="0"/>
              </a:rPr>
              <a:t>1</a:t>
            </a:r>
            <a:r>
              <a:rPr lang="en-US" altLang="zh-CN" sz="2400" i="1" dirty="0">
                <a:latin typeface="Times New Roman" pitchFamily="18" charset="0"/>
                <a:cs typeface="Times New Roman" pitchFamily="18" charset="0"/>
              </a:rPr>
              <a:t>…</a:t>
            </a:r>
            <a:r>
              <a:rPr lang="el-GR" altLang="zh-CN" sz="2400" i="1" dirty="0">
                <a:latin typeface="Times New Roman" pitchFamily="18" charset="0"/>
                <a:cs typeface="Times New Roman" pitchFamily="18" charset="0"/>
              </a:rPr>
              <a:t>α</a:t>
            </a:r>
            <a:r>
              <a:rPr lang="en-US" altLang="zh-CN" sz="2400" i="1" baseline="-25000" dirty="0">
                <a:latin typeface="Times New Roman" pitchFamily="18" charset="0"/>
                <a:cs typeface="Times New Roman" pitchFamily="18" charset="0"/>
              </a:rPr>
              <a:t>N</a:t>
            </a:r>
            <a:r>
              <a:rPr lang="en-US" altLang="zh-CN" sz="2400" baseline="-25000" dirty="0">
                <a:latin typeface="Times New Roman" pitchFamily="18" charset="0"/>
                <a:cs typeface="Times New Roman" pitchFamily="18" charset="0"/>
              </a:rPr>
              <a:t> </a:t>
            </a:r>
            <a:r>
              <a:rPr lang="en-US" altLang="zh-CN" sz="2400" dirty="0">
                <a:latin typeface="Times New Roman" pitchFamily="18" charset="0"/>
              </a:rPr>
              <a:t>such that</a:t>
            </a:r>
          </a:p>
          <a:p>
            <a:pPr algn="l"/>
            <a:r>
              <a:rPr lang="en-US" altLang="zh-CN" sz="2400" dirty="0">
                <a:latin typeface="Times New Roman" pitchFamily="18" charset="0"/>
                <a:cs typeface="Times New Roman" pitchFamily="18" charset="0"/>
              </a:rPr>
              <a:t>Q(</a:t>
            </a:r>
            <a:r>
              <a:rPr lang="el-GR" altLang="zh-CN" sz="2400" dirty="0">
                <a:latin typeface="Times New Roman" pitchFamily="18" charset="0"/>
              </a:rPr>
              <a:t>α</a:t>
            </a:r>
            <a:r>
              <a:rPr lang="en-US" altLang="zh-CN" sz="2400" dirty="0">
                <a:latin typeface="Times New Roman" pitchFamily="18" charset="0"/>
                <a:cs typeface="Times New Roman" pitchFamily="18" charset="0"/>
              </a:rPr>
              <a:t>) =</a:t>
            </a:r>
            <a:r>
              <a:rPr lang="el-GR" altLang="zh-CN" sz="2400" dirty="0">
                <a:latin typeface="Times New Roman" pitchFamily="18" charset="0"/>
                <a:cs typeface="Times New Roman" pitchFamily="18" charset="0"/>
              </a:rPr>
              <a:t>Σ</a:t>
            </a:r>
            <a:r>
              <a:rPr lang="el-GR" altLang="zh-CN" sz="2400" i="1" dirty="0">
                <a:latin typeface="Times New Roman" pitchFamily="18" charset="0"/>
                <a:cs typeface="Times New Roman" pitchFamily="18" charset="0"/>
              </a:rPr>
              <a:t>α</a:t>
            </a:r>
            <a:r>
              <a:rPr lang="en-US" altLang="zh-CN" sz="2400" i="1" baseline="-25000" dirty="0">
                <a:latin typeface="Times New Roman" pitchFamily="18" charset="0"/>
                <a:cs typeface="Times New Roman" pitchFamily="18" charset="0"/>
              </a:rPr>
              <a:t>i</a:t>
            </a:r>
            <a:r>
              <a:rPr lang="en-US" altLang="zh-CN" sz="2400" baseline="-250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 ½</a:t>
            </a:r>
            <a:r>
              <a:rPr lang="el-GR" altLang="zh-CN" sz="2400" dirty="0">
                <a:latin typeface="Times New Roman" pitchFamily="18" charset="0"/>
              </a:rPr>
              <a:t>ΣΣ</a:t>
            </a:r>
            <a:r>
              <a:rPr lang="el-GR" altLang="zh-CN" sz="2400" i="1" dirty="0">
                <a:latin typeface="Times New Roman" pitchFamily="18" charset="0"/>
                <a:cs typeface="Times New Roman" pitchFamily="18" charset="0"/>
              </a:rPr>
              <a:t>α</a:t>
            </a:r>
            <a:r>
              <a:rPr lang="en-US" altLang="zh-CN" sz="2400" i="1" baseline="-25000" dirty="0">
                <a:latin typeface="Times New Roman" pitchFamily="18" charset="0"/>
                <a:cs typeface="Times New Roman" pitchFamily="18" charset="0"/>
              </a:rPr>
              <a:t>i</a:t>
            </a:r>
            <a:r>
              <a:rPr lang="el-GR" altLang="zh-CN" sz="2400" i="1" dirty="0">
                <a:latin typeface="Times New Roman" pitchFamily="18" charset="0"/>
                <a:cs typeface="Times New Roman" pitchFamily="18" charset="0"/>
              </a:rPr>
              <a:t>α</a:t>
            </a:r>
            <a:r>
              <a:rPr lang="en-US" altLang="zh-CN" sz="2400" i="1" baseline="-25000" dirty="0" err="1">
                <a:latin typeface="Times New Roman" pitchFamily="18" charset="0"/>
                <a:cs typeface="Times New Roman" pitchFamily="18" charset="0"/>
              </a:rPr>
              <a:t>j</a:t>
            </a:r>
            <a:r>
              <a:rPr lang="en-US" altLang="zh-CN" sz="2400" i="1" dirty="0" err="1">
                <a:latin typeface="Times New Roman" pitchFamily="18" charset="0"/>
                <a:cs typeface="Times New Roman" pitchFamily="18" charset="0"/>
              </a:rPr>
              <a:t>y</a:t>
            </a:r>
            <a:r>
              <a:rPr lang="en-US" altLang="zh-CN" sz="2400" i="1" baseline="-25000" dirty="0" err="1">
                <a:latin typeface="Times New Roman" pitchFamily="18" charset="0"/>
                <a:cs typeface="Times New Roman" pitchFamily="18" charset="0"/>
              </a:rPr>
              <a:t>i</a:t>
            </a:r>
            <a:r>
              <a:rPr lang="en-US" altLang="zh-CN" sz="2400" i="1" dirty="0" err="1">
                <a:latin typeface="Times New Roman" pitchFamily="18" charset="0"/>
                <a:cs typeface="Times New Roman" pitchFamily="18" charset="0"/>
              </a:rPr>
              <a:t>y</a:t>
            </a:r>
            <a:r>
              <a:rPr lang="en-US" altLang="zh-CN" sz="2400" i="1" baseline="-25000" dirty="0" err="1">
                <a:latin typeface="Times New Roman" pitchFamily="18" charset="0"/>
                <a:cs typeface="Times New Roman" pitchFamily="18" charset="0"/>
              </a:rPr>
              <a:t>j</a:t>
            </a:r>
            <a:r>
              <a:rPr lang="en-US" altLang="zh-CN" sz="2400" i="1" dirty="0" err="1">
                <a:latin typeface="Times New Roman" pitchFamily="18" charset="0"/>
              </a:rPr>
              <a:t>K</a:t>
            </a:r>
            <a:r>
              <a:rPr lang="en-US" altLang="zh-CN" sz="2400" dirty="0">
                <a:latin typeface="Times New Roman" pitchFamily="18" charset="0"/>
              </a:rPr>
              <a:t>(x</a:t>
            </a:r>
            <a:r>
              <a:rPr lang="en-US" altLang="zh-CN" sz="2400" baseline="-25000" dirty="0">
                <a:latin typeface="Times New Roman" pitchFamily="18" charset="0"/>
              </a:rPr>
              <a:t>i</a:t>
            </a:r>
            <a:r>
              <a:rPr lang="en-US" altLang="zh-CN" sz="2400" dirty="0">
                <a:latin typeface="Times New Roman" pitchFamily="18" charset="0"/>
              </a:rPr>
              <a:t>,</a:t>
            </a:r>
            <a:r>
              <a:rPr lang="en-US" altLang="zh-CN" sz="2400" baseline="-25000" dirty="0">
                <a:latin typeface="Times New Roman" pitchFamily="18" charset="0"/>
              </a:rPr>
              <a:t> </a:t>
            </a:r>
            <a:r>
              <a:rPr lang="en-US" altLang="zh-CN" sz="2400" dirty="0" err="1">
                <a:latin typeface="Times New Roman" pitchFamily="18" charset="0"/>
              </a:rPr>
              <a:t>x</a:t>
            </a:r>
            <a:r>
              <a:rPr lang="en-US" altLang="zh-CN" sz="2400" baseline="-25000" dirty="0" err="1">
                <a:latin typeface="Times New Roman" pitchFamily="18" charset="0"/>
              </a:rPr>
              <a:t>j</a:t>
            </a:r>
            <a:r>
              <a:rPr lang="en-US" altLang="zh-CN" sz="2400" dirty="0">
                <a:latin typeface="Times New Roman" pitchFamily="18" charset="0"/>
              </a:rPr>
              <a:t>) is maximized and </a:t>
            </a:r>
          </a:p>
          <a:p>
            <a:pPr algn="l"/>
            <a:r>
              <a:rPr lang="en-US" altLang="zh-CN" sz="2400" dirty="0">
                <a:latin typeface="Times New Roman" pitchFamily="18" charset="0"/>
              </a:rPr>
              <a:t>(1)  </a:t>
            </a:r>
            <a:r>
              <a:rPr lang="el-GR" altLang="zh-CN" sz="2400" dirty="0">
                <a:latin typeface="Times New Roman" pitchFamily="18" charset="0"/>
              </a:rPr>
              <a:t>Σ</a:t>
            </a:r>
            <a:r>
              <a:rPr lang="el-GR" altLang="zh-CN" sz="2400" i="1" dirty="0">
                <a:latin typeface="Times New Roman" pitchFamily="18" charset="0"/>
                <a:cs typeface="Times New Roman" pitchFamily="18" charset="0"/>
              </a:rPr>
              <a:t>α</a:t>
            </a:r>
            <a:r>
              <a:rPr lang="en-US" altLang="zh-CN" sz="2400" i="1" baseline="-25000" dirty="0" err="1">
                <a:latin typeface="Times New Roman" pitchFamily="18" charset="0"/>
                <a:cs typeface="Times New Roman" pitchFamily="18" charset="0"/>
              </a:rPr>
              <a:t>i</a:t>
            </a:r>
            <a:r>
              <a:rPr lang="en-US" altLang="zh-CN" sz="2400" i="1" dirty="0" err="1">
                <a:latin typeface="Times New Roman" pitchFamily="18" charset="0"/>
                <a:cs typeface="Times New Roman" pitchFamily="18" charset="0"/>
              </a:rPr>
              <a:t>y</a:t>
            </a:r>
            <a:r>
              <a:rPr lang="en-US" altLang="zh-CN" sz="2400" i="1" baseline="-25000" dirty="0" err="1">
                <a:latin typeface="Times New Roman" pitchFamily="18" charset="0"/>
                <a:cs typeface="Times New Roman" pitchFamily="18" charset="0"/>
              </a:rPr>
              <a:t>i</a:t>
            </a:r>
            <a:r>
              <a:rPr lang="en-US" altLang="zh-CN" sz="2400" baseline="-250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 0</a:t>
            </a:r>
            <a:endParaRPr lang="en-US" altLang="zh-CN" sz="2400" dirty="0">
              <a:latin typeface="Times New Roman" pitchFamily="18" charset="0"/>
            </a:endParaRPr>
          </a:p>
          <a:p>
            <a:pPr algn="l"/>
            <a:r>
              <a:rPr lang="en-US" altLang="zh-CN" sz="2400" dirty="0">
                <a:latin typeface="Times New Roman" pitchFamily="18" charset="0"/>
              </a:rPr>
              <a:t>(2) </a:t>
            </a:r>
            <a:r>
              <a:rPr lang="el-GR" altLang="zh-CN" sz="2400" i="1" dirty="0">
                <a:latin typeface="Times New Roman" pitchFamily="18" charset="0"/>
                <a:cs typeface="Times New Roman" pitchFamily="18" charset="0"/>
              </a:rPr>
              <a:t>α</a:t>
            </a:r>
            <a:r>
              <a:rPr lang="en-US" altLang="zh-CN" sz="2400" i="1" baseline="-25000" dirty="0">
                <a:latin typeface="Times New Roman" pitchFamily="18" charset="0"/>
                <a:cs typeface="Times New Roman" pitchFamily="18" charset="0"/>
              </a:rPr>
              <a:t>i</a:t>
            </a:r>
            <a:r>
              <a:rPr lang="en-US" altLang="zh-CN" sz="2400" dirty="0">
                <a:latin typeface="Times New Roman" pitchFamily="18" charset="0"/>
              </a:rPr>
              <a:t> </a:t>
            </a:r>
            <a:r>
              <a:rPr lang="en-US" altLang="zh-CN" sz="2400" dirty="0">
                <a:latin typeface="Times New Roman" pitchFamily="18" charset="0"/>
                <a:cs typeface="Times New Roman" pitchFamily="18" charset="0"/>
              </a:rPr>
              <a:t>≥ 0 for all </a:t>
            </a:r>
            <a:r>
              <a:rPr lang="el-GR" altLang="zh-CN" sz="2400" i="1" dirty="0">
                <a:latin typeface="Times New Roman" pitchFamily="18" charset="0"/>
                <a:cs typeface="Times New Roman" pitchFamily="18" charset="0"/>
              </a:rPr>
              <a:t>α</a:t>
            </a:r>
            <a:r>
              <a:rPr lang="en-US" altLang="zh-CN" sz="2400" i="1" baseline="-25000" dirty="0">
                <a:latin typeface="Times New Roman" pitchFamily="18" charset="0"/>
                <a:cs typeface="Times New Roman" pitchFamily="18" charset="0"/>
              </a:rPr>
              <a:t>i</a:t>
            </a:r>
            <a:endParaRPr lang="en-US" altLang="zh-CN" sz="2400" i="1" dirty="0">
              <a:latin typeface="Times New Roman" pitchFamily="18" charset="0"/>
              <a:cs typeface="Times New Roman" pitchFamily="18" charset="0"/>
            </a:endParaRPr>
          </a:p>
        </p:txBody>
      </p:sp>
      <p:sp>
        <p:nvSpPr>
          <p:cNvPr id="8" name="Text Box 7"/>
          <p:cNvSpPr txBox="1">
            <a:spLocks noChangeArrowheads="1"/>
          </p:cNvSpPr>
          <p:nvPr/>
        </p:nvSpPr>
        <p:spPr bwMode="auto">
          <a:xfrm>
            <a:off x="2286000" y="4149080"/>
            <a:ext cx="4374232" cy="523220"/>
          </a:xfrm>
          <a:prstGeom prst="rect">
            <a:avLst/>
          </a:prstGeom>
          <a:noFill/>
          <a:ln w="25400" algn="ctr">
            <a:solidFill>
              <a:srgbClr val="008000"/>
            </a:solidFill>
            <a:miter lim="800000"/>
            <a:headEnd/>
            <a:tailEnd/>
          </a:ln>
        </p:spPr>
        <p:txBody>
          <a:bodyPr wrap="square">
            <a:spAutoFit/>
          </a:bodyPr>
          <a:lstStyle/>
          <a:p>
            <a:pPr algn="l"/>
            <a:r>
              <a:rPr lang="en-US" altLang="zh-CN" sz="2800" b="1" i="1" dirty="0">
                <a:latin typeface="Times New Roman" pitchFamily="18" charset="0"/>
              </a:rPr>
              <a:t>f</a:t>
            </a:r>
            <a:r>
              <a:rPr lang="en-US" altLang="zh-CN" sz="2800" b="1" dirty="0">
                <a:latin typeface="Times New Roman" pitchFamily="18" charset="0"/>
              </a:rPr>
              <a:t>(x) = </a:t>
            </a:r>
            <a:r>
              <a:rPr lang="el-GR" altLang="zh-CN" sz="2800" b="1" dirty="0">
                <a:latin typeface="Times New Roman" pitchFamily="18" charset="0"/>
                <a:cs typeface="Times New Roman" pitchFamily="18" charset="0"/>
              </a:rPr>
              <a:t>Σ</a:t>
            </a:r>
            <a:r>
              <a:rPr lang="el-GR" altLang="zh-CN" sz="2800" b="1" i="1" dirty="0">
                <a:latin typeface="Times New Roman" pitchFamily="18" charset="0"/>
                <a:cs typeface="Times New Roman" pitchFamily="18" charset="0"/>
              </a:rPr>
              <a:t>α</a:t>
            </a:r>
            <a:r>
              <a:rPr lang="en-US" altLang="zh-CN" sz="2800" b="1" i="1" baseline="-25000" dirty="0">
                <a:latin typeface="Times New Roman" pitchFamily="18" charset="0"/>
                <a:cs typeface="Times New Roman" pitchFamily="18" charset="0"/>
              </a:rPr>
              <a:t>i</a:t>
            </a:r>
            <a:r>
              <a:rPr lang="en-US" altLang="zh-CN" sz="2800" b="1" i="1" dirty="0">
                <a:latin typeface="Times New Roman" pitchFamily="18" charset="0"/>
                <a:cs typeface="Times New Roman" pitchFamily="18" charset="0"/>
              </a:rPr>
              <a:t>y</a:t>
            </a:r>
            <a:r>
              <a:rPr lang="en-US" altLang="zh-CN" sz="2800" b="1" i="1" baseline="-25000" dirty="0">
                <a:latin typeface="Times New Roman" pitchFamily="18" charset="0"/>
                <a:cs typeface="Times New Roman" pitchFamily="18" charset="0"/>
              </a:rPr>
              <a:t>i</a:t>
            </a:r>
            <a:r>
              <a:rPr lang="en-US" altLang="zh-CN" sz="2800" b="1" i="1" dirty="0">
                <a:latin typeface="Times New Roman" pitchFamily="18" charset="0"/>
              </a:rPr>
              <a:t>K</a:t>
            </a:r>
            <a:r>
              <a:rPr lang="en-US" altLang="zh-CN" sz="2800" b="1" dirty="0">
                <a:latin typeface="Times New Roman" pitchFamily="18" charset="0"/>
              </a:rPr>
              <a:t>(x</a:t>
            </a:r>
            <a:r>
              <a:rPr lang="en-US" altLang="zh-CN" sz="2800" b="1" baseline="-25000" dirty="0">
                <a:latin typeface="Times New Roman" pitchFamily="18" charset="0"/>
              </a:rPr>
              <a:t>i</a:t>
            </a:r>
            <a:r>
              <a:rPr lang="en-US" altLang="zh-CN" sz="2800" b="1" dirty="0">
                <a:latin typeface="Times New Roman" pitchFamily="18" charset="0"/>
              </a:rPr>
              <a:t>,</a:t>
            </a:r>
            <a:r>
              <a:rPr lang="en-US" altLang="zh-CN" sz="2800" b="1" baseline="-25000" dirty="0">
                <a:latin typeface="Times New Roman" pitchFamily="18" charset="0"/>
              </a:rPr>
              <a:t> </a:t>
            </a:r>
            <a:r>
              <a:rPr lang="en-US" altLang="zh-CN" sz="2800" b="1" dirty="0">
                <a:latin typeface="Times New Roman" pitchFamily="18" charset="0"/>
              </a:rPr>
              <a:t>x</a:t>
            </a:r>
            <a:r>
              <a:rPr lang="en-US" altLang="zh-CN" sz="2800" b="1" baseline="-25000" dirty="0">
                <a:latin typeface="Times New Roman" pitchFamily="18" charset="0"/>
              </a:rPr>
              <a:t>j</a:t>
            </a:r>
            <a:r>
              <a:rPr lang="en-US" altLang="zh-CN" sz="2800" b="1" dirty="0">
                <a:latin typeface="Times New Roman" pitchFamily="18" charset="0"/>
              </a:rPr>
              <a:t>)+ </a:t>
            </a:r>
            <a:r>
              <a:rPr lang="en-US" altLang="zh-CN" sz="2800" b="1" i="1" dirty="0">
                <a:latin typeface="Times New Roman" pitchFamily="18" charset="0"/>
              </a:rPr>
              <a:t>b</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楷体" pitchFamily="49" charset="-122"/>
                <a:ea typeface="楷体" pitchFamily="49" charset="-122"/>
              </a:rPr>
              <a:t>支持向量机的属性</a:t>
            </a:r>
          </a:p>
        </p:txBody>
      </p:sp>
      <p:sp>
        <p:nvSpPr>
          <p:cNvPr id="6" name="Rectangle 3"/>
          <p:cNvSpPr txBox="1">
            <a:spLocks noChangeArrowheads="1"/>
          </p:cNvSpPr>
          <p:nvPr/>
        </p:nvSpPr>
        <p:spPr>
          <a:xfrm>
            <a:off x="457200" y="1706587"/>
            <a:ext cx="8229600" cy="4530725"/>
          </a:xfrm>
          <a:prstGeom prst="rect">
            <a:avLst/>
          </a:prstGeom>
        </p:spPr>
        <p:txBody>
          <a:bodyPr/>
          <a:lstStyle/>
          <a:p>
            <a:pPr marL="495300" indent="-495300" algn="l">
              <a:lnSpc>
                <a:spcPct val="80000"/>
              </a:lnSpc>
              <a:spcBef>
                <a:spcPct val="20000"/>
              </a:spcBef>
              <a:buClr>
                <a:srgbClr val="800000"/>
              </a:buClr>
              <a:buFont typeface="Wingdings" pitchFamily="2" charset="2"/>
              <a:buChar char="Ø"/>
              <a:defRPr/>
            </a:pPr>
            <a:r>
              <a:rPr lang="zh-CN" altLang="en-US" sz="3200" dirty="0">
                <a:latin typeface="楷体" pitchFamily="49" charset="-122"/>
                <a:ea typeface="楷体" pitchFamily="49" charset="-122"/>
              </a:rPr>
              <a:t>超平面方程只由少量的支持向量表示，因此适用于解决大数据集问题</a:t>
            </a:r>
            <a:endParaRPr lang="en-US" altLang="zh-CN" sz="3200" dirty="0">
              <a:latin typeface="楷体" pitchFamily="49" charset="-122"/>
              <a:ea typeface="楷体" pitchFamily="49" charset="-122"/>
            </a:endParaRPr>
          </a:p>
          <a:p>
            <a:pPr marL="495300" indent="-495300" algn="l">
              <a:lnSpc>
                <a:spcPct val="80000"/>
              </a:lnSpc>
              <a:spcBef>
                <a:spcPct val="20000"/>
              </a:spcBef>
              <a:buClr>
                <a:srgbClr val="800000"/>
              </a:buClr>
              <a:buFont typeface="Wingdings" pitchFamily="2" charset="2"/>
              <a:buChar char="Ø"/>
              <a:defRPr/>
            </a:pPr>
            <a:r>
              <a:rPr lang="zh-CN" altLang="en-US" sz="3200" dirty="0">
                <a:latin typeface="楷体" pitchFamily="49" charset="-122"/>
                <a:ea typeface="楷体" pitchFamily="49" charset="-122"/>
              </a:rPr>
              <a:t>能处理高维数据，因为算法的时间复杂度不依赖于数据的维度</a:t>
            </a:r>
            <a:endParaRPr lang="en-US" altLang="zh-CN" sz="3200" dirty="0">
              <a:latin typeface="楷体" pitchFamily="49" charset="-122"/>
              <a:ea typeface="楷体" pitchFamily="49" charset="-122"/>
            </a:endParaRPr>
          </a:p>
          <a:p>
            <a:pPr marL="495300" indent="-495300" algn="l">
              <a:lnSpc>
                <a:spcPct val="80000"/>
              </a:lnSpc>
              <a:spcBef>
                <a:spcPct val="20000"/>
              </a:spcBef>
              <a:buClr>
                <a:srgbClr val="800000"/>
              </a:buClr>
              <a:buFont typeface="Wingdings" pitchFamily="2" charset="2"/>
              <a:buChar char="Ø"/>
              <a:defRPr/>
            </a:pPr>
            <a:r>
              <a:rPr lang="zh-CN" altLang="en-US" sz="3200" dirty="0">
                <a:latin typeface="楷体" pitchFamily="49" charset="-122"/>
                <a:ea typeface="楷体" pitchFamily="49" charset="-122"/>
              </a:rPr>
              <a:t>使用软</a:t>
            </a:r>
            <a:r>
              <a:rPr lang="en-US" altLang="zh-CN" sz="3200" dirty="0">
                <a:latin typeface="楷体" pitchFamily="49" charset="-122"/>
                <a:ea typeface="楷体" pitchFamily="49" charset="-122"/>
              </a:rPr>
              <a:t>margin</a:t>
            </a:r>
            <a:r>
              <a:rPr lang="zh-CN" altLang="en-US" sz="3200" dirty="0">
                <a:latin typeface="楷体" pitchFamily="49" charset="-122"/>
                <a:ea typeface="楷体" pitchFamily="49" charset="-122"/>
              </a:rPr>
              <a:t>可以控制过拟合问题</a:t>
            </a:r>
            <a:endParaRPr lang="en-US" altLang="zh-CN" sz="3200" dirty="0">
              <a:latin typeface="楷体" pitchFamily="49" charset="-122"/>
              <a:ea typeface="楷体" pitchFamily="49" charset="-122"/>
            </a:endParaRPr>
          </a:p>
          <a:p>
            <a:pPr marL="495300" indent="-495300" algn="l">
              <a:lnSpc>
                <a:spcPct val="80000"/>
              </a:lnSpc>
              <a:spcBef>
                <a:spcPct val="20000"/>
              </a:spcBef>
              <a:buClr>
                <a:srgbClr val="800000"/>
              </a:buClr>
              <a:buFont typeface="Wingdings" pitchFamily="2" charset="2"/>
              <a:buChar char="Ø"/>
              <a:defRPr/>
            </a:pPr>
            <a:r>
              <a:rPr lang="zh-CN" altLang="en-US" sz="3200" dirty="0">
                <a:latin typeface="楷体" pitchFamily="49" charset="-122"/>
                <a:ea typeface="楷体" pitchFamily="49" charset="-122"/>
              </a:rPr>
              <a:t>具有良好的数学属性：能够产生一个全局最优解</a:t>
            </a:r>
            <a:endParaRPr lang="en-US" altLang="zh-CN" sz="3200" dirty="0">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楷体" pitchFamily="49" charset="-122"/>
                <a:ea typeface="楷体" pitchFamily="49" charset="-122"/>
              </a:rPr>
              <a:t>支持向量机的应用</a:t>
            </a:r>
            <a:endParaRPr lang="zh-CN" altLang="en-US" dirty="0"/>
          </a:p>
        </p:txBody>
      </p:sp>
      <p:sp>
        <p:nvSpPr>
          <p:cNvPr id="5" name="Rectangle 3"/>
          <p:cNvSpPr txBox="1">
            <a:spLocks noChangeArrowheads="1"/>
          </p:cNvSpPr>
          <p:nvPr/>
        </p:nvSpPr>
        <p:spPr>
          <a:xfrm>
            <a:off x="457200" y="1600200"/>
            <a:ext cx="8229600" cy="4530725"/>
          </a:xfrm>
          <a:prstGeom prst="rect">
            <a:avLst/>
          </a:prstGeom>
        </p:spPr>
        <p:txBody>
          <a:bodyPr/>
          <a:lstStyle/>
          <a:p>
            <a:pPr marL="495300" indent="-495300" algn="l">
              <a:spcBef>
                <a:spcPct val="20000"/>
              </a:spcBef>
              <a:buClr>
                <a:srgbClr val="800000"/>
              </a:buClr>
              <a:buFont typeface="Wingdings" pitchFamily="2" charset="2"/>
              <a:buChar char="Ø"/>
              <a:defRPr/>
            </a:pPr>
            <a:r>
              <a:rPr lang="zh-CN" altLang="en-US" sz="3200" kern="0" dirty="0">
                <a:latin typeface="楷体" pitchFamily="49" charset="-122"/>
                <a:ea typeface="楷体" pitchFamily="49" charset="-122"/>
              </a:rPr>
              <a:t>支持向量机能被应用于广泛的领域，包括：</a:t>
            </a:r>
            <a:endParaRPr lang="en-US" altLang="zh-CN" sz="3200" kern="0" dirty="0">
              <a:latin typeface="楷体" pitchFamily="49" charset="-122"/>
              <a:ea typeface="楷体" pitchFamily="49" charset="-122"/>
            </a:endParaRPr>
          </a:p>
          <a:p>
            <a:pPr marL="952500" lvl="1" indent="-495300">
              <a:spcBef>
                <a:spcPct val="20000"/>
              </a:spcBef>
              <a:buClr>
                <a:srgbClr val="800000"/>
              </a:buClr>
              <a:buFont typeface="Wingdings" pitchFamily="2" charset="2"/>
              <a:buChar char="Ø"/>
              <a:defRPr/>
            </a:pPr>
            <a:r>
              <a:rPr lang="zh-CN" altLang="en-US" sz="3200" kern="0" dirty="0">
                <a:latin typeface="楷体" pitchFamily="49" charset="-122"/>
                <a:ea typeface="楷体" pitchFamily="49" charset="-122"/>
              </a:rPr>
              <a:t>文本分类</a:t>
            </a:r>
            <a:endParaRPr lang="en-US" altLang="zh-CN" sz="3200" kern="0" dirty="0">
              <a:latin typeface="楷体" pitchFamily="49" charset="-122"/>
              <a:ea typeface="楷体" pitchFamily="49" charset="-122"/>
            </a:endParaRPr>
          </a:p>
          <a:p>
            <a:pPr marL="952500" lvl="1" indent="-495300">
              <a:spcBef>
                <a:spcPct val="20000"/>
              </a:spcBef>
              <a:buClr>
                <a:srgbClr val="800000"/>
              </a:buClr>
              <a:buFont typeface="Wingdings" pitchFamily="2" charset="2"/>
              <a:buChar char="Ø"/>
              <a:defRPr/>
            </a:pPr>
            <a:r>
              <a:rPr lang="zh-CN" altLang="en-US" sz="3200" kern="0" dirty="0">
                <a:latin typeface="楷体" pitchFamily="49" charset="-122"/>
                <a:ea typeface="楷体" pitchFamily="49" charset="-122"/>
              </a:rPr>
              <a:t>图像分类</a:t>
            </a:r>
            <a:endParaRPr lang="en-US" altLang="zh-CN" sz="3200" kern="0" dirty="0">
              <a:latin typeface="楷体" pitchFamily="49" charset="-122"/>
              <a:ea typeface="楷体" pitchFamily="49" charset="-122"/>
            </a:endParaRPr>
          </a:p>
          <a:p>
            <a:pPr marL="952500" lvl="1" indent="-495300">
              <a:spcBef>
                <a:spcPct val="20000"/>
              </a:spcBef>
              <a:buClr>
                <a:srgbClr val="800000"/>
              </a:buClr>
              <a:buFont typeface="Wingdings" pitchFamily="2" charset="2"/>
              <a:buChar char="Ø"/>
              <a:defRPr/>
            </a:pPr>
            <a:r>
              <a:rPr lang="zh-CN" altLang="en-US" sz="3200" kern="0" dirty="0">
                <a:latin typeface="楷体" pitchFamily="49" charset="-122"/>
                <a:ea typeface="楷体" pitchFamily="49" charset="-122"/>
              </a:rPr>
              <a:t>医疗领域分类</a:t>
            </a:r>
            <a:endParaRPr lang="en-US" altLang="zh-CN" sz="3200" kern="0" dirty="0">
              <a:latin typeface="楷体" pitchFamily="49" charset="-122"/>
              <a:ea typeface="楷体" pitchFamily="49" charset="-122"/>
            </a:endParaRPr>
          </a:p>
          <a:p>
            <a:pPr marL="952500" lvl="1" indent="-495300">
              <a:spcBef>
                <a:spcPct val="20000"/>
              </a:spcBef>
              <a:buClr>
                <a:srgbClr val="800000"/>
              </a:buClr>
              <a:buFont typeface="Wingdings" pitchFamily="2" charset="2"/>
              <a:buChar char="Ø"/>
              <a:defRPr/>
            </a:pPr>
            <a:r>
              <a:rPr lang="zh-CN" altLang="en-US" sz="3200" kern="0" dirty="0">
                <a:latin typeface="楷体" pitchFamily="49" charset="-122"/>
                <a:ea typeface="楷体" pitchFamily="49" charset="-122"/>
              </a:rPr>
              <a:t>手写字母识别</a:t>
            </a:r>
            <a:endParaRPr lang="en-US" altLang="zh-CN" sz="3200" kern="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总结</a:t>
            </a:r>
          </a:p>
        </p:txBody>
      </p:sp>
      <p:sp>
        <p:nvSpPr>
          <p:cNvPr id="4" name="Rectangle 4"/>
          <p:cNvSpPr>
            <a:spLocks noGrp="1"/>
          </p:cNvSpPr>
          <p:nvPr>
            <p:ph sz="half" idx="1"/>
          </p:nvPr>
        </p:nvSpPr>
        <p:spPr>
          <a:xfrm>
            <a:off x="323528" y="1524000"/>
            <a:ext cx="8507288" cy="4953000"/>
          </a:xfrm>
        </p:spPr>
        <p:txBody>
          <a:bodyPr>
            <a:normAutofit/>
          </a:bodyPr>
          <a:lstStyle/>
          <a:p>
            <a:pPr marL="488950" indent="-457200">
              <a:spcBef>
                <a:spcPts val="1800"/>
              </a:spcBef>
              <a:buClr>
                <a:srgbClr val="800000"/>
              </a:buClr>
              <a:buFont typeface="Wingdings" pitchFamily="2" charset="2"/>
              <a:buChar char="Ø"/>
            </a:pPr>
            <a:r>
              <a:rPr lang="zh-CN" altLang="en-US" sz="3200" dirty="0">
                <a:latin typeface="楷体" pitchFamily="49" charset="-122"/>
                <a:ea typeface="楷体" pitchFamily="49" charset="-122"/>
                <a:cs typeface="Verdana" pitchFamily="34" charset="0"/>
              </a:rPr>
              <a:t>分类与回归</a:t>
            </a:r>
            <a:endParaRPr lang="en-US" altLang="zh-CN" sz="3200" dirty="0">
              <a:latin typeface="楷体" pitchFamily="49" charset="-122"/>
              <a:ea typeface="楷体" pitchFamily="49" charset="-122"/>
              <a:cs typeface="Verdana" pitchFamily="34" charset="0"/>
            </a:endParaRPr>
          </a:p>
          <a:p>
            <a:pPr marL="889000" lvl="1" indent="-457200">
              <a:spcBef>
                <a:spcPts val="1800"/>
              </a:spcBef>
              <a:buClr>
                <a:srgbClr val="800000"/>
              </a:buClr>
              <a:buFont typeface="Wingdings" pitchFamily="2" charset="2"/>
              <a:buChar char="Ø"/>
            </a:pPr>
            <a:r>
              <a:rPr lang="zh-CN" altLang="en-US" sz="2800" dirty="0">
                <a:latin typeface="楷体" pitchFamily="49" charset="-122"/>
                <a:ea typeface="楷体" pitchFamily="49" charset="-122"/>
                <a:cs typeface="Verdana" pitchFamily="34" charset="0"/>
              </a:rPr>
              <a:t>单变量线性回归</a:t>
            </a:r>
            <a:endParaRPr lang="en-US" altLang="zh-CN" sz="2800" dirty="0">
              <a:latin typeface="楷体" pitchFamily="49" charset="-122"/>
              <a:ea typeface="楷体" pitchFamily="49" charset="-122"/>
              <a:cs typeface="Verdana" pitchFamily="34" charset="0"/>
            </a:endParaRPr>
          </a:p>
          <a:p>
            <a:pPr marL="889000" lvl="1" indent="-457200">
              <a:spcBef>
                <a:spcPts val="1800"/>
              </a:spcBef>
              <a:buClr>
                <a:srgbClr val="800000"/>
              </a:buClr>
              <a:buFont typeface="Wingdings" pitchFamily="2" charset="2"/>
              <a:buChar char="Ø"/>
            </a:pPr>
            <a:r>
              <a:rPr lang="zh-CN" altLang="en-US" sz="2800" b="1" dirty="0">
                <a:solidFill>
                  <a:srgbClr val="FF0000"/>
                </a:solidFill>
                <a:latin typeface="楷体" pitchFamily="49" charset="-122"/>
                <a:ea typeface="楷体" pitchFamily="49" charset="-122"/>
                <a:cs typeface="Verdana" pitchFamily="34" charset="0"/>
              </a:rPr>
              <a:t>多变量线性回归</a:t>
            </a:r>
            <a:endParaRPr lang="en-US" altLang="zh-CN" sz="2800" b="1" dirty="0">
              <a:solidFill>
                <a:srgbClr val="FF0000"/>
              </a:solidFill>
              <a:latin typeface="楷体" pitchFamily="49" charset="-122"/>
              <a:ea typeface="楷体" pitchFamily="49" charset="-122"/>
              <a:cs typeface="Verdana" pitchFamily="34" charset="0"/>
            </a:endParaRPr>
          </a:p>
          <a:p>
            <a:pPr marL="889000" lvl="1" indent="-457200">
              <a:spcBef>
                <a:spcPts val="1800"/>
              </a:spcBef>
              <a:buClr>
                <a:srgbClr val="800000"/>
              </a:buClr>
              <a:buFont typeface="Wingdings" pitchFamily="2" charset="2"/>
              <a:buChar char="Ø"/>
            </a:pPr>
            <a:r>
              <a:rPr lang="zh-CN" altLang="en-US" sz="2800" dirty="0">
                <a:latin typeface="楷体" pitchFamily="49" charset="-122"/>
                <a:ea typeface="楷体" pitchFamily="49" charset="-122"/>
                <a:cs typeface="Verdana" pitchFamily="34" charset="0"/>
              </a:rPr>
              <a:t>带硬值域的线性分类器</a:t>
            </a:r>
            <a:endParaRPr lang="en-US" altLang="zh-CN" sz="2800" dirty="0">
              <a:latin typeface="楷体" pitchFamily="49" charset="-122"/>
              <a:ea typeface="楷体" pitchFamily="49" charset="-122"/>
              <a:cs typeface="Verdana" pitchFamily="34" charset="0"/>
            </a:endParaRPr>
          </a:p>
          <a:p>
            <a:pPr marL="889000" lvl="1" indent="-457200">
              <a:spcBef>
                <a:spcPts val="1800"/>
              </a:spcBef>
              <a:buClr>
                <a:srgbClr val="800000"/>
              </a:buClr>
              <a:buFont typeface="Wingdings" pitchFamily="2" charset="2"/>
              <a:buChar char="Ø"/>
            </a:pPr>
            <a:r>
              <a:rPr lang="zh-CN" altLang="en-US" sz="2800" b="1" dirty="0">
                <a:solidFill>
                  <a:srgbClr val="FF0000"/>
                </a:solidFill>
                <a:latin typeface="楷体" pitchFamily="49" charset="-122"/>
                <a:ea typeface="楷体" pitchFamily="49" charset="-122"/>
                <a:cs typeface="Verdana" pitchFamily="34" charset="0"/>
              </a:rPr>
              <a:t>带</a:t>
            </a:r>
            <a:r>
              <a:rPr lang="en-US" altLang="zh-CN" sz="2800" b="1" dirty="0">
                <a:solidFill>
                  <a:srgbClr val="FF0000"/>
                </a:solidFill>
                <a:latin typeface="楷体" pitchFamily="49" charset="-122"/>
                <a:ea typeface="楷体" pitchFamily="49" charset="-122"/>
                <a:cs typeface="Verdana" pitchFamily="34" charset="0"/>
              </a:rPr>
              <a:t>logistic</a:t>
            </a:r>
            <a:r>
              <a:rPr lang="zh-CN" altLang="en-US" sz="2800" b="1" dirty="0">
                <a:solidFill>
                  <a:srgbClr val="FF0000"/>
                </a:solidFill>
                <a:latin typeface="楷体" pitchFamily="49" charset="-122"/>
                <a:ea typeface="楷体" pitchFamily="49" charset="-122"/>
                <a:cs typeface="Verdana" pitchFamily="34" charset="0"/>
              </a:rPr>
              <a:t>回归的线性分类器</a:t>
            </a:r>
            <a:endParaRPr lang="en-US" altLang="zh-CN" sz="2800" b="1" dirty="0">
              <a:solidFill>
                <a:srgbClr val="FF0000"/>
              </a:solidFill>
              <a:latin typeface="楷体" pitchFamily="49" charset="-122"/>
              <a:ea typeface="楷体" pitchFamily="49" charset="-122"/>
              <a:cs typeface="Verdana" pitchFamily="34" charset="0"/>
            </a:endParaRPr>
          </a:p>
          <a:p>
            <a:pPr marL="488950" indent="-457200">
              <a:spcBef>
                <a:spcPts val="1800"/>
              </a:spcBef>
              <a:buClr>
                <a:srgbClr val="800000"/>
              </a:buClr>
              <a:buFont typeface="Wingdings" pitchFamily="2" charset="2"/>
              <a:buChar char="Ø"/>
            </a:pPr>
            <a:r>
              <a:rPr lang="zh-CN" altLang="en-US" sz="3200" dirty="0">
                <a:latin typeface="楷体" pitchFamily="49" charset="-122"/>
                <a:ea typeface="楷体" pitchFamily="49" charset="-122"/>
                <a:cs typeface="Verdana" pitchFamily="34" charset="0"/>
              </a:rPr>
              <a:t>支持向量机</a:t>
            </a:r>
            <a:endParaRPr lang="en-US" altLang="zh-CN" sz="3200" dirty="0">
              <a:latin typeface="楷体" pitchFamily="49" charset="-122"/>
              <a:ea typeface="楷体" pitchFamily="49" charset="-122"/>
              <a:cs typeface="Verdana" pitchFamily="34" charset="0"/>
            </a:endParaRPr>
          </a:p>
          <a:p>
            <a:pPr marL="488950" indent="-457200">
              <a:spcBef>
                <a:spcPts val="1800"/>
              </a:spcBef>
              <a:buClr>
                <a:srgbClr val="800000"/>
              </a:buClr>
              <a:buFont typeface="Wingdings" pitchFamily="2" charset="2"/>
              <a:buChar char="Ø"/>
            </a:pPr>
            <a:r>
              <a:rPr lang="zh-CN" altLang="en-US" sz="3200" dirty="0">
                <a:latin typeface="楷体" pitchFamily="49" charset="-122"/>
                <a:ea typeface="楷体" pitchFamily="49" charset="-122"/>
                <a:cs typeface="Verdana" pitchFamily="34" charset="0"/>
              </a:rPr>
              <a:t>核函数</a:t>
            </a:r>
            <a:endParaRPr lang="en-US" altLang="zh-CN" sz="3200" dirty="0">
              <a:latin typeface="楷体" pitchFamily="49" charset="-122"/>
              <a:ea typeface="楷体" pitchFamily="49" charset="-122"/>
              <a:cs typeface="Verdana"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itchFamily="49" charset="-122"/>
                <a:ea typeface="楷体" pitchFamily="49" charset="-122"/>
              </a:rPr>
              <a:t>分类与回归</a:t>
            </a:r>
          </a:p>
        </p:txBody>
      </p:sp>
      <p:pic>
        <p:nvPicPr>
          <p:cNvPr id="19" name="内容占位符 1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9552" y="1628800"/>
            <a:ext cx="3315891" cy="4421188"/>
          </a:xfr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52830" y="1584176"/>
            <a:ext cx="3381840" cy="4509120"/>
          </a:xfrm>
          <a:prstGeom prst="rect">
            <a:avLst/>
          </a:prstGeom>
        </p:spPr>
      </p:pic>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47206" y="2002532"/>
            <a:ext cx="4896544" cy="3672408"/>
          </a:xfrm>
          <a:prstGeom prst="rect">
            <a:avLst/>
          </a:prstGeom>
        </p:spPr>
      </p:pic>
      <p:sp>
        <p:nvSpPr>
          <p:cNvPr id="4" name="TextBox 3"/>
          <p:cNvSpPr txBox="1"/>
          <p:nvPr/>
        </p:nvSpPr>
        <p:spPr>
          <a:xfrm>
            <a:off x="1698560" y="6150114"/>
            <a:ext cx="1152128" cy="707886"/>
          </a:xfrm>
          <a:prstGeom prst="rect">
            <a:avLst/>
          </a:prstGeom>
          <a:noFill/>
        </p:spPr>
        <p:txBody>
          <a:bodyPr wrap="square" rtlCol="0">
            <a:spAutoFit/>
          </a:bodyPr>
          <a:lstStyle/>
          <a:p>
            <a:r>
              <a:rPr lang="en-US" altLang="zh-CN" sz="4000" b="1" dirty="0" smtClean="0">
                <a:solidFill>
                  <a:srgbClr val="FF0000"/>
                </a:solidFill>
              </a:rPr>
              <a:t>×</a:t>
            </a:r>
            <a:endParaRPr lang="zh-CN" altLang="en-US" sz="4000" b="1" dirty="0">
              <a:solidFill>
                <a:srgbClr val="FF0000"/>
              </a:solidFill>
            </a:endParaRPr>
          </a:p>
        </p:txBody>
      </p:sp>
      <p:sp>
        <p:nvSpPr>
          <p:cNvPr id="7" name="TextBox 6"/>
          <p:cNvSpPr txBox="1"/>
          <p:nvPr/>
        </p:nvSpPr>
        <p:spPr>
          <a:xfrm>
            <a:off x="6804248" y="6088000"/>
            <a:ext cx="1152128" cy="707886"/>
          </a:xfrm>
          <a:prstGeom prst="rect">
            <a:avLst/>
          </a:prstGeom>
          <a:noFill/>
        </p:spPr>
        <p:txBody>
          <a:bodyPr wrap="square" rtlCol="0">
            <a:spAutoFit/>
          </a:bodyPr>
          <a:lstStyle/>
          <a:p>
            <a:r>
              <a:rPr lang="en-US" altLang="zh-CN" sz="4000" b="1" dirty="0" smtClean="0">
                <a:solidFill>
                  <a:srgbClr val="FF0000"/>
                </a:solidFill>
              </a:rPr>
              <a:t>√</a:t>
            </a:r>
            <a:endParaRPr lang="zh-CN" altLang="en-US" sz="4000" b="1" dirty="0">
              <a:solidFill>
                <a:srgbClr val="FF0000"/>
              </a:solidFill>
            </a:endParaRPr>
          </a:p>
        </p:txBody>
      </p:sp>
      <p:sp>
        <p:nvSpPr>
          <p:cNvPr id="8" name="Rectangle 36"/>
          <p:cNvSpPr/>
          <p:nvPr/>
        </p:nvSpPr>
        <p:spPr>
          <a:xfrm>
            <a:off x="4008688" y="6211110"/>
            <a:ext cx="1415772" cy="461665"/>
          </a:xfrm>
          <a:prstGeom prst="rect">
            <a:avLst/>
          </a:prstGeom>
        </p:spPr>
        <p:txBody>
          <a:bodyPr wrap="none">
            <a:spAutoFit/>
          </a:bodyPr>
          <a:lstStyle/>
          <a:p>
            <a:r>
              <a:rPr lang="zh-CN" altLang="en-US" sz="2400" dirty="0" smtClean="0">
                <a:solidFill>
                  <a:srgbClr val="FF0000"/>
                </a:solidFill>
                <a:latin typeface="楷体" pitchFamily="49" charset="-122"/>
                <a:ea typeface="楷体" pitchFamily="49" charset="-122"/>
              </a:rPr>
              <a:t>分类问题</a:t>
            </a:r>
            <a:endParaRPr lang="zh-CN" altLang="en-US" sz="2400" dirty="0">
              <a:solidFill>
                <a:srgbClr val="FF0000"/>
              </a:solidFill>
            </a:endParaRPr>
          </a:p>
        </p:txBody>
      </p:sp>
    </p:spTree>
    <p:extLst>
      <p:ext uri="{BB962C8B-B14F-4D97-AF65-F5344CB8AC3E}">
        <p14:creationId xmlns:p14="http://schemas.microsoft.com/office/powerpoint/2010/main" val="286612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564904"/>
            <a:ext cx="8254624" cy="2232248"/>
          </a:xfrm>
        </p:spPr>
        <p:txBody>
          <a:bodyPr>
            <a:normAutofit/>
          </a:bodyPr>
          <a:lstStyle/>
          <a:p>
            <a:pPr algn="ctr"/>
            <a:r>
              <a:rPr lang="en-US" altLang="zh-CN" sz="8000" dirty="0">
                <a:solidFill>
                  <a:srgbClr val="800000"/>
                </a:solidFill>
              </a:rPr>
              <a:t>Qa</a:t>
            </a:r>
            <a:r>
              <a:rPr lang="zh-CN" altLang="en-US" sz="8000" dirty="0">
                <a:solidFill>
                  <a:srgbClr val="800000"/>
                </a:solidFill>
              </a:rPr>
              <a:t>？</a:t>
            </a:r>
            <a:r>
              <a:rPr lang="en-US" dirty="0"/>
              <a:t/>
            </a:r>
            <a:br>
              <a:rPr lang="en-US" dirty="0"/>
            </a:br>
            <a:r>
              <a:rPr lang="en-US" sz="2700" dirty="0"/>
              <a:t/>
            </a:r>
            <a:br>
              <a:rPr lang="en-US" sz="2700" dirty="0"/>
            </a:br>
            <a:endParaRPr lang="en-SG" sz="3200" dirty="0"/>
          </a:p>
        </p:txBody>
      </p:sp>
    </p:spTree>
    <p:extLst>
      <p:ext uri="{BB962C8B-B14F-4D97-AF65-F5344CB8AC3E}">
        <p14:creationId xmlns:p14="http://schemas.microsoft.com/office/powerpoint/2010/main" val="3222753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itchFamily="49" charset="-122"/>
                <a:ea typeface="楷体" pitchFamily="49" charset="-122"/>
              </a:rPr>
              <a:t>分类与回归</a:t>
            </a:r>
          </a:p>
        </p:txBody>
      </p:sp>
      <p:sp>
        <p:nvSpPr>
          <p:cNvPr id="18" name="Rectangle 17"/>
          <p:cNvSpPr/>
          <p:nvPr/>
        </p:nvSpPr>
        <p:spPr>
          <a:xfrm>
            <a:off x="3834288" y="6268211"/>
            <a:ext cx="1415772" cy="461665"/>
          </a:xfrm>
          <a:prstGeom prst="rect">
            <a:avLst/>
          </a:prstGeom>
        </p:spPr>
        <p:txBody>
          <a:bodyPr wrap="none">
            <a:spAutoFit/>
          </a:bodyPr>
          <a:lstStyle/>
          <a:p>
            <a:r>
              <a:rPr lang="zh-CN" altLang="en-US" sz="2400" dirty="0" smtClean="0">
                <a:solidFill>
                  <a:srgbClr val="FF0000"/>
                </a:solidFill>
                <a:latin typeface="楷体" pitchFamily="49" charset="-122"/>
                <a:ea typeface="楷体" pitchFamily="49" charset="-122"/>
              </a:rPr>
              <a:t>回归问题</a:t>
            </a:r>
            <a:endParaRPr lang="zh-CN" altLang="en-US" sz="2400" dirty="0">
              <a:solidFill>
                <a:srgbClr val="FF0000"/>
              </a:solidFill>
            </a:endParaRPr>
          </a:p>
        </p:txBody>
      </p:sp>
      <p:pic>
        <p:nvPicPr>
          <p:cNvPr id="131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299" y="1700808"/>
            <a:ext cx="4715761" cy="3749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le 17"/>
          <p:cNvSpPr>
            <a:spLocks noGrp="1"/>
          </p:cNvSpPr>
          <p:nvPr>
            <p:ph idx="1"/>
          </p:nvPr>
        </p:nvSpPr>
        <p:spPr>
          <a:xfrm>
            <a:off x="554098" y="5456109"/>
            <a:ext cx="5057795" cy="769441"/>
          </a:xfrm>
          <a:prstGeom prst="rect">
            <a:avLst/>
          </a:prstGeom>
        </p:spPr>
        <p:txBody>
          <a:bodyPr wrap="none">
            <a:spAutoFit/>
          </a:bodyPr>
          <a:lstStyle/>
          <a:p>
            <a:pPr marL="0" indent="0">
              <a:buNone/>
            </a:pPr>
            <a:r>
              <a:rPr lang="en-US" altLang="zh-CN" sz="2000" dirty="0" smtClean="0"/>
              <a:t>2009</a:t>
            </a:r>
            <a:r>
              <a:rPr lang="zh-CN" altLang="en-US" sz="2000" dirty="0" smtClean="0"/>
              <a:t>年</a:t>
            </a:r>
            <a:r>
              <a:rPr lang="en-US" altLang="zh-CN" sz="2000" dirty="0" smtClean="0"/>
              <a:t>7</a:t>
            </a:r>
            <a:r>
              <a:rPr lang="zh-CN" altLang="en-US" sz="2000" dirty="0" smtClean="0"/>
              <a:t>月加州伯克利待售住宅价格与面积</a:t>
            </a:r>
            <a:endParaRPr lang="en-US" altLang="zh-CN" sz="2000" dirty="0" smtClean="0"/>
          </a:p>
          <a:p>
            <a:pPr marL="0" indent="0">
              <a:buNone/>
            </a:pPr>
            <a:r>
              <a:rPr lang="zh-CN" altLang="en-US" sz="2000" dirty="0" smtClean="0"/>
              <a:t>的数据，学习</a:t>
            </a:r>
            <a:r>
              <a:rPr lang="zh-CN" altLang="en-US" sz="2000" b="1" dirty="0" smtClean="0"/>
              <a:t>使方差损耗极小化</a:t>
            </a:r>
            <a:r>
              <a:rPr lang="zh-CN" altLang="en-US" sz="2000" dirty="0" smtClean="0"/>
              <a:t>的线性函数</a:t>
            </a:r>
            <a:endParaRPr lang="zh-CN" altLang="en-US" sz="2000" dirty="0"/>
          </a:p>
        </p:txBody>
      </p:sp>
      <p:pic>
        <p:nvPicPr>
          <p:cNvPr id="131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844" y="1988840"/>
            <a:ext cx="354330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1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111" y="1928710"/>
            <a:ext cx="15430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 name="直接连接符 19"/>
          <p:cNvCxnSpPr/>
          <p:nvPr/>
        </p:nvCxnSpPr>
        <p:spPr>
          <a:xfrm flipV="1">
            <a:off x="1579367" y="1988840"/>
            <a:ext cx="3096344" cy="228898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17"/>
          <p:cNvSpPr txBox="1">
            <a:spLocks/>
          </p:cNvSpPr>
          <p:nvPr/>
        </p:nvSpPr>
        <p:spPr>
          <a:xfrm>
            <a:off x="5652120" y="4509120"/>
            <a:ext cx="3312368" cy="978729"/>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800" dirty="0" smtClean="0"/>
              <a:t>不同的</a:t>
            </a:r>
            <a:r>
              <a:rPr lang="en-US" altLang="zh-CN" sz="1800" i="1" dirty="0" smtClean="0">
                <a:latin typeface="Times New Roman" pitchFamily="18" charset="0"/>
                <a:ea typeface="楷体" pitchFamily="49" charset="-122"/>
                <a:cs typeface="Times New Roman" pitchFamily="18" charset="0"/>
              </a:rPr>
              <a:t>w</a:t>
            </a:r>
            <a:r>
              <a:rPr lang="en-US" altLang="zh-CN" sz="1800" baseline="-25000" dirty="0" smtClean="0">
                <a:latin typeface="Times New Roman" pitchFamily="18" charset="0"/>
                <a:ea typeface="楷体" pitchFamily="49" charset="-122"/>
                <a:cs typeface="Times New Roman" pitchFamily="18" charset="0"/>
              </a:rPr>
              <a:t>0</a:t>
            </a:r>
            <a:r>
              <a:rPr lang="zh-CN" altLang="en-US" sz="1800" dirty="0" smtClean="0"/>
              <a:t>和</a:t>
            </a:r>
            <a:r>
              <a:rPr lang="en-US" altLang="zh-CN" sz="1800" i="1" dirty="0" smtClean="0">
                <a:latin typeface="Times New Roman" pitchFamily="18" charset="0"/>
                <a:ea typeface="楷体" pitchFamily="49" charset="-122"/>
                <a:cs typeface="Times New Roman" pitchFamily="18" charset="0"/>
              </a:rPr>
              <a:t>w</a:t>
            </a:r>
            <a:r>
              <a:rPr lang="en-US" altLang="zh-CN" sz="1800" baseline="-25000" dirty="0" smtClean="0">
                <a:latin typeface="Times New Roman" pitchFamily="18" charset="0"/>
                <a:ea typeface="楷体" pitchFamily="49" charset="-122"/>
                <a:cs typeface="Times New Roman" pitchFamily="18" charset="0"/>
              </a:rPr>
              <a:t>1</a:t>
            </a:r>
            <a:r>
              <a:rPr lang="zh-CN" altLang="en-US" sz="1800" dirty="0" smtClean="0"/>
              <a:t>对应的方差损耗</a:t>
            </a:r>
            <a:endParaRPr lang="en-US" altLang="zh-CN" sz="1800" dirty="0" smtClean="0"/>
          </a:p>
          <a:p>
            <a:pPr marL="0" indent="0">
              <a:buNone/>
            </a:pPr>
            <a:r>
              <a:rPr lang="zh-CN" altLang="en-US" sz="1800" dirty="0" smtClean="0"/>
              <a:t>损耗函数是凸状的，包含全局极小值</a:t>
            </a:r>
            <a:endParaRPr lang="zh-CN" altLang="en-US" sz="1800" dirty="0"/>
          </a:p>
        </p:txBody>
      </p:sp>
    </p:spTree>
    <p:extLst>
      <p:ext uri="{BB962C8B-B14F-4D97-AF65-F5344CB8AC3E}">
        <p14:creationId xmlns:p14="http://schemas.microsoft.com/office/powerpoint/2010/main" val="1943364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0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10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latin typeface="楷体" pitchFamily="49" charset="-122"/>
                <a:ea typeface="楷体" pitchFamily="49" charset="-122"/>
              </a:rPr>
              <a:t>分类与回归</a:t>
            </a:r>
            <a:endParaRPr lang="en-SG" dirty="0">
              <a:latin typeface="楷体" pitchFamily="49" charset="-122"/>
              <a:ea typeface="楷体" pitchFamily="49" charset="-122"/>
            </a:endParaRPr>
          </a:p>
        </p:txBody>
      </p:sp>
      <p:sp>
        <p:nvSpPr>
          <p:cNvPr id="35" name="Rectangle 4"/>
          <p:cNvSpPr>
            <a:spLocks noGrp="1"/>
          </p:cNvSpPr>
          <p:nvPr>
            <p:ph sz="half" idx="1"/>
          </p:nvPr>
        </p:nvSpPr>
        <p:spPr>
          <a:xfrm>
            <a:off x="251520" y="1524000"/>
            <a:ext cx="8507288" cy="4857328"/>
          </a:xfrm>
        </p:spPr>
        <p:txBody>
          <a:bodyPr>
            <a:normAutofit/>
          </a:bodyPr>
          <a:lstStyle/>
          <a:p>
            <a:pPr marL="488950" indent="-457200">
              <a:spcBef>
                <a:spcPts val="1800"/>
              </a:spcBef>
              <a:buClr>
                <a:srgbClr val="800000"/>
              </a:buClr>
              <a:buFont typeface="Wingdings" pitchFamily="2" charset="2"/>
              <a:buChar char="Ø"/>
            </a:pPr>
            <a:r>
              <a:rPr lang="zh-CN" altLang="en-US" b="1" dirty="0">
                <a:latin typeface="楷体" pitchFamily="49" charset="-122"/>
                <a:ea typeface="楷体" pitchFamily="49" charset="-122"/>
                <a:cs typeface="Verdana" pitchFamily="34" charset="0"/>
              </a:rPr>
              <a:t>线性分类与线性回归问题</a:t>
            </a:r>
            <a:endParaRPr lang="en-US" altLang="zh-CN" b="1" dirty="0">
              <a:latin typeface="楷体" pitchFamily="49" charset="-122"/>
              <a:ea typeface="楷体" pitchFamily="49" charset="-122"/>
              <a:cs typeface="Verdana" pitchFamily="34" charset="0"/>
            </a:endParaRPr>
          </a:p>
          <a:p>
            <a:pPr marL="889000" lvl="2" indent="-457200">
              <a:spcBef>
                <a:spcPts val="1800"/>
              </a:spcBef>
              <a:buClr>
                <a:srgbClr val="800000"/>
              </a:buClr>
              <a:buFont typeface="Wingdings" pitchFamily="2" charset="2"/>
              <a:buChar char="Ø"/>
            </a:pPr>
            <a:r>
              <a:rPr lang="zh-CN" altLang="en-US" sz="2800" dirty="0" smtClean="0">
                <a:latin typeface="楷体" pitchFamily="49" charset="-122"/>
                <a:ea typeface="楷体" pitchFamily="49" charset="-122"/>
                <a:cs typeface="Verdana" pitchFamily="34" charset="0"/>
              </a:rPr>
              <a:t>线性回归</a:t>
            </a:r>
            <a:endParaRPr lang="en-US" altLang="zh-CN" sz="2800" dirty="0">
              <a:latin typeface="楷体" pitchFamily="49" charset="-122"/>
              <a:ea typeface="楷体" pitchFamily="49" charset="-122"/>
              <a:cs typeface="Verdana" pitchFamily="34" charset="0"/>
            </a:endParaRPr>
          </a:p>
          <a:p>
            <a:pPr marL="1346200" lvl="3" indent="-457200">
              <a:spcBef>
                <a:spcPts val="1800"/>
              </a:spcBef>
              <a:buClr>
                <a:srgbClr val="800000"/>
              </a:buClr>
              <a:buFont typeface="Wingdings" pitchFamily="2" charset="2"/>
              <a:buChar char="Ø"/>
            </a:pPr>
            <a:r>
              <a:rPr lang="zh-CN" altLang="en-US" sz="2800" dirty="0">
                <a:latin typeface="楷体" pitchFamily="49" charset="-122"/>
                <a:ea typeface="楷体" pitchFamily="49" charset="-122"/>
                <a:cs typeface="Verdana" pitchFamily="34" charset="0"/>
              </a:rPr>
              <a:t>单变量线性回归：一维输入</a:t>
            </a:r>
            <a:r>
              <a:rPr lang="en-US" altLang="zh-CN" sz="2800" dirty="0">
                <a:latin typeface="楷体" pitchFamily="49" charset="-122"/>
                <a:ea typeface="楷体" pitchFamily="49" charset="-122"/>
                <a:cs typeface="Verdana" pitchFamily="34" charset="0"/>
              </a:rPr>
              <a:t> </a:t>
            </a:r>
          </a:p>
          <a:p>
            <a:pPr marL="1346200" lvl="3" indent="-457200">
              <a:spcBef>
                <a:spcPts val="1800"/>
              </a:spcBef>
              <a:buClr>
                <a:srgbClr val="800000"/>
              </a:buClr>
              <a:buFont typeface="Wingdings" pitchFamily="2" charset="2"/>
              <a:buChar char="Ø"/>
            </a:pPr>
            <a:r>
              <a:rPr lang="zh-CN" altLang="en-US" sz="2800" dirty="0">
                <a:latin typeface="楷体" pitchFamily="49" charset="-122"/>
                <a:ea typeface="楷体" pitchFamily="49" charset="-122"/>
                <a:cs typeface="Verdana" pitchFamily="34" charset="0"/>
              </a:rPr>
              <a:t>多变量线性回归</a:t>
            </a:r>
            <a:r>
              <a:rPr lang="en-US" altLang="zh-CN" sz="2800" dirty="0">
                <a:latin typeface="楷体" pitchFamily="49" charset="-122"/>
                <a:ea typeface="楷体" pitchFamily="49" charset="-122"/>
                <a:cs typeface="Verdana" pitchFamily="34" charset="0"/>
              </a:rPr>
              <a:t>:</a:t>
            </a:r>
            <a:r>
              <a:rPr lang="zh-CN" altLang="en-US" sz="2800" dirty="0">
                <a:latin typeface="楷体" pitchFamily="49" charset="-122"/>
                <a:ea typeface="楷体" pitchFamily="49" charset="-122"/>
                <a:cs typeface="Verdana" pitchFamily="34" charset="0"/>
              </a:rPr>
              <a:t>多维</a:t>
            </a:r>
            <a:r>
              <a:rPr lang="zh-CN" altLang="en-US" sz="2800" dirty="0" smtClean="0">
                <a:latin typeface="楷体" pitchFamily="49" charset="-122"/>
                <a:ea typeface="楷体" pitchFamily="49" charset="-122"/>
                <a:cs typeface="Verdana" pitchFamily="34" charset="0"/>
              </a:rPr>
              <a:t>输入</a:t>
            </a:r>
            <a:endParaRPr lang="en-US" altLang="zh-CN" sz="2800" dirty="0" smtClean="0">
              <a:latin typeface="楷体" pitchFamily="49" charset="-122"/>
              <a:ea typeface="楷体" pitchFamily="49" charset="-122"/>
              <a:cs typeface="Verdana" pitchFamily="34" charset="0"/>
            </a:endParaRPr>
          </a:p>
          <a:p>
            <a:pPr marL="889000" lvl="2" indent="-457200">
              <a:spcBef>
                <a:spcPts val="1800"/>
              </a:spcBef>
              <a:buClr>
                <a:srgbClr val="800000"/>
              </a:buClr>
              <a:buFont typeface="Wingdings" pitchFamily="2" charset="2"/>
              <a:buChar char="Ø"/>
            </a:pPr>
            <a:r>
              <a:rPr lang="zh-CN" altLang="en-US" sz="2800" dirty="0">
                <a:latin typeface="楷体" pitchFamily="49" charset="-122"/>
                <a:ea typeface="楷体" pitchFamily="49" charset="-122"/>
                <a:cs typeface="Verdana" pitchFamily="34" charset="0"/>
              </a:rPr>
              <a:t>线性分类</a:t>
            </a:r>
            <a:endParaRPr lang="en-US" altLang="zh-CN" sz="2800" dirty="0">
              <a:latin typeface="楷体" pitchFamily="49" charset="-122"/>
              <a:ea typeface="楷体" pitchFamily="49" charset="-122"/>
              <a:cs typeface="Verdana" pitchFamily="34" charset="0"/>
            </a:endParaRPr>
          </a:p>
          <a:p>
            <a:pPr marL="1346200" lvl="3" indent="-457200">
              <a:spcBef>
                <a:spcPts val="1800"/>
              </a:spcBef>
              <a:buClr>
                <a:srgbClr val="800000"/>
              </a:buClr>
              <a:buFont typeface="Wingdings" pitchFamily="2" charset="2"/>
              <a:buChar char="Ø"/>
            </a:pPr>
            <a:r>
              <a:rPr lang="zh-CN" altLang="en-US" sz="2800" dirty="0" smtClean="0">
                <a:latin typeface="楷体" pitchFamily="49" charset="-122"/>
                <a:ea typeface="楷体" pitchFamily="49" charset="-122"/>
                <a:cs typeface="Verdana" pitchFamily="34" charset="0"/>
              </a:rPr>
              <a:t>带</a:t>
            </a:r>
            <a:r>
              <a:rPr lang="zh-CN" altLang="en-US" sz="2800" dirty="0">
                <a:latin typeface="楷体" pitchFamily="49" charset="-122"/>
                <a:ea typeface="楷体" pitchFamily="49" charset="-122"/>
                <a:cs typeface="Verdana" pitchFamily="34" charset="0"/>
              </a:rPr>
              <a:t>硬阈值的线性分类器 </a:t>
            </a:r>
            <a:endParaRPr lang="en-US" altLang="zh-CN" sz="2800" dirty="0">
              <a:latin typeface="楷体" pitchFamily="49" charset="-122"/>
              <a:ea typeface="楷体" pitchFamily="49" charset="-122"/>
              <a:cs typeface="Verdana" pitchFamily="34" charset="0"/>
            </a:endParaRPr>
          </a:p>
          <a:p>
            <a:pPr marL="1346200" lvl="3" indent="-457200">
              <a:spcBef>
                <a:spcPts val="1800"/>
              </a:spcBef>
              <a:buClr>
                <a:srgbClr val="800000"/>
              </a:buClr>
              <a:buFont typeface="Wingdings" pitchFamily="2" charset="2"/>
              <a:buChar char="Ø"/>
            </a:pPr>
            <a:r>
              <a:rPr lang="zh-CN" altLang="en-US" sz="2800" dirty="0">
                <a:latin typeface="楷体" pitchFamily="49" charset="-122"/>
                <a:ea typeface="楷体" pitchFamily="49" charset="-122"/>
                <a:cs typeface="Verdana" pitchFamily="34" charset="0"/>
              </a:rPr>
              <a:t>带</a:t>
            </a:r>
            <a:r>
              <a:rPr lang="en-US" altLang="zh-CN" sz="2800" dirty="0">
                <a:latin typeface="楷体" pitchFamily="49" charset="-122"/>
                <a:ea typeface="楷体" pitchFamily="49" charset="-122"/>
                <a:cs typeface="Verdana" pitchFamily="34" charset="0"/>
              </a:rPr>
              <a:t>logistic</a:t>
            </a:r>
            <a:r>
              <a:rPr lang="zh-CN" altLang="en-US" sz="2800" dirty="0">
                <a:latin typeface="楷体" pitchFamily="49" charset="-122"/>
                <a:ea typeface="楷体" pitchFamily="49" charset="-122"/>
                <a:cs typeface="Verdana" pitchFamily="34" charset="0"/>
              </a:rPr>
              <a:t>回归的线性分类器</a:t>
            </a:r>
            <a:endParaRPr lang="en-US" altLang="zh-CN" sz="2800" dirty="0">
              <a:latin typeface="楷体" pitchFamily="49" charset="-122"/>
              <a:ea typeface="楷体" pitchFamily="49" charset="-122"/>
              <a:cs typeface="Verdana" pitchFamily="34" charset="0"/>
            </a:endParaRPr>
          </a:p>
          <a:p>
            <a:pPr marL="488950" indent="-457200">
              <a:spcBef>
                <a:spcPts val="1800"/>
              </a:spcBef>
              <a:buClr>
                <a:srgbClr val="800000"/>
              </a:buClr>
              <a:buFont typeface="Wingdings" pitchFamily="2" charset="2"/>
              <a:buChar char="Ø"/>
            </a:pPr>
            <a:endParaRPr lang="en-US" altLang="zh-CN" dirty="0">
              <a:latin typeface="楷体" pitchFamily="49" charset="-122"/>
              <a:ea typeface="楷体" pitchFamily="49" charset="-122"/>
              <a:cs typeface="Verdana" pitchFamily="34" charset="0"/>
            </a:endParaRPr>
          </a:p>
        </p:txBody>
      </p:sp>
    </p:spTree>
    <p:extLst>
      <p:ext uri="{BB962C8B-B14F-4D97-AF65-F5344CB8AC3E}">
        <p14:creationId xmlns:p14="http://schemas.microsoft.com/office/powerpoint/2010/main" val="4291013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latin typeface="楷体" pitchFamily="49" charset="-122"/>
                <a:ea typeface="楷体" pitchFamily="49" charset="-122"/>
              </a:rPr>
              <a:t>单变量线性回归</a:t>
            </a:r>
            <a:endParaRPr lang="en-SG" dirty="0">
              <a:latin typeface="楷体" pitchFamily="49" charset="-122"/>
              <a:ea typeface="楷体" pitchFamily="49" charset="-122"/>
            </a:endParaRPr>
          </a:p>
        </p:txBody>
      </p:sp>
      <p:sp>
        <p:nvSpPr>
          <p:cNvPr id="6" name="TextBox 5"/>
          <p:cNvSpPr txBox="1"/>
          <p:nvPr/>
        </p:nvSpPr>
        <p:spPr>
          <a:xfrm>
            <a:off x="467544" y="1743941"/>
            <a:ext cx="1224136" cy="523220"/>
          </a:xfrm>
          <a:prstGeom prst="rect">
            <a:avLst/>
          </a:prstGeom>
          <a:noFill/>
        </p:spPr>
        <p:txBody>
          <a:bodyPr wrap="square" rtlCol="0">
            <a:spAutoFit/>
          </a:bodyPr>
          <a:lstStyle/>
          <a:p>
            <a:r>
              <a:rPr lang="zh-CN" altLang="en-US" sz="2800" dirty="0">
                <a:latin typeface="楷体" pitchFamily="49" charset="-122"/>
                <a:ea typeface="楷体" pitchFamily="49" charset="-122"/>
              </a:rPr>
              <a:t>输入：</a:t>
            </a:r>
          </a:p>
        </p:txBody>
      </p:sp>
      <p:graphicFrame>
        <p:nvGraphicFramePr>
          <p:cNvPr id="7" name="对象 6"/>
          <p:cNvGraphicFramePr>
            <a:graphicFrameLocks noChangeAspect="1"/>
          </p:cNvGraphicFramePr>
          <p:nvPr>
            <p:extLst>
              <p:ext uri="{D42A27DB-BD31-4B8C-83A1-F6EECF244321}">
                <p14:modId xmlns:p14="http://schemas.microsoft.com/office/powerpoint/2010/main" val="2755818414"/>
              </p:ext>
            </p:extLst>
          </p:nvPr>
        </p:nvGraphicFramePr>
        <p:xfrm>
          <a:off x="1691680" y="1772815"/>
          <a:ext cx="3707588" cy="494345"/>
        </p:xfrm>
        <a:graphic>
          <a:graphicData uri="http://schemas.openxmlformats.org/presentationml/2006/ole">
            <mc:AlternateContent xmlns:mc="http://schemas.openxmlformats.org/markup-compatibility/2006">
              <mc:Choice xmlns:v="urn:schemas-microsoft-com:vml" Requires="v">
                <p:oleObj spid="_x0000_s66636" name="公式" r:id="rId4" imgW="1714500" imgH="228600" progId="Equation.KSEE3">
                  <p:embed/>
                </p:oleObj>
              </mc:Choice>
              <mc:Fallback>
                <p:oleObj name="公式" r:id="rId4" imgW="1714500" imgH="228600" progId="Equation.KSEE3">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1772815"/>
                        <a:ext cx="3707588" cy="494345"/>
                      </a:xfrm>
                      <a:prstGeom prst="rect">
                        <a:avLst/>
                      </a:prstGeom>
                      <a:noFill/>
                      <a:extLst/>
                    </p:spPr>
                  </p:pic>
                </p:oleObj>
              </mc:Fallback>
            </mc:AlternateContent>
          </a:graphicData>
        </a:graphic>
      </p:graphicFrame>
      <p:sp>
        <p:nvSpPr>
          <p:cNvPr id="8" name="TextBox 7"/>
          <p:cNvSpPr txBox="1"/>
          <p:nvPr/>
        </p:nvSpPr>
        <p:spPr>
          <a:xfrm>
            <a:off x="467544" y="2391271"/>
            <a:ext cx="1224136" cy="523220"/>
          </a:xfrm>
          <a:prstGeom prst="rect">
            <a:avLst/>
          </a:prstGeom>
          <a:noFill/>
        </p:spPr>
        <p:txBody>
          <a:bodyPr wrap="square" rtlCol="0">
            <a:spAutoFit/>
          </a:bodyPr>
          <a:lstStyle/>
          <a:p>
            <a:r>
              <a:rPr lang="zh-CN" altLang="en-US" sz="2800" dirty="0">
                <a:latin typeface="楷体" pitchFamily="49" charset="-122"/>
                <a:ea typeface="楷体" pitchFamily="49" charset="-122"/>
              </a:rPr>
              <a:t>输出：</a:t>
            </a:r>
          </a:p>
        </p:txBody>
      </p:sp>
      <p:graphicFrame>
        <p:nvGraphicFramePr>
          <p:cNvPr id="66562" name="Object 2"/>
          <p:cNvGraphicFramePr>
            <a:graphicFrameLocks noChangeAspect="1"/>
          </p:cNvGraphicFramePr>
          <p:nvPr>
            <p:extLst>
              <p:ext uri="{D42A27DB-BD31-4B8C-83A1-F6EECF244321}">
                <p14:modId xmlns:p14="http://schemas.microsoft.com/office/powerpoint/2010/main" val="3022439167"/>
              </p:ext>
            </p:extLst>
          </p:nvPr>
        </p:nvGraphicFramePr>
        <p:xfrm>
          <a:off x="1691680" y="2420888"/>
          <a:ext cx="2268252" cy="504056"/>
        </p:xfrm>
        <a:graphic>
          <a:graphicData uri="http://schemas.openxmlformats.org/presentationml/2006/ole">
            <mc:AlternateContent xmlns:mc="http://schemas.openxmlformats.org/markup-compatibility/2006">
              <mc:Choice xmlns:v="urn:schemas-microsoft-com:vml" Requires="v">
                <p:oleObj spid="_x0000_s66637" name="公式" r:id="rId6" imgW="1028700" imgH="228600" progId="Equation.KSEE3">
                  <p:embed/>
                </p:oleObj>
              </mc:Choice>
              <mc:Fallback>
                <p:oleObj name="公式" r:id="rId6" imgW="1028700" imgH="228600" progId="Equation.KSEE3">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1680" y="2420888"/>
                        <a:ext cx="2268252" cy="504056"/>
                      </a:xfrm>
                      <a:prstGeom prst="rect">
                        <a:avLst/>
                      </a:prstGeom>
                      <a:noFill/>
                      <a:extLst/>
                    </p:spPr>
                  </p:pic>
                </p:oleObj>
              </mc:Fallback>
            </mc:AlternateContent>
          </a:graphicData>
        </a:graphic>
      </p:graphicFrame>
      <p:sp>
        <p:nvSpPr>
          <p:cNvPr id="10" name="TextBox 9"/>
          <p:cNvSpPr txBox="1"/>
          <p:nvPr/>
        </p:nvSpPr>
        <p:spPr>
          <a:xfrm>
            <a:off x="446300" y="3183359"/>
            <a:ext cx="1224136" cy="523220"/>
          </a:xfrm>
          <a:prstGeom prst="rect">
            <a:avLst/>
          </a:prstGeom>
          <a:noFill/>
        </p:spPr>
        <p:txBody>
          <a:bodyPr wrap="square" rtlCol="0">
            <a:spAutoFit/>
          </a:bodyPr>
          <a:lstStyle/>
          <a:p>
            <a:r>
              <a:rPr lang="zh-CN" altLang="en-US" sz="2800" dirty="0">
                <a:latin typeface="楷体" pitchFamily="49" charset="-122"/>
                <a:ea typeface="楷体" pitchFamily="49" charset="-122"/>
              </a:rPr>
              <a:t>目标：</a:t>
            </a:r>
          </a:p>
        </p:txBody>
      </p:sp>
      <p:graphicFrame>
        <p:nvGraphicFramePr>
          <p:cNvPr id="66563" name="Object 3"/>
          <p:cNvGraphicFramePr>
            <a:graphicFrameLocks noChangeAspect="1"/>
          </p:cNvGraphicFramePr>
          <p:nvPr>
            <p:extLst>
              <p:ext uri="{D42A27DB-BD31-4B8C-83A1-F6EECF244321}">
                <p14:modId xmlns:p14="http://schemas.microsoft.com/office/powerpoint/2010/main" val="2229412835"/>
              </p:ext>
            </p:extLst>
          </p:nvPr>
        </p:nvGraphicFramePr>
        <p:xfrm>
          <a:off x="1691680" y="3248358"/>
          <a:ext cx="3600400" cy="498630"/>
        </p:xfrm>
        <a:graphic>
          <a:graphicData uri="http://schemas.openxmlformats.org/presentationml/2006/ole">
            <mc:AlternateContent xmlns:mc="http://schemas.openxmlformats.org/markup-compatibility/2006">
              <mc:Choice xmlns:v="urn:schemas-microsoft-com:vml" Requires="v">
                <p:oleObj spid="_x0000_s66638" name="公式" r:id="rId8" imgW="1651000" imgH="228600" progId="Equation.KSEE3">
                  <p:embed/>
                </p:oleObj>
              </mc:Choice>
              <mc:Fallback>
                <p:oleObj name="公式" r:id="rId8" imgW="1651000" imgH="228600" progId="Equation.KSEE3">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1680" y="3248358"/>
                        <a:ext cx="3600400" cy="498630"/>
                      </a:xfrm>
                      <a:prstGeom prst="rect">
                        <a:avLst/>
                      </a:prstGeom>
                      <a:noFill/>
                      <a:extLst/>
                    </p:spPr>
                  </p:pic>
                </p:oleObj>
              </mc:Fallback>
            </mc:AlternateContent>
          </a:graphicData>
        </a:graphic>
      </p:graphicFrame>
      <p:cxnSp>
        <p:nvCxnSpPr>
          <p:cNvPr id="13" name="直接箭头连接符 12"/>
          <p:cNvCxnSpPr/>
          <p:nvPr/>
        </p:nvCxnSpPr>
        <p:spPr>
          <a:xfrm flipH="1" flipV="1">
            <a:off x="3923928" y="2698467"/>
            <a:ext cx="1368152" cy="4629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flipV="1">
            <a:off x="3115389" y="2873337"/>
            <a:ext cx="2176691" cy="28803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292080" y="3017353"/>
            <a:ext cx="4032448" cy="461665"/>
          </a:xfrm>
          <a:prstGeom prst="rect">
            <a:avLst/>
          </a:prstGeom>
          <a:noFill/>
        </p:spPr>
        <p:txBody>
          <a:bodyPr wrap="square" rtlCol="0">
            <a:spAutoFit/>
          </a:bodyPr>
          <a:lstStyle/>
          <a:p>
            <a:r>
              <a:rPr lang="en-US" altLang="zh-CN" sz="2400" b="1" dirty="0">
                <a:solidFill>
                  <a:srgbClr val="FF0000"/>
                </a:solidFill>
                <a:latin typeface="楷体" pitchFamily="49" charset="-122"/>
                <a:ea typeface="楷体" pitchFamily="49" charset="-122"/>
              </a:rPr>
              <a:t>W</a:t>
            </a:r>
            <a:r>
              <a:rPr lang="en-US" altLang="zh-CN" sz="2400" dirty="0">
                <a:solidFill>
                  <a:srgbClr val="FF0000"/>
                </a:solidFill>
                <a:latin typeface="楷体" pitchFamily="49" charset="-122"/>
                <a:ea typeface="楷体" pitchFamily="49" charset="-122"/>
              </a:rPr>
              <a:t>=[w</a:t>
            </a:r>
            <a:r>
              <a:rPr lang="en-US" altLang="zh-CN" sz="2400" baseline="-25000" dirty="0">
                <a:solidFill>
                  <a:srgbClr val="FF0000"/>
                </a:solidFill>
                <a:latin typeface="楷体" pitchFamily="49" charset="-122"/>
                <a:ea typeface="楷体" pitchFamily="49" charset="-122"/>
              </a:rPr>
              <a:t>0</a:t>
            </a:r>
            <a:r>
              <a:rPr lang="en-US" altLang="zh-CN" sz="2400" dirty="0">
                <a:solidFill>
                  <a:srgbClr val="FF0000"/>
                </a:solidFill>
                <a:latin typeface="楷体" pitchFamily="49" charset="-122"/>
                <a:ea typeface="楷体" pitchFamily="49" charset="-122"/>
              </a:rPr>
              <a:t>,w</a:t>
            </a:r>
            <a:r>
              <a:rPr lang="en-US" altLang="zh-CN" sz="2400" baseline="-25000" dirty="0">
                <a:solidFill>
                  <a:srgbClr val="FF0000"/>
                </a:solidFill>
                <a:latin typeface="楷体" pitchFamily="49" charset="-122"/>
                <a:ea typeface="楷体" pitchFamily="49" charset="-122"/>
              </a:rPr>
              <a:t>1</a:t>
            </a:r>
            <a:r>
              <a:rPr lang="en-US" altLang="zh-CN" sz="2400" dirty="0">
                <a:solidFill>
                  <a:srgbClr val="FF0000"/>
                </a:solidFill>
                <a:latin typeface="楷体" pitchFamily="49" charset="-122"/>
                <a:ea typeface="楷体" pitchFamily="49" charset="-122"/>
              </a:rPr>
              <a:t>]</a:t>
            </a:r>
            <a:r>
              <a:rPr lang="zh-CN" altLang="en-US" sz="2400" dirty="0">
                <a:solidFill>
                  <a:srgbClr val="FF0000"/>
                </a:solidFill>
                <a:latin typeface="楷体" pitchFamily="49" charset="-122"/>
                <a:ea typeface="楷体" pitchFamily="49" charset="-122"/>
              </a:rPr>
              <a:t>为未知的权重向量</a:t>
            </a:r>
          </a:p>
        </p:txBody>
      </p:sp>
      <p:cxnSp>
        <p:nvCxnSpPr>
          <p:cNvPr id="20" name="直接箭头连接符 19"/>
          <p:cNvCxnSpPr/>
          <p:nvPr/>
        </p:nvCxnSpPr>
        <p:spPr>
          <a:xfrm flipH="1" flipV="1">
            <a:off x="2123728" y="3717032"/>
            <a:ext cx="720080" cy="57606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771800" y="4221088"/>
            <a:ext cx="3528392" cy="461665"/>
          </a:xfrm>
          <a:prstGeom prst="rect">
            <a:avLst/>
          </a:prstGeom>
          <a:noFill/>
        </p:spPr>
        <p:txBody>
          <a:bodyPr wrap="square" rtlCol="0">
            <a:spAutoFit/>
          </a:bodyPr>
          <a:lstStyle/>
          <a:p>
            <a:r>
              <a:rPr lang="zh-CN" altLang="en-US" sz="2400" dirty="0">
                <a:solidFill>
                  <a:srgbClr val="FF0000"/>
                </a:solidFill>
                <a:latin typeface="楷体" pitchFamily="49" charset="-122"/>
                <a:ea typeface="楷体" pitchFamily="49" charset="-122"/>
              </a:rPr>
              <a:t>线性回归函数</a:t>
            </a:r>
          </a:p>
        </p:txBody>
      </p:sp>
    </p:spTree>
    <p:extLst>
      <p:ext uri="{BB962C8B-B14F-4D97-AF65-F5344CB8AC3E}">
        <p14:creationId xmlns:p14="http://schemas.microsoft.com/office/powerpoint/2010/main" val="4291013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latin typeface="楷体" pitchFamily="49" charset="-122"/>
                <a:ea typeface="楷体" pitchFamily="49" charset="-122"/>
              </a:rPr>
              <a:t>单变量线性回归</a:t>
            </a:r>
            <a:endParaRPr lang="en-SG" dirty="0">
              <a:latin typeface="楷体" pitchFamily="49" charset="-122"/>
              <a:ea typeface="楷体" pitchFamily="49" charset="-122"/>
            </a:endParaRPr>
          </a:p>
        </p:txBody>
      </p:sp>
      <p:sp>
        <p:nvSpPr>
          <p:cNvPr id="6" name="TextBox 5"/>
          <p:cNvSpPr txBox="1"/>
          <p:nvPr/>
        </p:nvSpPr>
        <p:spPr>
          <a:xfrm>
            <a:off x="323528" y="1743941"/>
            <a:ext cx="2376264" cy="523220"/>
          </a:xfrm>
          <a:prstGeom prst="rect">
            <a:avLst/>
          </a:prstGeom>
          <a:noFill/>
        </p:spPr>
        <p:txBody>
          <a:bodyPr wrap="square" rtlCol="0">
            <a:spAutoFit/>
          </a:bodyPr>
          <a:lstStyle/>
          <a:p>
            <a:r>
              <a:rPr lang="zh-CN" altLang="en-US" sz="2800" dirty="0">
                <a:latin typeface="楷体" pitchFamily="49" charset="-122"/>
                <a:ea typeface="楷体" pitchFamily="49" charset="-122"/>
              </a:rPr>
              <a:t>损耗平方函数：</a:t>
            </a:r>
          </a:p>
        </p:txBody>
      </p:sp>
      <p:graphicFrame>
        <p:nvGraphicFramePr>
          <p:cNvPr id="102405" name="Object 5"/>
          <p:cNvGraphicFramePr>
            <a:graphicFrameLocks noChangeAspect="1"/>
          </p:cNvGraphicFramePr>
          <p:nvPr>
            <p:extLst>
              <p:ext uri="{D42A27DB-BD31-4B8C-83A1-F6EECF244321}">
                <p14:modId xmlns:p14="http://schemas.microsoft.com/office/powerpoint/2010/main" val="2048856798"/>
              </p:ext>
            </p:extLst>
          </p:nvPr>
        </p:nvGraphicFramePr>
        <p:xfrm>
          <a:off x="107504" y="2384425"/>
          <a:ext cx="9000334" cy="900559"/>
        </p:xfrm>
        <a:graphic>
          <a:graphicData uri="http://schemas.openxmlformats.org/presentationml/2006/ole">
            <mc:AlternateContent xmlns:mc="http://schemas.openxmlformats.org/markup-compatibility/2006">
              <mc:Choice xmlns:v="urn:schemas-microsoft-com:vml" Requires="v">
                <p:oleObj spid="_x0000_s102454" name="公式" r:id="rId4" imgW="4318000" imgH="431800" progId="Equation.KSEE3">
                  <p:embed/>
                </p:oleObj>
              </mc:Choice>
              <mc:Fallback>
                <p:oleObj name="公式" r:id="rId4" imgW="4318000" imgH="431800" progId="Equation.KSEE3">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2384425"/>
                        <a:ext cx="9000334" cy="900559"/>
                      </a:xfrm>
                      <a:prstGeom prst="rect">
                        <a:avLst/>
                      </a:prstGeom>
                      <a:noFill/>
                      <a:extLst/>
                    </p:spPr>
                  </p:pic>
                </p:oleObj>
              </mc:Fallback>
            </mc:AlternateContent>
          </a:graphicData>
        </a:graphic>
      </p:graphicFrame>
      <p:sp>
        <p:nvSpPr>
          <p:cNvPr id="15" name="TextBox 14"/>
          <p:cNvSpPr txBox="1"/>
          <p:nvPr/>
        </p:nvSpPr>
        <p:spPr>
          <a:xfrm>
            <a:off x="323528" y="3399383"/>
            <a:ext cx="2376264" cy="523220"/>
          </a:xfrm>
          <a:prstGeom prst="rect">
            <a:avLst/>
          </a:prstGeom>
          <a:noFill/>
        </p:spPr>
        <p:txBody>
          <a:bodyPr wrap="square" rtlCol="0">
            <a:spAutoFit/>
          </a:bodyPr>
          <a:lstStyle/>
          <a:p>
            <a:r>
              <a:rPr lang="zh-CN" altLang="en-US" sz="2800" dirty="0">
                <a:latin typeface="楷体" pitchFamily="49" charset="-122"/>
                <a:ea typeface="楷体" pitchFamily="49" charset="-122"/>
              </a:rPr>
              <a:t>目标：</a:t>
            </a:r>
          </a:p>
        </p:txBody>
      </p:sp>
      <p:graphicFrame>
        <p:nvGraphicFramePr>
          <p:cNvPr id="102406" name="Object 6"/>
          <p:cNvGraphicFramePr>
            <a:graphicFrameLocks noChangeAspect="1"/>
          </p:cNvGraphicFramePr>
          <p:nvPr>
            <p:extLst>
              <p:ext uri="{D42A27DB-BD31-4B8C-83A1-F6EECF244321}">
                <p14:modId xmlns:p14="http://schemas.microsoft.com/office/powerpoint/2010/main" val="2885015436"/>
              </p:ext>
            </p:extLst>
          </p:nvPr>
        </p:nvGraphicFramePr>
        <p:xfrm>
          <a:off x="1477656" y="3789040"/>
          <a:ext cx="3978442" cy="648072"/>
        </p:xfrm>
        <a:graphic>
          <a:graphicData uri="http://schemas.openxmlformats.org/presentationml/2006/ole">
            <mc:AlternateContent xmlns:mc="http://schemas.openxmlformats.org/markup-compatibility/2006">
              <mc:Choice xmlns:v="urn:schemas-microsoft-com:vml" Requires="v">
                <p:oleObj spid="_x0000_s102455" name="公式" r:id="rId6" imgW="1485900" imgH="241300" progId="Equation.KSEE3">
                  <p:embed/>
                </p:oleObj>
              </mc:Choice>
              <mc:Fallback>
                <p:oleObj name="公式" r:id="rId6" imgW="1485900" imgH="241300" progId="Equation.KSEE3">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7656" y="3789040"/>
                        <a:ext cx="3978442" cy="648072"/>
                      </a:xfrm>
                      <a:prstGeom prst="rect">
                        <a:avLst/>
                      </a:prstGeom>
                      <a:noFill/>
                      <a:extLst/>
                    </p:spPr>
                  </p:pic>
                </p:oleObj>
              </mc:Fallback>
            </mc:AlternateContent>
          </a:graphicData>
        </a:graphic>
      </p:graphicFrame>
    </p:spTree>
    <p:extLst>
      <p:ext uri="{BB962C8B-B14F-4D97-AF65-F5344CB8AC3E}">
        <p14:creationId xmlns:p14="http://schemas.microsoft.com/office/powerpoint/2010/main" val="4291013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latin typeface="楷体" pitchFamily="49" charset="-122"/>
                <a:ea typeface="楷体" pitchFamily="49" charset="-122"/>
              </a:rPr>
              <a:t>单变量线性回归</a:t>
            </a:r>
            <a:endParaRPr lang="en-SG" dirty="0">
              <a:latin typeface="楷体" pitchFamily="49" charset="-122"/>
              <a:ea typeface="楷体" pitchFamily="49" charset="-122"/>
            </a:endParaRPr>
          </a:p>
        </p:txBody>
      </p:sp>
      <p:sp>
        <p:nvSpPr>
          <p:cNvPr id="6" name="TextBox 5"/>
          <p:cNvSpPr txBox="1"/>
          <p:nvPr/>
        </p:nvSpPr>
        <p:spPr>
          <a:xfrm>
            <a:off x="323528" y="1743941"/>
            <a:ext cx="2376264" cy="461665"/>
          </a:xfrm>
          <a:prstGeom prst="rect">
            <a:avLst/>
          </a:prstGeom>
          <a:noFill/>
        </p:spPr>
        <p:txBody>
          <a:bodyPr wrap="square" rtlCol="0">
            <a:spAutoFit/>
          </a:bodyPr>
          <a:lstStyle/>
          <a:p>
            <a:r>
              <a:rPr lang="zh-CN" altLang="en-US" sz="2400" dirty="0">
                <a:latin typeface="楷体" pitchFamily="49" charset="-122"/>
                <a:ea typeface="楷体" pitchFamily="49" charset="-122"/>
              </a:rPr>
              <a:t>解法：</a:t>
            </a:r>
          </a:p>
        </p:txBody>
      </p:sp>
      <p:graphicFrame>
        <p:nvGraphicFramePr>
          <p:cNvPr id="103428" name="Object 4"/>
          <p:cNvGraphicFramePr>
            <a:graphicFrameLocks noChangeAspect="1"/>
          </p:cNvGraphicFramePr>
          <p:nvPr/>
        </p:nvGraphicFramePr>
        <p:xfrm>
          <a:off x="539552" y="2276475"/>
          <a:ext cx="3454400" cy="839788"/>
        </p:xfrm>
        <a:graphic>
          <a:graphicData uri="http://schemas.openxmlformats.org/presentationml/2006/ole">
            <mc:AlternateContent xmlns:mc="http://schemas.openxmlformats.org/markup-compatibility/2006">
              <mc:Choice xmlns:v="urn:schemas-microsoft-com:vml" Requires="v">
                <p:oleObj spid="_x0000_s103525" name="公式" r:id="rId4" imgW="1828800" imgH="444500" progId="Equation.KSEE3">
                  <p:embed/>
                </p:oleObj>
              </mc:Choice>
              <mc:Fallback>
                <p:oleObj name="公式" r:id="rId4" imgW="1828800" imgH="444500" progId="Equation.KSEE3">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2276475"/>
                        <a:ext cx="3454400" cy="839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29" name="Object 5"/>
          <p:cNvGraphicFramePr>
            <a:graphicFrameLocks noChangeAspect="1"/>
          </p:cNvGraphicFramePr>
          <p:nvPr/>
        </p:nvGraphicFramePr>
        <p:xfrm>
          <a:off x="4441825" y="2276475"/>
          <a:ext cx="3430588" cy="839788"/>
        </p:xfrm>
        <a:graphic>
          <a:graphicData uri="http://schemas.openxmlformats.org/presentationml/2006/ole">
            <mc:AlternateContent xmlns:mc="http://schemas.openxmlformats.org/markup-compatibility/2006">
              <mc:Choice xmlns:v="urn:schemas-microsoft-com:vml" Requires="v">
                <p:oleObj spid="_x0000_s103526" name="公式" r:id="rId6" imgW="1815312" imgH="444307" progId="Equation.KSEE3">
                  <p:embed/>
                </p:oleObj>
              </mc:Choice>
              <mc:Fallback>
                <p:oleObj name="公式" r:id="rId6" imgW="1815312" imgH="444307" progId="Equation.KSEE3">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41825" y="2276475"/>
                        <a:ext cx="3430588" cy="839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下箭头 8"/>
          <p:cNvSpPr/>
          <p:nvPr/>
        </p:nvSpPr>
        <p:spPr>
          <a:xfrm>
            <a:off x="3779912" y="3212976"/>
            <a:ext cx="576064" cy="108012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aphicFrame>
        <p:nvGraphicFramePr>
          <p:cNvPr id="103430" name="Object 6"/>
          <p:cNvGraphicFramePr>
            <a:graphicFrameLocks noChangeAspect="1"/>
          </p:cNvGraphicFramePr>
          <p:nvPr/>
        </p:nvGraphicFramePr>
        <p:xfrm>
          <a:off x="2267744" y="4581128"/>
          <a:ext cx="3886200" cy="911225"/>
        </p:xfrm>
        <a:graphic>
          <a:graphicData uri="http://schemas.openxmlformats.org/presentationml/2006/ole">
            <mc:AlternateContent xmlns:mc="http://schemas.openxmlformats.org/markup-compatibility/2006">
              <mc:Choice xmlns:v="urn:schemas-microsoft-com:vml" Requires="v">
                <p:oleObj spid="_x0000_s103527" name="公式" r:id="rId8" imgW="2057400" imgH="482600" progId="Equation.KSEE3">
                  <p:embed/>
                </p:oleObj>
              </mc:Choice>
              <mc:Fallback>
                <p:oleObj name="公式" r:id="rId8" imgW="2057400" imgH="482600" progId="Equation.KSEE3">
                  <p:embed/>
                  <p:pic>
                    <p:nvPicPr>
                      <p:cNvPr id="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7744" y="4581128"/>
                        <a:ext cx="3886200"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31" name="Object 7"/>
          <p:cNvGraphicFramePr>
            <a:graphicFrameLocks noChangeAspect="1"/>
          </p:cNvGraphicFramePr>
          <p:nvPr/>
        </p:nvGraphicFramePr>
        <p:xfrm>
          <a:off x="2771800" y="5661248"/>
          <a:ext cx="2686050" cy="815975"/>
        </p:xfrm>
        <a:graphic>
          <a:graphicData uri="http://schemas.openxmlformats.org/presentationml/2006/ole">
            <mc:AlternateContent xmlns:mc="http://schemas.openxmlformats.org/markup-compatibility/2006">
              <mc:Choice xmlns:v="urn:schemas-microsoft-com:vml" Requires="v">
                <p:oleObj spid="_x0000_s103528" name="公式" r:id="rId10" imgW="1422400" imgH="431800" progId="Equation.KSEE3">
                  <p:embed/>
                </p:oleObj>
              </mc:Choice>
              <mc:Fallback>
                <p:oleObj name="公式" r:id="rId10" imgW="1422400" imgH="431800" progId="Equation.KSEE3">
                  <p:embed/>
                  <p:pic>
                    <p:nvPicPr>
                      <p:cNvPr id="0" name="Picture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71800" y="5661248"/>
                        <a:ext cx="2686050"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91013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NExT_Template_light(p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NExT_Template_light(pure)</Template>
  <TotalTime>17670</TotalTime>
  <Words>1688</Words>
  <Application>Microsoft Office PowerPoint</Application>
  <PresentationFormat>全屏显示(4:3)</PresentationFormat>
  <Paragraphs>324</Paragraphs>
  <Slides>40</Slides>
  <Notes>13</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40</vt:i4>
      </vt:variant>
    </vt:vector>
  </HeadingPairs>
  <TitlesOfParts>
    <vt:vector size="43" baseType="lpstr">
      <vt:lpstr>NExT_Template_light(pure)</vt:lpstr>
      <vt:lpstr>公式</vt:lpstr>
      <vt:lpstr>Equation</vt:lpstr>
      <vt:lpstr>第十八章   线性模型与支持向量机   </vt:lpstr>
      <vt:lpstr>内容提要</vt:lpstr>
      <vt:lpstr>分类与回归</vt:lpstr>
      <vt:lpstr>分类与回归</vt:lpstr>
      <vt:lpstr>分类与回归</vt:lpstr>
      <vt:lpstr>分类与回归</vt:lpstr>
      <vt:lpstr>单变量线性回归</vt:lpstr>
      <vt:lpstr>单变量线性回归</vt:lpstr>
      <vt:lpstr>单变量线性回归</vt:lpstr>
      <vt:lpstr>单变量线性回归</vt:lpstr>
      <vt:lpstr>单变量线性回归</vt:lpstr>
      <vt:lpstr>单变量线性回归</vt:lpstr>
      <vt:lpstr>多变量线性回归</vt:lpstr>
      <vt:lpstr>多变量线性回归</vt:lpstr>
      <vt:lpstr>带硬阈值的线性分类器</vt:lpstr>
      <vt:lpstr>带硬阈值的线性分类器</vt:lpstr>
      <vt:lpstr>带logistic回归的线性分类器</vt:lpstr>
      <vt:lpstr>带logistic回归的线性分类器</vt:lpstr>
      <vt:lpstr>线性分类器</vt:lpstr>
      <vt:lpstr>线性分类器</vt:lpstr>
      <vt:lpstr>支持向量机原理</vt:lpstr>
      <vt:lpstr>支持向量机原理</vt:lpstr>
      <vt:lpstr>支持向量机原理</vt:lpstr>
      <vt:lpstr>非容错支持向量机的数学表示</vt:lpstr>
      <vt:lpstr>非容错支持向量机的数学表示</vt:lpstr>
      <vt:lpstr>非容错支持向量机的数学表示</vt:lpstr>
      <vt:lpstr>容错的支持向量机原理</vt:lpstr>
      <vt:lpstr>容错的支持向量机原理</vt:lpstr>
      <vt:lpstr>软Margin和硬Margin支持向量机</vt:lpstr>
      <vt:lpstr>容错的支持向量机求解</vt:lpstr>
      <vt:lpstr>核函数简介</vt:lpstr>
      <vt:lpstr>核函数简介</vt:lpstr>
      <vt:lpstr>核函数简介</vt:lpstr>
      <vt:lpstr>核函数的判定</vt:lpstr>
      <vt:lpstr>核函数举例</vt:lpstr>
      <vt:lpstr>带核函数的支持向量机</vt:lpstr>
      <vt:lpstr>支持向量机的属性</vt:lpstr>
      <vt:lpstr>支持向量机的应用</vt:lpstr>
      <vt:lpstr>总结</vt:lpstr>
      <vt:lpstr>Qa？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Search Center A NUS-Tsinghua Joint Center on Extreme Search</dc:title>
  <dc:creator>Luan Huanbo</dc:creator>
  <cp:lastModifiedBy>hnxy</cp:lastModifiedBy>
  <cp:revision>1247</cp:revision>
  <dcterms:created xsi:type="dcterms:W3CDTF">2012-07-06T08:29:17Z</dcterms:created>
  <dcterms:modified xsi:type="dcterms:W3CDTF">2019-12-12T14:12:04Z</dcterms:modified>
</cp:coreProperties>
</file>