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591" r:id="rId2"/>
    <p:sldId id="439" r:id="rId3"/>
    <p:sldId id="503" r:id="rId4"/>
    <p:sldId id="659" r:id="rId5"/>
    <p:sldId id="773" r:id="rId6"/>
    <p:sldId id="811" r:id="rId7"/>
    <p:sldId id="812" r:id="rId8"/>
    <p:sldId id="779" r:id="rId9"/>
    <p:sldId id="780" r:id="rId10"/>
    <p:sldId id="813" r:id="rId11"/>
    <p:sldId id="814" r:id="rId12"/>
    <p:sldId id="782" r:id="rId13"/>
    <p:sldId id="783" r:id="rId14"/>
    <p:sldId id="815" r:id="rId15"/>
    <p:sldId id="816" r:id="rId16"/>
    <p:sldId id="817" r:id="rId17"/>
    <p:sldId id="818" r:id="rId18"/>
    <p:sldId id="819" r:id="rId19"/>
    <p:sldId id="785" r:id="rId20"/>
    <p:sldId id="727" r:id="rId21"/>
    <p:sldId id="476" r:id="rId2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4749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第二十章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学习概率模型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带完整数据的参数学习：离散模型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2051720" y="1700808"/>
          <a:ext cx="4599731" cy="95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9" name="公式" r:id="rId4" imgW="2209680" imgH="457200" progId="Equation.KSEE3">
                  <p:embed/>
                </p:oleObj>
              </mc:Choice>
              <mc:Fallback>
                <p:oleObj name="公式" r:id="rId4" imgW="220968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00808"/>
                        <a:ext cx="4599731" cy="952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540968"/>
              </p:ext>
            </p:extLst>
          </p:nvPr>
        </p:nvGraphicFramePr>
        <p:xfrm>
          <a:off x="539552" y="3524058"/>
          <a:ext cx="808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0" name="公式" r:id="rId6" imgW="3886200" imgH="457200" progId="Equation.KSEE3">
                  <p:embed/>
                </p:oleObj>
              </mc:Choice>
              <mc:Fallback>
                <p:oleObj name="公式" r:id="rId6" imgW="3886200" imgH="45720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24058"/>
                        <a:ext cx="8089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83495"/>
              </p:ext>
            </p:extLst>
          </p:nvPr>
        </p:nvGraphicFramePr>
        <p:xfrm>
          <a:off x="1691680" y="5284500"/>
          <a:ext cx="49450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1" name="公式" r:id="rId8" imgW="2374560" imgH="393480" progId="Equation.KSEE3">
                  <p:embed/>
                </p:oleObj>
              </mc:Choice>
              <mc:Fallback>
                <p:oleObj name="公式" r:id="rId8" imgW="2374560" imgH="39348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84500"/>
                        <a:ext cx="494506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6125519"/>
            <a:ext cx="712879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袋中草莓的实际比例等于在目前撕开的糖块中的观察比例</a:t>
            </a:r>
            <a:endParaRPr lang="en-US" altLang="zh-CN" sz="3200" baseline="-25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6701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极大似然假说由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最大化该表达式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l-GR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给出，最大化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似然性，能获得相同值，</a:t>
            </a:r>
            <a:endParaRPr lang="en-US" altLang="zh-CN" sz="2400" baseline="-25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373" y="436510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通过去对数，将求积归约为求和，为了发现</a:t>
            </a:r>
            <a:r>
              <a:rPr lang="el-GR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的极大似然值，求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el-GR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的微分，并令结果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400" baseline="-25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带完整数据的参数学习：离散模型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75252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极大似然参数学习标准方法：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为数据的似然性写表达式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对表达式的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求导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发现导数为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的参数值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带完整数据的参数学习：连续模型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75252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样本的分布符合一元高斯密度函数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令观察序列为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,…,x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似然性为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令导数为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0</a:t>
            </a: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771800" y="2132856"/>
          <a:ext cx="28019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公式" r:id="rId4" imgW="1346040" imgH="482400" progId="Equation.KSEE3">
                  <p:embed/>
                </p:oleObj>
              </mc:Choice>
              <mc:Fallback>
                <p:oleObj name="公式" r:id="rId4" imgW="1346040" imgH="4824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132856"/>
                        <a:ext cx="280193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409773" y="3906838"/>
          <a:ext cx="81946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公式" r:id="rId6" imgW="3936960" imgH="507960" progId="Equation.KSEE3">
                  <p:embed/>
                </p:oleObj>
              </mc:Choice>
              <mc:Fallback>
                <p:oleObj name="公式" r:id="rId6" imgW="3936960" imgH="50796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73" y="3906838"/>
                        <a:ext cx="819467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691680" y="5608638"/>
          <a:ext cx="13477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4" name="公式" r:id="rId8" imgW="647640" imgH="533160" progId="Equation.KSEE3">
                  <p:embed/>
                </p:oleObj>
              </mc:Choice>
              <mc:Fallback>
                <p:oleObj name="公式" r:id="rId8" imgW="647640" imgH="53316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608638"/>
                        <a:ext cx="13477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3690938" y="5503863"/>
          <a:ext cx="24320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5" name="公式" r:id="rId10" imgW="1168200" imgH="583920" progId="Equation.KSEE3">
                  <p:embed/>
                </p:oleObj>
              </mc:Choice>
              <mc:Fallback>
                <p:oleObj name="公式" r:id="rId10" imgW="1168200" imgH="58392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503863"/>
                        <a:ext cx="24320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?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Expectation Maximization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期望最大化算法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通过观察数据来学习参数，学到的参数能够满足使得观察数据以最大的可能性出现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算法应用：聚类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给定一些观察数据</a:t>
            </a:r>
            <a:r>
              <a:rPr lang="en-US" altLang="zh-CN" sz="3200" noProof="0" dirty="0" smtClean="0">
                <a:latin typeface="楷体" pitchFamily="49" charset="-122"/>
                <a:ea typeface="楷体" pitchFamily="49" charset="-122"/>
              </a:rPr>
              <a:t>x,</a:t>
            </a: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假定</a:t>
            </a:r>
            <a:r>
              <a:rPr lang="en-US" altLang="zh-CN" sz="3200" noProof="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符合如下的混合高斯分布：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求混合高斯分布的三组参数：</a:t>
            </a:r>
            <a:r>
              <a:rPr kumimoji="0" lang="el-GR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μ</a:t>
            </a:r>
            <a:r>
              <a:rPr kumimoji="0" lang="en-US" altLang="zh-CN" sz="32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k</a:t>
            </a:r>
            <a:r>
              <a:rPr kumimoji="0" lang="el-GR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σ</a:t>
            </a:r>
            <a:r>
              <a:rPr lang="en-US" altLang="zh-CN" sz="3200" baseline="-25000" dirty="0" smtClean="0">
                <a:latin typeface="楷体" pitchFamily="49" charset="-122"/>
                <a:ea typeface="楷体" pitchFamily="49" charset="-122"/>
              </a:rPr>
              <a:t>k </a:t>
            </a:r>
            <a:r>
              <a:rPr kumimoji="0" lang="el-GR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π</a:t>
            </a:r>
            <a:r>
              <a:rPr lang="en-US" altLang="zh-CN" sz="3200" baseline="-25000" dirty="0" smtClean="0">
                <a:latin typeface="楷体" pitchFamily="49" charset="-122"/>
                <a:ea typeface="楷体" pitchFamily="49" charset="-122"/>
              </a:rPr>
              <a:t>k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pic>
        <p:nvPicPr>
          <p:cNvPr id="162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276872"/>
            <a:ext cx="3276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05064"/>
            <a:ext cx="5867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算法应用：聚类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初始阶段：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数据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属于哪个类是未知的，每个高斯分布的参数值也是未知的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68960"/>
            <a:ext cx="3672409" cy="35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算法应用：聚类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算法过程：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用随机函数初始化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个高斯分布参数，同时保证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/>
              <a:defRPr/>
            </a:pP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/>
              <a:defRPr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Expectation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：依次取观察数据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比较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个高斯函数中的概率大小，把数据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归到概率最大的某一个类中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91880" y="3140968"/>
          <a:ext cx="144015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公式" r:id="rId4" imgW="583920" imgH="431640" progId="Equation.KSEE3">
                  <p:embed/>
                </p:oleObj>
              </mc:Choice>
              <mc:Fallback>
                <p:oleObj name="公式" r:id="rId4" imgW="583920" imgH="4316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40968"/>
                        <a:ext cx="144015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3553122" y="5392738"/>
          <a:ext cx="24590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9" name="公式" r:id="rId6" imgW="1180800" imgH="533160" progId="Equation.KSEE3">
                  <p:embed/>
                </p:oleObj>
              </mc:Choice>
              <mc:Fallback>
                <p:oleObj name="公式" r:id="rId6" imgW="1180800" imgH="53316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122" y="5392738"/>
                        <a:ext cx="245903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算法过程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算法过程：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 startAt="3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用最大似然估计使观察数据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出现的概率最大，因为第二步已经将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进行了归类，此步计算高斯参数如下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 startAt="3"/>
              <a:defRPr/>
            </a:pP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900264"/>
            <a:ext cx="3284308" cy="22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算法过程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7544" y="162880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算法过程：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971550" lvl="1" indent="-514350">
              <a:spcBef>
                <a:spcPct val="20000"/>
              </a:spcBef>
              <a:buClr>
                <a:srgbClr val="800000"/>
              </a:buClr>
              <a:buFont typeface="+mj-lt"/>
              <a:buAutoNum type="arabicPeriod" startAt="4"/>
              <a:defRPr/>
            </a:pP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重复步骤</a:t>
            </a:r>
            <a:r>
              <a:rPr lang="en-US" altLang="zh-CN" sz="3200" noProof="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用步骤</a:t>
            </a:r>
            <a:r>
              <a:rPr lang="en-US" altLang="zh-CN" sz="3200" noProof="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</a:rPr>
              <a:t>得到的新参数对</a:t>
            </a:r>
            <a:r>
              <a:rPr lang="en-US" altLang="zh-CN" sz="3200" noProof="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重新进行归类直到下列概率最大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00"/>
              </a:buClr>
              <a:buSzTx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573016"/>
            <a:ext cx="33755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算法过程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35646"/>
            <a:ext cx="7342770" cy="532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507288" cy="374441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44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统计学习</a:t>
            </a:r>
            <a:endParaRPr lang="en-US" altLang="zh-CN" sz="44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44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带完整数据的参数学习</a:t>
            </a:r>
            <a:endParaRPr lang="en-US" altLang="zh-CN" sz="44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44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EM</a:t>
            </a:r>
            <a:r>
              <a:rPr lang="zh-CN" altLang="en-US" sz="44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算法</a:t>
            </a:r>
            <a:endParaRPr lang="en-US" altLang="zh-CN" sz="44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总结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507288" cy="374441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44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统计学习</a:t>
            </a:r>
            <a:endParaRPr lang="en-US" altLang="zh-CN" sz="44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带完整数据的参数学习</a:t>
            </a:r>
            <a:endParaRPr lang="en-US" altLang="zh-CN" sz="4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EM</a:t>
            </a:r>
            <a:r>
              <a:rPr lang="zh-CN" altLang="en-US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算法</a:t>
            </a:r>
            <a:endParaRPr lang="en-US" altLang="zh-CN" sz="4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507288" cy="374441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数据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描述领域的某些或者全部随机变量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假说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：关于领域如何工作的概率性理论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统计学习：糖果问题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996952"/>
            <a:ext cx="15841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4437112"/>
            <a:ext cx="1368151" cy="75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草莓味糖果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0770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酸橙味糖果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475656" y="3645024"/>
            <a:ext cx="1008112" cy="5760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19672" y="34197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放入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483768" y="1556792"/>
            <a:ext cx="2448272" cy="4680520"/>
            <a:chOff x="2483768" y="1556792"/>
            <a:chExt cx="2448272" cy="4680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2483768" y="1628800"/>
              <a:ext cx="1224136" cy="1337706"/>
              <a:chOff x="3453476" y="3573016"/>
              <a:chExt cx="1795400" cy="1777000"/>
            </a:xfrm>
          </p:grpSpPr>
          <p:pic>
            <p:nvPicPr>
              <p:cNvPr id="15872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63888" y="3573016"/>
                <a:ext cx="1115854" cy="1368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453476" y="4941167"/>
                <a:ext cx="1795400" cy="40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h1:100%</a:t>
                </a:r>
                <a:r>
                  <a:rPr lang="zh-CN" altLang="en-US" sz="1400" dirty="0" smtClean="0"/>
                  <a:t>草莓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55776" y="3068960"/>
              <a:ext cx="1152128" cy="1550221"/>
              <a:chOff x="5076056" y="3573016"/>
              <a:chExt cx="1584176" cy="2065176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6056" y="3573016"/>
                <a:ext cx="1115854" cy="1368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076056" y="4941168"/>
                <a:ext cx="1584176" cy="697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h2:75%</a:t>
                </a:r>
                <a:r>
                  <a:rPr lang="zh-CN" altLang="en-US" sz="1400" dirty="0" smtClean="0"/>
                  <a:t>草莓</a:t>
                </a:r>
                <a:r>
                  <a:rPr lang="en-US" altLang="zh-CN" sz="1400" dirty="0" smtClean="0"/>
                  <a:t>,25%</a:t>
                </a:r>
                <a:r>
                  <a:rPr lang="zh-CN" altLang="en-US" sz="1400" dirty="0" smtClean="0"/>
                  <a:t>酸橙</a:t>
                </a:r>
                <a:endParaRPr lang="zh-CN" altLang="en-US" sz="14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55776" y="4653136"/>
              <a:ext cx="1296144" cy="1531332"/>
              <a:chOff x="6588224" y="3573016"/>
              <a:chExt cx="1296144" cy="1531332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88224" y="3573016"/>
                <a:ext cx="822208" cy="1008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88224" y="4581128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h3:50%</a:t>
                </a:r>
                <a:r>
                  <a:rPr lang="zh-CN" altLang="en-US" sz="1400" dirty="0" smtClean="0"/>
                  <a:t>草莓</a:t>
                </a:r>
                <a:r>
                  <a:rPr lang="en-US" altLang="zh-CN" sz="1400" dirty="0" smtClean="0"/>
                  <a:t>,50%</a:t>
                </a:r>
                <a:r>
                  <a:rPr lang="zh-CN" altLang="en-US" sz="1400" dirty="0" smtClean="0"/>
                  <a:t>酸橙</a:t>
                </a:r>
                <a:endParaRPr lang="zh-CN" altLang="en-US" sz="14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79912" y="2276872"/>
              <a:ext cx="1152128" cy="1459324"/>
              <a:chOff x="8172400" y="3573016"/>
              <a:chExt cx="1152128" cy="1459324"/>
            </a:xfrm>
          </p:grpSpPr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172400" y="3573016"/>
                <a:ext cx="763479" cy="936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172400" y="4509120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h4:25%</a:t>
                </a:r>
                <a:r>
                  <a:rPr lang="zh-CN" altLang="en-US" sz="1400" dirty="0" smtClean="0"/>
                  <a:t>草莓</a:t>
                </a:r>
                <a:r>
                  <a:rPr lang="en-US" altLang="zh-CN" sz="1400" dirty="0" smtClean="0"/>
                  <a:t>,75%</a:t>
                </a:r>
                <a:r>
                  <a:rPr lang="zh-CN" altLang="en-US" sz="1400" dirty="0" smtClean="0"/>
                  <a:t>酸橙</a:t>
                </a:r>
                <a:endParaRPr lang="zh-CN" altLang="en-US" sz="14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707904" y="4077072"/>
              <a:ext cx="1152128" cy="1459324"/>
              <a:chOff x="9756576" y="3573016"/>
              <a:chExt cx="1152128" cy="1459324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828583" y="3573016"/>
                <a:ext cx="763479" cy="936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756576" y="4509120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h5:100%</a:t>
                </a:r>
                <a:r>
                  <a:rPr lang="zh-CN" altLang="en-US" sz="1400" dirty="0" smtClean="0"/>
                  <a:t>酸橙</a:t>
                </a:r>
                <a:endParaRPr lang="zh-CN" altLang="en-US" sz="1400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483768" y="1556792"/>
              <a:ext cx="2448272" cy="468052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4016" y="6279703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Q1: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该袋子属于哪一种？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Q2: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下一个糖果是什么味的？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0272" y="5517232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.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004048" y="2132856"/>
            <a:ext cx="3312368" cy="3312368"/>
            <a:chOff x="5004048" y="2132856"/>
            <a:chExt cx="3312368" cy="3312368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48681" y="2780928"/>
              <a:ext cx="763479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右箭头 28"/>
            <p:cNvSpPr/>
            <p:nvPr/>
          </p:nvSpPr>
          <p:spPr>
            <a:xfrm>
              <a:off x="5004048" y="3645024"/>
              <a:ext cx="1512168" cy="576064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92080" y="213285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拆开新袋子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88224" y="2348880"/>
              <a:ext cx="100811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588225" y="2996952"/>
              <a:ext cx="1039796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60232" y="3717032"/>
              <a:ext cx="100811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60232" y="4293096"/>
              <a:ext cx="100811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660232" y="4869160"/>
              <a:ext cx="1039796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7668344" y="242088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D1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68344" y="313167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68344" y="37797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D3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40352" y="434598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D4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40352" y="500388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D5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统计学习：糖果问题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4404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第一个问题：该袋子属于哪一种袋子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的先验概率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该假说产生观察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的后验概率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第二个问题：下一个糖果是什么类型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加权平均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产生数据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的概率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该观察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得到假说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的可能性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752" y="2204864"/>
          <a:ext cx="400044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公式" r:id="rId3" imgW="1587240" imgH="228600" progId="Equation.KSEE3">
                  <p:embed/>
                </p:oleObj>
              </mc:Choice>
              <mc:Fallback>
                <p:oleObj name="公式" r:id="rId3" imgW="1587240" imgH="228600" progId="Equation.KSEE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04864"/>
                        <a:ext cx="400044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95536" y="4005064"/>
          <a:ext cx="8280920" cy="10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公式" r:id="rId5" imgW="3416040" imgH="444240" progId="Equation.KSEE3">
                  <p:embed/>
                </p:oleObj>
              </mc:Choice>
              <mc:Fallback>
                <p:oleObj name="公式" r:id="rId5" imgW="3416040" imgH="4442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05064"/>
                        <a:ext cx="8280920" cy="107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统计学习：糖果问题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239637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h1,h2,…,h5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的先验分布为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&lt;0.1,0.2,0.4,0.2,0.1&gt;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假定每次拿出糖果是独立的，且拿出糖果后不影响后验概率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P(d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|h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43200" y="3338513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4" name="写字板文档" r:id="rId3" imgW="3657600" imgH="181440" progId="WordPad.Document.1">
                  <p:embed/>
                </p:oleObj>
              </mc:Choice>
              <mc:Fallback>
                <p:oleObj name="写字板文档" r:id="rId3" imgW="3657600" imgH="181440" progId="WordPad.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38513"/>
                        <a:ext cx="36576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411761" y="4063912"/>
          <a:ext cx="2880319" cy="73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5" name="公式" r:id="rId5" imgW="1447560" imgH="368280" progId="Equation.KSEE3">
                  <p:embed/>
                </p:oleObj>
              </mc:Choice>
              <mc:Fallback>
                <p:oleObj name="公式" r:id="rId5" imgW="1447560" imgH="36828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4063912"/>
                        <a:ext cx="2880319" cy="733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统计学习：糖果问题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239637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如果袋子实际上是一个全酸橙的袋子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(h5)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，且观察到的数据前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块塘全是酸橙味的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则问题一和问题二的变化图如下：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43200" y="3338513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1" name="写字板文档" r:id="rId3" imgW="3657600" imgH="181440" progId="WordPad.Document.1">
                  <p:embed/>
                </p:oleObj>
              </mc:Choice>
              <mc:Fallback>
                <p:oleObj name="写字板文档" r:id="rId3" imgW="3657600" imgH="181440" progId="WordPad.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38513"/>
                        <a:ext cx="36576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996952"/>
            <a:ext cx="679351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99592" y="63813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Q: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从上图能得出什么样的结论，为什么？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统计学习：糖果问题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9654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贝叶斯预测最终与真假说一致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当假说空间非常庞大时，贝叶斯预测代价昂贵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极大后验假说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(MAP)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极大化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|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最小化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195736" y="4437112"/>
          <a:ext cx="4000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公式" r:id="rId3" imgW="1587240" imgH="228600" progId="Equation.KSEE3">
                  <p:embed/>
                </p:oleObj>
              </mc:Choice>
              <mc:Fallback>
                <p:oleObj name="公式" r:id="rId3" imgW="1587240" imgH="2286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437112"/>
                        <a:ext cx="40005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3851920" y="5013176"/>
            <a:ext cx="432048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2028825" y="5805488"/>
          <a:ext cx="41925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公式" r:id="rId5" imgW="1663560" imgH="228600" progId="Equation.KSEE3">
                  <p:embed/>
                </p:oleObj>
              </mc:Choice>
              <mc:Fallback>
                <p:oleObj name="公式" r:id="rId5" imgW="1663560" imgH="22860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805488"/>
                        <a:ext cx="419258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带完整数据的参数学习：离散模型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75252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糖果问题假设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草莓和酸橙的比例未知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l-GR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是草莓糖所占的比例，对应的假说为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l-GR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endParaRPr lang="en-US" altLang="zh-CN" baseline="-25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所有比例的假说具有相同的先验概率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目前撕开了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块糖果，其中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块草莓糖，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块酸橙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糖，这个特定数据集的似然性是：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37579"/>
              </p:ext>
            </p:extLst>
          </p:nvPr>
        </p:nvGraphicFramePr>
        <p:xfrm>
          <a:off x="1835696" y="5301208"/>
          <a:ext cx="5295412" cy="109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公式" r:id="rId4" imgW="2209680" imgH="457200" progId="Equation.KSEE3">
                  <p:embed/>
                </p:oleObj>
              </mc:Choice>
              <mc:Fallback>
                <p:oleObj name="公式" r:id="rId4" imgW="2209680" imgH="4572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01208"/>
                        <a:ext cx="5295412" cy="1096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17458</TotalTime>
  <Words>763</Words>
  <Application>Microsoft Office PowerPoint</Application>
  <PresentationFormat>全屏显示(4:3)</PresentationFormat>
  <Paragraphs>122</Paragraphs>
  <Slides>21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NExT_Template_light(pure)</vt:lpstr>
      <vt:lpstr>公式</vt:lpstr>
      <vt:lpstr>写字板文档</vt:lpstr>
      <vt:lpstr>第二十章  学习概率模型</vt:lpstr>
      <vt:lpstr>内容提要</vt:lpstr>
      <vt:lpstr>统计学习</vt:lpstr>
      <vt:lpstr>统计学习：糖果问题</vt:lpstr>
      <vt:lpstr>统计学习：糖果问题</vt:lpstr>
      <vt:lpstr>统计学习：糖果问题</vt:lpstr>
      <vt:lpstr>统计学习：糖果问题</vt:lpstr>
      <vt:lpstr>统计学习：糖果问题</vt:lpstr>
      <vt:lpstr>带完整数据的参数学习：离散模型</vt:lpstr>
      <vt:lpstr>带完整数据的参数学习：离散模型</vt:lpstr>
      <vt:lpstr>带完整数据的参数学习：离散模型</vt:lpstr>
      <vt:lpstr>带完整数据的参数学习：连续模型</vt:lpstr>
      <vt:lpstr>EM算法</vt:lpstr>
      <vt:lpstr>EM算法应用：聚类</vt:lpstr>
      <vt:lpstr>EM算法应用：聚类</vt:lpstr>
      <vt:lpstr>EM算法应用：聚类</vt:lpstr>
      <vt:lpstr>EM算法过程</vt:lpstr>
      <vt:lpstr>EM算法过程</vt:lpstr>
      <vt:lpstr>EM算法过程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1213</cp:revision>
  <dcterms:created xsi:type="dcterms:W3CDTF">2012-07-06T08:29:17Z</dcterms:created>
  <dcterms:modified xsi:type="dcterms:W3CDTF">2019-12-12T14:35:58Z</dcterms:modified>
</cp:coreProperties>
</file>