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7"/>
  </p:notesMasterIdLst>
  <p:handoutMasterIdLst>
    <p:handoutMasterId r:id="rId38"/>
  </p:handoutMasterIdLst>
  <p:sldIdLst>
    <p:sldId id="591" r:id="rId2"/>
    <p:sldId id="439" r:id="rId3"/>
    <p:sldId id="503" r:id="rId4"/>
    <p:sldId id="659" r:id="rId5"/>
    <p:sldId id="660" r:id="rId6"/>
    <p:sldId id="661" r:id="rId7"/>
    <p:sldId id="663" r:id="rId8"/>
    <p:sldId id="662" r:id="rId9"/>
    <p:sldId id="684" r:id="rId10"/>
    <p:sldId id="664" r:id="rId11"/>
    <p:sldId id="665" r:id="rId12"/>
    <p:sldId id="666" r:id="rId13"/>
    <p:sldId id="667" r:id="rId14"/>
    <p:sldId id="668" r:id="rId15"/>
    <p:sldId id="670" r:id="rId16"/>
    <p:sldId id="669" r:id="rId17"/>
    <p:sldId id="685" r:id="rId18"/>
    <p:sldId id="671" r:id="rId19"/>
    <p:sldId id="672" r:id="rId20"/>
    <p:sldId id="673" r:id="rId21"/>
    <p:sldId id="674" r:id="rId22"/>
    <p:sldId id="686" r:id="rId23"/>
    <p:sldId id="675" r:id="rId24"/>
    <p:sldId id="677" r:id="rId25"/>
    <p:sldId id="678" r:id="rId26"/>
    <p:sldId id="679" r:id="rId27"/>
    <p:sldId id="680" r:id="rId28"/>
    <p:sldId id="687" r:id="rId29"/>
    <p:sldId id="681" r:id="rId30"/>
    <p:sldId id="688" r:id="rId31"/>
    <p:sldId id="682" r:id="rId32"/>
    <p:sldId id="683" r:id="rId33"/>
    <p:sldId id="689" r:id="rId34"/>
    <p:sldId id="690" r:id="rId35"/>
    <p:sldId id="476" r:id="rId36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90360" autoAdjust="0"/>
  </p:normalViewPr>
  <p:slideViewPr>
    <p:cSldViewPr>
      <p:cViewPr varScale="1">
        <p:scale>
          <a:sx n="61" d="100"/>
          <a:sy n="61" d="100"/>
        </p:scale>
        <p:origin x="-15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60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0BD33-6F4E-4442-AE10-F7766F96CE0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DD10B-BFFD-4063-AB6B-D37A894C6E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5701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77C4-79B1-4BB9-91B3-4C87C057B65F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BAA4-B46D-40F9-ABAC-F33DAD13BD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8435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enturebeat.com/company/youtub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enturebeat.com/company/foursquare" TargetMode="External"/><Relationship Id="rId4" Type="http://schemas.openxmlformats.org/officeDocument/2006/relationships/hyperlink" Target="http://venturebeat.com/company/facebook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Welcome to </a:t>
            </a:r>
            <a:r>
              <a:rPr lang="en-US" altLang="zh-CN" dirty="0" err="1" smtClean="0"/>
              <a:t>NExT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NExT</a:t>
            </a:r>
            <a:r>
              <a:rPr lang="en-US" altLang="zh-CN" dirty="0" smtClean="0"/>
              <a:t> is a joint research centre setup between NUS and </a:t>
            </a:r>
            <a:r>
              <a:rPr lang="en-US" altLang="zh-CN" dirty="0" err="1" smtClean="0"/>
              <a:t>Tsinghua</a:t>
            </a:r>
            <a:r>
              <a:rPr lang="en-US" altLang="zh-CN" dirty="0" smtClean="0"/>
              <a:t> University of China. The aim is to carry out research on extreme search on user-generated social network contents.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lIns="96661" tIns="48331" rIns="96661" bIns="48331"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2CD75-3708-4860-AE07-B3B1373E053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8">
              <a:defRPr/>
            </a:pPr>
            <a:endParaRPr lang="en-US" baseline="0" dirty="0" smtClean="0"/>
          </a:p>
          <a:p>
            <a:pPr defTabSz="914318">
              <a:defRPr/>
            </a:pPr>
            <a:r>
              <a:rPr lang="en-US" baseline="0" dirty="0" smtClean="0"/>
              <a:t>But just how big these UGCs are. On average, in e</a:t>
            </a:r>
            <a:r>
              <a:rPr lang="en-US" dirty="0"/>
              <a:t>very 60 seconds in social media, two million videos are viewed on 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, 700,000 messages are delivered by way of </a:t>
            </a:r>
            <a:r>
              <a:rPr lang="en-US" dirty="0" err="1">
                <a:hlinkClick r:id="rId4"/>
              </a:rPr>
              <a:t>Facebook</a:t>
            </a:r>
            <a:r>
              <a:rPr lang="en-US" dirty="0"/>
              <a:t>, 175,000 tweets are fired off into the ether, and 2,000 </a:t>
            </a:r>
            <a:r>
              <a:rPr lang="en-US" dirty="0">
                <a:hlinkClick r:id="rId5"/>
              </a:rPr>
              <a:t>Foursquare</a:t>
            </a:r>
            <a:r>
              <a:rPr lang="en-US" dirty="0"/>
              <a:t> check-ins tell the world where we are. When considered together, one thing seems clear: social media has taken over the world. 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47007"/>
            <a:ext cx="7772400" cy="14700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-108520" y="6492875"/>
            <a:ext cx="676875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SG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                                                                                                湖南大学信息科学与工程学院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3235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" y="0"/>
            <a:ext cx="9141319" cy="1417638"/>
          </a:xfrm>
          <a:gradFill flip="none" rotWithShape="1">
            <a:gsLst>
              <a:gs pos="0">
                <a:schemeClr val="tx1">
                  <a:lumMod val="73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2133600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12775"/>
            <a:ext cx="9144000" cy="67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910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136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04BA9-FD43-491D-A0E4-EDE828381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75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44825"/>
            <a:ext cx="8064896" cy="2448271"/>
          </a:xfrm>
        </p:spPr>
        <p:txBody>
          <a:bodyPr>
            <a:normAutofit fontScale="90000"/>
          </a:bodyPr>
          <a:lstStyle/>
          <a:p>
            <a:r>
              <a:rPr lang="zh-CN" altLang="en-US" sz="6000" dirty="0" smtClean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  <a:t>第二章</a:t>
            </a:r>
            <a:r>
              <a:rPr lang="en-US" altLang="zh-CN" sz="5400" dirty="0" smtClean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5400" dirty="0" smtClean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</a:br>
            <a:r>
              <a:rPr lang="en-US" altLang="zh-CN" sz="5400" dirty="0" smtClean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  <a:t> </a:t>
            </a:r>
            <a:br>
              <a:rPr lang="en-US" altLang="zh-CN" sz="5400" dirty="0" smtClean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</a:br>
            <a:r>
              <a:rPr lang="zh-CN" altLang="en-US" sz="5400" dirty="0" smtClean="0">
                <a:solidFill>
                  <a:srgbClr val="7030A0"/>
                </a:solidFill>
                <a:latin typeface="Segoe UI Black" panose="020B0A02040204020203" pitchFamily="34" charset="0"/>
                <a:ea typeface="DFKai-SB" pitchFamily="65" charset="-120"/>
                <a:cs typeface="Segoe UI Black" panose="020B0A02040204020203" pitchFamily="34" charset="0"/>
              </a:rPr>
              <a:t>智能</a:t>
            </a:r>
            <a:r>
              <a:rPr lang="en-US" altLang="zh-CN" sz="5400" dirty="0" smtClean="0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Agent</a:t>
            </a:r>
            <a:br>
              <a:rPr lang="en-US" altLang="zh-CN" sz="5400" dirty="0" smtClean="0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r>
              <a:rPr lang="en-US" altLang="zh-CN" sz="5400" dirty="0" smtClean="0">
                <a:solidFill>
                  <a:schemeClr val="tx1"/>
                </a:solidFill>
              </a:rPr>
              <a:t>		</a:t>
            </a:r>
            <a:endParaRPr lang="en-SG" altLang="zh-CN" sz="3600" b="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2277" y="188640"/>
            <a:ext cx="27602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77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理性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理性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能够进行信息收集。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理性的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应该具有自主性，能够进行学习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从环境的感知信息中根据历史经验来学习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任务环境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任务环境：包括性能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(Performance)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，环境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(Environment)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的执行器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(Actuators)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和传感器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(Sensors)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，英文缩写为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PEAS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对于每一个智能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必须说明其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PEAS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参数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Eg.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自动驾驶出租车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性能度量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环境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执行器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传感器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任务环境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Eg.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自动驾驶出租车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性能度量：安全性，快速性，交通违规，舒适度，利润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环境：马路，其他交通工具，行人，乘客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执行器：方向盘，加速油门，刹车，语音合成器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传感器：摄像头，红外或声纳，速度表，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GPS,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键盘，麦克风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任务环境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Eg.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医疗诊断系统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性能度量：病人的健康性，病人花费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环境：病人，医院，工作人员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执行器：显示屏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询问，测试，诊断，治疗方案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传感器：键盘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输入症状，现场检测，病人的回答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任务环境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Eg.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挑拣零件机器人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性能度量：正确挑拣的零件所占的百分比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环境：零件传送带，容器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执行器：机器人手臂和手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传感器：摄像头，关节感知器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任务环境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Eg.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交互式英语教学者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性能度量：最大化学生成绩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环境：学生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执行器：显示屏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练习题，建议，正确答案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传感器：键盘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环境的性质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748140" y="712921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007E09A-3D01-48D2-BB9C-CAAED43BCD09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AutoShape 2" descr="c:\users\user\appdata\roaming\360se6\User Data\temp\images?q=tbn:ANd9GcSz0I0iEyPkWf7LvBiQ-lmErnA_aVpOrMeOE7PzChuC8und0GIvVoqduwA.jpg"/>
          <p:cNvSpPr>
            <a:spLocks noChangeAspect="1" noChangeArrowheads="1"/>
          </p:cNvSpPr>
          <p:nvPr/>
        </p:nvSpPr>
        <p:spPr bwMode="auto">
          <a:xfrm>
            <a:off x="4611365" y="606176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完全可观察的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vs.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部分可观察的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一个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的传感器在每个时间点上都能获取环境的完整状态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一个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的传感器在每个时间点上都能获取环境的部分状态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真空洗尘器？自动驾驶汽车？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单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agent vs.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agent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单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独自运行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eg.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字谜游戏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同时运行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eg.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国际象棋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国际象棋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vs.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驾驶出租车？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环境的性质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确定的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vs.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随机的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环境的下一个状态完全取决于当前状态和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执行的动作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部分可观察？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出租车驾驶？真空吸尘器？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片段式的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vs.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延续式的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的经历被分成一个个原子片段，在每个片段中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感知信息并完成单个行动，下一个片段不依赖于以前的片段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检查次品零件的机器人？国际象棋？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环境的性质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748140" y="712921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007E09A-3D01-48D2-BB9C-CAAED43BCD09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AutoShape 2" descr="c:\users\user\appdata\roaming\360se6\User Data\temp\images?q=tbn:ANd9GcSz0I0iEyPkWf7LvBiQ-lmErnA_aVpOrMeOE7PzChuC8und0GIvVoqduwA.jpg"/>
          <p:cNvSpPr>
            <a:spLocks noChangeAspect="1" noChangeArrowheads="1"/>
          </p:cNvSpPr>
          <p:nvPr/>
        </p:nvSpPr>
        <p:spPr bwMode="auto">
          <a:xfrm>
            <a:off x="4611365" y="606176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静态的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vs.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动态的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环境在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计算的时候不会变化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(vs.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会变化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半动态的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环境本身不变化但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的性能评价随时间变化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出租车，国际象棋，填字游戏？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离散的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vs.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连续的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环境的状态，时间的处理方式以及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的感知信息和行动都有离散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连续之分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国际象棋，出租车驾驶？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  <a:latin typeface="楷体" pitchFamily="49" charset="-122"/>
                <a:ea typeface="楷体" pitchFamily="49" charset="-122"/>
              </a:rPr>
              <a:t>环境的性质</a:t>
            </a:r>
            <a:endParaRPr lang="zh-CN" altLang="en-US" dirty="0"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833067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环境的性质决定了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的设计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最难处理的情况：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部分可观察的，随机的，连续的，动态的，延续式的，多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77343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4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内容提要</a:t>
            </a:r>
            <a:endParaRPr lang="en-US" sz="44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219" name="Rectangle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507288" cy="495300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Agents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和环境</a:t>
            </a:r>
            <a:endParaRPr lang="en-US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理性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Agent</a:t>
            </a:r>
            <a:endParaRPr lang="en-US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环境的性质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Agent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的类型与结构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endParaRPr lang="en-US" sz="3200" dirty="0" smtClean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函数和程序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一个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函数来表示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函数将感知数据序列映射为行为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 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程序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以传感器得到的当前感知信息为输入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以执行器的行动为输出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仅仅以当前感知为输入而不是以整个历史感知为输入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的表驱动方法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28181"/>
            <a:ext cx="8229600" cy="2481139"/>
          </a:xfrm>
        </p:spPr>
        <p:txBody>
          <a:bodyPr>
            <a:normAutofit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缺点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表太大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创建表时间长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非自主性，需人工填写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即使能够学习，也需要很长的时间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/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79248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的类型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四种基本的类型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简单反射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基于模型的反射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基于目标的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基于效用的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真空吸尘器的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程序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064" y="2708920"/>
            <a:ext cx="7812360" cy="169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简单反射的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 fontScale="925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基于当前的感知选择行动，不关注感知历史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92896"/>
            <a:ext cx="5904656" cy="3722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简单反射的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8676456" cy="246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95536" y="5416624"/>
            <a:ext cx="8229600" cy="748680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环境是完全可观察的还是部分可观察的？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79512" y="4552528"/>
            <a:ext cx="8229600" cy="7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Eg.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真空吸尘器问题，刹车问题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基于模型的反射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780928"/>
            <a:ext cx="5760640" cy="360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根据感知历史维持内部状态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随时更新内部状态信息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基于模型的反射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76872"/>
            <a:ext cx="8244408" cy="288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基于目标的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除了根据感知信息之外，还要根据目标信息来选择行动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效率比较低，需要推理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搜索和规划算法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基于目标的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7740352" cy="49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endParaRPr lang="en-SG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Rectangle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507288" cy="4857328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A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通过感知器感知环境并通过执行器对所处的环境产生影响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人类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Agent</a:t>
            </a:r>
          </a:p>
          <a:p>
            <a:pPr marL="1289050" lvl="2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眼睛，耳朵为感知器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1289050" lvl="2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手，脚为执行器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机器人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Agent</a:t>
            </a:r>
          </a:p>
          <a:p>
            <a:pPr marL="1289050" lvl="2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摄像头，红外距测仪为感知器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1289050" lvl="2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马达为执行器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None/>
            </a:pPr>
            <a:endParaRPr lang="en-US" sz="2800" dirty="0" smtClean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基于效用的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当达到目标的行为有很多种的时候，需要考虑效率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环境是部分可观察的和随机的，不确定下的决策过程可以通过基于效用的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来实现。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效用的作用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多目标相冲突时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多目标在不确定环境中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一个目标有多种行为可以达到时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基于效用的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524328" cy="479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学习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72816"/>
            <a:ext cx="6660232" cy="463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学习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/>
              <a:t>4</a:t>
            </a:r>
            <a:r>
              <a:rPr lang="zh-CN" altLang="en-US" dirty="0" smtClean="0"/>
              <a:t>个组件</a:t>
            </a:r>
            <a:endParaRPr lang="en-US" altLang="zh-CN" dirty="0" smtClean="0"/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/>
              <a:t>性能元件：相当于整个</a:t>
            </a:r>
            <a:r>
              <a:rPr lang="en-US" altLang="zh-CN" dirty="0" smtClean="0"/>
              <a:t>agent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/>
              <a:t>评判元件：反映性能元件做得如何</a:t>
            </a:r>
            <a:endParaRPr lang="en-US" altLang="zh-CN" dirty="0" smtClean="0"/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/>
              <a:t>学习元件：负责改进提高</a:t>
            </a:r>
            <a:endParaRPr lang="en-US" altLang="zh-CN" dirty="0" smtClean="0"/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/>
              <a:t>问题产生器：提出一些新的有建设性的探索尝试</a:t>
            </a:r>
            <a:endParaRPr lang="en-US" altLang="zh-CN" dirty="0" smtClean="0"/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/>
              <a:t>Eg.</a:t>
            </a:r>
            <a:r>
              <a:rPr lang="zh-CN" altLang="en-US" dirty="0" smtClean="0"/>
              <a:t>出租车行驶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Agents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和环境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理性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Agent</a:t>
            </a: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环境的性质</a:t>
            </a:r>
            <a:endParaRPr lang="en-US" altLang="zh-CN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Agent</a:t>
            </a: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的类型与结构</a:t>
            </a:r>
            <a:endParaRPr lang="en-US" altLang="zh-CN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54624" cy="2232248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 smtClean="0">
                <a:solidFill>
                  <a:srgbClr val="800000"/>
                </a:solidFill>
              </a:rPr>
              <a:t>Qa</a:t>
            </a:r>
            <a:r>
              <a:rPr lang="zh-CN" altLang="en-US" sz="8000" dirty="0" smtClean="0">
                <a:solidFill>
                  <a:srgbClr val="800000"/>
                </a:solidFill>
              </a:rPr>
              <a:t>？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2227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和环境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556792"/>
            <a:ext cx="5040560" cy="221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736304"/>
          </a:xfrm>
        </p:spPr>
        <p:txBody>
          <a:bodyPr>
            <a:normAutofit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函数将任何感知历史数据映射为行为：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程序通过在物理系统上运行来实现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函数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 =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体系结构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+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程序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4252726"/>
            <a:ext cx="1984251" cy="64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1" y="-27384"/>
            <a:ext cx="9141319" cy="1417638"/>
          </a:xfrm>
        </p:spPr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真空吸尘器世界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772816"/>
            <a:ext cx="32289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内容占位符 5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736304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感知器：地点和内容（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eg. [A,Dirty]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行为：向左，向右，洗尘，无操作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真空吸尘器世界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564904"/>
            <a:ext cx="8316416" cy="288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理性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理性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：对于每一可能的感知数据序列，一个理性的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应该采取一个行为以达到最大的性能。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理性判断的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个因素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性能度量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先验知识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可以完成的行动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截至到此刻的感知序列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/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理性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一个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应该根据它感知的信息和它能够进行的行为而做正确的事情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正确的行为将使得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能够取得最大的成功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性能度量：一个客观的标准来评价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的行为的成功性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Eg.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真空器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的性能度量可以是它清洗区域的数量，花费的时间，消耗的能量，产生的噪音等等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Eg.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真空洗尘器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个小时内清理的灰尘总量来度量性能？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以行为来度量性能不如以结果来度量性能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理性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全知：明确知道它的行动产生的实际结果并且作出相应的动作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理性不等同于全知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已知的知识都是有限的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理性不等于完美：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理性是使期望的性能最大化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完美是使实际的性能最大化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xT_Template_light(pur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NExT_Template_light(pure)</Template>
  <TotalTime>11915</TotalTime>
  <Words>1256</Words>
  <Application>Microsoft Office PowerPoint</Application>
  <PresentationFormat>全屏显示(4:3)</PresentationFormat>
  <Paragraphs>176</Paragraphs>
  <Slides>35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NExT_Template_light(pure)</vt:lpstr>
      <vt:lpstr>第二章   智能Agent   </vt:lpstr>
      <vt:lpstr>内容提要</vt:lpstr>
      <vt:lpstr>Agent</vt:lpstr>
      <vt:lpstr>Agent和环境</vt:lpstr>
      <vt:lpstr>真空吸尘器世界</vt:lpstr>
      <vt:lpstr>真空吸尘器世界</vt:lpstr>
      <vt:lpstr>理性Agent</vt:lpstr>
      <vt:lpstr>理性Agent</vt:lpstr>
      <vt:lpstr>理性Agent</vt:lpstr>
      <vt:lpstr>理性Agent</vt:lpstr>
      <vt:lpstr>任务环境</vt:lpstr>
      <vt:lpstr>任务环境</vt:lpstr>
      <vt:lpstr>任务环境</vt:lpstr>
      <vt:lpstr>任务环境</vt:lpstr>
      <vt:lpstr>任务环境</vt:lpstr>
      <vt:lpstr>环境的性质</vt:lpstr>
      <vt:lpstr>环境的性质</vt:lpstr>
      <vt:lpstr>环境的性质</vt:lpstr>
      <vt:lpstr>环境的性质</vt:lpstr>
      <vt:lpstr>Agent函数和程序</vt:lpstr>
      <vt:lpstr>Agent的表驱动方法</vt:lpstr>
      <vt:lpstr>Agent的类型</vt:lpstr>
      <vt:lpstr>真空吸尘器的Agent程序</vt:lpstr>
      <vt:lpstr>简单反射的agent</vt:lpstr>
      <vt:lpstr>简单反射的agent</vt:lpstr>
      <vt:lpstr>基于模型的反射agent</vt:lpstr>
      <vt:lpstr>基于模型的反射agent</vt:lpstr>
      <vt:lpstr>基于目标的agent</vt:lpstr>
      <vt:lpstr>基于目标的agent</vt:lpstr>
      <vt:lpstr>基于效用的agent</vt:lpstr>
      <vt:lpstr>基于效用的agent</vt:lpstr>
      <vt:lpstr>学习agent</vt:lpstr>
      <vt:lpstr>学习agent</vt:lpstr>
      <vt:lpstr>总结</vt:lpstr>
      <vt:lpstr>Qa？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Search Center A NUS-Tsinghua Joint Center on Extreme Search</dc:title>
  <dc:creator>Luan Huanbo</dc:creator>
  <cp:lastModifiedBy>hnxy</cp:lastModifiedBy>
  <cp:revision>821</cp:revision>
  <dcterms:created xsi:type="dcterms:W3CDTF">2012-07-06T08:29:17Z</dcterms:created>
  <dcterms:modified xsi:type="dcterms:W3CDTF">2019-09-10T15:31:21Z</dcterms:modified>
</cp:coreProperties>
</file>