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42"/>
  </p:notesMasterIdLst>
  <p:handoutMasterIdLst>
    <p:handoutMasterId r:id="rId43"/>
  </p:handoutMasterIdLst>
  <p:sldIdLst>
    <p:sldId id="591" r:id="rId2"/>
    <p:sldId id="439" r:id="rId3"/>
    <p:sldId id="503" r:id="rId4"/>
    <p:sldId id="693" r:id="rId5"/>
    <p:sldId id="659" r:id="rId6"/>
    <p:sldId id="684" r:id="rId7"/>
    <p:sldId id="660" r:id="rId8"/>
    <p:sldId id="661" r:id="rId9"/>
    <p:sldId id="692" r:id="rId10"/>
    <p:sldId id="662" r:id="rId11"/>
    <p:sldId id="663" r:id="rId12"/>
    <p:sldId id="664" r:id="rId13"/>
    <p:sldId id="686" r:id="rId14"/>
    <p:sldId id="687" r:id="rId15"/>
    <p:sldId id="665" r:id="rId16"/>
    <p:sldId id="666" r:id="rId17"/>
    <p:sldId id="667" r:id="rId18"/>
    <p:sldId id="668" r:id="rId19"/>
    <p:sldId id="670" r:id="rId20"/>
    <p:sldId id="688" r:id="rId21"/>
    <p:sldId id="694" r:id="rId22"/>
    <p:sldId id="669" r:id="rId23"/>
    <p:sldId id="671" r:id="rId24"/>
    <p:sldId id="672" r:id="rId25"/>
    <p:sldId id="673" r:id="rId26"/>
    <p:sldId id="674" r:id="rId27"/>
    <p:sldId id="675" r:id="rId28"/>
    <p:sldId id="676" r:id="rId29"/>
    <p:sldId id="677" r:id="rId30"/>
    <p:sldId id="679" r:id="rId31"/>
    <p:sldId id="695" r:id="rId32"/>
    <p:sldId id="680" r:id="rId33"/>
    <p:sldId id="681" r:id="rId34"/>
    <p:sldId id="682" r:id="rId35"/>
    <p:sldId id="689" r:id="rId36"/>
    <p:sldId id="683" r:id="rId37"/>
    <p:sldId id="691" r:id="rId38"/>
    <p:sldId id="690" r:id="rId39"/>
    <p:sldId id="696" r:id="rId40"/>
    <p:sldId id="47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4" autoAdjust="0"/>
    <p:restoredTop sz="90360" autoAdjust="0"/>
  </p:normalViewPr>
  <p:slideViewPr>
    <p:cSldViewPr>
      <p:cViewPr varScale="1">
        <p:scale>
          <a:sx n="61" d="100"/>
          <a:sy n="61" d="100"/>
        </p:scale>
        <p:origin x="-15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BD33-6F4E-4442-AE10-F7766F96CE00}" type="datetimeFigureOut">
              <a:rPr lang="zh-CN" altLang="en-US" smtClean="0"/>
              <a:pPr/>
              <a:t>2019/9/19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DD10B-BFFD-4063-AB6B-D37A894C6E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8642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C77C4-79B1-4BB9-91B3-4C87C057B65F}" type="datetimeFigureOut">
              <a:rPr lang="zh-CN" altLang="en-US" smtClean="0"/>
              <a:pPr/>
              <a:t>2019/9/19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1BAA4-B46D-40F9-ABAC-F33DAD13BD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8435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company/youtu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company/foursquare" TargetMode="External"/><Relationship Id="rId4" Type="http://schemas.openxmlformats.org/officeDocument/2006/relationships/hyperlink" Target="http://venturebeat.com/company/facebook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enturebeat.com/company/youtube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venturebeat.com/company/foursquare" TargetMode="External"/><Relationship Id="rId4" Type="http://schemas.openxmlformats.org/officeDocument/2006/relationships/hyperlink" Target="http://venturebeat.com/company/facebook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wrap="square" lIns="96661" tIns="48331" rIns="96661" bIns="48331"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E2CD75-3708-4860-AE07-B3B1373E053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endParaRPr lang="en-US" baseline="0" dirty="0" smtClean="0"/>
          </a:p>
          <a:p>
            <a:pPr defTabSz="914318">
              <a:defRPr/>
            </a:pPr>
            <a:r>
              <a:rPr lang="en-US" baseline="0" dirty="0" smtClean="0"/>
              <a:t>But just how big these UGCs are. On average, in e</a:t>
            </a:r>
            <a:r>
              <a:rPr lang="en-US" dirty="0"/>
              <a:t>very 60 seconds in social media, two million videos are viewed on 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, 700,000 messages are delivered by way of </a:t>
            </a:r>
            <a:r>
              <a:rPr lang="en-US" dirty="0" err="1">
                <a:hlinkClick r:id="rId4"/>
              </a:rPr>
              <a:t>Facebook</a:t>
            </a:r>
            <a:r>
              <a:rPr lang="en-US" dirty="0"/>
              <a:t>, 175,000 tweets are fired off into the ether, and 2,000 </a:t>
            </a:r>
            <a:r>
              <a:rPr lang="en-US" dirty="0">
                <a:hlinkClick r:id="rId5"/>
              </a:rPr>
              <a:t>Foursquare</a:t>
            </a:r>
            <a:r>
              <a:rPr lang="en-US" dirty="0"/>
              <a:t> check-ins tell the world where we are. When considered together, one thing seems clear: social media has taken over the world. 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8">
              <a:defRPr/>
            </a:pPr>
            <a:endParaRPr lang="en-US" baseline="0" dirty="0" smtClean="0"/>
          </a:p>
          <a:p>
            <a:pPr defTabSz="914318">
              <a:defRPr/>
            </a:pPr>
            <a:r>
              <a:rPr lang="en-US" baseline="0" dirty="0" smtClean="0"/>
              <a:t>But just how big these UGCs are. On average, in e</a:t>
            </a:r>
            <a:r>
              <a:rPr lang="en-US" dirty="0"/>
              <a:t>very 60 seconds in social media, two million videos are viewed on </a:t>
            </a:r>
            <a:r>
              <a:rPr lang="en-US" dirty="0">
                <a:hlinkClick r:id="rId3"/>
              </a:rPr>
              <a:t>YouTube</a:t>
            </a:r>
            <a:r>
              <a:rPr lang="en-US" dirty="0"/>
              <a:t>, 700,000 messages are delivered by way of </a:t>
            </a:r>
            <a:r>
              <a:rPr lang="en-US" dirty="0" err="1">
                <a:hlinkClick r:id="rId4"/>
              </a:rPr>
              <a:t>Facebook</a:t>
            </a:r>
            <a:r>
              <a:rPr lang="en-US" dirty="0"/>
              <a:t>, 175,000 tweets are fired off into the ether, and 2,000 </a:t>
            </a:r>
            <a:r>
              <a:rPr lang="en-US" dirty="0">
                <a:hlinkClick r:id="rId5"/>
              </a:rPr>
              <a:t>Foursquare</a:t>
            </a:r>
            <a:r>
              <a:rPr lang="en-US" dirty="0"/>
              <a:t> check-ins tell the world where we are. When considered together, one thing seems clear: social media has taken over the world. </a:t>
            </a: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>
                <a:solidFill>
                  <a:prstClr val="black"/>
                </a:solidFill>
              </a:rPr>
              <a:pPr/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47007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-108520" y="6492875"/>
            <a:ext cx="6768752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SG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                                                                                                湖南大学信息科学与工程学院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23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412775"/>
            <a:ext cx="9144000" cy="678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10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13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5022787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504BA9-FD43-491D-A0E4-EDE8283811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844825"/>
            <a:ext cx="8064896" cy="2448271"/>
          </a:xfrm>
        </p:spPr>
        <p:txBody>
          <a:bodyPr>
            <a:normAutofit fontScale="90000"/>
          </a:bodyPr>
          <a:lstStyle/>
          <a:p>
            <a:r>
              <a:rPr lang="zh-CN" altLang="en-US" sz="6000" dirty="0" smtClean="0">
                <a:solidFill>
                  <a:srgbClr val="7030A0"/>
                </a:solidFill>
                <a:latin typeface="DFKai-SB" pitchFamily="65" charset="-120"/>
                <a:ea typeface="楷体"/>
              </a:rPr>
              <a:t>第三章</a:t>
            </a:r>
            <a:r>
              <a:rPr lang="en-US" altLang="zh-CN" sz="6000" dirty="0" smtClean="0">
                <a:solidFill>
                  <a:srgbClr val="7030A0"/>
                </a:solidFill>
                <a:latin typeface="DFKai-SB" pitchFamily="65" charset="-120"/>
                <a:ea typeface="楷体"/>
              </a:rPr>
              <a:t/>
            </a:r>
            <a:br>
              <a:rPr lang="en-US" altLang="zh-CN" sz="6000" dirty="0" smtClean="0">
                <a:solidFill>
                  <a:srgbClr val="7030A0"/>
                </a:solidFill>
                <a:latin typeface="DFKai-SB" pitchFamily="65" charset="-120"/>
                <a:ea typeface="楷体"/>
              </a:rPr>
            </a:br>
            <a:r>
              <a:rPr lang="en-US" altLang="zh-CN" sz="6000" dirty="0" smtClean="0">
                <a:solidFill>
                  <a:srgbClr val="7030A0"/>
                </a:solidFill>
                <a:latin typeface="DFKai-SB" pitchFamily="65" charset="-120"/>
                <a:ea typeface="楷体"/>
              </a:rPr>
              <a:t> </a:t>
            </a:r>
            <a:br>
              <a:rPr lang="en-US" altLang="zh-CN" sz="6000" dirty="0" smtClean="0">
                <a:solidFill>
                  <a:srgbClr val="7030A0"/>
                </a:solidFill>
                <a:latin typeface="DFKai-SB" pitchFamily="65" charset="-120"/>
                <a:ea typeface="楷体"/>
              </a:rPr>
            </a:br>
            <a:r>
              <a:rPr lang="en-US" altLang="zh-CN" sz="6000" dirty="0" smtClean="0">
                <a:solidFill>
                  <a:srgbClr val="7030A0"/>
                </a:solidFill>
                <a:latin typeface="DFKai-SB" pitchFamily="65" charset="-120"/>
                <a:ea typeface="楷体"/>
              </a:rPr>
              <a:t>PartI</a:t>
            </a:r>
            <a:br>
              <a:rPr lang="en-US" altLang="zh-CN" sz="6000" dirty="0" smtClean="0">
                <a:solidFill>
                  <a:srgbClr val="7030A0"/>
                </a:solidFill>
                <a:latin typeface="DFKai-SB" pitchFamily="65" charset="-120"/>
                <a:ea typeface="楷体"/>
              </a:rPr>
            </a:br>
            <a:r>
              <a:rPr lang="zh-CN" altLang="en-US" sz="6000" dirty="0" smtClean="0">
                <a:solidFill>
                  <a:srgbClr val="7030A0"/>
                </a:solidFill>
                <a:latin typeface="DFKai-SB" pitchFamily="65" charset="-120"/>
                <a:ea typeface="楷体"/>
              </a:rPr>
              <a:t>搜索求解</a:t>
            </a:r>
            <a:r>
              <a:rPr lang="en-US" altLang="zh-CN" sz="6000" dirty="0" smtClean="0">
                <a:solidFill>
                  <a:srgbClr val="7030A0"/>
                </a:solidFill>
                <a:latin typeface="DFKai-SB" pitchFamily="65" charset="-120"/>
                <a:ea typeface="楷体"/>
              </a:rPr>
              <a:t/>
            </a:r>
            <a:br>
              <a:rPr lang="en-US" altLang="zh-CN" sz="6000" dirty="0" smtClean="0">
                <a:solidFill>
                  <a:srgbClr val="7030A0"/>
                </a:solidFill>
                <a:latin typeface="DFKai-SB" pitchFamily="65" charset="-120"/>
                <a:ea typeface="楷体"/>
              </a:rPr>
            </a:br>
            <a:r>
              <a:rPr lang="en-US" altLang="zh-CN" sz="6000" dirty="0" smtClean="0">
                <a:solidFill>
                  <a:srgbClr val="7030A0"/>
                </a:solidFill>
                <a:latin typeface="DFKai-SB" pitchFamily="65" charset="-120"/>
                <a:ea typeface="楷体"/>
              </a:rPr>
              <a:t>——</a:t>
            </a:r>
            <a:r>
              <a:rPr lang="zh-CN" altLang="en-US" sz="6000" dirty="0" smtClean="0">
                <a:solidFill>
                  <a:srgbClr val="7030A0"/>
                </a:solidFill>
                <a:latin typeface="DFKai-SB" pitchFamily="65" charset="-120"/>
                <a:ea typeface="楷体"/>
              </a:rPr>
              <a:t>无信息的搜索</a:t>
            </a:r>
            <a:r>
              <a:rPr lang="en-US" altLang="zh-CN" sz="6000" dirty="0" smtClean="0">
                <a:solidFill>
                  <a:srgbClr val="7030A0"/>
                </a:solidFill>
                <a:latin typeface="DFKai-SB" pitchFamily="65" charset="-120"/>
                <a:ea typeface="楷体"/>
              </a:rPr>
              <a:t/>
            </a:r>
            <a:br>
              <a:rPr lang="en-US" altLang="zh-CN" sz="6000" dirty="0" smtClean="0">
                <a:solidFill>
                  <a:srgbClr val="7030A0"/>
                </a:solidFill>
                <a:latin typeface="DFKai-SB" pitchFamily="65" charset="-120"/>
                <a:ea typeface="楷体"/>
              </a:rPr>
            </a:br>
            <a:r>
              <a:rPr lang="en-US" altLang="zh-CN" sz="5400" dirty="0" smtClean="0">
                <a:solidFill>
                  <a:schemeClr val="tx1"/>
                </a:solidFill>
              </a:rPr>
              <a:t>		</a:t>
            </a:r>
            <a:endParaRPr lang="en-SG" altLang="zh-CN" sz="3600" b="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277" y="188640"/>
            <a:ext cx="2760203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77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树搜索算法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基本思路：从初始状态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/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已知状态开始，通过行动不断地探索其他状态直到找到目标状态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成功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或者没有行动可执行为止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失败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树表示：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根节点：初始状态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连线：行动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结点：状态空间中的状态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树搜索算法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8522915" cy="2544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树搜索算法实例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250" y="1556792"/>
            <a:ext cx="8440854" cy="23042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221088"/>
            <a:ext cx="80962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树搜索算法实例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2010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214282" y="3087712"/>
            <a:ext cx="1143008" cy="571504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Oval 4"/>
          <p:cNvSpPr/>
          <p:nvPr/>
        </p:nvSpPr>
        <p:spPr>
          <a:xfrm>
            <a:off x="4087836" y="1738341"/>
            <a:ext cx="1143008" cy="571504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082" y="4214818"/>
            <a:ext cx="693947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71470" y="3714752"/>
            <a:ext cx="40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Initialize the explored set to be empty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50117" y="4000505"/>
            <a:ext cx="821553" cy="78581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57422" y="6006132"/>
            <a:ext cx="692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Add the node to the explored set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Expand the chosen node, adding the resulting nodes to the frontier only if not in the frontier or explored set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428860" y="5929330"/>
            <a:ext cx="535785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树搜索算法实现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988840"/>
            <a:ext cx="3635896" cy="4032448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N.state: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对应状态空间中的状态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N.parent: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结点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的父结点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N.action: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父结点生成该结点所采取的行动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N.path-cost: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从初始状态到该结点的路径消耗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7380" y="1988840"/>
            <a:ext cx="5586620" cy="36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树搜索算法实现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状态对应于问题的物理配置情况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结点是一种数据结构包括状态，父结点，行动，代价，结点深度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501008"/>
            <a:ext cx="62198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搜索策略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搜索策略是指搜索树结点选择的搜索顺序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FIFO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队列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LIFO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队列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优先级队列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哈希表：快速有效检测重复状态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性能评价标准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完备性：如果问题存在解，算法即可找到解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最优性：找到的解是最优解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时间复杂度：花费的时间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空间复杂度：花费的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内存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算法性能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4221088"/>
            <a:ext cx="7884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 Environment: Patient, hospital, staff</a:t>
            </a:r>
          </a:p>
          <a:p>
            <a:r>
              <a:rPr lang="en-US" altLang="zh-CN" dirty="0" smtClean="0"/>
              <a:t> Actuators: Screen display (questions,</a:t>
            </a:r>
          </a:p>
          <a:p>
            <a:r>
              <a:rPr lang="en-US" altLang="zh-CN" dirty="0" smtClean="0"/>
              <a:t>tests, diagnoses, treatments, referrals)</a:t>
            </a:r>
          </a:p>
          <a:p>
            <a:r>
              <a:rPr lang="en-US" altLang="zh-CN" dirty="0" smtClean="0"/>
              <a:t> Sensors: Keyboard (entry of symptoms,</a:t>
            </a:r>
          </a:p>
          <a:p>
            <a:r>
              <a:rPr lang="en-US" altLang="zh-CN" dirty="0" smtClean="0"/>
              <a:t>findings, patient's answers)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时间空间复杂度的度量：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时间由搜索过程中产生的结点数目来度量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空间由内存中存储的最多结点数量来度量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通常小于状态空间数量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|V|+|E|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无信息搜索策略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无信息搜索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除了问题定义中提供的状态信息外没有任何附加信息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算法只能区分状态是不是目标状态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无法比较非目标状态的好坏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策略：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宽度优先搜索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一致代价搜索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深度优先搜索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深度受限搜索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迭代加深的深度优先搜索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宽度优先搜索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675438" y="676917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5DAABA5A-3EBB-49C8-988D-5476B6117577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先扩展根结点，再扩展根结点的所有后继，然后再扩展它们的后继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实现：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FIFO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队列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3286124"/>
            <a:ext cx="4752528" cy="3010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内容提要</a:t>
            </a:r>
            <a:endParaRPr lang="en-US" sz="44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219" name="Rectangle 4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507288" cy="4953000"/>
          </a:xfrm>
        </p:spPr>
        <p:txBody>
          <a:bodyPr>
            <a:normAutofit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问题求解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Agent</a:t>
            </a:r>
            <a:endParaRPr lang="en-US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搜索求解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200" dirty="0" smtClean="0">
                <a:latin typeface="Verdana" pitchFamily="34" charset="0"/>
                <a:ea typeface="楷体" pitchFamily="49" charset="-122"/>
                <a:cs typeface="Verdana" pitchFamily="34" charset="0"/>
              </a:rPr>
              <a:t>无信息搜索策略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宽度优先搜索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3779912" cy="248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628800"/>
            <a:ext cx="3672408" cy="243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437112"/>
            <a:ext cx="3616821" cy="2158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宽度优先搜索</a:t>
            </a:r>
            <a:endParaRPr lang="zh-CN" altLang="en-US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1733572"/>
            <a:ext cx="83153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宽度优先搜索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48140" y="712921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007E09A-3D01-48D2-BB9C-CAAED43BCD09}" type="slidenum">
              <a:rPr lang="en-US" altLang="zh-CN" smtClean="0">
                <a:ea typeface="宋体" charset="-122"/>
              </a:rPr>
              <a:pPr/>
              <a:t>22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AutoShape 2" descr="c:\users\user\appdata\roaming\360se6\User Data\temp\images?q=tbn:ANd9GcSz0I0iEyPkWf7LvBiQ-lmErnA_aVpOrMeOE7PzChuC8und0GIvVoqduwA.jpg"/>
          <p:cNvSpPr>
            <a:spLocks noChangeAspect="1" noChangeArrowheads="1"/>
          </p:cNvSpPr>
          <p:nvPr/>
        </p:nvSpPr>
        <p:spPr bwMode="auto">
          <a:xfrm>
            <a:off x="4611365" y="606176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属性：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完备性？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最优性？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时间复杂度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O(b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空间复杂度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baseline="30000" dirty="0" err="1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内存需求大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时间复杂度高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一致代价搜索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6748140" y="7129214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007E09A-3D01-48D2-BB9C-CAAED43BCD09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" name="AutoShape 2" descr="c:\users\user\appdata\roaming\360se6\User Data\temp\images?q=tbn:ANd9GcSz0I0iEyPkWf7LvBiQ-lmErnA_aVpOrMeOE7PzChuC8und0GIvVoqduwA.jpg"/>
          <p:cNvSpPr>
            <a:spLocks noChangeAspect="1" noChangeArrowheads="1"/>
          </p:cNvSpPr>
          <p:nvPr/>
        </p:nvSpPr>
        <p:spPr bwMode="auto">
          <a:xfrm>
            <a:off x="4611365" y="606176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扩展未扩展结点中代价最小的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实现：队列按照代价从小到大排列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811" y="2857496"/>
            <a:ext cx="6372585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714480" y="4643446"/>
            <a:ext cx="507209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1866880" y="6143644"/>
            <a:ext cx="5072098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一致代价搜索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88840"/>
            <a:ext cx="58007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一致代价搜索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完备性？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最优性？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时间复杂度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O(b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1+lowbound(C/e)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空间复杂度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O(b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1+lowbound(C/e)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深度优先搜索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523395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首先扩展最深的为扩展结点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实现：用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LIFO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队列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来存储结点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356992"/>
            <a:ext cx="4876775" cy="284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深度优先搜索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5"/>
            <a:ext cx="4214810" cy="24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556792"/>
            <a:ext cx="4321049" cy="231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3964361"/>
            <a:ext cx="4214842" cy="239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6314" y="3986254"/>
            <a:ext cx="4162457" cy="241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深度优先搜索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799"/>
            <a:ext cx="3635896" cy="201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628800"/>
            <a:ext cx="351053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3" y="4221088"/>
            <a:ext cx="3456384" cy="199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077072"/>
            <a:ext cx="392875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深度优先搜索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484784"/>
            <a:ext cx="4336037" cy="251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7" y="1500173"/>
            <a:ext cx="4357718" cy="250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38676" y="4149080"/>
            <a:ext cx="4390778" cy="258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问题求解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en-S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Rectangle 4"/>
          <p:cNvSpPr>
            <a:spLocks noGrp="1"/>
          </p:cNvSpPr>
          <p:nvPr>
            <p:ph sz="half" idx="1"/>
          </p:nvPr>
        </p:nvSpPr>
        <p:spPr>
          <a:xfrm>
            <a:off x="251520" y="1524000"/>
            <a:ext cx="8507288" cy="2481064"/>
          </a:xfrm>
        </p:spPr>
        <p:txBody>
          <a:bodyPr>
            <a:normAutofit lnSpcReduction="10000"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搜索问题求解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agent</a:t>
            </a: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形式化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搜索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执行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sz="2800" dirty="0" smtClean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140968"/>
            <a:ext cx="648803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10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深度受限的搜索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假定深度为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的结点没有后继结点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92896"/>
            <a:ext cx="77057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深度优先搜索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完备性？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最优性？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时间复杂度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O(b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m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空间复杂度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O(bm)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迭代加深的深度优先算法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85926"/>
            <a:ext cx="8172400" cy="2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4143380"/>
            <a:ext cx="8229600" cy="198278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结合了宽度优先和深度优先的优点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迭代加深的深度优先算法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844824"/>
            <a:ext cx="41052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564904"/>
            <a:ext cx="8705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438" y="3501008"/>
            <a:ext cx="87820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迭代加深的深度优先算法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89725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迭代加深的深度优先算法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对于深度为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，分支数为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的情况，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深度受限的搜索算法产生的结点数为：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  N(DLS)= b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0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+ b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+…+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d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迭代加深的深度优先算法产生的结点数为：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   N(IDS)=(d+1)+(d)b+(d-1)*b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+….+(1)b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d</a:t>
            </a:r>
          </a:p>
          <a:p>
            <a:pPr lvl="1">
              <a:buClr>
                <a:srgbClr val="800000"/>
              </a:buClr>
              <a:buNone/>
            </a:pPr>
            <a:endParaRPr lang="en-US" altLang="zh-CN" baseline="30000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b = 10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d = 5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,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N(DLS)= 1 + 10 + 100 + 1,000 + 10,000 + 100,000 = 111,111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16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N(IDS)=</a:t>
            </a:r>
            <a:r>
              <a:rPr lang="en-US" altLang="zh-CN" sz="20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6 + 50 + 400 + 3,000 + 20,000 + 100,000 = 123,456</a:t>
            </a:r>
            <a:endParaRPr lang="zh-CN" altLang="en-US" baseline="30000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迭代加深的深度优先算法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最优性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?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完整性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?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时间复杂度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O(b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空间复杂度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O(bd)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双向搜索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同时向前搜索和向后搜索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当两种搜索模式相遇时算法停止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直观上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 * O(b</a:t>
            </a:r>
            <a:r>
              <a:rPr lang="en-US" altLang="zh-CN" baseline="30000" dirty="0" smtClean="0">
                <a:latin typeface="楷体" pitchFamily="49" charset="-122"/>
                <a:ea typeface="楷体" pitchFamily="49" charset="-122"/>
              </a:rPr>
              <a:t>d/2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远小于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O(</a:t>
            </a:r>
            <a:r>
              <a:rPr lang="en-US" altLang="zh-CN" dirty="0" err="1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baseline="30000" dirty="0" err="1" smtClean="0">
                <a:latin typeface="楷体" pitchFamily="49" charset="-122"/>
                <a:ea typeface="楷体" pitchFamily="49" charset="-122"/>
              </a:rPr>
              <a:t>d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)</a:t>
            </a:r>
            <a:endParaRPr lang="zh-CN" altLang="en-US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933056"/>
            <a:ext cx="64293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搜索算法对比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2100263"/>
            <a:ext cx="801052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问题求解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agent</a:t>
            </a:r>
            <a:endParaRPr lang="en-SG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5" name="Rectangle 4"/>
          <p:cNvSpPr>
            <a:spLocks noGrp="1"/>
          </p:cNvSpPr>
          <p:nvPr>
            <p:ph sz="half" idx="1"/>
          </p:nvPr>
        </p:nvSpPr>
        <p:spPr>
          <a:xfrm>
            <a:off x="251520" y="1524000"/>
            <a:ext cx="8507288" cy="4976834"/>
          </a:xfrm>
        </p:spPr>
        <p:txBody>
          <a:bodyPr>
            <a:normAutofit fontScale="92500" lnSpcReduction="10000"/>
          </a:bodyPr>
          <a:lstStyle/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问题求解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Agent</a:t>
            </a:r>
            <a:endParaRPr lang="en-US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  <a:cs typeface="Verdana" pitchFamily="34" charset="0"/>
              </a:rPr>
              <a:t>搜索求解</a:t>
            </a: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488950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Verdana" pitchFamily="34" charset="0"/>
                <a:ea typeface="楷体" pitchFamily="49" charset="-122"/>
                <a:cs typeface="Verdana" pitchFamily="34" charset="0"/>
              </a:rPr>
              <a:t>无信息搜索策略</a:t>
            </a:r>
            <a:endParaRPr lang="en-US" altLang="zh-CN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宽度优先搜索</a:t>
            </a:r>
            <a:endParaRPr lang="en-US" altLang="zh-CN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一致代价搜索</a:t>
            </a:r>
            <a:endParaRPr lang="en-US" altLang="zh-CN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深度优先搜索</a:t>
            </a:r>
            <a:endParaRPr lang="en-US" altLang="zh-CN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迭代加深的深度优先搜索</a:t>
            </a:r>
            <a:endParaRPr lang="en-US" altLang="zh-CN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Verdana" pitchFamily="34" charset="0"/>
              </a:rPr>
              <a:t>双向搜索</a:t>
            </a:r>
            <a:endParaRPr lang="en-US" altLang="zh-CN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Font typeface="Wingdings" pitchFamily="2" charset="2"/>
              <a:buChar char="Ø"/>
            </a:pPr>
            <a:endParaRPr lang="en-US" altLang="zh-CN" dirty="0" smtClean="0">
              <a:latin typeface="楷体" pitchFamily="49" charset="-122"/>
              <a:ea typeface="楷体" pitchFamily="49" charset="-122"/>
              <a:cs typeface="Verdana" pitchFamily="34" charset="0"/>
            </a:endParaRPr>
          </a:p>
          <a:p>
            <a:pPr marL="889000" lvl="1" indent="-457200">
              <a:spcBef>
                <a:spcPts val="1800"/>
              </a:spcBef>
              <a:buClr>
                <a:srgbClr val="800000"/>
              </a:buClr>
              <a:buNone/>
            </a:pPr>
            <a:endParaRPr lang="en-US" sz="2800" dirty="0" smtClean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实例：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Romania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071810"/>
            <a:ext cx="6143636" cy="360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32" y="1746958"/>
            <a:ext cx="87868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已知条件：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一个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在罗马尼亚度假，目前位于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Arad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城市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Agent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明天有航班从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Bucharest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起飞，不能改签退票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54624" cy="2232248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 smtClean="0">
                <a:solidFill>
                  <a:srgbClr val="800000"/>
                </a:solidFill>
              </a:rPr>
              <a:t>Qa</a:t>
            </a:r>
            <a:r>
              <a:rPr lang="zh-CN" altLang="en-US" sz="8000" dirty="0" smtClean="0">
                <a:solidFill>
                  <a:srgbClr val="800000"/>
                </a:solidFill>
              </a:rPr>
              <a:t>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2227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实例：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Romania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形式化：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形式化目标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赶往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Bucharest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形式化问题：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状态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当前位置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 </a:t>
            </a:r>
          </a:p>
          <a:p>
            <a:pPr lvl="2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行动：城市之间穿梭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搜索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城市之间穿梭路线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e.g., Arad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Sibiu, Fagaras, Bucharest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实例：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 Romania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状态空间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初始状态：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In(Arad)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行动：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{Go(Sibiu),Go(Timisoara),Go(Zerind)}</a:t>
            </a:r>
          </a:p>
          <a:p>
            <a:pPr lvl="1"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转移模型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 Result(In(Arad),Go(Zerind))=In(Zerind)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目标：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{In(Bucharest)}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路径耗散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:c(s,a,s’)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1" y="-27384"/>
            <a:ext cx="9141319" cy="1417638"/>
          </a:xfrm>
        </p:spPr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实例：真空吸尘器世界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内容占位符 5"/>
          <p:cNvSpPr>
            <a:spLocks noGrp="1"/>
          </p:cNvSpPr>
          <p:nvPr>
            <p:ph idx="1"/>
          </p:nvPr>
        </p:nvSpPr>
        <p:spPr>
          <a:xfrm>
            <a:off x="323528" y="4365104"/>
            <a:ext cx="8229600" cy="2492896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状态</a:t>
            </a: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? 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机器人的位置和灰尘位置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初始状态？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任何状态都可为初始状态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1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行动</a:t>
            </a:r>
            <a:r>
              <a:rPr lang="en-US" altLang="zh-CN" sz="31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? 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向左，向右，吸灰尘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1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转移模型？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状态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行动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-&gt;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新状态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1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目标测试</a:t>
            </a:r>
            <a:r>
              <a:rPr lang="en-US" altLang="zh-CN" sz="31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?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检查所有位置是否干净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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1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路径消耗</a:t>
            </a:r>
            <a:r>
              <a:rPr lang="en-US" altLang="zh-CN" sz="31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? 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 /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行动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98724"/>
            <a:ext cx="5976664" cy="29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实例：八数码问题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556792"/>
            <a:ext cx="50006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736304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状态</a:t>
            </a:r>
            <a:r>
              <a:rPr lang="en-US" altLang="zh-CN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? 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个棋子以及空格在棋盘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个方格上的分布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初始状态？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任何状态都可为初始状态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1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行动</a:t>
            </a:r>
            <a:r>
              <a:rPr lang="en-US" altLang="zh-CN" sz="31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? 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向左，向右，向上，向下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1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转移模型？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状态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+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行动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-&gt;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新状态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1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目标测试</a:t>
            </a:r>
            <a:r>
              <a:rPr lang="en-US" altLang="zh-CN" sz="31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? 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检查状态是否匹配目标状态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</a:t>
            </a: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31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路径消耗</a:t>
            </a:r>
            <a:r>
              <a:rPr lang="en-US" altLang="zh-CN" sz="31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?  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 /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行动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八皇后问题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5"/>
            <a:ext cx="3960440" cy="4120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427984" y="2420888"/>
            <a:ext cx="4283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状态</a:t>
            </a:r>
            <a:r>
              <a:rPr lang="en-US" altLang="zh-CN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?  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初始状态？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行动</a:t>
            </a:r>
            <a:r>
              <a:rPr lang="en-US" altLang="zh-CN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?  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转移模型？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目标测试</a:t>
            </a:r>
            <a:r>
              <a:rPr lang="en-US" altLang="zh-CN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? 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buClr>
                <a:srgbClr val="800000"/>
              </a:buCl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路径消耗</a:t>
            </a:r>
            <a:r>
              <a:rPr lang="en-US" altLang="zh-CN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?  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0364" y="5935824"/>
            <a:ext cx="585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如何减少它的状态空间？</a:t>
            </a:r>
            <a:endParaRPr lang="zh-CN" altLang="en-US" sz="40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NExT_Template_light(pur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NExT_Template_light(pure)</Template>
  <TotalTime>15408</TotalTime>
  <Words>997</Words>
  <Application>Microsoft Office PowerPoint</Application>
  <PresentationFormat>全屏显示(4:3)</PresentationFormat>
  <Paragraphs>186</Paragraphs>
  <Slides>40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NExT_Template_light(pure)</vt:lpstr>
      <vt:lpstr>第三章   PartI 搜索求解 ——无信息的搜索   </vt:lpstr>
      <vt:lpstr>内容提要</vt:lpstr>
      <vt:lpstr>问题求解agent</vt:lpstr>
      <vt:lpstr>实例： Romania</vt:lpstr>
      <vt:lpstr>实例： Romania</vt:lpstr>
      <vt:lpstr>实例： Romania</vt:lpstr>
      <vt:lpstr>实例：真空吸尘器世界</vt:lpstr>
      <vt:lpstr>实例：八数码问题</vt:lpstr>
      <vt:lpstr>八皇后问题</vt:lpstr>
      <vt:lpstr>树搜索算法</vt:lpstr>
      <vt:lpstr>树搜索算法</vt:lpstr>
      <vt:lpstr>树搜索算法实例</vt:lpstr>
      <vt:lpstr>树搜索算法实例</vt:lpstr>
      <vt:lpstr>树搜索算法实现</vt:lpstr>
      <vt:lpstr>树搜索算法实现</vt:lpstr>
      <vt:lpstr>搜索策略</vt:lpstr>
      <vt:lpstr>算法性能</vt:lpstr>
      <vt:lpstr>无信息搜索策略</vt:lpstr>
      <vt:lpstr>宽度优先搜索</vt:lpstr>
      <vt:lpstr>宽度优先搜索</vt:lpstr>
      <vt:lpstr>宽度优先搜索</vt:lpstr>
      <vt:lpstr>宽度优先搜索</vt:lpstr>
      <vt:lpstr>一致代价搜索</vt:lpstr>
      <vt:lpstr>一致代价搜索</vt:lpstr>
      <vt:lpstr>一致代价搜索</vt:lpstr>
      <vt:lpstr>深度优先搜索</vt:lpstr>
      <vt:lpstr>深度优先搜索</vt:lpstr>
      <vt:lpstr>深度优先搜索</vt:lpstr>
      <vt:lpstr>深度优先搜索</vt:lpstr>
      <vt:lpstr>深度受限的搜索</vt:lpstr>
      <vt:lpstr>深度优先搜索</vt:lpstr>
      <vt:lpstr>迭代加深的深度优先算法</vt:lpstr>
      <vt:lpstr>迭代加深的深度优先算法</vt:lpstr>
      <vt:lpstr>迭代加深的深度优先算法</vt:lpstr>
      <vt:lpstr>迭代加深的深度优先算法</vt:lpstr>
      <vt:lpstr>迭代加深的深度优先算法</vt:lpstr>
      <vt:lpstr>双向搜索</vt:lpstr>
      <vt:lpstr>搜索算法对比</vt:lpstr>
      <vt:lpstr>问题求解agent</vt:lpstr>
      <vt:lpstr>Qa？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Search Center A NUS-Tsinghua Joint Center on Extreme Search</dc:title>
  <dc:creator>Luan Huanbo</dc:creator>
  <cp:lastModifiedBy>hnxy</cp:lastModifiedBy>
  <cp:revision>1027</cp:revision>
  <dcterms:created xsi:type="dcterms:W3CDTF">2012-07-06T08:29:17Z</dcterms:created>
  <dcterms:modified xsi:type="dcterms:W3CDTF">2019-09-19T14:51:54Z</dcterms:modified>
</cp:coreProperties>
</file>