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41"/>
  </p:notesMasterIdLst>
  <p:handoutMasterIdLst>
    <p:handoutMasterId r:id="rId42"/>
  </p:handoutMasterIdLst>
  <p:sldIdLst>
    <p:sldId id="705" r:id="rId2"/>
    <p:sldId id="706" r:id="rId3"/>
    <p:sldId id="503" r:id="rId4"/>
    <p:sldId id="659" r:id="rId5"/>
    <p:sldId id="699" r:id="rId6"/>
    <p:sldId id="707" r:id="rId7"/>
    <p:sldId id="684" r:id="rId8"/>
    <p:sldId id="734" r:id="rId9"/>
    <p:sldId id="685" r:id="rId10"/>
    <p:sldId id="732" r:id="rId11"/>
    <p:sldId id="733" r:id="rId12"/>
    <p:sldId id="661" r:id="rId13"/>
    <p:sldId id="735" r:id="rId14"/>
    <p:sldId id="736" r:id="rId15"/>
    <p:sldId id="738" r:id="rId16"/>
    <p:sldId id="741" r:id="rId17"/>
    <p:sldId id="737" r:id="rId18"/>
    <p:sldId id="739" r:id="rId19"/>
    <p:sldId id="740" r:id="rId20"/>
    <p:sldId id="744" r:id="rId21"/>
    <p:sldId id="709" r:id="rId22"/>
    <p:sldId id="743" r:id="rId23"/>
    <p:sldId id="745" r:id="rId24"/>
    <p:sldId id="711" r:id="rId25"/>
    <p:sldId id="712" r:id="rId26"/>
    <p:sldId id="713" r:id="rId27"/>
    <p:sldId id="714" r:id="rId28"/>
    <p:sldId id="722" r:id="rId29"/>
    <p:sldId id="715" r:id="rId30"/>
    <p:sldId id="716" r:id="rId31"/>
    <p:sldId id="723" r:id="rId32"/>
    <p:sldId id="717" r:id="rId33"/>
    <p:sldId id="718" r:id="rId34"/>
    <p:sldId id="724" r:id="rId35"/>
    <p:sldId id="719" r:id="rId36"/>
    <p:sldId id="720" r:id="rId37"/>
    <p:sldId id="721" r:id="rId38"/>
    <p:sldId id="704" r:id="rId39"/>
    <p:sldId id="476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4" autoAdjust="0"/>
    <p:restoredTop sz="90360" autoAdjust="0"/>
  </p:normalViewPr>
  <p:slideViewPr>
    <p:cSldViewPr>
      <p:cViewPr varScale="1">
        <p:scale>
          <a:sx n="61" d="100"/>
          <a:sy n="61" d="100"/>
        </p:scale>
        <p:origin x="-156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96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0BD33-6F4E-4442-AE10-F7766F96CE00}" type="datetimeFigureOut">
              <a:rPr lang="zh-CN" altLang="en-US" smtClean="0"/>
              <a:pPr/>
              <a:t>2019/9/28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DD10B-BFFD-4063-AB6B-D37A894C6EF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779617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C77C4-79B1-4BB9-91B3-4C87C057B65F}" type="datetimeFigureOut">
              <a:rPr lang="zh-CN" altLang="en-US" smtClean="0"/>
              <a:pPr/>
              <a:t>2019/9/28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1BAA4-B46D-40F9-ABAC-F33DAD13BD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78435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venturebeat.com/company/youtube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venturebeat.com/company/foursquare" TargetMode="External"/><Relationship Id="rId4" Type="http://schemas.openxmlformats.org/officeDocument/2006/relationships/hyperlink" Target="http://venturebeat.com/company/facebook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wrap="square" lIns="96661" tIns="48331" rIns="96661" bIns="48331"/>
          <a:lstStyle/>
          <a:p>
            <a:pPr eaLnBrk="1" hangingPunct="1">
              <a:spcBef>
                <a:spcPct val="0"/>
              </a:spcBef>
            </a:pPr>
            <a:endParaRPr lang="en-US" dirty="0" smtClean="0">
              <a:latin typeface="Arial" pitchFamily="34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E2CD75-3708-4860-AE07-B3B1373E0532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8">
              <a:defRPr/>
            </a:pPr>
            <a:endParaRPr lang="en-US" baseline="0" dirty="0" smtClean="0"/>
          </a:p>
          <a:p>
            <a:pPr defTabSz="914318">
              <a:defRPr/>
            </a:pPr>
            <a:r>
              <a:rPr lang="en-US" baseline="0" dirty="0" smtClean="0"/>
              <a:t>But just how big these UGCs are. On average, in e</a:t>
            </a:r>
            <a:r>
              <a:rPr lang="en-US" dirty="0"/>
              <a:t>very 60 seconds in social media, two million videos are viewed on </a:t>
            </a:r>
            <a:r>
              <a:rPr lang="en-US" dirty="0">
                <a:hlinkClick r:id="rId3"/>
              </a:rPr>
              <a:t>YouTube</a:t>
            </a:r>
            <a:r>
              <a:rPr lang="en-US" dirty="0"/>
              <a:t>, 700,000 messages are delivered by way of </a:t>
            </a:r>
            <a:r>
              <a:rPr lang="en-US" dirty="0" err="1">
                <a:hlinkClick r:id="rId4"/>
              </a:rPr>
              <a:t>Facebook</a:t>
            </a:r>
            <a:r>
              <a:rPr lang="en-US" dirty="0"/>
              <a:t>, 175,000 tweets are fired off into the ether, and 2,000 </a:t>
            </a:r>
            <a:r>
              <a:rPr lang="en-US" dirty="0">
                <a:hlinkClick r:id="rId5"/>
              </a:rPr>
              <a:t>Foursquare</a:t>
            </a:r>
            <a:r>
              <a:rPr lang="en-US" dirty="0"/>
              <a:t> check-ins tell the world where we are. When considered together, one thing seems clear: social media has taken over the world. </a:t>
            </a:r>
            <a:endParaRPr lang="en-US" altLang="zh-C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203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465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>
                <a:solidFill>
                  <a:prstClr val="black"/>
                </a:solidFill>
              </a:rPr>
              <a:pPr/>
              <a:t>39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247007"/>
            <a:ext cx="7772400" cy="1470025"/>
          </a:xfrm>
        </p:spPr>
        <p:txBody>
          <a:bodyPr/>
          <a:lstStyle>
            <a:lvl1pPr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4581128"/>
            <a:ext cx="6400800" cy="12961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SG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-108520" y="6492875"/>
            <a:ext cx="6768752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SG" dirty="0" smtClean="0"/>
              <a:t>2015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</a:t>
            </a:r>
            <a:r>
              <a:rPr lang="zh-CN" altLang="en-US" dirty="0" smtClean="0"/>
              <a:t>月                                                                                                湖南大学信息科学与工程学院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132354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" y="0"/>
            <a:ext cx="9141319" cy="1417638"/>
          </a:xfrm>
          <a:gradFill flip="none" rotWithShape="1">
            <a:gsLst>
              <a:gs pos="0">
                <a:schemeClr val="tx1">
                  <a:lumMod val="73000"/>
                </a:schemeClr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</p:spPr>
        <p:txBody>
          <a:bodyPr/>
          <a:lstStyle>
            <a:lvl1pPr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7544" y="6356350"/>
            <a:ext cx="2133600" cy="365125"/>
          </a:xfrm>
        </p:spPr>
        <p:txBody>
          <a:bodyPr/>
          <a:lstStyle/>
          <a:p>
            <a:fld id="{7D75B9EA-579D-4E82-A1B2-247215221A92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1412775"/>
            <a:ext cx="9144000" cy="678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9100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d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276872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576" y="3861049"/>
            <a:ext cx="7772400" cy="43204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4136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4038600" cy="5022787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038600" cy="5022787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9504BA9-FD43-491D-A0E4-EDE8283811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53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5B9EA-579D-4E82-A1B2-247215221A9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9750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photo.blog.sina.com.cn/showpic.html#blogid=4bc179a80100dl9i&amp;url=http://s1.sinaimg.cn/orignal/4bc179a8h6b7aedc6af50&amp;69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4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8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photo.blog.sina.com.cn/showpic.html#blogid=4bc179a80100dl9i&amp;url=http://s15.sinaimg.cn/orignal/4bc179a8h6b7afa729afe&amp;69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556792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5400" dirty="0" smtClean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第四章</a:t>
            </a:r>
            <a:endParaRPr lang="zh-CN" altLang="en-US" sz="5400" dirty="0">
              <a:solidFill>
                <a:srgbClr val="7030A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3648" y="3645024"/>
            <a:ext cx="6400800" cy="1296144"/>
          </a:xfrm>
        </p:spPr>
        <p:txBody>
          <a:bodyPr>
            <a:normAutofit/>
          </a:bodyPr>
          <a:lstStyle/>
          <a:p>
            <a:r>
              <a:rPr lang="zh-CN" altLang="en-US" sz="5400" b="1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  <a:cs typeface="+mj-cs"/>
              </a:rPr>
              <a:t>超越经典的搜索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81" y="-27384"/>
            <a:ext cx="9141319" cy="1417638"/>
          </a:xfrm>
        </p:spPr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模拟退火搜索</a:t>
            </a:r>
            <a:endParaRPr lang="zh-CN" altLang="en-US" dirty="0"/>
          </a:p>
        </p:txBody>
      </p:sp>
      <p:pic>
        <p:nvPicPr>
          <p:cNvPr id="6" name="内容占位符 5" descr="模拟退火算法--自己做的ppt">
            <a:hlinkClick r:id="rId2" tgtFrame="&quot;_blank&quot;"/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04918"/>
            <a:ext cx="3384376" cy="5445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774" y="2636912"/>
            <a:ext cx="4873363" cy="2892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550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81" y="-27384"/>
            <a:ext cx="9141319" cy="1417638"/>
          </a:xfrm>
        </p:spPr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模拟退火搜索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如果时间下降得足够的慢，那么模拟退火算法找到一个全局最优值的概率接近于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1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793590"/>
            <a:ext cx="7056784" cy="4064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4550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局部束搜索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925144"/>
          </a:xfrm>
        </p:spPr>
        <p:txBody>
          <a:bodyPr>
            <a:normAutofit fontScale="92500" lnSpcReduction="20000"/>
          </a:bodyPr>
          <a:lstStyle/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随机产生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k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个状态，然后每一步从所有的后继状态中选择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k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个最佳的后继状态直到找到目标状态。</a:t>
            </a:r>
            <a:r>
              <a:rPr lang="en-US" altLang="zh-CN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内存中保留</a:t>
            </a:r>
            <a:r>
              <a:rPr lang="en-US" altLang="zh-CN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K</a:t>
            </a:r>
            <a:r>
              <a:rPr lang="zh-CN" altLang="en-US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个状态</a:t>
            </a:r>
            <a:r>
              <a:rPr lang="en-US" altLang="zh-CN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)</a:t>
            </a:r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随机束搜索：不是找到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k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个最佳，而是随机找到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k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个后继状态，随机概率与状态值成正比。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708920"/>
            <a:ext cx="6264696" cy="2737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遗传算法</a:t>
            </a:r>
            <a:endParaRPr lang="zh-CN" altLang="en-US" b="1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遗传算法是模仿生物</a:t>
            </a:r>
            <a:r>
              <a:rPr lang="zh-CN" altLang="en-US" sz="3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遗传学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zh-CN" altLang="en-US" sz="3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自然选择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机理，通过人工方式所构造的一类优化搜索算法，是对生物进化过程进行的一种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数学仿真。</a:t>
            </a:r>
            <a:endParaRPr lang="zh-CN" altLang="en-US" sz="3000" dirty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遗传算法为那些难以找到传统数学模型的难题指出了一个解决方法。</a:t>
            </a:r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遗传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算法借鉴了生物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科学的知识，体现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了人工智能这一交叉学科的特点。 </a:t>
            </a:r>
          </a:p>
        </p:txBody>
      </p:sp>
    </p:spTree>
    <p:extLst>
      <p:ext uri="{BB962C8B-B14F-4D97-AF65-F5344CB8AC3E}">
        <p14:creationId xmlns:p14="http://schemas.microsoft.com/office/powerpoint/2010/main" val="25331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遗传算法</a:t>
            </a:r>
            <a:endParaRPr lang="zh-CN" altLang="en-US" b="1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遗传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算法的研究主要集中在以下几个方面：函数优化、组合优化生产调度、自动控制、机器人学、图像处理、人工生命、演化编程和机器学习。</a:t>
            </a:r>
          </a:p>
        </p:txBody>
      </p:sp>
    </p:spTree>
    <p:extLst>
      <p:ext uri="{BB962C8B-B14F-4D97-AF65-F5344CB8AC3E}">
        <p14:creationId xmlns:p14="http://schemas.microsoft.com/office/powerpoint/2010/main" val="99236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遗传算法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一个后继状态由两个父状态决定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以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k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个随机产生的状态开始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(population)</a:t>
            </a: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一个状态表示成一个字符串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定义一个健康度量函数用来评价状态的好坏程度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通过选择，交叉，突变的操作产生下一轮状态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802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遗传算法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9592" y="2276872"/>
            <a:ext cx="4572000" cy="2948499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buClr>
                <a:srgbClr val="00FFFF"/>
              </a:buClr>
              <a:buSzPct val="90000"/>
            </a:pPr>
            <a:r>
              <a:rPr lang="en-US" altLang="zh-CN" sz="3200" dirty="0" smtClean="0">
                <a:latin typeface="+mj-ea"/>
                <a:ea typeface="+mj-ea"/>
              </a:rPr>
              <a:t>1</a:t>
            </a:r>
            <a:r>
              <a:rPr lang="zh-CN" altLang="en-US" sz="3200" dirty="0" smtClean="0">
                <a:latin typeface="+mj-ea"/>
                <a:ea typeface="+mj-ea"/>
              </a:rPr>
              <a:t>、染色体编码</a:t>
            </a:r>
            <a:endParaRPr lang="en-US" altLang="zh-CN" sz="3200" dirty="0" smtClean="0">
              <a:latin typeface="+mj-ea"/>
              <a:ea typeface="+mj-ea"/>
            </a:endParaRPr>
          </a:p>
          <a:p>
            <a:pPr lvl="1">
              <a:spcBef>
                <a:spcPct val="20000"/>
              </a:spcBef>
              <a:buClr>
                <a:srgbClr val="00FFFF"/>
              </a:buClr>
              <a:buSzPct val="90000"/>
            </a:pPr>
            <a:r>
              <a:rPr lang="en-US" altLang="zh-CN" sz="3200" dirty="0" smtClean="0">
                <a:latin typeface="+mj-ea"/>
                <a:ea typeface="+mj-ea"/>
              </a:rPr>
              <a:t>2</a:t>
            </a:r>
            <a:r>
              <a:rPr lang="zh-CN" altLang="en-US" sz="3200" dirty="0" smtClean="0">
                <a:latin typeface="+mj-ea"/>
                <a:ea typeface="+mj-ea"/>
              </a:rPr>
              <a:t>、种群</a:t>
            </a:r>
            <a:r>
              <a:rPr lang="zh-CN" altLang="en-US" sz="3200" dirty="0">
                <a:latin typeface="+mj-ea"/>
                <a:ea typeface="+mj-ea"/>
              </a:rPr>
              <a:t>初始化 </a:t>
            </a:r>
          </a:p>
          <a:p>
            <a:pPr lvl="1">
              <a:spcBef>
                <a:spcPct val="20000"/>
              </a:spcBef>
              <a:buClr>
                <a:srgbClr val="00FFFF"/>
              </a:buClr>
              <a:buSzPct val="90000"/>
            </a:pPr>
            <a:r>
              <a:rPr lang="en-US" altLang="zh-CN" sz="3200" dirty="0" smtClean="0">
                <a:latin typeface="+mj-ea"/>
                <a:ea typeface="+mj-ea"/>
              </a:rPr>
              <a:t>3</a:t>
            </a:r>
            <a:r>
              <a:rPr lang="zh-CN" altLang="en-US" sz="3200" dirty="0" smtClean="0">
                <a:latin typeface="+mj-ea"/>
                <a:ea typeface="+mj-ea"/>
              </a:rPr>
              <a:t>、适应</a:t>
            </a:r>
            <a:r>
              <a:rPr lang="zh-CN" altLang="en-US" sz="3200" dirty="0">
                <a:latin typeface="+mj-ea"/>
                <a:ea typeface="+mj-ea"/>
              </a:rPr>
              <a:t>度函数 </a:t>
            </a:r>
          </a:p>
          <a:p>
            <a:pPr lvl="1">
              <a:spcBef>
                <a:spcPct val="20000"/>
              </a:spcBef>
              <a:buClr>
                <a:srgbClr val="00FFFF"/>
              </a:buClr>
              <a:buSzPct val="90000"/>
            </a:pPr>
            <a:r>
              <a:rPr lang="en-US" altLang="zh-CN" sz="3200" dirty="0" smtClean="0">
                <a:latin typeface="+mj-ea"/>
                <a:ea typeface="+mj-ea"/>
              </a:rPr>
              <a:t>4</a:t>
            </a:r>
            <a:r>
              <a:rPr lang="zh-CN" altLang="en-US" sz="3200" dirty="0" smtClean="0">
                <a:latin typeface="+mj-ea"/>
                <a:ea typeface="+mj-ea"/>
              </a:rPr>
              <a:t>、遗传操作 </a:t>
            </a:r>
            <a:endParaRPr lang="zh-CN" altLang="en-US" sz="3200" dirty="0">
              <a:latin typeface="+mj-ea"/>
              <a:ea typeface="+mj-ea"/>
            </a:endParaRPr>
          </a:p>
          <a:p>
            <a:pPr lvl="1">
              <a:spcBef>
                <a:spcPct val="20000"/>
              </a:spcBef>
              <a:buClr>
                <a:srgbClr val="00FFFF"/>
              </a:buClr>
              <a:buSzPct val="90000"/>
            </a:pPr>
            <a:r>
              <a:rPr lang="en-US" altLang="zh-CN" sz="3200" dirty="0" smtClean="0">
                <a:latin typeface="+mj-ea"/>
                <a:ea typeface="+mj-ea"/>
              </a:rPr>
              <a:t>5</a:t>
            </a:r>
            <a:r>
              <a:rPr lang="zh-CN" altLang="en-US" sz="3200" dirty="0" smtClean="0">
                <a:latin typeface="+mj-ea"/>
                <a:ea typeface="+mj-ea"/>
              </a:rPr>
              <a:t>、算法</a:t>
            </a:r>
            <a:r>
              <a:rPr lang="zh-CN" altLang="en-US" sz="3200" dirty="0">
                <a:latin typeface="+mj-ea"/>
                <a:ea typeface="+mj-ea"/>
              </a:rPr>
              <a:t>参数 </a:t>
            </a:r>
            <a:endParaRPr lang="zh-CN" altLang="en-US" sz="3200" dirty="0">
              <a:latin typeface="+mj-ea"/>
              <a:ea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36912"/>
          </a:xfrm>
        </p:spPr>
        <p:txBody>
          <a:bodyPr/>
          <a:lstStyle/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 smtClean="0"/>
              <a:t>遗传算法的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个基本组成部分：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838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楷体" pitchFamily="49" charset="-122"/>
                <a:ea typeface="楷体" pitchFamily="49" charset="-122"/>
              </a:rPr>
              <a:t>遗传算法</a:t>
            </a:r>
            <a:endParaRPr lang="zh-CN" altLang="en-US" sz="4000" b="1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63272" cy="492514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3500" dirty="0">
                <a:latin typeface="楷体" pitchFamily="49" charset="-122"/>
                <a:ea typeface="楷体" pitchFamily="49" charset="-122"/>
              </a:rPr>
              <a:t>确定编码方案</a:t>
            </a:r>
            <a:endParaRPr lang="zh-CN" altLang="en-US" sz="3500" dirty="0">
              <a:latin typeface="楷体" pitchFamily="49" charset="-122"/>
              <a:ea typeface="楷体" pitchFamily="49" charset="-122"/>
            </a:endParaRPr>
          </a:p>
          <a:p>
            <a:pPr marL="457200" lvl="1" indent="0">
              <a:lnSpc>
                <a:spcPct val="90000"/>
              </a:lnSpc>
              <a:buClr>
                <a:srgbClr val="C00000"/>
              </a:buClr>
              <a:buNone/>
            </a:pPr>
            <a:r>
              <a:rPr lang="zh-CN" altLang="en-US" sz="3500" dirty="0">
                <a:latin typeface="楷体" pitchFamily="49" charset="-122"/>
                <a:ea typeface="楷体" pitchFamily="49" charset="-122"/>
              </a:rPr>
              <a:t>选择何种</a:t>
            </a:r>
            <a:r>
              <a:rPr lang="zh-CN" altLang="en-US" sz="3500" dirty="0">
                <a:latin typeface="楷体" pitchFamily="49" charset="-122"/>
                <a:ea typeface="楷体" pitchFamily="49" charset="-122"/>
              </a:rPr>
              <a:t>编码表示对</a:t>
            </a:r>
            <a:r>
              <a:rPr lang="zh-CN" altLang="en-US" sz="3500" dirty="0">
                <a:latin typeface="楷体" pitchFamily="49" charset="-122"/>
                <a:ea typeface="楷体" pitchFamily="49" charset="-122"/>
              </a:rPr>
              <a:t>算法的性能、效率等产生很大的影响。 </a:t>
            </a:r>
            <a:endParaRPr lang="en-US" altLang="zh-CN" sz="3500" dirty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3500" dirty="0">
                <a:latin typeface="楷体" pitchFamily="49" charset="-122"/>
                <a:ea typeface="楷体" pitchFamily="49" charset="-122"/>
              </a:rPr>
              <a:t>将</a:t>
            </a:r>
            <a:r>
              <a:rPr lang="zh-CN" altLang="en-US" sz="3500" dirty="0" smtClean="0">
                <a:latin typeface="楷体" pitchFamily="49" charset="-122"/>
                <a:ea typeface="楷体" pitchFamily="49" charset="-122"/>
              </a:rPr>
              <a:t>问题</a:t>
            </a:r>
            <a:r>
              <a:rPr lang="zh-CN" altLang="en-US" sz="3500" dirty="0">
                <a:latin typeface="楷体" pitchFamily="49" charset="-122"/>
                <a:ea typeface="楷体" pitchFamily="49" charset="-122"/>
              </a:rPr>
              <a:t>结构</a:t>
            </a:r>
            <a:r>
              <a:rPr lang="zh-CN" altLang="en-US" sz="3500" dirty="0" smtClean="0">
                <a:latin typeface="楷体" pitchFamily="49" charset="-122"/>
                <a:ea typeface="楷体" pitchFamily="49" charset="-122"/>
              </a:rPr>
              <a:t>变换</a:t>
            </a:r>
            <a:r>
              <a:rPr lang="zh-CN" altLang="en-US" sz="3500" dirty="0">
                <a:latin typeface="楷体" pitchFamily="49" charset="-122"/>
                <a:ea typeface="楷体" pitchFamily="49" charset="-122"/>
              </a:rPr>
              <a:t>为位串形式编码表示的过程叫</a:t>
            </a:r>
            <a:r>
              <a:rPr lang="zh-CN" altLang="en-US" sz="35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编码</a:t>
            </a:r>
            <a:r>
              <a:rPr lang="zh-CN" altLang="en-US" sz="3500" dirty="0">
                <a:latin typeface="楷体" pitchFamily="49" charset="-122"/>
                <a:ea typeface="楷体" pitchFamily="49" charset="-122"/>
              </a:rPr>
              <a:t>；而相反将位串形式编码表示变换为原问题结构的过程叫</a:t>
            </a:r>
            <a:r>
              <a:rPr lang="zh-CN" altLang="en-US" sz="35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解码或译码</a:t>
            </a:r>
            <a:r>
              <a:rPr lang="zh-CN" altLang="en-US" sz="3500" dirty="0">
                <a:latin typeface="楷体" pitchFamily="49" charset="-122"/>
                <a:ea typeface="楷体" pitchFamily="49" charset="-122"/>
              </a:rPr>
              <a:t>。把位串形式编码表示叫</a:t>
            </a:r>
            <a:r>
              <a:rPr lang="zh-CN" altLang="en-US" sz="35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染色体</a:t>
            </a:r>
            <a:r>
              <a:rPr lang="zh-CN" altLang="en-US" sz="3500" dirty="0">
                <a:latin typeface="楷体" pitchFamily="49" charset="-122"/>
                <a:ea typeface="楷体" pitchFamily="49" charset="-122"/>
              </a:rPr>
              <a:t>（个体</a:t>
            </a:r>
            <a:r>
              <a:rPr lang="zh-CN" altLang="en-US" sz="3500" dirty="0" smtClean="0">
                <a:latin typeface="楷体" pitchFamily="49" charset="-122"/>
                <a:ea typeface="楷体" pitchFamily="49" charset="-122"/>
              </a:rPr>
              <a:t>），即问题的一个</a:t>
            </a:r>
            <a:r>
              <a:rPr lang="zh-CN" altLang="en-US" sz="35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解</a:t>
            </a:r>
            <a:r>
              <a:rPr lang="zh-CN" altLang="en-US" sz="35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3500" dirty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3500" dirty="0">
                <a:latin typeface="楷体" pitchFamily="49" charset="-122"/>
                <a:ea typeface="楷体" pitchFamily="49" charset="-122"/>
              </a:rPr>
              <a:t>遗传算法的编码方法有</a:t>
            </a:r>
            <a:r>
              <a:rPr lang="zh-CN" altLang="en-US" sz="35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二进制编码、浮点数编码方法、格雷码、符号编码方法、多参数编码方法</a:t>
            </a:r>
            <a:r>
              <a:rPr lang="zh-CN" altLang="en-US" sz="3500" dirty="0">
                <a:latin typeface="楷体" pitchFamily="49" charset="-122"/>
                <a:ea typeface="楷体" pitchFamily="49" charset="-122"/>
              </a:rPr>
              <a:t>等。</a:t>
            </a:r>
          </a:p>
          <a:p>
            <a:pPr marL="457200" lvl="1" indent="0">
              <a:lnSpc>
                <a:spcPct val="90000"/>
              </a:lnSpc>
              <a:buClr>
                <a:srgbClr val="C00000"/>
              </a:buCl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66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楷体" pitchFamily="49" charset="-122"/>
                <a:ea typeface="楷体" pitchFamily="49" charset="-122"/>
              </a:rPr>
              <a:t>遗传算法</a:t>
            </a:r>
            <a:endParaRPr lang="zh-CN" altLang="en-US" sz="4000" b="1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定义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适应度函数 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  <a:p>
            <a:pPr marL="0" lvl="1" indent="0">
              <a:lnSpc>
                <a:spcPct val="90000"/>
              </a:lnSpc>
              <a:buClr>
                <a:srgbClr val="800000"/>
              </a:buClr>
              <a:buNone/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  解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适应度是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演化过程中进行选择的唯一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依</a:t>
            </a:r>
            <a:endParaRPr lang="en-US" altLang="zh-CN" sz="3200" dirty="0" smtClean="0">
              <a:latin typeface="楷体" pitchFamily="49" charset="-122"/>
              <a:ea typeface="楷体" pitchFamily="49" charset="-122"/>
            </a:endParaRPr>
          </a:p>
          <a:p>
            <a:pPr marL="0" lvl="1" indent="0">
              <a:lnSpc>
                <a:spcPct val="90000"/>
              </a:lnSpc>
              <a:buClr>
                <a:srgbClr val="800000"/>
              </a:buClr>
              <a:buNone/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  据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。 </a:t>
            </a:r>
          </a:p>
          <a:p>
            <a:pPr>
              <a:lnSpc>
                <a:spcPct val="90000"/>
              </a:lnSpc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选择策略的确定 </a:t>
            </a:r>
          </a:p>
          <a:p>
            <a:pPr marL="0" lvl="1" indent="0">
              <a:lnSpc>
                <a:spcPct val="90000"/>
              </a:lnSpc>
              <a:buClr>
                <a:srgbClr val="800000"/>
              </a:buClr>
              <a:buNone/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  优胜劣汰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的选择机制使得适应值大的解有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较</a:t>
            </a:r>
            <a:endParaRPr lang="en-US" altLang="zh-CN" sz="3200" dirty="0" smtClean="0">
              <a:latin typeface="楷体" pitchFamily="49" charset="-122"/>
              <a:ea typeface="楷体" pitchFamily="49" charset="-122"/>
            </a:endParaRPr>
          </a:p>
          <a:p>
            <a:pPr marL="0" lvl="1" indent="0">
              <a:lnSpc>
                <a:spcPct val="90000"/>
              </a:lnSpc>
              <a:buClr>
                <a:srgbClr val="800000"/>
              </a:buClr>
              <a:buNone/>
            </a:pP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高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的存活率，这是遗传算法与一般搜索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算法</a:t>
            </a:r>
            <a:endParaRPr lang="en-US" altLang="zh-CN" sz="3200" dirty="0" smtClean="0">
              <a:latin typeface="楷体" pitchFamily="49" charset="-122"/>
              <a:ea typeface="楷体" pitchFamily="49" charset="-122"/>
            </a:endParaRPr>
          </a:p>
          <a:p>
            <a:pPr marL="0" lvl="1" indent="0">
              <a:lnSpc>
                <a:spcPct val="90000"/>
              </a:lnSpc>
              <a:buClr>
                <a:srgbClr val="800000"/>
              </a:buClr>
              <a:buNone/>
            </a:pP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主要区别之一。 </a:t>
            </a:r>
          </a:p>
          <a:p>
            <a:pPr>
              <a:lnSpc>
                <a:spcPct val="90000"/>
              </a:lnSpc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遗传操作通常包括：</a:t>
            </a:r>
          </a:p>
          <a:p>
            <a:pPr marL="0" lvl="1" indent="0">
              <a:lnSpc>
                <a:spcPct val="90000"/>
              </a:lnSpc>
              <a:buClr>
                <a:srgbClr val="800000"/>
              </a:buClr>
              <a:buNone/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  选择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、交叉、变异。 </a:t>
            </a:r>
            <a:endParaRPr lang="zh-CN" altLang="en-US" sz="320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929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楷体" pitchFamily="49" charset="-122"/>
                <a:ea typeface="楷体" pitchFamily="49" charset="-122"/>
              </a:rPr>
              <a:t>遗传算法</a:t>
            </a:r>
            <a:endParaRPr lang="zh-CN" altLang="en-US" sz="4000" b="1" dirty="0"/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8840"/>
            <a:ext cx="4355976" cy="3927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628800"/>
            <a:ext cx="4823671" cy="5055110"/>
          </a:xfrm>
        </p:spPr>
      </p:pic>
    </p:spTree>
    <p:extLst>
      <p:ext uri="{BB962C8B-B14F-4D97-AF65-F5344CB8AC3E}">
        <p14:creationId xmlns:p14="http://schemas.microsoft.com/office/powerpoint/2010/main" val="151491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914400"/>
          </a:xfrm>
        </p:spPr>
        <p:txBody>
          <a:bodyPr/>
          <a:lstStyle/>
          <a:p>
            <a:pPr eaLnBrk="1" hangingPunct="1"/>
            <a:r>
              <a:rPr lang="zh-CN" altLang="en-US" sz="44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内容提要</a:t>
            </a:r>
            <a:endParaRPr lang="en-US" sz="4400" dirty="0" smtClean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219" name="Rectangle 4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507288" cy="4953000"/>
          </a:xfrm>
        </p:spPr>
        <p:txBody>
          <a:bodyPr>
            <a:normAutofit/>
          </a:bodyPr>
          <a:lstStyle/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局部搜索算法</a:t>
            </a:r>
            <a:endParaRPr lang="en-US" altLang="zh-CN" sz="3200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不确定动作的搜索</a:t>
            </a:r>
            <a:endParaRPr lang="en-US" altLang="zh-CN" sz="3200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使用部分可观察信息的搜索</a:t>
            </a:r>
            <a:endParaRPr lang="en-US" altLang="zh-CN" sz="3200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联机搜索</a:t>
            </a:r>
            <a:endParaRPr lang="en-US" altLang="zh-CN" sz="3200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endParaRPr lang="en-US" sz="3200" dirty="0" smtClean="0"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73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遗传算法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780" y="2708920"/>
            <a:ext cx="3816424" cy="3873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7544" y="1556792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8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皇后问题</a:t>
            </a:r>
            <a:endParaRPr lang="zh-CN" altLang="en-US" sz="32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71800" y="2141567"/>
            <a:ext cx="432048" cy="56735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</a:rPr>
              <a:t>3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25740" y="2852936"/>
            <a:ext cx="468052" cy="3566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US" altLang="zh-CN" sz="2800" dirty="0" smtClean="0"/>
              <a:t>8</a:t>
            </a:r>
          </a:p>
          <a:p>
            <a:pPr>
              <a:lnSpc>
                <a:spcPts val="3400"/>
              </a:lnSpc>
            </a:pPr>
            <a:r>
              <a:rPr lang="en-US" altLang="zh-CN" sz="2800" dirty="0" smtClean="0"/>
              <a:t>7</a:t>
            </a:r>
          </a:p>
          <a:p>
            <a:pPr>
              <a:lnSpc>
                <a:spcPts val="3400"/>
              </a:lnSpc>
            </a:pPr>
            <a:r>
              <a:rPr lang="en-US" altLang="zh-CN" sz="2800" dirty="0" smtClean="0"/>
              <a:t>6</a:t>
            </a:r>
          </a:p>
          <a:p>
            <a:pPr>
              <a:lnSpc>
                <a:spcPts val="3400"/>
              </a:lnSpc>
            </a:pPr>
            <a:r>
              <a:rPr lang="en-US" altLang="zh-CN" sz="2800" dirty="0" smtClean="0"/>
              <a:t>5</a:t>
            </a:r>
          </a:p>
          <a:p>
            <a:pPr>
              <a:lnSpc>
                <a:spcPts val="3400"/>
              </a:lnSpc>
            </a:pPr>
            <a:r>
              <a:rPr lang="en-US" altLang="zh-CN" sz="2800" dirty="0" smtClean="0"/>
              <a:t>4</a:t>
            </a:r>
          </a:p>
          <a:p>
            <a:pPr>
              <a:lnSpc>
                <a:spcPts val="3400"/>
              </a:lnSpc>
            </a:pPr>
            <a:r>
              <a:rPr lang="en-US" altLang="zh-CN" sz="2800" dirty="0" smtClean="0"/>
              <a:t>3</a:t>
            </a:r>
          </a:p>
          <a:p>
            <a:pPr>
              <a:lnSpc>
                <a:spcPts val="3400"/>
              </a:lnSpc>
            </a:pPr>
            <a:r>
              <a:rPr lang="en-US" altLang="zh-CN" sz="2800" dirty="0" smtClean="0"/>
              <a:t>2</a:t>
            </a:r>
          </a:p>
          <a:p>
            <a:pPr>
              <a:lnSpc>
                <a:spcPts val="3400"/>
              </a:lnSpc>
            </a:pPr>
            <a:r>
              <a:rPr lang="en-US" altLang="zh-CN" sz="2800" dirty="0"/>
              <a:t>1</a:t>
            </a:r>
            <a:endParaRPr lang="en-US" altLang="zh-CN" sz="2800" dirty="0" smtClean="0"/>
          </a:p>
        </p:txBody>
      </p:sp>
      <p:sp>
        <p:nvSpPr>
          <p:cNvPr id="11" name="矩形 10"/>
          <p:cNvSpPr/>
          <p:nvPr/>
        </p:nvSpPr>
        <p:spPr>
          <a:xfrm>
            <a:off x="3203848" y="2141567"/>
            <a:ext cx="432048" cy="56735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</a:rPr>
              <a:t>2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35896" y="2141567"/>
            <a:ext cx="432048" cy="56735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</a:rPr>
              <a:t>7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067944" y="2141567"/>
            <a:ext cx="432048" cy="56735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</a:rPr>
              <a:t>5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99992" y="2141567"/>
            <a:ext cx="432048" cy="56735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</a:rPr>
              <a:t>2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932040" y="2141566"/>
            <a:ext cx="432048" cy="56735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</a:rPr>
              <a:t>4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363366" y="2141565"/>
            <a:ext cx="504778" cy="5673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</a:rPr>
              <a:t>1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868144" y="2141567"/>
            <a:ext cx="432048" cy="56735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</a:rPr>
              <a:t>1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32240" y="2108755"/>
            <a:ext cx="216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染色体编码</a:t>
            </a:r>
            <a:endParaRPr lang="en-US" altLang="zh-CN" sz="2400" dirty="0" smtClean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2400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个体</a:t>
            </a:r>
            <a:endParaRPr lang="en-US" altLang="zh-CN" sz="2400" dirty="0" smtClean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2400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一个状态</a:t>
            </a:r>
            <a:endParaRPr lang="zh-CN" altLang="en-US" sz="2400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327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遗传算法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51520" y="1484785"/>
            <a:ext cx="8579296" cy="1080120"/>
          </a:xfrm>
        </p:spPr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适应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值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函数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: 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非冲突的皇后数量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(min = 0, max = 8 × 7/2 = 28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)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7029" y="2564904"/>
            <a:ext cx="8876971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01710" y="5301208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</a:rPr>
              <a:t>初始种群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35696" y="5350367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</a:rPr>
              <a:t>计算适应值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63888" y="5350367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</a:rPr>
              <a:t>选择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24128" y="5350367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</a:rPr>
              <a:t>交叉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40352" y="5301208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变异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1710" y="5860651"/>
            <a:ext cx="87422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24/(24+23+20+11) = 31%,23/(24+23+20+11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= 29%</a:t>
            </a:r>
            <a:endParaRPr lang="zh-CN" altLang="en-US" sz="2800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遗传算法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1079612" y="5015912"/>
            <a:ext cx="216024" cy="432048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5576" y="544522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交叉点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4103948" y="5036490"/>
            <a:ext cx="216024" cy="432048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71900" y="544796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交叉点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452157"/>
            <a:ext cx="1055664" cy="2563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522575"/>
            <a:ext cx="1554738" cy="2490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38" y="2452158"/>
            <a:ext cx="5584992" cy="2593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直接箭头连接符 11"/>
          <p:cNvCxnSpPr/>
          <p:nvPr/>
        </p:nvCxnSpPr>
        <p:spPr>
          <a:xfrm>
            <a:off x="6012159" y="3748674"/>
            <a:ext cx="50405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4319973" y="2452156"/>
            <a:ext cx="1476163" cy="259303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395536" y="2564904"/>
            <a:ext cx="999727" cy="244063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21263" y="1916832"/>
            <a:ext cx="2422545" cy="56735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</a:rPr>
              <a:t>3  2  7  5  2  4  1  1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419872" y="1916831"/>
            <a:ext cx="2422545" cy="5673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2  4  7  4  8  5  5  2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669969" y="1916685"/>
            <a:ext cx="973920" cy="56735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</a:rPr>
              <a:t>3  2  7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632940" y="1924789"/>
            <a:ext cx="1518134" cy="5593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4  8  5  5  2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1331640" y="1924789"/>
            <a:ext cx="0" cy="559249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4362671" y="1920883"/>
            <a:ext cx="0" cy="559249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>
            <a:off x="376212" y="1844131"/>
            <a:ext cx="955428" cy="6784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4319972" y="1809373"/>
            <a:ext cx="1625258" cy="6784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627784" y="5301208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父代</a:t>
            </a:r>
            <a:endParaRPr lang="zh-CN" altLang="en-US" sz="2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7156929" y="5199583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子代</a:t>
            </a:r>
            <a:endParaRPr lang="zh-CN" altLang="en-US" sz="2400" b="1" dirty="0"/>
          </a:p>
        </p:txBody>
      </p:sp>
      <p:cxnSp>
        <p:nvCxnSpPr>
          <p:cNvPr id="51" name="直接箭头连接符 50"/>
          <p:cNvCxnSpPr>
            <a:endCxn id="43" idx="0"/>
          </p:cNvCxnSpPr>
          <p:nvPr/>
        </p:nvCxnSpPr>
        <p:spPr>
          <a:xfrm>
            <a:off x="7867580" y="1556792"/>
            <a:ext cx="524427" cy="367997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8247991" y="1924789"/>
            <a:ext cx="356457" cy="52736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</a:rPr>
              <a:t>1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948264" y="1480271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突变点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2591312"/>
            <a:ext cx="328541" cy="2314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602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28" grpId="0" animBg="1"/>
      <p:bldP spid="36" grpId="0" animBg="1"/>
      <p:bldP spid="39" grpId="0" animBg="1"/>
      <p:bldP spid="40" grpId="0" animBg="1"/>
      <p:bldP spid="41" grpId="0" animBg="1"/>
      <p:bldP spid="43" grpId="0" animBg="1"/>
      <p:bldP spid="47" grpId="0" animBg="1"/>
      <p:bldP spid="48" grpId="0" animBg="1"/>
      <p:bldP spid="55" grpId="0" animBg="1"/>
      <p:bldP spid="5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遗传算法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8304" y="1497240"/>
            <a:ext cx="5040560" cy="5360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直接箭头连接符 5"/>
          <p:cNvCxnSpPr/>
          <p:nvPr/>
        </p:nvCxnSpPr>
        <p:spPr>
          <a:xfrm>
            <a:off x="2051720" y="1916832"/>
            <a:ext cx="1656184" cy="14401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7504" y="1484784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样本被选择繁衍后代的概率正比于它</a:t>
            </a:r>
            <a:r>
              <a:rPr lang="zh-CN" altLang="en-US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的适应度函数</a:t>
            </a:r>
            <a:r>
              <a:rPr lang="zh-CN" altLang="en-US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值</a:t>
            </a:r>
            <a:endParaRPr lang="zh-CN" altLang="en-US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11" name="直接箭头连接符 10"/>
          <p:cNvCxnSpPr>
            <a:stCxn id="13" idx="1"/>
          </p:cNvCxnSpPr>
          <p:nvPr/>
        </p:nvCxnSpPr>
        <p:spPr>
          <a:xfrm flipH="1">
            <a:off x="6372200" y="2018457"/>
            <a:ext cx="792088" cy="40243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164288" y="1556792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发生交叉操作的概率需要预先设定，交叉位置随机产生</a:t>
            </a:r>
            <a:endParaRPr lang="zh-CN" altLang="en-US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6228184" y="5085184"/>
            <a:ext cx="970680" cy="24012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164288" y="4725144"/>
            <a:ext cx="2016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发生突变操作的概率需要预先设定，通常远小于交叉概率</a:t>
            </a:r>
            <a:endParaRPr lang="zh-CN" altLang="en-US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040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使用不确定性动作的搜索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环境是完全可观察的和确定的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可以知道任何动作序列之后达到的状态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环境是部分可观察或者是不确定的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无法准确预知未来状态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需根据未来感知信息制定相应的行为</a:t>
            </a:r>
            <a:r>
              <a:rPr lang="en-US" altLang="zh-CN" dirty="0" smtClean="0"/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使用不确定性动作的搜索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例子：真空洗尘器世界的不稳定行为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在一块脏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区域吸尘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可以使该区域干净，有时也会清洁邻近区域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在干净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区域吸尘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可能是该区域弄脏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/>
              <a:t>Suck when state=1</a:t>
            </a: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/>
              <a:t>If state=5 then [right,suck]</a:t>
            </a: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/>
              <a:t>Else do nonthing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04639" y="3642955"/>
            <a:ext cx="3535320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与或搜索树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1703786"/>
            <a:ext cx="5515713" cy="482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79512" y="1600200"/>
            <a:ext cx="4258816" cy="4525963"/>
          </a:xfrm>
        </p:spPr>
        <p:txBody>
          <a:bodyPr/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或结点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必须选择行动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在用圆圈表示的</a:t>
            </a:r>
            <a:r>
              <a:rPr lang="zh-CN" altLang="en-US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与结点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上必须处理所有后继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解用粗黑线标出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36096" y="6393533"/>
            <a:ext cx="32369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Q: LOOP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什么意思？</a:t>
            </a:r>
            <a:endParaRPr lang="zh-CN" altLang="en-US" sz="28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无观察信息的搜索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Agent 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感知不到任何信息，称为无传感问题，也称相容问题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无传感问题是可解的还是无解的？</a:t>
            </a:r>
            <a:endParaRPr lang="en-US" altLang="zh-CN" dirty="0" smtClean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可解！</a:t>
            </a:r>
            <a:endParaRPr lang="en-US" altLang="zh-CN" dirty="0" smtClean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真空吸尘器世界无传感问题的可解性：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初始状态：｛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4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5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6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7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8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｝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“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向右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”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操作后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:{2,4,6,8}</a:t>
            </a: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“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吸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尘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”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操作后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{4,8}</a:t>
            </a: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“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向左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”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操作后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{1,7}</a:t>
            </a: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“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吸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尘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”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操作后目标状态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{7}</a:t>
            </a: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在信念状态解无观察信息的问题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无观察信息的搜索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92500"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无观察信息问题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P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的定义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信念状态：包含物理状态中每个可能的集合，假定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个物理状态，最多有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baseline="30000" dirty="0" smtClean="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个信念状态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初始状态：所有物理状态的集合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行动：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转移模型：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2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对于确定行动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2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对于不确定行动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目标测试：信念状态中的所有物理状态都满足目标状态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路径开销：假定所有状态下一个行动的开销相同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339752" y="3573015"/>
          <a:ext cx="3482576" cy="504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name="公式" r:id="rId3" imgW="1930320" imgH="279360" progId="Equation.KSEE3">
                  <p:embed/>
                </p:oleObj>
              </mc:Choice>
              <mc:Fallback>
                <p:oleObj name="公式" r:id="rId3" imgW="1930320" imgH="279360" progId="Equation.KSEE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3573015"/>
                        <a:ext cx="3482576" cy="5040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563888" y="4509120"/>
          <a:ext cx="5315885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" name="公式" r:id="rId5" imgW="3187440" imgH="215640" progId="Equation.KSEE3">
                  <p:embed/>
                </p:oleObj>
              </mc:Choice>
              <mc:Fallback>
                <p:oleObj name="公式" r:id="rId5" imgW="3187440" imgH="215640" progId="Equation.KSEE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4509120"/>
                        <a:ext cx="5315885" cy="3600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4019819" y="4875406"/>
          <a:ext cx="2448272" cy="497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5" name="公式" r:id="rId7" imgW="1371600" imgH="279360" progId="Equation.KSEE3">
                  <p:embed/>
                </p:oleObj>
              </mc:Choice>
              <mc:Fallback>
                <p:oleObj name="公式" r:id="rId7" imgW="1371600" imgH="279360" progId="Equation.KSEE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9819" y="4875406"/>
                        <a:ext cx="2448272" cy="4978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无观察信息的搜索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100912"/>
            <a:ext cx="34198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256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个可能的信念状态只有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12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个可达；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初始状态出发的行动序列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{S,L,S}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与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{R,L,S}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达到相同的信念状态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{5,7}</a:t>
            </a: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如果一个行动序列是信念状态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的解，那么它也是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的任何子集的解</a:t>
            </a:r>
            <a:endParaRPr lang="zh-CN" altLang="en-US" sz="24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352" y="1700807"/>
            <a:ext cx="5832648" cy="4862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局部搜索算法</a:t>
            </a:r>
            <a:endParaRPr lang="en-SG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5" name="Rectangle 4"/>
          <p:cNvSpPr>
            <a:spLocks noGrp="1"/>
          </p:cNvSpPr>
          <p:nvPr>
            <p:ph sz="half" idx="1"/>
          </p:nvPr>
        </p:nvSpPr>
        <p:spPr>
          <a:xfrm>
            <a:off x="179512" y="1772816"/>
            <a:ext cx="8507288" cy="3240360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在许多最优化问题中，我们不是要寻找到达目标状态的路径，而是找到目标状态本身。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皇后问题：</a:t>
            </a:r>
          </a:p>
          <a:p>
            <a:pPr marL="889000" lvl="1" indent="-457200">
              <a:spcBef>
                <a:spcPts val="1800"/>
              </a:spcBef>
              <a:buClr>
                <a:srgbClr val="800000"/>
              </a:buClr>
              <a:buNone/>
            </a:pPr>
            <a:endParaRPr lang="en-US" sz="2800" dirty="0" smtClean="0"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4149080"/>
            <a:ext cx="7681933" cy="2008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9101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部分可观察信息的搜索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20000"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真空吸尘器世界问题的局部感知：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位置传感器和局部垃圾传感器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例如：状态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的可观察信息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percept(s)=[A,dirty]</a:t>
            </a: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一个信念状态到另一个信念状态的特定行动分三阶段发生：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预测阶段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: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给定信念状态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和行动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，预测信念状态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观察预测阶段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: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确定预测信念状态中可观察到的感知信息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o:</a:t>
            </a:r>
          </a:p>
          <a:p>
            <a:pPr lvl="1">
              <a:buClr>
                <a:srgbClr val="800000"/>
              </a:buClr>
              <a:buNone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</a:t>
            </a: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更新阶段：根据每个可能的感知信息得到信念状态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2">
              <a:buClr>
                <a:srgbClr val="800000"/>
              </a:buClr>
              <a:buNone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	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059832" y="3933056"/>
          <a:ext cx="2798026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7" name="公式" r:id="rId3" imgW="1244520" imgH="304560" progId="Equation.KSEE3">
                  <p:embed/>
                </p:oleObj>
              </mc:Choice>
              <mc:Fallback>
                <p:oleObj name="公式" r:id="rId3" imgW="1244520" imgH="304560" progId="Equation.KSEE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3933056"/>
                        <a:ext cx="2798026" cy="5760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1187624" y="5013176"/>
          <a:ext cx="739933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8" name="公式" r:id="rId5" imgW="3759120" imgH="304560" progId="Equation.KSEE3">
                  <p:embed/>
                </p:oleObj>
              </mc:Choice>
              <mc:Fallback>
                <p:oleObj name="公式" r:id="rId5" imgW="3759120" imgH="304560" progId="Equation.KSEE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5013176"/>
                        <a:ext cx="7399338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1547664" y="5949280"/>
          <a:ext cx="6224588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9" name="公式" r:id="rId7" imgW="3162240" imgH="317160" progId="Equation.KSEE3">
                  <p:embed/>
                </p:oleObj>
              </mc:Choice>
              <mc:Fallback>
                <p:oleObj name="公式" r:id="rId7" imgW="3162240" imgH="317160" progId="Equation.KSEE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5949280"/>
                        <a:ext cx="6224588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部分可观察信息的搜索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50847"/>
            <a:ext cx="6984776" cy="5190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部分可观察信息的搜索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6218148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[Suck,Right,if Bstate={6} then Suck else []]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1815"/>
            <a:ext cx="9098719" cy="4632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240" y="1665893"/>
            <a:ext cx="2259717" cy="1979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部分可观察信息的搜索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90700"/>
            <a:ext cx="9181300" cy="387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部分可观察信息的搜索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部分可观察环境中的问题求解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Agent</a:t>
            </a: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形式化，搜索算法，执行解行动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解是一个条件规划不是一个序列 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if-then-else</a:t>
            </a: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Agent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在完成行动和接收感知信息时维护自身的信念状态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部分可观察信息的搜索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40768"/>
            <a:ext cx="6813635" cy="555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联机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搜索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Agent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脱机搜索算法：在行动之间计算好完整的解决方案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联机搜索算法：行动，观察环境，下一步行动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联机搜索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Agent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：竞争比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竞争比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=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实际代价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/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最小代价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30/20=1.5</a:t>
            </a: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竞争比越小越好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竞争比可以是无穷大，比如达到某些状态后无法达到目标状态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活动不可逆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)</a:t>
            </a: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可安全探索的状态空间：每个可达到的状态出发都有达到目标状态的行动，如迷宫问题，八数码问题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Verdana" pitchFamily="34" charset="0"/>
              </a:rPr>
              <a:t>局部搜索算法</a:t>
            </a:r>
            <a:endParaRPr lang="en-US" altLang="zh-CN" dirty="0" smtClean="0">
              <a:solidFill>
                <a:srgbClr val="FF0000"/>
              </a:solidFill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不确定动作的搜索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使用部分可观察信息的搜索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联机搜索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564904"/>
            <a:ext cx="8254624" cy="2232248"/>
          </a:xfrm>
        </p:spPr>
        <p:txBody>
          <a:bodyPr>
            <a:normAutofit/>
          </a:bodyPr>
          <a:lstStyle/>
          <a:p>
            <a:pPr algn="ctr"/>
            <a:r>
              <a:rPr lang="en-US" altLang="zh-CN" sz="8000" dirty="0" smtClean="0">
                <a:solidFill>
                  <a:srgbClr val="800000"/>
                </a:solidFill>
              </a:rPr>
              <a:t>Qa</a:t>
            </a:r>
            <a:r>
              <a:rPr lang="zh-CN" altLang="en-US" sz="8000" dirty="0" smtClean="0">
                <a:solidFill>
                  <a:srgbClr val="800000"/>
                </a:solidFill>
              </a:rPr>
              <a:t>？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/>
            </a:r>
            <a:br>
              <a:rPr lang="en-US" sz="2700" dirty="0" smtClean="0"/>
            </a:b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322275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局部搜索算法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184576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局部搜索算法：从单个当前结点出发，通常只移动到它的邻近状态而不保留搜索路径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优点：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很少的内存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能在很大的或者无限的状态空间中找到合理的解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爬山法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2143116"/>
            <a:ext cx="7858148" cy="3070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爬山法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2668289"/>
            <a:ext cx="6643734" cy="3785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缺点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?</a:t>
            </a:r>
          </a:p>
          <a:p>
            <a:pPr lvl="1"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依据初始状态，得到局部最大值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71800" y="6435736"/>
            <a:ext cx="4248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做人要谦虚谨慎，不要做井底之蛙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爬山法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4714883"/>
            <a:ext cx="8229600" cy="1594437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h=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直接或者间接相互攻击的皇后对数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h=17(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左图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)</a:t>
            </a:r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h=1(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右图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)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571612"/>
            <a:ext cx="3071834" cy="3053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2964" y="1500175"/>
            <a:ext cx="2952308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直接箭头连接符 6"/>
          <p:cNvCxnSpPr>
            <a:endCxn id="6" idx="2"/>
          </p:cNvCxnSpPr>
          <p:nvPr/>
        </p:nvCxnSpPr>
        <p:spPr>
          <a:xfrm flipH="1" flipV="1">
            <a:off x="6239118" y="4572009"/>
            <a:ext cx="1357218" cy="65719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452320" y="522920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局部极小值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模拟退火搜索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251520" y="1673424"/>
            <a:ext cx="8229600" cy="4779912"/>
          </a:xfrm>
        </p:spPr>
        <p:txBody>
          <a:bodyPr>
            <a:normAutofit/>
          </a:bodyPr>
          <a:lstStyle/>
          <a:p>
            <a:pPr algn="just"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爬山法不完备，随机法效率低，考虑结合两者产生了模拟退火搜索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zh-CN" dirty="0">
                <a:latin typeface="楷体" pitchFamily="49" charset="-122"/>
                <a:ea typeface="楷体" pitchFamily="49" charset="-122"/>
              </a:rPr>
              <a:t>模拟退火算法起源于物理退火</a:t>
            </a:r>
            <a:r>
              <a:rPr lang="zh-CN" altLang="zh-CN" dirty="0"/>
              <a:t>。</a:t>
            </a:r>
          </a:p>
          <a:p>
            <a:pPr marL="0" indent="0">
              <a:buNone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物理</a:t>
            </a:r>
            <a:r>
              <a:rPr lang="zh-CN" altLang="zh-CN" dirty="0">
                <a:latin typeface="楷体" pitchFamily="49" charset="-122"/>
                <a:ea typeface="楷体" pitchFamily="49" charset="-122"/>
              </a:rPr>
              <a:t>退火过程：</a:t>
            </a:r>
          </a:p>
          <a:p>
            <a:pPr marL="0" indent="0">
              <a:buNone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zh-CN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加温过程</a:t>
            </a:r>
            <a:r>
              <a:rPr lang="en-US" altLang="zh-CN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zh-CN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等温过程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zh-CN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冷却</a:t>
            </a:r>
            <a:r>
              <a:rPr lang="zh-CN" altLang="zh-CN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过程</a:t>
            </a:r>
          </a:p>
          <a:p>
            <a:pPr lvl="1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5" name="图片 4" descr="模拟退火算法--自己做的ppt">
            <a:hlinkClick r:id="rId2" tgtFrame="&quot;_blank&quot;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617820"/>
            <a:ext cx="6552728" cy="19442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658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模拟退火搜索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251520" y="1556792"/>
            <a:ext cx="8229600" cy="4779912"/>
          </a:xfrm>
        </p:spPr>
        <p:txBody>
          <a:bodyPr>
            <a:normAutofit/>
          </a:bodyPr>
          <a:lstStyle/>
          <a:p>
            <a:pPr algn="just"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基本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思想：允许算法向坏的方向移动以摆脱局部最大值，但这种移动随着时间的推移概率逐步下降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None/>
            </a:pP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530" y="3084490"/>
            <a:ext cx="5889272" cy="3728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ExT_Template_light(pure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NExT_Template_light(pure)</Template>
  <TotalTime>17892</TotalTime>
  <Words>1492</Words>
  <Application>Microsoft Office PowerPoint</Application>
  <PresentationFormat>全屏显示(4:3)</PresentationFormat>
  <Paragraphs>209</Paragraphs>
  <Slides>39</Slides>
  <Notes>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1" baseType="lpstr">
      <vt:lpstr>NExT_Template_light(pure)</vt:lpstr>
      <vt:lpstr>公式</vt:lpstr>
      <vt:lpstr>第四章</vt:lpstr>
      <vt:lpstr>内容提要</vt:lpstr>
      <vt:lpstr>局部搜索算法</vt:lpstr>
      <vt:lpstr>局部搜索算法</vt:lpstr>
      <vt:lpstr>爬山法</vt:lpstr>
      <vt:lpstr>爬山法</vt:lpstr>
      <vt:lpstr>爬山法</vt:lpstr>
      <vt:lpstr>模拟退火搜索</vt:lpstr>
      <vt:lpstr>模拟退火搜索</vt:lpstr>
      <vt:lpstr>模拟退火搜索</vt:lpstr>
      <vt:lpstr>模拟退火搜索</vt:lpstr>
      <vt:lpstr>局部束搜索</vt:lpstr>
      <vt:lpstr>遗传算法</vt:lpstr>
      <vt:lpstr>遗传算法</vt:lpstr>
      <vt:lpstr>遗传算法</vt:lpstr>
      <vt:lpstr>遗传算法</vt:lpstr>
      <vt:lpstr>遗传算法</vt:lpstr>
      <vt:lpstr>遗传算法</vt:lpstr>
      <vt:lpstr>遗传算法</vt:lpstr>
      <vt:lpstr>遗传算法</vt:lpstr>
      <vt:lpstr>遗传算法</vt:lpstr>
      <vt:lpstr>遗传算法</vt:lpstr>
      <vt:lpstr>遗传算法</vt:lpstr>
      <vt:lpstr>使用不确定性动作的搜索</vt:lpstr>
      <vt:lpstr>使用不确定性动作的搜索</vt:lpstr>
      <vt:lpstr>与或搜索树</vt:lpstr>
      <vt:lpstr>无观察信息的搜索</vt:lpstr>
      <vt:lpstr>无观察信息的搜索</vt:lpstr>
      <vt:lpstr>无观察信息的搜索</vt:lpstr>
      <vt:lpstr>部分可观察信息的搜索</vt:lpstr>
      <vt:lpstr>部分可观察信息的搜索</vt:lpstr>
      <vt:lpstr>部分可观察信息的搜索</vt:lpstr>
      <vt:lpstr>部分可观察信息的搜索</vt:lpstr>
      <vt:lpstr>部分可观察信息的搜索</vt:lpstr>
      <vt:lpstr>部分可观察信息的搜索</vt:lpstr>
      <vt:lpstr>联机搜索Agent</vt:lpstr>
      <vt:lpstr>联机搜索Agent：竞争比</vt:lpstr>
      <vt:lpstr>总结</vt:lpstr>
      <vt:lpstr>Qa？ 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Search Center A NUS-Tsinghua Joint Center on Extreme Search</dc:title>
  <dc:creator>Luan Huanbo</dc:creator>
  <cp:lastModifiedBy>hnxy</cp:lastModifiedBy>
  <cp:revision>1140</cp:revision>
  <dcterms:created xsi:type="dcterms:W3CDTF">2012-07-06T08:29:17Z</dcterms:created>
  <dcterms:modified xsi:type="dcterms:W3CDTF">2019-09-28T12:36:49Z</dcterms:modified>
</cp:coreProperties>
</file>