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6"/>
  </p:notesMasterIdLst>
  <p:handoutMasterIdLst>
    <p:handoutMasterId r:id="rId37"/>
  </p:handoutMasterIdLst>
  <p:sldIdLst>
    <p:sldId id="591" r:id="rId2"/>
    <p:sldId id="439" r:id="rId3"/>
    <p:sldId id="503" r:id="rId4"/>
    <p:sldId id="659" r:id="rId5"/>
    <p:sldId id="684" r:id="rId6"/>
    <p:sldId id="685" r:id="rId7"/>
    <p:sldId id="707" r:id="rId8"/>
    <p:sldId id="660" r:id="rId9"/>
    <p:sldId id="708" r:id="rId10"/>
    <p:sldId id="661" r:id="rId11"/>
    <p:sldId id="662" r:id="rId12"/>
    <p:sldId id="663" r:id="rId13"/>
    <p:sldId id="692" r:id="rId14"/>
    <p:sldId id="709" r:id="rId15"/>
    <p:sldId id="664" r:id="rId16"/>
    <p:sldId id="686" r:id="rId17"/>
    <p:sldId id="687" r:id="rId18"/>
    <p:sldId id="665" r:id="rId19"/>
    <p:sldId id="701" r:id="rId20"/>
    <p:sldId id="666" r:id="rId21"/>
    <p:sldId id="700" r:id="rId22"/>
    <p:sldId id="667" r:id="rId23"/>
    <p:sldId id="702" r:id="rId24"/>
    <p:sldId id="668" r:id="rId25"/>
    <p:sldId id="693" r:id="rId26"/>
    <p:sldId id="703" r:id="rId27"/>
    <p:sldId id="670" r:id="rId28"/>
    <p:sldId id="688" r:id="rId29"/>
    <p:sldId id="669" r:id="rId30"/>
    <p:sldId id="704" r:id="rId31"/>
    <p:sldId id="705" r:id="rId32"/>
    <p:sldId id="671" r:id="rId33"/>
    <p:sldId id="706" r:id="rId34"/>
    <p:sldId id="47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0360" autoAdjust="0"/>
  </p:normalViewPr>
  <p:slideViewPr>
    <p:cSldViewPr>
      <p:cViewPr varScale="1">
        <p:scale>
          <a:sx n="61" d="100"/>
          <a:sy n="61" d="100"/>
        </p:scale>
        <p:origin x="-15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BD33-6F4E-4442-AE10-F7766F96CE00}" type="datetimeFigureOut">
              <a:rPr lang="zh-CN" altLang="en-US" smtClean="0"/>
              <a:pPr/>
              <a:t>2019/10/6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DD10B-BFFD-4063-AB6B-D37A894C6E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8941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pPr/>
              <a:t>2019/10/6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8435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enturebeat.com/company/youtub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company/foursquare" TargetMode="External"/><Relationship Id="rId4" Type="http://schemas.openxmlformats.org/officeDocument/2006/relationships/hyperlink" Target="http://venturebeat.com/company/facebook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weight and each fi is a feature of the position.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801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199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of the game is to move all one’s pieces off the board. White moves clockwise toward 25, and Black moves counterclockwise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toward 0. A piece can move to any position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unlessmultiple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opponent pieces are there; if there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one opponent, it is captured and must start over. In the position shown, White has rolled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6–5 and must choose among four legal moves: (5–10,5–11), (5–11,19–24), (5–10,10–16),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(5–11,11–16), where the notation (5–11,11–16) means move one piece from position 5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11, and then move a piece from 11 to 16.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31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b is the branching factor and m is the maximum depth of the game tree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is the number of distinct rolls.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288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lIns="96661" tIns="48331" rIns="96661" bIns="48331"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2CD75-3708-4860-AE07-B3B1373E053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endParaRPr lang="en-US" baseline="0" dirty="0" smtClean="0"/>
          </a:p>
          <a:p>
            <a:pPr defTabSz="914318">
              <a:defRPr/>
            </a:pPr>
            <a:r>
              <a:rPr lang="en-US" baseline="0" dirty="0" smtClean="0"/>
              <a:t>But just how big these UGCs are. On average, in e</a:t>
            </a:r>
            <a:r>
              <a:rPr lang="en-US" dirty="0"/>
              <a:t>very 60 seconds in social media, two million videos are viewed on 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, 700,000 messages are delivered by way of </a:t>
            </a:r>
            <a:r>
              <a:rPr lang="en-US" dirty="0" err="1">
                <a:hlinkClick r:id="rId4"/>
              </a:rPr>
              <a:t>Facebook</a:t>
            </a:r>
            <a:r>
              <a:rPr lang="en-US" dirty="0"/>
              <a:t>, 175,000 tweets are fired off into the ether, and 2,000 </a:t>
            </a:r>
            <a:r>
              <a:rPr lang="en-US" dirty="0">
                <a:hlinkClick r:id="rId5"/>
              </a:rPr>
              <a:t>Foursquare</a:t>
            </a:r>
            <a:r>
              <a:rPr lang="en-US" dirty="0"/>
              <a:t> check-ins tell the world where we are. When considered together, one thing seems clear: social media has taken over the world. 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possible moves for MAX at the root node are labeled a1, a2, and a3. The possible replies to a1 for MIN are b1, b2,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b3, and so on.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283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Pick an order for two reasons: sequential processor and pruning</a:t>
            </a:r>
            <a:endParaRPr lang="en-US" dirty="0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极小极大算法对博弈树执行了完整的深度优先算法，如果树的深度为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，每个节点的合法招数是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，那么极小极大算法的时间复杂度是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80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three plies of a game tree with three players (A, B, C). Each node is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labeled with values from the viewpoint of each player.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811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of the best 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i.e.highest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-value) choice we have found so far at any choice point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along the path for MAX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of the best (i.e., lowest-value) choice we have found so far at any choice point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along the path for MIN.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H-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Minimax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heuristic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minimax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state s and maximum depth d.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40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47007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-108520" y="6492875"/>
            <a:ext cx="676875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SG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                                                                                                湖南大学信息科学与工程学院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323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" y="0"/>
            <a:ext cx="9141319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5"/>
            <a:ext cx="9144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910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13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04BA9-FD43-491D-A0E4-EDE828381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7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44825"/>
            <a:ext cx="8064896" cy="2448271"/>
          </a:xfrm>
        </p:spPr>
        <p:txBody>
          <a:bodyPr>
            <a:normAutofit fontScale="90000"/>
          </a:bodyPr>
          <a:lstStyle/>
          <a:p>
            <a:r>
              <a:rPr lang="zh-CN" altLang="en-US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第五章</a:t>
            </a:r>
            <a:r>
              <a:rPr lang="en-US" altLang="zh-CN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 </a:t>
            </a:r>
            <a:br>
              <a:rPr lang="en-US" altLang="zh-CN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对抗搜索</a:t>
            </a:r>
            <a:r>
              <a:rPr lang="en-US" altLang="zh-CN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5400" dirty="0" smtClean="0">
                <a:solidFill>
                  <a:schemeClr val="tx1"/>
                </a:solidFill>
              </a:rPr>
              <a:t>		</a:t>
            </a:r>
            <a:endParaRPr lang="en-SG" altLang="zh-CN" sz="3600" b="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2277" y="188640"/>
            <a:ext cx="27602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极小极大算法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36504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完备性？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最优性？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时间复杂度？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空间复杂度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？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48024"/>
            <a:ext cx="1032460" cy="61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61048"/>
            <a:ext cx="1041281" cy="5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322" y="3861048"/>
            <a:ext cx="933822" cy="529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899592" y="4725144"/>
            <a:ext cx="5310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假设树</a:t>
            </a:r>
            <a:r>
              <a:rPr lang="zh-CN" altLang="en-US" sz="2000" dirty="0"/>
              <a:t>的深度为</a:t>
            </a:r>
            <a:r>
              <a:rPr lang="en-US" altLang="zh-CN" sz="2000" dirty="0"/>
              <a:t>m</a:t>
            </a:r>
            <a:r>
              <a:rPr lang="zh-CN" altLang="en-US" sz="2000" dirty="0"/>
              <a:t>，每个节点的合法招数是</a:t>
            </a:r>
            <a:r>
              <a:rPr lang="en-US" altLang="zh-CN" sz="2000" dirty="0"/>
              <a:t>b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多人博弈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81127"/>
            <a:ext cx="8229600" cy="2376265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与两人博弈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的区别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用向量值取代单一值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通常选择使自己效用值最大的行为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联盟与破坏联盟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9083830" cy="304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8950" indent="-457200">
              <a:spcBef>
                <a:spcPts val="1800"/>
              </a:spcBef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α-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剪枝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1512168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游戏状态数目的增长是指数级的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通过剪枝来消除对部分分支的搜索，且被剪掉的分支不影响最终的决策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501008"/>
            <a:ext cx="4464496" cy="288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α-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剪枝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4104456" cy="251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16832"/>
            <a:ext cx="412431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9" y="4293096"/>
            <a:ext cx="478160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5346" y="4509120"/>
            <a:ext cx="435115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743450" y="3048000"/>
            <a:ext cx="4400550" cy="2613248"/>
          </a:xfrm>
          <a:prstGeom prst="roundRect">
            <a:avLst/>
          </a:prstGeom>
          <a:solidFill>
            <a:srgbClr val="C0000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5496" y="3048000"/>
            <a:ext cx="4460441" cy="2613248"/>
          </a:xfrm>
          <a:prstGeom prst="roundRect">
            <a:avLst/>
          </a:prstGeom>
          <a:solidFill>
            <a:srgbClr val="0066CC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α-</a:t>
            </a:r>
            <a:r>
              <a:rPr lang="el-GR" altLang="zh-CN" dirty="0"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剪枝</a:t>
            </a: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43450" y="3352800"/>
            <a:ext cx="4869110" cy="230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lvl="0" indent="-342882">
              <a:lnSpc>
                <a:spcPct val="80000"/>
              </a:lnSpc>
              <a:spcBef>
                <a:spcPts val="1200"/>
              </a:spcBef>
              <a:buClr>
                <a:schemeClr val="accent2"/>
              </a:buClr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min-value(state</a:t>
            </a:r>
            <a:r>
              <a:rPr lang="en-US" sz="2000" kern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2000" kern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kern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2000" kern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initialize v = 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∞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 each successor of state: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v = 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min(v,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value(successor</a:t>
            </a:r>
            <a:r>
              <a:rPr lang="en-US" sz="2000" kern="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kern="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kern="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kern="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if v ≤ </a:t>
            </a:r>
            <a:r>
              <a:rPr lang="el-GR" sz="2000" kern="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 return v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l-GR" sz="2000" kern="0" dirty="0" smtClean="0">
                <a:latin typeface="Times New Roman" pitchFamily="18" charset="0"/>
                <a:cs typeface="Times New Roman" pitchFamily="18" charset="0"/>
              </a:rPr>
              <a:t>β 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= min(</a:t>
            </a:r>
            <a:r>
              <a:rPr lang="el-GR" sz="2000" kern="0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, v)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return v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496" y="3048000"/>
            <a:ext cx="4559325" cy="282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lvl="0" indent="-342882">
              <a:lnSpc>
                <a:spcPct val="80000"/>
              </a:lnSpc>
              <a:spcBef>
                <a:spcPts val="1200"/>
              </a:spcBef>
              <a:buClr>
                <a:schemeClr val="accent2"/>
              </a:buClr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def max-value(state, </a:t>
            </a:r>
            <a:r>
              <a:rPr lang="el-GR" sz="2000" kern="0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kern="0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2000" kern="0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initialize v = -∞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 each successor of state: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 = </a:t>
            </a:r>
            <a:r>
              <a:rPr lang="en-US" sz="2000" kern="0" noProof="0" dirty="0" smtClean="0">
                <a:latin typeface="Times New Roman" pitchFamily="18" charset="0"/>
                <a:cs typeface="Times New Roman" pitchFamily="18" charset="0"/>
              </a:rPr>
              <a:t>max(</a:t>
            </a:r>
            <a:r>
              <a:rPr lang="en-US" sz="2000" kern="0" noProof="0" dirty="0" err="1" smtClean="0">
                <a:latin typeface="Times New Roman" pitchFamily="18" charset="0"/>
                <a:cs typeface="Times New Roman" pitchFamily="18" charset="0"/>
              </a:rPr>
              <a:t>v,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value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(successor</a:t>
            </a:r>
            <a:r>
              <a:rPr lang="en-US" sz="2000" kern="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kern="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kern="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kern="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142942" marR="0" lvl="2" indent="-228589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000" kern="0" baseline="0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 v ≥ </a:t>
            </a:r>
            <a:r>
              <a:rPr lang="el-GR" sz="2000" kern="0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 return v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l-GR" sz="2000" kern="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 = max(</a:t>
            </a:r>
            <a:r>
              <a:rPr lang="el-GR" sz="2000" kern="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, v)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return v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94078" y="1524000"/>
            <a:ext cx="4031332" cy="1066800"/>
          </a:xfrm>
          <a:prstGeom prst="roundRect">
            <a:avLst/>
          </a:prstGeom>
          <a:solidFill>
            <a:srgbClr val="7030A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475656" y="1676400"/>
            <a:ext cx="5256584" cy="744488"/>
          </a:xfrm>
        </p:spPr>
        <p:txBody>
          <a:bodyPr>
            <a:normAutofit/>
          </a:bodyPr>
          <a:lstStyle/>
          <a:p>
            <a:pPr lvl="1" algn="ctr">
              <a:lnSpc>
                <a:spcPct val="80000"/>
              </a:lnSpc>
              <a:buNone/>
            </a:pPr>
            <a:r>
              <a:rPr lang="el-GR" sz="2000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MAX’s best option on path to root</a:t>
            </a:r>
          </a:p>
          <a:p>
            <a:pPr lvl="1" algn="ctr">
              <a:lnSpc>
                <a:spcPct val="80000"/>
              </a:lnSpc>
              <a:buNone/>
            </a:pPr>
            <a:r>
              <a:rPr lang="el-GR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l-GR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MIN’s best option on path to root</a:t>
            </a:r>
          </a:p>
        </p:txBody>
      </p:sp>
    </p:spTree>
    <p:extLst>
      <p:ext uri="{BB962C8B-B14F-4D97-AF65-F5344CB8AC3E}">
        <p14:creationId xmlns:p14="http://schemas.microsoft.com/office/powerpoint/2010/main" val="31775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α - 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剪枝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992888" cy="514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α-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剪枝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604448" cy="394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α-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剪枝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36504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α-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剪枝的效率很大程度上依赖于检查后继状态的顺序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最佳剪枝情况下可以将时间复杂度从极大极小算法的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O(b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减少到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O(b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m/2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，采用随机顺序检查的总结点数大约是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O(b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3m/4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54" y="4437112"/>
            <a:ext cx="445183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0002" y="4437112"/>
            <a:ext cx="451850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资源限制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3917032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当遇到大的问题的时候搜索空间是非常大的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解决问题的方法：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截断测试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限制搜索深度或搜索时间      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评估函数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评估当前位置的有效性值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51398"/>
              </p:ext>
            </p:extLst>
          </p:nvPr>
        </p:nvGraphicFramePr>
        <p:xfrm>
          <a:off x="255211" y="5157192"/>
          <a:ext cx="8859467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公式" r:id="rId4" imgW="5663880" imgH="736560" progId="Equation.KSEE3">
                  <p:embed/>
                </p:oleObj>
              </mc:Choice>
              <mc:Fallback>
                <p:oleObj name="公式" r:id="rId4" imgW="5663880" imgH="73656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11" y="5157192"/>
                        <a:ext cx="8859467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评估函数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评估函数的定义准则：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对于终止状态的排序应该和效用函数一致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计算时间不能太长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对于非终止状态应该和取胜几率相关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内容提要</a:t>
            </a:r>
            <a:endParaRPr lang="en-US" sz="44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507288" cy="495300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博弈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α-</a:t>
            </a:r>
            <a:r>
              <a:rPr lang="el-GR" altLang="zh-CN" sz="3200" dirty="0" smtClean="0"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剪枝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不完美的实时决策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随机博弈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部分可观察的博弈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发展现状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endParaRPr lang="en-US" sz="3200" dirty="0" smtClean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评估函数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评估函数的效率值可能被映射到多个终止状态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终止状态的概率值来表示当前状态的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期望值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357188" indent="-357188">
              <a:buNone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假设</a:t>
            </a: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根据经验，当出现两个兵对一个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兵的状态，</a:t>
            </a:r>
            <a:r>
              <a:rPr lang="en-US" altLang="zh-CN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72</a:t>
            </a:r>
            <a:r>
              <a:rPr lang="en-US" altLang="zh-CN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% </a:t>
            </a: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获胜</a:t>
            </a: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（效用</a:t>
            </a:r>
            <a:r>
              <a:rPr lang="en-US" altLang="zh-CN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+1</a:t>
            </a: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; </a:t>
            </a:r>
            <a:r>
              <a:rPr lang="en-US" altLang="zh-CN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20% </a:t>
            </a: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输</a:t>
            </a:r>
            <a:r>
              <a:rPr lang="en-US" altLang="zh-CN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效用</a:t>
            </a:r>
            <a:r>
              <a:rPr lang="en-US" altLang="zh-CN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en-US" altLang="zh-CN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), </a:t>
            </a:r>
            <a:r>
              <a:rPr lang="en-US" altLang="zh-CN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lang="en-US" altLang="zh-CN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% </a:t>
            </a: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平局</a:t>
            </a:r>
            <a:r>
              <a:rPr lang="en-US" altLang="zh-CN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效用</a:t>
            </a:r>
            <a:r>
              <a:rPr lang="en-US" altLang="zh-CN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1/2</a:t>
            </a:r>
            <a:r>
              <a:rPr lang="en-US" altLang="zh-CN" sz="30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).</a:t>
            </a:r>
          </a:p>
          <a:p>
            <a:pPr marL="457200" lvl="1" indent="0">
              <a:buClr>
                <a:srgbClr val="800000"/>
              </a:buClr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期望值为：</a:t>
            </a:r>
            <a:r>
              <a:rPr lang="en-US" altLang="zh-CN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0.72*1+0.2*0+0.08*(1/2)=</a:t>
            </a:r>
            <a:r>
              <a:rPr lang="en-US" altLang="zh-CN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0.76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060848"/>
            <a:ext cx="6840760" cy="22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评估函数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对于国际象棋问题，典型的评估函数是线性加权评估：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Eval(s) = w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(s) + w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(s) + … + w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(s)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Eg. w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=9, f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=(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白棋皇后数量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)-(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黑棋皇后数量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线性评估假定特征之间是独立的，然而实际中特征之间具有关联性，比如国际象棋在残局中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个象比单个象的价值要高出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倍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截断搜索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内容占位符 5"/>
          <p:cNvSpPr>
            <a:spLocks noGrp="1"/>
          </p:cNvSpPr>
          <p:nvPr>
            <p:ph idx="1"/>
          </p:nvPr>
        </p:nvSpPr>
        <p:spPr>
          <a:xfrm>
            <a:off x="500034" y="1643050"/>
            <a:ext cx="8643966" cy="4536504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α-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剪枝算法中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Terminal-test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被替换程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cutoff-test(state,depth)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Utility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被替换程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eval(state)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cutoff-test(state,depth)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截断策略：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当大于固定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深度时返回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True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根据游戏允许的时间来决定深度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截断搜索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1473027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评估函数的近似性会使截断搜索可能导致错误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评估函数只适应于静态棋局，即不会很快出现大摇摆的棋局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01" y="2975490"/>
            <a:ext cx="6487759" cy="3909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307" y="5931277"/>
            <a:ext cx="6336704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温馨提示：一招不慎，满盘皆输。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 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做事一定要专心，全面考虑！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地平线效应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对方招数导致我方严重损失并且理论上基本无法避免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636912"/>
            <a:ext cx="3312368" cy="329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63688" y="6146140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黑棋行棋后，黑象命运已定，但是黑方可以通过检查白王和兵，迫使王吃兵。这样就将象拉出了地平线，被牺牲掉的兵被搜索算法视为好棋招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473051" y="4293096"/>
            <a:ext cx="458989" cy="421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4631611" y="4725144"/>
            <a:ext cx="121483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前向剪枝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无需考虑直接剪枝一些子结点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柱搜索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每一层只考虑最好的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步棋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可能导致最佳的行棋被剪掉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Probcut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使用先验的统计信息在一定程度上保护最佳行棋不被剪枝掉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首先浅层搜索计算结点的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值，再根据经验来估计深度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上的值是否在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</a:rPr>
              <a:t>α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</a:rPr>
              <a:t>β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范围外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搜索与查表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开局时的行棋大多依赖于人类的专业知识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接近尾声的棋局可能性有限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在开局和尾声阶段可以通过查表的方式来进行行棋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随机博弈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许多博弈存在不确定性的随机因素，如掷骰子，我们称为随机博弈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如西洋双陆棋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结合了运气和技巧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通过掷骰子决定合法行动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5877272"/>
            <a:ext cx="363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白方掷骰子</a:t>
            </a:r>
            <a:r>
              <a:rPr lang="en-US" altLang="zh-CN" dirty="0" smtClean="0">
                <a:solidFill>
                  <a:srgbClr val="FF0000"/>
                </a:solidFill>
              </a:rPr>
              <a:t>(6-5)</a:t>
            </a:r>
            <a:r>
              <a:rPr lang="zh-CN" altLang="en-US" dirty="0" smtClean="0">
                <a:solidFill>
                  <a:srgbClr val="FF0000"/>
                </a:solidFill>
              </a:rPr>
              <a:t>将有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种</a:t>
            </a:r>
            <a:r>
              <a:rPr lang="zh-CN" altLang="en-US" dirty="0" smtClean="0">
                <a:solidFill>
                  <a:srgbClr val="FF0000"/>
                </a:solidFill>
              </a:rPr>
              <a:t>合法移动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42" y="1556792"/>
            <a:ext cx="41338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790056" y="6295987"/>
            <a:ext cx="6138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(5–10,5–11), (5–11,19–24), (5–10,10–16</a:t>
            </a:r>
            <a:r>
              <a:rPr lang="en-US" altLang="zh-CN" sz="2000" dirty="0" smtClean="0"/>
              <a:t>), (</a:t>
            </a:r>
            <a:r>
              <a:rPr lang="en-US" altLang="zh-CN" sz="2000" dirty="0"/>
              <a:t>5–11,11–16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随机博弈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西洋双陆棋的博弈树除了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max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min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结点之外还必须包括随机结点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3768" y="64440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没有明确的极大极小值，而是期望值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46541"/>
            <a:ext cx="5627923" cy="384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随机博弈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48140" y="712921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007E09A-3D01-48D2-BB9C-CAAED43BCD09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AutoShape 2" descr="c:\users\user\appdata\roaming\360se6\User Data\temp\images?q=tbn:ANd9GcSz0I0iEyPkWf7LvBiQ-lmErnA_aVpOrMeOE7PzChuC8und0GIvVoqduwA.jpg"/>
          <p:cNvSpPr>
            <a:spLocks noChangeAspect="1" noChangeArrowheads="1"/>
          </p:cNvSpPr>
          <p:nvPr/>
        </p:nvSpPr>
        <p:spPr bwMode="auto">
          <a:xfrm>
            <a:off x="4611365" y="606176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期望极大极小值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44016" y="2492896"/>
          <a:ext cx="8892480" cy="1405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公式" r:id="rId3" imgW="5943600" imgH="939600" progId="Equation.KSEE3">
                  <p:embed/>
                </p:oleObj>
              </mc:Choice>
              <mc:Fallback>
                <p:oleObj name="公式" r:id="rId3" imgW="5943600" imgH="93960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16" y="2492896"/>
                        <a:ext cx="8892480" cy="14059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博弈</a:t>
            </a:r>
            <a:endParaRPr lang="en-SG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Rectangle 4"/>
          <p:cNvSpPr>
            <a:spLocks noGrp="1"/>
          </p:cNvSpPr>
          <p:nvPr>
            <p:ph sz="half" idx="1"/>
          </p:nvPr>
        </p:nvSpPr>
        <p:spPr>
          <a:xfrm>
            <a:off x="179512" y="1700808"/>
            <a:ext cx="8640960" cy="4857328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竞争环境中多个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agent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之间的目标是有冲突的，称为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对抗搜索问题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，也称为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博弈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（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Games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）</a:t>
            </a:r>
            <a:endParaRPr lang="en-US" altLang="zh-CN" b="1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博弈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有完整信息的，确定的，轮流行动的，两个游戏者的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零和游戏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如国际象棋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难于求解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注重时间效率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sz="2800" dirty="0" smtClean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机会博弈的评估函数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364" y="5276943"/>
            <a:ext cx="8363272" cy="1761059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评估函数应该与棋局获胜的概率成线性变换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时间复杂度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(b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484784"/>
            <a:ext cx="78771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部分可观察的博弈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军旗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棋子可以移动但对方看不见棋子是什么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使用信念状态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牌类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随机部分可观察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需要概率推算来制定决策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发展现状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48140" y="712921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007E09A-3D01-48D2-BB9C-CAAED43BCD09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AutoShape 2" descr="c:\users\user\appdata\roaming\360se6\User Data\temp\images?q=tbn:ANd9GcSz0I0iEyPkWf7LvBiQ-lmErnA_aVpOrMeOE7PzChuC8und0GIvVoqduwA.jpg"/>
          <p:cNvSpPr>
            <a:spLocks noChangeAspect="1" noChangeArrowheads="1"/>
          </p:cNvSpPr>
          <p:nvPr/>
        </p:nvSpPr>
        <p:spPr bwMode="auto">
          <a:xfrm>
            <a:off x="4611365" y="606176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81128"/>
          </a:xfrm>
        </p:spPr>
        <p:txBody>
          <a:bodyPr>
            <a:normAutofit fontScale="925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国际象棋：深蓝打败世界冠军。深蓝在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30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IBM RS/6000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处理器并行计算机上运行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α-</a:t>
            </a:r>
            <a:r>
              <a:rPr lang="el-GR" altLang="zh-CN" dirty="0" smtClean="0"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剪枝。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西洋跳棋：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Chinook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程序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1990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年战胜了世界冠军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奥赛罗：也叫翻转棋，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1997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比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击败人类世界冠军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西洋双陆棋：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1992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Gerry Teasuro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使用强化学习与神经网络训练的评估函数性能良好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2016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年围棋程序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AlphaGo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战胜了世界冠军李世石。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博弈</a:t>
            </a:r>
            <a:endParaRPr lang="en-US" altLang="zh-CN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α-</a:t>
            </a:r>
            <a:r>
              <a:rPr lang="el-GR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剪枝</a:t>
            </a:r>
            <a:endParaRPr lang="en-US" altLang="zh-CN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不完美的实时决策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随机博弈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部分可观察的博弈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发展现状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54624" cy="2232248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 smtClean="0">
                <a:solidFill>
                  <a:srgbClr val="800000"/>
                </a:solidFill>
              </a:rPr>
              <a:t>Qa</a:t>
            </a:r>
            <a:r>
              <a:rPr lang="zh-CN" altLang="en-US" sz="8000" dirty="0" smtClean="0">
                <a:solidFill>
                  <a:srgbClr val="800000"/>
                </a:solidFill>
              </a:rPr>
              <a:t>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2227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博弈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9552" y="1700808"/>
            <a:ext cx="7272808" cy="3240360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4100" dirty="0" smtClean="0">
                <a:latin typeface="楷体" pitchFamily="49" charset="-122"/>
                <a:ea typeface="楷体" pitchFamily="49" charset="-122"/>
              </a:rPr>
              <a:t>两人博弈表示</a:t>
            </a:r>
            <a:r>
              <a:rPr lang="zh-CN" altLang="en-US" sz="4100" dirty="0" smtClean="0">
                <a:latin typeface="楷体" pitchFamily="49" charset="-122"/>
                <a:ea typeface="楷体" pitchFamily="49" charset="-122"/>
              </a:rPr>
              <a:t>成搜索问题</a:t>
            </a:r>
            <a:endParaRPr lang="en-US" altLang="zh-CN" sz="41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3300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3300" baseline="-25000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en-US" altLang="zh-CN" sz="3300" dirty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3300" dirty="0" smtClean="0">
                <a:latin typeface="楷体" pitchFamily="49" charset="-122"/>
                <a:ea typeface="楷体" pitchFamily="49" charset="-122"/>
              </a:rPr>
              <a:t>初始状态</a:t>
            </a:r>
            <a:endParaRPr lang="en-US" altLang="zh-CN" sz="33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3300" dirty="0" smtClean="0">
                <a:latin typeface="楷体" pitchFamily="49" charset="-122"/>
                <a:ea typeface="楷体" pitchFamily="49" charset="-122"/>
              </a:rPr>
              <a:t>Player(s</a:t>
            </a:r>
            <a:r>
              <a:rPr lang="en-US" altLang="zh-CN" sz="3300" dirty="0" smtClean="0">
                <a:latin typeface="楷体" pitchFamily="49" charset="-122"/>
                <a:ea typeface="楷体" pitchFamily="49" charset="-122"/>
              </a:rPr>
              <a:t>):</a:t>
            </a:r>
            <a:r>
              <a:rPr lang="zh-CN" altLang="en-US" sz="3300" dirty="0" smtClean="0">
                <a:latin typeface="楷体" pitchFamily="49" charset="-122"/>
                <a:ea typeface="楷体" pitchFamily="49" charset="-122"/>
              </a:rPr>
              <a:t>谁</a:t>
            </a:r>
            <a:r>
              <a:rPr lang="zh-CN" altLang="en-US" sz="3300" dirty="0" smtClean="0">
                <a:latin typeface="楷体" pitchFamily="49" charset="-122"/>
                <a:ea typeface="楷体" pitchFamily="49" charset="-122"/>
              </a:rPr>
              <a:t>行动</a:t>
            </a:r>
            <a:endParaRPr lang="en-US" altLang="zh-CN" sz="33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3300" dirty="0" smtClean="0">
                <a:latin typeface="楷体" pitchFamily="49" charset="-122"/>
                <a:ea typeface="楷体" pitchFamily="49" charset="-122"/>
              </a:rPr>
              <a:t>Action(s</a:t>
            </a:r>
            <a:r>
              <a:rPr lang="en-US" altLang="zh-CN" sz="3300" dirty="0" smtClean="0">
                <a:latin typeface="楷体" pitchFamily="49" charset="-122"/>
                <a:ea typeface="楷体" pitchFamily="49" charset="-122"/>
              </a:rPr>
              <a:t>):</a:t>
            </a:r>
            <a:r>
              <a:rPr lang="zh-CN" altLang="en-US" sz="3300" dirty="0" smtClean="0">
                <a:latin typeface="楷体" pitchFamily="49" charset="-122"/>
                <a:ea typeface="楷体" pitchFamily="49" charset="-122"/>
              </a:rPr>
              <a:t>状态</a:t>
            </a:r>
            <a:r>
              <a:rPr lang="zh-CN" altLang="en-US" sz="3300" dirty="0" smtClean="0">
                <a:latin typeface="楷体" pitchFamily="49" charset="-122"/>
                <a:ea typeface="楷体" pitchFamily="49" charset="-122"/>
              </a:rPr>
              <a:t>下的合法移动集合</a:t>
            </a:r>
            <a:endParaRPr lang="en-US" altLang="zh-CN" sz="33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3300" dirty="0" smtClean="0">
                <a:latin typeface="楷体" pitchFamily="49" charset="-122"/>
                <a:ea typeface="楷体" pitchFamily="49" charset="-122"/>
              </a:rPr>
              <a:t>Result(</a:t>
            </a:r>
            <a:r>
              <a:rPr lang="en-US" altLang="zh-CN" sz="3300" dirty="0" err="1" smtClean="0">
                <a:latin typeface="楷体" pitchFamily="49" charset="-122"/>
                <a:ea typeface="楷体" pitchFamily="49" charset="-122"/>
              </a:rPr>
              <a:t>s,a</a:t>
            </a:r>
            <a:r>
              <a:rPr lang="en-US" altLang="zh-CN" sz="3300" dirty="0" smtClean="0">
                <a:latin typeface="楷体" pitchFamily="49" charset="-122"/>
                <a:ea typeface="楷体" pitchFamily="49" charset="-122"/>
              </a:rPr>
              <a:t>):</a:t>
            </a:r>
            <a:r>
              <a:rPr lang="zh-CN" altLang="en-US" sz="3300" dirty="0" smtClean="0">
                <a:latin typeface="楷体" pitchFamily="49" charset="-122"/>
                <a:ea typeface="楷体" pitchFamily="49" charset="-122"/>
              </a:rPr>
              <a:t>转移</a:t>
            </a:r>
            <a:r>
              <a:rPr lang="zh-CN" altLang="en-US" sz="3300" dirty="0" smtClean="0">
                <a:latin typeface="楷体" pitchFamily="49" charset="-122"/>
                <a:ea typeface="楷体" pitchFamily="49" charset="-122"/>
              </a:rPr>
              <a:t>模型</a:t>
            </a:r>
            <a:endParaRPr lang="en-US" altLang="zh-CN" sz="33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3300" dirty="0" smtClean="0">
                <a:latin typeface="楷体" pitchFamily="49" charset="-122"/>
                <a:ea typeface="楷体" pitchFamily="49" charset="-122"/>
              </a:rPr>
              <a:t>Terminal-test(s):</a:t>
            </a:r>
            <a:r>
              <a:rPr lang="zh-CN" altLang="en-US" sz="3300" dirty="0" smtClean="0">
                <a:latin typeface="楷体" pitchFamily="49" charset="-122"/>
                <a:ea typeface="楷体" pitchFamily="49" charset="-122"/>
              </a:rPr>
              <a:t>终止测试</a:t>
            </a:r>
            <a:endParaRPr lang="en-US" altLang="zh-CN" sz="33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3300" dirty="0" smtClean="0">
                <a:latin typeface="楷体" pitchFamily="49" charset="-122"/>
                <a:ea typeface="楷体" pitchFamily="49" charset="-122"/>
              </a:rPr>
              <a:t>Utility(s,p):</a:t>
            </a:r>
            <a:r>
              <a:rPr lang="zh-CN" altLang="en-US" sz="3300" dirty="0" smtClean="0">
                <a:latin typeface="楷体" pitchFamily="49" charset="-122"/>
                <a:ea typeface="楷体" pitchFamily="49" charset="-122"/>
              </a:rPr>
              <a:t>效用函数</a:t>
            </a:r>
            <a:endParaRPr lang="en-US" altLang="zh-CN" sz="3300" dirty="0" smtClean="0">
              <a:latin typeface="楷体" pitchFamily="49" charset="-122"/>
              <a:ea typeface="楷体" pitchFamily="49" charset="-122"/>
            </a:endParaRPr>
          </a:p>
          <a:p>
            <a:pPr lvl="1"/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8369" y="4895123"/>
            <a:ext cx="4833511" cy="196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博弈树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0371" y="1556792"/>
            <a:ext cx="6212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楷体" pitchFamily="49" charset="-122"/>
                <a:ea typeface="楷体" pitchFamily="49" charset="-122"/>
                <a:cs typeface="Verdana" pitchFamily="34" charset="0"/>
              </a:rPr>
              <a:t>零和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游戏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——</a:t>
            </a:r>
            <a:r>
              <a:rPr lang="en-US" altLang="zh-CN" sz="3200" dirty="0" smtClean="0"/>
              <a:t>Tic-Tac-Toe</a:t>
            </a:r>
            <a:r>
              <a:rPr lang="zh-CN" altLang="en-US" sz="3200" dirty="0" smtClean="0"/>
              <a:t>一字棋</a:t>
            </a:r>
            <a:endParaRPr lang="en-US" altLang="zh-CN" sz="3200" dirty="0"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095424"/>
            <a:ext cx="6624736" cy="4797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8024" y="3629251"/>
            <a:ext cx="3529508" cy="172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Grp="1"/>
          </p:cNvSpPr>
          <p:nvPr>
            <p:ph sz="half" idx="1"/>
          </p:nvPr>
        </p:nvSpPr>
        <p:spPr>
          <a:xfrm>
            <a:off x="4499992" y="5482791"/>
            <a:ext cx="4978896" cy="1375209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叶子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结点表示结果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31800" lvl="1" indent="0">
              <a:spcBef>
                <a:spcPts val="1800"/>
              </a:spcBef>
              <a:buClr>
                <a:srgbClr val="800000"/>
              </a:buClr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赢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: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；输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:-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；和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:0</a:t>
            </a: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sz="2800" dirty="0" smtClean="0"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04863"/>
            <a:ext cx="6899622" cy="2865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博弈中的优化决策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4"/>
          <p:cNvSpPr>
            <a:spLocks noGrp="1"/>
          </p:cNvSpPr>
          <p:nvPr>
            <p:ph sz="half" idx="1"/>
          </p:nvPr>
        </p:nvSpPr>
        <p:spPr>
          <a:xfrm>
            <a:off x="251520" y="4653136"/>
            <a:ext cx="8435280" cy="1905000"/>
          </a:xfrm>
        </p:spPr>
        <p:txBody>
          <a:bodyPr>
            <a:normAutofit fontScale="92500" lnSpcReduction="20000"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博弈树的最优策略通过检查每个结点的极大极小值来决定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：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Minimax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(n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)</a:t>
            </a: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Max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喜欢移动到有极大值的状态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Min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喜欢移动到有极小值的状态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altLang="zh-CN" dirty="0" smtClean="0">
              <a:ea typeface="Verdana" pitchFamily="34" charset="0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sz="2800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99992" y="1628800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68144" y="16288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极大点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627784" y="2564904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19872" y="266827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极小点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113664" cy="3369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极小极大算法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31640" y="5229200"/>
            <a:ext cx="237626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07904" y="5229200"/>
            <a:ext cx="237626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084168" y="5229200"/>
            <a:ext cx="237626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907704" y="4005064"/>
            <a:ext cx="612068" cy="12241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067944" y="4005064"/>
            <a:ext cx="648072" cy="12241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7092280" y="4005064"/>
            <a:ext cx="720080" cy="12241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39752" y="3429000"/>
            <a:ext cx="5112568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681790" y="2708920"/>
            <a:ext cx="1746194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6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1" y="-27384"/>
            <a:ext cx="9141319" cy="1417638"/>
          </a:xfrm>
        </p:spPr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极小极大算法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7798741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-Right-Up Arrow 8"/>
          <p:cNvSpPr/>
          <p:nvPr/>
        </p:nvSpPr>
        <p:spPr>
          <a:xfrm>
            <a:off x="3995936" y="3212976"/>
            <a:ext cx="1433314" cy="2273424"/>
          </a:xfrm>
          <a:prstGeom prst="leftRightUpArrow">
            <a:avLst>
              <a:gd name="adj1" fmla="val 18522"/>
              <a:gd name="adj2" fmla="val 19062"/>
              <a:gd name="adj3" fmla="val 19062"/>
            </a:avLst>
          </a:prstGeom>
          <a:solidFill>
            <a:srgbClr val="BD92DE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429250" y="3926237"/>
            <a:ext cx="3637818" cy="2209800"/>
          </a:xfrm>
          <a:prstGeom prst="roundRect">
            <a:avLst/>
          </a:prstGeom>
          <a:solidFill>
            <a:srgbClr val="C0000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87178" y="3962400"/>
            <a:ext cx="3808758" cy="2209800"/>
          </a:xfrm>
          <a:prstGeom prst="roundRect">
            <a:avLst/>
          </a:prstGeom>
          <a:solidFill>
            <a:srgbClr val="0066CC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14500" y="1556792"/>
            <a:ext cx="6097860" cy="1656184"/>
          </a:xfrm>
          <a:prstGeom prst="roundRect">
            <a:avLst/>
          </a:prstGeom>
          <a:solidFill>
            <a:srgbClr val="C39BE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极小极大算法</a:t>
            </a:r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14500" y="1600835"/>
            <a:ext cx="6169868" cy="1612141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endParaRPr lang="en-US" sz="200" dirty="0" smtClean="0"/>
          </a:p>
          <a:p>
            <a:pPr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def value(state):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state is a terminal state: return the state’s utility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next agent is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return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max-value(state)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next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nt is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return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min-value(state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64088" y="4114800"/>
            <a:ext cx="425531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def min-value(state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000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initialize 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v = +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∞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each successor of state: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v = 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min(</a:t>
            </a:r>
            <a:r>
              <a:rPr lang="en-US" sz="2000" kern="0" dirty="0" err="1" smtClean="0">
                <a:latin typeface="Times New Roman" pitchFamily="18" charset="0"/>
                <a:cs typeface="Times New Roman" pitchFamily="18" charset="0"/>
              </a:rPr>
              <a:t>v,</a:t>
            </a:r>
            <a:r>
              <a:rPr lang="en-US" sz="2000" kern="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000" kern="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(successor)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42913" lvl="1" indent="-285737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en-US" altLang="zh-CN" sz="2000" kern="0" dirty="0" smtClean="0">
                <a:latin typeface="Times New Roman" pitchFamily="18" charset="0"/>
                <a:cs typeface="Times New Roman" pitchFamily="18" charset="0"/>
              </a:rPr>
              <a:t>return v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7504" y="4077072"/>
            <a:ext cx="416879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def max-value(state):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initialize v = -∞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for each successor of state: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v = 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max(</a:t>
            </a:r>
            <a:r>
              <a:rPr lang="en-US" sz="2000" kern="0" dirty="0" err="1" smtClean="0">
                <a:latin typeface="Times New Roman" pitchFamily="18" charset="0"/>
                <a:cs typeface="Times New Roman" pitchFamily="18" charset="0"/>
              </a:rPr>
              <a:t>v,</a:t>
            </a:r>
            <a:r>
              <a:rPr lang="en-US" sz="2000" kern="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000" kern="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(successor</a:t>
            </a:r>
            <a:r>
              <a:rPr lang="en-US" sz="2000" kern="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return v</a:t>
            </a:r>
          </a:p>
        </p:txBody>
      </p:sp>
    </p:spTree>
    <p:extLst>
      <p:ext uri="{BB962C8B-B14F-4D97-AF65-F5344CB8AC3E}">
        <p14:creationId xmlns:p14="http://schemas.microsoft.com/office/powerpoint/2010/main" val="244115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NExT_Template_light(pure)</Template>
  <TotalTime>18608</TotalTime>
  <Words>1623</Words>
  <Application>Microsoft Office PowerPoint</Application>
  <PresentationFormat>全屏显示(4:3)</PresentationFormat>
  <Paragraphs>226</Paragraphs>
  <Slides>34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NExT_Template_light(pure)</vt:lpstr>
      <vt:lpstr>公式</vt:lpstr>
      <vt:lpstr>第五章   对抗搜索   </vt:lpstr>
      <vt:lpstr>内容提要</vt:lpstr>
      <vt:lpstr>博弈</vt:lpstr>
      <vt:lpstr>博弈</vt:lpstr>
      <vt:lpstr>博弈树</vt:lpstr>
      <vt:lpstr>博弈中的优化决策</vt:lpstr>
      <vt:lpstr>极小极大算法</vt:lpstr>
      <vt:lpstr>极小极大算法</vt:lpstr>
      <vt:lpstr>极小极大算法</vt:lpstr>
      <vt:lpstr>极小极大算法</vt:lpstr>
      <vt:lpstr>多人博弈</vt:lpstr>
      <vt:lpstr>α-β剪枝</vt:lpstr>
      <vt:lpstr>α-β剪枝</vt:lpstr>
      <vt:lpstr>α-β剪枝</vt:lpstr>
      <vt:lpstr>α - β剪枝</vt:lpstr>
      <vt:lpstr>α-β剪枝</vt:lpstr>
      <vt:lpstr>α-β剪枝</vt:lpstr>
      <vt:lpstr>资源限制</vt:lpstr>
      <vt:lpstr>评估函数</vt:lpstr>
      <vt:lpstr>评估函数</vt:lpstr>
      <vt:lpstr>评估函数</vt:lpstr>
      <vt:lpstr>截断搜索</vt:lpstr>
      <vt:lpstr>截断搜索</vt:lpstr>
      <vt:lpstr>地平线效应</vt:lpstr>
      <vt:lpstr>前向剪枝</vt:lpstr>
      <vt:lpstr>搜索与查表</vt:lpstr>
      <vt:lpstr>随机博弈</vt:lpstr>
      <vt:lpstr>随机博弈</vt:lpstr>
      <vt:lpstr>随机博弈</vt:lpstr>
      <vt:lpstr>机会博弈的评估函数</vt:lpstr>
      <vt:lpstr>部分可观察的博弈</vt:lpstr>
      <vt:lpstr>发展现状</vt:lpstr>
      <vt:lpstr>总结</vt:lpstr>
      <vt:lpstr>Qa？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hnxy</cp:lastModifiedBy>
  <cp:revision>1291</cp:revision>
  <dcterms:created xsi:type="dcterms:W3CDTF">2012-07-06T08:29:17Z</dcterms:created>
  <dcterms:modified xsi:type="dcterms:W3CDTF">2019-10-07T15:29:32Z</dcterms:modified>
</cp:coreProperties>
</file>