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0"/>
  </p:notesMasterIdLst>
  <p:handoutMasterIdLst>
    <p:handoutMasterId r:id="rId41"/>
  </p:handoutMasterIdLst>
  <p:sldIdLst>
    <p:sldId id="591" r:id="rId2"/>
    <p:sldId id="439" r:id="rId3"/>
    <p:sldId id="503" r:id="rId4"/>
    <p:sldId id="659" r:id="rId5"/>
    <p:sldId id="684" r:id="rId6"/>
    <p:sldId id="717" r:id="rId7"/>
    <p:sldId id="713" r:id="rId8"/>
    <p:sldId id="714" r:id="rId9"/>
    <p:sldId id="699" r:id="rId10"/>
    <p:sldId id="661" r:id="rId11"/>
    <p:sldId id="662" r:id="rId12"/>
    <p:sldId id="663" r:id="rId13"/>
    <p:sldId id="703" r:id="rId14"/>
    <p:sldId id="704" r:id="rId15"/>
    <p:sldId id="705" r:id="rId16"/>
    <p:sldId id="702" r:id="rId17"/>
    <p:sldId id="706" r:id="rId18"/>
    <p:sldId id="686" r:id="rId19"/>
    <p:sldId id="665" r:id="rId20"/>
    <p:sldId id="701" r:id="rId21"/>
    <p:sldId id="666" r:id="rId22"/>
    <p:sldId id="667" r:id="rId23"/>
    <p:sldId id="668" r:id="rId24"/>
    <p:sldId id="693" r:id="rId25"/>
    <p:sldId id="670" r:id="rId26"/>
    <p:sldId id="688" r:id="rId27"/>
    <p:sldId id="669" r:id="rId28"/>
    <p:sldId id="707" r:id="rId29"/>
    <p:sldId id="708" r:id="rId30"/>
    <p:sldId id="709" r:id="rId31"/>
    <p:sldId id="710" r:id="rId32"/>
    <p:sldId id="718" r:id="rId33"/>
    <p:sldId id="711" r:id="rId34"/>
    <p:sldId id="712" r:id="rId35"/>
    <p:sldId id="719" r:id="rId36"/>
    <p:sldId id="720" r:id="rId37"/>
    <p:sldId id="671" r:id="rId38"/>
    <p:sldId id="47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4867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数独游戏是源自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世纪瑞士的一种数学游戏，玩家需要根据</a:t>
            </a:r>
            <a:r>
              <a:rPr lang="en-US" altLang="zh-CN" dirty="0" smtClean="0"/>
              <a:t>9×9</a:t>
            </a:r>
            <a:r>
              <a:rPr lang="zh-CN" altLang="en-US" dirty="0" smtClean="0"/>
              <a:t>的格子中填写</a:t>
            </a:r>
            <a:r>
              <a:rPr lang="en-US" altLang="zh-CN" dirty="0" smtClean="0"/>
              <a:t>1-9</a:t>
            </a:r>
            <a:r>
              <a:rPr lang="zh-CN" altLang="en-US" dirty="0" smtClean="0"/>
              <a:t>的数字，满足每一行，每一列和每一个粗线宫（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）内地数字均含有</a:t>
            </a:r>
            <a:r>
              <a:rPr lang="en-US" altLang="zh-CN" dirty="0" smtClean="0"/>
              <a:t>1-9</a:t>
            </a:r>
            <a:r>
              <a:rPr lang="zh-CN" altLang="en-US" dirty="0" smtClean="0"/>
              <a:t>，且数字不重复。数独游戏又称为“九宫格”。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3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w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2019/&#35838;&#20214;/&#31532;7&#35762;&#35270;&#39057;/&#25968;&#29420;&#28216;&#25103;%20&#26631;&#28165;(270P).qlv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第六章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约束满足问题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的形式化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离散变量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有限值域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个变量，值域集合大小为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布尔变量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无限值域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整数，字符串等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连续变量：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如哈勃望远镜的实验日程安排，每次观察的开始，结束时间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线性约束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二次规划求解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的形式化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一元约束：只涉及一个变量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Eg., SA!=green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二元约束：涉及两个变量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Eg.,SA!=WA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高阶约束：涉及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个或者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个以上变量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2051720" y="2204864"/>
            <a:ext cx="50405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35149" y="3284984"/>
            <a:ext cx="50405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75735" y="3284984"/>
            <a:ext cx="50405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467544" y="464128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全局约束：变量个数任意的约束称为全局约束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的形式化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加密算法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37960" y="1838225"/>
            <a:ext cx="4876800" cy="4525963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变量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Ø"/>
            </a:pPr>
            <a:endParaRPr lang="en-US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值域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Ø"/>
            </a:pPr>
            <a:endParaRPr lang="en-US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约束条件</a:t>
            </a:r>
            <a:r>
              <a:rPr lang="en-US" sz="2800" dirty="0" smtClean="0"/>
              <a:t>:</a:t>
            </a:r>
            <a:endParaRPr lang="en-US" sz="2800" dirty="0"/>
          </a:p>
          <a:p>
            <a:pPr eaLnBrk="1" hangingPunct="1"/>
            <a:endParaRPr lang="en-US" sz="2800" dirty="0"/>
          </a:p>
        </p:txBody>
      </p:sp>
      <p:pic>
        <p:nvPicPr>
          <p:cNvPr id="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531475"/>
            <a:ext cx="3155842" cy="2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3331" y="3761467"/>
            <a:ext cx="3368905" cy="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4378836"/>
            <a:ext cx="34782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64" y="4874479"/>
            <a:ext cx="3311176" cy="144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 cstate="print"/>
          <a:srcRect l="1343" t="1076"/>
          <a:stretch>
            <a:fillRect/>
          </a:stretch>
        </p:blipFill>
        <p:spPr bwMode="auto">
          <a:xfrm>
            <a:off x="5145002" y="1515090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0" cstate="print"/>
          <a:srcRect l="2014" t="2845"/>
          <a:stretch>
            <a:fillRect/>
          </a:stretch>
        </p:blipFill>
        <p:spPr bwMode="auto">
          <a:xfrm>
            <a:off x="7435483" y="4367772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约束传播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67544" y="1700808"/>
            <a:ext cx="8496944" cy="468052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约束传播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使用约束来减小一个变量的合法取值范围，从而影响到跟此变量有约束关系的另一变量的取值，如此进行。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结点相容：单个变量值域中的所有取值满足一元约束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Eg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., SA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！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=green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转化为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的值域为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red,blue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弧相容：某变量值域中的所有取值满足该变量的所有二元约束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Y=X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 X,Y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都是数字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弧相容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&lt;(X,Y),{(0,0),(1,1),(2,4),(3,9)}&gt; 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通用弧相容：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相对于某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元约束是相容的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所有变量值域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{0,1,2,3}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，约束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X&lt;Y&lt;Z,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则如果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值域缩小为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{0,1}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是通用弧相容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约束传播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786" y="1484783"/>
            <a:ext cx="6854024" cy="537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约束传播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052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路径相容：两个变量集合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对于第三个变量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是相容的，指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的每一个相容赋值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=a,X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=b}, 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都有合适的取值同时使得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},{X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是相容的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检查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{WA,SA}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在值域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{red,blue}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的条件下是否是相容的？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路径相容弥补了弧相容的不足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澳大利亚着色问题，两种颜色运用弧相容算法有解吗？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约束传播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052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相容：如果对于任何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k-1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个变量的赋值，第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个变量总能被赋予一个和前面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k-1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个变量相容的值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如果一个图是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相容的，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k-1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相容的，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…,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直到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相容的，那么此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相容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通用的搜索模式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052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状态是由赋值的变量决定的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通用的搜索模式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初始状态：设为空｛｝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步骤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：给一个没有赋值的变量赋值，该赋值不与当前已赋值的变量相冲突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目标测试：如果所有赋值完成且满足终止状态，则搜索结束，否则搜索失败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适用于通用的搜索模式，并采用深度搜索方法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回溯搜索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变量的赋值顺序是可以交换的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 WA = red then NT = green ] ==[ NT = green then WA= red ]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在每一个结点只需要考虑一个变量的赋值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在算法之前需要固定变量的赋值顺序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叶子结点数减少到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n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采用深度优先的单个变量赋值，当检测到不相容时，返回上一次赋值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约束满足问题的定义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约束满足问题的推理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约束满足问题的回溯搜索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约束传播中的问题结构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>
              <a:buNone/>
            </a:pPr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回溯搜索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0"/>
            <a:ext cx="9036496" cy="480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回溯搜索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72816"/>
            <a:ext cx="1352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667" y="2464021"/>
            <a:ext cx="32194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5842" y="3462511"/>
            <a:ext cx="2724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9087" y="4599781"/>
            <a:ext cx="2790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提高回溯算法的效率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提高算法效率的策略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选择变量赋值的顺序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选择值域中赋值的顺序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更早地检测不可避免的失败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最受约束变量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最受约束变量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优先选择最少剩余值的变量进行赋值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82486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约束最多变量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约束最多变量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优先选择最能约束其他变量的变量进行赋值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8172400" cy="16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最少约束值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给定一个变量，算法选定它的取值顺序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最少约束值方法：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选择使得剩余变量赋值空间更大的值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05064"/>
            <a:ext cx="8543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前向检验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基本思想：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追踪未赋值变量的剩余合法赋值；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当任何一个剩余变量没有合法赋值时搜索终止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66960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前向检验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733656" cy="5184576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前向检测从赋值变量向未赋值变量传播信息，但不能对失败提供早期检测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MAC(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维护弧相容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赋值后，从与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邻接的弧中所有未赋值变量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开始进行约束传播，一旦某变量的值域为空则回溯</a:t>
            </a:r>
            <a:endParaRPr lang="en-US" altLang="zh-CN" baseline="-250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336704" cy="21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2699792" y="4221088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27809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0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NT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不能同时为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blue</a:t>
            </a:r>
          </a:p>
        </p:txBody>
      </p:sp>
      <p:sp>
        <p:nvSpPr>
          <p:cNvPr id="9" name="椭圆 8"/>
          <p:cNvSpPr/>
          <p:nvPr/>
        </p:nvSpPr>
        <p:spPr>
          <a:xfrm>
            <a:off x="5652120" y="4221088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75856" y="3212976"/>
            <a:ext cx="295232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228184" y="3212976"/>
            <a:ext cx="288032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智能回溯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地图着色问题按照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Q, NSW, V, T, SA, WA, 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的顺序应用回溯算法着色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6912"/>
            <a:ext cx="2736304" cy="211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当前状态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31840" y="3356992"/>
            <a:ext cx="1440160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75856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着色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28498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无解回溯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414908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回溯到哪个变量？</a:t>
            </a:r>
            <a:endParaRPr lang="zh-CN" altLang="en-US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4797152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按照顺序回溯到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，但回溯到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不能解决冲突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Solution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：建立冲突集，回溯到冲突集中时间最近的赋值，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SA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的冲突集为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{Q,NSW,V}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，所以回溯到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问题的结构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独立的子问题：不相连的结构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Tasmania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与其他地区不相连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独立性子问题通过寻找连通子图来确定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的解， ∪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是∪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的解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总的工作量从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O(d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减少到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O(d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n/c),c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是子问题变量数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约束满足问题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(CSP)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8507288" cy="485732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标准的搜索问题：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状态空间，当前状态，转移模型，目标测试，评估函数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约束满足问题：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状态被定义为在值域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D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中的变量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目标测试：每个变量都有自己的赋值同时满足约束条件</a:t>
            </a:r>
            <a:endParaRPr lang="en-US" sz="28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应用拓扑排序来求解树结构的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任意选择一个变量为树的根，选择变量顺序使每个变量在树中出现在父结点之后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条弧，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步将此图改造成直接弧相容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每一步比较两个变量的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个可能取值，所以总时间为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O(nd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81128"/>
            <a:ext cx="80676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问题的结构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5721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搜索树大小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556792"/>
            <a:ext cx="3744416" cy="403244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A,B,C,D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，值域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顶层分支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nd,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下一层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(n-1)d,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到第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层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n!d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n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84783"/>
            <a:ext cx="5256584" cy="325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0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约束图到树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基于删除结点的方法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的变量中选择子集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使得约束图在删除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后成为一棵树，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称为环割集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对于满足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所有约束的每个可能赋值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137160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剩余变量的值域中删除与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的赋值不相容的值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137160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如果去掉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后的剩余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有解，把解和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的赋值一起返回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2816"/>
            <a:ext cx="26193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约束图到树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5688632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基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于合并结点的方法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把约束图分解成相关联的子问题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对每个子问题单独求解，再把结果合并起来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树分解的三个条件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每个变量至少出现在一个子问题中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每个约束至少出现在一个子问题中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如果一个变量出现在两个子问题中，那么它必须出现在连接在这两个子问题的路径上的所有子问题中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845" y="1700808"/>
            <a:ext cx="366067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数独游戏</a:t>
            </a:r>
            <a:r>
              <a:rPr lang="en-US" dirty="0" smtClean="0"/>
              <a:t>Sudoku</a:t>
            </a:r>
            <a:endParaRPr lang="en-US" dirty="0" smtClean="0"/>
          </a:p>
        </p:txBody>
      </p:sp>
      <p:pic>
        <p:nvPicPr>
          <p:cNvPr id="12291" name="Picture 2" descr="C:\Documents and Settings\Administrator\My Documents\My Pictures\Sudoku_Board_Fi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2227859"/>
            <a:ext cx="353295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750" y="1524000"/>
            <a:ext cx="30861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Variables: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latin typeface="Calibri" pitchFamily="34" charset="0"/>
                <a:cs typeface="+mn-cs"/>
              </a:rPr>
              <a:t>Each (open) square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Domains: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latin typeface="Calibri" pitchFamily="34" charset="0"/>
                <a:cs typeface="+mn-cs"/>
              </a:rPr>
              <a:t>{1,2,…,9}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Constraints: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827584" y="1503959"/>
            <a:ext cx="2544266" cy="1144588"/>
            <a:chOff x="838200" y="1600200"/>
            <a:chExt cx="2743200" cy="1143794"/>
          </a:xfrm>
        </p:grpSpPr>
        <p:sp>
          <p:nvSpPr>
            <p:cNvPr id="6" name="Rectangle 5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rot="5400000">
              <a:off x="1257564" y="1561571"/>
              <a:ext cx="761471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 rot="5400000">
              <a:off x="1448064" y="1752071"/>
              <a:ext cx="761471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 rot="5400000">
              <a:off x="1638564" y="1942571"/>
              <a:ext cx="76147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</p:cNvCxnSpPr>
            <p:nvPr/>
          </p:nvCxnSpPr>
          <p:spPr>
            <a:xfrm rot="5400000">
              <a:off x="1829064" y="2133071"/>
              <a:ext cx="76147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</p:cNvCxnSpPr>
            <p:nvPr/>
          </p:nvCxnSpPr>
          <p:spPr>
            <a:xfrm rot="5400000">
              <a:off x="2057665" y="2361670"/>
              <a:ext cx="761471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</p:cNvCxnSpPr>
            <p:nvPr/>
          </p:nvCxnSpPr>
          <p:spPr>
            <a:xfrm rot="16200000" flipH="1">
              <a:off x="2438664" y="1980671"/>
              <a:ext cx="761471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</p:cNvCxnSpPr>
            <p:nvPr/>
          </p:nvCxnSpPr>
          <p:spPr>
            <a:xfrm rot="16200000" flipH="1">
              <a:off x="2629164" y="1790171"/>
              <a:ext cx="761471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713560" y="3104159"/>
            <a:ext cx="686990" cy="2819400"/>
            <a:chOff x="4037806" y="3200400"/>
            <a:chExt cx="915194" cy="28194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10800000">
              <a:off x="4037806" y="32004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0800000">
              <a:off x="4037806" y="3581400"/>
              <a:ext cx="534524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</p:cNvCxnSpPr>
            <p:nvPr/>
          </p:nvCxnSpPr>
          <p:spPr>
            <a:xfrm rot="10800000">
              <a:off x="4037806" y="3962400"/>
              <a:ext cx="5345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flipH="1">
              <a:off x="4037806" y="4419600"/>
              <a:ext cx="534524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018480" y="1580159"/>
            <a:ext cx="1382070" cy="1992857"/>
            <a:chOff x="3276600" y="1676400"/>
            <a:chExt cx="1524000" cy="18288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rot="5400000">
              <a:off x="3600450" y="1733550"/>
              <a:ext cx="685800" cy="133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581400" y="2057400"/>
              <a:ext cx="10287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76600" y="2057400"/>
              <a:ext cx="13335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4088" y="4335491"/>
            <a:ext cx="3348216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9-way </a:t>
            </a:r>
            <a:r>
              <a:rPr lang="en-US" sz="2400" dirty="0" err="1">
                <a:latin typeface="Calibri" pitchFamily="34" charset="0"/>
              </a:rPr>
              <a:t>alldiff</a:t>
            </a:r>
            <a:r>
              <a:rPr lang="en-US" sz="2400" dirty="0">
                <a:latin typeface="Calibri" pitchFamily="34" charset="0"/>
              </a:rPr>
              <a:t> for each row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49764" y="3759427"/>
            <a:ext cx="3794236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9-way </a:t>
            </a:r>
            <a:r>
              <a:rPr lang="en-US" sz="2400" dirty="0" err="1">
                <a:latin typeface="Calibri" pitchFamily="34" charset="0"/>
              </a:rPr>
              <a:t>alldiff</a:t>
            </a:r>
            <a:r>
              <a:rPr lang="en-US" sz="2400" dirty="0">
                <a:latin typeface="Calibri" pitchFamily="34" charset="0"/>
              </a:rPr>
              <a:t> for each column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64088" y="4911555"/>
            <a:ext cx="3661315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9-way </a:t>
            </a:r>
            <a:r>
              <a:rPr lang="en-US" sz="2400" dirty="0" err="1">
                <a:latin typeface="Calibri" pitchFamily="34" charset="0"/>
              </a:rPr>
              <a:t>alldiff</a:t>
            </a:r>
            <a:r>
              <a:rPr lang="en-US" sz="2400" dirty="0">
                <a:latin typeface="Calibri" pitchFamily="34" charset="0"/>
              </a:rPr>
              <a:t> for each region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5805264"/>
            <a:ext cx="293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数独游戏小视频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数独游戏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143" cy="494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616" y="42930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使用弧相容算法如何求解？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约束满足问题的定义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约束满足问题的推理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约束满足问题的回溯搜索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约束传播中的问题结构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约束满足问题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(CSP)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511256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问题三个成分：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X={X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,…,X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值域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D={D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,…,D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约束集合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完整赋值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vs.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相容性赋值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满足约束条件的赋值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地图着色问题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WA, NT, Q, NSW, V, SA, T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值域：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｛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red,green,blue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｝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约束条件：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相邻的区域必须是不同的颜色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2475" y="1556792"/>
            <a:ext cx="45815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地图着色问题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4"/>
          <p:cNvSpPr>
            <a:spLocks noGrp="1"/>
          </p:cNvSpPr>
          <p:nvPr>
            <p:ph sz="half" idx="1"/>
          </p:nvPr>
        </p:nvSpPr>
        <p:spPr>
          <a:xfrm>
            <a:off x="251520" y="4797152"/>
            <a:ext cx="8435280" cy="1760984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地图着色问题的一个解：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e.g., WA = red, NT = green,Q = red, NSW =green, V = red, SA = blue, T = green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56792"/>
            <a:ext cx="5053558" cy="307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1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问题的可视化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约束图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802567"/>
            <a:ext cx="380408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395536" y="5264818"/>
            <a:ext cx="9023688" cy="1240459"/>
          </a:xfrm>
        </p:spPr>
        <p:txBody>
          <a:bodyPr>
            <a:normAutofit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约束图：结点是变量，边是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约束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怎样给约束图着色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sz="28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4" y="1488602"/>
            <a:ext cx="45815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弧形 15"/>
          <p:cNvSpPr/>
          <p:nvPr/>
        </p:nvSpPr>
        <p:spPr>
          <a:xfrm>
            <a:off x="971600" y="2348880"/>
            <a:ext cx="4608512" cy="576064"/>
          </a:xfrm>
          <a:prstGeom prst="arc">
            <a:avLst>
              <a:gd name="adj1" fmla="val 10717335"/>
              <a:gd name="adj2" fmla="val 215388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>
            <a:off x="2195736" y="1772816"/>
            <a:ext cx="4608512" cy="576064"/>
          </a:xfrm>
          <a:prstGeom prst="arc">
            <a:avLst>
              <a:gd name="adj1" fmla="val 10717335"/>
              <a:gd name="adj2" fmla="val 215388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>
            <a:off x="2177381" y="3077344"/>
            <a:ext cx="4608512" cy="576064"/>
          </a:xfrm>
          <a:prstGeom prst="arc">
            <a:avLst>
              <a:gd name="adj1" fmla="val 10717335"/>
              <a:gd name="adj2" fmla="val 21538865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en-US" dirty="0" smtClean="0"/>
              <a:t> </a:t>
            </a:r>
            <a:r>
              <a:rPr lang="en-US" dirty="0">
                <a:latin typeface="楷体" pitchFamily="49" charset="-122"/>
                <a:ea typeface="楷体" pitchFamily="49" charset="-122"/>
              </a:rPr>
              <a:t>N-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皇后问题</a:t>
            </a:r>
            <a:endParaRPr 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00200"/>
            <a:ext cx="61722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变量</a:t>
            </a:r>
            <a:r>
              <a:rPr lang="en-US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值域</a:t>
            </a:r>
            <a:r>
              <a:rPr lang="en-US" dirty="0" smtClean="0"/>
              <a:t>:</a:t>
            </a:r>
            <a:endParaRPr lang="en-US" dirty="0"/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约束条件：</a:t>
            </a:r>
            <a:endParaRPr 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2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13575" y="2308994"/>
            <a:ext cx="296466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81856" y="5219308"/>
            <a:ext cx="32956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830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13575" y="4712218"/>
            <a:ext cx="33909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5434" y="3429002"/>
            <a:ext cx="1853591" cy="39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2"/>
          <p:cNvPicPr>
            <a:picLocks noChangeAspect="1" noChangeArrowheads="1"/>
          </p:cNvPicPr>
          <p:nvPr/>
        </p:nvPicPr>
        <p:blipFill>
          <a:blip r:embed="rId15" cstate="print"/>
          <a:srcRect l="75101" b="14342"/>
          <a:stretch>
            <a:fillRect/>
          </a:stretch>
        </p:blipFill>
        <p:spPr bwMode="auto">
          <a:xfrm>
            <a:off x="6292452" y="1600200"/>
            <a:ext cx="195195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949553" y="1752602"/>
            <a:ext cx="296466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943601" y="2209803"/>
            <a:ext cx="30837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9555" y="2667003"/>
            <a:ext cx="308372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949555" y="3128965"/>
            <a:ext cx="30837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689955" y="6019800"/>
            <a:ext cx="4191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CSP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作业调度问题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4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8435280" cy="5112568"/>
          </a:xfrm>
        </p:spPr>
        <p:txBody>
          <a:bodyPr>
            <a:normAutofit fontScale="70000" lnSpcReduction="2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小汽车组装，包括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个任务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安装轮轴，安装四个车轮，扭紧每个车轮的螺母，安装轮毂罩，检查安装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X={Axle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Nuts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Nuts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, Nuts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, Nuts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Cap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Cap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Cap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Cap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,Inspect}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过程约束：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Eg.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轮轴要先于车轮，安装需要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分钟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+10&lt;=Wheel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RF,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+10&lt;=Wheel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LF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B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+10&lt;=Wheel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RB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 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+10&lt;=Wheel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LF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析取约束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四个工人安装轮轴共享一个工具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+10&lt;= 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或者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+10&lt;=Axle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F</a:t>
            </a: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5608" y="4509120"/>
            <a:ext cx="3528392" cy="19519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_{k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21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\ T\ U\ W\ R\ O\ X_1\ X_2\ 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17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,2,3,4,5,6,7,8,9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5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box{alldiff}(F,T,U,W,R,O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08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Q_1, Q_2) \in \{(1, 3), (1, 4), \ldots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40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orall i,j \;\; \mbox{non-threatening}(Q_i, Q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53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{1, 2, 3, \ldots N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1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7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2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3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4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9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18031</TotalTime>
  <Words>1640</Words>
  <Application>Microsoft Office PowerPoint</Application>
  <PresentationFormat>全屏显示(4:3)</PresentationFormat>
  <Paragraphs>207</Paragraphs>
  <Slides>38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NExT_Template_light(pure)</vt:lpstr>
      <vt:lpstr>第六章   约束满足问题   </vt:lpstr>
      <vt:lpstr>内容提要</vt:lpstr>
      <vt:lpstr>约束满足问题(CSP)</vt:lpstr>
      <vt:lpstr>约束满足问题(CSP)</vt:lpstr>
      <vt:lpstr>CSP问题——地图着色问题</vt:lpstr>
      <vt:lpstr>地图着色问题</vt:lpstr>
      <vt:lpstr>CSP问题的可视化——约束图</vt:lpstr>
      <vt:lpstr>CSP问题—— N-皇后问题</vt:lpstr>
      <vt:lpstr>CSP问题——作业调度问题</vt:lpstr>
      <vt:lpstr>CSP的形式化</vt:lpstr>
      <vt:lpstr>CSP的形式化</vt:lpstr>
      <vt:lpstr>CSP的形式化——加密算法</vt:lpstr>
      <vt:lpstr>约束传播</vt:lpstr>
      <vt:lpstr>约束传播</vt:lpstr>
      <vt:lpstr>约束传播</vt:lpstr>
      <vt:lpstr>约束传播</vt:lpstr>
      <vt:lpstr>约束传播</vt:lpstr>
      <vt:lpstr>通用的搜索模式</vt:lpstr>
      <vt:lpstr>回溯搜索</vt:lpstr>
      <vt:lpstr>回溯搜索</vt:lpstr>
      <vt:lpstr>回溯搜索</vt:lpstr>
      <vt:lpstr>提高回溯算法的效率</vt:lpstr>
      <vt:lpstr>最受约束变量</vt:lpstr>
      <vt:lpstr>约束最多变量</vt:lpstr>
      <vt:lpstr>最少约束值</vt:lpstr>
      <vt:lpstr>前向检验</vt:lpstr>
      <vt:lpstr>前向检验</vt:lpstr>
      <vt:lpstr>智能回溯</vt:lpstr>
      <vt:lpstr>问题的结构</vt:lpstr>
      <vt:lpstr>问题的结构</vt:lpstr>
      <vt:lpstr>问题的结构</vt:lpstr>
      <vt:lpstr>CSP搜索树大小</vt:lpstr>
      <vt:lpstr>约束图到树</vt:lpstr>
      <vt:lpstr>约束图到树</vt:lpstr>
      <vt:lpstr>数独游戏Sudoku</vt:lpstr>
      <vt:lpstr>数独游戏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1357</cp:revision>
  <dcterms:created xsi:type="dcterms:W3CDTF">2012-07-06T08:29:17Z</dcterms:created>
  <dcterms:modified xsi:type="dcterms:W3CDTF">2019-10-10T09:33:20Z</dcterms:modified>
</cp:coreProperties>
</file>