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79"/>
  </p:notesMasterIdLst>
  <p:handoutMasterIdLst>
    <p:handoutMasterId r:id="rId80"/>
  </p:handoutMasterIdLst>
  <p:sldIdLst>
    <p:sldId id="591" r:id="rId2"/>
    <p:sldId id="439" r:id="rId3"/>
    <p:sldId id="503" r:id="rId4"/>
    <p:sldId id="659" r:id="rId5"/>
    <p:sldId id="684" r:id="rId6"/>
    <p:sldId id="731" r:id="rId7"/>
    <p:sldId id="733" r:id="rId8"/>
    <p:sldId id="734" r:id="rId9"/>
    <p:sldId id="736" r:id="rId10"/>
    <p:sldId id="737" r:id="rId11"/>
    <p:sldId id="738" r:id="rId12"/>
    <p:sldId id="739" r:id="rId13"/>
    <p:sldId id="660" r:id="rId14"/>
    <p:sldId id="699" r:id="rId15"/>
    <p:sldId id="661" r:id="rId16"/>
    <p:sldId id="662" r:id="rId17"/>
    <p:sldId id="663" r:id="rId18"/>
    <p:sldId id="692" r:id="rId19"/>
    <p:sldId id="664" r:id="rId20"/>
    <p:sldId id="740" r:id="rId21"/>
    <p:sldId id="741" r:id="rId22"/>
    <p:sldId id="742" r:id="rId23"/>
    <p:sldId id="743" r:id="rId24"/>
    <p:sldId id="686" r:id="rId25"/>
    <p:sldId id="687" r:id="rId26"/>
    <p:sldId id="665" r:id="rId27"/>
    <p:sldId id="702" r:id="rId28"/>
    <p:sldId id="701" r:id="rId29"/>
    <p:sldId id="666" r:id="rId30"/>
    <p:sldId id="700" r:id="rId31"/>
    <p:sldId id="667" r:id="rId32"/>
    <p:sldId id="668" r:id="rId33"/>
    <p:sldId id="693" r:id="rId34"/>
    <p:sldId id="670" r:id="rId35"/>
    <p:sldId id="688" r:id="rId36"/>
    <p:sldId id="669" r:id="rId37"/>
    <p:sldId id="671" r:id="rId38"/>
    <p:sldId id="703" r:id="rId39"/>
    <p:sldId id="704" r:id="rId40"/>
    <p:sldId id="705" r:id="rId41"/>
    <p:sldId id="706" r:id="rId42"/>
    <p:sldId id="707" r:id="rId43"/>
    <p:sldId id="708" r:id="rId44"/>
    <p:sldId id="709" r:id="rId45"/>
    <p:sldId id="710" r:id="rId46"/>
    <p:sldId id="711" r:id="rId47"/>
    <p:sldId id="713" r:id="rId48"/>
    <p:sldId id="744" r:id="rId49"/>
    <p:sldId id="745" r:id="rId50"/>
    <p:sldId id="746" r:id="rId51"/>
    <p:sldId id="747" r:id="rId52"/>
    <p:sldId id="748" r:id="rId53"/>
    <p:sldId id="749" r:id="rId54"/>
    <p:sldId id="750" r:id="rId55"/>
    <p:sldId id="751" r:id="rId56"/>
    <p:sldId id="717" r:id="rId57"/>
    <p:sldId id="752" r:id="rId58"/>
    <p:sldId id="753" r:id="rId59"/>
    <p:sldId id="754" r:id="rId60"/>
    <p:sldId id="755" r:id="rId61"/>
    <p:sldId id="756" r:id="rId62"/>
    <p:sldId id="757" r:id="rId63"/>
    <p:sldId id="758" r:id="rId64"/>
    <p:sldId id="759" r:id="rId65"/>
    <p:sldId id="760" r:id="rId66"/>
    <p:sldId id="761" r:id="rId67"/>
    <p:sldId id="722" r:id="rId68"/>
    <p:sldId id="723" r:id="rId69"/>
    <p:sldId id="724" r:id="rId70"/>
    <p:sldId id="725" r:id="rId71"/>
    <p:sldId id="726" r:id="rId72"/>
    <p:sldId id="727" r:id="rId73"/>
    <p:sldId id="728" r:id="rId74"/>
    <p:sldId id="729" r:id="rId75"/>
    <p:sldId id="730" r:id="rId76"/>
    <p:sldId id="732" r:id="rId77"/>
    <p:sldId id="476" r:id="rId78"/>
  </p:sldIdLst>
  <p:sldSz cx="9144000" cy="6858000" type="screen4x3"/>
  <p:notesSz cx="666908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7" autoAdjust="0"/>
    <p:restoredTop sz="90360" autoAdjust="0"/>
  </p:normalViewPr>
  <p:slideViewPr>
    <p:cSldViewPr>
      <p:cViewPr varScale="1">
        <p:scale>
          <a:sx n="61" d="100"/>
          <a:sy n="61" d="100"/>
        </p:scale>
        <p:origin x="-165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960" y="-96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0BD33-6F4E-4442-AE10-F7766F96CE00}" type="datetimeFigureOut">
              <a:rPr lang="zh-CN" altLang="en-US" smtClean="0"/>
              <a:pPr/>
              <a:t>2019/10/17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5DD10B-BFFD-4063-AB6B-D37A894C6EF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960749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C77C4-79B1-4BB9-91B3-4C87C057B65F}" type="datetimeFigureOut">
              <a:rPr lang="zh-CN" altLang="en-US" smtClean="0"/>
              <a:pPr/>
              <a:t>2019/10/17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71BAA4-B46D-40F9-ABAC-F33DAD13BD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78435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venturebeat.com/company/youtube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venturebeat.com/company/foursquare" TargetMode="External"/><Relationship Id="rId4" Type="http://schemas.openxmlformats.org/officeDocument/2006/relationships/hyperlink" Target="http://venturebeat.com/company/facebook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wrap="square" lIns="96661" tIns="48331" rIns="96661" bIns="48331"/>
          <a:lstStyle/>
          <a:p>
            <a:pPr eaLnBrk="1" hangingPunct="1">
              <a:spcBef>
                <a:spcPct val="0"/>
              </a:spcBef>
            </a:pPr>
            <a:endParaRPr lang="en-US" dirty="0" smtClean="0">
              <a:latin typeface="Arial" pitchFamily="34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E2CD75-3708-4860-AE07-B3B1373E0532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318">
              <a:defRPr/>
            </a:pPr>
            <a:endParaRPr lang="en-US" baseline="0" dirty="0" smtClean="0"/>
          </a:p>
          <a:p>
            <a:pPr defTabSz="914318">
              <a:defRPr/>
            </a:pPr>
            <a:r>
              <a:rPr lang="en-US" baseline="0" dirty="0" smtClean="0"/>
              <a:t>But just how big these UGCs are. On average, in e</a:t>
            </a:r>
            <a:r>
              <a:rPr lang="en-US" dirty="0"/>
              <a:t>very 60 seconds in social media, two million videos are viewed on </a:t>
            </a:r>
            <a:r>
              <a:rPr lang="en-US" dirty="0">
                <a:hlinkClick r:id="rId3"/>
              </a:rPr>
              <a:t>YouTube</a:t>
            </a:r>
            <a:r>
              <a:rPr lang="en-US" dirty="0"/>
              <a:t>, 700,000 messages are delivered by way of </a:t>
            </a:r>
            <a:r>
              <a:rPr lang="en-US" dirty="0" err="1">
                <a:hlinkClick r:id="rId4"/>
              </a:rPr>
              <a:t>Facebook</a:t>
            </a:r>
            <a:r>
              <a:rPr lang="en-US" dirty="0"/>
              <a:t>, 175,000 tweets are fired off into the ether, and 2,000 </a:t>
            </a:r>
            <a:r>
              <a:rPr lang="en-US" dirty="0">
                <a:hlinkClick r:id="rId5"/>
              </a:rPr>
              <a:t>Foursquare</a:t>
            </a:r>
            <a:r>
              <a:rPr lang="en-US" dirty="0"/>
              <a:t> check-ins tell the world where we are. When considered together, one thing seems clear: social media has taken over the world. </a:t>
            </a:r>
            <a:endParaRPr lang="en-US" altLang="zh-C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>
                <a:solidFill>
                  <a:prstClr val="black"/>
                </a:solidFill>
              </a:rPr>
              <a:pPr/>
              <a:t>77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247007"/>
            <a:ext cx="7772400" cy="1470025"/>
          </a:xfrm>
        </p:spPr>
        <p:txBody>
          <a:bodyPr/>
          <a:lstStyle>
            <a:lvl1pPr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4581128"/>
            <a:ext cx="6400800" cy="12961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SG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-108520" y="6492875"/>
            <a:ext cx="6768752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SG" dirty="0" smtClean="0"/>
              <a:t>2015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</a:t>
            </a:r>
            <a:r>
              <a:rPr lang="zh-CN" altLang="en-US" dirty="0" smtClean="0"/>
              <a:t>月                                                                                                湖南大学信息科学与工程学院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132354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1" y="0"/>
            <a:ext cx="9141319" cy="1417638"/>
          </a:xfrm>
          <a:gradFill flip="none" rotWithShape="1">
            <a:gsLst>
              <a:gs pos="0">
                <a:schemeClr val="tx1">
                  <a:lumMod val="73000"/>
                </a:schemeClr>
              </a:gs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</p:spPr>
        <p:txBody>
          <a:bodyPr/>
          <a:lstStyle>
            <a:lvl1pPr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7544" y="6356350"/>
            <a:ext cx="2133600" cy="365125"/>
          </a:xfrm>
        </p:spPr>
        <p:txBody>
          <a:bodyPr/>
          <a:lstStyle/>
          <a:p>
            <a:fld id="{7D75B9EA-579D-4E82-A1B2-247215221A92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1412775"/>
            <a:ext cx="9144000" cy="678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9100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d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2276872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576" y="3861049"/>
            <a:ext cx="7772400" cy="43204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4136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2600"/>
            <a:ext cx="4038600" cy="5022787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038600" cy="5022787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9504BA9-FD43-491D-A0E4-EDE8283811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053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5B9EA-579D-4E82-A1B2-247215221A9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97504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1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27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9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35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image" Target="../media/image41.png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8.wmf"/><Relationship Id="rId11" Type="http://schemas.openxmlformats.org/officeDocument/2006/relationships/image" Target="../media/image43.png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40.wmf"/><Relationship Id="rId4" Type="http://schemas.openxmlformats.org/officeDocument/2006/relationships/image" Target="../media/image42.png"/><Relationship Id="rId9" Type="http://schemas.openxmlformats.org/officeDocument/2006/relationships/oleObject" Target="../embeddings/oleObject14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44.w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1844825"/>
            <a:ext cx="8064896" cy="2448271"/>
          </a:xfrm>
        </p:spPr>
        <p:txBody>
          <a:bodyPr>
            <a:normAutofit fontScale="90000"/>
          </a:bodyPr>
          <a:lstStyle/>
          <a:p>
            <a:r>
              <a:rPr lang="zh-CN" altLang="en-US" sz="6000" dirty="0" smtClean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第七章</a:t>
            </a:r>
            <a:r>
              <a:rPr lang="en-US" altLang="zh-CN" sz="6000" dirty="0" smtClean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/>
            </a:r>
            <a:br>
              <a:rPr lang="en-US" altLang="zh-CN" sz="6000" dirty="0" smtClean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</a:br>
            <a:r>
              <a:rPr lang="en-US" altLang="zh-CN" sz="6000" dirty="0" smtClean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 </a:t>
            </a:r>
            <a:br>
              <a:rPr lang="en-US" altLang="zh-CN" sz="6000" dirty="0" smtClean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</a:br>
            <a:r>
              <a:rPr lang="zh-CN" altLang="en-US" sz="6000" dirty="0" smtClean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逻辑</a:t>
            </a:r>
            <a:r>
              <a:rPr lang="en-US" altLang="zh-CN" sz="6000" dirty="0" smtClean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Agent</a:t>
            </a:r>
            <a:br>
              <a:rPr lang="en-US" altLang="zh-CN" sz="6000" dirty="0" smtClean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</a:br>
            <a:r>
              <a:rPr lang="en-US" altLang="zh-CN" sz="5400" dirty="0" smtClean="0">
                <a:solidFill>
                  <a:schemeClr val="tx1"/>
                </a:solidFill>
              </a:rPr>
              <a:t>		</a:t>
            </a:r>
            <a:endParaRPr lang="en-SG" altLang="zh-CN" sz="3600" b="0" dirty="0" smtClean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32277" y="188640"/>
            <a:ext cx="2760203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76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探索</a:t>
            </a:r>
            <a:r>
              <a:rPr lang="en-US" altLang="zh-CN" dirty="0" err="1">
                <a:latin typeface="楷体" pitchFamily="49" charset="-122"/>
                <a:ea typeface="楷体" pitchFamily="49" charset="-122"/>
              </a:rPr>
              <a:t>Wumpus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世界</a:t>
            </a:r>
            <a:endParaRPr lang="en-US" altLang="zh-CN" dirty="0">
              <a:ea typeface="宋体" charset="-122"/>
            </a:endParaRPr>
          </a:p>
        </p:txBody>
      </p:sp>
      <p:pic>
        <p:nvPicPr>
          <p:cNvPr id="15363" name="Picture 4" descr="wumpus-seq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2138363"/>
            <a:ext cx="257175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714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探索</a:t>
            </a:r>
            <a:r>
              <a:rPr lang="en-US" altLang="zh-CN" dirty="0" err="1">
                <a:latin typeface="楷体" pitchFamily="49" charset="-122"/>
                <a:ea typeface="楷体" pitchFamily="49" charset="-122"/>
              </a:rPr>
              <a:t>Wumpus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世界</a:t>
            </a:r>
            <a:endParaRPr lang="en-US" altLang="zh-CN" dirty="0">
              <a:ea typeface="宋体" charset="-122"/>
            </a:endParaRPr>
          </a:p>
        </p:txBody>
      </p:sp>
      <p:pic>
        <p:nvPicPr>
          <p:cNvPr id="16387" name="Picture 3" descr="wumpus-seq2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2138363"/>
            <a:ext cx="257175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56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探索</a:t>
            </a:r>
            <a:r>
              <a:rPr lang="en-US" altLang="zh-CN" dirty="0" err="1">
                <a:latin typeface="楷体" pitchFamily="49" charset="-122"/>
                <a:ea typeface="楷体" pitchFamily="49" charset="-122"/>
              </a:rPr>
              <a:t>Wumpus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世界</a:t>
            </a:r>
            <a:endParaRPr lang="en-US" altLang="zh-CN" dirty="0">
              <a:ea typeface="宋体" charset="-122"/>
            </a:endParaRPr>
          </a:p>
        </p:txBody>
      </p:sp>
      <p:pic>
        <p:nvPicPr>
          <p:cNvPr id="17411" name="Picture 3" descr="wumpus-seq3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2138363"/>
            <a:ext cx="257175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9852" y="5013176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下一步如何走？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248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81" y="-27384"/>
            <a:ext cx="9141319" cy="1417638"/>
          </a:xfrm>
        </p:spPr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逻辑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Rectangle 4"/>
          <p:cNvSpPr>
            <a:spLocks noGrp="1"/>
          </p:cNvSpPr>
          <p:nvPr>
            <p:ph sz="half" idx="1"/>
          </p:nvPr>
        </p:nvSpPr>
        <p:spPr>
          <a:xfrm>
            <a:off x="395536" y="1556792"/>
            <a:ext cx="7992888" cy="5040560"/>
          </a:xfrm>
        </p:spPr>
        <p:txBody>
          <a:bodyPr>
            <a:normAutofit/>
          </a:bodyPr>
          <a:lstStyle/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逻辑是一种用来表示信息的正式语言，该语言能够推导出一定的结论</a:t>
            </a:r>
            <a:endParaRPr lang="en-US" altLang="zh-CN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语法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是用来定义语言中句子的规范准则</a:t>
            </a:r>
            <a:endParaRPr lang="en-US" altLang="zh-CN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889000" lvl="1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x+y=4</a:t>
            </a: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语义用来定义句子的含义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,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也定义了每个句子在可能世界中的真值</a:t>
            </a:r>
            <a:endParaRPr lang="en-US" altLang="zh-CN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</a:pPr>
            <a:endParaRPr lang="en-US" altLang="zh-CN" dirty="0" smtClean="0"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蕴含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3" name="Rectangle 4"/>
          <p:cNvSpPr>
            <a:spLocks noGrp="1"/>
          </p:cNvSpPr>
          <p:nvPr>
            <p:ph sz="half" idx="1"/>
          </p:nvPr>
        </p:nvSpPr>
        <p:spPr>
          <a:xfrm>
            <a:off x="395536" y="1556792"/>
            <a:ext cx="8568952" cy="5040560"/>
          </a:xfrm>
        </p:spPr>
        <p:txBody>
          <a:bodyPr>
            <a:normAutofit fontScale="92500"/>
          </a:bodyPr>
          <a:lstStyle/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我们用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模型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来代替“可能世界”</a:t>
            </a:r>
            <a:endParaRPr lang="en-US" altLang="zh-CN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889000" lvl="1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e.g. x+y=4,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可能模型是对变量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x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和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y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的所有可能赋值</a:t>
            </a:r>
            <a:endParaRPr lang="en-US" altLang="zh-CN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如果语句</a:t>
            </a:r>
            <a:r>
              <a:rPr lang="el-GR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α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在模型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m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中为真，称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m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满足</a:t>
            </a:r>
            <a:r>
              <a:rPr lang="el-GR" altLang="zh-CN" b="1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α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，也称为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m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为</a:t>
            </a:r>
            <a:r>
              <a:rPr lang="el-GR" altLang="zh-CN" b="1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α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的一个模型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，用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M(</a:t>
            </a:r>
            <a:r>
              <a:rPr lang="el-GR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α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)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表示所有模型</a:t>
            </a:r>
            <a:endParaRPr lang="en-US" altLang="zh-CN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逻辑蕴含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：某语句在逻辑上跟随另一语句</a:t>
            </a:r>
            <a:endParaRPr lang="en-US" altLang="zh-CN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889000" lvl="1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el-GR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α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|=</a:t>
            </a:r>
            <a:r>
              <a:rPr lang="el-GR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β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：</a:t>
            </a:r>
            <a:r>
              <a:rPr lang="zh-CN" altLang="en-US" dirty="0">
                <a:latin typeface="楷体" pitchFamily="49" charset="-122"/>
                <a:ea typeface="楷体" pitchFamily="49" charset="-122"/>
                <a:cs typeface="Verdana" pitchFamily="34" charset="0"/>
              </a:rPr>
              <a:t>如果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在使</a:t>
            </a:r>
            <a:r>
              <a:rPr lang="el-GR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α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为真的每个模型中，</a:t>
            </a:r>
            <a:r>
              <a:rPr lang="el-GR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β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也为真</a:t>
            </a:r>
            <a:endParaRPr lang="en-US" altLang="zh-CN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889000" lvl="1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M(</a:t>
            </a:r>
            <a:r>
              <a:rPr lang="el-GR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α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)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  <a:sym typeface="Symbol"/>
              </a:rPr>
              <a:t>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 M(</a:t>
            </a:r>
            <a:r>
              <a:rPr lang="el-GR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β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)</a:t>
            </a:r>
          </a:p>
          <a:p>
            <a:pPr marL="889000" lvl="1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e.g.x=0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蕴含了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xy=0</a:t>
            </a:r>
          </a:p>
          <a:p>
            <a:pPr marL="889000" lvl="1" indent="-457200">
              <a:spcBef>
                <a:spcPts val="1800"/>
              </a:spcBef>
              <a:buClr>
                <a:srgbClr val="800000"/>
              </a:buClr>
            </a:pPr>
            <a:endParaRPr lang="en-US" altLang="zh-CN" dirty="0" smtClean="0"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实例：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Wumpus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世界中的蕴含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内容占位符 5"/>
          <p:cNvSpPr>
            <a:spLocks noGrp="1"/>
          </p:cNvSpPr>
          <p:nvPr>
            <p:ph idx="1"/>
          </p:nvPr>
        </p:nvSpPr>
        <p:spPr>
          <a:xfrm>
            <a:off x="323528" y="1844824"/>
            <a:ext cx="5338936" cy="4536504"/>
          </a:xfrm>
        </p:spPr>
        <p:txBody>
          <a:bodyPr>
            <a:normAutofit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Agent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在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[1,1]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中未检测到任何异常，在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[2,1]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中检测到有微风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考虑对于</a:t>
            </a:r>
            <a:r>
              <a:rPr lang="en-US" altLang="zh-CN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[1,3], [2,1], [2,2]</a:t>
            </a:r>
            <a:r>
              <a:rPr lang="zh-CN" altLang="en-US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三个点有无底洞</a:t>
            </a:r>
            <a:r>
              <a:rPr lang="en-US" altLang="zh-CN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(pit)</a:t>
            </a:r>
            <a:r>
              <a:rPr lang="zh-CN" altLang="en-US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的所有的模型有多少？</a:t>
            </a:r>
            <a:endParaRPr lang="en-US" altLang="zh-CN" dirty="0" smtClean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1556792"/>
            <a:ext cx="3228975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83568" y="5157192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3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个布尔变量，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8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种模型！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实例：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Wumpus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世界中的蕴含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4" name="Picture 4" descr="wumpus-models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01069"/>
            <a:ext cx="6961372" cy="5168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88950" indent="-457200">
              <a:spcBef>
                <a:spcPts val="1800"/>
              </a:spcBef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实例：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Wumpus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世界中的蕴含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内容占位符 5"/>
          <p:cNvSpPr>
            <a:spLocks noGrp="1"/>
          </p:cNvSpPr>
          <p:nvPr>
            <p:ph idx="1"/>
          </p:nvPr>
        </p:nvSpPr>
        <p:spPr>
          <a:xfrm>
            <a:off x="539552" y="5733256"/>
            <a:ext cx="8229600" cy="792088"/>
          </a:xfrm>
        </p:spPr>
        <p:txBody>
          <a:bodyPr>
            <a:normAutofit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KB=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一组语句的集合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556792"/>
            <a:ext cx="5200650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实例：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Wumpus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世界中的蕴含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0688" y="1538288"/>
            <a:ext cx="5762625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内容占位符 5"/>
          <p:cNvSpPr>
            <a:spLocks noGrp="1"/>
          </p:cNvSpPr>
          <p:nvPr>
            <p:ph idx="1"/>
          </p:nvPr>
        </p:nvSpPr>
        <p:spPr>
          <a:xfrm>
            <a:off x="539552" y="5517232"/>
            <a:ext cx="8229600" cy="1008112"/>
          </a:xfrm>
        </p:spPr>
        <p:txBody>
          <a:bodyPr>
            <a:normAutofit fontScale="85000" lnSpcReduction="10000"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KB=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一组语句的集合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el-GR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α</a:t>
            </a:r>
            <a:r>
              <a:rPr lang="en-US" altLang="zh-CN" baseline="-25000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1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=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“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[1,2]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是安全的”，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KB|=</a:t>
            </a:r>
            <a:r>
              <a:rPr lang="el-GR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 α</a:t>
            </a:r>
            <a:r>
              <a:rPr lang="en-US" altLang="zh-CN" baseline="-25000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1  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(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模型检验证明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)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实例：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Wumpus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世界中的蕴含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8350" y="1581150"/>
            <a:ext cx="5067300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539552" y="5517232"/>
            <a:ext cx="8229600" cy="1008112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KB=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一组语句的集合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el-GR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α</a:t>
            </a:r>
            <a:r>
              <a:rPr lang="en-US" altLang="zh-CN" baseline="-25000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2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=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“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[2,2]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是安全的”，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KB|≠</a:t>
            </a:r>
            <a:r>
              <a:rPr lang="el-GR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α</a:t>
            </a:r>
            <a:r>
              <a:rPr lang="en-US" altLang="zh-CN" baseline="-25000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2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914400"/>
          </a:xfrm>
        </p:spPr>
        <p:txBody>
          <a:bodyPr/>
          <a:lstStyle/>
          <a:p>
            <a:pPr eaLnBrk="1" hangingPunct="1"/>
            <a:r>
              <a:rPr lang="zh-CN" altLang="en-US" sz="44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内容提要</a:t>
            </a:r>
            <a:endParaRPr lang="en-US" sz="4400" dirty="0" smtClean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219" name="Rectangle 4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507288" cy="4953000"/>
          </a:xfrm>
        </p:spPr>
        <p:txBody>
          <a:bodyPr>
            <a:normAutofit/>
          </a:bodyPr>
          <a:lstStyle/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基于知识的</a:t>
            </a:r>
            <a:r>
              <a:rPr lang="en-US" altLang="zh-CN" sz="3200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Agent</a:t>
            </a: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逻辑</a:t>
            </a:r>
            <a:endParaRPr lang="en-US" altLang="zh-CN" sz="3200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命题逻辑</a:t>
            </a:r>
            <a:endParaRPr lang="en-US" altLang="zh-CN" sz="3200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889000" lvl="1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3100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定义</a:t>
            </a:r>
            <a:endParaRPr lang="en-US" altLang="zh-CN" sz="3100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889000" lvl="1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3100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推导证明</a:t>
            </a:r>
            <a:endParaRPr lang="en-US" altLang="zh-CN" sz="3100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889000" lvl="1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3100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模型检验</a:t>
            </a:r>
            <a:endParaRPr lang="en-US" altLang="zh-CN" sz="3100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None/>
            </a:pPr>
            <a:endParaRPr lang="en-US" altLang="zh-CN" sz="3200" dirty="0" smtClean="0">
              <a:ea typeface="Verdana" pitchFamily="34" charset="0"/>
              <a:cs typeface="Verdana" pitchFamily="34" charset="0"/>
            </a:endParaRPr>
          </a:p>
          <a:p>
            <a:endParaRPr lang="en-US" sz="3200" dirty="0" smtClean="0"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73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探索</a:t>
            </a:r>
            <a:r>
              <a:rPr lang="en-US" altLang="zh-CN" dirty="0" err="1">
                <a:latin typeface="楷体" pitchFamily="49" charset="-122"/>
                <a:ea typeface="楷体" pitchFamily="49" charset="-122"/>
              </a:rPr>
              <a:t>Wumpus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世界</a:t>
            </a:r>
            <a:endParaRPr lang="en-US" altLang="zh-CN" dirty="0">
              <a:ea typeface="宋体" charset="-122"/>
            </a:endParaRPr>
          </a:p>
        </p:txBody>
      </p:sp>
      <p:pic>
        <p:nvPicPr>
          <p:cNvPr id="18435" name="Picture 3" descr="wumpus-seq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2138363"/>
            <a:ext cx="257175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382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探索</a:t>
            </a:r>
            <a:r>
              <a:rPr lang="en-US" altLang="zh-CN" dirty="0" err="1">
                <a:latin typeface="楷体" pitchFamily="49" charset="-122"/>
                <a:ea typeface="楷体" pitchFamily="49" charset="-122"/>
              </a:rPr>
              <a:t>Wumpus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世界</a:t>
            </a:r>
            <a:endParaRPr lang="en-US" altLang="zh-CN" dirty="0">
              <a:ea typeface="宋体" charset="-122"/>
            </a:endParaRPr>
          </a:p>
        </p:txBody>
      </p:sp>
      <p:pic>
        <p:nvPicPr>
          <p:cNvPr id="19459" name="Picture 3" descr="wumpus-seq5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2138363"/>
            <a:ext cx="257175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901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探索</a:t>
            </a:r>
            <a:r>
              <a:rPr lang="en-US" altLang="zh-CN" dirty="0" err="1">
                <a:latin typeface="楷体" pitchFamily="49" charset="-122"/>
                <a:ea typeface="楷体" pitchFamily="49" charset="-122"/>
              </a:rPr>
              <a:t>Wumpus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世界</a:t>
            </a:r>
            <a:endParaRPr lang="en-US" altLang="zh-CN" dirty="0">
              <a:ea typeface="宋体" charset="-122"/>
            </a:endParaRPr>
          </a:p>
        </p:txBody>
      </p:sp>
      <p:pic>
        <p:nvPicPr>
          <p:cNvPr id="20483" name="Picture 3" descr="wumpus-seq6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2138363"/>
            <a:ext cx="257175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304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探索</a:t>
            </a:r>
            <a:r>
              <a:rPr lang="en-US" altLang="zh-CN" dirty="0" err="1">
                <a:latin typeface="楷体" pitchFamily="49" charset="-122"/>
                <a:ea typeface="楷体" pitchFamily="49" charset="-122"/>
              </a:rPr>
              <a:t>Wumpus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世界</a:t>
            </a:r>
            <a:endParaRPr lang="en-US" altLang="zh-CN" dirty="0">
              <a:ea typeface="宋体" charset="-122"/>
            </a:endParaRPr>
          </a:p>
        </p:txBody>
      </p:sp>
      <p:pic>
        <p:nvPicPr>
          <p:cNvPr id="21507" name="Picture 3" descr="wumpus-seq7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2138363"/>
            <a:ext cx="257175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03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推理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内容占位符 5"/>
          <p:cNvSpPr>
            <a:spLocks noGrp="1"/>
          </p:cNvSpPr>
          <p:nvPr>
            <p:ph idx="1"/>
          </p:nvPr>
        </p:nvSpPr>
        <p:spPr>
          <a:xfrm>
            <a:off x="323528" y="1844824"/>
            <a:ext cx="7992888" cy="4536504"/>
          </a:xfrm>
        </p:spPr>
        <p:txBody>
          <a:bodyPr>
            <a:normAutofit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定义：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KB|–</a:t>
            </a:r>
            <a:r>
              <a:rPr lang="en-US" altLang="zh-CN" baseline="-25000" dirty="0" smtClean="0">
                <a:latin typeface="楷体" pitchFamily="49" charset="-122"/>
                <a:ea typeface="楷体" pitchFamily="49" charset="-122"/>
              </a:rPr>
              <a:t>i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α = 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推理算法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i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可以根据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KB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推导出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α</a:t>
            </a: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可靠性：如果当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KB|–</a:t>
            </a:r>
            <a:r>
              <a:rPr lang="en-US" altLang="zh-CN" baseline="-25000" dirty="0" smtClean="0">
                <a:latin typeface="楷体" pitchFamily="49" charset="-122"/>
                <a:ea typeface="楷体" pitchFamily="49" charset="-122"/>
              </a:rPr>
              <a:t>i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 α, KB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 |=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 α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也是真的，那么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i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是可靠的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完备性：对于任何一个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KB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 |=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 α, 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推导算法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i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能够得到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KB|–</a:t>
            </a:r>
            <a:r>
              <a:rPr lang="en-US" altLang="zh-CN" baseline="-25000" dirty="0" smtClean="0">
                <a:latin typeface="楷体" pitchFamily="49" charset="-122"/>
                <a:ea typeface="楷体" pitchFamily="49" charset="-122"/>
              </a:rPr>
              <a:t>i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 α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，那么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i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是完备的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蕴含就像干草堆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(KB)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中的一根针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(α),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推导算法的目的就是找到这根针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完备性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67544" y="1772816"/>
            <a:ext cx="3744416" cy="4536504"/>
          </a:xfrm>
        </p:spPr>
        <p:txBody>
          <a:bodyPr>
            <a:normAutofit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不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完备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的推导算法不能得到所有的结论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1844824"/>
            <a:ext cx="4531370" cy="4087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命题逻辑：语法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命题逻辑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是一种最简单的逻辑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命题逻辑的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语法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定义合法语句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原子语句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：由单个命题词组成，每个命题词代表一个为真或者假的命题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e.g. Q, R, W</a:t>
            </a:r>
            <a:r>
              <a:rPr lang="en-US" altLang="zh-CN" baseline="-25000" dirty="0" smtClean="0">
                <a:latin typeface="楷体" pitchFamily="49" charset="-122"/>
                <a:ea typeface="楷体" pitchFamily="49" charset="-122"/>
              </a:rPr>
              <a:t>1,3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north</a:t>
            </a: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永真命题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True</a:t>
            </a: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永假命题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命题逻辑：语法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复合句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: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由简单语句用括号或者逻辑连接词构成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命题符号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S,  S</a:t>
            </a:r>
            <a:r>
              <a:rPr lang="en-US" altLang="zh-CN" baseline="-250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, S</a:t>
            </a:r>
            <a:r>
              <a:rPr lang="en-US" altLang="zh-CN" baseline="-25000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是语句，那么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上面的公式按逻辑运算的优先级从高到低排列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/>
            <a:endParaRPr lang="en-US" altLang="zh-CN" dirty="0" smtClean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267744" y="3140968"/>
          <a:ext cx="4392488" cy="2088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Equation" r:id="rId3" imgW="990170" imgH="1180588" progId="">
                  <p:embed/>
                </p:oleObj>
              </mc:Choice>
              <mc:Fallback>
                <p:oleObj name="Equation" r:id="rId3" imgW="990170" imgH="1180588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3140968"/>
                        <a:ext cx="4392488" cy="20882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命题逻辑：语义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每个命题词的真值在模型中直接指定：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e.g. m={P</a:t>
            </a:r>
            <a:r>
              <a:rPr lang="en-US" altLang="zh-CN" baseline="-25000" dirty="0" smtClean="0">
                <a:latin typeface="楷体" pitchFamily="49" charset="-122"/>
                <a:ea typeface="楷体" pitchFamily="49" charset="-122"/>
              </a:rPr>
              <a:t>1,2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=false,P</a:t>
            </a:r>
            <a:r>
              <a:rPr lang="en-US" altLang="zh-CN" baseline="-25000" dirty="0" smtClean="0">
                <a:latin typeface="楷体" pitchFamily="49" charset="-122"/>
                <a:ea typeface="楷体" pitchFamily="49" charset="-122"/>
              </a:rPr>
              <a:t>2,2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=false,P</a:t>
            </a:r>
            <a:r>
              <a:rPr lang="en-US" altLang="zh-CN" baseline="-25000" dirty="0" smtClean="0">
                <a:latin typeface="楷体" pitchFamily="49" charset="-122"/>
                <a:ea typeface="楷体" pitchFamily="49" charset="-122"/>
              </a:rPr>
              <a:t>3,1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=true}</a:t>
            </a: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复合语句评估真值的五条规则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1619672" y="3284984"/>
          <a:ext cx="3240360" cy="426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7" name="公式" r:id="rId3" imgW="1637589" imgH="215806" progId="">
                  <p:embed/>
                </p:oleObj>
              </mc:Choice>
              <mc:Fallback>
                <p:oleObj name="公式" r:id="rId3" imgW="1637589" imgH="215806" progId="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3284984"/>
                        <a:ext cx="3240360" cy="4265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1619672" y="4293196"/>
          <a:ext cx="5056332" cy="431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8" name="公式" r:id="rId5" imgW="2527300" imgH="215900" progId="">
                  <p:embed/>
                </p:oleObj>
              </mc:Choice>
              <mc:Fallback>
                <p:oleObj name="公式" r:id="rId5" imgW="2527300" imgH="215900" progId="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4293196"/>
                        <a:ext cx="5056332" cy="4319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1619672" y="3789040"/>
          <a:ext cx="5013569" cy="432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9" name="公式" r:id="rId7" imgW="2501900" imgH="215900" progId="">
                  <p:embed/>
                </p:oleObj>
              </mc:Choice>
              <mc:Fallback>
                <p:oleObj name="公式" r:id="rId7" imgW="2501900" imgH="215900" progId="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3789040"/>
                        <a:ext cx="5013569" cy="4326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1619672" y="5301208"/>
          <a:ext cx="5112568" cy="421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0" name="公式" r:id="rId9" imgW="2616200" imgH="215900" progId="">
                  <p:embed/>
                </p:oleObj>
              </mc:Choice>
              <mc:Fallback>
                <p:oleObj name="公式" r:id="rId9" imgW="2616200" imgH="215900" progId="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5301208"/>
                        <a:ext cx="5112568" cy="4219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7"/>
          <p:cNvGraphicFramePr>
            <a:graphicFrameLocks noChangeAspect="1"/>
          </p:cNvGraphicFramePr>
          <p:nvPr/>
        </p:nvGraphicFramePr>
        <p:xfrm>
          <a:off x="1619672" y="4797152"/>
          <a:ext cx="5311648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1" name="公式" r:id="rId11" imgW="2654300" imgH="215900" progId="">
                  <p:embed/>
                </p:oleObj>
              </mc:Choice>
              <mc:Fallback>
                <p:oleObj name="公式" r:id="rId11" imgW="2654300" imgH="215900" progId="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4797152"/>
                        <a:ext cx="5311648" cy="4320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8"/>
          <p:cNvGraphicFramePr>
            <a:graphicFrameLocks noChangeAspect="1"/>
          </p:cNvGraphicFramePr>
          <p:nvPr/>
        </p:nvGraphicFramePr>
        <p:xfrm>
          <a:off x="1619672" y="5841330"/>
          <a:ext cx="6009610" cy="3959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2" name="公式" r:id="rId13" imgW="3276600" imgH="215900" progId="">
                  <p:embed/>
                </p:oleObj>
              </mc:Choice>
              <mc:Fallback>
                <p:oleObj name="公式" r:id="rId13" imgW="3276600" imgH="215900" progId="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5841330"/>
                        <a:ext cx="6009610" cy="3959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命题逻辑：真值表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204864"/>
            <a:ext cx="8433426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基于知识的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Agent</a:t>
            </a:r>
            <a:endParaRPr lang="en-SG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5" name="Rectangle 4"/>
          <p:cNvSpPr>
            <a:spLocks noGrp="1"/>
          </p:cNvSpPr>
          <p:nvPr>
            <p:ph sz="half" idx="1"/>
          </p:nvPr>
        </p:nvSpPr>
        <p:spPr>
          <a:xfrm>
            <a:off x="179512" y="3212976"/>
            <a:ext cx="8507288" cy="3345160"/>
          </a:xfrm>
        </p:spPr>
        <p:txBody>
          <a:bodyPr>
            <a:normAutofit/>
          </a:bodyPr>
          <a:lstStyle/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知识库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(KB)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=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一种正式语言的语句集合</a:t>
            </a:r>
            <a:endParaRPr lang="en-US" altLang="zh-CN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预先给定的而不是推导的语句称为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公理</a:t>
            </a:r>
            <a:endParaRPr lang="en-US" altLang="zh-CN" b="1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知识库的添加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:Tell</a:t>
            </a: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知识库的查询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:Ask</a:t>
            </a:r>
          </a:p>
        </p:txBody>
      </p:sp>
      <p:sp>
        <p:nvSpPr>
          <p:cNvPr id="4" name="矩形 3"/>
          <p:cNvSpPr/>
          <p:nvPr/>
        </p:nvSpPr>
        <p:spPr>
          <a:xfrm>
            <a:off x="899592" y="1628800"/>
            <a:ext cx="2880320" cy="1080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推理引擎</a:t>
            </a:r>
            <a:endParaRPr lang="en-US" altLang="zh-CN" dirty="0" smtClean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知识库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" name="直接连接符 5"/>
          <p:cNvCxnSpPr>
            <a:stCxn id="4" idx="1"/>
            <a:endCxn id="4" idx="3"/>
          </p:cNvCxnSpPr>
          <p:nvPr/>
        </p:nvCxnSpPr>
        <p:spPr>
          <a:xfrm>
            <a:off x="899592" y="2168860"/>
            <a:ext cx="28803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3779912" y="1916832"/>
            <a:ext cx="165618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3779912" y="2420888"/>
            <a:ext cx="165618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36096" y="176352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域独立算法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436096" y="226758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域相关内容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101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Wumpus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世界的知识库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对于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Wumpus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的每个位置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[x,y]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定义如下命题词：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P</a:t>
            </a:r>
            <a:r>
              <a:rPr lang="en-US" altLang="zh-CN" baseline="-25000" dirty="0" smtClean="0">
                <a:latin typeface="楷体" pitchFamily="49" charset="-122"/>
                <a:ea typeface="楷体" pitchFamily="49" charset="-122"/>
              </a:rPr>
              <a:t>x,y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: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无底洞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W</a:t>
            </a:r>
            <a:r>
              <a:rPr lang="en-US" altLang="zh-CN" baseline="-25000" dirty="0" smtClean="0">
                <a:latin typeface="楷体" pitchFamily="49" charset="-122"/>
                <a:ea typeface="楷体" pitchFamily="49" charset="-122"/>
              </a:rPr>
              <a:t>x,y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: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怪兽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B</a:t>
            </a:r>
            <a:r>
              <a:rPr lang="en-US" altLang="zh-CN" baseline="-25000" dirty="0" smtClean="0">
                <a:latin typeface="楷体" pitchFamily="49" charset="-122"/>
                <a:ea typeface="楷体" pitchFamily="49" charset="-122"/>
              </a:rPr>
              <a:t>x,y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: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微风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S</a:t>
            </a:r>
            <a:r>
              <a:rPr lang="en-US" altLang="zh-CN" baseline="-25000" dirty="0" smtClean="0">
                <a:latin typeface="楷体" pitchFamily="49" charset="-122"/>
                <a:ea typeface="楷体" pitchFamily="49" charset="-122"/>
              </a:rPr>
              <a:t>x,y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: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臭气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Wumpus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实例中的部分语句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[1,1]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中没有无底洞 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R</a:t>
            </a:r>
            <a:r>
              <a:rPr lang="en-US" altLang="zh-CN" baseline="-250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: ﹁P</a:t>
            </a:r>
            <a:r>
              <a:rPr lang="en-US" altLang="zh-CN" baseline="-25000" dirty="0" smtClean="0">
                <a:latin typeface="楷体" pitchFamily="49" charset="-122"/>
                <a:ea typeface="楷体" pitchFamily="49" charset="-122"/>
              </a:rPr>
              <a:t>1,1</a:t>
            </a: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微风情况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R</a:t>
            </a:r>
            <a:r>
              <a:rPr lang="en-US" altLang="zh-CN" baseline="-25000" dirty="0" smtClean="0">
                <a:latin typeface="楷体" pitchFamily="49" charset="-122"/>
                <a:ea typeface="楷体" pitchFamily="49" charset="-122"/>
              </a:rPr>
              <a:t>2: </a:t>
            </a: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微风情况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R</a:t>
            </a:r>
            <a:r>
              <a:rPr lang="en-US" altLang="zh-CN" baseline="-25000" dirty="0" smtClean="0">
                <a:latin typeface="楷体" pitchFamily="49" charset="-122"/>
                <a:ea typeface="楷体" pitchFamily="49" charset="-122"/>
              </a:rPr>
              <a:t>3:</a:t>
            </a: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[1,1]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无微风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R</a:t>
            </a:r>
            <a:r>
              <a:rPr lang="en-US" altLang="zh-CN" baseline="-25000" dirty="0" smtClean="0">
                <a:latin typeface="楷体" pitchFamily="49" charset="-122"/>
                <a:ea typeface="楷体" pitchFamily="49" charset="-122"/>
              </a:rPr>
              <a:t>4 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: ﹁B</a:t>
            </a:r>
            <a:r>
              <a:rPr lang="en-US" altLang="zh-CN" baseline="-25000" dirty="0" smtClean="0">
                <a:latin typeface="楷体" pitchFamily="49" charset="-122"/>
                <a:ea typeface="楷体" pitchFamily="49" charset="-122"/>
              </a:rPr>
              <a:t>1,1</a:t>
            </a: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[2,1]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有微风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R</a:t>
            </a:r>
            <a:r>
              <a:rPr lang="en-US" altLang="zh-CN" baseline="-25000" dirty="0" smtClean="0">
                <a:latin typeface="楷体" pitchFamily="49" charset="-122"/>
                <a:ea typeface="楷体" pitchFamily="49" charset="-122"/>
              </a:rPr>
              <a:t>5 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: B</a:t>
            </a:r>
            <a:r>
              <a:rPr lang="en-US" altLang="zh-CN" baseline="-25000" dirty="0" smtClean="0">
                <a:latin typeface="楷体" pitchFamily="49" charset="-122"/>
                <a:ea typeface="楷体" pitchFamily="49" charset="-122"/>
              </a:rPr>
              <a:t>2,1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059832" y="4509120"/>
          <a:ext cx="1800200" cy="388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0" name="Equation" r:id="rId3" imgW="1117600" imgH="241300" progId="">
                  <p:embed/>
                </p:oleObj>
              </mc:Choice>
              <mc:Fallback>
                <p:oleObj name="Equation" r:id="rId3" imgW="1117600" imgH="24130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4509120"/>
                        <a:ext cx="1800200" cy="3886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3059832" y="4912271"/>
          <a:ext cx="2373313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1" name="Equation" r:id="rId5" imgW="1473200" imgH="241300" progId="">
                  <p:embed/>
                </p:oleObj>
              </mc:Choice>
              <mc:Fallback>
                <p:oleObj name="Equation" r:id="rId5" imgW="1473200" imgH="241300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4912271"/>
                        <a:ext cx="2373313" cy="388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Wumpus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世界的知识库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内容占位符 5"/>
          <p:cNvSpPr>
            <a:spLocks noGrp="1"/>
          </p:cNvSpPr>
          <p:nvPr>
            <p:ph idx="1"/>
          </p:nvPr>
        </p:nvSpPr>
        <p:spPr>
          <a:xfrm>
            <a:off x="500034" y="1643050"/>
            <a:ext cx="8229600" cy="4536504"/>
          </a:xfrm>
        </p:spPr>
        <p:txBody>
          <a:bodyPr>
            <a:normAutofit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R</a:t>
            </a:r>
            <a:r>
              <a:rPr lang="en-US" altLang="zh-CN" baseline="-25000" dirty="0" smtClean="0">
                <a:latin typeface="楷体" pitchFamily="49" charset="-122"/>
                <a:ea typeface="楷体" pitchFamily="49" charset="-122"/>
              </a:rPr>
              <a:t>1 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∧R</a:t>
            </a:r>
            <a:r>
              <a:rPr lang="en-US" altLang="zh-CN" baseline="-25000" dirty="0" smtClean="0">
                <a:latin typeface="楷体" pitchFamily="49" charset="-122"/>
                <a:ea typeface="楷体" pitchFamily="49" charset="-122"/>
              </a:rPr>
              <a:t>2 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∧ R</a:t>
            </a:r>
            <a:r>
              <a:rPr lang="en-US" altLang="zh-CN" baseline="-25000" dirty="0" smtClean="0">
                <a:latin typeface="楷体" pitchFamily="49" charset="-122"/>
                <a:ea typeface="楷体" pitchFamily="49" charset="-122"/>
              </a:rPr>
              <a:t>3 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∧ R</a:t>
            </a:r>
            <a:r>
              <a:rPr lang="en-US" altLang="zh-CN" baseline="-25000" dirty="0" smtClean="0">
                <a:latin typeface="楷体" pitchFamily="49" charset="-122"/>
                <a:ea typeface="楷体" pitchFamily="49" charset="-122"/>
              </a:rPr>
              <a:t>4 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∧ R</a:t>
            </a:r>
            <a:r>
              <a:rPr lang="en-US" altLang="zh-CN" baseline="-25000" dirty="0" smtClean="0">
                <a:latin typeface="楷体" pitchFamily="49" charset="-122"/>
                <a:ea typeface="楷体" pitchFamily="49" charset="-122"/>
              </a:rPr>
              <a:t>5 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=true</a:t>
            </a:r>
            <a:endParaRPr lang="zh-CN" altLang="en-US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420888"/>
            <a:ext cx="7812360" cy="4011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真值表枚举算法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675438" y="6769174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5DAABA5A-3EBB-49C8-988D-5476B6117577}" type="slidenum">
              <a:rPr lang="en-US" altLang="zh-CN" smtClean="0">
                <a:ea typeface="宋体" charset="-122"/>
              </a:rPr>
              <a:pPr/>
              <a:t>32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枚举算法的可靠性？完备性？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对于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个符号的输入，算法的时间复杂度为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O(2</a:t>
            </a:r>
            <a:r>
              <a:rPr lang="en-US" altLang="zh-CN" baseline="30000" dirty="0" smtClean="0">
                <a:latin typeface="楷体" pitchFamily="49" charset="-122"/>
                <a:ea typeface="楷体" pitchFamily="49" charset="-122"/>
              </a:rPr>
              <a:t>n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),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空间复杂度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O(n)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243231"/>
            <a:ext cx="7200800" cy="3570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逻辑等价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675438" y="6769174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5DAABA5A-3EBB-49C8-988D-5476B6117577}" type="slidenum">
              <a:rPr lang="en-US" altLang="zh-CN" smtClean="0">
                <a:ea typeface="宋体" charset="-122"/>
              </a:rPr>
              <a:pPr/>
              <a:t>33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如果两个语句</a:t>
            </a:r>
            <a:r>
              <a:rPr lang="el-GR" altLang="zh-CN" dirty="0" smtClean="0">
                <a:latin typeface="楷体" pitchFamily="49" charset="-122"/>
                <a:ea typeface="楷体" pitchFamily="49" charset="-122"/>
              </a:rPr>
              <a:t>α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,</a:t>
            </a:r>
            <a:r>
              <a:rPr lang="el-GR" altLang="zh-CN" dirty="0" smtClean="0">
                <a:latin typeface="楷体" pitchFamily="49" charset="-122"/>
                <a:ea typeface="楷体" pitchFamily="49" charset="-122"/>
              </a:rPr>
              <a:t> β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在同样的模型集合中为真，则它们是逻辑等价的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记为</a:t>
            </a:r>
            <a:r>
              <a:rPr lang="el-GR" altLang="zh-CN" dirty="0" smtClean="0">
                <a:latin typeface="楷体" pitchFamily="49" charset="-122"/>
                <a:ea typeface="楷体" pitchFamily="49" charset="-122"/>
              </a:rPr>
              <a:t>α ≡ β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任何两个语句逻辑等价当且仅当互相蕴涵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el-GR" altLang="zh-CN" dirty="0" smtClean="0">
                <a:latin typeface="楷体" pitchFamily="49" charset="-122"/>
                <a:ea typeface="楷体" pitchFamily="49" charset="-122"/>
              </a:rPr>
              <a:t>α ≡ β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当且仅当</a:t>
            </a:r>
            <a:r>
              <a:rPr lang="el-GR" altLang="zh-CN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α 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|=</a:t>
            </a:r>
            <a:r>
              <a:rPr lang="el-GR" altLang="zh-CN" dirty="0" smtClean="0">
                <a:latin typeface="楷体" pitchFamily="49" charset="-122"/>
                <a:ea typeface="楷体" pitchFamily="49" charset="-122"/>
              </a:rPr>
              <a:t> β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且</a:t>
            </a:r>
            <a:r>
              <a:rPr lang="el-GR" altLang="zh-CN" dirty="0" smtClean="0">
                <a:latin typeface="楷体" pitchFamily="49" charset="-122"/>
                <a:ea typeface="楷体" pitchFamily="49" charset="-122"/>
              </a:rPr>
              <a:t>β 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|=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 α</a:t>
            </a:r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逻辑等价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675438" y="6769174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5DAABA5A-3EBB-49C8-988D-5476B6117577}" type="slidenum">
              <a:rPr lang="en-US" altLang="zh-CN" smtClean="0">
                <a:ea typeface="宋体" charset="-122"/>
              </a:rPr>
              <a:pPr/>
              <a:t>34</a:t>
            </a:fld>
            <a:endParaRPr lang="en-US" altLang="zh-CN" smtClean="0">
              <a:ea typeface="宋体" charset="-122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772816"/>
            <a:ext cx="8991600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有效性和可满足性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一个语句是有效的如果它在所有的模型中都为真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e.g. P∨ ﹁P, </a:t>
            </a: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e.g. α 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|=</a:t>
            </a:r>
            <a:r>
              <a:rPr lang="el-GR" altLang="zh-CN" dirty="0" smtClean="0">
                <a:latin typeface="楷体" pitchFamily="49" charset="-122"/>
                <a:ea typeface="楷体" pitchFamily="49" charset="-122"/>
              </a:rPr>
              <a:t> β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当且仅当        是有效的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如果一个语句在某一个模型中为真，那么这个语句是可满足的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如果一个语句在任何一个模型中都不为真，那么这个语句是不可满足的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e.g. α 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|=</a:t>
            </a:r>
            <a:r>
              <a:rPr lang="el-GR" altLang="zh-CN" dirty="0" smtClean="0">
                <a:latin typeface="楷体" pitchFamily="49" charset="-122"/>
                <a:ea typeface="楷体" pitchFamily="49" charset="-122"/>
              </a:rPr>
              <a:t> β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当且仅当 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(α ∧ ﹁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l-GR" altLang="zh-CN" dirty="0" smtClean="0">
                <a:latin typeface="楷体" pitchFamily="49" charset="-122"/>
                <a:ea typeface="楷体" pitchFamily="49" charset="-122"/>
              </a:rPr>
              <a:t>β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 是不可满足的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/>
            <a:endParaRPr lang="zh-CN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2996952"/>
            <a:ext cx="12954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推理和证明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748140" y="7129214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4007E09A-3D01-48D2-BB9C-CAAED43BCD09}" type="slidenum">
              <a:rPr lang="en-US" altLang="zh-CN" smtClean="0">
                <a:ea typeface="宋体" charset="-122"/>
              </a:rPr>
              <a:pPr/>
              <a:t>36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" name="AutoShape 2" descr="c:\users\user\appdata\roaming\360se6\User Data\temp\images?q=tbn:ANd9GcSz0I0iEyPkWf7LvBiQ-lmErnA_aVpOrMeOE7PzChuC8und0GIvVoqduwA.jpg"/>
          <p:cNvSpPr>
            <a:spLocks noChangeAspect="1" noChangeArrowheads="1"/>
          </p:cNvSpPr>
          <p:nvPr/>
        </p:nvSpPr>
        <p:spPr bwMode="auto">
          <a:xfrm>
            <a:off x="4611365" y="606176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395536" y="1639341"/>
            <a:ext cx="8229600" cy="4525963"/>
          </a:xfrm>
        </p:spPr>
        <p:txBody>
          <a:bodyPr>
            <a:normAutofit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证明分为两类：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推理规则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2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从旧的语句中产生新的语句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2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证明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=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一系列推理规则的应用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2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通常需要将语句转成范式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模型检查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2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真值表枚举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2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在模型空间中进行启发式的搜索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推理规则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748140" y="7129214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4007E09A-3D01-48D2-BB9C-CAAED43BCD09}" type="slidenum">
              <a:rPr lang="en-US" altLang="zh-CN" smtClean="0">
                <a:ea typeface="宋体" charset="-122"/>
              </a:rPr>
              <a:pPr/>
              <a:t>37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" name="AutoShape 2" descr="c:\users\user\appdata\roaming\360se6\User Data\temp\images?q=tbn:ANd9GcSz0I0iEyPkWf7LvBiQ-lmErnA_aVpOrMeOE7PzChuC8und0GIvVoqduwA.jpg"/>
          <p:cNvSpPr>
            <a:spLocks noChangeAspect="1" noChangeArrowheads="1"/>
          </p:cNvSpPr>
          <p:nvPr/>
        </p:nvSpPr>
        <p:spPr bwMode="auto">
          <a:xfrm>
            <a:off x="4611365" y="606176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7071"/>
          </a:xfrm>
        </p:spPr>
        <p:txBody>
          <a:bodyPr>
            <a:normAutofit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假定推理规则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(Modus Ponens, 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简称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M.P.)</a:t>
            </a: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消去合取词规则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(And-Elimination,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简称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A.E.)</a:t>
            </a: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7173223"/>
              </p:ext>
            </p:extLst>
          </p:nvPr>
        </p:nvGraphicFramePr>
        <p:xfrm>
          <a:off x="3491880" y="2348880"/>
          <a:ext cx="1950218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2" name="Equation" r:id="rId3" imgW="634725" imgH="418918" progId="">
                  <p:embed/>
                </p:oleObj>
              </mc:Choice>
              <mc:Fallback>
                <p:oleObj name="Equation" r:id="rId3" imgW="634725" imgH="418918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2348880"/>
                        <a:ext cx="1950218" cy="9361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1608790"/>
              </p:ext>
            </p:extLst>
          </p:nvPr>
        </p:nvGraphicFramePr>
        <p:xfrm>
          <a:off x="3707904" y="4077072"/>
          <a:ext cx="1208261" cy="879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3" name="Equation" r:id="rId5" imgW="419100" imgH="419100" progId="">
                  <p:embed/>
                </p:oleObj>
              </mc:Choice>
              <mc:Fallback>
                <p:oleObj name="Equation" r:id="rId5" imgW="419100" imgH="419100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4077072"/>
                        <a:ext cx="1208261" cy="8795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应用推理规则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748140" y="7129214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4007E09A-3D01-48D2-BB9C-CAAED43BCD09}" type="slidenum">
              <a:rPr lang="en-US" altLang="zh-CN" smtClean="0">
                <a:ea typeface="宋体" charset="-122"/>
              </a:rPr>
              <a:pPr/>
              <a:t>38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" name="AutoShape 2" descr="c:\users\user\appdata\roaming\360se6\User Data\temp\images?q=tbn:ANd9GcSz0I0iEyPkWf7LvBiQ-lmErnA_aVpOrMeOE7PzChuC8und0GIvVoqduwA.jpg"/>
          <p:cNvSpPr>
            <a:spLocks noChangeAspect="1" noChangeArrowheads="1"/>
          </p:cNvSpPr>
          <p:nvPr/>
        </p:nvSpPr>
        <p:spPr bwMode="auto">
          <a:xfrm>
            <a:off x="4611365" y="606176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179512" y="1772816"/>
            <a:ext cx="3600400" cy="4277071"/>
          </a:xfrm>
        </p:spPr>
        <p:txBody>
          <a:bodyPr>
            <a:normAutofit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等价于搜索问题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KB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状态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=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结点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推理规则应用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=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边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None/>
            </a:pPr>
            <a:endParaRPr lang="en-US" altLang="zh-CN" dirty="0" smtClean="0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1772816"/>
            <a:ext cx="5269436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Wumpus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例子的证明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49291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Clr>
                <a:srgbClr val="800000"/>
              </a:buClr>
              <a:buFont typeface="+mj-lt"/>
              <a:buAutoNum type="arabicPeriod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双向蕴含当且仅当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marL="514350" indent="-514350">
              <a:buClr>
                <a:srgbClr val="800000"/>
              </a:buClr>
              <a:buFont typeface="+mj-lt"/>
              <a:buAutoNum type="arabicPeriod"/>
            </a:pP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marL="514350" indent="-514350">
              <a:buClr>
                <a:srgbClr val="800000"/>
              </a:buClr>
              <a:buFont typeface="+mj-lt"/>
              <a:buAutoNum type="arabicPeriod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使用消去合取词规则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marL="514350" indent="-514350">
              <a:buClr>
                <a:srgbClr val="800000"/>
              </a:buClr>
              <a:buFont typeface="+mj-lt"/>
              <a:buAutoNum type="arabicPeriod"/>
            </a:pP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marL="514350" indent="-514350">
              <a:buClr>
                <a:srgbClr val="800000"/>
              </a:buClr>
              <a:buFont typeface="+mj-lt"/>
              <a:buAutoNum type="arabicPeriod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逆否命题等价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marL="514350" indent="-514350">
              <a:buClr>
                <a:srgbClr val="800000"/>
              </a:buClr>
              <a:buFont typeface="+mj-lt"/>
              <a:buAutoNum type="arabicPeriod"/>
            </a:pP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marL="514350" indent="-514350">
              <a:buClr>
                <a:srgbClr val="800000"/>
              </a:buClr>
              <a:buFont typeface="+mj-lt"/>
              <a:buAutoNum type="arabicPeriod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给定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﹁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B</a:t>
            </a:r>
            <a:r>
              <a:rPr lang="en-US" altLang="zh-CN" baseline="-25000" dirty="0" smtClean="0">
                <a:latin typeface="楷体" pitchFamily="49" charset="-122"/>
                <a:ea typeface="楷体" pitchFamily="49" charset="-122"/>
              </a:rPr>
              <a:t>1,1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，根据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M.P.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规则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marL="514350" indent="-514350">
              <a:buClr>
                <a:srgbClr val="800000"/>
              </a:buClr>
              <a:buFont typeface="+mj-lt"/>
              <a:buAutoNum type="arabicPeriod"/>
            </a:pP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marL="514350" indent="-514350">
              <a:buClr>
                <a:srgbClr val="800000"/>
              </a:buClr>
              <a:buFont typeface="+mj-lt"/>
              <a:buAutoNum type="arabicPeriod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根据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De Morgan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规则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marL="514350" indent="-514350">
              <a:buClr>
                <a:srgbClr val="800000"/>
              </a:buClr>
              <a:buFont typeface="+mj-lt"/>
              <a:buAutoNum type="arabicPeriod"/>
            </a:pP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1628801"/>
            <a:ext cx="2808312" cy="486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2636912"/>
            <a:ext cx="59245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1511" name="Object 7"/>
          <p:cNvGraphicFramePr>
            <a:graphicFrameLocks noChangeAspect="1"/>
          </p:cNvGraphicFramePr>
          <p:nvPr/>
        </p:nvGraphicFramePr>
        <p:xfrm>
          <a:off x="2708002" y="4293096"/>
          <a:ext cx="32321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4" name="Equation" r:id="rId5" imgW="1295400" imgH="241300" progId="">
                  <p:embed/>
                </p:oleObj>
              </mc:Choice>
              <mc:Fallback>
                <p:oleObj name="Equation" r:id="rId5" imgW="1295400" imgH="241300" progId="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8002" y="4293096"/>
                        <a:ext cx="3232150" cy="436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8"/>
          <p:cNvGraphicFramePr>
            <a:graphicFrameLocks noChangeAspect="1"/>
          </p:cNvGraphicFramePr>
          <p:nvPr/>
        </p:nvGraphicFramePr>
        <p:xfrm>
          <a:off x="3142481" y="5157192"/>
          <a:ext cx="1933575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5" name="Equation" r:id="rId7" imgW="774364" imgH="241195" progId="">
                  <p:embed/>
                </p:oleObj>
              </mc:Choice>
              <mc:Fallback>
                <p:oleObj name="Equation" r:id="rId7" imgW="774364" imgH="241195" progId="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2481" y="5157192"/>
                        <a:ext cx="1933575" cy="436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3" name="Object 9"/>
          <p:cNvGraphicFramePr>
            <a:graphicFrameLocks noChangeAspect="1"/>
          </p:cNvGraphicFramePr>
          <p:nvPr/>
        </p:nvGraphicFramePr>
        <p:xfrm>
          <a:off x="3230563" y="6016625"/>
          <a:ext cx="1901825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6" name="Equation" r:id="rId9" imgW="761669" imgH="241195" progId="">
                  <p:embed/>
                </p:oleObj>
              </mc:Choice>
              <mc:Fallback>
                <p:oleObj name="Equation" r:id="rId9" imgW="761669" imgH="241195" progId="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0563" y="6016625"/>
                        <a:ext cx="1901825" cy="43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203848" y="6444044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[1,1]</a:t>
            </a:r>
            <a:r>
              <a:rPr lang="zh-CN" altLang="en-US" dirty="0" smtClean="0">
                <a:solidFill>
                  <a:srgbClr val="FF0000"/>
                </a:solidFill>
              </a:rPr>
              <a:t>和</a:t>
            </a:r>
            <a:r>
              <a:rPr lang="en-US" altLang="zh-CN" dirty="0" smtClean="0">
                <a:solidFill>
                  <a:srgbClr val="FF0000"/>
                </a:solidFill>
              </a:rPr>
              <a:t>[2,1]</a:t>
            </a:r>
            <a:r>
              <a:rPr lang="zh-CN" altLang="en-US" dirty="0" smtClean="0">
                <a:solidFill>
                  <a:srgbClr val="FF0000"/>
                </a:solidFill>
              </a:rPr>
              <a:t>无底洞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1514" name="Picture 10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987824" y="3523481"/>
            <a:ext cx="24765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基于知识的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Agent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4149080"/>
            <a:ext cx="7643192" cy="2664296"/>
          </a:xfrm>
        </p:spPr>
        <p:txBody>
          <a:bodyPr>
            <a:normAutofit fontScale="92500" lnSpcReduction="20000"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Agent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要能够：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表示状态，行动等等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引入新的感知信息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更新世界的表示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推导世界的潜在属性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推导正确的行为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484784"/>
            <a:ext cx="7632848" cy="2639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归结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合取范式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(Conjunctive Normal Form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CNF)</a:t>
            </a: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e.g. (A ∨﹁B) ∧(C ∨D) </a:t>
            </a: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单元归结推理：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全归结推理：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5531555"/>
              </p:ext>
            </p:extLst>
          </p:nvPr>
        </p:nvGraphicFramePr>
        <p:xfrm>
          <a:off x="1907704" y="3371800"/>
          <a:ext cx="3676645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7" name="Equation" r:id="rId3" imgW="1574800" imgH="431800" progId="">
                  <p:embed/>
                </p:oleObj>
              </mc:Choice>
              <mc:Fallback>
                <p:oleObj name="Equation" r:id="rId3" imgW="1574800" imgH="431800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3371800"/>
                        <a:ext cx="3676645" cy="10081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8815778"/>
              </p:ext>
            </p:extLst>
          </p:nvPr>
        </p:nvGraphicFramePr>
        <p:xfrm>
          <a:off x="755576" y="5085184"/>
          <a:ext cx="8339659" cy="1048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8" name="Equation" r:id="rId5" imgW="3530600" imgH="444500" progId="">
                  <p:embed/>
                </p:oleObj>
              </mc:Choice>
              <mc:Fallback>
                <p:oleObj name="Equation" r:id="rId5" imgW="3530600" imgH="444500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5085184"/>
                        <a:ext cx="8339659" cy="10486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724128" y="3645024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40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互补：即</a:t>
            </a:r>
            <a:r>
              <a:rPr lang="en-US" altLang="zh-CN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﹁</a:t>
            </a:r>
            <a:r>
              <a:rPr lang="en-US" altLang="zh-CN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l</a:t>
            </a:r>
            <a:r>
              <a:rPr lang="en-US" altLang="zh-CN" sz="240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zh-CN" alt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55768" y="6133845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40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互补</a:t>
            </a:r>
            <a:endParaRPr lang="zh-CN" alt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归结可靠性证明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72200" y="3573016"/>
            <a:ext cx="2314600" cy="504056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zh-CN" altLang="en-US" dirty="0" smtClean="0"/>
              <a:t>其中</a:t>
            </a:r>
            <a:r>
              <a:rPr lang="en-US" altLang="zh-CN" dirty="0" smtClean="0"/>
              <a:t>l</a:t>
            </a:r>
            <a:r>
              <a:rPr lang="en-US" altLang="zh-CN" baseline="-25000" dirty="0" smtClean="0"/>
              <a:t>i</a:t>
            </a:r>
            <a:r>
              <a:rPr lang="zh-CN" altLang="en-US" dirty="0" smtClean="0"/>
              <a:t>与</a:t>
            </a:r>
            <a:r>
              <a:rPr lang="en-US" altLang="zh-CN" dirty="0" smtClean="0"/>
              <a:t>m</a:t>
            </a:r>
            <a:r>
              <a:rPr lang="en-US" altLang="zh-CN" baseline="-25000" dirty="0" smtClean="0"/>
              <a:t>j</a:t>
            </a:r>
            <a:r>
              <a:rPr lang="zh-CN" altLang="en-US" dirty="0" smtClean="0"/>
              <a:t>互补</a:t>
            </a:r>
            <a:endParaRPr lang="zh-CN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178" y="1772816"/>
            <a:ext cx="8936318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转换成合取范式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204864"/>
            <a:ext cx="8435280" cy="3921299"/>
          </a:xfrm>
        </p:spPr>
        <p:txBody>
          <a:bodyPr>
            <a:normAutofit lnSpcReduction="10000"/>
          </a:bodyPr>
          <a:lstStyle/>
          <a:p>
            <a:pPr marL="514350" indent="-514350">
              <a:buClr>
                <a:srgbClr val="800000"/>
              </a:buClr>
              <a:buFont typeface="+mj-lt"/>
              <a:buAutoNum type="arabicPeriod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消去等价词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marL="514350" indent="-514350">
              <a:buClr>
                <a:srgbClr val="800000"/>
              </a:buClr>
              <a:buFont typeface="+mj-lt"/>
              <a:buAutoNum type="arabicPeriod"/>
            </a:pP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marL="514350" indent="-514350">
              <a:buClr>
                <a:srgbClr val="800000"/>
              </a:buClr>
              <a:buFont typeface="+mj-lt"/>
              <a:buAutoNum type="arabicPeriod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消去蕴含词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marL="514350" indent="-514350">
              <a:buClr>
                <a:srgbClr val="800000"/>
              </a:buClr>
              <a:buFont typeface="+mj-lt"/>
              <a:buAutoNum type="arabicPeriod"/>
            </a:pP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marL="514350" indent="-514350">
              <a:buClr>
                <a:srgbClr val="800000"/>
              </a:buClr>
              <a:buFont typeface="+mj-lt"/>
              <a:buAutoNum type="arabicPeriod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用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De Morgan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定律把否定词放在字符前面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marL="514350" indent="-514350">
              <a:buClr>
                <a:srgbClr val="800000"/>
              </a:buClr>
              <a:buFont typeface="+mj-lt"/>
              <a:buAutoNum type="arabicPeriod"/>
            </a:pP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marL="514350" indent="-514350">
              <a:buClr>
                <a:srgbClr val="800000"/>
              </a:buClr>
              <a:buFont typeface="+mj-lt"/>
              <a:buAutoNum type="arabicPeriod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用分配律改变合取和析取符号的位置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780928"/>
            <a:ext cx="593407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1628800"/>
            <a:ext cx="32385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2" y="3789040"/>
            <a:ext cx="58293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87624" y="4941168"/>
            <a:ext cx="60769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71600" y="5949280"/>
            <a:ext cx="68389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归结算法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799" y="1988840"/>
            <a:ext cx="8960697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归纳实例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为了证明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KB=|α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，需要证明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(KB∧﹁α)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是不可满足的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例子： 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Wumpus</a:t>
            </a: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KB=</a:t>
            </a: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α= ﹁P</a:t>
            </a:r>
            <a:r>
              <a:rPr lang="en-US" altLang="zh-CN" baseline="-25000" dirty="0" smtClean="0">
                <a:latin typeface="楷体" pitchFamily="49" charset="-122"/>
                <a:ea typeface="楷体" pitchFamily="49" charset="-122"/>
              </a:rPr>
              <a:t>1,2</a:t>
            </a:r>
            <a:endParaRPr lang="zh-CN" altLang="en-US" baseline="-250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3323484"/>
            <a:ext cx="3346127" cy="405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4293096"/>
            <a:ext cx="6552728" cy="2621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Horn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子句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限制子句：恰好只含有一个正文字的析取式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Eg. ﹁L</a:t>
            </a:r>
            <a:r>
              <a:rPr lang="en-US" altLang="zh-CN" baseline="-25000" dirty="0" smtClean="0">
                <a:latin typeface="楷体" pitchFamily="49" charset="-122"/>
                <a:ea typeface="楷体" pitchFamily="49" charset="-122"/>
              </a:rPr>
              <a:t>1,1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∨ ﹁ Breeze∨ B</a:t>
            </a:r>
            <a:r>
              <a:rPr lang="en-US" altLang="zh-CN" baseline="-25000" dirty="0" smtClean="0">
                <a:latin typeface="楷体" pitchFamily="49" charset="-122"/>
                <a:ea typeface="楷体" pitchFamily="49" charset="-122"/>
              </a:rPr>
              <a:t>1,1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Horn 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子句：至多只有一个正文字的析取式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优点：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每个限定子句都可以写成蕴含式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推理可以使用前向链接和反向链接算法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判断蕴含需要的时间与知识库大小呈线性关系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前向链接算法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从知识库的已知事实出发，如果蕴含式的所有前提已知，那么就把它的结论添加到已知事实集中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7" y="3108098"/>
            <a:ext cx="6596111" cy="3749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前向链接算法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9208" y="1484784"/>
            <a:ext cx="8229600" cy="1112987"/>
          </a:xfrm>
        </p:spPr>
        <p:txBody>
          <a:bodyPr/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前向链接算法是可靠的和完备的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115289"/>
            <a:ext cx="8328067" cy="4725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5" descr="fc-horn-example0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24000"/>
            <a:ext cx="3125788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前向链接算法</a:t>
            </a:r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656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5" descr="fc-horn-example02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24000"/>
            <a:ext cx="3125788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2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前向链接算法</a:t>
            </a:r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350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Wumpus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的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PEAS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描述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Rectangle 4"/>
          <p:cNvSpPr>
            <a:spLocks noGrp="1"/>
          </p:cNvSpPr>
          <p:nvPr>
            <p:ph sz="half" idx="1"/>
          </p:nvPr>
        </p:nvSpPr>
        <p:spPr>
          <a:xfrm>
            <a:off x="107504" y="1556792"/>
            <a:ext cx="5472608" cy="5040560"/>
          </a:xfrm>
        </p:spPr>
        <p:txBody>
          <a:bodyPr>
            <a:normAutofit fontScale="62500" lnSpcReduction="20000"/>
          </a:bodyPr>
          <a:lstStyle/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性能度量：</a:t>
            </a:r>
            <a:endParaRPr lang="en-US" altLang="zh-CN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889000" lvl="1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带金子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+1000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，死亡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-1000</a:t>
            </a:r>
          </a:p>
          <a:p>
            <a:pPr marL="889000" lvl="1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一个行动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-1,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用掉➹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-10</a:t>
            </a:r>
          </a:p>
          <a:p>
            <a:pPr marL="889000" lvl="1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Agent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死亡或者出洞结束</a:t>
            </a:r>
            <a:endParaRPr lang="en-US" altLang="zh-CN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环境：</a:t>
            </a:r>
            <a:endParaRPr lang="en-US" altLang="zh-CN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889000" lvl="1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邻近怪兽的方格感觉到臭味</a:t>
            </a:r>
            <a:endParaRPr lang="en-US" altLang="zh-CN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889000" lvl="1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邻近无底洞的方格感觉到微风</a:t>
            </a:r>
            <a:endParaRPr lang="en-US" altLang="zh-CN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889000" lvl="1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金子的方格感觉到金光</a:t>
            </a:r>
            <a:endParaRPr lang="en-US" altLang="zh-CN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889000" lvl="1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面对怪兽可以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shooting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杀了它</a:t>
            </a:r>
            <a:endParaRPr lang="en-US" altLang="zh-CN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889000" lvl="1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Shooting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会将唯一的➹用掉</a:t>
            </a:r>
            <a:endParaRPr lang="en-US" altLang="zh-CN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889000" lvl="1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在金子所处的方格中会捡起金子</a:t>
            </a:r>
            <a:endParaRPr lang="en-US" altLang="zh-CN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</a:pPr>
            <a:endParaRPr lang="en-US" sz="3200" dirty="0" smtClean="0">
              <a:ea typeface="Verdana" pitchFamily="34" charset="0"/>
              <a:cs typeface="Verdana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1534269"/>
            <a:ext cx="3333750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4"/>
          <p:cNvSpPr txBox="1">
            <a:spLocks/>
          </p:cNvSpPr>
          <p:nvPr/>
        </p:nvSpPr>
        <p:spPr>
          <a:xfrm>
            <a:off x="4427984" y="4725144"/>
            <a:ext cx="4499992" cy="201622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48895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800000"/>
              </a:buClr>
              <a:buSzTx/>
              <a:buFont typeface="Wingdings" pitchFamily="2" charset="2"/>
              <a:buChar char="Ø"/>
              <a:tabLst/>
              <a:defRPr/>
            </a:pPr>
            <a:r>
              <a:rPr lang="zh-CN" altLang="en-US" sz="3200" noProof="0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感知器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8890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800000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Verdana" pitchFamily="34" charset="0"/>
              </a:rPr>
              <a:t>臭味，微风，金光，撞击，嚎叫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48895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800000"/>
              </a:buClr>
              <a:buSzTx/>
              <a:buFont typeface="Wingdings" pitchFamily="2" charset="2"/>
              <a:buChar char="Ø"/>
              <a:tabLst/>
              <a:defRPr/>
            </a:pP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执行器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8890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800000"/>
              </a:buClr>
              <a:buSzTx/>
              <a:buFont typeface="Wingdings" pitchFamily="2" charset="2"/>
              <a:buChar char="Ø"/>
              <a:tabLst/>
              <a:defRPr/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左拐，右拐，向前，捡起，射击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48895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800000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4" descr="fc-horn-example03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24000"/>
            <a:ext cx="3125788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前向链接算法</a:t>
            </a:r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31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4" descr="fc-horn-example0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24000"/>
            <a:ext cx="3125788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前向链接算法</a:t>
            </a:r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242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4" descr="fc-horn-example05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24000"/>
            <a:ext cx="3125788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前向链接算法</a:t>
            </a:r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287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4" descr="fc-horn-example06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24000"/>
            <a:ext cx="3125788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前向链接算法</a:t>
            </a:r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172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4" descr="fc-horn-example07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24000"/>
            <a:ext cx="3125788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前向链接算法</a:t>
            </a:r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121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4" descr="fc-horn-example08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24000"/>
            <a:ext cx="3125788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前向链接算法</a:t>
            </a:r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689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反向链接算法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基本思路：从查询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q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开始从后往前推导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已知推导目标，假定前提为真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如果前提与已知事实符合，则算法结束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避免重复搜索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反向链接算法</a:t>
            </a:r>
            <a:endParaRPr lang="en-US" altLang="zh-CN" dirty="0">
              <a:ea typeface="宋体" charset="-122"/>
            </a:endParaRPr>
          </a:p>
        </p:txBody>
      </p:sp>
      <p:pic>
        <p:nvPicPr>
          <p:cNvPr id="60419" name="Picture 5" descr="bc-horn-example0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84920"/>
            <a:ext cx="3176588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638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反向链接算法</a:t>
            </a:r>
            <a:endParaRPr lang="en-US" altLang="zh-CN" dirty="0">
              <a:ea typeface="宋体" charset="-122"/>
            </a:endParaRPr>
          </a:p>
        </p:txBody>
      </p:sp>
      <p:pic>
        <p:nvPicPr>
          <p:cNvPr id="61443" name="Picture 5" descr="bc-horn-example02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56792"/>
            <a:ext cx="3176588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210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反向链接算法</a:t>
            </a:r>
            <a:endParaRPr lang="en-US" altLang="zh-CN" dirty="0">
              <a:ea typeface="宋体" charset="-122"/>
            </a:endParaRPr>
          </a:p>
        </p:txBody>
      </p:sp>
      <p:pic>
        <p:nvPicPr>
          <p:cNvPr id="62467" name="Picture 4" descr="bc-horn-example03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12912"/>
            <a:ext cx="3176588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525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Wumpus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的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PEAS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描述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完全可观察 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or 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部分可观察？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离散 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or 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连续？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静态 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or 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动态？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1484784"/>
            <a:ext cx="3086141" cy="2953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39552" y="3933056"/>
            <a:ext cx="8208912" cy="2808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zh-CN" sz="2400" u="sng" dirty="0" smtClean="0">
                <a:solidFill>
                  <a:srgbClr val="CC0099"/>
                </a:solidFill>
              </a:rPr>
              <a:t>Fully</a:t>
            </a:r>
            <a:r>
              <a:rPr lang="en-US" altLang="zh-CN" sz="2400" u="sng" dirty="0" smtClean="0"/>
              <a:t> </a:t>
            </a:r>
            <a:r>
              <a:rPr lang="en-US" altLang="zh-CN" sz="2400" u="sng" dirty="0" smtClean="0">
                <a:solidFill>
                  <a:srgbClr val="CC0099"/>
                </a:solidFill>
              </a:rPr>
              <a:t>Observable</a:t>
            </a:r>
            <a:endParaRPr lang="en-US" altLang="zh-CN" sz="2400" dirty="0" smtClean="0"/>
          </a:p>
          <a:p>
            <a:pPr marL="0" indent="0">
              <a:buNone/>
              <a:defRPr/>
            </a:pPr>
            <a:r>
              <a:rPr lang="en-US" altLang="zh-CN" sz="2400" u="sng" dirty="0" smtClean="0">
                <a:solidFill>
                  <a:srgbClr val="CC0099"/>
                </a:solidFill>
              </a:rPr>
              <a:t>Deterministic</a:t>
            </a:r>
            <a:endParaRPr lang="en-US" altLang="zh-CN" sz="2400" dirty="0" smtClean="0"/>
          </a:p>
          <a:p>
            <a:pPr marL="0" indent="0">
              <a:buNone/>
              <a:defRPr/>
            </a:pPr>
            <a:r>
              <a:rPr lang="en-US" altLang="zh-CN" sz="2400" u="sng" dirty="0" smtClean="0">
                <a:solidFill>
                  <a:srgbClr val="CC0099"/>
                </a:solidFill>
              </a:rPr>
              <a:t>Episodic</a:t>
            </a:r>
            <a:endParaRPr lang="en-US" altLang="zh-CN" sz="2400" dirty="0" smtClean="0"/>
          </a:p>
          <a:p>
            <a:pPr marL="0" indent="0">
              <a:buNone/>
              <a:defRPr/>
            </a:pPr>
            <a:r>
              <a:rPr lang="en-US" altLang="zh-CN" sz="2400" u="sng" dirty="0" smtClean="0">
                <a:solidFill>
                  <a:srgbClr val="CC0099"/>
                </a:solidFill>
              </a:rPr>
              <a:t>Static</a:t>
            </a:r>
            <a:r>
              <a:rPr lang="en-US" altLang="zh-CN" sz="2400" dirty="0" smtClean="0"/>
              <a:t>  </a:t>
            </a:r>
          </a:p>
          <a:p>
            <a:pPr marL="0" indent="0">
              <a:buNone/>
              <a:defRPr/>
            </a:pPr>
            <a:r>
              <a:rPr lang="en-US" altLang="zh-CN" sz="2400" u="sng" dirty="0" smtClean="0">
                <a:solidFill>
                  <a:srgbClr val="CC0099"/>
                </a:solidFill>
              </a:rPr>
              <a:t>Discrete</a:t>
            </a:r>
            <a:r>
              <a:rPr lang="en-US" altLang="zh-CN" sz="2400" dirty="0" smtClean="0"/>
              <a:t> </a:t>
            </a:r>
          </a:p>
          <a:p>
            <a:pPr marL="0" indent="0">
              <a:buNone/>
              <a:defRPr/>
            </a:pPr>
            <a:r>
              <a:rPr lang="en-US" altLang="zh-CN" sz="2400" u="sng" dirty="0" smtClean="0">
                <a:solidFill>
                  <a:srgbClr val="CC0099"/>
                </a:solidFill>
              </a:rPr>
              <a:t>Single-agent?</a:t>
            </a:r>
            <a:r>
              <a:rPr lang="en-US" altLang="zh-CN" sz="2400" dirty="0" smtClean="0"/>
              <a:t> </a:t>
            </a:r>
            <a:endParaRPr lang="en-US" altLang="zh-CN" sz="24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987824" y="3933056"/>
            <a:ext cx="5904656" cy="2808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zh-CN" sz="2400" dirty="0" smtClean="0"/>
              <a:t>No – only </a:t>
            </a:r>
            <a:r>
              <a:rPr lang="en-US" altLang="zh-CN" sz="2400" dirty="0" smtClean="0">
                <a:solidFill>
                  <a:schemeClr val="accent2"/>
                </a:solidFill>
              </a:rPr>
              <a:t>local</a:t>
            </a:r>
            <a:r>
              <a:rPr lang="en-US" altLang="zh-CN" sz="2400" dirty="0" smtClean="0"/>
              <a:t> perception</a:t>
            </a:r>
          </a:p>
          <a:p>
            <a:pPr marL="0" indent="0">
              <a:buNone/>
              <a:defRPr/>
            </a:pPr>
            <a:r>
              <a:rPr lang="en-US" altLang="zh-CN" sz="2400" dirty="0" smtClean="0"/>
              <a:t>Yes – outcomes exactly specified</a:t>
            </a:r>
          </a:p>
          <a:p>
            <a:pPr marL="0" indent="0">
              <a:buNone/>
              <a:defRPr/>
            </a:pPr>
            <a:r>
              <a:rPr lang="en-US" altLang="zh-CN" sz="2400" dirty="0" smtClean="0"/>
              <a:t>No – sequential at the level of actions</a:t>
            </a:r>
          </a:p>
          <a:p>
            <a:pPr marL="0" indent="0">
              <a:buNone/>
              <a:defRPr/>
            </a:pPr>
            <a:r>
              <a:rPr lang="en-US" altLang="zh-CN" sz="2400" dirty="0" smtClean="0"/>
              <a:t>Yes – </a:t>
            </a:r>
            <a:r>
              <a:rPr lang="en-US" altLang="zh-CN" sz="2400" dirty="0" err="1" smtClean="0"/>
              <a:t>Wumpus</a:t>
            </a:r>
            <a:r>
              <a:rPr lang="en-US" altLang="zh-CN" sz="2400" dirty="0" smtClean="0"/>
              <a:t> and Pits do not move</a:t>
            </a:r>
          </a:p>
          <a:p>
            <a:pPr marL="0" indent="0">
              <a:buNone/>
              <a:defRPr/>
            </a:pPr>
            <a:r>
              <a:rPr lang="en-US" altLang="zh-CN" sz="2400" dirty="0" smtClean="0"/>
              <a:t>Yes</a:t>
            </a:r>
          </a:p>
          <a:p>
            <a:pPr marL="0" indent="0">
              <a:buNone/>
              <a:defRPr/>
            </a:pPr>
            <a:r>
              <a:rPr lang="en-US" altLang="zh-CN" sz="2400" dirty="0" smtClean="0"/>
              <a:t>Yes – </a:t>
            </a:r>
            <a:r>
              <a:rPr lang="en-US" altLang="zh-CN" sz="2400" dirty="0" err="1" smtClean="0"/>
              <a:t>Wumpus</a:t>
            </a:r>
            <a:r>
              <a:rPr lang="en-US" altLang="zh-CN" sz="2400" dirty="0" smtClean="0"/>
              <a:t> is essentially a natural feature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反向链接算法</a:t>
            </a:r>
            <a:endParaRPr lang="en-US" altLang="zh-CN" dirty="0">
              <a:ea typeface="宋体" charset="-122"/>
            </a:endParaRPr>
          </a:p>
        </p:txBody>
      </p:sp>
      <p:pic>
        <p:nvPicPr>
          <p:cNvPr id="63491" name="Picture 4" descr="bc-horn-example0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12912"/>
            <a:ext cx="3176588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384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反向链接算法</a:t>
            </a:r>
            <a:endParaRPr lang="en-US" altLang="zh-CN" dirty="0">
              <a:ea typeface="宋体" charset="-122"/>
            </a:endParaRPr>
          </a:p>
        </p:txBody>
      </p:sp>
      <p:pic>
        <p:nvPicPr>
          <p:cNvPr id="64515" name="Picture 4" descr="bc-horn-example05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12912"/>
            <a:ext cx="3176588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460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反向链接算法</a:t>
            </a:r>
            <a:endParaRPr lang="en-US" altLang="zh-CN" dirty="0">
              <a:ea typeface="宋体" charset="-122"/>
            </a:endParaRPr>
          </a:p>
        </p:txBody>
      </p:sp>
      <p:pic>
        <p:nvPicPr>
          <p:cNvPr id="65539" name="Picture 4" descr="bc-horn-example06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12912"/>
            <a:ext cx="3176588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838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反向链接算法</a:t>
            </a:r>
            <a:endParaRPr lang="en-US" altLang="zh-CN" dirty="0">
              <a:ea typeface="宋体" charset="-122"/>
            </a:endParaRPr>
          </a:p>
        </p:txBody>
      </p:sp>
      <p:pic>
        <p:nvPicPr>
          <p:cNvPr id="66563" name="Picture 4" descr="bc-horn-example07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12912"/>
            <a:ext cx="3176588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258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反向链接算法</a:t>
            </a:r>
            <a:endParaRPr lang="en-US" altLang="zh-CN" dirty="0">
              <a:ea typeface="宋体" charset="-122"/>
            </a:endParaRPr>
          </a:p>
        </p:txBody>
      </p:sp>
      <p:pic>
        <p:nvPicPr>
          <p:cNvPr id="67587" name="Picture 4" descr="bc-horn-example08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12912"/>
            <a:ext cx="3176588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324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反向链接算法</a:t>
            </a:r>
            <a:endParaRPr lang="en-US" altLang="zh-CN" dirty="0">
              <a:ea typeface="宋体" charset="-122"/>
            </a:endParaRPr>
          </a:p>
        </p:txBody>
      </p:sp>
      <p:pic>
        <p:nvPicPr>
          <p:cNvPr id="68611" name="Picture 4" descr="bc-horn-example09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12912"/>
            <a:ext cx="3176588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807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反向链接算法</a:t>
            </a:r>
            <a:endParaRPr lang="en-US" altLang="zh-CN" dirty="0">
              <a:ea typeface="宋体" charset="-122"/>
            </a:endParaRPr>
          </a:p>
        </p:txBody>
      </p:sp>
      <p:pic>
        <p:nvPicPr>
          <p:cNvPr id="69635" name="Picture 4" descr="bc-horn-example10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12912"/>
            <a:ext cx="3176588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199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前向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VS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反向链接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前向链接是数据驱动的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前向推导会执行许多与目标无关的推导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反向推导是目标驱动的，用于解决问题的推导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反向推导的复杂度通常要少于知识库的推导法则大小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有效的命题逻辑推理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两个著名的命题逻辑推理算法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DPLL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算法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(Davis, Putnam, Logemann, Loveland)</a:t>
            </a: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不完整的局部搜索算法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2"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err="1" smtClean="0">
                <a:latin typeface="楷体" pitchFamily="49" charset="-122"/>
                <a:ea typeface="楷体" pitchFamily="49" charset="-122"/>
              </a:rPr>
              <a:t>WalkSAT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Algorithm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DPLL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算法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53136"/>
          </a:xfrm>
        </p:spPr>
        <p:txBody>
          <a:bodyPr>
            <a:normAutofit fontScale="77500" lnSpcReduction="20000"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目标：判断输入的逻辑语句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(CNF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语句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是否是可满足的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比枚举算法的改进：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及早终止算法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2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一个子句是真如果其中任意一个文字为真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 lvl="2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一个子句是假如果所有的文字都为假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纯符号启发式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2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纯符号：某个文字在所有的子句中都是正或者负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 lvl="2"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(A∨ ﹁ B), (﹁ C∨ ﹁ B), ( C∨ A), A,B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为纯符号，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C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不是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 lvl="2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找到纯符号能够通过对纯符号的赋值使句子为真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单元子句启发式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2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单元子句：子句中除了某个文字外其他文字都是假的子句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 lvl="2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单元子句中的文字必须为真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 lvl="2"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e.g. 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已知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为真，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(﹁ C∨ ﹁ B)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变为单位子句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﹁C</a:t>
            </a:r>
            <a:endParaRPr lang="zh-CN" altLang="en-US" sz="2800" dirty="0" smtClean="0">
              <a:latin typeface="楷体" pitchFamily="49" charset="-122"/>
              <a:ea typeface="楷体" pitchFamily="49" charset="-122"/>
            </a:endParaRPr>
          </a:p>
          <a:p>
            <a:pPr lvl="2"/>
            <a:endParaRPr lang="zh-CN" alt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探索</a:t>
            </a:r>
            <a:r>
              <a:rPr lang="en-US" altLang="zh-CN" dirty="0" err="1">
                <a:latin typeface="楷体" pitchFamily="49" charset="-122"/>
                <a:ea typeface="楷体" pitchFamily="49" charset="-122"/>
              </a:rPr>
              <a:t>Wumpus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世界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66" y="1899586"/>
            <a:ext cx="3656038" cy="3499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280" y="1899586"/>
            <a:ext cx="3280333" cy="3257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613" y="1948838"/>
            <a:ext cx="1790700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695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DPLL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算法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544543"/>
            <a:ext cx="8159702" cy="5301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楷体" pitchFamily="49" charset="-122"/>
                <a:ea typeface="楷体" pitchFamily="49" charset="-122"/>
              </a:rPr>
              <a:t>WalkSAT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算法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不完整的，局部搜索算法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评估函数：最小化不满足的子句数量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楷体" pitchFamily="49" charset="-122"/>
                <a:ea typeface="楷体" pitchFamily="49" charset="-122"/>
              </a:rPr>
              <a:t>WalkSAT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算法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772816"/>
            <a:ext cx="8695998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困难的可满足性问题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考虑一个随机的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3-CNF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语句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32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个可能的赋值中有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16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个是该语句的模型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低约束问题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)</a:t>
            </a: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过约束问题：使得语句得到满足的模型数量很少且很可能无解 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(m/n&gt;=4.3,m,n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是子句，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变量的数量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)</a:t>
            </a:r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348880"/>
            <a:ext cx="6624736" cy="919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困难的可满足性问题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700808"/>
            <a:ext cx="7096273" cy="4930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困难的可满足性问题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772816"/>
            <a:ext cx="6592589" cy="4566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总结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Rectangle 4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507288" cy="4953000"/>
          </a:xfrm>
        </p:spPr>
        <p:txBody>
          <a:bodyPr>
            <a:normAutofit/>
          </a:bodyPr>
          <a:lstStyle/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基于知识的</a:t>
            </a:r>
            <a:r>
              <a:rPr lang="en-US" altLang="zh-CN" sz="3200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Agent</a:t>
            </a: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逻辑</a:t>
            </a:r>
            <a:endParaRPr lang="en-US" altLang="zh-CN" sz="3200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32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Verdana" pitchFamily="34" charset="0"/>
              </a:rPr>
              <a:t>命题逻辑</a:t>
            </a:r>
            <a:endParaRPr lang="en-US" altLang="zh-CN" sz="3200" dirty="0" smtClean="0">
              <a:solidFill>
                <a:srgbClr val="FF0000"/>
              </a:solidFill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889000" lvl="1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31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Verdana" pitchFamily="34" charset="0"/>
              </a:rPr>
              <a:t>定义</a:t>
            </a:r>
            <a:endParaRPr lang="en-US" altLang="zh-CN" sz="3100" dirty="0" smtClean="0">
              <a:solidFill>
                <a:srgbClr val="FF0000"/>
              </a:solidFill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889000" lvl="1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31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Verdana" pitchFamily="34" charset="0"/>
              </a:rPr>
              <a:t>推导证明</a:t>
            </a:r>
            <a:endParaRPr lang="en-US" altLang="zh-CN" sz="3100" dirty="0" smtClean="0">
              <a:solidFill>
                <a:srgbClr val="FF0000"/>
              </a:solidFill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889000" lvl="1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31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Verdana" pitchFamily="34" charset="0"/>
              </a:rPr>
              <a:t>模型检验</a:t>
            </a:r>
            <a:endParaRPr lang="en-US" altLang="zh-CN" sz="3100" dirty="0" smtClean="0">
              <a:solidFill>
                <a:srgbClr val="FF0000"/>
              </a:solidFill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None/>
            </a:pPr>
            <a:endParaRPr lang="en-US" altLang="zh-CN" sz="3200" dirty="0" smtClean="0">
              <a:ea typeface="Verdana" pitchFamily="34" charset="0"/>
              <a:cs typeface="Verdana" pitchFamily="34" charset="0"/>
            </a:endParaRPr>
          </a:p>
          <a:p>
            <a:endParaRPr lang="en-US" sz="3200" dirty="0" smtClean="0"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564904"/>
            <a:ext cx="8254624" cy="2232248"/>
          </a:xfrm>
        </p:spPr>
        <p:txBody>
          <a:bodyPr>
            <a:normAutofit/>
          </a:bodyPr>
          <a:lstStyle/>
          <a:p>
            <a:pPr algn="ctr"/>
            <a:r>
              <a:rPr lang="en-US" altLang="zh-CN" sz="8000" dirty="0" smtClean="0">
                <a:solidFill>
                  <a:srgbClr val="800000"/>
                </a:solidFill>
              </a:rPr>
              <a:t>Qa</a:t>
            </a:r>
            <a:r>
              <a:rPr lang="zh-CN" altLang="en-US" sz="8000" dirty="0" smtClean="0">
                <a:solidFill>
                  <a:srgbClr val="800000"/>
                </a:solidFill>
              </a:rPr>
              <a:t>？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/>
            </a:r>
            <a:br>
              <a:rPr lang="en-US" sz="2700" dirty="0" smtClean="0"/>
            </a:b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322275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探索</a:t>
            </a:r>
            <a:r>
              <a:rPr lang="en-US" altLang="zh-CN" dirty="0" err="1">
                <a:latin typeface="楷体" pitchFamily="49" charset="-122"/>
                <a:ea typeface="楷体" pitchFamily="49" charset="-122"/>
              </a:rPr>
              <a:t>Wumpus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世界</a:t>
            </a:r>
            <a:endParaRPr lang="en-US" altLang="zh-CN" dirty="0">
              <a:ea typeface="宋体" charset="-122"/>
            </a:endParaRPr>
          </a:p>
        </p:txBody>
      </p:sp>
      <p:pic>
        <p:nvPicPr>
          <p:cNvPr id="14339" name="Picture 4" descr="wumpus-seq0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2138363"/>
            <a:ext cx="257175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494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探索</a:t>
            </a:r>
            <a:r>
              <a:rPr lang="en-US" altLang="zh-CN" dirty="0" err="1">
                <a:latin typeface="楷体" pitchFamily="49" charset="-122"/>
                <a:ea typeface="楷体" pitchFamily="49" charset="-122"/>
              </a:rPr>
              <a:t>Wumpus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世界</a:t>
            </a:r>
            <a:endParaRPr lang="en-US" altLang="zh-CN" dirty="0">
              <a:ea typeface="宋体" charset="-122"/>
            </a:endParaRPr>
          </a:p>
        </p:txBody>
      </p:sp>
      <p:pic>
        <p:nvPicPr>
          <p:cNvPr id="14339" name="Picture 4" descr="wumpus-seq0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2138363"/>
            <a:ext cx="257175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494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xT_Template_light(pure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NExT_Template_light(pure)</Template>
  <TotalTime>25298</TotalTime>
  <Words>1863</Words>
  <Application>Microsoft Office PowerPoint</Application>
  <PresentationFormat>全屏显示(4:3)</PresentationFormat>
  <Paragraphs>303</Paragraphs>
  <Slides>77</Slides>
  <Notes>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77</vt:i4>
      </vt:variant>
    </vt:vector>
  </HeadingPairs>
  <TitlesOfParts>
    <vt:vector size="80" baseType="lpstr">
      <vt:lpstr>NExT_Template_light(pure)</vt:lpstr>
      <vt:lpstr>Equation</vt:lpstr>
      <vt:lpstr>公式</vt:lpstr>
      <vt:lpstr>第七章   逻辑Agent   </vt:lpstr>
      <vt:lpstr>内容提要</vt:lpstr>
      <vt:lpstr>基于知识的Agent</vt:lpstr>
      <vt:lpstr>基于知识的Agent</vt:lpstr>
      <vt:lpstr>Wumpus的PEAS描述</vt:lpstr>
      <vt:lpstr>Wumpus的PEAS描述</vt:lpstr>
      <vt:lpstr>探索Wumpus世界</vt:lpstr>
      <vt:lpstr>探索Wumpus世界</vt:lpstr>
      <vt:lpstr>探索Wumpus世界</vt:lpstr>
      <vt:lpstr>探索Wumpus世界</vt:lpstr>
      <vt:lpstr>探索Wumpus世界</vt:lpstr>
      <vt:lpstr>探索Wumpus世界</vt:lpstr>
      <vt:lpstr>逻辑</vt:lpstr>
      <vt:lpstr>蕴含</vt:lpstr>
      <vt:lpstr>实例：Wumpus世界中的蕴含</vt:lpstr>
      <vt:lpstr>实例：Wumpus世界中的蕴含</vt:lpstr>
      <vt:lpstr>实例：Wumpus世界中的蕴含</vt:lpstr>
      <vt:lpstr>实例：Wumpus世界中的蕴含</vt:lpstr>
      <vt:lpstr>实例：Wumpus世界中的蕴含</vt:lpstr>
      <vt:lpstr>探索Wumpus世界</vt:lpstr>
      <vt:lpstr>探索Wumpus世界</vt:lpstr>
      <vt:lpstr>探索Wumpus世界</vt:lpstr>
      <vt:lpstr>探索Wumpus世界</vt:lpstr>
      <vt:lpstr>推理</vt:lpstr>
      <vt:lpstr>完备性</vt:lpstr>
      <vt:lpstr>命题逻辑：语法</vt:lpstr>
      <vt:lpstr>命题逻辑：语法</vt:lpstr>
      <vt:lpstr>命题逻辑：语义</vt:lpstr>
      <vt:lpstr>命题逻辑：真值表</vt:lpstr>
      <vt:lpstr>Wumpus世界的知识库</vt:lpstr>
      <vt:lpstr>Wumpus世界的知识库</vt:lpstr>
      <vt:lpstr>真值表枚举算法</vt:lpstr>
      <vt:lpstr>逻辑等价</vt:lpstr>
      <vt:lpstr>逻辑等价</vt:lpstr>
      <vt:lpstr>有效性和可满足性</vt:lpstr>
      <vt:lpstr>推理和证明</vt:lpstr>
      <vt:lpstr>推理规则</vt:lpstr>
      <vt:lpstr>应用推理规则</vt:lpstr>
      <vt:lpstr>Wumpus例子的证明</vt:lpstr>
      <vt:lpstr>归结</vt:lpstr>
      <vt:lpstr>归结可靠性证明</vt:lpstr>
      <vt:lpstr>转换成合取范式</vt:lpstr>
      <vt:lpstr>归结算法</vt:lpstr>
      <vt:lpstr>归纳实例</vt:lpstr>
      <vt:lpstr>Horn子句</vt:lpstr>
      <vt:lpstr>前向链接算法</vt:lpstr>
      <vt:lpstr>前向链接算法</vt:lpstr>
      <vt:lpstr>前向链接算法</vt:lpstr>
      <vt:lpstr>前向链接算法</vt:lpstr>
      <vt:lpstr>前向链接算法</vt:lpstr>
      <vt:lpstr>前向链接算法</vt:lpstr>
      <vt:lpstr>前向链接算法</vt:lpstr>
      <vt:lpstr>前向链接算法</vt:lpstr>
      <vt:lpstr>前向链接算法</vt:lpstr>
      <vt:lpstr>前向链接算法</vt:lpstr>
      <vt:lpstr>反向链接算法</vt:lpstr>
      <vt:lpstr>反向链接算法</vt:lpstr>
      <vt:lpstr>反向链接算法</vt:lpstr>
      <vt:lpstr>反向链接算法</vt:lpstr>
      <vt:lpstr>反向链接算法</vt:lpstr>
      <vt:lpstr>反向链接算法</vt:lpstr>
      <vt:lpstr>反向链接算法</vt:lpstr>
      <vt:lpstr>反向链接算法</vt:lpstr>
      <vt:lpstr>反向链接算法</vt:lpstr>
      <vt:lpstr>反向链接算法</vt:lpstr>
      <vt:lpstr>反向链接算法</vt:lpstr>
      <vt:lpstr>前向VS反向链接</vt:lpstr>
      <vt:lpstr>有效的命题逻辑推理</vt:lpstr>
      <vt:lpstr>DPLL算法</vt:lpstr>
      <vt:lpstr>DPLL算法</vt:lpstr>
      <vt:lpstr>WalkSAT算法</vt:lpstr>
      <vt:lpstr>WalkSAT算法</vt:lpstr>
      <vt:lpstr>困难的可满足性问题</vt:lpstr>
      <vt:lpstr>困难的可满足性问题</vt:lpstr>
      <vt:lpstr>困难的可满足性问题</vt:lpstr>
      <vt:lpstr>总结</vt:lpstr>
      <vt:lpstr>Qa？ 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Search Center A NUS-Tsinghua Joint Center on Extreme Search</dc:title>
  <dc:creator>Luan Huanbo</dc:creator>
  <cp:lastModifiedBy>hnxy</cp:lastModifiedBy>
  <cp:revision>1741</cp:revision>
  <dcterms:created xsi:type="dcterms:W3CDTF">2012-07-06T08:29:17Z</dcterms:created>
  <dcterms:modified xsi:type="dcterms:W3CDTF">2019-10-17T11:33:20Z</dcterms:modified>
</cp:coreProperties>
</file>