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6"/>
  </p:notesMasterIdLst>
  <p:handoutMasterIdLst>
    <p:handoutMasterId r:id="rId47"/>
  </p:handoutMasterIdLst>
  <p:sldIdLst>
    <p:sldId id="591" r:id="rId2"/>
    <p:sldId id="439" r:id="rId3"/>
    <p:sldId id="503" r:id="rId4"/>
    <p:sldId id="659" r:id="rId5"/>
    <p:sldId id="752" r:id="rId6"/>
    <p:sldId id="684" r:id="rId7"/>
    <p:sldId id="685" r:id="rId8"/>
    <p:sldId id="660" r:id="rId9"/>
    <p:sldId id="731" r:id="rId10"/>
    <p:sldId id="661" r:id="rId11"/>
    <p:sldId id="732" r:id="rId12"/>
    <p:sldId id="753" r:id="rId13"/>
    <p:sldId id="733" r:id="rId14"/>
    <p:sldId id="754" r:id="rId15"/>
    <p:sldId id="734" r:id="rId16"/>
    <p:sldId id="755" r:id="rId17"/>
    <p:sldId id="758" r:id="rId18"/>
    <p:sldId id="662" r:id="rId19"/>
    <p:sldId id="663" r:id="rId20"/>
    <p:sldId id="692" r:id="rId21"/>
    <p:sldId id="664" r:id="rId22"/>
    <p:sldId id="686" r:id="rId23"/>
    <p:sldId id="687" r:id="rId24"/>
    <p:sldId id="665" r:id="rId25"/>
    <p:sldId id="702" r:id="rId26"/>
    <p:sldId id="701" r:id="rId27"/>
    <p:sldId id="735" r:id="rId28"/>
    <p:sldId id="736" r:id="rId29"/>
    <p:sldId id="737" r:id="rId30"/>
    <p:sldId id="739" r:id="rId31"/>
    <p:sldId id="740" r:id="rId32"/>
    <p:sldId id="741" r:id="rId33"/>
    <p:sldId id="742" r:id="rId34"/>
    <p:sldId id="743" r:id="rId35"/>
    <p:sldId id="744" r:id="rId36"/>
    <p:sldId id="745" r:id="rId37"/>
    <p:sldId id="746" r:id="rId38"/>
    <p:sldId id="747" r:id="rId39"/>
    <p:sldId id="748" r:id="rId40"/>
    <p:sldId id="749" r:id="rId41"/>
    <p:sldId id="750" r:id="rId42"/>
    <p:sldId id="756" r:id="rId43"/>
    <p:sldId id="757" r:id="rId44"/>
    <p:sldId id="476" r:id="rId45"/>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4" autoAdjust="0"/>
    <p:restoredTop sz="90360" autoAdjust="0"/>
  </p:normalViewPr>
  <p:slideViewPr>
    <p:cSldViewPr>
      <p:cViewPr varScale="1">
        <p:scale>
          <a:sx n="61" d="100"/>
          <a:sy n="61" d="100"/>
        </p:scale>
        <p:origin x="-156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3" d="100"/>
          <a:sy n="83" d="100"/>
        </p:scale>
        <p:origin x="-3960"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72F0BD33-6F4E-4442-AE10-F7766F96CE00}" type="datetimeFigureOut">
              <a:rPr lang="zh-CN" altLang="en-US" smtClean="0"/>
              <a:pPr/>
              <a:t>2019/10/23</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B95DD10B-BFFD-4063-AB6B-D37A894C6EFC}" type="slidenum">
              <a:rPr lang="zh-CN" altLang="en-US" smtClean="0"/>
              <a:pPr/>
              <a:t>‹#›</a:t>
            </a:fld>
            <a:endParaRPr lang="zh-CN" altLang="en-US"/>
          </a:p>
        </p:txBody>
      </p:sp>
    </p:spTree>
    <p:extLst>
      <p:ext uri="{BB962C8B-B14F-4D97-AF65-F5344CB8AC3E}">
        <p14:creationId xmlns:p14="http://schemas.microsoft.com/office/powerpoint/2010/main" val="241853536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139C77C4-79B1-4BB9-91B3-4C87C057B65F}" type="datetimeFigureOut">
              <a:rPr lang="zh-CN" altLang="en-US" smtClean="0"/>
              <a:pPr/>
              <a:t>2019/10/23</a:t>
            </a:fld>
            <a:endParaRPr lang="zh-CN" alt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F771BAA4-B46D-40F9-ABAC-F33DAD13BD98}" type="slidenum">
              <a:rPr lang="zh-CN" altLang="en-US" smtClean="0"/>
              <a:pPr/>
              <a:t>‹#›</a:t>
            </a:fld>
            <a:endParaRPr lang="zh-CN" altLang="en-US"/>
          </a:p>
        </p:txBody>
      </p:sp>
    </p:spTree>
    <p:extLst>
      <p:ext uri="{BB962C8B-B14F-4D97-AF65-F5344CB8AC3E}">
        <p14:creationId xmlns:p14="http://schemas.microsoft.com/office/powerpoint/2010/main" val="418078435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venturebeat.com/company/youtub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venturebeat.com/company/foursquare" TargetMode="External"/><Relationship Id="rId4" Type="http://schemas.openxmlformats.org/officeDocument/2006/relationships/hyperlink" Target="http://venturebeat.com/company/faceboo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p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wrap="square" lIns="96661" tIns="48331" rIns="96661" bIns="48331"/>
          <a:lstStyle/>
          <a:p>
            <a:pPr eaLnBrk="1" hangingPunct="1">
              <a:spcBef>
                <a:spcPct val="0"/>
              </a:spcBef>
            </a:pPr>
            <a:endParaRPr lang="en-US" dirty="0"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CDE2CD75-3708-4860-AE07-B3B1373E0532}" type="slidenum">
              <a:rPr lang="en-US" smtClean="0"/>
              <a:pPr/>
              <a:t>2</a:t>
            </a:fld>
            <a:endParaRPr lang="en-US" smtClean="0"/>
          </a:p>
        </p:txBody>
      </p:sp>
      <p:sp>
        <p:nvSpPr>
          <p:cNvPr id="5" name="页脚占位符 4"/>
          <p:cNvSpPr>
            <a:spLocks noGrp="1"/>
          </p:cNvSpPr>
          <p:nvPr>
            <p:ph type="ftr" sz="quarter" idx="10"/>
          </p:nvPr>
        </p:nvSpPr>
        <p:spPr/>
        <p:txBody>
          <a:bodyPr/>
          <a:lstStyle/>
          <a:p>
            <a:endParaRPr lang="zh-CN" altLang="en-US"/>
          </a:p>
        </p:txBody>
      </p:sp>
      <p:sp>
        <p:nvSpPr>
          <p:cNvPr id="6" name="页眉占位符 5"/>
          <p:cNvSpPr>
            <a:spLocks noGrp="1"/>
          </p:cNvSpPr>
          <p:nvPr>
            <p:ph type="hdr" sz="quarter" idx="1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8">
              <a:defRPr/>
            </a:pPr>
            <a:endParaRPr lang="en-US" baseline="0" dirty="0" smtClean="0"/>
          </a:p>
          <a:p>
            <a:pPr defTabSz="914318">
              <a:defRPr/>
            </a:pPr>
            <a:r>
              <a:rPr lang="en-US" baseline="0" dirty="0" smtClean="0"/>
              <a:t>But just how big these UGCs are. On average, in e</a:t>
            </a:r>
            <a:r>
              <a:rPr lang="en-US" dirty="0"/>
              <a:t>very 60 seconds in social media, two million videos are viewed on </a:t>
            </a:r>
            <a:r>
              <a:rPr lang="en-US" dirty="0">
                <a:hlinkClick r:id="rId3"/>
              </a:rPr>
              <a:t>YouTube</a:t>
            </a:r>
            <a:r>
              <a:rPr lang="en-US" dirty="0"/>
              <a:t>, 700,000 messages are delivered by way of </a:t>
            </a:r>
            <a:r>
              <a:rPr lang="en-US" dirty="0" err="1">
                <a:hlinkClick r:id="rId4"/>
              </a:rPr>
              <a:t>Facebook</a:t>
            </a:r>
            <a:r>
              <a:rPr lang="en-US" dirty="0"/>
              <a:t>, 175,000 tweets are fired off into the ether, and 2,000 </a:t>
            </a:r>
            <a:r>
              <a:rPr lang="en-US" dirty="0">
                <a:hlinkClick r:id="rId5"/>
              </a:rPr>
              <a:t>Foursquare</a:t>
            </a:r>
            <a:r>
              <a:rPr lang="en-US" dirty="0"/>
              <a:t> check-ins tell the world where we are. When considered together, one thing seems clear: social media has taken over the world. </a:t>
            </a:r>
            <a:endParaRPr lang="en-US" altLang="zh-CN"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pPr/>
              <a:t>44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47007"/>
            <a:ext cx="7772400" cy="1470025"/>
          </a:xfrm>
        </p:spPr>
        <p:txBody>
          <a:bodyPr/>
          <a:lstStyle>
            <a:lvl1pPr>
              <a:defRPr b="1">
                <a:solidFill>
                  <a:schemeClr val="tx1">
                    <a:lumMod val="75000"/>
                    <a:lumOff val="25000"/>
                  </a:schemeClr>
                </a:solidFill>
              </a:defRPr>
            </a:lvl1pPr>
          </a:lstStyle>
          <a:p>
            <a:r>
              <a:rPr lang="en-US" altLang="zh-CN" smtClean="0"/>
              <a:t>Click to edit Master title style</a:t>
            </a:r>
            <a:endParaRPr lang="en-SG" dirty="0"/>
          </a:p>
        </p:txBody>
      </p:sp>
      <p:sp>
        <p:nvSpPr>
          <p:cNvPr id="3" name="Subtitle 2"/>
          <p:cNvSpPr>
            <a:spLocks noGrp="1"/>
          </p:cNvSpPr>
          <p:nvPr>
            <p:ph type="subTitle" idx="1"/>
          </p:nvPr>
        </p:nvSpPr>
        <p:spPr>
          <a:xfrm>
            <a:off x="1403648" y="4581128"/>
            <a:ext cx="6400800" cy="12961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SG" dirty="0"/>
          </a:p>
        </p:txBody>
      </p:sp>
      <p:sp>
        <p:nvSpPr>
          <p:cNvPr id="4" name="灯片编号占位符 3"/>
          <p:cNvSpPr>
            <a:spLocks noGrp="1"/>
          </p:cNvSpPr>
          <p:nvPr>
            <p:ph type="sldNum" sz="quarter" idx="10"/>
          </p:nvPr>
        </p:nvSpPr>
        <p:spPr>
          <a:xfrm>
            <a:off x="-108520" y="6492875"/>
            <a:ext cx="6768752" cy="365125"/>
          </a:xfrm>
        </p:spPr>
        <p:txBody>
          <a:bodyPr/>
          <a:lstStyle>
            <a:lvl1pPr>
              <a:defRPr/>
            </a:lvl1pPr>
          </a:lstStyle>
          <a:p>
            <a:r>
              <a:rPr lang="en-SG" dirty="0" smtClean="0"/>
              <a:t>2015</a:t>
            </a:r>
            <a:r>
              <a:rPr lang="zh-CN" altLang="en-US" dirty="0" smtClean="0"/>
              <a:t>年</a:t>
            </a:r>
            <a:r>
              <a:rPr lang="en-US" altLang="zh-CN" dirty="0" smtClean="0"/>
              <a:t>1</a:t>
            </a:r>
            <a:r>
              <a:rPr lang="zh-CN" altLang="en-US" dirty="0" smtClean="0"/>
              <a:t>月                                                                                                湖南大学信息科学与工程学院</a:t>
            </a:r>
            <a:endParaRPr lang="en-SG" dirty="0"/>
          </a:p>
        </p:txBody>
      </p:sp>
    </p:spTree>
    <p:extLst>
      <p:ext uri="{BB962C8B-B14F-4D97-AF65-F5344CB8AC3E}">
        <p14:creationId xmlns:p14="http://schemas.microsoft.com/office/powerpoint/2010/main" val="1013235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81" y="0"/>
            <a:ext cx="9141319" cy="1417638"/>
          </a:xfrm>
          <a:gradFill flip="none" rotWithShape="1">
            <a:gsLst>
              <a:gs pos="0">
                <a:schemeClr val="tx1">
                  <a:lumMod val="73000"/>
                </a:schemeClr>
              </a:gs>
              <a:gs pos="50000">
                <a:schemeClr val="tx1">
                  <a:lumMod val="65000"/>
                  <a:lumOff val="35000"/>
                </a:schemeClr>
              </a:gs>
              <a:gs pos="100000">
                <a:schemeClr val="tx1">
                  <a:lumMod val="50000"/>
                  <a:lumOff val="50000"/>
                </a:schemeClr>
              </a:gs>
            </a:gsLst>
            <a:lin ang="0" scaled="1"/>
            <a:tileRect/>
          </a:gra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altLang="zh-CN" smtClean="0"/>
              <a:t>Click to edit Master title style</a:t>
            </a:r>
            <a:endParaRPr lang="en-SG"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SG" dirty="0"/>
          </a:p>
        </p:txBody>
      </p:sp>
      <p:sp>
        <p:nvSpPr>
          <p:cNvPr id="6" name="Slide Number Placeholder 5"/>
          <p:cNvSpPr>
            <a:spLocks noGrp="1"/>
          </p:cNvSpPr>
          <p:nvPr>
            <p:ph type="sldNum" sz="quarter" idx="12"/>
          </p:nvPr>
        </p:nvSpPr>
        <p:spPr>
          <a:xfrm>
            <a:off x="467544" y="6356350"/>
            <a:ext cx="2133600" cy="365125"/>
          </a:xfrm>
        </p:spPr>
        <p:txBody>
          <a:bodyPr/>
          <a:lstStyle/>
          <a:p>
            <a:fld id="{7D75B9EA-579D-4E82-A1B2-247215221A92}" type="slidenum">
              <a:rPr lang="en-SG" smtClean="0"/>
              <a:pPr/>
              <a:t>‹#›</a:t>
            </a:fld>
            <a:endParaRPr lang="en-SG" dirty="0"/>
          </a:p>
        </p:txBody>
      </p:sp>
      <p:sp>
        <p:nvSpPr>
          <p:cNvPr id="7" name="Rectangle 6"/>
          <p:cNvSpPr/>
          <p:nvPr userDrawn="1"/>
        </p:nvSpPr>
        <p:spPr>
          <a:xfrm>
            <a:off x="0" y="1412775"/>
            <a:ext cx="9144000" cy="6785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991006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d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276872"/>
            <a:ext cx="7772400" cy="1362075"/>
          </a:xfrm>
        </p:spPr>
        <p:txBody>
          <a:bodyPr anchor="t"/>
          <a:lstStyle>
            <a:lvl1pPr algn="l">
              <a:defRPr sz="4000" b="1" cap="all">
                <a:solidFill>
                  <a:schemeClr val="tx1">
                    <a:lumMod val="75000"/>
                    <a:lumOff val="25000"/>
                  </a:schemeClr>
                </a:solidFill>
              </a:defRPr>
            </a:lvl1pPr>
          </a:lstStyle>
          <a:p>
            <a:r>
              <a:rPr lang="en-US" altLang="zh-CN" smtClean="0"/>
              <a:t>Click to edit Master title style</a:t>
            </a:r>
            <a:endParaRPr lang="en-SG" dirty="0"/>
          </a:p>
        </p:txBody>
      </p:sp>
      <p:sp>
        <p:nvSpPr>
          <p:cNvPr id="3" name="Text Placeholder 2"/>
          <p:cNvSpPr>
            <a:spLocks noGrp="1"/>
          </p:cNvSpPr>
          <p:nvPr>
            <p:ph type="body" idx="1"/>
          </p:nvPr>
        </p:nvSpPr>
        <p:spPr>
          <a:xfrm>
            <a:off x="755576" y="3861049"/>
            <a:ext cx="7772400" cy="43204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Tree>
    <p:extLst>
      <p:ext uri="{BB962C8B-B14F-4D97-AF65-F5344CB8AC3E}">
        <p14:creationId xmlns:p14="http://schemas.microsoft.com/office/powerpoint/2010/main" val="4341366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6"/>
          <p:cNvSpPr>
            <a:spLocks noGrp="1"/>
          </p:cNvSpPr>
          <p:nvPr>
            <p:ph type="sldNum" sz="quarter" idx="10"/>
          </p:nvPr>
        </p:nvSpPr>
        <p:spPr/>
        <p:txBody>
          <a:bodyPr/>
          <a:lstStyle>
            <a:lvl1pPr>
              <a:defRPr/>
            </a:lvl1pPr>
          </a:lstStyle>
          <a:p>
            <a:fld id="{79504BA9-FD43-491D-A0E4-EDE828381183}" type="slidenum">
              <a:rPr lang="en-US" smtClean="0"/>
              <a:pPr/>
              <a:t>‹#›</a:t>
            </a:fld>
            <a:endParaRPr lang="en-US"/>
          </a:p>
        </p:txBody>
      </p:sp>
    </p:spTree>
    <p:extLst>
      <p:ext uri="{BB962C8B-B14F-4D97-AF65-F5344CB8AC3E}">
        <p14:creationId xmlns:p14="http://schemas.microsoft.com/office/powerpoint/2010/main" val="316305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75B9EA-579D-4E82-A1B2-247215221A92}" type="slidenum">
              <a:rPr lang="en-SG" smtClean="0"/>
              <a:pPr/>
              <a:t>‹#›</a:t>
            </a:fld>
            <a:endParaRPr lang="en-SG" dirty="0"/>
          </a:p>
        </p:txBody>
      </p:sp>
    </p:spTree>
    <p:extLst>
      <p:ext uri="{BB962C8B-B14F-4D97-AF65-F5344CB8AC3E}">
        <p14:creationId xmlns:p14="http://schemas.microsoft.com/office/powerpoint/2010/main" val="26491005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SG"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5B9EA-579D-4E82-A1B2-247215221A92}" type="slidenum">
              <a:rPr lang="en-SG" smtClean="0"/>
              <a:pPr/>
              <a:t>‹#›</a:t>
            </a:fld>
            <a:endParaRPr lang="en-SG" dirty="0"/>
          </a:p>
        </p:txBody>
      </p:sp>
    </p:spTree>
    <p:extLst>
      <p:ext uri="{BB962C8B-B14F-4D97-AF65-F5344CB8AC3E}">
        <p14:creationId xmlns:p14="http://schemas.microsoft.com/office/powerpoint/2010/main" val="209750481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oleObject" Target="../embeddings/oleObject12.bin"/><Relationship Id="rId4" Type="http://schemas.openxmlformats.org/officeDocument/2006/relationships/image" Target="../media/image8.wmf"/><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image" Target="../media/image15.wmf"/><Relationship Id="rId5" Type="http://schemas.openxmlformats.org/officeDocument/2006/relationships/oleObject" Target="../embeddings/oleObject14.bin"/><Relationship Id="rId10" Type="http://schemas.openxmlformats.org/officeDocument/2006/relationships/oleObject" Target="../embeddings/oleObject17.bin"/><Relationship Id="rId4" Type="http://schemas.openxmlformats.org/officeDocument/2006/relationships/image" Target="../media/image12.wmf"/><Relationship Id="rId9"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9.bin"/><Relationship Id="rId10" Type="http://schemas.openxmlformats.org/officeDocument/2006/relationships/oleObject" Target="../embeddings/oleObject23.bin"/><Relationship Id="rId4" Type="http://schemas.openxmlformats.org/officeDocument/2006/relationships/image" Target="../media/image16.wmf"/><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25.bin"/><Relationship Id="rId4" Type="http://schemas.openxmlformats.org/officeDocument/2006/relationships/image" Target="../media/image18.wmf"/><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8.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slideLayout" Target="../slideLayouts/slideLayout5.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47.tmp"/><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47.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44825"/>
            <a:ext cx="8064896" cy="2448271"/>
          </a:xfrm>
        </p:spPr>
        <p:txBody>
          <a:bodyPr>
            <a:normAutofit fontScale="90000"/>
          </a:bodyPr>
          <a:lstStyle/>
          <a:p>
            <a:r>
              <a:rPr lang="zh-CN" altLang="en-US" sz="6000" dirty="0" smtClean="0">
                <a:solidFill>
                  <a:srgbClr val="7030A0"/>
                </a:solidFill>
                <a:latin typeface="楷体" pitchFamily="49" charset="-122"/>
                <a:ea typeface="楷体" pitchFamily="49" charset="-122"/>
              </a:rPr>
              <a:t>第八章</a:t>
            </a:r>
            <a:r>
              <a:rPr lang="en-US" altLang="zh-CN" sz="6000" dirty="0" smtClean="0">
                <a:solidFill>
                  <a:srgbClr val="7030A0"/>
                </a:solidFill>
                <a:latin typeface="楷体" pitchFamily="49" charset="-122"/>
                <a:ea typeface="楷体" pitchFamily="49" charset="-122"/>
              </a:rPr>
              <a:t/>
            </a:r>
            <a:br>
              <a:rPr lang="en-US" altLang="zh-CN" sz="6000" dirty="0" smtClean="0">
                <a:solidFill>
                  <a:srgbClr val="7030A0"/>
                </a:solidFill>
                <a:latin typeface="楷体" pitchFamily="49" charset="-122"/>
                <a:ea typeface="楷体" pitchFamily="49" charset="-122"/>
              </a:rPr>
            </a:br>
            <a:r>
              <a:rPr lang="en-US" altLang="zh-CN" sz="6000" dirty="0" smtClean="0">
                <a:solidFill>
                  <a:srgbClr val="7030A0"/>
                </a:solidFill>
                <a:latin typeface="楷体" pitchFamily="49" charset="-122"/>
                <a:ea typeface="楷体" pitchFamily="49" charset="-122"/>
              </a:rPr>
              <a:t> </a:t>
            </a:r>
            <a:br>
              <a:rPr lang="en-US" altLang="zh-CN" sz="6000" dirty="0" smtClean="0">
                <a:solidFill>
                  <a:srgbClr val="7030A0"/>
                </a:solidFill>
                <a:latin typeface="楷体" pitchFamily="49" charset="-122"/>
                <a:ea typeface="楷体" pitchFamily="49" charset="-122"/>
              </a:rPr>
            </a:br>
            <a:r>
              <a:rPr lang="zh-CN" altLang="en-US" sz="6000" dirty="0" smtClean="0">
                <a:solidFill>
                  <a:srgbClr val="7030A0"/>
                </a:solidFill>
                <a:latin typeface="楷体" pitchFamily="49" charset="-122"/>
                <a:ea typeface="楷体" pitchFamily="49" charset="-122"/>
              </a:rPr>
              <a:t>一阶逻辑</a:t>
            </a:r>
            <a:r>
              <a:rPr lang="en-US" altLang="zh-CN" sz="6000" dirty="0" smtClean="0">
                <a:solidFill>
                  <a:srgbClr val="7030A0"/>
                </a:solidFill>
                <a:latin typeface="楷体" pitchFamily="49" charset="-122"/>
                <a:ea typeface="楷体" pitchFamily="49" charset="-122"/>
              </a:rPr>
              <a:t/>
            </a:r>
            <a:br>
              <a:rPr lang="en-US" altLang="zh-CN" sz="6000" dirty="0" smtClean="0">
                <a:solidFill>
                  <a:srgbClr val="7030A0"/>
                </a:solidFill>
                <a:latin typeface="楷体" pitchFamily="49" charset="-122"/>
                <a:ea typeface="楷体" pitchFamily="49" charset="-122"/>
              </a:rPr>
            </a:br>
            <a:r>
              <a:rPr lang="en-US" altLang="zh-CN" sz="5400" dirty="0" smtClean="0">
                <a:solidFill>
                  <a:schemeClr val="tx1"/>
                </a:solidFill>
              </a:rPr>
              <a:t>		</a:t>
            </a:r>
            <a:endParaRPr lang="en-SG" altLang="zh-CN" sz="3600" b="0" dirty="0" smtClean="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6132277" y="188640"/>
            <a:ext cx="2760203" cy="1008112"/>
          </a:xfrm>
          <a:prstGeom prst="rect">
            <a:avLst/>
          </a:prstGeom>
          <a:noFill/>
          <a:ln w="9525">
            <a:noFill/>
            <a:miter lim="800000"/>
            <a:headEnd/>
            <a:tailEnd/>
          </a:ln>
        </p:spPr>
      </p:pic>
      <p:sp>
        <p:nvSpPr>
          <p:cNvPr id="8" name="副标题 7"/>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777675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模型实例</a:t>
            </a:r>
            <a:endParaRPr lang="zh-CN" altLang="en-US" dirty="0">
              <a:latin typeface="楷体" pitchFamily="49" charset="-122"/>
              <a:ea typeface="楷体" pitchFamily="49" charset="-122"/>
            </a:endParaRPr>
          </a:p>
        </p:txBody>
      </p:sp>
      <p:pic>
        <p:nvPicPr>
          <p:cNvPr id="26625" name="Picture 1"/>
          <p:cNvPicPr>
            <a:picLocks noChangeAspect="1" noChangeArrowheads="1"/>
          </p:cNvPicPr>
          <p:nvPr/>
        </p:nvPicPr>
        <p:blipFill>
          <a:blip r:embed="rId2" cstate="print"/>
          <a:srcRect/>
          <a:stretch>
            <a:fillRect/>
          </a:stretch>
        </p:blipFill>
        <p:spPr bwMode="auto">
          <a:xfrm>
            <a:off x="1259632" y="1556792"/>
            <a:ext cx="6912768" cy="4514625"/>
          </a:xfrm>
          <a:prstGeom prst="rect">
            <a:avLst/>
          </a:prstGeom>
          <a:noFill/>
          <a:ln w="9525">
            <a:noFill/>
            <a:miter lim="800000"/>
            <a:headEnd/>
            <a:tailEnd/>
          </a:ln>
        </p:spPr>
      </p:pic>
      <p:sp>
        <p:nvSpPr>
          <p:cNvPr id="4" name="TextBox 3"/>
          <p:cNvSpPr txBox="1"/>
          <p:nvPr/>
        </p:nvSpPr>
        <p:spPr>
          <a:xfrm>
            <a:off x="2267744" y="6093296"/>
            <a:ext cx="5184576" cy="461665"/>
          </a:xfrm>
          <a:prstGeom prst="rect">
            <a:avLst/>
          </a:prstGeom>
          <a:noFill/>
        </p:spPr>
        <p:txBody>
          <a:bodyPr wrap="square" rtlCol="0">
            <a:spAutoFit/>
          </a:bodyPr>
          <a:lstStyle/>
          <a:p>
            <a:r>
              <a:rPr lang="zh-CN" altLang="en-US" sz="2400" dirty="0" smtClean="0">
                <a:solidFill>
                  <a:srgbClr val="FF0000"/>
                </a:solidFill>
                <a:latin typeface="楷体" pitchFamily="49" charset="-122"/>
                <a:ea typeface="楷体" pitchFamily="49" charset="-122"/>
              </a:rPr>
              <a:t>几个对象？几个关系？几个函数？</a:t>
            </a:r>
            <a:endParaRPr lang="zh-CN" altLang="en-US" sz="2400" dirty="0">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一阶逻辑的语法：全称量词</a:t>
            </a:r>
            <a:endParaRPr lang="zh-CN" altLang="en-US" dirty="0">
              <a:latin typeface="楷体" pitchFamily="49" charset="-122"/>
              <a:ea typeface="楷体" pitchFamily="49" charset="-122"/>
            </a:endParaRPr>
          </a:p>
        </p:txBody>
      </p:sp>
      <p:sp>
        <p:nvSpPr>
          <p:cNvPr id="13" name="Rectangle 4"/>
          <p:cNvSpPr>
            <a:spLocks noGrp="1"/>
          </p:cNvSpPr>
          <p:nvPr>
            <p:ph sz="half" idx="1"/>
          </p:nvPr>
        </p:nvSpPr>
        <p:spPr>
          <a:xfrm>
            <a:off x="395536" y="1556792"/>
            <a:ext cx="7992888" cy="5040560"/>
          </a:xfrm>
        </p:spPr>
        <p:txBody>
          <a:bodyPr>
            <a:normAutofit/>
          </a:bodyPr>
          <a:lstStyle/>
          <a:p>
            <a:pPr marL="488950" indent="-457200">
              <a:spcBef>
                <a:spcPts val="1800"/>
              </a:spcBef>
              <a:buClr>
                <a:srgbClr val="800000"/>
              </a:buClr>
            </a:pPr>
            <a:endParaRPr lang="en-US" altLang="zh-CN" dirty="0" smtClean="0">
              <a:ea typeface="Verdana" pitchFamily="34" charset="0"/>
              <a:cs typeface="Verdana" pitchFamily="34" charset="0"/>
            </a:endParaRPr>
          </a:p>
          <a:p>
            <a:pPr marL="889000" lvl="1" indent="-457200">
              <a:spcBef>
                <a:spcPts val="1800"/>
              </a:spcBef>
              <a:buClr>
                <a:srgbClr val="800000"/>
              </a:buClr>
            </a:pPr>
            <a:endParaRPr lang="en-US" altLang="zh-CN" dirty="0" smtClean="0">
              <a:ea typeface="Verdana" pitchFamily="34" charset="0"/>
              <a:cs typeface="Verdana" pitchFamily="34" charset="0"/>
            </a:endParaRPr>
          </a:p>
        </p:txBody>
      </p:sp>
      <p:graphicFrame>
        <p:nvGraphicFramePr>
          <p:cNvPr id="4099" name="Object 3"/>
          <p:cNvGraphicFramePr>
            <a:graphicFrameLocks noChangeAspect="1"/>
          </p:cNvGraphicFramePr>
          <p:nvPr/>
        </p:nvGraphicFramePr>
        <p:xfrm>
          <a:off x="808334" y="1700808"/>
          <a:ext cx="431800" cy="425450"/>
        </p:xfrm>
        <a:graphic>
          <a:graphicData uri="http://schemas.openxmlformats.org/presentationml/2006/ole">
            <mc:AlternateContent xmlns:mc="http://schemas.openxmlformats.org/markup-compatibility/2006">
              <mc:Choice xmlns:v="urn:schemas-microsoft-com:vml" Requires="v">
                <p:oleObj spid="_x0000_s43099" name="Equation" r:id="rId3" imgW="152280" imgH="164880" progId="Equation.KSEE3">
                  <p:embed/>
                </p:oleObj>
              </mc:Choice>
              <mc:Fallback>
                <p:oleObj name="Equation" r:id="rId3" imgW="152280" imgH="16488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334" y="1700808"/>
                        <a:ext cx="4318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txBox="1">
            <a:spLocks/>
          </p:cNvSpPr>
          <p:nvPr/>
        </p:nvSpPr>
        <p:spPr>
          <a:xfrm>
            <a:off x="395536" y="1628800"/>
            <a:ext cx="8208912" cy="3600400"/>
          </a:xfrm>
          <a:prstGeom prst="rect">
            <a:avLst/>
          </a:prstGeom>
        </p:spPr>
        <p:txBody>
          <a:bodyPr vert="horz" lIns="91440" tIns="45720" rIns="91440" bIns="45720" rtlCol="0">
            <a:normAutofit lnSpcReduction="10000"/>
          </a:bodyPr>
          <a:lstStyle/>
          <a:p>
            <a:pPr marL="488950" marR="0" lvl="0" indent="-457200" algn="l" defTabSz="914400" rtl="0" eaLnBrk="1" fontAlgn="auto" latinLnBrk="0" hangingPunct="1">
              <a:lnSpc>
                <a:spcPct val="100000"/>
              </a:lnSpc>
              <a:spcBef>
                <a:spcPts val="1800"/>
              </a:spcBef>
              <a:spcAft>
                <a:spcPts val="0"/>
              </a:spcAft>
              <a:buClr>
                <a:srgbClr val="800000"/>
              </a:buClr>
              <a:buSzTx/>
              <a:buFont typeface="Wingdings" pitchFamily="2" charset="2"/>
              <a:buChar char="Ø"/>
              <a:tabLst/>
              <a:defRPr/>
            </a:pPr>
            <a:r>
              <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  </a:t>
            </a:r>
            <a:r>
              <a:rPr lang="en-US" altLang="zh-CN" sz="3200" dirty="0" smtClean="0">
                <a:latin typeface="楷体" pitchFamily="49" charset="-122"/>
                <a:ea typeface="楷体" pitchFamily="49" charset="-122"/>
                <a:cs typeface="Verdana" pitchFamily="34" charset="0"/>
              </a:rPr>
              <a:t>(</a:t>
            </a:r>
            <a:r>
              <a:rPr lang="zh-CN" altLang="en-US" sz="3200" dirty="0" smtClean="0">
                <a:latin typeface="楷体" pitchFamily="49" charset="-122"/>
                <a:ea typeface="楷体" pitchFamily="49" charset="-122"/>
                <a:cs typeface="Verdana" pitchFamily="34" charset="0"/>
              </a:rPr>
              <a:t>变量</a:t>
            </a:r>
            <a:r>
              <a:rPr lang="en-US" altLang="zh-CN" sz="3200" dirty="0" smtClean="0">
                <a:latin typeface="楷体" pitchFamily="49" charset="-122"/>
                <a:ea typeface="楷体" pitchFamily="49" charset="-122"/>
                <a:cs typeface="Verdana" pitchFamily="34" charset="0"/>
              </a:rPr>
              <a:t>)(</a:t>
            </a:r>
            <a:r>
              <a:rPr lang="zh-CN" altLang="en-US" sz="3200" dirty="0" smtClean="0">
                <a:latin typeface="楷体" pitchFamily="49" charset="-122"/>
                <a:ea typeface="楷体" pitchFamily="49" charset="-122"/>
                <a:cs typeface="Verdana" pitchFamily="34" charset="0"/>
              </a:rPr>
              <a:t>语句</a:t>
            </a:r>
            <a:r>
              <a:rPr lang="en-US" altLang="zh-CN" sz="3200" dirty="0" smtClean="0">
                <a:latin typeface="楷体" pitchFamily="49" charset="-122"/>
                <a:ea typeface="楷体" pitchFamily="49" charset="-122"/>
                <a:cs typeface="Verdana" pitchFamily="34" charset="0"/>
              </a:rPr>
              <a:t>)</a:t>
            </a:r>
            <a:r>
              <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对于所有的变量，语句</a:t>
            </a:r>
            <a:r>
              <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a:t>
            </a:r>
          </a:p>
          <a:p>
            <a:pPr marL="488950" marR="0" lvl="0" indent="-457200" algn="l" defTabSz="914400" rtl="0" eaLnBrk="1" fontAlgn="auto" latinLnBrk="0" hangingPunct="1">
              <a:lnSpc>
                <a:spcPct val="100000"/>
              </a:lnSpc>
              <a:spcBef>
                <a:spcPts val="1800"/>
              </a:spcBef>
              <a:spcAft>
                <a:spcPts val="0"/>
              </a:spcAft>
              <a:buClr>
                <a:srgbClr val="800000"/>
              </a:buClr>
              <a:buSzTx/>
              <a:buFont typeface="Wingdings" pitchFamily="2" charset="2"/>
              <a:buChar char="Ø"/>
              <a:tabLst/>
              <a:defRPr/>
            </a:pPr>
            <a:endParaRPr lang="en-US" altLang="zh-CN" sz="3200" dirty="0" smtClean="0">
              <a:latin typeface="楷体" pitchFamily="49" charset="-122"/>
              <a:ea typeface="楷体" pitchFamily="49" charset="-122"/>
              <a:cs typeface="Verdana" pitchFamily="34" charset="0"/>
            </a:endParaRPr>
          </a:p>
          <a:p>
            <a:pPr marL="488950" marR="0" lvl="0" indent="-457200" algn="l" defTabSz="914400" rtl="0" eaLnBrk="1" fontAlgn="auto" latinLnBrk="0" hangingPunct="1">
              <a:lnSpc>
                <a:spcPct val="100000"/>
              </a:lnSpc>
              <a:spcBef>
                <a:spcPts val="1800"/>
              </a:spcBef>
              <a:spcAft>
                <a:spcPts val="0"/>
              </a:spcAft>
              <a:buClr>
                <a:srgbClr val="800000"/>
              </a:buClr>
              <a:buSzTx/>
              <a:buFont typeface="Wingdings" pitchFamily="2" charset="2"/>
              <a:buChar char="Ø"/>
              <a:tabLst/>
              <a:defRPr/>
            </a:pPr>
            <a:r>
              <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      </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在模型</a:t>
            </a:r>
            <a:r>
              <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m</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中是真当且仅当对于</a:t>
            </a:r>
            <a:r>
              <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x</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在模型</a:t>
            </a:r>
            <a:r>
              <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m</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中的所有可能取值</a:t>
            </a:r>
            <a:r>
              <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P</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rPr>
              <a:t>都为真</a:t>
            </a:r>
            <a:endPar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endParaRPr>
          </a:p>
          <a:p>
            <a:pPr marL="488950" marR="0" lvl="0" indent="-457200" algn="l" defTabSz="914400" rtl="0" eaLnBrk="1" fontAlgn="auto" latinLnBrk="0" hangingPunct="1">
              <a:lnSpc>
                <a:spcPct val="100000"/>
              </a:lnSpc>
              <a:spcBef>
                <a:spcPts val="1800"/>
              </a:spcBef>
              <a:spcAft>
                <a:spcPts val="0"/>
              </a:spcAft>
              <a:buClr>
                <a:srgbClr val="800000"/>
              </a:buClr>
              <a:buSzTx/>
              <a:buFont typeface="Wingdings" pitchFamily="2" charset="2"/>
              <a:buChar char="Ø"/>
              <a:tabLst/>
              <a:defRPr/>
            </a:pPr>
            <a:r>
              <a:rPr lang="zh-CN" altLang="en-US" sz="3200" dirty="0" smtClean="0">
                <a:latin typeface="楷体" pitchFamily="49" charset="-122"/>
                <a:ea typeface="楷体" pitchFamily="49" charset="-122"/>
                <a:cs typeface="Verdana" pitchFamily="34" charset="0"/>
              </a:rPr>
              <a:t>通常，  是    的主要逻辑连接符</a:t>
            </a:r>
            <a:endPar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endParaRPr>
          </a:p>
          <a:p>
            <a:pPr marL="488950" marR="0" lvl="0" indent="-457200" algn="l" defTabSz="914400" rtl="0" eaLnBrk="1" fontAlgn="auto" latinLnBrk="0" hangingPunct="1">
              <a:lnSpc>
                <a:spcPct val="100000"/>
              </a:lnSpc>
              <a:spcBef>
                <a:spcPts val="1800"/>
              </a:spcBef>
              <a:spcAft>
                <a:spcPts val="0"/>
              </a:spcAft>
              <a:buClr>
                <a:srgbClr val="800000"/>
              </a:buClr>
              <a:buSzTx/>
              <a:buFont typeface="Arial" pitchFamily="34" charset="0"/>
              <a:buChar char="•"/>
              <a:tabLst/>
              <a:defRPr/>
            </a:pPr>
            <a:endParaRPr lang="en-US" altLang="zh-CN" sz="3200" dirty="0" smtClean="0">
              <a:ea typeface="Verdana" pitchFamily="34" charset="0"/>
              <a:cs typeface="Verdana" pitchFamily="34" charset="0"/>
            </a:endParaRPr>
          </a:p>
        </p:txBody>
      </p:sp>
      <p:graphicFrame>
        <p:nvGraphicFramePr>
          <p:cNvPr id="4101" name="Object 5"/>
          <p:cNvGraphicFramePr>
            <a:graphicFrameLocks noChangeAspect="1"/>
          </p:cNvGraphicFramePr>
          <p:nvPr/>
        </p:nvGraphicFramePr>
        <p:xfrm>
          <a:off x="2087661" y="2689101"/>
          <a:ext cx="4500563" cy="523875"/>
        </p:xfrm>
        <a:graphic>
          <a:graphicData uri="http://schemas.openxmlformats.org/presentationml/2006/ole">
            <mc:AlternateContent xmlns:mc="http://schemas.openxmlformats.org/markup-compatibility/2006">
              <mc:Choice xmlns:v="urn:schemas-microsoft-com:vml" Requires="v">
                <p:oleObj spid="_x0000_s43100" name="Equation" r:id="rId5" imgW="1587240" imgH="203040" progId="Equation.KSEE3">
                  <p:embed/>
                </p:oleObj>
              </mc:Choice>
              <mc:Fallback>
                <p:oleObj name="Equation" r:id="rId5" imgW="1587240" imgH="203040" progId="Equation.KSEE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7661" y="2689101"/>
                        <a:ext cx="450056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6" name="Object 8"/>
          <p:cNvGraphicFramePr>
            <a:graphicFrameLocks noChangeAspect="1"/>
          </p:cNvGraphicFramePr>
          <p:nvPr/>
        </p:nvGraphicFramePr>
        <p:xfrm>
          <a:off x="971600" y="3501009"/>
          <a:ext cx="969924" cy="504055"/>
        </p:xfrm>
        <a:graphic>
          <a:graphicData uri="http://schemas.openxmlformats.org/presentationml/2006/ole">
            <mc:AlternateContent xmlns:mc="http://schemas.openxmlformats.org/markup-compatibility/2006">
              <mc:Choice xmlns:v="urn:schemas-microsoft-com:vml" Requires="v">
                <p:oleObj spid="_x0000_s43101" name="Equation" r:id="rId7" imgW="355320" imgH="203040" progId="Equation.KSEE3">
                  <p:embed/>
                </p:oleObj>
              </mc:Choice>
              <mc:Fallback>
                <p:oleObj name="Equation" r:id="rId7" imgW="355320" imgH="203040" progId="Equation.KSEE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3501009"/>
                        <a:ext cx="969924" cy="504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7" name="Object 9"/>
          <p:cNvGraphicFramePr>
            <a:graphicFrameLocks noChangeAspect="1"/>
          </p:cNvGraphicFramePr>
          <p:nvPr/>
        </p:nvGraphicFramePr>
        <p:xfrm>
          <a:off x="2016026" y="4581128"/>
          <a:ext cx="539750" cy="392112"/>
        </p:xfrm>
        <a:graphic>
          <a:graphicData uri="http://schemas.openxmlformats.org/presentationml/2006/ole">
            <mc:AlternateContent xmlns:mc="http://schemas.openxmlformats.org/markup-compatibility/2006">
              <mc:Choice xmlns:v="urn:schemas-microsoft-com:vml" Requires="v">
                <p:oleObj spid="_x0000_s43102" name="Equation" r:id="rId9" imgW="190440" imgH="152280" progId="Equation.KSEE3">
                  <p:embed/>
                </p:oleObj>
              </mc:Choice>
              <mc:Fallback>
                <p:oleObj name="Equation" r:id="rId9" imgW="190440" imgH="152280" progId="Equation.KSEE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026" y="4581128"/>
                        <a:ext cx="5397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8" name="Object 10"/>
          <p:cNvGraphicFramePr>
            <a:graphicFrameLocks noChangeAspect="1"/>
          </p:cNvGraphicFramePr>
          <p:nvPr/>
        </p:nvGraphicFramePr>
        <p:xfrm>
          <a:off x="3132088" y="4589314"/>
          <a:ext cx="431800" cy="423862"/>
        </p:xfrm>
        <a:graphic>
          <a:graphicData uri="http://schemas.openxmlformats.org/presentationml/2006/ole">
            <mc:AlternateContent xmlns:mc="http://schemas.openxmlformats.org/markup-compatibility/2006">
              <mc:Choice xmlns:v="urn:schemas-microsoft-com:vml" Requires="v">
                <p:oleObj spid="_x0000_s43103" name="Equation" r:id="rId11" imgW="152280" imgH="164880" progId="Equation.KSEE3">
                  <p:embed/>
                </p:oleObj>
              </mc:Choice>
              <mc:Fallback>
                <p:oleObj name="Equation" r:id="rId11" imgW="152280" imgH="164880" progId="Equation.KSEE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088" y="4589314"/>
                        <a:ext cx="43180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一阶逻辑的语法：全称量词</a:t>
            </a:r>
            <a:endParaRPr lang="zh-CN" altLang="en-US" dirty="0">
              <a:latin typeface="楷体" pitchFamily="49" charset="-122"/>
              <a:ea typeface="楷体" pitchFamily="49" charset="-122"/>
            </a:endParaRPr>
          </a:p>
        </p:txBody>
      </p:sp>
      <p:sp>
        <p:nvSpPr>
          <p:cNvPr id="13" name="Rectangle 4"/>
          <p:cNvSpPr>
            <a:spLocks noGrp="1"/>
          </p:cNvSpPr>
          <p:nvPr>
            <p:ph sz="half" idx="1"/>
          </p:nvPr>
        </p:nvSpPr>
        <p:spPr>
          <a:xfrm>
            <a:off x="395536" y="1556792"/>
            <a:ext cx="7992888" cy="5040560"/>
          </a:xfrm>
        </p:spPr>
        <p:txBody>
          <a:bodyPr>
            <a:normAutofit/>
          </a:bodyPr>
          <a:lstStyle/>
          <a:p>
            <a:pPr marL="488950" indent="-457200">
              <a:spcBef>
                <a:spcPts val="1800"/>
              </a:spcBef>
              <a:buClr>
                <a:srgbClr val="800000"/>
              </a:buClr>
            </a:pPr>
            <a:endParaRPr lang="en-US" altLang="zh-CN" dirty="0" smtClean="0">
              <a:ea typeface="Verdana" pitchFamily="34" charset="0"/>
              <a:cs typeface="Verdana" pitchFamily="34" charset="0"/>
            </a:endParaRPr>
          </a:p>
          <a:p>
            <a:pPr marL="889000" lvl="1" indent="-457200">
              <a:spcBef>
                <a:spcPts val="1800"/>
              </a:spcBef>
              <a:buClr>
                <a:srgbClr val="800000"/>
              </a:buClr>
            </a:pPr>
            <a:endParaRPr lang="en-US" altLang="zh-CN" dirty="0" smtClean="0">
              <a:ea typeface="Verdana" pitchFamily="34" charset="0"/>
              <a:cs typeface="Verdana" pitchFamily="34" charset="0"/>
            </a:endParaRPr>
          </a:p>
        </p:txBody>
      </p:sp>
      <p:sp>
        <p:nvSpPr>
          <p:cNvPr id="8" name="Rectangle 4"/>
          <p:cNvSpPr txBox="1">
            <a:spLocks/>
          </p:cNvSpPr>
          <p:nvPr/>
        </p:nvSpPr>
        <p:spPr>
          <a:xfrm>
            <a:off x="395536" y="1628800"/>
            <a:ext cx="8208912" cy="3600400"/>
          </a:xfrm>
          <a:prstGeom prst="rect">
            <a:avLst/>
          </a:prstGeom>
        </p:spPr>
        <p:txBody>
          <a:bodyPr vert="horz" lIns="91440" tIns="45720" rIns="91440" bIns="45720" rtlCol="0">
            <a:normAutofit/>
          </a:bodyPr>
          <a:lstStyle/>
          <a:p>
            <a:pPr marL="488950" marR="0" lvl="0" indent="-457200" algn="l" defTabSz="914400" rtl="0" eaLnBrk="1" fontAlgn="auto" latinLnBrk="0" hangingPunct="1">
              <a:lnSpc>
                <a:spcPct val="100000"/>
              </a:lnSpc>
              <a:spcBef>
                <a:spcPts val="1800"/>
              </a:spcBef>
              <a:spcAft>
                <a:spcPts val="0"/>
              </a:spcAft>
              <a:buClr>
                <a:srgbClr val="800000"/>
              </a:buClr>
              <a:buSzTx/>
              <a:buFont typeface="Arial" pitchFamily="34" charset="0"/>
              <a:buChar char="•"/>
              <a:tabLst/>
              <a:defRPr/>
            </a:pPr>
            <a:endParaRPr lang="en-US" altLang="zh-CN" sz="3200" dirty="0" smtClean="0">
              <a:ea typeface="Verdana" pitchFamily="34" charset="0"/>
              <a:cs typeface="Verdana" pitchFamily="34" charset="0"/>
            </a:endParaRPr>
          </a:p>
        </p:txBody>
      </p:sp>
      <p:graphicFrame>
        <p:nvGraphicFramePr>
          <p:cNvPr id="4101" name="Object 5"/>
          <p:cNvGraphicFramePr>
            <a:graphicFrameLocks noChangeAspect="1"/>
          </p:cNvGraphicFramePr>
          <p:nvPr/>
        </p:nvGraphicFramePr>
        <p:xfrm>
          <a:off x="2123728" y="1772816"/>
          <a:ext cx="4500563" cy="523875"/>
        </p:xfrm>
        <a:graphic>
          <a:graphicData uri="http://schemas.openxmlformats.org/presentationml/2006/ole">
            <mc:AlternateContent xmlns:mc="http://schemas.openxmlformats.org/markup-compatibility/2006">
              <mc:Choice xmlns:v="urn:schemas-microsoft-com:vml" Requires="v">
                <p:oleObj spid="_x0000_s50286" name="Equation" r:id="rId3" imgW="1587240" imgH="203040" progId="Equation.KSEE3">
                  <p:embed/>
                </p:oleObj>
              </mc:Choice>
              <mc:Fallback>
                <p:oleObj name="Equation" r:id="rId3" imgW="1587240" imgH="203040" progId="Equation.KSEE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772816"/>
                        <a:ext cx="450056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7" name="Object 9"/>
          <p:cNvGraphicFramePr>
            <a:graphicFrameLocks noChangeAspect="1"/>
          </p:cNvGraphicFramePr>
          <p:nvPr/>
        </p:nvGraphicFramePr>
        <p:xfrm>
          <a:off x="4355976" y="3684960"/>
          <a:ext cx="539750" cy="392112"/>
        </p:xfrm>
        <a:graphic>
          <a:graphicData uri="http://schemas.openxmlformats.org/presentationml/2006/ole">
            <mc:AlternateContent xmlns:mc="http://schemas.openxmlformats.org/markup-compatibility/2006">
              <mc:Choice xmlns:v="urn:schemas-microsoft-com:vml" Requires="v">
                <p:oleObj spid="_x0000_s50287" name="Equation" r:id="rId5" imgW="190440" imgH="152280" progId="Equation.KSEE3">
                  <p:embed/>
                </p:oleObj>
              </mc:Choice>
              <mc:Fallback>
                <p:oleObj name="Equation" r:id="rId5" imgW="190440" imgH="152280" progId="Equation.KSEE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3684960"/>
                        <a:ext cx="5397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下箭头 9"/>
          <p:cNvSpPr/>
          <p:nvPr/>
        </p:nvSpPr>
        <p:spPr>
          <a:xfrm>
            <a:off x="4067944" y="2348880"/>
            <a:ext cx="648072" cy="108012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07504" y="3645024"/>
            <a:ext cx="432048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Richard the Lionheart</a:t>
            </a:r>
            <a:r>
              <a:rPr lang="zh-CN" altLang="en-US" sz="2400" dirty="0" smtClean="0">
                <a:latin typeface="楷体" pitchFamily="49" charset="-122"/>
                <a:ea typeface="楷体" pitchFamily="49" charset="-122"/>
              </a:rPr>
              <a:t>是国王</a:t>
            </a:r>
            <a:endParaRPr lang="zh-CN" altLang="en-US" sz="2400" dirty="0">
              <a:latin typeface="楷体" pitchFamily="49" charset="-122"/>
              <a:ea typeface="楷体" pitchFamily="49" charset="-122"/>
            </a:endParaRPr>
          </a:p>
        </p:txBody>
      </p:sp>
      <p:sp>
        <p:nvSpPr>
          <p:cNvPr id="12" name="TextBox 11"/>
          <p:cNvSpPr txBox="1"/>
          <p:nvPr/>
        </p:nvSpPr>
        <p:spPr>
          <a:xfrm>
            <a:off x="4788024" y="3615407"/>
            <a:ext cx="432048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Richard the Lionheart</a:t>
            </a:r>
            <a:r>
              <a:rPr lang="zh-CN" altLang="en-US" sz="2400" dirty="0" smtClean="0">
                <a:latin typeface="楷体" pitchFamily="49" charset="-122"/>
                <a:ea typeface="楷体" pitchFamily="49" charset="-122"/>
              </a:rPr>
              <a:t>是人</a:t>
            </a:r>
            <a:endParaRPr lang="zh-CN" altLang="en-US" sz="2400" dirty="0">
              <a:latin typeface="楷体" pitchFamily="49" charset="-122"/>
              <a:ea typeface="楷体" pitchFamily="49" charset="-122"/>
            </a:endParaRPr>
          </a:p>
        </p:txBody>
      </p:sp>
      <p:graphicFrame>
        <p:nvGraphicFramePr>
          <p:cNvPr id="14" name="Object 9"/>
          <p:cNvGraphicFramePr>
            <a:graphicFrameLocks noChangeAspect="1"/>
          </p:cNvGraphicFramePr>
          <p:nvPr/>
        </p:nvGraphicFramePr>
        <p:xfrm>
          <a:off x="4355976" y="4117008"/>
          <a:ext cx="539750" cy="392112"/>
        </p:xfrm>
        <a:graphic>
          <a:graphicData uri="http://schemas.openxmlformats.org/presentationml/2006/ole">
            <mc:AlternateContent xmlns:mc="http://schemas.openxmlformats.org/markup-compatibility/2006">
              <mc:Choice xmlns:v="urn:schemas-microsoft-com:vml" Requires="v">
                <p:oleObj spid="_x0000_s50288" name="Equation" r:id="rId7" imgW="190440" imgH="152280" progId="Equation.KSEE3">
                  <p:embed/>
                </p:oleObj>
              </mc:Choice>
              <mc:Fallback>
                <p:oleObj name="Equation" r:id="rId7" imgW="190440" imgH="152280" progId="Equation.KSEE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4117008"/>
                        <a:ext cx="5397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1979712" y="4077072"/>
            <a:ext cx="2664296"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King John</a:t>
            </a:r>
            <a:r>
              <a:rPr lang="zh-CN" altLang="en-US" sz="2400" dirty="0" smtClean="0">
                <a:latin typeface="楷体" pitchFamily="49" charset="-122"/>
                <a:ea typeface="楷体" pitchFamily="49" charset="-122"/>
              </a:rPr>
              <a:t>是国王</a:t>
            </a:r>
            <a:endParaRPr lang="zh-CN" altLang="en-US" sz="2400" dirty="0">
              <a:latin typeface="楷体" pitchFamily="49" charset="-122"/>
              <a:ea typeface="楷体" pitchFamily="49" charset="-122"/>
            </a:endParaRPr>
          </a:p>
        </p:txBody>
      </p:sp>
      <p:sp>
        <p:nvSpPr>
          <p:cNvPr id="17" name="TextBox 16"/>
          <p:cNvSpPr txBox="1"/>
          <p:nvPr/>
        </p:nvSpPr>
        <p:spPr>
          <a:xfrm>
            <a:off x="4788024" y="4047455"/>
            <a:ext cx="432048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King John</a:t>
            </a:r>
            <a:r>
              <a:rPr lang="zh-CN" altLang="en-US" sz="2400" dirty="0" smtClean="0">
                <a:latin typeface="楷体" pitchFamily="49" charset="-122"/>
                <a:ea typeface="楷体" pitchFamily="49" charset="-122"/>
              </a:rPr>
              <a:t>是人</a:t>
            </a:r>
            <a:endParaRPr lang="zh-CN" altLang="en-US" sz="2400" dirty="0">
              <a:latin typeface="楷体" pitchFamily="49" charset="-122"/>
              <a:ea typeface="楷体" pitchFamily="49" charset="-122"/>
            </a:endParaRPr>
          </a:p>
        </p:txBody>
      </p:sp>
      <p:graphicFrame>
        <p:nvGraphicFramePr>
          <p:cNvPr id="18" name="Object 9"/>
          <p:cNvGraphicFramePr>
            <a:graphicFrameLocks noChangeAspect="1"/>
          </p:cNvGraphicFramePr>
          <p:nvPr/>
        </p:nvGraphicFramePr>
        <p:xfrm>
          <a:off x="4355976" y="4621064"/>
          <a:ext cx="539750" cy="392112"/>
        </p:xfrm>
        <a:graphic>
          <a:graphicData uri="http://schemas.openxmlformats.org/presentationml/2006/ole">
            <mc:AlternateContent xmlns:mc="http://schemas.openxmlformats.org/markup-compatibility/2006">
              <mc:Choice xmlns:v="urn:schemas-microsoft-com:vml" Requires="v">
                <p:oleObj spid="_x0000_s50289" name="Equation" r:id="rId8" imgW="190440" imgH="152280" progId="Equation.KSEE3">
                  <p:embed/>
                </p:oleObj>
              </mc:Choice>
              <mc:Fallback>
                <p:oleObj name="Equation" r:id="rId8" imgW="190440" imgH="152280" progId="Equation.KSEE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4621064"/>
                        <a:ext cx="5397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1187624" y="4581128"/>
            <a:ext cx="324036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Richard </a:t>
            </a:r>
            <a:r>
              <a:rPr lang="zh-CN" altLang="en-US" sz="2400" dirty="0" smtClean="0">
                <a:latin typeface="楷体" pitchFamily="49" charset="-122"/>
                <a:ea typeface="楷体" pitchFamily="49" charset="-122"/>
              </a:rPr>
              <a:t>的左腿是国王</a:t>
            </a:r>
            <a:endParaRPr lang="zh-CN" altLang="en-US" sz="2400" dirty="0">
              <a:latin typeface="楷体" pitchFamily="49" charset="-122"/>
              <a:ea typeface="楷体" pitchFamily="49" charset="-122"/>
            </a:endParaRPr>
          </a:p>
        </p:txBody>
      </p:sp>
      <p:sp>
        <p:nvSpPr>
          <p:cNvPr id="21" name="TextBox 20"/>
          <p:cNvSpPr txBox="1"/>
          <p:nvPr/>
        </p:nvSpPr>
        <p:spPr>
          <a:xfrm>
            <a:off x="4788024" y="4551511"/>
            <a:ext cx="432048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Richard </a:t>
            </a:r>
            <a:r>
              <a:rPr lang="zh-CN" altLang="en-US" sz="2400" dirty="0" smtClean="0">
                <a:latin typeface="楷体" pitchFamily="49" charset="-122"/>
                <a:ea typeface="楷体" pitchFamily="49" charset="-122"/>
              </a:rPr>
              <a:t>的左腿是人</a:t>
            </a:r>
            <a:endParaRPr lang="zh-CN" altLang="en-US" sz="2400" dirty="0">
              <a:latin typeface="楷体" pitchFamily="49" charset="-122"/>
              <a:ea typeface="楷体" pitchFamily="49" charset="-122"/>
            </a:endParaRPr>
          </a:p>
        </p:txBody>
      </p:sp>
      <p:graphicFrame>
        <p:nvGraphicFramePr>
          <p:cNvPr id="22" name="Object 9"/>
          <p:cNvGraphicFramePr>
            <a:graphicFrameLocks noChangeAspect="1"/>
          </p:cNvGraphicFramePr>
          <p:nvPr/>
        </p:nvGraphicFramePr>
        <p:xfrm>
          <a:off x="4355976" y="5082729"/>
          <a:ext cx="539750" cy="392112"/>
        </p:xfrm>
        <a:graphic>
          <a:graphicData uri="http://schemas.openxmlformats.org/presentationml/2006/ole">
            <mc:AlternateContent xmlns:mc="http://schemas.openxmlformats.org/markup-compatibility/2006">
              <mc:Choice xmlns:v="urn:schemas-microsoft-com:vml" Requires="v">
                <p:oleObj spid="_x0000_s50290" name="Equation" r:id="rId9" imgW="190440" imgH="152280" progId="Equation.KSEE3">
                  <p:embed/>
                </p:oleObj>
              </mc:Choice>
              <mc:Fallback>
                <p:oleObj name="Equation" r:id="rId9" imgW="190440" imgH="152280" progId="Equation.KSEE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5082729"/>
                        <a:ext cx="5397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1835696" y="5042793"/>
            <a:ext cx="2664296"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的左腿是国王</a:t>
            </a:r>
            <a:endParaRPr lang="zh-CN" altLang="en-US" sz="2400" dirty="0">
              <a:latin typeface="楷体" pitchFamily="49" charset="-122"/>
              <a:ea typeface="楷体" pitchFamily="49" charset="-122"/>
            </a:endParaRPr>
          </a:p>
        </p:txBody>
      </p:sp>
      <p:sp>
        <p:nvSpPr>
          <p:cNvPr id="25" name="TextBox 24"/>
          <p:cNvSpPr txBox="1"/>
          <p:nvPr/>
        </p:nvSpPr>
        <p:spPr>
          <a:xfrm>
            <a:off x="4788024" y="5013176"/>
            <a:ext cx="432048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的左腿是人</a:t>
            </a:r>
            <a:endParaRPr lang="zh-CN" altLang="en-US" sz="2400" dirty="0">
              <a:latin typeface="楷体" pitchFamily="49" charset="-122"/>
              <a:ea typeface="楷体" pitchFamily="49" charset="-122"/>
            </a:endParaRPr>
          </a:p>
        </p:txBody>
      </p:sp>
      <p:graphicFrame>
        <p:nvGraphicFramePr>
          <p:cNvPr id="26" name="Object 9"/>
          <p:cNvGraphicFramePr>
            <a:graphicFrameLocks noChangeAspect="1"/>
          </p:cNvGraphicFramePr>
          <p:nvPr/>
        </p:nvGraphicFramePr>
        <p:xfrm>
          <a:off x="4355976" y="5514777"/>
          <a:ext cx="539750" cy="392112"/>
        </p:xfrm>
        <a:graphic>
          <a:graphicData uri="http://schemas.openxmlformats.org/presentationml/2006/ole">
            <mc:AlternateContent xmlns:mc="http://schemas.openxmlformats.org/markup-compatibility/2006">
              <mc:Choice xmlns:v="urn:schemas-microsoft-com:vml" Requires="v">
                <p:oleObj spid="_x0000_s50291" name="Equation" r:id="rId10" imgW="190440" imgH="152280" progId="Equation.KSEE3">
                  <p:embed/>
                </p:oleObj>
              </mc:Choice>
              <mc:Fallback>
                <p:oleObj name="Equation" r:id="rId10" imgW="190440" imgH="152280" progId="Equation.KSEE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5514777"/>
                        <a:ext cx="5397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2699792" y="5487615"/>
            <a:ext cx="1944216"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王冠是国王</a:t>
            </a:r>
            <a:endParaRPr lang="zh-CN" altLang="en-US" sz="2400" dirty="0">
              <a:latin typeface="楷体" pitchFamily="49" charset="-122"/>
              <a:ea typeface="楷体" pitchFamily="49" charset="-122"/>
            </a:endParaRPr>
          </a:p>
        </p:txBody>
      </p:sp>
      <p:sp>
        <p:nvSpPr>
          <p:cNvPr id="29" name="TextBox 28"/>
          <p:cNvSpPr txBox="1"/>
          <p:nvPr/>
        </p:nvSpPr>
        <p:spPr>
          <a:xfrm>
            <a:off x="4788024" y="5445224"/>
            <a:ext cx="4320480"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王冠是人</a:t>
            </a:r>
            <a:endParaRPr lang="zh-CN" altLang="en-US" sz="2400" dirty="0">
              <a:latin typeface="楷体" pitchFamily="49" charset="-122"/>
              <a:ea typeface="楷体" pitchFamily="49" charset="-122"/>
            </a:endParaRPr>
          </a:p>
        </p:txBody>
      </p:sp>
      <p:sp>
        <p:nvSpPr>
          <p:cNvPr id="30" name="TextBox 29"/>
          <p:cNvSpPr txBox="1"/>
          <p:nvPr/>
        </p:nvSpPr>
        <p:spPr>
          <a:xfrm>
            <a:off x="2483768" y="6093296"/>
            <a:ext cx="3744416" cy="523220"/>
          </a:xfrm>
          <a:prstGeom prst="rect">
            <a:avLst/>
          </a:prstGeom>
          <a:noFill/>
        </p:spPr>
        <p:txBody>
          <a:bodyPr wrap="square" rtlCol="0">
            <a:spAutoFit/>
          </a:bodyPr>
          <a:lstStyle/>
          <a:p>
            <a:r>
              <a:rPr lang="zh-CN" altLang="en-US" sz="2800" b="1" dirty="0" smtClean="0">
                <a:solidFill>
                  <a:srgbClr val="FF0000"/>
                </a:solidFill>
                <a:latin typeface="楷体" pitchFamily="49" charset="-122"/>
                <a:ea typeface="楷体" pitchFamily="49" charset="-122"/>
              </a:rPr>
              <a:t>以上断言是否为真？</a:t>
            </a:r>
            <a:endParaRPr lang="zh-CN" altLang="en-US" sz="2800" b="1" dirty="0">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一阶逻辑的语法：存在量词</a:t>
            </a:r>
            <a:endParaRPr lang="zh-CN" altLang="en-US" dirty="0">
              <a:latin typeface="楷体" pitchFamily="49" charset="-122"/>
              <a:ea typeface="楷体" pitchFamily="49" charset="-122"/>
            </a:endParaRPr>
          </a:p>
        </p:txBody>
      </p:sp>
      <p:sp>
        <p:nvSpPr>
          <p:cNvPr id="13" name="Rectangle 4"/>
          <p:cNvSpPr>
            <a:spLocks noGrp="1"/>
          </p:cNvSpPr>
          <p:nvPr>
            <p:ph sz="half" idx="1"/>
          </p:nvPr>
        </p:nvSpPr>
        <p:spPr>
          <a:xfrm>
            <a:off x="395536" y="1556792"/>
            <a:ext cx="7992888" cy="5040560"/>
          </a:xfrm>
        </p:spPr>
        <p:txBody>
          <a:bodyPr>
            <a:normAutofit/>
          </a:bodyPr>
          <a:lstStyle/>
          <a:p>
            <a:pPr marL="488950" indent="-457200">
              <a:spcBef>
                <a:spcPts val="1800"/>
              </a:spcBef>
              <a:buClr>
                <a:srgbClr val="800000"/>
              </a:buClr>
            </a:pPr>
            <a:endParaRPr lang="en-US" altLang="zh-CN" dirty="0" smtClean="0">
              <a:ea typeface="Verdana" pitchFamily="34" charset="0"/>
              <a:cs typeface="Verdana" pitchFamily="34" charset="0"/>
            </a:endParaRPr>
          </a:p>
          <a:p>
            <a:pPr marL="889000" lvl="1" indent="-457200">
              <a:spcBef>
                <a:spcPts val="1800"/>
              </a:spcBef>
              <a:buClr>
                <a:srgbClr val="800000"/>
              </a:buClr>
            </a:pPr>
            <a:endParaRPr lang="en-US" altLang="zh-CN" dirty="0" smtClean="0">
              <a:ea typeface="Verdana" pitchFamily="34" charset="0"/>
              <a:cs typeface="Verdana" pitchFamily="34" charset="0"/>
            </a:endParaRPr>
          </a:p>
        </p:txBody>
      </p:sp>
      <p:sp>
        <p:nvSpPr>
          <p:cNvPr id="8" name="Rectangle 4"/>
          <p:cNvSpPr txBox="1">
            <a:spLocks/>
          </p:cNvSpPr>
          <p:nvPr/>
        </p:nvSpPr>
        <p:spPr>
          <a:xfrm>
            <a:off x="395536" y="1628800"/>
            <a:ext cx="8208912" cy="3600400"/>
          </a:xfrm>
          <a:prstGeom prst="rect">
            <a:avLst/>
          </a:prstGeom>
        </p:spPr>
        <p:txBody>
          <a:bodyPr vert="horz" lIns="91440" tIns="45720" rIns="91440" bIns="45720" rtlCol="0">
            <a:normAutofit lnSpcReduction="10000"/>
          </a:bodyPr>
          <a:lstStyle/>
          <a:p>
            <a:pPr marL="488950" lvl="0" indent="-457200">
              <a:spcBef>
                <a:spcPts val="1800"/>
              </a:spcBef>
              <a:buClr>
                <a:srgbClr val="800000"/>
              </a:buClr>
              <a:buFont typeface="Wingdings" pitchFamily="2" charset="2"/>
              <a:buChar char="Ø"/>
            </a:pPr>
            <a:r>
              <a:rPr lang="en-US" altLang="zh-CN" sz="3200" dirty="0" smtClean="0">
                <a:latin typeface="楷体" pitchFamily="49" charset="-122"/>
                <a:ea typeface="楷体" pitchFamily="49" charset="-122"/>
                <a:cs typeface="Verdana" pitchFamily="34" charset="0"/>
              </a:rPr>
              <a:t>   (</a:t>
            </a:r>
            <a:r>
              <a:rPr lang="zh-CN" altLang="en-US" sz="3200" dirty="0" smtClean="0">
                <a:latin typeface="楷体" pitchFamily="49" charset="-122"/>
                <a:ea typeface="楷体" pitchFamily="49" charset="-122"/>
                <a:cs typeface="Verdana" pitchFamily="34" charset="0"/>
              </a:rPr>
              <a:t>变量</a:t>
            </a:r>
            <a:r>
              <a:rPr lang="en-US" altLang="zh-CN" sz="3200" dirty="0" smtClean="0">
                <a:latin typeface="楷体" pitchFamily="49" charset="-122"/>
                <a:ea typeface="楷体" pitchFamily="49" charset="-122"/>
                <a:cs typeface="Verdana" pitchFamily="34" charset="0"/>
              </a:rPr>
              <a:t>)(</a:t>
            </a:r>
            <a:r>
              <a:rPr lang="zh-CN" altLang="en-US" sz="3200" dirty="0" smtClean="0">
                <a:latin typeface="楷体" pitchFamily="49" charset="-122"/>
                <a:ea typeface="楷体" pitchFamily="49" charset="-122"/>
                <a:cs typeface="Verdana" pitchFamily="34" charset="0"/>
              </a:rPr>
              <a:t>语句</a:t>
            </a:r>
            <a:r>
              <a:rPr lang="en-US" altLang="zh-CN" sz="3200" dirty="0" smtClean="0">
                <a:latin typeface="楷体" pitchFamily="49" charset="-122"/>
                <a:ea typeface="楷体" pitchFamily="49" charset="-122"/>
                <a:cs typeface="Verdana" pitchFamily="34" charset="0"/>
              </a:rPr>
              <a:t>):”</a:t>
            </a:r>
            <a:r>
              <a:rPr lang="zh-CN" altLang="en-US" sz="3200" dirty="0" smtClean="0">
                <a:latin typeface="楷体" pitchFamily="49" charset="-122"/>
                <a:ea typeface="楷体" pitchFamily="49" charset="-122"/>
                <a:cs typeface="Verdana" pitchFamily="34" charset="0"/>
              </a:rPr>
              <a:t>对于某一个变量，语句</a:t>
            </a:r>
            <a:r>
              <a:rPr lang="en-US" altLang="zh-CN" sz="3200" dirty="0" smtClean="0">
                <a:latin typeface="楷体" pitchFamily="49" charset="-122"/>
                <a:ea typeface="楷体" pitchFamily="49" charset="-122"/>
                <a:cs typeface="Verdana" pitchFamily="34" charset="0"/>
              </a:rPr>
              <a:t>….”</a:t>
            </a:r>
            <a:endParaRPr kumimoji="0" lang="en-US" altLang="zh-CN"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Verdana" pitchFamily="34" charset="0"/>
            </a:endParaRPr>
          </a:p>
          <a:p>
            <a:pPr marL="488950" marR="0" lvl="0" indent="-457200" algn="l" defTabSz="914400" rtl="0" eaLnBrk="1" fontAlgn="auto" latinLnBrk="0" hangingPunct="1">
              <a:lnSpc>
                <a:spcPct val="100000"/>
              </a:lnSpc>
              <a:spcBef>
                <a:spcPts val="1800"/>
              </a:spcBef>
              <a:spcAft>
                <a:spcPts val="0"/>
              </a:spcAft>
              <a:buClr>
                <a:srgbClr val="800000"/>
              </a:buClr>
              <a:buSzTx/>
              <a:buFont typeface="Wingdings" pitchFamily="2" charset="2"/>
              <a:buChar char="Ø"/>
              <a:tabLst/>
              <a:defRPr/>
            </a:pPr>
            <a:endParaRPr lang="en-US" altLang="zh-CN" sz="3200" dirty="0" smtClean="0">
              <a:latin typeface="楷体" pitchFamily="49" charset="-122"/>
              <a:ea typeface="楷体" pitchFamily="49" charset="-122"/>
              <a:cs typeface="Verdana" pitchFamily="34" charset="0"/>
            </a:endParaRPr>
          </a:p>
          <a:p>
            <a:pPr marL="488950" lvl="0" indent="-457200">
              <a:spcBef>
                <a:spcPts val="1800"/>
              </a:spcBef>
              <a:buClr>
                <a:srgbClr val="800000"/>
              </a:buClr>
              <a:buFont typeface="Wingdings" pitchFamily="2" charset="2"/>
              <a:buChar char="Ø"/>
            </a:pPr>
            <a:r>
              <a:rPr lang="en-US" altLang="zh-CN" sz="3200" dirty="0" smtClean="0">
                <a:latin typeface="楷体" pitchFamily="49" charset="-122"/>
                <a:ea typeface="楷体" pitchFamily="49" charset="-122"/>
                <a:cs typeface="Verdana" pitchFamily="34" charset="0"/>
              </a:rPr>
              <a:t>      </a:t>
            </a:r>
            <a:r>
              <a:rPr lang="zh-CN" altLang="en-US" sz="3200" dirty="0" smtClean="0">
                <a:latin typeface="楷体" pitchFamily="49" charset="-122"/>
                <a:ea typeface="楷体" pitchFamily="49" charset="-122"/>
                <a:cs typeface="Verdana" pitchFamily="34" charset="0"/>
              </a:rPr>
              <a:t>在模型</a:t>
            </a:r>
            <a:r>
              <a:rPr lang="en-US" altLang="zh-CN" sz="3200" dirty="0" smtClean="0">
                <a:latin typeface="楷体" pitchFamily="49" charset="-122"/>
                <a:ea typeface="楷体" pitchFamily="49" charset="-122"/>
                <a:cs typeface="Verdana" pitchFamily="34" charset="0"/>
              </a:rPr>
              <a:t>m</a:t>
            </a:r>
            <a:r>
              <a:rPr lang="zh-CN" altLang="en-US" sz="3200" dirty="0" smtClean="0">
                <a:latin typeface="楷体" pitchFamily="49" charset="-122"/>
                <a:ea typeface="楷体" pitchFamily="49" charset="-122"/>
                <a:cs typeface="Verdana" pitchFamily="34" charset="0"/>
              </a:rPr>
              <a:t>中是真当且仅当对于</a:t>
            </a:r>
            <a:r>
              <a:rPr lang="en-US" altLang="zh-CN" sz="3200" dirty="0" smtClean="0">
                <a:latin typeface="楷体" pitchFamily="49" charset="-122"/>
                <a:ea typeface="楷体" pitchFamily="49" charset="-122"/>
                <a:cs typeface="Verdana" pitchFamily="34" charset="0"/>
              </a:rPr>
              <a:t>x</a:t>
            </a:r>
            <a:r>
              <a:rPr lang="zh-CN" altLang="en-US" sz="3200" dirty="0" smtClean="0">
                <a:latin typeface="楷体" pitchFamily="49" charset="-122"/>
                <a:ea typeface="楷体" pitchFamily="49" charset="-122"/>
                <a:cs typeface="Verdana" pitchFamily="34" charset="0"/>
              </a:rPr>
              <a:t>在模型</a:t>
            </a:r>
            <a:r>
              <a:rPr lang="en-US" altLang="zh-CN" sz="3200" dirty="0" smtClean="0">
                <a:latin typeface="楷体" pitchFamily="49" charset="-122"/>
                <a:ea typeface="楷体" pitchFamily="49" charset="-122"/>
                <a:cs typeface="Verdana" pitchFamily="34" charset="0"/>
              </a:rPr>
              <a:t>m</a:t>
            </a:r>
            <a:r>
              <a:rPr lang="zh-CN" altLang="en-US" sz="3200" dirty="0" smtClean="0">
                <a:latin typeface="楷体" pitchFamily="49" charset="-122"/>
                <a:ea typeface="楷体" pitchFamily="49" charset="-122"/>
                <a:cs typeface="Verdana" pitchFamily="34" charset="0"/>
              </a:rPr>
              <a:t>中存在一个取值使得</a:t>
            </a:r>
            <a:r>
              <a:rPr lang="en-US" altLang="zh-CN" sz="3200" dirty="0" smtClean="0">
                <a:latin typeface="楷体" pitchFamily="49" charset="-122"/>
                <a:ea typeface="楷体" pitchFamily="49" charset="-122"/>
                <a:cs typeface="Verdana" pitchFamily="34" charset="0"/>
              </a:rPr>
              <a:t>P</a:t>
            </a:r>
            <a:r>
              <a:rPr lang="zh-CN" altLang="en-US" sz="3200" dirty="0" smtClean="0">
                <a:latin typeface="楷体" pitchFamily="49" charset="-122"/>
                <a:ea typeface="楷体" pitchFamily="49" charset="-122"/>
                <a:cs typeface="Verdana" pitchFamily="34" charset="0"/>
              </a:rPr>
              <a:t>为真</a:t>
            </a:r>
            <a:endParaRPr lang="en-US" altLang="zh-CN" sz="3200"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sz="3200" dirty="0" smtClean="0">
                <a:latin typeface="楷体" pitchFamily="49" charset="-122"/>
                <a:ea typeface="楷体" pitchFamily="49" charset="-122"/>
                <a:cs typeface="Verdana" pitchFamily="34" charset="0"/>
              </a:rPr>
              <a:t>通常，  是    的主要逻辑连接符</a:t>
            </a:r>
            <a:endParaRPr lang="en-US" altLang="zh-CN" sz="3200" dirty="0" smtClean="0">
              <a:latin typeface="楷体" pitchFamily="49" charset="-122"/>
              <a:ea typeface="楷体" pitchFamily="49" charset="-122"/>
              <a:cs typeface="Verdana" pitchFamily="34" charset="0"/>
            </a:endParaRPr>
          </a:p>
          <a:p>
            <a:pPr marL="488950" lvl="0" indent="-457200">
              <a:spcBef>
                <a:spcPts val="1800"/>
              </a:spcBef>
              <a:buClr>
                <a:srgbClr val="800000"/>
              </a:buClr>
              <a:buFont typeface="Arial" pitchFamily="34" charset="0"/>
              <a:buChar char="•"/>
            </a:pPr>
            <a:endParaRPr lang="en-US" altLang="zh-CN" sz="3200" dirty="0" smtClean="0">
              <a:ea typeface="Verdana" pitchFamily="34" charset="0"/>
              <a:cs typeface="Verdana" pitchFamily="34" charset="0"/>
            </a:endParaRPr>
          </a:p>
        </p:txBody>
      </p:sp>
      <p:graphicFrame>
        <p:nvGraphicFramePr>
          <p:cNvPr id="4101" name="Object 5"/>
          <p:cNvGraphicFramePr>
            <a:graphicFrameLocks noChangeAspect="1"/>
          </p:cNvGraphicFramePr>
          <p:nvPr/>
        </p:nvGraphicFramePr>
        <p:xfrm>
          <a:off x="1492250" y="2689225"/>
          <a:ext cx="5726113" cy="523875"/>
        </p:xfrm>
        <a:graphic>
          <a:graphicData uri="http://schemas.openxmlformats.org/presentationml/2006/ole">
            <mc:AlternateContent xmlns:mc="http://schemas.openxmlformats.org/markup-compatibility/2006">
              <mc:Choice xmlns:v="urn:schemas-microsoft-com:vml" Requires="v">
                <p:oleObj spid="_x0000_s44123" name="公式" r:id="rId3" imgW="2019240" imgH="203040" progId="Equation.KSEE3">
                  <p:embed/>
                </p:oleObj>
              </mc:Choice>
              <mc:Fallback>
                <p:oleObj name="公式" r:id="rId3" imgW="2019240" imgH="203040" progId="Equation.KSEE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0" y="2689225"/>
                        <a:ext cx="572611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p:cNvGraphicFramePr>
            <a:graphicFrameLocks noChangeAspect="1"/>
          </p:cNvGraphicFramePr>
          <p:nvPr/>
        </p:nvGraphicFramePr>
        <p:xfrm>
          <a:off x="1116881" y="1700808"/>
          <a:ext cx="358775" cy="393700"/>
        </p:xfrm>
        <a:graphic>
          <a:graphicData uri="http://schemas.openxmlformats.org/presentationml/2006/ole">
            <mc:AlternateContent xmlns:mc="http://schemas.openxmlformats.org/markup-compatibility/2006">
              <mc:Choice xmlns:v="urn:schemas-microsoft-com:vml" Requires="v">
                <p:oleObj spid="_x0000_s44124" name="Equation" r:id="rId5" imgW="126720" imgH="152280" progId="Equation.KSEE3">
                  <p:embed/>
                </p:oleObj>
              </mc:Choice>
              <mc:Fallback>
                <p:oleObj name="Equation" r:id="rId5" imgW="126720" imgH="152280" progId="Equation.KSEE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881" y="1700808"/>
                        <a:ext cx="3587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0" name="Object 8"/>
          <p:cNvGraphicFramePr>
            <a:graphicFrameLocks noChangeAspect="1"/>
          </p:cNvGraphicFramePr>
          <p:nvPr/>
        </p:nvGraphicFramePr>
        <p:xfrm>
          <a:off x="1223616" y="3501827"/>
          <a:ext cx="900112" cy="503237"/>
        </p:xfrm>
        <a:graphic>
          <a:graphicData uri="http://schemas.openxmlformats.org/presentationml/2006/ole">
            <mc:AlternateContent xmlns:mc="http://schemas.openxmlformats.org/markup-compatibility/2006">
              <mc:Choice xmlns:v="urn:schemas-microsoft-com:vml" Requires="v">
                <p:oleObj spid="_x0000_s44125" name="Equation" r:id="rId7" imgW="330120" imgH="203040" progId="Equation.KSEE3">
                  <p:embed/>
                </p:oleObj>
              </mc:Choice>
              <mc:Fallback>
                <p:oleObj name="Equation" r:id="rId7" imgW="330120" imgH="203040" progId="Equation.KSEE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3616" y="3501827"/>
                        <a:ext cx="900112"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1" name="Object 9"/>
          <p:cNvGraphicFramePr>
            <a:graphicFrameLocks noChangeAspect="1"/>
          </p:cNvGraphicFramePr>
          <p:nvPr/>
        </p:nvGraphicFramePr>
        <p:xfrm>
          <a:off x="3277121" y="4581128"/>
          <a:ext cx="358775" cy="393700"/>
        </p:xfrm>
        <a:graphic>
          <a:graphicData uri="http://schemas.openxmlformats.org/presentationml/2006/ole">
            <mc:AlternateContent xmlns:mc="http://schemas.openxmlformats.org/markup-compatibility/2006">
              <mc:Choice xmlns:v="urn:schemas-microsoft-com:vml" Requires="v">
                <p:oleObj spid="_x0000_s44126" name="Equation" r:id="rId9" imgW="126720" imgH="152280" progId="Equation.KSEE3">
                  <p:embed/>
                </p:oleObj>
              </mc:Choice>
              <mc:Fallback>
                <p:oleObj name="Equation" r:id="rId9" imgW="126720" imgH="152280" progId="Equation.KSEE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7121" y="4581128"/>
                        <a:ext cx="3587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2" name="Object 10"/>
          <p:cNvGraphicFramePr>
            <a:graphicFrameLocks noChangeAspect="1"/>
          </p:cNvGraphicFramePr>
          <p:nvPr/>
        </p:nvGraphicFramePr>
        <p:xfrm>
          <a:off x="2088481" y="4614143"/>
          <a:ext cx="395287" cy="327025"/>
        </p:xfrm>
        <a:graphic>
          <a:graphicData uri="http://schemas.openxmlformats.org/presentationml/2006/ole">
            <mc:AlternateContent xmlns:mc="http://schemas.openxmlformats.org/markup-compatibility/2006">
              <mc:Choice xmlns:v="urn:schemas-microsoft-com:vml" Requires="v">
                <p:oleObj spid="_x0000_s44127" name="Equation" r:id="rId10" imgW="139680" imgH="126720" progId="Equation.KSEE3">
                  <p:embed/>
                </p:oleObj>
              </mc:Choice>
              <mc:Fallback>
                <p:oleObj name="Equation" r:id="rId10" imgW="139680" imgH="126720" progId="Equation.KSEE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8481" y="4614143"/>
                        <a:ext cx="39528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一阶逻辑的语法：存在量词</a:t>
            </a:r>
            <a:endParaRPr lang="zh-CN" altLang="en-US" dirty="0">
              <a:latin typeface="楷体" pitchFamily="49" charset="-122"/>
              <a:ea typeface="楷体" pitchFamily="49" charset="-122"/>
            </a:endParaRPr>
          </a:p>
        </p:txBody>
      </p:sp>
      <p:sp>
        <p:nvSpPr>
          <p:cNvPr id="13" name="Rectangle 4"/>
          <p:cNvSpPr>
            <a:spLocks noGrp="1"/>
          </p:cNvSpPr>
          <p:nvPr>
            <p:ph sz="half" idx="1"/>
          </p:nvPr>
        </p:nvSpPr>
        <p:spPr>
          <a:xfrm>
            <a:off x="395536" y="1556792"/>
            <a:ext cx="7992888" cy="5040560"/>
          </a:xfrm>
        </p:spPr>
        <p:txBody>
          <a:bodyPr>
            <a:normAutofit/>
          </a:bodyPr>
          <a:lstStyle/>
          <a:p>
            <a:pPr marL="488950" indent="-457200">
              <a:spcBef>
                <a:spcPts val="1800"/>
              </a:spcBef>
              <a:buClr>
                <a:srgbClr val="800000"/>
              </a:buClr>
            </a:pPr>
            <a:endParaRPr lang="en-US" altLang="zh-CN" dirty="0" smtClean="0">
              <a:ea typeface="Verdana" pitchFamily="34" charset="0"/>
              <a:cs typeface="Verdana" pitchFamily="34" charset="0"/>
            </a:endParaRPr>
          </a:p>
          <a:p>
            <a:pPr marL="889000" lvl="1" indent="-457200">
              <a:spcBef>
                <a:spcPts val="1800"/>
              </a:spcBef>
              <a:buClr>
                <a:srgbClr val="800000"/>
              </a:buClr>
            </a:pPr>
            <a:endParaRPr lang="en-US" altLang="zh-CN" dirty="0" smtClean="0">
              <a:ea typeface="Verdana" pitchFamily="34" charset="0"/>
              <a:cs typeface="Verdana" pitchFamily="34" charset="0"/>
            </a:endParaRPr>
          </a:p>
        </p:txBody>
      </p:sp>
      <p:sp>
        <p:nvSpPr>
          <p:cNvPr id="8" name="Rectangle 4"/>
          <p:cNvSpPr txBox="1">
            <a:spLocks/>
          </p:cNvSpPr>
          <p:nvPr/>
        </p:nvSpPr>
        <p:spPr>
          <a:xfrm>
            <a:off x="395536" y="1628800"/>
            <a:ext cx="8208912" cy="3600400"/>
          </a:xfrm>
          <a:prstGeom prst="rect">
            <a:avLst/>
          </a:prstGeom>
        </p:spPr>
        <p:txBody>
          <a:bodyPr vert="horz" lIns="91440" tIns="45720" rIns="91440" bIns="45720" rtlCol="0">
            <a:normAutofit/>
          </a:bodyPr>
          <a:lstStyle/>
          <a:p>
            <a:pPr marL="488950" lvl="0" indent="-457200">
              <a:spcBef>
                <a:spcPts val="1800"/>
              </a:spcBef>
              <a:buClr>
                <a:srgbClr val="800000"/>
              </a:buClr>
              <a:buFont typeface="Arial" pitchFamily="34" charset="0"/>
              <a:buChar char="•"/>
            </a:pPr>
            <a:endParaRPr lang="en-US" altLang="zh-CN" sz="3200" dirty="0" smtClean="0">
              <a:ea typeface="Verdana" pitchFamily="34" charset="0"/>
              <a:cs typeface="Verdana" pitchFamily="34" charset="0"/>
            </a:endParaRPr>
          </a:p>
        </p:txBody>
      </p:sp>
      <p:graphicFrame>
        <p:nvGraphicFramePr>
          <p:cNvPr id="4101" name="Object 5"/>
          <p:cNvGraphicFramePr>
            <a:graphicFrameLocks noChangeAspect="1"/>
          </p:cNvGraphicFramePr>
          <p:nvPr/>
        </p:nvGraphicFramePr>
        <p:xfrm>
          <a:off x="1763688" y="1700213"/>
          <a:ext cx="5726112" cy="523875"/>
        </p:xfrm>
        <a:graphic>
          <a:graphicData uri="http://schemas.openxmlformats.org/presentationml/2006/ole">
            <mc:AlternateContent xmlns:mc="http://schemas.openxmlformats.org/markup-compatibility/2006">
              <mc:Choice xmlns:v="urn:schemas-microsoft-com:vml" Requires="v">
                <p:oleObj spid="_x0000_s51312" name="公式" r:id="rId3" imgW="2019240" imgH="203040" progId="Equation.KSEE3">
                  <p:embed/>
                </p:oleObj>
              </mc:Choice>
              <mc:Fallback>
                <p:oleObj name="公式" r:id="rId3" imgW="2019240" imgH="20304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700213"/>
                        <a:ext cx="5726112"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1979712" y="3140968"/>
            <a:ext cx="2808312" cy="830997"/>
          </a:xfrm>
          <a:prstGeom prst="rect">
            <a:avLst/>
          </a:prstGeom>
          <a:noFill/>
        </p:spPr>
        <p:txBody>
          <a:bodyPr wrap="square" rtlCol="0">
            <a:spAutoFit/>
          </a:bodyPr>
          <a:lstStyle/>
          <a:p>
            <a:r>
              <a:rPr lang="en-US" altLang="zh-CN" sz="2400" dirty="0" smtClean="0">
                <a:latin typeface="楷体" pitchFamily="49" charset="-122"/>
                <a:ea typeface="楷体" pitchFamily="49" charset="-122"/>
              </a:rPr>
              <a:t>Richard the Lionheart</a:t>
            </a:r>
            <a:r>
              <a:rPr lang="zh-CN" altLang="en-US" sz="2400" dirty="0" smtClean="0">
                <a:latin typeface="楷体" pitchFamily="49" charset="-122"/>
                <a:ea typeface="楷体" pitchFamily="49" charset="-122"/>
              </a:rPr>
              <a:t>是王冠</a:t>
            </a:r>
            <a:endParaRPr lang="zh-CN" altLang="en-US" sz="2400" dirty="0">
              <a:latin typeface="楷体" pitchFamily="49" charset="-122"/>
              <a:ea typeface="楷体" pitchFamily="49" charset="-122"/>
            </a:endParaRPr>
          </a:p>
        </p:txBody>
      </p:sp>
      <p:sp>
        <p:nvSpPr>
          <p:cNvPr id="12" name="TextBox 11"/>
          <p:cNvSpPr txBox="1"/>
          <p:nvPr/>
        </p:nvSpPr>
        <p:spPr>
          <a:xfrm>
            <a:off x="4860032" y="3174067"/>
            <a:ext cx="3744416" cy="830997"/>
          </a:xfrm>
          <a:prstGeom prst="rect">
            <a:avLst/>
          </a:prstGeom>
          <a:noFill/>
        </p:spPr>
        <p:txBody>
          <a:bodyPr wrap="square" rtlCol="0">
            <a:spAutoFit/>
          </a:bodyPr>
          <a:lstStyle/>
          <a:p>
            <a:r>
              <a:rPr lang="en-US" altLang="zh-CN" sz="2400" dirty="0" smtClean="0">
                <a:latin typeface="楷体" pitchFamily="49" charset="-122"/>
                <a:ea typeface="楷体" pitchFamily="49" charset="-122"/>
              </a:rPr>
              <a:t>Richard the Lionheart</a:t>
            </a:r>
            <a:r>
              <a:rPr lang="zh-CN" altLang="en-US" sz="2400" dirty="0" smtClean="0">
                <a:latin typeface="楷体" pitchFamily="49" charset="-122"/>
                <a:ea typeface="楷体" pitchFamily="49" charset="-122"/>
              </a:rPr>
              <a:t>在</a:t>
            </a:r>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的头上</a:t>
            </a:r>
            <a:endParaRPr lang="zh-CN" altLang="en-US" sz="2400" dirty="0">
              <a:latin typeface="楷体" pitchFamily="49" charset="-122"/>
              <a:ea typeface="楷体" pitchFamily="49" charset="-122"/>
            </a:endParaRPr>
          </a:p>
        </p:txBody>
      </p:sp>
      <p:graphicFrame>
        <p:nvGraphicFramePr>
          <p:cNvPr id="14" name="Object 9"/>
          <p:cNvGraphicFramePr>
            <a:graphicFrameLocks noChangeAspect="1"/>
          </p:cNvGraphicFramePr>
          <p:nvPr/>
        </p:nvGraphicFramePr>
        <p:xfrm>
          <a:off x="4427538" y="4148138"/>
          <a:ext cx="396875" cy="327025"/>
        </p:xfrm>
        <a:graphic>
          <a:graphicData uri="http://schemas.openxmlformats.org/presentationml/2006/ole">
            <mc:AlternateContent xmlns:mc="http://schemas.openxmlformats.org/markup-compatibility/2006">
              <mc:Choice xmlns:v="urn:schemas-microsoft-com:vml" Requires="v">
                <p:oleObj spid="_x0000_s51313" name="公式" r:id="rId5" imgW="139680" imgH="126720" progId="Equation.KSEE3">
                  <p:embed/>
                </p:oleObj>
              </mc:Choice>
              <mc:Fallback>
                <p:oleObj name="公式" r:id="rId5" imgW="139680" imgH="126720" progId="Equation.KSEE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4148138"/>
                        <a:ext cx="39687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1979712" y="4077072"/>
            <a:ext cx="2664296"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King John</a:t>
            </a:r>
            <a:r>
              <a:rPr lang="zh-CN" altLang="en-US" sz="2400" dirty="0" smtClean="0">
                <a:latin typeface="楷体" pitchFamily="49" charset="-122"/>
                <a:ea typeface="楷体" pitchFamily="49" charset="-122"/>
              </a:rPr>
              <a:t>是王冠</a:t>
            </a:r>
            <a:endParaRPr lang="zh-CN" altLang="en-US" sz="2400" dirty="0">
              <a:latin typeface="楷体" pitchFamily="49" charset="-122"/>
              <a:ea typeface="楷体" pitchFamily="49" charset="-122"/>
            </a:endParaRPr>
          </a:p>
        </p:txBody>
      </p:sp>
      <p:sp>
        <p:nvSpPr>
          <p:cNvPr id="16" name="TextBox 15"/>
          <p:cNvSpPr txBox="1"/>
          <p:nvPr/>
        </p:nvSpPr>
        <p:spPr>
          <a:xfrm>
            <a:off x="4788024" y="4047455"/>
            <a:ext cx="432048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King John</a:t>
            </a:r>
            <a:r>
              <a:rPr lang="zh-CN" altLang="en-US" sz="2400" dirty="0" smtClean="0">
                <a:latin typeface="楷体" pitchFamily="49" charset="-122"/>
                <a:ea typeface="楷体" pitchFamily="49" charset="-122"/>
              </a:rPr>
              <a:t>在</a:t>
            </a:r>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的头上</a:t>
            </a:r>
            <a:endParaRPr lang="zh-CN" altLang="en-US" sz="2400" dirty="0">
              <a:latin typeface="楷体" pitchFamily="49" charset="-122"/>
              <a:ea typeface="楷体" pitchFamily="49" charset="-122"/>
            </a:endParaRPr>
          </a:p>
        </p:txBody>
      </p:sp>
      <p:sp>
        <p:nvSpPr>
          <p:cNvPr id="18" name="TextBox 17"/>
          <p:cNvSpPr txBox="1"/>
          <p:nvPr/>
        </p:nvSpPr>
        <p:spPr>
          <a:xfrm>
            <a:off x="1187624" y="4581128"/>
            <a:ext cx="324036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Richard </a:t>
            </a:r>
            <a:r>
              <a:rPr lang="zh-CN" altLang="en-US" sz="2400" dirty="0" smtClean="0">
                <a:latin typeface="楷体" pitchFamily="49" charset="-122"/>
                <a:ea typeface="楷体" pitchFamily="49" charset="-122"/>
              </a:rPr>
              <a:t>的左腿是王冠</a:t>
            </a:r>
            <a:endParaRPr lang="zh-CN" altLang="en-US" sz="2400" dirty="0">
              <a:latin typeface="楷体" pitchFamily="49" charset="-122"/>
              <a:ea typeface="楷体" pitchFamily="49" charset="-122"/>
            </a:endParaRPr>
          </a:p>
        </p:txBody>
      </p:sp>
      <p:sp>
        <p:nvSpPr>
          <p:cNvPr id="19" name="TextBox 18"/>
          <p:cNvSpPr txBox="1"/>
          <p:nvPr/>
        </p:nvSpPr>
        <p:spPr>
          <a:xfrm>
            <a:off x="4788024" y="4551511"/>
            <a:ext cx="432048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Richard </a:t>
            </a:r>
            <a:r>
              <a:rPr lang="zh-CN" altLang="en-US" sz="2400" dirty="0" smtClean="0">
                <a:latin typeface="楷体" pitchFamily="49" charset="-122"/>
                <a:ea typeface="楷体" pitchFamily="49" charset="-122"/>
              </a:rPr>
              <a:t>的左腿在</a:t>
            </a:r>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的头上</a:t>
            </a:r>
            <a:endParaRPr lang="zh-CN" altLang="en-US" sz="2400" dirty="0">
              <a:latin typeface="楷体" pitchFamily="49" charset="-122"/>
              <a:ea typeface="楷体" pitchFamily="49" charset="-122"/>
            </a:endParaRPr>
          </a:p>
        </p:txBody>
      </p:sp>
      <p:sp>
        <p:nvSpPr>
          <p:cNvPr id="21" name="TextBox 20"/>
          <p:cNvSpPr txBox="1"/>
          <p:nvPr/>
        </p:nvSpPr>
        <p:spPr>
          <a:xfrm>
            <a:off x="1835696" y="5042793"/>
            <a:ext cx="2664296"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的左腿是王冠</a:t>
            </a:r>
            <a:endParaRPr lang="zh-CN" altLang="en-US" sz="2400" dirty="0">
              <a:latin typeface="楷体" pitchFamily="49" charset="-122"/>
              <a:ea typeface="楷体" pitchFamily="49" charset="-122"/>
            </a:endParaRPr>
          </a:p>
        </p:txBody>
      </p:sp>
      <p:sp>
        <p:nvSpPr>
          <p:cNvPr id="22" name="TextBox 21"/>
          <p:cNvSpPr txBox="1"/>
          <p:nvPr/>
        </p:nvSpPr>
        <p:spPr>
          <a:xfrm>
            <a:off x="4788024" y="5013176"/>
            <a:ext cx="4320480" cy="461665"/>
          </a:xfrm>
          <a:prstGeom prst="rect">
            <a:avLst/>
          </a:prstGeom>
          <a:noFill/>
        </p:spPr>
        <p:txBody>
          <a:bodyPr wrap="square" rtlCol="0">
            <a:spAutoFit/>
          </a:bodyPr>
          <a:lstStyle/>
          <a:p>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的左腿在</a:t>
            </a:r>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的头上</a:t>
            </a:r>
            <a:endParaRPr lang="zh-CN" altLang="en-US" sz="2400" dirty="0">
              <a:latin typeface="楷体" pitchFamily="49" charset="-122"/>
              <a:ea typeface="楷体" pitchFamily="49" charset="-122"/>
            </a:endParaRPr>
          </a:p>
        </p:txBody>
      </p:sp>
      <p:sp>
        <p:nvSpPr>
          <p:cNvPr id="24" name="TextBox 23"/>
          <p:cNvSpPr txBox="1"/>
          <p:nvPr/>
        </p:nvSpPr>
        <p:spPr>
          <a:xfrm>
            <a:off x="2699792" y="5487615"/>
            <a:ext cx="1944216"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王冠是王冠</a:t>
            </a:r>
            <a:endParaRPr lang="zh-CN" altLang="en-US" sz="2400" dirty="0">
              <a:latin typeface="楷体" pitchFamily="49" charset="-122"/>
              <a:ea typeface="楷体" pitchFamily="49" charset="-122"/>
            </a:endParaRPr>
          </a:p>
        </p:txBody>
      </p:sp>
      <p:sp>
        <p:nvSpPr>
          <p:cNvPr id="25" name="TextBox 24"/>
          <p:cNvSpPr txBox="1"/>
          <p:nvPr/>
        </p:nvSpPr>
        <p:spPr>
          <a:xfrm>
            <a:off x="4788024" y="5445224"/>
            <a:ext cx="4320480"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王冠在</a:t>
            </a:r>
            <a:r>
              <a:rPr lang="en-US" altLang="zh-CN" sz="2400" dirty="0" smtClean="0">
                <a:latin typeface="楷体" pitchFamily="49" charset="-122"/>
                <a:ea typeface="楷体" pitchFamily="49" charset="-122"/>
              </a:rPr>
              <a:t>John</a:t>
            </a:r>
            <a:r>
              <a:rPr lang="zh-CN" altLang="en-US" sz="2400" dirty="0" smtClean="0">
                <a:latin typeface="楷体" pitchFamily="49" charset="-122"/>
                <a:ea typeface="楷体" pitchFamily="49" charset="-122"/>
              </a:rPr>
              <a:t>的头上</a:t>
            </a:r>
            <a:endParaRPr lang="zh-CN" altLang="en-US" sz="2400" dirty="0">
              <a:latin typeface="楷体" pitchFamily="49" charset="-122"/>
              <a:ea typeface="楷体" pitchFamily="49" charset="-122"/>
            </a:endParaRPr>
          </a:p>
        </p:txBody>
      </p:sp>
      <p:sp>
        <p:nvSpPr>
          <p:cNvPr id="26" name="TextBox 25"/>
          <p:cNvSpPr txBox="1"/>
          <p:nvPr/>
        </p:nvSpPr>
        <p:spPr>
          <a:xfrm>
            <a:off x="2483768" y="6093296"/>
            <a:ext cx="3744416" cy="523220"/>
          </a:xfrm>
          <a:prstGeom prst="rect">
            <a:avLst/>
          </a:prstGeom>
          <a:noFill/>
        </p:spPr>
        <p:txBody>
          <a:bodyPr wrap="square" rtlCol="0">
            <a:spAutoFit/>
          </a:bodyPr>
          <a:lstStyle/>
          <a:p>
            <a:r>
              <a:rPr lang="zh-CN" altLang="en-US" sz="2800" b="1" dirty="0" smtClean="0">
                <a:solidFill>
                  <a:srgbClr val="FF0000"/>
                </a:solidFill>
                <a:latin typeface="楷体" pitchFamily="49" charset="-122"/>
                <a:ea typeface="楷体" pitchFamily="49" charset="-122"/>
              </a:rPr>
              <a:t>以上断言是否为真？</a:t>
            </a:r>
            <a:endParaRPr lang="zh-CN" altLang="en-US" sz="2800" b="1" dirty="0">
              <a:solidFill>
                <a:srgbClr val="FF0000"/>
              </a:solidFill>
              <a:latin typeface="楷体" pitchFamily="49" charset="-122"/>
              <a:ea typeface="楷体" pitchFamily="49" charset="-122"/>
            </a:endParaRPr>
          </a:p>
        </p:txBody>
      </p:sp>
      <p:sp>
        <p:nvSpPr>
          <p:cNvPr id="27" name="下箭头 26"/>
          <p:cNvSpPr/>
          <p:nvPr/>
        </p:nvSpPr>
        <p:spPr>
          <a:xfrm>
            <a:off x="4139952" y="2204864"/>
            <a:ext cx="648072" cy="108012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1212" name="Object 12"/>
          <p:cNvGraphicFramePr>
            <a:graphicFrameLocks noChangeAspect="1"/>
          </p:cNvGraphicFramePr>
          <p:nvPr/>
        </p:nvGraphicFramePr>
        <p:xfrm>
          <a:off x="4427984" y="3429000"/>
          <a:ext cx="396875" cy="327025"/>
        </p:xfrm>
        <a:graphic>
          <a:graphicData uri="http://schemas.openxmlformats.org/presentationml/2006/ole">
            <mc:AlternateContent xmlns:mc="http://schemas.openxmlformats.org/markup-compatibility/2006">
              <mc:Choice xmlns:v="urn:schemas-microsoft-com:vml" Requires="v">
                <p:oleObj spid="_x0000_s51314" name="公式" r:id="rId7" imgW="139680" imgH="126720" progId="Equation.KSEE3">
                  <p:embed/>
                </p:oleObj>
              </mc:Choice>
              <mc:Fallback>
                <p:oleObj name="公式" r:id="rId7" imgW="139680" imgH="126720" progId="Equation.KSEE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3429000"/>
                        <a:ext cx="39687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13" name="Object 13"/>
          <p:cNvGraphicFramePr>
            <a:graphicFrameLocks noChangeAspect="1"/>
          </p:cNvGraphicFramePr>
          <p:nvPr/>
        </p:nvGraphicFramePr>
        <p:xfrm>
          <a:off x="4427984" y="4653136"/>
          <a:ext cx="396875" cy="327025"/>
        </p:xfrm>
        <a:graphic>
          <a:graphicData uri="http://schemas.openxmlformats.org/presentationml/2006/ole">
            <mc:AlternateContent xmlns:mc="http://schemas.openxmlformats.org/markup-compatibility/2006">
              <mc:Choice xmlns:v="urn:schemas-microsoft-com:vml" Requires="v">
                <p:oleObj spid="_x0000_s51315" name="公式" r:id="rId8" imgW="139680" imgH="126720" progId="Equation.KSEE3">
                  <p:embed/>
                </p:oleObj>
              </mc:Choice>
              <mc:Fallback>
                <p:oleObj name="公式" r:id="rId8" imgW="139680" imgH="126720" progId="Equation.KSEE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4653136"/>
                        <a:ext cx="39687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14" name="Object 14"/>
          <p:cNvGraphicFramePr>
            <a:graphicFrameLocks noChangeAspect="1"/>
          </p:cNvGraphicFramePr>
          <p:nvPr/>
        </p:nvGraphicFramePr>
        <p:xfrm>
          <a:off x="4427984" y="5085184"/>
          <a:ext cx="396875" cy="327025"/>
        </p:xfrm>
        <a:graphic>
          <a:graphicData uri="http://schemas.openxmlformats.org/presentationml/2006/ole">
            <mc:AlternateContent xmlns:mc="http://schemas.openxmlformats.org/markup-compatibility/2006">
              <mc:Choice xmlns:v="urn:schemas-microsoft-com:vml" Requires="v">
                <p:oleObj spid="_x0000_s51316" name="公式" r:id="rId9" imgW="139680" imgH="126720" progId="Equation.KSEE3">
                  <p:embed/>
                </p:oleObj>
              </mc:Choice>
              <mc:Fallback>
                <p:oleObj name="公式" r:id="rId9" imgW="139680" imgH="126720" progId="Equation.KSEE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5085184"/>
                        <a:ext cx="39687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15" name="Object 15"/>
          <p:cNvGraphicFramePr>
            <a:graphicFrameLocks noChangeAspect="1"/>
          </p:cNvGraphicFramePr>
          <p:nvPr/>
        </p:nvGraphicFramePr>
        <p:xfrm>
          <a:off x="4427984" y="5517232"/>
          <a:ext cx="396875" cy="327025"/>
        </p:xfrm>
        <a:graphic>
          <a:graphicData uri="http://schemas.openxmlformats.org/presentationml/2006/ole">
            <mc:AlternateContent xmlns:mc="http://schemas.openxmlformats.org/markup-compatibility/2006">
              <mc:Choice xmlns:v="urn:schemas-microsoft-com:vml" Requires="v">
                <p:oleObj spid="_x0000_s51317" name="公式" r:id="rId10" imgW="139680" imgH="126720" progId="Equation.KSEE3">
                  <p:embed/>
                </p:oleObj>
              </mc:Choice>
              <mc:Fallback>
                <p:oleObj name="公式" r:id="rId10" imgW="139680" imgH="126720" progId="Equation.KSEE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5517232"/>
                        <a:ext cx="39687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一阶逻辑的语法：量词属性</a:t>
            </a:r>
            <a:endParaRPr lang="zh-CN" altLang="en-US" dirty="0">
              <a:latin typeface="楷体" pitchFamily="49" charset="-122"/>
              <a:ea typeface="楷体" pitchFamily="49" charset="-122"/>
            </a:endParaRPr>
          </a:p>
        </p:txBody>
      </p:sp>
      <p:sp>
        <p:nvSpPr>
          <p:cNvPr id="13" name="Rectangle 4"/>
          <p:cNvSpPr>
            <a:spLocks noGrp="1"/>
          </p:cNvSpPr>
          <p:nvPr>
            <p:ph sz="half" idx="1"/>
          </p:nvPr>
        </p:nvSpPr>
        <p:spPr>
          <a:xfrm>
            <a:off x="395536" y="1556792"/>
            <a:ext cx="7992888" cy="5040560"/>
          </a:xfrm>
        </p:spPr>
        <p:txBody>
          <a:bodyPr>
            <a:normAutofit/>
          </a:bodyPr>
          <a:lstStyle/>
          <a:p>
            <a:pPr marL="488950" indent="-457200">
              <a:spcBef>
                <a:spcPts val="1800"/>
              </a:spcBef>
              <a:buClr>
                <a:srgbClr val="800000"/>
              </a:buClr>
            </a:pPr>
            <a:endParaRPr lang="en-US" altLang="zh-CN" dirty="0" smtClean="0">
              <a:ea typeface="Verdana" pitchFamily="34" charset="0"/>
              <a:cs typeface="Verdana" pitchFamily="34" charset="0"/>
            </a:endParaRPr>
          </a:p>
          <a:p>
            <a:pPr marL="889000" lvl="1" indent="-457200">
              <a:spcBef>
                <a:spcPts val="1800"/>
              </a:spcBef>
              <a:buClr>
                <a:srgbClr val="800000"/>
              </a:buClr>
            </a:pPr>
            <a:endParaRPr lang="en-US" altLang="zh-CN" dirty="0" smtClean="0">
              <a:ea typeface="Verdana" pitchFamily="34" charset="0"/>
              <a:cs typeface="Verdana" pitchFamily="34" charset="0"/>
            </a:endParaRPr>
          </a:p>
        </p:txBody>
      </p:sp>
      <p:sp>
        <p:nvSpPr>
          <p:cNvPr id="8" name="Rectangle 4"/>
          <p:cNvSpPr txBox="1">
            <a:spLocks/>
          </p:cNvSpPr>
          <p:nvPr/>
        </p:nvSpPr>
        <p:spPr>
          <a:xfrm>
            <a:off x="395536" y="1628800"/>
            <a:ext cx="8208912" cy="3600400"/>
          </a:xfrm>
          <a:prstGeom prst="rect">
            <a:avLst/>
          </a:prstGeom>
        </p:spPr>
        <p:txBody>
          <a:bodyPr vert="horz" lIns="91440" tIns="45720" rIns="91440" bIns="45720" rtlCol="0">
            <a:normAutofit/>
          </a:bodyPr>
          <a:lstStyle/>
          <a:p>
            <a:pPr marL="488950" lvl="0" indent="-457200">
              <a:spcBef>
                <a:spcPts val="1800"/>
              </a:spcBef>
              <a:buClr>
                <a:srgbClr val="800000"/>
              </a:buClr>
              <a:buFont typeface="Arial" pitchFamily="34" charset="0"/>
              <a:buChar char="•"/>
            </a:pPr>
            <a:endParaRPr lang="en-US" altLang="zh-CN" sz="3200" dirty="0" smtClean="0">
              <a:ea typeface="Verdana" pitchFamily="34" charset="0"/>
              <a:cs typeface="Verdana" pitchFamily="34" charset="0"/>
            </a:endParaRPr>
          </a:p>
        </p:txBody>
      </p:sp>
      <p:graphicFrame>
        <p:nvGraphicFramePr>
          <p:cNvPr id="46087" name="Object 7"/>
          <p:cNvGraphicFramePr>
            <a:graphicFrameLocks noChangeAspect="1"/>
          </p:cNvGraphicFramePr>
          <p:nvPr/>
        </p:nvGraphicFramePr>
        <p:xfrm>
          <a:off x="3131840" y="1844824"/>
          <a:ext cx="2736850" cy="1112837"/>
        </p:xfrm>
        <a:graphic>
          <a:graphicData uri="http://schemas.openxmlformats.org/presentationml/2006/ole">
            <mc:AlternateContent xmlns:mc="http://schemas.openxmlformats.org/markup-compatibility/2006">
              <mc:Choice xmlns:v="urn:schemas-microsoft-com:vml" Requires="v">
                <p:oleObj spid="_x0000_s46138" name="Equation" r:id="rId3" imgW="965160" imgH="431640" progId="Equation.KSEE3">
                  <p:embed/>
                </p:oleObj>
              </mc:Choice>
              <mc:Fallback>
                <p:oleObj name="Equation" r:id="rId3" imgW="965160" imgH="431640" progId="Equation.KSEE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844824"/>
                        <a:ext cx="2736850" cy="1112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8"/>
          <p:cNvGraphicFramePr>
            <a:graphicFrameLocks noChangeAspect="1"/>
          </p:cNvGraphicFramePr>
          <p:nvPr/>
        </p:nvGraphicFramePr>
        <p:xfrm>
          <a:off x="3131840" y="3212976"/>
          <a:ext cx="2628900" cy="523875"/>
        </p:xfrm>
        <a:graphic>
          <a:graphicData uri="http://schemas.openxmlformats.org/presentationml/2006/ole">
            <mc:AlternateContent xmlns:mc="http://schemas.openxmlformats.org/markup-compatibility/2006">
              <mc:Choice xmlns:v="urn:schemas-microsoft-com:vml" Requires="v">
                <p:oleObj spid="_x0000_s46139" name="Equation" r:id="rId5" imgW="927000" imgH="203040" progId="Equation.KSEE3">
                  <p:embed/>
                </p:oleObj>
              </mc:Choice>
              <mc:Fallback>
                <p:oleObj name="Equation" r:id="rId5" imgW="927000" imgH="203040" progId="Equation.KSEE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212976"/>
                        <a:ext cx="262890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9" name="Object 9"/>
          <p:cNvGraphicFramePr>
            <a:graphicFrameLocks noChangeAspect="1"/>
          </p:cNvGraphicFramePr>
          <p:nvPr/>
        </p:nvGraphicFramePr>
        <p:xfrm>
          <a:off x="989013" y="4005263"/>
          <a:ext cx="6915150" cy="523875"/>
        </p:xfrm>
        <a:graphic>
          <a:graphicData uri="http://schemas.openxmlformats.org/presentationml/2006/ole">
            <mc:AlternateContent xmlns:mc="http://schemas.openxmlformats.org/markup-compatibility/2006">
              <mc:Choice xmlns:v="urn:schemas-microsoft-com:vml" Requires="v">
                <p:oleObj spid="_x0000_s46140" name="公式" r:id="rId7" imgW="2438280" imgH="203040" progId="Equation.KSEE3">
                  <p:embed/>
                </p:oleObj>
              </mc:Choice>
              <mc:Fallback>
                <p:oleObj name="公式" r:id="rId7" imgW="2438280" imgH="203040" progId="Equation.KSEE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9013" y="4005263"/>
                        <a:ext cx="69151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
          <p:cNvSpPr txBox="1">
            <a:spLocks/>
          </p:cNvSpPr>
          <p:nvPr/>
        </p:nvSpPr>
        <p:spPr>
          <a:xfrm>
            <a:off x="395536" y="4581128"/>
            <a:ext cx="8208912" cy="2276872"/>
          </a:xfrm>
          <a:prstGeom prst="rect">
            <a:avLst/>
          </a:prstGeom>
        </p:spPr>
        <p:txBody>
          <a:bodyPr vert="horz" lIns="91440" tIns="45720" rIns="91440" bIns="45720" rtlCol="0">
            <a:normAutofit/>
          </a:bodyPr>
          <a:lstStyle/>
          <a:p>
            <a:pPr marL="488950" lvl="0" indent="-457200">
              <a:spcBef>
                <a:spcPts val="1800"/>
              </a:spcBef>
              <a:buClr>
                <a:srgbClr val="800000"/>
              </a:buClr>
            </a:pPr>
            <a:r>
              <a:rPr lang="zh-CN" altLang="en-US" sz="3200" dirty="0" smtClean="0">
                <a:latin typeface="楷体" pitchFamily="49" charset="-122"/>
                <a:ea typeface="楷体" pitchFamily="49" charset="-122"/>
                <a:cs typeface="Verdana" pitchFamily="34" charset="0"/>
              </a:rPr>
              <a:t>量词等价性变换：</a:t>
            </a:r>
            <a:r>
              <a:rPr lang="en-US" altLang="zh-CN" sz="3200" dirty="0" smtClean="0">
                <a:ea typeface="Verdana" pitchFamily="34" charset="0"/>
                <a:cs typeface="Verdana" pitchFamily="34" charset="0"/>
              </a:rPr>
              <a:t>   </a:t>
            </a:r>
          </a:p>
        </p:txBody>
      </p:sp>
      <p:pic>
        <p:nvPicPr>
          <p:cNvPr id="46090" name="Picture 10"/>
          <p:cNvPicPr>
            <a:picLocks noChangeAspect="1" noChangeArrowheads="1"/>
          </p:cNvPicPr>
          <p:nvPr/>
        </p:nvPicPr>
        <p:blipFill>
          <a:blip r:embed="rId9" cstate="print"/>
          <a:srcRect/>
          <a:stretch>
            <a:fillRect/>
          </a:stretch>
        </p:blipFill>
        <p:spPr bwMode="auto">
          <a:xfrm>
            <a:off x="971600" y="5445224"/>
            <a:ext cx="729615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一阶逻辑的语义</a:t>
            </a:r>
            <a:endParaRPr lang="zh-CN" altLang="en-US" dirty="0">
              <a:latin typeface="楷体" pitchFamily="49" charset="-122"/>
              <a:ea typeface="楷体" pitchFamily="49" charset="-122"/>
            </a:endParaRPr>
          </a:p>
        </p:txBody>
      </p:sp>
      <p:sp>
        <p:nvSpPr>
          <p:cNvPr id="13" name="Rectangle 4"/>
          <p:cNvSpPr>
            <a:spLocks noGrp="1"/>
          </p:cNvSpPr>
          <p:nvPr>
            <p:ph sz="half" idx="1"/>
          </p:nvPr>
        </p:nvSpPr>
        <p:spPr>
          <a:xfrm>
            <a:off x="395536" y="1556792"/>
            <a:ext cx="7992888" cy="5040560"/>
          </a:xfrm>
        </p:spPr>
        <p:txBody>
          <a:bodyPr>
            <a:normAutofit/>
          </a:bodyPr>
          <a:lstStyle/>
          <a:p>
            <a:pPr marL="488950" indent="-457200">
              <a:spcBef>
                <a:spcPts val="1800"/>
              </a:spcBef>
              <a:buClr>
                <a:srgbClr val="800000"/>
              </a:buClr>
            </a:pPr>
            <a:endParaRPr lang="en-US" altLang="zh-CN" dirty="0" smtClean="0">
              <a:ea typeface="Verdana" pitchFamily="34" charset="0"/>
              <a:cs typeface="Verdana" pitchFamily="34" charset="0"/>
            </a:endParaRPr>
          </a:p>
          <a:p>
            <a:pPr marL="889000" lvl="1" indent="-457200">
              <a:spcBef>
                <a:spcPts val="1800"/>
              </a:spcBef>
              <a:buClr>
                <a:srgbClr val="800000"/>
              </a:buClr>
            </a:pPr>
            <a:endParaRPr lang="en-US" altLang="zh-CN" dirty="0" smtClean="0">
              <a:ea typeface="Verdana" pitchFamily="34" charset="0"/>
              <a:cs typeface="Verdana" pitchFamily="34" charset="0"/>
            </a:endParaRPr>
          </a:p>
        </p:txBody>
      </p:sp>
      <p:sp>
        <p:nvSpPr>
          <p:cNvPr id="8" name="Rectangle 4"/>
          <p:cNvSpPr txBox="1">
            <a:spLocks/>
          </p:cNvSpPr>
          <p:nvPr/>
        </p:nvSpPr>
        <p:spPr>
          <a:xfrm>
            <a:off x="395536" y="1628800"/>
            <a:ext cx="8208912" cy="3600400"/>
          </a:xfrm>
          <a:prstGeom prst="rect">
            <a:avLst/>
          </a:prstGeom>
        </p:spPr>
        <p:txBody>
          <a:bodyPr vert="horz" lIns="91440" tIns="45720" rIns="91440" bIns="45720" rtlCol="0">
            <a:normAutofit/>
          </a:bodyPr>
          <a:lstStyle/>
          <a:p>
            <a:pPr marL="488950" lvl="0" indent="-457200">
              <a:spcBef>
                <a:spcPts val="1800"/>
              </a:spcBef>
              <a:buClr>
                <a:srgbClr val="800000"/>
              </a:buClr>
              <a:buFont typeface="Arial" pitchFamily="34" charset="0"/>
              <a:buChar char="•"/>
            </a:pPr>
            <a:endParaRPr lang="en-US" altLang="zh-CN" sz="3200" dirty="0" smtClean="0">
              <a:ea typeface="Verdana" pitchFamily="34" charset="0"/>
              <a:cs typeface="Verdana" pitchFamily="34" charset="0"/>
            </a:endParaRPr>
          </a:p>
        </p:txBody>
      </p:sp>
      <p:graphicFrame>
        <p:nvGraphicFramePr>
          <p:cNvPr id="46089" name="Object 9"/>
          <p:cNvGraphicFramePr>
            <a:graphicFrameLocks noChangeAspect="1"/>
          </p:cNvGraphicFramePr>
          <p:nvPr/>
        </p:nvGraphicFramePr>
        <p:xfrm>
          <a:off x="683568" y="3292487"/>
          <a:ext cx="7704856" cy="424545"/>
        </p:xfrm>
        <a:graphic>
          <a:graphicData uri="http://schemas.openxmlformats.org/presentationml/2006/ole">
            <mc:AlternateContent xmlns:mc="http://schemas.openxmlformats.org/markup-compatibility/2006">
              <mc:Choice xmlns:v="urn:schemas-microsoft-com:vml" Requires="v">
                <p:oleObj spid="_x0000_s52262" name="公式" r:id="rId3" imgW="3352680" imgH="203040" progId="Equation.KSEE3">
                  <p:embed/>
                </p:oleObj>
              </mc:Choice>
              <mc:Fallback>
                <p:oleObj name="公式" r:id="rId3" imgW="3352680" imgH="203040" progId="Equation.KSEE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292487"/>
                        <a:ext cx="7704856" cy="424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
          <p:cNvSpPr txBox="1">
            <a:spLocks/>
          </p:cNvSpPr>
          <p:nvPr/>
        </p:nvSpPr>
        <p:spPr>
          <a:xfrm>
            <a:off x="251520" y="1700808"/>
            <a:ext cx="8208912" cy="2276872"/>
          </a:xfrm>
          <a:prstGeom prst="rect">
            <a:avLst/>
          </a:prstGeom>
        </p:spPr>
        <p:txBody>
          <a:bodyPr vert="horz" lIns="91440" tIns="45720" rIns="91440" bIns="45720" rtlCol="0">
            <a:normAutofit/>
          </a:bodyPr>
          <a:lstStyle/>
          <a:p>
            <a:pPr marL="488950" lvl="0" indent="-457200">
              <a:spcBef>
                <a:spcPts val="1800"/>
              </a:spcBef>
              <a:buClr>
                <a:srgbClr val="800000"/>
              </a:buClr>
            </a:pPr>
            <a:r>
              <a:rPr lang="en-US" altLang="zh-CN" sz="3200" dirty="0" smtClean="0">
                <a:ea typeface="Verdana" pitchFamily="34" charset="0"/>
                <a:cs typeface="Verdana" pitchFamily="34" charset="0"/>
              </a:rPr>
              <a:t>e.g. </a:t>
            </a:r>
            <a:r>
              <a:rPr lang="zh-CN" altLang="en-US" sz="3200" dirty="0" smtClean="0">
                <a:latin typeface="楷体" pitchFamily="49" charset="-122"/>
                <a:ea typeface="楷体" pitchFamily="49" charset="-122"/>
                <a:cs typeface="Verdana" pitchFamily="34" charset="0"/>
              </a:rPr>
              <a:t>用一阶逻辑语句表达</a:t>
            </a:r>
            <a:r>
              <a:rPr lang="en-US" altLang="zh-CN" sz="3200" dirty="0" smtClean="0">
                <a:latin typeface="楷体" pitchFamily="49" charset="-122"/>
                <a:ea typeface="楷体" pitchFamily="49" charset="-122"/>
                <a:cs typeface="Verdana" pitchFamily="34" charset="0"/>
              </a:rPr>
              <a:t>Richard</a:t>
            </a:r>
            <a:r>
              <a:rPr lang="zh-CN" altLang="en-US" sz="3200" dirty="0" smtClean="0">
                <a:latin typeface="楷体" pitchFamily="49" charset="-122"/>
                <a:ea typeface="楷体" pitchFamily="49" charset="-122"/>
                <a:cs typeface="Verdana" pitchFamily="34" charset="0"/>
              </a:rPr>
              <a:t>只有两个兄弟</a:t>
            </a:r>
            <a:r>
              <a:rPr lang="en-US" altLang="zh-CN" sz="3200" dirty="0" smtClean="0">
                <a:latin typeface="楷体" pitchFamily="49" charset="-122"/>
                <a:ea typeface="楷体" pitchFamily="49" charset="-122"/>
                <a:cs typeface="Verdana" pitchFamily="34" charset="0"/>
              </a:rPr>
              <a:t>John</a:t>
            </a:r>
            <a:r>
              <a:rPr lang="zh-CN" altLang="en-US" sz="3200" dirty="0" smtClean="0">
                <a:latin typeface="楷体" pitchFamily="49" charset="-122"/>
                <a:ea typeface="楷体" pitchFamily="49" charset="-122"/>
                <a:cs typeface="Verdana" pitchFamily="34" charset="0"/>
              </a:rPr>
              <a:t>和</a:t>
            </a:r>
            <a:r>
              <a:rPr lang="en-US" altLang="zh-CN" sz="3200" dirty="0" smtClean="0">
                <a:latin typeface="楷体" pitchFamily="49" charset="-122"/>
                <a:ea typeface="楷体" pitchFamily="49" charset="-122"/>
                <a:cs typeface="Verdana" pitchFamily="34" charset="0"/>
              </a:rPr>
              <a:t>Geoffrey</a:t>
            </a:r>
          </a:p>
        </p:txBody>
      </p:sp>
      <p:grpSp>
        <p:nvGrpSpPr>
          <p:cNvPr id="19" name="组合 18"/>
          <p:cNvGrpSpPr/>
          <p:nvPr/>
        </p:nvGrpSpPr>
        <p:grpSpPr>
          <a:xfrm>
            <a:off x="4067944" y="3212976"/>
            <a:ext cx="576064" cy="576064"/>
            <a:chOff x="3347864" y="4293096"/>
            <a:chExt cx="576064" cy="576064"/>
          </a:xfrm>
        </p:grpSpPr>
        <p:cxnSp>
          <p:nvCxnSpPr>
            <p:cNvPr id="11" name="直接连接符 10"/>
            <p:cNvCxnSpPr/>
            <p:nvPr/>
          </p:nvCxnSpPr>
          <p:spPr>
            <a:xfrm>
              <a:off x="3347864" y="4293096"/>
              <a:ext cx="576064" cy="5760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347864" y="4293096"/>
              <a:ext cx="576064" cy="5760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52229" name="Object 5"/>
          <p:cNvGraphicFramePr>
            <a:graphicFrameLocks noChangeAspect="1"/>
          </p:cNvGraphicFramePr>
          <p:nvPr/>
        </p:nvGraphicFramePr>
        <p:xfrm>
          <a:off x="177155" y="4959258"/>
          <a:ext cx="8859341" cy="773998"/>
        </p:xfrm>
        <a:graphic>
          <a:graphicData uri="http://schemas.openxmlformats.org/presentationml/2006/ole">
            <mc:AlternateContent xmlns:mc="http://schemas.openxmlformats.org/markup-compatibility/2006">
              <mc:Choice xmlns:v="urn:schemas-microsoft-com:vml" Requires="v">
                <p:oleObj spid="_x0000_s52263" name="公式" r:id="rId5" imgW="4483080" imgH="431640" progId="Equation.KSEE3">
                  <p:embed/>
                </p:oleObj>
              </mc:Choice>
              <mc:Fallback>
                <p:oleObj name="公式" r:id="rId5" imgW="4483080" imgH="431640" progId="Equation.KSEE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155" y="4959258"/>
                        <a:ext cx="8859341" cy="773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下箭头 19"/>
          <p:cNvSpPr/>
          <p:nvPr/>
        </p:nvSpPr>
        <p:spPr>
          <a:xfrm>
            <a:off x="3995936" y="3861048"/>
            <a:ext cx="648072" cy="108012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3" presetClass="entr" presetSubtype="10" fill="hold" nodeType="withEffect">
                                  <p:stCondLst>
                                    <p:cond delay="0"/>
                                  </p:stCondLst>
                                  <p:childTnLst>
                                    <p:set>
                                      <p:cBhvr>
                                        <p:cTn id="14" dur="1" fill="hold">
                                          <p:stCondLst>
                                            <p:cond delay="0"/>
                                          </p:stCondLst>
                                        </p:cTn>
                                        <p:tgtEl>
                                          <p:spTgt spid="52229"/>
                                        </p:tgtEl>
                                        <p:attrNameLst>
                                          <p:attrName>style.visibility</p:attrName>
                                        </p:attrNameLst>
                                      </p:cBhvr>
                                      <p:to>
                                        <p:strVal val="visible"/>
                                      </p:to>
                                    </p:set>
                                    <p:animEffect transition="in" filter="blinds(horizontal)">
                                      <p:cBhvr>
                                        <p:cTn id="15"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p:cNvSpPr>
            <a:spLocks noGrp="1"/>
          </p:cNvSpPr>
          <p:nvPr>
            <p:ph type="sldNum" sz="quarter" idx="4294967295"/>
          </p:nvPr>
        </p:nvSpPr>
        <p:spPr>
          <a:xfrm>
            <a:off x="6767513" y="641667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510E69-1624-4F82-91F3-0FD999CD6615}" type="slidenum">
              <a:rPr lang="ja-JP" altLang="en-US" smtClean="0">
                <a:solidFill>
                  <a:srgbClr val="A50021"/>
                </a:solidFill>
                <a:ea typeface="ＭＳ Ｐゴシック" pitchFamily="34" charset="-128"/>
              </a:rPr>
              <a:pPr eaLnBrk="1" hangingPunct="1"/>
              <a:t>17</a:t>
            </a:fld>
            <a:endParaRPr lang="en-US" altLang="ja-JP" smtClean="0">
              <a:solidFill>
                <a:srgbClr val="A50021"/>
              </a:solidFill>
              <a:ea typeface="ＭＳ Ｐゴシック" pitchFamily="34" charset="-128"/>
            </a:endParaRPr>
          </a:p>
        </p:txBody>
      </p:sp>
      <p:sp>
        <p:nvSpPr>
          <p:cNvPr id="44035" name="Rectangle 6"/>
          <p:cNvSpPr>
            <a:spLocks noGrp="1" noChangeArrowheads="1"/>
          </p:cNvSpPr>
          <p:nvPr>
            <p:ph type="title"/>
          </p:nvPr>
        </p:nvSpPr>
        <p:spPr/>
        <p:txBody>
          <a:bodyPr>
            <a:normAutofit/>
          </a:bodyPr>
          <a:lstStyle/>
          <a:p>
            <a:pPr eaLnBrk="1" hangingPunct="1"/>
            <a:r>
              <a:rPr lang="zh-CN" altLang="en-US" dirty="0">
                <a:latin typeface="楷体" pitchFamily="49" charset="-122"/>
                <a:ea typeface="楷体" pitchFamily="49" charset="-122"/>
              </a:rPr>
              <a:t>一阶谓词逻辑知识表示方法</a:t>
            </a:r>
          </a:p>
        </p:txBody>
      </p:sp>
      <p:sp>
        <p:nvSpPr>
          <p:cNvPr id="44036" name="Rectangle 7"/>
          <p:cNvSpPr>
            <a:spLocks noGrp="1" noChangeArrowheads="1"/>
          </p:cNvSpPr>
          <p:nvPr>
            <p:ph type="body" idx="1"/>
          </p:nvPr>
        </p:nvSpPr>
        <p:spPr>
          <a:xfrm>
            <a:off x="383381" y="1570127"/>
            <a:ext cx="8337550" cy="2527300"/>
          </a:xfrm>
          <a:gradFill rotWithShape="0">
            <a:gsLst>
              <a:gs pos="0">
                <a:srgbClr val="CCFFFF"/>
              </a:gs>
              <a:gs pos="100000">
                <a:schemeClr val="bg1"/>
              </a:gs>
            </a:gsLst>
            <a:path path="rect">
              <a:fillToRect l="100000" t="100000"/>
            </a:path>
          </a:gradFill>
          <a:ln>
            <a:solidFill>
              <a:srgbClr val="808080"/>
            </a:solidFill>
            <a:miter lim="800000"/>
            <a:headEnd/>
            <a:tailEnd/>
          </a:ln>
        </p:spPr>
        <p:txBody>
          <a:bodyPr/>
          <a:lstStyle/>
          <a:p>
            <a:pPr marL="571500" indent="-571500" eaLnBrk="1" hangingPunct="1">
              <a:spcBef>
                <a:spcPct val="30000"/>
              </a:spcBef>
            </a:pPr>
            <a:r>
              <a:rPr lang="zh-CN" altLang="en-US" sz="2600" b="1" dirty="0" smtClean="0">
                <a:latin typeface="Times New Roman" pitchFamily="18" charset="0"/>
              </a:rPr>
              <a:t>谓词公式表示知识的步骤：</a:t>
            </a:r>
          </a:p>
          <a:p>
            <a:pPr marL="966788" lvl="1" indent="-495300" eaLnBrk="1" hangingPunct="1">
              <a:lnSpc>
                <a:spcPct val="120000"/>
              </a:lnSpc>
              <a:spcBef>
                <a:spcPct val="30000"/>
              </a:spcBef>
              <a:buFont typeface="Wingdings" pitchFamily="2" charset="2"/>
              <a:buNone/>
            </a:pPr>
            <a:r>
              <a:rPr lang="zh-CN" altLang="en-US" b="1" dirty="0" smtClean="0">
                <a:solidFill>
                  <a:schemeClr val="tx1"/>
                </a:solidFill>
                <a:latin typeface="Times New Roman" pitchFamily="18" charset="0"/>
              </a:rPr>
              <a:t>（</a:t>
            </a:r>
            <a:r>
              <a:rPr lang="en-US" altLang="zh-CN" b="1" dirty="0" smtClean="0">
                <a:solidFill>
                  <a:schemeClr val="tx1"/>
                </a:solidFill>
                <a:latin typeface="Times New Roman" pitchFamily="18" charset="0"/>
              </a:rPr>
              <a:t>1</a:t>
            </a:r>
            <a:r>
              <a:rPr lang="zh-CN" altLang="en-US" b="1" dirty="0" smtClean="0">
                <a:solidFill>
                  <a:schemeClr val="tx1"/>
                </a:solidFill>
                <a:latin typeface="Times New Roman" pitchFamily="18" charset="0"/>
              </a:rPr>
              <a:t>）定义谓词及个体。</a:t>
            </a:r>
          </a:p>
          <a:p>
            <a:pPr marL="966788" lvl="1" indent="-495300" eaLnBrk="1" hangingPunct="1">
              <a:lnSpc>
                <a:spcPct val="120000"/>
              </a:lnSpc>
              <a:spcBef>
                <a:spcPct val="30000"/>
              </a:spcBef>
              <a:buFont typeface="Wingdings" pitchFamily="2" charset="2"/>
              <a:buNone/>
            </a:pPr>
            <a:r>
              <a:rPr lang="zh-CN" altLang="en-US" b="1" dirty="0" smtClean="0">
                <a:solidFill>
                  <a:schemeClr val="tx1"/>
                </a:solidFill>
                <a:latin typeface="Times New Roman" pitchFamily="18" charset="0"/>
              </a:rPr>
              <a:t>（</a:t>
            </a:r>
            <a:r>
              <a:rPr lang="en-US" altLang="zh-CN" b="1" dirty="0" smtClean="0">
                <a:solidFill>
                  <a:schemeClr val="tx1"/>
                </a:solidFill>
                <a:latin typeface="Times New Roman" pitchFamily="18" charset="0"/>
              </a:rPr>
              <a:t>2</a:t>
            </a:r>
            <a:r>
              <a:rPr lang="zh-CN" altLang="en-US" b="1" dirty="0" smtClean="0">
                <a:solidFill>
                  <a:schemeClr val="tx1"/>
                </a:solidFill>
                <a:latin typeface="Times New Roman" pitchFamily="18" charset="0"/>
              </a:rPr>
              <a:t>）变元赋值。</a:t>
            </a:r>
          </a:p>
          <a:p>
            <a:pPr marL="966788" lvl="1" indent="-495300" eaLnBrk="1" hangingPunct="1">
              <a:lnSpc>
                <a:spcPct val="120000"/>
              </a:lnSpc>
              <a:spcBef>
                <a:spcPct val="30000"/>
              </a:spcBef>
              <a:buFont typeface="Wingdings" pitchFamily="2" charset="2"/>
              <a:buNone/>
            </a:pPr>
            <a:r>
              <a:rPr lang="zh-CN" altLang="en-US" b="1" dirty="0" smtClean="0">
                <a:solidFill>
                  <a:schemeClr val="tx1"/>
                </a:solidFill>
                <a:latin typeface="Times New Roman" pitchFamily="18" charset="0"/>
              </a:rPr>
              <a:t>（</a:t>
            </a:r>
            <a:r>
              <a:rPr lang="en-US" altLang="zh-CN" b="1" dirty="0" smtClean="0">
                <a:solidFill>
                  <a:schemeClr val="tx1"/>
                </a:solidFill>
                <a:latin typeface="Times New Roman" pitchFamily="18" charset="0"/>
              </a:rPr>
              <a:t>3</a:t>
            </a:r>
            <a:r>
              <a:rPr lang="zh-CN" altLang="en-US" b="1" dirty="0" smtClean="0">
                <a:solidFill>
                  <a:schemeClr val="tx1"/>
                </a:solidFill>
                <a:latin typeface="Times New Roman" pitchFamily="18" charset="0"/>
              </a:rPr>
              <a:t>）用连接词连接各个谓词，形成谓词公式</a:t>
            </a:r>
            <a:r>
              <a:rPr lang="zh-CN" altLang="en-US" sz="2800" b="1" dirty="0" smtClean="0">
                <a:solidFill>
                  <a:schemeClr val="tx1"/>
                </a:solidFill>
                <a:latin typeface="Times New Roman" pitchFamily="18" charset="0"/>
              </a:rPr>
              <a:t>。</a:t>
            </a:r>
          </a:p>
        </p:txBody>
      </p:sp>
      <p:sp>
        <p:nvSpPr>
          <p:cNvPr id="44037" name="Rectangle 8"/>
          <p:cNvSpPr>
            <a:spLocks noChangeArrowheads="1"/>
          </p:cNvSpPr>
          <p:nvPr/>
        </p:nvSpPr>
        <p:spPr bwMode="auto">
          <a:xfrm>
            <a:off x="346075" y="4064000"/>
            <a:ext cx="8412163" cy="2803525"/>
          </a:xfrm>
          <a:prstGeom prst="rect">
            <a:avLst/>
          </a:prstGeom>
          <a:solidFill>
            <a:srgbClr val="FFFFFF"/>
          </a:solidFill>
          <a:ln w="9525">
            <a:solidFill>
              <a:srgbClr val="808080"/>
            </a:solidFill>
            <a:miter lim="800000"/>
            <a:headEnd/>
            <a:tailEnd/>
          </a:ln>
        </p:spPr>
        <p:txBody>
          <a:bodyPr>
            <a:spAutoFit/>
          </a:bodyPr>
          <a:lstStyle/>
          <a:p>
            <a:pPr>
              <a:lnSpc>
                <a:spcPct val="120000"/>
              </a:lnSpc>
              <a:buClr>
                <a:schemeClr val="accent2"/>
              </a:buClr>
              <a:buFont typeface="Wingdings" pitchFamily="2" charset="2"/>
              <a:buChar char="§"/>
            </a:pPr>
            <a:r>
              <a:rPr lang="en-US" altLang="zh-CN" sz="2400" b="1">
                <a:latin typeface="Times New Roman" pitchFamily="18" charset="0"/>
                <a:cs typeface="Times New Roman" pitchFamily="18" charset="0"/>
              </a:rPr>
              <a:t> </a:t>
            </a:r>
            <a:r>
              <a:rPr lang="zh-CN" altLang="en-US" sz="2400" b="1">
                <a:latin typeface="Times New Roman" pitchFamily="18" charset="0"/>
              </a:rPr>
              <a:t>例</a:t>
            </a:r>
            <a:r>
              <a:rPr lang="zh-CN" altLang="en-US" sz="2400" b="1">
                <a:latin typeface="Times New Roman" pitchFamily="18" charset="0"/>
                <a:cs typeface="Times New Roman" pitchFamily="18" charset="0"/>
              </a:rPr>
              <a:t>如： </a:t>
            </a:r>
            <a:r>
              <a:rPr lang="zh-CN" altLang="en-US" sz="2400" b="1">
                <a:latin typeface="Times New Roman" pitchFamily="18" charset="0"/>
              </a:rPr>
              <a:t>用一阶谓词逻辑表示下列关系数据库。</a:t>
            </a:r>
            <a:endParaRPr lang="zh-CN" altLang="en-US" sz="2400" b="1">
              <a:latin typeface="Times New Roman" pitchFamily="18" charset="0"/>
              <a:cs typeface="Times New Roman" pitchFamily="18" charset="0"/>
            </a:endParaRPr>
          </a:p>
          <a:p>
            <a:pPr lvl="2">
              <a:lnSpc>
                <a:spcPct val="120000"/>
              </a:lnSpc>
              <a:spcBef>
                <a:spcPct val="20000"/>
              </a:spcBef>
              <a:buClr>
                <a:schemeClr val="accent2"/>
              </a:buClr>
              <a:buFont typeface="Wingdings" pitchFamily="2" charset="2"/>
              <a:buNone/>
            </a:pPr>
            <a:r>
              <a:rPr lang="zh-CN" altLang="en-US" sz="2400" b="1">
                <a:latin typeface="Times New Roman" pitchFamily="18" charset="0"/>
              </a:rPr>
              <a:t>住户</a:t>
            </a:r>
            <a:r>
              <a:rPr lang="zh-CN" altLang="en-US" sz="2400" b="1">
                <a:latin typeface="Times New Roman" pitchFamily="18" charset="0"/>
                <a:cs typeface="Times New Roman" pitchFamily="18" charset="0"/>
              </a:rPr>
              <a:t>              </a:t>
            </a:r>
            <a:r>
              <a:rPr lang="zh-CN" altLang="en-US" sz="2400" b="1">
                <a:latin typeface="Times New Roman" pitchFamily="18" charset="0"/>
              </a:rPr>
              <a:t>房间</a:t>
            </a:r>
            <a:r>
              <a:rPr lang="zh-CN" altLang="en-US" sz="2400" b="1">
                <a:latin typeface="Times New Roman" pitchFamily="18" charset="0"/>
                <a:cs typeface="Times New Roman" pitchFamily="18" charset="0"/>
              </a:rPr>
              <a:t>               </a:t>
            </a:r>
            <a:r>
              <a:rPr lang="zh-CN" altLang="en-US" sz="2400" b="1">
                <a:latin typeface="Times New Roman" pitchFamily="18" charset="0"/>
              </a:rPr>
              <a:t>电话号码</a:t>
            </a:r>
            <a:r>
              <a:rPr lang="zh-CN" altLang="en-US" sz="2400" b="1">
                <a:latin typeface="Times New Roman" pitchFamily="18" charset="0"/>
                <a:cs typeface="Times New Roman" pitchFamily="18" charset="0"/>
              </a:rPr>
              <a:t>         </a:t>
            </a:r>
            <a:r>
              <a:rPr lang="zh-CN" altLang="en-US" sz="2400" b="1">
                <a:latin typeface="Times New Roman" pitchFamily="18" charset="0"/>
              </a:rPr>
              <a:t>房间</a:t>
            </a:r>
            <a:endParaRPr lang="zh-CN" altLang="en-US" sz="2400" b="1">
              <a:latin typeface="Times New Roman" pitchFamily="18" charset="0"/>
              <a:cs typeface="Times New Roman" pitchFamily="18" charset="0"/>
            </a:endParaRPr>
          </a:p>
          <a:p>
            <a:pPr lvl="2">
              <a:lnSpc>
                <a:spcPct val="120000"/>
              </a:lnSpc>
              <a:buClr>
                <a:schemeClr val="accent2"/>
              </a:buClr>
              <a:buFont typeface="Wingdings" pitchFamily="2" charset="2"/>
              <a:buNone/>
            </a:pPr>
            <a:r>
              <a:rPr lang="en-US" altLang="zh-CN" sz="2400" b="1">
                <a:solidFill>
                  <a:srgbClr val="0000FF"/>
                </a:solidFill>
                <a:latin typeface="Times New Roman" pitchFamily="18" charset="0"/>
                <a:cs typeface="Times New Roman" pitchFamily="18" charset="0"/>
              </a:rPr>
              <a:t>Zhang            201                    491                 201</a:t>
            </a:r>
          </a:p>
          <a:p>
            <a:pPr lvl="2">
              <a:lnSpc>
                <a:spcPct val="120000"/>
              </a:lnSpc>
              <a:buClr>
                <a:schemeClr val="accent2"/>
              </a:buClr>
              <a:buFont typeface="Wingdings" pitchFamily="2" charset="2"/>
              <a:buNone/>
            </a:pPr>
            <a:r>
              <a:rPr lang="en-US" altLang="zh-CN" sz="2400" b="1">
                <a:solidFill>
                  <a:srgbClr val="0000FF"/>
                </a:solidFill>
                <a:latin typeface="Times New Roman" pitchFamily="18" charset="0"/>
                <a:cs typeface="Times New Roman" pitchFamily="18" charset="0"/>
              </a:rPr>
              <a:t>Li                   201                    492                 201</a:t>
            </a:r>
          </a:p>
          <a:p>
            <a:pPr lvl="2">
              <a:lnSpc>
                <a:spcPct val="120000"/>
              </a:lnSpc>
              <a:buClr>
                <a:schemeClr val="accent2"/>
              </a:buClr>
              <a:buFont typeface="Wingdings" pitchFamily="2" charset="2"/>
              <a:buNone/>
            </a:pPr>
            <a:r>
              <a:rPr lang="en-US" altLang="zh-CN" sz="2400" b="1">
                <a:solidFill>
                  <a:srgbClr val="0000FF"/>
                </a:solidFill>
                <a:latin typeface="Times New Roman" pitchFamily="18" charset="0"/>
                <a:cs typeface="Times New Roman" pitchFamily="18" charset="0"/>
              </a:rPr>
              <a:t>Wang             202                    451                 202</a:t>
            </a:r>
          </a:p>
          <a:p>
            <a:pPr lvl="2">
              <a:lnSpc>
                <a:spcPct val="120000"/>
              </a:lnSpc>
              <a:buClr>
                <a:schemeClr val="accent2"/>
              </a:buClr>
              <a:buFont typeface="Wingdings" pitchFamily="2" charset="2"/>
              <a:buNone/>
            </a:pPr>
            <a:r>
              <a:rPr lang="en-US" altLang="zh-CN" sz="2400" b="1">
                <a:solidFill>
                  <a:srgbClr val="0000FF"/>
                </a:solidFill>
                <a:latin typeface="Times New Roman" pitchFamily="18" charset="0"/>
                <a:cs typeface="Times New Roman" pitchFamily="18" charset="0"/>
              </a:rPr>
              <a:t>Zhao              203                    451                 203</a:t>
            </a:r>
          </a:p>
        </p:txBody>
      </p:sp>
      <p:sp>
        <p:nvSpPr>
          <p:cNvPr id="44038" name="Line 9"/>
          <p:cNvSpPr>
            <a:spLocks noChangeShapeType="1"/>
          </p:cNvSpPr>
          <p:nvPr/>
        </p:nvSpPr>
        <p:spPr bwMode="auto">
          <a:xfrm>
            <a:off x="4318861" y="4782344"/>
            <a:ext cx="0" cy="1944688"/>
          </a:xfrm>
          <a:prstGeom prst="line">
            <a:avLst/>
          </a:prstGeom>
          <a:noFill/>
          <a:ln w="254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AutoShape 10"/>
          <p:cNvSpPr>
            <a:spLocks noChangeArrowheads="1"/>
          </p:cNvSpPr>
          <p:nvPr/>
        </p:nvSpPr>
        <p:spPr bwMode="auto">
          <a:xfrm>
            <a:off x="1185863" y="5465762"/>
            <a:ext cx="2744787" cy="885825"/>
          </a:xfrm>
          <a:prstGeom prst="cloudCallout">
            <a:avLst>
              <a:gd name="adj1" fmla="val -9514"/>
              <a:gd name="adj2" fmla="val -96597"/>
            </a:avLst>
          </a:prstGeom>
          <a:solidFill>
            <a:srgbClr val="CCFFFF"/>
          </a:solidFill>
          <a:ln w="9525">
            <a:solidFill>
              <a:schemeClr val="tx1"/>
            </a:solidFill>
            <a:round/>
            <a:headEnd/>
            <a:tailEnd/>
          </a:ln>
        </p:spPr>
        <p:txBody>
          <a:bodyPr/>
          <a:lstStyle/>
          <a:p>
            <a:pPr algn="ctr"/>
            <a:r>
              <a:rPr lang="en-US" altLang="zh-CN" sz="2400" b="1" i="1" dirty="0">
                <a:latin typeface="Times New Roman" pitchFamily="18" charset="0"/>
              </a:rPr>
              <a:t>Occupant</a:t>
            </a:r>
          </a:p>
        </p:txBody>
      </p:sp>
      <p:sp>
        <p:nvSpPr>
          <p:cNvPr id="28683" name="AutoShape 11"/>
          <p:cNvSpPr>
            <a:spLocks noChangeArrowheads="1"/>
          </p:cNvSpPr>
          <p:nvPr/>
        </p:nvSpPr>
        <p:spPr bwMode="auto">
          <a:xfrm>
            <a:off x="5004048" y="5495011"/>
            <a:ext cx="2933700" cy="885825"/>
          </a:xfrm>
          <a:prstGeom prst="cloudCallout">
            <a:avLst>
              <a:gd name="adj1" fmla="val -20509"/>
              <a:gd name="adj2" fmla="val -84944"/>
            </a:avLst>
          </a:prstGeom>
          <a:solidFill>
            <a:srgbClr val="CCFFFF"/>
          </a:solidFill>
          <a:ln w="9525">
            <a:solidFill>
              <a:schemeClr val="tx1"/>
            </a:solidFill>
            <a:round/>
            <a:headEnd/>
            <a:tailEnd/>
          </a:ln>
        </p:spPr>
        <p:txBody>
          <a:bodyPr/>
          <a:lstStyle/>
          <a:p>
            <a:pPr algn="ctr"/>
            <a:r>
              <a:rPr lang="en-US" altLang="zh-CN" sz="2400" b="1" i="1" dirty="0">
                <a:latin typeface="Times New Roman" pitchFamily="18" charset="0"/>
              </a:rPr>
              <a:t>Telephone</a:t>
            </a:r>
          </a:p>
        </p:txBody>
      </p:sp>
    </p:spTree>
    <p:extLst>
      <p:ext uri="{BB962C8B-B14F-4D97-AF65-F5344CB8AC3E}">
        <p14:creationId xmlns:p14="http://schemas.microsoft.com/office/powerpoint/2010/main" val="2630527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 calcmode="lin" valueType="num">
                                      <p:cBhvr>
                                        <p:cTn id="7" dur="500" fill="hold"/>
                                        <p:tgtEl>
                                          <p:spTgt spid="28682"/>
                                        </p:tgtEl>
                                        <p:attrNameLst>
                                          <p:attrName>ppt_x</p:attrName>
                                        </p:attrNameLst>
                                      </p:cBhvr>
                                      <p:tavLst>
                                        <p:tav tm="0">
                                          <p:val>
                                            <p:strVal val="#ppt_x"/>
                                          </p:val>
                                        </p:tav>
                                        <p:tav tm="100000">
                                          <p:val>
                                            <p:strVal val="#ppt_x"/>
                                          </p:val>
                                        </p:tav>
                                      </p:tavLst>
                                    </p:anim>
                                    <p:anim calcmode="lin" valueType="num">
                                      <p:cBhvr>
                                        <p:cTn id="8" dur="500" fill="hold"/>
                                        <p:tgtEl>
                                          <p:spTgt spid="28682"/>
                                        </p:tgtEl>
                                        <p:attrNameLst>
                                          <p:attrName>ppt_y</p:attrName>
                                        </p:attrNameLst>
                                      </p:cBhvr>
                                      <p:tavLst>
                                        <p:tav tm="0">
                                          <p:val>
                                            <p:strVal val="#ppt_y-#ppt_h/2"/>
                                          </p:val>
                                        </p:tav>
                                        <p:tav tm="100000">
                                          <p:val>
                                            <p:strVal val="#ppt_y"/>
                                          </p:val>
                                        </p:tav>
                                      </p:tavLst>
                                    </p:anim>
                                    <p:anim calcmode="lin" valueType="num">
                                      <p:cBhvr>
                                        <p:cTn id="9" dur="500" fill="hold"/>
                                        <p:tgtEl>
                                          <p:spTgt spid="28682"/>
                                        </p:tgtEl>
                                        <p:attrNameLst>
                                          <p:attrName>ppt_w</p:attrName>
                                        </p:attrNameLst>
                                      </p:cBhvr>
                                      <p:tavLst>
                                        <p:tav tm="0">
                                          <p:val>
                                            <p:strVal val="#ppt_w"/>
                                          </p:val>
                                        </p:tav>
                                        <p:tav tm="100000">
                                          <p:val>
                                            <p:strVal val="#ppt_w"/>
                                          </p:val>
                                        </p:tav>
                                      </p:tavLst>
                                    </p:anim>
                                    <p:anim calcmode="lin" valueType="num">
                                      <p:cBhvr>
                                        <p:cTn id="10" dur="500" fill="hold"/>
                                        <p:tgtEl>
                                          <p:spTgt spid="2868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8683"/>
                                        </p:tgtEl>
                                        <p:attrNameLst>
                                          <p:attrName>style.visibility</p:attrName>
                                        </p:attrNameLst>
                                      </p:cBhvr>
                                      <p:to>
                                        <p:strVal val="visible"/>
                                      </p:to>
                                    </p:set>
                                    <p:anim calcmode="lin" valueType="num">
                                      <p:cBhvr>
                                        <p:cTn id="15" dur="500" fill="hold"/>
                                        <p:tgtEl>
                                          <p:spTgt spid="28683"/>
                                        </p:tgtEl>
                                        <p:attrNameLst>
                                          <p:attrName>ppt_x</p:attrName>
                                        </p:attrNameLst>
                                      </p:cBhvr>
                                      <p:tavLst>
                                        <p:tav tm="0">
                                          <p:val>
                                            <p:strVal val="#ppt_x"/>
                                          </p:val>
                                        </p:tav>
                                        <p:tav tm="100000">
                                          <p:val>
                                            <p:strVal val="#ppt_x"/>
                                          </p:val>
                                        </p:tav>
                                      </p:tavLst>
                                    </p:anim>
                                    <p:anim calcmode="lin" valueType="num">
                                      <p:cBhvr>
                                        <p:cTn id="16" dur="500" fill="hold"/>
                                        <p:tgtEl>
                                          <p:spTgt spid="28683"/>
                                        </p:tgtEl>
                                        <p:attrNameLst>
                                          <p:attrName>ppt_y</p:attrName>
                                        </p:attrNameLst>
                                      </p:cBhvr>
                                      <p:tavLst>
                                        <p:tav tm="0">
                                          <p:val>
                                            <p:strVal val="#ppt_y-#ppt_h/2"/>
                                          </p:val>
                                        </p:tav>
                                        <p:tav tm="100000">
                                          <p:val>
                                            <p:strVal val="#ppt_y"/>
                                          </p:val>
                                        </p:tav>
                                      </p:tavLst>
                                    </p:anim>
                                    <p:anim calcmode="lin" valueType="num">
                                      <p:cBhvr>
                                        <p:cTn id="17" dur="500" fill="hold"/>
                                        <p:tgtEl>
                                          <p:spTgt spid="28683"/>
                                        </p:tgtEl>
                                        <p:attrNameLst>
                                          <p:attrName>ppt_w</p:attrName>
                                        </p:attrNameLst>
                                      </p:cBhvr>
                                      <p:tavLst>
                                        <p:tav tm="0">
                                          <p:val>
                                            <p:strVal val="#ppt_w"/>
                                          </p:val>
                                        </p:tav>
                                        <p:tav tm="100000">
                                          <p:val>
                                            <p:strVal val="#ppt_w"/>
                                          </p:val>
                                        </p:tav>
                                      </p:tavLst>
                                    </p:anim>
                                    <p:anim calcmode="lin" valueType="num">
                                      <p:cBhvr>
                                        <p:cTn id="18" dur="500" fill="hold"/>
                                        <p:tgtEl>
                                          <p:spTgt spid="2868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animBg="1" autoUpdateAnimBg="0"/>
      <p:bldP spid="2868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运用一阶逻辑</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断言与查询</a:t>
            </a:r>
            <a:endParaRPr lang="zh-CN" altLang="en-US" dirty="0">
              <a:latin typeface="楷体" pitchFamily="49" charset="-122"/>
              <a:ea typeface="楷体" pitchFamily="49" charset="-122"/>
            </a:endParaRPr>
          </a:p>
        </p:txBody>
      </p:sp>
      <p:sp>
        <p:nvSpPr>
          <p:cNvPr id="5" name="Rectangle 4"/>
          <p:cNvSpPr>
            <a:spLocks noGrp="1"/>
          </p:cNvSpPr>
          <p:nvPr>
            <p:ph sz="half" idx="1"/>
          </p:nvPr>
        </p:nvSpPr>
        <p:spPr>
          <a:xfrm>
            <a:off x="467544" y="1628800"/>
            <a:ext cx="8496944" cy="4752528"/>
          </a:xfrm>
        </p:spPr>
        <p:txBody>
          <a:bodyPr>
            <a:normAutofit/>
          </a:bodyPr>
          <a:lstStyle/>
          <a:p>
            <a:pPr marL="488950" lvl="0" indent="-457200">
              <a:spcBef>
                <a:spcPts val="1800"/>
              </a:spcBef>
              <a:buClr>
                <a:srgbClr val="800000"/>
              </a:buClr>
              <a:buFont typeface="Wingdings" pitchFamily="2" charset="2"/>
              <a:buChar char="Ø"/>
              <a:defRPr/>
            </a:pPr>
            <a:r>
              <a:rPr lang="en-US" altLang="zh-CN" dirty="0" smtClean="0">
                <a:latin typeface="楷体" pitchFamily="49" charset="-122"/>
                <a:ea typeface="楷体" pitchFamily="49" charset="-122"/>
                <a:cs typeface="Verdana" pitchFamily="34" charset="0"/>
              </a:rPr>
              <a:t>TELL</a:t>
            </a:r>
            <a:r>
              <a:rPr lang="zh-CN" altLang="en-US" dirty="0" smtClean="0">
                <a:latin typeface="楷体" pitchFamily="49" charset="-122"/>
                <a:ea typeface="楷体" pitchFamily="49" charset="-122"/>
                <a:cs typeface="Verdana" pitchFamily="34" charset="0"/>
              </a:rPr>
              <a:t>：将语句添加到知识库中，又称为断言</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defRPr/>
            </a:pPr>
            <a:r>
              <a:rPr lang="en-US" altLang="zh-CN" dirty="0" smtClean="0">
                <a:latin typeface="楷体" pitchFamily="49" charset="-122"/>
                <a:ea typeface="楷体" pitchFamily="49" charset="-122"/>
                <a:cs typeface="Verdana" pitchFamily="34" charset="0"/>
              </a:rPr>
              <a:t>TELL(KB,King(John))</a:t>
            </a:r>
          </a:p>
          <a:p>
            <a:pPr marL="889000" lvl="1" indent="-457200">
              <a:spcBef>
                <a:spcPts val="1800"/>
              </a:spcBef>
              <a:buClr>
                <a:srgbClr val="800000"/>
              </a:buClr>
              <a:buFont typeface="Wingdings" pitchFamily="2" charset="2"/>
              <a:buChar char="Ø"/>
              <a:defRPr/>
            </a:pPr>
            <a:r>
              <a:rPr lang="en-US" altLang="zh-CN" dirty="0" smtClean="0">
                <a:latin typeface="楷体" pitchFamily="49" charset="-122"/>
                <a:ea typeface="楷体" pitchFamily="49" charset="-122"/>
                <a:cs typeface="Verdana" pitchFamily="34" charset="0"/>
              </a:rPr>
              <a:t>TELL(KB,Person(Richard))</a:t>
            </a:r>
          </a:p>
          <a:p>
            <a:pPr marL="889000" lvl="1" indent="-457200">
              <a:spcBef>
                <a:spcPts val="1800"/>
              </a:spcBef>
              <a:buClr>
                <a:srgbClr val="800000"/>
              </a:buClr>
              <a:buFont typeface="Wingdings" pitchFamily="2" charset="2"/>
              <a:buChar char="Ø"/>
            </a:pPr>
            <a:r>
              <a:rPr lang="en-US" altLang="zh-CN" dirty="0" smtClean="0">
                <a:latin typeface="楷体" pitchFamily="49" charset="-122"/>
                <a:ea typeface="楷体" pitchFamily="49" charset="-122"/>
                <a:cs typeface="Verdana" pitchFamily="34" charset="0"/>
              </a:rPr>
              <a:t>TELL(KB,                      )</a:t>
            </a:r>
          </a:p>
          <a:p>
            <a:pPr marL="488950" indent="-457200">
              <a:spcBef>
                <a:spcPts val="1800"/>
              </a:spcBef>
              <a:buClr>
                <a:srgbClr val="800000"/>
              </a:buClr>
              <a:buFont typeface="Wingdings" pitchFamily="2" charset="2"/>
              <a:buChar char="Ø"/>
            </a:pPr>
            <a:r>
              <a:rPr lang="en-US" altLang="zh-CN" dirty="0" smtClean="0">
                <a:latin typeface="楷体" pitchFamily="49" charset="-122"/>
                <a:ea typeface="楷体" pitchFamily="49" charset="-122"/>
                <a:cs typeface="Verdana" pitchFamily="34" charset="0"/>
              </a:rPr>
              <a:t>ASK:</a:t>
            </a:r>
            <a:r>
              <a:rPr lang="zh-CN" altLang="en-US" dirty="0" smtClean="0">
                <a:latin typeface="楷体" pitchFamily="49" charset="-122"/>
                <a:ea typeface="楷体" pitchFamily="49" charset="-122"/>
                <a:cs typeface="Verdana" pitchFamily="34" charset="0"/>
              </a:rPr>
              <a:t>查询知识库语句的真假</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en-US" altLang="zh-CN" dirty="0" smtClean="0">
                <a:latin typeface="楷体" pitchFamily="49" charset="-122"/>
                <a:ea typeface="楷体" pitchFamily="49" charset="-122"/>
                <a:cs typeface="Verdana" pitchFamily="34" charset="0"/>
              </a:rPr>
              <a:t>ASK(KB,King(John))</a:t>
            </a:r>
          </a:p>
          <a:p>
            <a:pPr marL="889000" lvl="1" indent="-457200">
              <a:spcBef>
                <a:spcPts val="1800"/>
              </a:spcBef>
              <a:buClr>
                <a:srgbClr val="800000"/>
              </a:buClr>
              <a:buFont typeface="Wingdings" pitchFamily="2" charset="2"/>
              <a:buChar char="Ø"/>
            </a:pPr>
            <a:r>
              <a:rPr lang="en-US" altLang="zh-CN" dirty="0" smtClean="0">
                <a:latin typeface="楷体" pitchFamily="49" charset="-122"/>
                <a:ea typeface="楷体" pitchFamily="49" charset="-122"/>
                <a:cs typeface="Verdana" pitchFamily="34" charset="0"/>
              </a:rPr>
              <a:t>ASK(KB,Person(John))</a:t>
            </a:r>
          </a:p>
          <a:p>
            <a:pPr marL="488950" indent="-457200">
              <a:spcBef>
                <a:spcPts val="1800"/>
              </a:spcBef>
              <a:buClr>
                <a:srgbClr val="800000"/>
              </a:buClr>
            </a:pPr>
            <a:endParaRPr lang="en-US" altLang="zh-CN" dirty="0" smtClean="0">
              <a:ea typeface="Verdana" pitchFamily="34" charset="0"/>
              <a:cs typeface="Verdana" pitchFamily="34" charset="0"/>
            </a:endParaRPr>
          </a:p>
          <a:p>
            <a:pPr marL="488950" indent="-457200">
              <a:spcBef>
                <a:spcPts val="1800"/>
              </a:spcBef>
              <a:buClr>
                <a:srgbClr val="800000"/>
              </a:buClr>
            </a:pPr>
            <a:endParaRPr lang="en-US" sz="3200" dirty="0" smtClean="0">
              <a:ea typeface="Verdana" pitchFamily="34" charset="0"/>
              <a:cs typeface="Verdana" pitchFamily="34" charset="0"/>
            </a:endParaRPr>
          </a:p>
        </p:txBody>
      </p:sp>
      <p:graphicFrame>
        <p:nvGraphicFramePr>
          <p:cNvPr id="25601" name="Object 1"/>
          <p:cNvGraphicFramePr>
            <a:graphicFrameLocks noChangeAspect="1"/>
          </p:cNvGraphicFramePr>
          <p:nvPr/>
        </p:nvGraphicFramePr>
        <p:xfrm>
          <a:off x="2843809" y="3717032"/>
          <a:ext cx="3888431" cy="452621"/>
        </p:xfrm>
        <a:graphic>
          <a:graphicData uri="http://schemas.openxmlformats.org/presentationml/2006/ole">
            <mc:AlternateContent xmlns:mc="http://schemas.openxmlformats.org/markup-compatibility/2006">
              <mc:Choice xmlns:v="urn:schemas-microsoft-com:vml" Requires="v">
                <p:oleObj spid="_x0000_s25618" name="Equation" r:id="rId3" imgW="1587240" imgH="203040" progId="Equation.KSEE3">
                  <p:embed/>
                </p:oleObj>
              </mc:Choice>
              <mc:Fallback>
                <p:oleObj name="Equation" r:id="rId3" imgW="1587240" imgH="203040" progId="Equation.KSEE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9" y="3717032"/>
                        <a:ext cx="3888431" cy="452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488950" indent="-457200">
              <a:spcBef>
                <a:spcPts val="1800"/>
              </a:spcBef>
            </a:pPr>
            <a:r>
              <a:rPr lang="zh-CN" altLang="en-US" dirty="0" smtClean="0">
                <a:latin typeface="楷体" pitchFamily="49" charset="-122"/>
                <a:ea typeface="楷体" pitchFamily="49" charset="-122"/>
              </a:rPr>
              <a:t>运用一阶逻辑</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亲属关系域</a:t>
            </a:r>
            <a:endParaRPr lang="en-US" altLang="zh-CN" dirty="0" smtClean="0">
              <a:latin typeface="楷体" pitchFamily="49" charset="-122"/>
              <a:ea typeface="楷体" pitchFamily="49" charset="-122"/>
            </a:endParaRPr>
          </a:p>
        </p:txBody>
      </p:sp>
      <p:sp>
        <p:nvSpPr>
          <p:cNvPr id="8" name="Rectangle 4"/>
          <p:cNvSpPr>
            <a:spLocks noGrp="1"/>
          </p:cNvSpPr>
          <p:nvPr>
            <p:ph sz="half" idx="1"/>
          </p:nvPr>
        </p:nvSpPr>
        <p:spPr>
          <a:xfrm>
            <a:off x="467544" y="1628800"/>
            <a:ext cx="8496944" cy="4752528"/>
          </a:xfrm>
        </p:spPr>
        <p:txBody>
          <a:bodyPr>
            <a:normAutofit/>
          </a:bodyPr>
          <a:lstStyle/>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rPr>
              <a:t>兄弟是兄弟姐妹</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endParaRPr lang="en-US" sz="3200"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一个人的母亲是指一个人的女性父母</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endParaRPr lang="en-US" sz="3200"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兄弟姐妹是对称的</a:t>
            </a:r>
            <a:endParaRPr lang="en-US" sz="3200" dirty="0" smtClean="0">
              <a:latin typeface="楷体" pitchFamily="49" charset="-122"/>
              <a:ea typeface="楷体" pitchFamily="49" charset="-122"/>
              <a:cs typeface="Verdana" pitchFamily="34" charset="0"/>
            </a:endParaRPr>
          </a:p>
        </p:txBody>
      </p:sp>
      <p:pic>
        <p:nvPicPr>
          <p:cNvPr id="24577" name="Picture 1"/>
          <p:cNvPicPr>
            <a:picLocks noChangeAspect="1" noChangeArrowheads="1"/>
          </p:cNvPicPr>
          <p:nvPr/>
        </p:nvPicPr>
        <p:blipFill>
          <a:blip r:embed="rId2" cstate="print"/>
          <a:srcRect/>
          <a:stretch>
            <a:fillRect/>
          </a:stretch>
        </p:blipFill>
        <p:spPr bwMode="auto">
          <a:xfrm>
            <a:off x="1441673" y="2276872"/>
            <a:ext cx="5362575" cy="552450"/>
          </a:xfrm>
          <a:prstGeom prst="rect">
            <a:avLst/>
          </a:prstGeom>
          <a:noFill/>
          <a:ln w="9525">
            <a:noFill/>
            <a:miter lim="800000"/>
            <a:headEnd/>
            <a:tailEnd/>
          </a:ln>
        </p:spPr>
      </p:pic>
      <p:pic>
        <p:nvPicPr>
          <p:cNvPr id="24578" name="Picture 2"/>
          <p:cNvPicPr>
            <a:picLocks noChangeAspect="1" noChangeArrowheads="1"/>
          </p:cNvPicPr>
          <p:nvPr/>
        </p:nvPicPr>
        <p:blipFill>
          <a:blip r:embed="rId3" cstate="print"/>
          <a:srcRect/>
          <a:stretch>
            <a:fillRect/>
          </a:stretch>
        </p:blipFill>
        <p:spPr bwMode="auto">
          <a:xfrm>
            <a:off x="467544" y="3717032"/>
            <a:ext cx="8410575" cy="619125"/>
          </a:xfrm>
          <a:prstGeom prst="rect">
            <a:avLst/>
          </a:prstGeom>
          <a:noFill/>
          <a:ln w="9525">
            <a:noFill/>
            <a:miter lim="800000"/>
            <a:headEnd/>
            <a:tailEnd/>
          </a:ln>
        </p:spPr>
      </p:pic>
      <p:pic>
        <p:nvPicPr>
          <p:cNvPr id="24579" name="Picture 3"/>
          <p:cNvPicPr>
            <a:picLocks noChangeAspect="1" noChangeArrowheads="1"/>
          </p:cNvPicPr>
          <p:nvPr/>
        </p:nvPicPr>
        <p:blipFill>
          <a:blip r:embed="rId4" cstate="print"/>
          <a:srcRect/>
          <a:stretch>
            <a:fillRect/>
          </a:stretch>
        </p:blipFill>
        <p:spPr bwMode="auto">
          <a:xfrm>
            <a:off x="1979712" y="5013176"/>
            <a:ext cx="5153025"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p:cNvSpPr>
          <p:nvPr>
            <p:ph type="title"/>
          </p:nvPr>
        </p:nvSpPr>
        <p:spPr>
          <a:xfrm>
            <a:off x="457200" y="609600"/>
            <a:ext cx="8229600" cy="914400"/>
          </a:xfrm>
        </p:spPr>
        <p:txBody>
          <a:bodyPr/>
          <a:lstStyle/>
          <a:p>
            <a:pPr eaLnBrk="1" hangingPunct="1"/>
            <a:r>
              <a:rPr lang="zh-CN" altLang="en-US" sz="4400" dirty="0" smtClean="0">
                <a:solidFill>
                  <a:schemeClr val="tx1"/>
                </a:solidFill>
                <a:latin typeface="楷体" pitchFamily="49" charset="-122"/>
                <a:ea typeface="楷体" pitchFamily="49" charset="-122"/>
              </a:rPr>
              <a:t>内容提要</a:t>
            </a:r>
            <a:endParaRPr lang="en-US" sz="4400" dirty="0" smtClean="0">
              <a:solidFill>
                <a:schemeClr val="tx1"/>
              </a:solidFill>
              <a:latin typeface="楷体" pitchFamily="49" charset="-122"/>
              <a:ea typeface="楷体" pitchFamily="49" charset="-122"/>
            </a:endParaRPr>
          </a:p>
        </p:txBody>
      </p:sp>
      <p:sp>
        <p:nvSpPr>
          <p:cNvPr id="9219" name="Rectangle 4"/>
          <p:cNvSpPr>
            <a:spLocks noGrp="1"/>
          </p:cNvSpPr>
          <p:nvPr>
            <p:ph sz="half" idx="1"/>
          </p:nvPr>
        </p:nvSpPr>
        <p:spPr>
          <a:xfrm>
            <a:off x="457200" y="1524000"/>
            <a:ext cx="8507288" cy="4953000"/>
          </a:xfrm>
        </p:spPr>
        <p:txBody>
          <a:bodyPr>
            <a:normAutofit/>
          </a:bodyPr>
          <a:lstStyle/>
          <a:p>
            <a:pPr marL="488950" indent="-457200">
              <a:spcBef>
                <a:spcPts val="1800"/>
              </a:spcBef>
              <a:buClr>
                <a:srgbClr val="800000"/>
              </a:buClr>
              <a:buFont typeface="Wingdings" pitchFamily="2" charset="2"/>
              <a:buChar char="Ø"/>
            </a:pPr>
            <a:r>
              <a:rPr lang="zh-CN" altLang="en-US" sz="3200" dirty="0" smtClean="0">
                <a:latin typeface="楷体" pitchFamily="49" charset="-122"/>
                <a:ea typeface="楷体" pitchFamily="49" charset="-122"/>
                <a:cs typeface="Verdana" pitchFamily="34" charset="0"/>
              </a:rPr>
              <a:t>一阶逻辑与命题逻辑</a:t>
            </a:r>
            <a:endParaRPr lang="en-US" altLang="zh-CN" sz="3200"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sz="3200" dirty="0" smtClean="0">
                <a:latin typeface="楷体" pitchFamily="49" charset="-122"/>
                <a:ea typeface="楷体" pitchFamily="49" charset="-122"/>
                <a:cs typeface="Verdana" pitchFamily="34" charset="0"/>
              </a:rPr>
              <a:t>一阶逻辑的语法</a:t>
            </a:r>
            <a:endParaRPr lang="en-US" altLang="zh-CN" sz="3200"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sz="3200" dirty="0" smtClean="0">
                <a:latin typeface="楷体" pitchFamily="49" charset="-122"/>
                <a:ea typeface="楷体" pitchFamily="49" charset="-122"/>
                <a:cs typeface="Verdana" pitchFamily="34" charset="0"/>
              </a:rPr>
              <a:t>一阶逻辑的语义</a:t>
            </a:r>
            <a:endParaRPr lang="en-US" altLang="zh-CN" sz="3200"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en-US" altLang="zh-CN" sz="3200" dirty="0" smtClean="0">
                <a:latin typeface="楷体" pitchFamily="49" charset="-122"/>
                <a:ea typeface="楷体" pitchFamily="49" charset="-122"/>
                <a:cs typeface="Verdana" pitchFamily="34" charset="0"/>
              </a:rPr>
              <a:t>Prolog</a:t>
            </a:r>
            <a:r>
              <a:rPr lang="zh-CN" altLang="en-US" sz="3200" dirty="0" smtClean="0">
                <a:latin typeface="楷体" pitchFamily="49" charset="-122"/>
                <a:ea typeface="楷体" pitchFamily="49" charset="-122"/>
                <a:cs typeface="Verdana" pitchFamily="34" charset="0"/>
              </a:rPr>
              <a:t>语言</a:t>
            </a:r>
            <a:endParaRPr lang="en-US" altLang="zh-CN" sz="3200"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endParaRPr lang="en-US" altLang="zh-CN" sz="3200" dirty="0" smtClean="0">
              <a:latin typeface="楷体" pitchFamily="49" charset="-122"/>
              <a:ea typeface="楷体" pitchFamily="49" charset="-122"/>
              <a:cs typeface="Verdana" pitchFamily="34" charset="0"/>
            </a:endParaRPr>
          </a:p>
          <a:p>
            <a:pPr marL="488950" indent="-457200">
              <a:spcBef>
                <a:spcPts val="1800"/>
              </a:spcBef>
              <a:buClr>
                <a:srgbClr val="800000"/>
              </a:buClr>
            </a:pPr>
            <a:endParaRPr lang="en-US" altLang="zh-CN" sz="3200" dirty="0" smtClean="0"/>
          </a:p>
          <a:p>
            <a:pPr marL="488950" indent="-457200">
              <a:spcBef>
                <a:spcPts val="1800"/>
              </a:spcBef>
              <a:buClr>
                <a:srgbClr val="800000"/>
              </a:buClr>
              <a:buNone/>
            </a:pPr>
            <a:endParaRPr lang="en-US" altLang="zh-CN" sz="3200" dirty="0" smtClean="0">
              <a:ea typeface="Verdana" pitchFamily="34" charset="0"/>
              <a:cs typeface="Verdana" pitchFamily="34" charset="0"/>
            </a:endParaRPr>
          </a:p>
          <a:p>
            <a:endParaRPr lang="en-US" sz="3200" dirty="0" smtClean="0">
              <a:ea typeface="Verdana" pitchFamily="34" charset="0"/>
              <a:cs typeface="Verdana" pitchFamily="34" charset="0"/>
            </a:endParaRPr>
          </a:p>
        </p:txBody>
      </p:sp>
    </p:spTree>
    <p:extLst>
      <p:ext uri="{BB962C8B-B14F-4D97-AF65-F5344CB8AC3E}">
        <p14:creationId xmlns:p14="http://schemas.microsoft.com/office/powerpoint/2010/main" val="3104734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运用一阶逻辑</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集合论</a:t>
            </a:r>
            <a:endParaRPr lang="zh-CN" altLang="en-US" dirty="0">
              <a:latin typeface="楷体" pitchFamily="49" charset="-122"/>
              <a:ea typeface="楷体" pitchFamily="49" charset="-122"/>
            </a:endParaRPr>
          </a:p>
        </p:txBody>
      </p:sp>
      <p:pic>
        <p:nvPicPr>
          <p:cNvPr id="23553" name="Picture 1"/>
          <p:cNvPicPr>
            <a:picLocks noChangeAspect="1" noChangeArrowheads="1"/>
          </p:cNvPicPr>
          <p:nvPr/>
        </p:nvPicPr>
        <p:blipFill>
          <a:blip r:embed="rId2" cstate="print"/>
          <a:srcRect/>
          <a:stretch>
            <a:fillRect/>
          </a:stretch>
        </p:blipFill>
        <p:spPr bwMode="auto">
          <a:xfrm>
            <a:off x="395536" y="1916832"/>
            <a:ext cx="8458200"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实例：</a:t>
            </a:r>
            <a:r>
              <a:rPr lang="en-US" altLang="zh-CN" dirty="0" smtClean="0">
                <a:latin typeface="楷体" pitchFamily="49" charset="-122"/>
                <a:ea typeface="楷体" pitchFamily="49" charset="-122"/>
              </a:rPr>
              <a:t>Wumpus</a:t>
            </a:r>
            <a:r>
              <a:rPr lang="zh-CN" altLang="en-US" dirty="0" smtClean="0">
                <a:latin typeface="楷体" pitchFamily="49" charset="-122"/>
                <a:ea typeface="楷体" pitchFamily="49" charset="-122"/>
              </a:rPr>
              <a:t>世界</a:t>
            </a:r>
            <a:endParaRPr lang="zh-CN" altLang="en-US" dirty="0">
              <a:latin typeface="楷体" pitchFamily="49" charset="-122"/>
              <a:ea typeface="楷体" pitchFamily="49" charset="-122"/>
            </a:endParaRPr>
          </a:p>
        </p:txBody>
      </p:sp>
      <p:sp>
        <p:nvSpPr>
          <p:cNvPr id="5" name="内容占位符 4"/>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感知器：</a:t>
            </a:r>
            <a:endParaRPr lang="en-US" altLang="zh-CN" dirty="0" smtClean="0">
              <a:latin typeface="楷体" pitchFamily="49" charset="-122"/>
              <a:ea typeface="楷体" pitchFamily="49" charset="-122"/>
            </a:endParaRPr>
          </a:p>
          <a:p>
            <a:pPr>
              <a:buClr>
                <a:srgbClr val="800000"/>
              </a:buClr>
              <a:buFont typeface="Wingdings" pitchFamily="2" charset="2"/>
              <a:buChar char="Ø"/>
            </a:pP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行动：</a:t>
            </a:r>
            <a:endParaRPr lang="zh-CN" altLang="en-US" dirty="0">
              <a:latin typeface="楷体" pitchFamily="49" charset="-122"/>
              <a:ea typeface="楷体" pitchFamily="49" charset="-122"/>
            </a:endParaRPr>
          </a:p>
        </p:txBody>
      </p:sp>
      <p:pic>
        <p:nvPicPr>
          <p:cNvPr id="40961" name="Picture 1"/>
          <p:cNvPicPr>
            <a:picLocks noChangeAspect="1" noChangeArrowheads="1"/>
          </p:cNvPicPr>
          <p:nvPr/>
        </p:nvPicPr>
        <p:blipFill>
          <a:blip r:embed="rId2" cstate="print"/>
          <a:srcRect/>
          <a:stretch>
            <a:fillRect/>
          </a:stretch>
        </p:blipFill>
        <p:spPr bwMode="auto">
          <a:xfrm>
            <a:off x="827584" y="2204864"/>
            <a:ext cx="7734300" cy="619125"/>
          </a:xfrm>
          <a:prstGeom prst="rect">
            <a:avLst/>
          </a:prstGeom>
          <a:noFill/>
          <a:ln w="9525">
            <a:noFill/>
            <a:miter lim="800000"/>
            <a:headEnd/>
            <a:tailEnd/>
          </a:ln>
        </p:spPr>
      </p:pic>
      <p:pic>
        <p:nvPicPr>
          <p:cNvPr id="40962" name="Picture 2"/>
          <p:cNvPicPr>
            <a:picLocks noChangeAspect="1" noChangeArrowheads="1"/>
          </p:cNvPicPr>
          <p:nvPr/>
        </p:nvPicPr>
        <p:blipFill>
          <a:blip r:embed="rId3" cstate="print"/>
          <a:srcRect/>
          <a:stretch>
            <a:fillRect/>
          </a:stretch>
        </p:blipFill>
        <p:spPr bwMode="auto">
          <a:xfrm>
            <a:off x="1403648" y="3501008"/>
            <a:ext cx="634365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实例：</a:t>
            </a:r>
            <a:r>
              <a:rPr lang="en-US" altLang="zh-CN" dirty="0" smtClean="0">
                <a:latin typeface="楷体" pitchFamily="49" charset="-122"/>
                <a:ea typeface="楷体" pitchFamily="49" charset="-122"/>
              </a:rPr>
              <a:t>Wumpus</a:t>
            </a:r>
            <a:r>
              <a:rPr lang="zh-CN" altLang="en-US" dirty="0" smtClean="0">
                <a:latin typeface="楷体" pitchFamily="49" charset="-122"/>
                <a:ea typeface="楷体" pitchFamily="49" charset="-122"/>
              </a:rPr>
              <a:t>世界</a:t>
            </a:r>
            <a:endParaRPr lang="zh-CN" altLang="en-US" dirty="0">
              <a:latin typeface="楷体" pitchFamily="49" charset="-122"/>
              <a:ea typeface="楷体" pitchFamily="49" charset="-122"/>
            </a:endParaRPr>
          </a:p>
        </p:txBody>
      </p:sp>
      <p:pic>
        <p:nvPicPr>
          <p:cNvPr id="39937" name="Picture 1"/>
          <p:cNvPicPr>
            <a:picLocks noChangeAspect="1" noChangeArrowheads="1"/>
          </p:cNvPicPr>
          <p:nvPr/>
        </p:nvPicPr>
        <p:blipFill>
          <a:blip r:embed="rId2" cstate="print"/>
          <a:srcRect/>
          <a:stretch>
            <a:fillRect/>
          </a:stretch>
        </p:blipFill>
        <p:spPr bwMode="auto">
          <a:xfrm>
            <a:off x="827584" y="1772816"/>
            <a:ext cx="7248525" cy="1162050"/>
          </a:xfrm>
          <a:prstGeom prst="rect">
            <a:avLst/>
          </a:prstGeom>
          <a:noFill/>
          <a:ln w="9525">
            <a:noFill/>
            <a:miter lim="800000"/>
            <a:headEnd/>
            <a:tailEnd/>
          </a:ln>
        </p:spPr>
      </p:pic>
      <p:pic>
        <p:nvPicPr>
          <p:cNvPr id="39938" name="Picture 2"/>
          <p:cNvPicPr>
            <a:picLocks noChangeAspect="1" noChangeArrowheads="1"/>
          </p:cNvPicPr>
          <p:nvPr/>
        </p:nvPicPr>
        <p:blipFill>
          <a:blip r:embed="rId3" cstate="print"/>
          <a:srcRect/>
          <a:stretch>
            <a:fillRect/>
          </a:stretch>
        </p:blipFill>
        <p:spPr bwMode="auto">
          <a:xfrm>
            <a:off x="490538" y="3124200"/>
            <a:ext cx="8162925" cy="609600"/>
          </a:xfrm>
          <a:prstGeom prst="rect">
            <a:avLst/>
          </a:prstGeom>
          <a:noFill/>
          <a:ln w="9525">
            <a:noFill/>
            <a:miter lim="800000"/>
            <a:headEnd/>
            <a:tailEnd/>
          </a:ln>
        </p:spPr>
      </p:pic>
      <p:pic>
        <p:nvPicPr>
          <p:cNvPr id="39939" name="Picture 3"/>
          <p:cNvPicPr>
            <a:picLocks noChangeAspect="1" noChangeArrowheads="1"/>
          </p:cNvPicPr>
          <p:nvPr/>
        </p:nvPicPr>
        <p:blipFill>
          <a:blip r:embed="rId4" cstate="print"/>
          <a:srcRect/>
          <a:stretch>
            <a:fillRect/>
          </a:stretch>
        </p:blipFill>
        <p:spPr bwMode="auto">
          <a:xfrm>
            <a:off x="899592" y="5013176"/>
            <a:ext cx="5495925" cy="447675"/>
          </a:xfrm>
          <a:prstGeom prst="rect">
            <a:avLst/>
          </a:prstGeom>
          <a:noFill/>
          <a:ln w="9525">
            <a:noFill/>
            <a:miter lim="800000"/>
            <a:headEnd/>
            <a:tailEnd/>
          </a:ln>
        </p:spPr>
      </p:pic>
      <p:pic>
        <p:nvPicPr>
          <p:cNvPr id="39940" name="Picture 4"/>
          <p:cNvPicPr>
            <a:picLocks noChangeAspect="1" noChangeArrowheads="1"/>
          </p:cNvPicPr>
          <p:nvPr/>
        </p:nvPicPr>
        <p:blipFill>
          <a:blip r:embed="rId5" cstate="print"/>
          <a:srcRect/>
          <a:stretch>
            <a:fillRect/>
          </a:stretch>
        </p:blipFill>
        <p:spPr bwMode="auto">
          <a:xfrm>
            <a:off x="807690" y="5589240"/>
            <a:ext cx="5924550" cy="438150"/>
          </a:xfrm>
          <a:prstGeom prst="rect">
            <a:avLst/>
          </a:prstGeom>
          <a:noFill/>
          <a:ln w="9525">
            <a:noFill/>
            <a:miter lim="800000"/>
            <a:headEnd/>
            <a:tailEnd/>
          </a:ln>
        </p:spPr>
      </p:pic>
      <p:sp>
        <p:nvSpPr>
          <p:cNvPr id="9" name="内容占位符 4"/>
          <p:cNvSpPr>
            <a:spLocks noGrp="1"/>
          </p:cNvSpPr>
          <p:nvPr>
            <p:ph idx="1"/>
          </p:nvPr>
        </p:nvSpPr>
        <p:spPr>
          <a:xfrm>
            <a:off x="457200" y="4077073"/>
            <a:ext cx="8229600" cy="864096"/>
          </a:xfrm>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在一个陷阱附近的方格感觉到有微风：</a:t>
            </a:r>
            <a:endParaRPr lang="en-US" altLang="zh-CN" dirty="0" smtClean="0">
              <a:latin typeface="楷体" pitchFamily="49" charset="-122"/>
              <a:ea typeface="楷体" pitchFamily="49" charset="-122"/>
            </a:endParaRPr>
          </a:p>
          <a:p>
            <a:pPr>
              <a:buNone/>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一阶逻辑的知识工程</a:t>
            </a:r>
            <a:endParaRPr lang="zh-CN" altLang="en-US" dirty="0">
              <a:latin typeface="楷体" pitchFamily="49" charset="-122"/>
              <a:ea typeface="楷体" pitchFamily="49" charset="-122"/>
            </a:endParaRPr>
          </a:p>
        </p:txBody>
      </p:sp>
      <p:sp>
        <p:nvSpPr>
          <p:cNvPr id="7" name="Rectangle 4"/>
          <p:cNvSpPr>
            <a:spLocks noGrp="1"/>
          </p:cNvSpPr>
          <p:nvPr>
            <p:ph sz="half" idx="1"/>
          </p:nvPr>
        </p:nvSpPr>
        <p:spPr>
          <a:xfrm>
            <a:off x="395536" y="1556792"/>
            <a:ext cx="8208912" cy="5040560"/>
          </a:xfrm>
        </p:spPr>
        <p:txBody>
          <a:bodyPr>
            <a:normAutofit/>
          </a:bodyPr>
          <a:lstStyle/>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确定任务</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搜集相关资料</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确定词汇表</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对领域通用知识编码</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对特定问题实例描述编码</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把查询提交给推理过程并获取答案</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知识库调试</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pPr>
            <a:endParaRPr lang="en-US" sz="3200" dirty="0" smtClean="0">
              <a:ea typeface="Verdana" pitchFamily="34" charset="0"/>
              <a:cs typeface="Verdana" pitchFamily="34" charset="0"/>
            </a:endParaRPr>
          </a:p>
        </p:txBody>
      </p:sp>
      <p:sp>
        <p:nvSpPr>
          <p:cNvPr id="4" name="Text Box 9"/>
          <p:cNvSpPr txBox="1">
            <a:spLocks noChangeArrowheads="1"/>
          </p:cNvSpPr>
          <p:nvPr/>
        </p:nvSpPr>
        <p:spPr bwMode="auto">
          <a:xfrm>
            <a:off x="194255" y="3861048"/>
            <a:ext cx="8915400" cy="2720975"/>
          </a:xfrm>
          <a:prstGeom prst="rect">
            <a:avLst/>
          </a:prstGeom>
          <a:gradFill rotWithShape="0">
            <a:gsLst>
              <a:gs pos="0">
                <a:srgbClr val="FFFF99"/>
              </a:gs>
              <a:gs pos="100000">
                <a:srgbClr val="FFFFFF"/>
              </a:gs>
            </a:gsLst>
            <a:path path="rect">
              <a:fillToRect l="100000" t="100000"/>
            </a:path>
          </a:gradFill>
          <a:ln w="9525">
            <a:solidFill>
              <a:srgbClr val="808080"/>
            </a:solidFill>
            <a:miter lim="800000"/>
            <a:headEnd/>
            <a:tailEnd/>
          </a:ln>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spcBef>
                <a:spcPct val="50000"/>
              </a:spcBef>
              <a:buClr>
                <a:schemeClr val="accent2"/>
              </a:buClr>
              <a:buFont typeface="Wingdings" pitchFamily="2" charset="2"/>
              <a:buChar char="Ø"/>
            </a:pPr>
            <a:r>
              <a:rPr lang="zh-CN" altLang="en-US" sz="2600" b="1" dirty="0" smtClean="0">
                <a:latin typeface="宋体" pitchFamily="2" charset="-122"/>
              </a:rPr>
              <a:t>应用</a:t>
            </a:r>
            <a:r>
              <a:rPr lang="zh-CN" altLang="en-US" sz="2600" b="1" dirty="0">
                <a:latin typeface="宋体" pitchFamily="2" charset="-122"/>
              </a:rPr>
              <a:t>：</a:t>
            </a:r>
          </a:p>
          <a:p>
            <a:pPr eaLnBrk="1" hangingPunct="1">
              <a:spcBef>
                <a:spcPct val="40000"/>
              </a:spcBef>
              <a:buClr>
                <a:schemeClr val="tx1"/>
              </a:buClr>
              <a:buFont typeface="Wingdings" pitchFamily="2" charset="2"/>
              <a:buNone/>
            </a:pPr>
            <a:r>
              <a:rPr lang="zh-CN" altLang="en-US" sz="2600" b="1" dirty="0">
                <a:latin typeface="Times New Roman" pitchFamily="18" charset="0"/>
              </a:rPr>
              <a:t>（</a:t>
            </a:r>
            <a:r>
              <a:rPr lang="en-US" altLang="zh-CN" sz="2600" b="1" dirty="0">
                <a:latin typeface="Times New Roman" pitchFamily="18" charset="0"/>
              </a:rPr>
              <a:t>1</a:t>
            </a:r>
            <a:r>
              <a:rPr lang="zh-CN" altLang="en-US" sz="2600" b="1" dirty="0">
                <a:latin typeface="Times New Roman" pitchFamily="18" charset="0"/>
              </a:rPr>
              <a:t>）自动问答系统（</a:t>
            </a:r>
            <a:r>
              <a:rPr lang="en-US" altLang="zh-CN" sz="2600" b="1" dirty="0">
                <a:latin typeface="Times New Roman" pitchFamily="18" charset="0"/>
              </a:rPr>
              <a:t>Green</a:t>
            </a:r>
            <a:r>
              <a:rPr lang="zh-CN" altLang="en-US" sz="2600" b="1" dirty="0">
                <a:latin typeface="Times New Roman" pitchFamily="18" charset="0"/>
              </a:rPr>
              <a:t>等人研制的</a:t>
            </a:r>
            <a:r>
              <a:rPr lang="en-US" altLang="zh-CN" sz="2600" b="1" dirty="0">
                <a:latin typeface="Times New Roman" pitchFamily="18" charset="0"/>
              </a:rPr>
              <a:t>QA3</a:t>
            </a:r>
            <a:r>
              <a:rPr lang="zh-CN" altLang="en-US" sz="2600" b="1" dirty="0">
                <a:latin typeface="Times New Roman" pitchFamily="18" charset="0"/>
              </a:rPr>
              <a:t>系统）</a:t>
            </a:r>
          </a:p>
          <a:p>
            <a:pPr eaLnBrk="1" hangingPunct="1">
              <a:spcBef>
                <a:spcPct val="40000"/>
              </a:spcBef>
              <a:buClr>
                <a:schemeClr val="tx1"/>
              </a:buClr>
              <a:buFont typeface="Wingdings" pitchFamily="2" charset="2"/>
              <a:buNone/>
            </a:pPr>
            <a:r>
              <a:rPr lang="zh-CN" altLang="en-US" sz="2600" b="1" dirty="0">
                <a:latin typeface="Times New Roman" pitchFamily="18" charset="0"/>
              </a:rPr>
              <a:t>（</a:t>
            </a:r>
            <a:r>
              <a:rPr lang="en-US" altLang="zh-CN" sz="2600" b="1" dirty="0">
                <a:latin typeface="Times New Roman" pitchFamily="18" charset="0"/>
              </a:rPr>
              <a:t>2</a:t>
            </a:r>
            <a:r>
              <a:rPr lang="zh-CN" altLang="en-US" sz="2600" b="1" dirty="0">
                <a:latin typeface="Times New Roman" pitchFamily="18" charset="0"/>
              </a:rPr>
              <a:t>）机器人行动规划系统（</a:t>
            </a:r>
            <a:r>
              <a:rPr lang="en-US" altLang="zh-CN" sz="2600" b="1" dirty="0" err="1">
                <a:latin typeface="Times New Roman" pitchFamily="18" charset="0"/>
              </a:rPr>
              <a:t>Fikes</a:t>
            </a:r>
            <a:r>
              <a:rPr lang="zh-CN" altLang="en-US" sz="2600" b="1" dirty="0">
                <a:latin typeface="Times New Roman" pitchFamily="18" charset="0"/>
              </a:rPr>
              <a:t>等人研制的</a:t>
            </a:r>
            <a:r>
              <a:rPr lang="en-US" altLang="zh-CN" sz="2600" b="1" dirty="0">
                <a:latin typeface="Times New Roman" pitchFamily="18" charset="0"/>
              </a:rPr>
              <a:t>STRIPS</a:t>
            </a:r>
            <a:r>
              <a:rPr lang="zh-CN" altLang="en-US" sz="2600" b="1" dirty="0">
                <a:latin typeface="Times New Roman" pitchFamily="18" charset="0"/>
              </a:rPr>
              <a:t>系统）</a:t>
            </a:r>
          </a:p>
          <a:p>
            <a:pPr eaLnBrk="1" hangingPunct="1">
              <a:spcBef>
                <a:spcPct val="40000"/>
              </a:spcBef>
              <a:buClr>
                <a:schemeClr val="tx1"/>
              </a:buClr>
              <a:buFont typeface="Wingdings" pitchFamily="2" charset="2"/>
              <a:buNone/>
            </a:pPr>
            <a:r>
              <a:rPr lang="zh-CN" altLang="en-US" sz="2600" b="1" dirty="0">
                <a:latin typeface="Times New Roman" pitchFamily="18" charset="0"/>
              </a:rPr>
              <a:t>（</a:t>
            </a:r>
            <a:r>
              <a:rPr lang="en-US" altLang="zh-CN" sz="2600" b="1" dirty="0">
                <a:latin typeface="Times New Roman" pitchFamily="18" charset="0"/>
              </a:rPr>
              <a:t>3</a:t>
            </a:r>
            <a:r>
              <a:rPr lang="zh-CN" altLang="en-US" sz="2600" b="1" dirty="0">
                <a:latin typeface="Times New Roman" pitchFamily="18" charset="0"/>
              </a:rPr>
              <a:t>）机器博弈系统（</a:t>
            </a:r>
            <a:r>
              <a:rPr lang="en-US" altLang="zh-CN" sz="2600" b="1" dirty="0" err="1">
                <a:latin typeface="Times New Roman" pitchFamily="18" charset="0"/>
              </a:rPr>
              <a:t>Filman</a:t>
            </a:r>
            <a:r>
              <a:rPr lang="zh-CN" altLang="en-US" sz="2600" b="1" dirty="0">
                <a:latin typeface="Times New Roman" pitchFamily="18" charset="0"/>
              </a:rPr>
              <a:t>等人研制的</a:t>
            </a:r>
            <a:r>
              <a:rPr lang="en-US" altLang="zh-CN" sz="2600" b="1" dirty="0">
                <a:latin typeface="Times New Roman" pitchFamily="18" charset="0"/>
              </a:rPr>
              <a:t>FOL</a:t>
            </a:r>
            <a:r>
              <a:rPr lang="zh-CN" altLang="en-US" sz="2600" b="1" dirty="0">
                <a:latin typeface="Times New Roman" pitchFamily="18" charset="0"/>
              </a:rPr>
              <a:t>系统）</a:t>
            </a:r>
          </a:p>
          <a:p>
            <a:pPr eaLnBrk="1" hangingPunct="1">
              <a:spcBef>
                <a:spcPct val="40000"/>
              </a:spcBef>
              <a:buClr>
                <a:schemeClr val="tx1"/>
              </a:buClr>
              <a:buFont typeface="Wingdings" pitchFamily="2" charset="2"/>
              <a:buNone/>
            </a:pPr>
            <a:r>
              <a:rPr lang="zh-CN" altLang="en-US" sz="2600" b="1" dirty="0">
                <a:latin typeface="Times New Roman" pitchFamily="18" charset="0"/>
              </a:rPr>
              <a:t>（</a:t>
            </a:r>
            <a:r>
              <a:rPr lang="en-US" altLang="zh-CN" sz="2600" b="1" dirty="0">
                <a:latin typeface="Times New Roman" pitchFamily="18" charset="0"/>
              </a:rPr>
              <a:t>4</a:t>
            </a:r>
            <a:r>
              <a:rPr lang="zh-CN" altLang="en-US" sz="2600" b="1" dirty="0">
                <a:latin typeface="Times New Roman" pitchFamily="18" charset="0"/>
              </a:rPr>
              <a:t>）问题求解系统（</a:t>
            </a:r>
            <a:r>
              <a:rPr lang="en-US" altLang="zh-CN" sz="2600" b="1" dirty="0">
                <a:latin typeface="Times New Roman" pitchFamily="18" charset="0"/>
              </a:rPr>
              <a:t>Kowalski</a:t>
            </a:r>
            <a:r>
              <a:rPr lang="zh-CN" altLang="en-US" sz="2600" b="1" dirty="0">
                <a:latin typeface="Times New Roman" pitchFamily="18" charset="0"/>
              </a:rPr>
              <a:t>等设计的</a:t>
            </a:r>
            <a:r>
              <a:rPr lang="en-US" altLang="zh-CN" sz="2600" b="1" dirty="0">
                <a:latin typeface="Times New Roman" pitchFamily="18" charset="0"/>
              </a:rPr>
              <a:t>PS</a:t>
            </a:r>
            <a:r>
              <a:rPr lang="zh-CN" altLang="en-US" sz="2600" b="1" dirty="0">
                <a:latin typeface="Times New Roman" pitchFamily="18" charset="0"/>
              </a:rPr>
              <a:t>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电路领域</a:t>
            </a:r>
            <a:endParaRPr lang="zh-CN" altLang="en-US" dirty="0">
              <a:latin typeface="楷体" pitchFamily="49" charset="-122"/>
              <a:ea typeface="楷体" pitchFamily="49" charset="-122"/>
            </a:endParaRPr>
          </a:p>
        </p:txBody>
      </p:sp>
      <p:pic>
        <p:nvPicPr>
          <p:cNvPr id="37889" name="Picture 1"/>
          <p:cNvPicPr>
            <a:picLocks noChangeAspect="1" noChangeArrowheads="1"/>
          </p:cNvPicPr>
          <p:nvPr/>
        </p:nvPicPr>
        <p:blipFill>
          <a:blip r:embed="rId2" cstate="print"/>
          <a:srcRect/>
          <a:stretch>
            <a:fillRect/>
          </a:stretch>
        </p:blipFill>
        <p:spPr bwMode="auto">
          <a:xfrm>
            <a:off x="539552" y="1772816"/>
            <a:ext cx="8100392" cy="3686505"/>
          </a:xfrm>
          <a:prstGeom prst="rect">
            <a:avLst/>
          </a:prstGeom>
          <a:noFill/>
          <a:ln w="9525">
            <a:noFill/>
            <a:miter lim="800000"/>
            <a:headEnd/>
            <a:tailEnd/>
          </a:ln>
        </p:spPr>
      </p:pic>
      <p:sp>
        <p:nvSpPr>
          <p:cNvPr id="5" name="Rectangle 4"/>
          <p:cNvSpPr>
            <a:spLocks noGrp="1"/>
          </p:cNvSpPr>
          <p:nvPr>
            <p:ph sz="half" idx="1"/>
          </p:nvPr>
        </p:nvSpPr>
        <p:spPr>
          <a:xfrm>
            <a:off x="395536" y="5373216"/>
            <a:ext cx="8208912" cy="1224136"/>
          </a:xfrm>
        </p:spPr>
        <p:txBody>
          <a:bodyPr>
            <a:normAutofit/>
          </a:bodyPr>
          <a:lstStyle/>
          <a:p>
            <a:pPr marL="488950" indent="-457200">
              <a:spcBef>
                <a:spcPts val="1800"/>
              </a:spcBef>
              <a:buClr>
                <a:srgbClr val="800000"/>
              </a:buClr>
              <a:buNone/>
            </a:pPr>
            <a:r>
              <a:rPr lang="zh-CN" altLang="en-US" sz="1800" dirty="0" smtClean="0">
                <a:ea typeface="Verdana" pitchFamily="34" charset="0"/>
                <a:cs typeface="Verdana" pitchFamily="34" charset="0"/>
              </a:rPr>
              <a:t>一位全加器，</a:t>
            </a:r>
            <a:r>
              <a:rPr lang="en-US" altLang="zh-CN" sz="1800" dirty="0" smtClean="0">
                <a:ea typeface="Verdana" pitchFamily="34" charset="0"/>
                <a:cs typeface="Verdana" pitchFamily="34" charset="0"/>
              </a:rPr>
              <a:t>1,2</a:t>
            </a:r>
            <a:r>
              <a:rPr lang="zh-CN" altLang="en-US" sz="1800" dirty="0" smtClean="0">
                <a:ea typeface="Verdana" pitchFamily="34" charset="0"/>
                <a:cs typeface="Verdana" pitchFamily="34" charset="0"/>
              </a:rPr>
              <a:t>是输入的操作数，</a:t>
            </a:r>
            <a:r>
              <a:rPr lang="en-US" altLang="zh-CN" sz="1800" dirty="0" smtClean="0">
                <a:ea typeface="Verdana" pitchFamily="34" charset="0"/>
                <a:cs typeface="Verdana" pitchFamily="34" charset="0"/>
              </a:rPr>
              <a:t>3</a:t>
            </a:r>
            <a:r>
              <a:rPr lang="zh-CN" altLang="en-US" sz="1800" dirty="0" smtClean="0">
                <a:ea typeface="Verdana" pitchFamily="34" charset="0"/>
                <a:cs typeface="Verdana" pitchFamily="34" charset="0"/>
              </a:rPr>
              <a:t>是进位，第一个输出是和，第二个输出是下一个加法的进位。电路包括两个异或门，两个与门和一个或门</a:t>
            </a:r>
            <a:endParaRPr lang="en-US" sz="1800" dirty="0" smtClean="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电路领域</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normAutofit fontScale="92500" lnSpcReduction="10000"/>
          </a:bodyPr>
          <a:lstStyle/>
          <a:p>
            <a:pPr>
              <a:buClr>
                <a:srgbClr val="800000"/>
              </a:buClr>
              <a:buFont typeface="Wingdings" pitchFamily="2" charset="2"/>
              <a:buChar char="Ø"/>
            </a:pPr>
            <a:r>
              <a:rPr lang="zh-CN" altLang="en-US" dirty="0" smtClean="0">
                <a:latin typeface="楷体" pitchFamily="49" charset="-122"/>
                <a:ea typeface="楷体" pitchFamily="49" charset="-122"/>
              </a:rPr>
              <a:t>确定任务</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电路是否能正确地完成加法？</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组织相关知识</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数字电路由导线和门构成，典型的门</a:t>
            </a:r>
            <a:r>
              <a:rPr lang="en-US" altLang="zh-CN" dirty="0" smtClean="0">
                <a:latin typeface="楷体" pitchFamily="49" charset="-122"/>
                <a:ea typeface="楷体" pitchFamily="49" charset="-122"/>
              </a:rPr>
              <a:t>(AND,OR,XOR,NOT)</a:t>
            </a:r>
          </a:p>
          <a:p>
            <a:pPr lvl="1">
              <a:buClr>
                <a:srgbClr val="800000"/>
              </a:buClr>
              <a:buFont typeface="Wingdings" pitchFamily="2" charset="2"/>
              <a:buChar char="Ø"/>
            </a:pPr>
            <a:r>
              <a:rPr lang="zh-CN" altLang="en-US" dirty="0" smtClean="0">
                <a:latin typeface="楷体" pitchFamily="49" charset="-122"/>
                <a:ea typeface="楷体" pitchFamily="49" charset="-122"/>
              </a:rPr>
              <a:t>不相关因素：大小，形状，颜色，部件成本</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确定词汇表</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en-US" altLang="zh-CN" dirty="0" smtClean="0">
                <a:latin typeface="楷体" pitchFamily="49" charset="-122"/>
                <a:ea typeface="楷体" pitchFamily="49" charset="-122"/>
              </a:rPr>
              <a:t>GATE(x</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 TYPE(x</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)=XOR,Circuit(c</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a:t>
            </a:r>
          </a:p>
          <a:p>
            <a:pPr lvl="1">
              <a:buClr>
                <a:srgbClr val="800000"/>
              </a:buClr>
              <a:buFont typeface="Wingdings" pitchFamily="2" charset="2"/>
              <a:buChar char="Ø"/>
            </a:pPr>
            <a:r>
              <a:rPr lang="en-US" altLang="zh-CN" dirty="0" smtClean="0">
                <a:latin typeface="楷体" pitchFamily="49" charset="-122"/>
                <a:ea typeface="楷体" pitchFamily="49" charset="-122"/>
              </a:rPr>
              <a:t>In(1, x</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 Out(1, x</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),Connected(In(1, x</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 Out(1, x</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a:t>
            </a:r>
          </a:p>
          <a:p>
            <a:pPr lvl="1">
              <a:buClr>
                <a:srgbClr val="800000"/>
              </a:buClr>
              <a:buFont typeface="Wingdings" pitchFamily="2" charset="2"/>
              <a:buChar char="Ø"/>
            </a:pPr>
            <a:endParaRPr lang="en-US" altLang="zh-CN"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电路领域</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对领域通用知识进行编码：</a:t>
            </a:r>
            <a:endParaRPr lang="zh-CN" altLang="en-US" dirty="0">
              <a:latin typeface="楷体" pitchFamily="49" charset="-122"/>
              <a:ea typeface="楷体" pitchFamily="49" charset="-122"/>
            </a:endParaRPr>
          </a:p>
        </p:txBody>
      </p:sp>
      <p:pic>
        <p:nvPicPr>
          <p:cNvPr id="12291" name="Picture 3"/>
          <p:cNvPicPr>
            <a:picLocks noChangeAspect="1" noChangeArrowheads="1"/>
          </p:cNvPicPr>
          <p:nvPr/>
        </p:nvPicPr>
        <p:blipFill>
          <a:blip r:embed="rId2" cstate="print"/>
          <a:srcRect/>
          <a:stretch>
            <a:fillRect/>
          </a:stretch>
        </p:blipFill>
        <p:spPr bwMode="auto">
          <a:xfrm>
            <a:off x="827584" y="2204864"/>
            <a:ext cx="8039100"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电路领域</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问题实例编码</a:t>
            </a:r>
            <a:endParaRPr lang="zh-CN" altLang="en-US" dirty="0">
              <a:latin typeface="楷体" pitchFamily="49" charset="-122"/>
              <a:ea typeface="楷体" pitchFamily="49" charset="-122"/>
            </a:endParaRPr>
          </a:p>
        </p:txBody>
      </p:sp>
      <p:pic>
        <p:nvPicPr>
          <p:cNvPr id="47106" name="Picture 2"/>
          <p:cNvPicPr>
            <a:picLocks noChangeAspect="1" noChangeArrowheads="1"/>
          </p:cNvPicPr>
          <p:nvPr/>
        </p:nvPicPr>
        <p:blipFill>
          <a:blip r:embed="rId2" cstate="print"/>
          <a:srcRect/>
          <a:stretch>
            <a:fillRect/>
          </a:stretch>
        </p:blipFill>
        <p:spPr bwMode="auto">
          <a:xfrm>
            <a:off x="0" y="2276872"/>
            <a:ext cx="895350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电路领域</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向推理过程提交查询</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加法器电路所有端的可能值的集合是什么</a:t>
            </a:r>
            <a:endParaRPr lang="en-US" altLang="zh-CN" dirty="0" smtClean="0">
              <a:latin typeface="楷体" pitchFamily="49" charset="-122"/>
              <a:ea typeface="楷体" pitchFamily="49" charset="-122"/>
            </a:endParaRPr>
          </a:p>
          <a:p>
            <a:pPr lvl="1">
              <a:buClr>
                <a:srgbClr val="800000"/>
              </a:buClr>
              <a:buFont typeface="Wingdings" pitchFamily="2" charset="2"/>
              <a:buChar char="Ø"/>
            </a:pPr>
            <a:endParaRPr lang="en-US" altLang="zh-CN" dirty="0" smtClean="0">
              <a:latin typeface="楷体" pitchFamily="49" charset="-122"/>
              <a:ea typeface="楷体" pitchFamily="49" charset="-122"/>
            </a:endParaRPr>
          </a:p>
          <a:p>
            <a:pPr lvl="1">
              <a:buClr>
                <a:srgbClr val="800000"/>
              </a:buClr>
              <a:buFont typeface="Wingdings" pitchFamily="2" charset="2"/>
              <a:buChar char="Ø"/>
            </a:pPr>
            <a:endParaRPr lang="en-US" altLang="zh-CN" dirty="0" smtClean="0">
              <a:latin typeface="楷体" pitchFamily="49" charset="-122"/>
              <a:ea typeface="楷体" pitchFamily="49" charset="-122"/>
            </a:endParaRPr>
          </a:p>
          <a:p>
            <a:pPr lvl="1">
              <a:buClr>
                <a:srgbClr val="800000"/>
              </a:buClr>
              <a:buFont typeface="Wingdings" pitchFamily="2" charset="2"/>
              <a:buChar char="Ø"/>
            </a:pP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调试知识库</a:t>
            </a:r>
            <a:endParaRPr lang="zh-CN" altLang="en-US" dirty="0">
              <a:latin typeface="楷体" pitchFamily="49" charset="-122"/>
              <a:ea typeface="楷体" pitchFamily="49" charset="-122"/>
            </a:endParaRPr>
          </a:p>
        </p:txBody>
      </p:sp>
      <p:pic>
        <p:nvPicPr>
          <p:cNvPr id="48130" name="Picture 2"/>
          <p:cNvPicPr>
            <a:picLocks noChangeAspect="1" noChangeArrowheads="1"/>
          </p:cNvPicPr>
          <p:nvPr/>
        </p:nvPicPr>
        <p:blipFill>
          <a:blip r:embed="rId2" cstate="print"/>
          <a:srcRect/>
          <a:stretch>
            <a:fillRect/>
          </a:stretch>
        </p:blipFill>
        <p:spPr bwMode="auto">
          <a:xfrm>
            <a:off x="614363" y="2786063"/>
            <a:ext cx="7915275"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典型的编程由事实</a:t>
            </a:r>
            <a:r>
              <a:rPr lang="en-US" altLang="zh-CN" dirty="0" smtClean="0">
                <a:latin typeface="楷体" pitchFamily="49" charset="-122"/>
                <a:ea typeface="楷体" pitchFamily="49" charset="-122"/>
              </a:rPr>
              <a:t>(facts)</a:t>
            </a:r>
            <a:r>
              <a:rPr lang="zh-CN" altLang="en-US" dirty="0" smtClean="0">
                <a:latin typeface="楷体" pitchFamily="49" charset="-122"/>
                <a:ea typeface="楷体" pitchFamily="49" charset="-122"/>
              </a:rPr>
              <a:t>和关系</a:t>
            </a:r>
            <a:r>
              <a:rPr lang="en-US" altLang="zh-CN" dirty="0" smtClean="0">
                <a:latin typeface="楷体" pitchFamily="49" charset="-122"/>
                <a:ea typeface="楷体" pitchFamily="49" charset="-122"/>
              </a:rPr>
              <a:t>(relationship)</a:t>
            </a:r>
            <a:r>
              <a:rPr lang="zh-CN" altLang="en-US" dirty="0" smtClean="0">
                <a:latin typeface="楷体" pitchFamily="49" charset="-122"/>
                <a:ea typeface="楷体" pitchFamily="49" charset="-122"/>
              </a:rPr>
              <a:t>组成，程序能够根据事实和关系从而得出结论</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在命令式编程中，我们通过编写函数过程告诉电脑要做些什么</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在逻辑编程中，我们不告诉电脑它需要做什么，而是用户提供事实和关系给电脑，电脑通过逻辑推理得出结论</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是使用最广泛的逻辑编程语言</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楷体" pitchFamily="49" charset="-122"/>
                <a:ea typeface="楷体" pitchFamily="49" charset="-122"/>
              </a:rPr>
              <a:t>命题逻辑</a:t>
            </a:r>
            <a:endParaRPr lang="en-SG" dirty="0">
              <a:latin typeface="楷体" pitchFamily="49" charset="-122"/>
              <a:ea typeface="楷体" pitchFamily="49" charset="-122"/>
            </a:endParaRPr>
          </a:p>
        </p:txBody>
      </p:sp>
      <p:sp>
        <p:nvSpPr>
          <p:cNvPr id="35" name="Rectangle 4"/>
          <p:cNvSpPr>
            <a:spLocks noGrp="1"/>
          </p:cNvSpPr>
          <p:nvPr>
            <p:ph sz="half" idx="1"/>
          </p:nvPr>
        </p:nvSpPr>
        <p:spPr>
          <a:xfrm>
            <a:off x="323528" y="1772816"/>
            <a:ext cx="8507288" cy="4680520"/>
          </a:xfrm>
        </p:spPr>
        <p:txBody>
          <a:bodyPr>
            <a:normAutofit/>
          </a:bodyPr>
          <a:lstStyle/>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命题逻辑 </a:t>
            </a:r>
            <a:r>
              <a:rPr lang="en-US" altLang="zh-CN" dirty="0" smtClean="0">
                <a:latin typeface="楷体" pitchFamily="49" charset="-122"/>
                <a:ea typeface="楷体" pitchFamily="49" charset="-122"/>
                <a:cs typeface="Verdana" pitchFamily="34" charset="0"/>
              </a:rPr>
              <a:t>vs.</a:t>
            </a:r>
            <a:r>
              <a:rPr lang="zh-CN" altLang="en-US" dirty="0" smtClean="0">
                <a:latin typeface="楷体" pitchFamily="49" charset="-122"/>
                <a:ea typeface="楷体" pitchFamily="49" charset="-122"/>
                <a:cs typeface="Verdana" pitchFamily="34" charset="0"/>
              </a:rPr>
              <a:t>程序</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描述性 </a:t>
            </a:r>
            <a:r>
              <a:rPr lang="en-US" altLang="zh-CN" dirty="0" smtClean="0">
                <a:latin typeface="楷体" pitchFamily="49" charset="-122"/>
                <a:ea typeface="楷体" pitchFamily="49" charset="-122"/>
                <a:cs typeface="Verdana" pitchFamily="34" charset="0"/>
              </a:rPr>
              <a:t>vs. </a:t>
            </a:r>
            <a:r>
              <a:rPr lang="zh-CN" altLang="en-US" dirty="0" smtClean="0">
                <a:latin typeface="楷体" pitchFamily="49" charset="-122"/>
                <a:ea typeface="楷体" pitchFamily="49" charset="-122"/>
                <a:cs typeface="Verdana" pitchFamily="34" charset="0"/>
              </a:rPr>
              <a:t>过程性</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允许部分的、析取的，否定的信息  </a:t>
            </a:r>
            <a:r>
              <a:rPr lang="en-US" altLang="zh-CN" dirty="0" smtClean="0">
                <a:latin typeface="楷体" pitchFamily="49" charset="-122"/>
                <a:ea typeface="楷体" pitchFamily="49" charset="-122"/>
                <a:cs typeface="Verdana" pitchFamily="34" charset="0"/>
              </a:rPr>
              <a:t>vs. </a:t>
            </a:r>
            <a:r>
              <a:rPr lang="zh-CN" altLang="en-US" dirty="0" smtClean="0">
                <a:latin typeface="楷体" pitchFamily="49" charset="-122"/>
                <a:ea typeface="楷体" pitchFamily="49" charset="-122"/>
                <a:cs typeface="Verdana" pitchFamily="34" charset="0"/>
              </a:rPr>
              <a:t>缺乏处理不完全信息的能力</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命题逻辑表达能力弱</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pPr>
            <a:endParaRPr lang="en-US" altLang="zh-CN" dirty="0" smtClean="0">
              <a:ea typeface="Verdana" pitchFamily="34" charset="0"/>
              <a:cs typeface="Verdana" pitchFamily="34" charset="0"/>
            </a:endParaRPr>
          </a:p>
        </p:txBody>
      </p:sp>
    </p:spTree>
    <p:extLst>
      <p:ext uri="{BB962C8B-B14F-4D97-AF65-F5344CB8AC3E}">
        <p14:creationId xmlns:p14="http://schemas.microsoft.com/office/powerpoint/2010/main" val="4291013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楷体" pitchFamily="49" charset="-122"/>
                <a:ea typeface="楷体" pitchFamily="49" charset="-122"/>
              </a:rPr>
              <a:t>Prolog </a:t>
            </a:r>
            <a:r>
              <a:rPr lang="zh-CN" altLang="en-US" dirty="0" smtClean="0">
                <a:latin typeface="楷体" pitchFamily="49" charset="-122"/>
                <a:ea typeface="楷体" pitchFamily="49" charset="-122"/>
              </a:rPr>
              <a:t>实例：拼接列表</a:t>
            </a:r>
            <a:r>
              <a:rPr lang="en-US" altLang="zh-CN" dirty="0" smtClean="0">
                <a:latin typeface="楷体" pitchFamily="49" charset="-122"/>
                <a:ea typeface="楷体" pitchFamily="49" charset="-122"/>
              </a:rPr>
              <a:t>a</a:t>
            </a:r>
            <a:r>
              <a:rPr lang="zh-CN" altLang="en-US" dirty="0" smtClean="0">
                <a:latin typeface="楷体" pitchFamily="49" charset="-122"/>
                <a:ea typeface="楷体" pitchFamily="49" charset="-122"/>
              </a:rPr>
              <a:t>和</a:t>
            </a:r>
            <a:r>
              <a:rPr lang="en-US" altLang="zh-CN" dirty="0" smtClean="0">
                <a:latin typeface="楷体" pitchFamily="49" charset="-122"/>
                <a:ea typeface="楷体" pitchFamily="49" charset="-122"/>
              </a:rPr>
              <a:t>b</a:t>
            </a:r>
            <a:endParaRPr lang="zh-CN" altLang="en-US" dirty="0">
              <a:latin typeface="楷体" pitchFamily="49" charset="-122"/>
              <a:ea typeface="楷体" pitchFamily="49" charset="-122"/>
            </a:endParaRPr>
          </a:p>
        </p:txBody>
      </p:sp>
      <p:pic>
        <p:nvPicPr>
          <p:cNvPr id="50178" name="Picture 2"/>
          <p:cNvPicPr>
            <a:picLocks noChangeAspect="1" noChangeArrowheads="1"/>
          </p:cNvPicPr>
          <p:nvPr/>
        </p:nvPicPr>
        <p:blipFill>
          <a:blip r:embed="rId2" cstate="print"/>
          <a:srcRect/>
          <a:stretch>
            <a:fillRect/>
          </a:stretch>
        </p:blipFill>
        <p:spPr bwMode="auto">
          <a:xfrm>
            <a:off x="4427984" y="1556792"/>
            <a:ext cx="4392488" cy="5120132"/>
          </a:xfrm>
          <a:prstGeom prst="rect">
            <a:avLst/>
          </a:prstGeom>
          <a:noFill/>
          <a:ln w="9525">
            <a:noFill/>
            <a:miter lim="800000"/>
            <a:headEnd/>
            <a:tailEnd/>
          </a:ln>
        </p:spPr>
      </p:pic>
      <p:sp>
        <p:nvSpPr>
          <p:cNvPr id="5" name="TextBox 4"/>
          <p:cNvSpPr txBox="1"/>
          <p:nvPr/>
        </p:nvSpPr>
        <p:spPr>
          <a:xfrm>
            <a:off x="539552" y="2636912"/>
            <a:ext cx="1872208"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命令式语言</a:t>
            </a:r>
            <a:endParaRPr lang="zh-CN" altLang="en-US" sz="2400" dirty="0">
              <a:latin typeface="楷体" pitchFamily="49" charset="-122"/>
              <a:ea typeface="楷体" pitchFamily="49" charset="-122"/>
            </a:endParaRPr>
          </a:p>
        </p:txBody>
      </p:sp>
      <p:cxnSp>
        <p:nvCxnSpPr>
          <p:cNvPr id="7" name="直接箭头连接符 6"/>
          <p:cNvCxnSpPr/>
          <p:nvPr/>
        </p:nvCxnSpPr>
        <p:spPr>
          <a:xfrm>
            <a:off x="2195736" y="2852936"/>
            <a:ext cx="22322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1560" y="4653136"/>
            <a:ext cx="1872208"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功能式语言</a:t>
            </a:r>
            <a:endParaRPr lang="zh-CN" altLang="en-US" sz="2400" dirty="0">
              <a:latin typeface="楷体" pitchFamily="49" charset="-122"/>
              <a:ea typeface="楷体" pitchFamily="49" charset="-122"/>
            </a:endParaRPr>
          </a:p>
        </p:txBody>
      </p:sp>
      <p:sp>
        <p:nvSpPr>
          <p:cNvPr id="10" name="TextBox 9"/>
          <p:cNvSpPr txBox="1"/>
          <p:nvPr/>
        </p:nvSpPr>
        <p:spPr>
          <a:xfrm>
            <a:off x="611560" y="5877272"/>
            <a:ext cx="1872208"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说明性语言</a:t>
            </a:r>
            <a:endParaRPr lang="zh-CN" altLang="en-US" sz="2400" dirty="0">
              <a:latin typeface="楷体" pitchFamily="49" charset="-122"/>
              <a:ea typeface="楷体" pitchFamily="49" charset="-122"/>
            </a:endParaRPr>
          </a:p>
        </p:txBody>
      </p:sp>
      <p:cxnSp>
        <p:nvCxnSpPr>
          <p:cNvPr id="13" name="直接箭头连接符 12"/>
          <p:cNvCxnSpPr/>
          <p:nvPr/>
        </p:nvCxnSpPr>
        <p:spPr>
          <a:xfrm>
            <a:off x="2267744" y="4941168"/>
            <a:ext cx="22322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195736" y="6165304"/>
            <a:ext cx="223224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语法</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en-US" altLang="zh-CN" dirty="0" smtClean="0">
                <a:latin typeface="楷体" pitchFamily="49" charset="-122"/>
                <a:ea typeface="楷体" pitchFamily="49" charset="-122"/>
              </a:rPr>
              <a:t>.pl</a:t>
            </a:r>
            <a:r>
              <a:rPr lang="zh-CN" altLang="en-US" dirty="0" smtClean="0">
                <a:latin typeface="楷体" pitchFamily="49" charset="-122"/>
                <a:ea typeface="楷体" pitchFamily="49" charset="-122"/>
              </a:rPr>
              <a:t>文件包含语句列表</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语句可以是事实或者规则</a:t>
            </a:r>
            <a:endParaRPr lang="zh-CN" altLang="en-US" dirty="0">
              <a:latin typeface="楷体" pitchFamily="49" charset="-122"/>
              <a:ea typeface="楷体" pitchFamily="49" charset="-122"/>
            </a:endParaRPr>
          </a:p>
        </p:txBody>
      </p:sp>
      <p:pic>
        <p:nvPicPr>
          <p:cNvPr id="51202" name="Picture 2"/>
          <p:cNvPicPr>
            <a:picLocks noChangeAspect="1" noChangeArrowheads="1"/>
          </p:cNvPicPr>
          <p:nvPr/>
        </p:nvPicPr>
        <p:blipFill>
          <a:blip r:embed="rId2" cstate="print"/>
          <a:srcRect/>
          <a:stretch>
            <a:fillRect/>
          </a:stretch>
        </p:blipFill>
        <p:spPr bwMode="auto">
          <a:xfrm>
            <a:off x="899592" y="2780928"/>
            <a:ext cx="7465884"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语法：项</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项：</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常数项</a:t>
            </a:r>
            <a:endParaRPr lang="en-US" altLang="zh-CN" dirty="0" smtClean="0">
              <a:latin typeface="楷体" pitchFamily="49" charset="-122"/>
              <a:ea typeface="楷体" pitchFamily="49" charset="-122"/>
            </a:endParaRPr>
          </a:p>
          <a:p>
            <a:pPr lvl="2">
              <a:buClr>
                <a:srgbClr val="800000"/>
              </a:buClr>
              <a:buFont typeface="Wingdings" pitchFamily="2" charset="2"/>
              <a:buChar char="Ø"/>
            </a:pPr>
            <a:r>
              <a:rPr lang="zh-CN" altLang="en-US" dirty="0" smtClean="0">
                <a:latin typeface="楷体" pitchFamily="49" charset="-122"/>
                <a:ea typeface="楷体" pitchFamily="49" charset="-122"/>
              </a:rPr>
              <a:t>原子项：通常用小写字母表示，如</a:t>
            </a:r>
            <a:r>
              <a:rPr lang="en-US" altLang="zh-CN" dirty="0" smtClean="0">
                <a:latin typeface="楷体" pitchFamily="49" charset="-122"/>
                <a:ea typeface="楷体" pitchFamily="49" charset="-122"/>
              </a:rPr>
              <a:t>john_smith</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dyspepsia….</a:t>
            </a:r>
          </a:p>
          <a:p>
            <a:pPr lvl="2">
              <a:buClr>
                <a:srgbClr val="800000"/>
              </a:buClr>
              <a:buFont typeface="Wingdings" pitchFamily="2" charset="2"/>
              <a:buChar char="Ø"/>
            </a:pPr>
            <a:r>
              <a:rPr lang="zh-CN" altLang="en-US" dirty="0" smtClean="0">
                <a:latin typeface="楷体" pitchFamily="49" charset="-122"/>
                <a:ea typeface="楷体" pitchFamily="49" charset="-122"/>
              </a:rPr>
              <a:t>数字：</a:t>
            </a:r>
            <a:r>
              <a:rPr lang="en-US" altLang="zh-CN" dirty="0" smtClean="0">
                <a:latin typeface="楷体" pitchFamily="49" charset="-122"/>
                <a:ea typeface="楷体" pitchFamily="49" charset="-122"/>
              </a:rPr>
              <a:t>0</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1</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2….</a:t>
            </a:r>
          </a:p>
          <a:p>
            <a:pPr lvl="1">
              <a:buClr>
                <a:srgbClr val="800000"/>
              </a:buClr>
              <a:buFont typeface="Wingdings" pitchFamily="2" charset="2"/>
              <a:buChar char="Ø"/>
            </a:pPr>
            <a:r>
              <a:rPr lang="zh-CN" altLang="en-US" dirty="0" smtClean="0">
                <a:latin typeface="楷体" pitchFamily="49" charset="-122"/>
                <a:ea typeface="楷体" pitchFamily="49" charset="-122"/>
              </a:rPr>
              <a:t>复合项：如</a:t>
            </a:r>
            <a:r>
              <a:rPr lang="en-US" altLang="zh-CN" dirty="0" smtClean="0">
                <a:latin typeface="楷体" pitchFamily="49" charset="-122"/>
                <a:ea typeface="楷体" pitchFamily="49" charset="-122"/>
              </a:rPr>
              <a:t>likes(john, mary)</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[1, 3, g(a), 7, 9]…</a:t>
            </a:r>
          </a:p>
          <a:p>
            <a:pPr lvl="1">
              <a:buClr>
                <a:srgbClr val="800000"/>
              </a:buClr>
              <a:buFont typeface="Wingdings" pitchFamily="2" charset="2"/>
              <a:buChar char="Ø"/>
            </a:pPr>
            <a:r>
              <a:rPr lang="zh-CN" altLang="en-US" dirty="0" smtClean="0">
                <a:latin typeface="楷体" pitchFamily="49" charset="-122"/>
                <a:ea typeface="楷体" pitchFamily="49" charset="-122"/>
              </a:rPr>
              <a:t>变量：通常用大写字母表示，如</a:t>
            </a:r>
            <a:r>
              <a:rPr lang="en-US" altLang="zh-CN" dirty="0" smtClean="0">
                <a:latin typeface="楷体" pitchFamily="49" charset="-122"/>
                <a:ea typeface="楷体" pitchFamily="49" charset="-122"/>
              </a:rPr>
              <a:t>X</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Gross_pay…</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语法：复合项</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例子：</a:t>
            </a:r>
            <a:r>
              <a:rPr lang="en-US" altLang="zh-CN" dirty="0" smtClean="0">
                <a:latin typeface="楷体" pitchFamily="49" charset="-122"/>
                <a:ea typeface="楷体" pitchFamily="49" charset="-122"/>
              </a:rPr>
              <a:t>Spot</a:t>
            </a:r>
            <a:r>
              <a:rPr lang="zh-CN" altLang="en-US" dirty="0" smtClean="0">
                <a:latin typeface="楷体" pitchFamily="49" charset="-122"/>
                <a:ea typeface="楷体" pitchFamily="49" charset="-122"/>
              </a:rPr>
              <a:t>的父母是</a:t>
            </a:r>
            <a:r>
              <a:rPr lang="en-US" altLang="zh-CN" dirty="0" smtClean="0">
                <a:latin typeface="楷体" pitchFamily="49" charset="-122"/>
                <a:ea typeface="楷体" pitchFamily="49" charset="-122"/>
              </a:rPr>
              <a:t> Fido</a:t>
            </a:r>
            <a:r>
              <a:rPr lang="zh-CN" altLang="en-US" dirty="0" smtClean="0">
                <a:latin typeface="楷体" pitchFamily="49" charset="-122"/>
                <a:ea typeface="楷体" pitchFamily="49" charset="-122"/>
              </a:rPr>
              <a:t>和</a:t>
            </a:r>
            <a:r>
              <a:rPr lang="en-US" altLang="zh-CN" dirty="0" smtClean="0">
                <a:latin typeface="楷体" pitchFamily="49" charset="-122"/>
                <a:ea typeface="楷体" pitchFamily="49" charset="-122"/>
              </a:rPr>
              <a:t>Rover</a:t>
            </a:r>
          </a:p>
          <a:p>
            <a:pPr>
              <a:buClr>
                <a:srgbClr val="800000"/>
              </a:buClr>
              <a:buFont typeface="Wingdings" pitchFamily="2" charset="2"/>
              <a:buChar char="Ø"/>
            </a:pPr>
            <a:endParaRPr lang="en-US" altLang="zh-CN" dirty="0" smtClean="0">
              <a:latin typeface="楷体" pitchFamily="49" charset="-122"/>
              <a:ea typeface="楷体" pitchFamily="49" charset="-122"/>
            </a:endParaRPr>
          </a:p>
          <a:p>
            <a:pPr>
              <a:buClr>
                <a:srgbClr val="800000"/>
              </a:buClr>
              <a:buFont typeface="Wingdings" pitchFamily="2" charset="2"/>
              <a:buChar char="Ø"/>
            </a:pP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可以将复合项描述成一个树型结构</a:t>
            </a:r>
            <a:endParaRPr lang="zh-CN" altLang="en-US" dirty="0">
              <a:latin typeface="楷体" pitchFamily="49" charset="-122"/>
              <a:ea typeface="楷体" pitchFamily="49" charset="-122"/>
            </a:endParaRPr>
          </a:p>
        </p:txBody>
      </p:sp>
      <p:pic>
        <p:nvPicPr>
          <p:cNvPr id="52226" name="Picture 2"/>
          <p:cNvPicPr>
            <a:picLocks noChangeAspect="1" noChangeArrowheads="1"/>
          </p:cNvPicPr>
          <p:nvPr/>
        </p:nvPicPr>
        <p:blipFill>
          <a:blip r:embed="rId2" cstate="print"/>
          <a:srcRect/>
          <a:stretch>
            <a:fillRect/>
          </a:stretch>
        </p:blipFill>
        <p:spPr bwMode="auto">
          <a:xfrm>
            <a:off x="395536" y="2420888"/>
            <a:ext cx="7896225" cy="323850"/>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2123728" y="4149080"/>
            <a:ext cx="4457700"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语法：规则</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规则与事实相结合产生新的事实从而增加原有系统的知识</a:t>
            </a:r>
            <a:endParaRPr lang="en-US" altLang="zh-CN" dirty="0" smtClean="0">
              <a:latin typeface="楷体" pitchFamily="49" charset="-122"/>
              <a:ea typeface="楷体" pitchFamily="49" charset="-122"/>
            </a:endParaRPr>
          </a:p>
          <a:p>
            <a:pPr>
              <a:buClr>
                <a:srgbClr val="800000"/>
              </a:buClr>
              <a:buFont typeface="Wingdings" pitchFamily="2" charset="2"/>
              <a:buChar char="Ø"/>
            </a:pPr>
            <a:endParaRPr lang="en-US" altLang="zh-CN" dirty="0" smtClean="0">
              <a:latin typeface="楷体" pitchFamily="49" charset="-122"/>
              <a:ea typeface="楷体" pitchFamily="49" charset="-122"/>
            </a:endParaRPr>
          </a:p>
          <a:p>
            <a:pPr>
              <a:buClr>
                <a:srgbClr val="800000"/>
              </a:buClr>
              <a:buFont typeface="Wingdings" pitchFamily="2" charset="2"/>
              <a:buChar char="Ø"/>
            </a:pP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如果</a:t>
            </a:r>
            <a:r>
              <a:rPr lang="en-US" altLang="zh-CN" dirty="0" smtClean="0">
                <a:latin typeface="楷体" pitchFamily="49" charset="-122"/>
                <a:ea typeface="楷体" pitchFamily="49" charset="-122"/>
              </a:rPr>
              <a:t>X</a:t>
            </a:r>
            <a:r>
              <a:rPr lang="zh-CN" altLang="en-US" dirty="0" smtClean="0">
                <a:latin typeface="楷体" pitchFamily="49" charset="-122"/>
                <a:ea typeface="楷体" pitchFamily="49" charset="-122"/>
              </a:rPr>
              <a:t>是男性，且</a:t>
            </a:r>
            <a:r>
              <a:rPr lang="en-US" altLang="zh-CN" dirty="0" smtClean="0">
                <a:latin typeface="楷体" pitchFamily="49" charset="-122"/>
                <a:ea typeface="楷体" pitchFamily="49" charset="-122"/>
              </a:rPr>
              <a:t>X</a:t>
            </a:r>
            <a:r>
              <a:rPr lang="zh-CN" altLang="en-US" dirty="0" smtClean="0">
                <a:latin typeface="楷体" pitchFamily="49" charset="-122"/>
                <a:ea typeface="楷体" pitchFamily="49" charset="-122"/>
              </a:rPr>
              <a:t>是</a:t>
            </a:r>
            <a:r>
              <a:rPr lang="en-US" altLang="zh-CN" dirty="0" smtClean="0">
                <a:latin typeface="楷体" pitchFamily="49" charset="-122"/>
                <a:ea typeface="楷体" pitchFamily="49" charset="-122"/>
              </a:rPr>
              <a:t>Y</a:t>
            </a:r>
            <a:r>
              <a:rPr lang="zh-CN" altLang="en-US" dirty="0" smtClean="0">
                <a:latin typeface="楷体" pitchFamily="49" charset="-122"/>
                <a:ea typeface="楷体" pitchFamily="49" charset="-122"/>
              </a:rPr>
              <a:t>的小孩那么</a:t>
            </a:r>
            <a:r>
              <a:rPr lang="en-US" altLang="zh-CN" dirty="0" smtClean="0">
                <a:latin typeface="楷体" pitchFamily="49" charset="-122"/>
                <a:ea typeface="楷体" pitchFamily="49" charset="-122"/>
              </a:rPr>
              <a:t>X</a:t>
            </a:r>
            <a:r>
              <a:rPr lang="zh-CN" altLang="en-US" dirty="0" smtClean="0">
                <a:latin typeface="楷体" pitchFamily="49" charset="-122"/>
                <a:ea typeface="楷体" pitchFamily="49" charset="-122"/>
              </a:rPr>
              <a:t>是</a:t>
            </a:r>
            <a:r>
              <a:rPr lang="en-US" altLang="zh-CN" dirty="0" smtClean="0">
                <a:latin typeface="楷体" pitchFamily="49" charset="-122"/>
                <a:ea typeface="楷体" pitchFamily="49" charset="-122"/>
              </a:rPr>
              <a:t>Y</a:t>
            </a:r>
            <a:r>
              <a:rPr lang="zh-CN" altLang="en-US" dirty="0" smtClean="0">
                <a:latin typeface="楷体" pitchFamily="49" charset="-122"/>
                <a:ea typeface="楷体" pitchFamily="49" charset="-122"/>
              </a:rPr>
              <a:t>的儿子</a:t>
            </a:r>
            <a:endParaRPr lang="zh-CN" altLang="en-US" dirty="0">
              <a:latin typeface="楷体" pitchFamily="49" charset="-122"/>
              <a:ea typeface="楷体" pitchFamily="49" charset="-122"/>
            </a:endParaRPr>
          </a:p>
        </p:txBody>
      </p:sp>
      <p:pic>
        <p:nvPicPr>
          <p:cNvPr id="53250" name="Picture 2"/>
          <p:cNvPicPr>
            <a:picLocks noChangeAspect="1" noChangeArrowheads="1"/>
          </p:cNvPicPr>
          <p:nvPr/>
        </p:nvPicPr>
        <p:blipFill>
          <a:blip r:embed="rId2" cstate="print"/>
          <a:srcRect/>
          <a:stretch>
            <a:fillRect/>
          </a:stretch>
        </p:blipFill>
        <p:spPr bwMode="auto">
          <a:xfrm>
            <a:off x="1763688" y="2636912"/>
            <a:ext cx="5124450" cy="126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语法：规则</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规则的语法：</a:t>
            </a:r>
            <a:r>
              <a:rPr lang="en-US" altLang="zh-CN" dirty="0" smtClean="0">
                <a:latin typeface="楷体" pitchFamily="49" charset="-122"/>
                <a:ea typeface="楷体" pitchFamily="49" charset="-122"/>
              </a:rPr>
              <a:t> </a:t>
            </a:r>
          </a:p>
          <a:p>
            <a:pPr lvl="1">
              <a:buClr>
                <a:srgbClr val="800000"/>
              </a:buClr>
              <a:buFont typeface="Wingdings" pitchFamily="2" charset="2"/>
              <a:buChar char="Ø"/>
            </a:pPr>
            <a:r>
              <a:rPr lang="en-US" altLang="zh-CN" dirty="0" smtClean="0">
                <a:latin typeface="楷体" pitchFamily="49" charset="-122"/>
                <a:ea typeface="楷体" pitchFamily="49" charset="-122"/>
              </a:rPr>
              <a:t>H :- G</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 G</a:t>
            </a:r>
            <a:r>
              <a:rPr lang="en-US" altLang="zh-CN" baseline="-25000" dirty="0" smtClean="0">
                <a:latin typeface="楷体" pitchFamily="49" charset="-122"/>
                <a:ea typeface="楷体" pitchFamily="49" charset="-122"/>
              </a:rPr>
              <a:t>2</a:t>
            </a:r>
            <a:r>
              <a:rPr lang="en-US" altLang="zh-CN" dirty="0" smtClean="0">
                <a:latin typeface="楷体" pitchFamily="49" charset="-122"/>
                <a:ea typeface="楷体" pitchFamily="49" charset="-122"/>
              </a:rPr>
              <a:t>, …, G</a:t>
            </a:r>
            <a:r>
              <a:rPr lang="en-US" altLang="zh-CN" baseline="-25000" dirty="0" smtClean="0">
                <a:latin typeface="楷体" pitchFamily="49" charset="-122"/>
                <a:ea typeface="楷体" pitchFamily="49" charset="-122"/>
              </a:rPr>
              <a:t>n</a:t>
            </a:r>
          </a:p>
          <a:p>
            <a:pPr lvl="1">
              <a:buClr>
                <a:srgbClr val="800000"/>
              </a:buClr>
              <a:buFont typeface="Wingdings" pitchFamily="2" charset="2"/>
              <a:buChar char="Ø"/>
            </a:pPr>
            <a:r>
              <a:rPr lang="zh-CN" altLang="en-US" dirty="0" smtClean="0">
                <a:latin typeface="楷体" pitchFamily="49" charset="-122"/>
                <a:ea typeface="楷体" pitchFamily="49" charset="-122"/>
              </a:rPr>
              <a:t>说明性语言解释：“如果目标</a:t>
            </a:r>
            <a:r>
              <a:rPr lang="en-US" altLang="zh-CN" dirty="0" smtClean="0">
                <a:latin typeface="楷体" pitchFamily="49" charset="-122"/>
                <a:ea typeface="楷体" pitchFamily="49" charset="-122"/>
              </a:rPr>
              <a:t>G</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,G</a:t>
            </a:r>
            <a:r>
              <a:rPr lang="en-US" altLang="zh-CN" baseline="-25000" dirty="0" smtClean="0">
                <a:latin typeface="楷体" pitchFamily="49" charset="-122"/>
                <a:ea typeface="楷体" pitchFamily="49" charset="-122"/>
              </a:rPr>
              <a:t>2</a:t>
            </a:r>
            <a:r>
              <a:rPr lang="en-US" altLang="zh-CN" dirty="0" smtClean="0">
                <a:latin typeface="楷体" pitchFamily="49" charset="-122"/>
                <a:ea typeface="楷体" pitchFamily="49" charset="-122"/>
              </a:rPr>
              <a:t>,…G</a:t>
            </a:r>
            <a:r>
              <a:rPr lang="en-US" altLang="zh-CN" baseline="-25000" dirty="0" smtClean="0">
                <a:latin typeface="楷体" pitchFamily="49" charset="-122"/>
                <a:ea typeface="楷体" pitchFamily="49" charset="-122"/>
              </a:rPr>
              <a:t>n</a:t>
            </a:r>
            <a:r>
              <a:rPr lang="zh-CN" altLang="en-US" dirty="0" smtClean="0">
                <a:latin typeface="楷体" pitchFamily="49" charset="-122"/>
                <a:ea typeface="楷体" pitchFamily="49" charset="-122"/>
              </a:rPr>
              <a:t>是可证明的，那么</a:t>
            </a:r>
            <a:r>
              <a:rPr lang="en-US" altLang="zh-CN" dirty="0" smtClean="0">
                <a:latin typeface="楷体" pitchFamily="49" charset="-122"/>
                <a:ea typeface="楷体" pitchFamily="49" charset="-122"/>
              </a:rPr>
              <a:t>H</a:t>
            </a:r>
            <a:r>
              <a:rPr lang="zh-CN" altLang="en-US" dirty="0" smtClean="0">
                <a:latin typeface="楷体" pitchFamily="49" charset="-122"/>
                <a:ea typeface="楷体" pitchFamily="49" charset="-122"/>
              </a:rPr>
              <a:t>是可证明的”</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过程性语言解释：“如果要执行过程</a:t>
            </a:r>
            <a:r>
              <a:rPr lang="en-US" altLang="zh-CN" dirty="0" smtClean="0">
                <a:latin typeface="楷体" pitchFamily="49" charset="-122"/>
                <a:ea typeface="楷体" pitchFamily="49" charset="-122"/>
              </a:rPr>
              <a:t>H,</a:t>
            </a:r>
            <a:r>
              <a:rPr lang="zh-CN" altLang="en-US" dirty="0" smtClean="0">
                <a:latin typeface="楷体" pitchFamily="49" charset="-122"/>
                <a:ea typeface="楷体" pitchFamily="49" charset="-122"/>
              </a:rPr>
              <a:t>那么要先执行过程</a:t>
            </a:r>
            <a:r>
              <a:rPr lang="en-US" altLang="zh-CN" dirty="0" smtClean="0">
                <a:latin typeface="楷体" pitchFamily="49" charset="-122"/>
                <a:ea typeface="楷体" pitchFamily="49" charset="-122"/>
              </a:rPr>
              <a:t>G</a:t>
            </a:r>
            <a:r>
              <a:rPr lang="en-US" altLang="zh-CN" baseline="-25000" dirty="0" smtClean="0">
                <a:latin typeface="楷体" pitchFamily="49" charset="-122"/>
                <a:ea typeface="楷体" pitchFamily="49" charset="-122"/>
              </a:rPr>
              <a:t>1</a:t>
            </a:r>
            <a:r>
              <a:rPr lang="en-US" altLang="zh-CN" dirty="0" smtClean="0">
                <a:latin typeface="楷体" pitchFamily="49" charset="-122"/>
                <a:ea typeface="楷体" pitchFamily="49" charset="-122"/>
              </a:rPr>
              <a:t>,G</a:t>
            </a:r>
            <a:r>
              <a:rPr lang="en-US" altLang="zh-CN" baseline="-25000" dirty="0" smtClean="0">
                <a:latin typeface="楷体" pitchFamily="49" charset="-122"/>
                <a:ea typeface="楷体" pitchFamily="49" charset="-122"/>
              </a:rPr>
              <a:t>2</a:t>
            </a:r>
            <a:r>
              <a:rPr lang="en-US" altLang="zh-CN" dirty="0" smtClean="0">
                <a:latin typeface="楷体" pitchFamily="49" charset="-122"/>
                <a:ea typeface="楷体" pitchFamily="49" charset="-122"/>
              </a:rPr>
              <a:t>…..G</a:t>
            </a:r>
            <a:r>
              <a:rPr lang="en-US" altLang="zh-CN" baseline="-25000" dirty="0" smtClean="0">
                <a:latin typeface="楷体" pitchFamily="49" charset="-122"/>
                <a:ea typeface="楷体" pitchFamily="49" charset="-122"/>
              </a:rPr>
              <a:t>n</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语法：询问</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是交互式的，用户需要先导入知识库</a:t>
            </a:r>
            <a:r>
              <a:rPr lang="en-US" altLang="zh-CN" dirty="0" smtClean="0">
                <a:latin typeface="楷体" pitchFamily="49" charset="-122"/>
                <a:ea typeface="楷体" pitchFamily="49" charset="-122"/>
              </a:rPr>
              <a:t>KB,</a:t>
            </a:r>
            <a:r>
              <a:rPr lang="zh-CN" altLang="en-US" dirty="0" smtClean="0">
                <a:latin typeface="楷体" pitchFamily="49" charset="-122"/>
                <a:ea typeface="楷体" pitchFamily="49" charset="-122"/>
              </a:rPr>
              <a:t>然后进行询问</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用户通过输入“？”和断言给系统，系统回答</a:t>
            </a:r>
            <a:r>
              <a:rPr lang="en-US" altLang="zh-CN" dirty="0" smtClean="0">
                <a:latin typeface="楷体" pitchFamily="49" charset="-122"/>
                <a:ea typeface="楷体" pitchFamily="49" charset="-122"/>
              </a:rPr>
              <a:t>Yes</a:t>
            </a:r>
            <a:r>
              <a:rPr lang="zh-CN" altLang="en-US" dirty="0" smtClean="0">
                <a:latin typeface="楷体" pitchFamily="49" charset="-122"/>
                <a:ea typeface="楷体" pitchFamily="49" charset="-122"/>
              </a:rPr>
              <a:t>或者</a:t>
            </a:r>
            <a:r>
              <a:rPr lang="en-US" altLang="zh-CN" dirty="0" smtClean="0">
                <a:latin typeface="楷体" pitchFamily="49" charset="-122"/>
                <a:ea typeface="楷体" pitchFamily="49" charset="-122"/>
              </a:rPr>
              <a:t>No</a:t>
            </a:r>
            <a:endParaRPr lang="zh-CN" altLang="en-US" dirty="0">
              <a:latin typeface="楷体" pitchFamily="49" charset="-122"/>
              <a:ea typeface="楷体" pitchFamily="49" charset="-122"/>
            </a:endParaRPr>
          </a:p>
        </p:txBody>
      </p:sp>
      <p:pic>
        <p:nvPicPr>
          <p:cNvPr id="54274" name="Picture 2"/>
          <p:cNvPicPr>
            <a:picLocks noChangeAspect="1" noChangeArrowheads="1"/>
          </p:cNvPicPr>
          <p:nvPr/>
        </p:nvPicPr>
        <p:blipFill>
          <a:blip r:embed="rId2" cstate="print"/>
          <a:srcRect/>
          <a:stretch>
            <a:fillRect/>
          </a:stretch>
        </p:blipFill>
        <p:spPr bwMode="auto">
          <a:xfrm>
            <a:off x="899592" y="3789040"/>
            <a:ext cx="4714875"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语法：询问</a:t>
            </a:r>
            <a:endParaRPr lang="zh-CN" altLang="en-US" dirty="0">
              <a:latin typeface="楷体" pitchFamily="49" charset="-122"/>
              <a:ea typeface="楷体" pitchFamily="49" charset="-122"/>
            </a:endParaRPr>
          </a:p>
        </p:txBody>
      </p:sp>
      <p:pic>
        <p:nvPicPr>
          <p:cNvPr id="55298" name="Picture 2"/>
          <p:cNvPicPr>
            <a:picLocks noChangeAspect="1" noChangeArrowheads="1"/>
          </p:cNvPicPr>
          <p:nvPr/>
        </p:nvPicPr>
        <p:blipFill>
          <a:blip r:embed="rId2" cstate="print"/>
          <a:srcRect/>
          <a:stretch>
            <a:fillRect/>
          </a:stretch>
        </p:blipFill>
        <p:spPr bwMode="auto">
          <a:xfrm>
            <a:off x="683568" y="1700808"/>
            <a:ext cx="7619403"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：量词</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normAutofit/>
          </a:bodyPr>
          <a:lstStyle/>
          <a:p>
            <a:pPr>
              <a:buClr>
                <a:srgbClr val="800000"/>
              </a:buClr>
              <a:buFont typeface="Wingdings" pitchFamily="2" charset="2"/>
              <a:buChar char="Ø"/>
            </a:pPr>
            <a:r>
              <a:rPr lang="zh-CN" altLang="en-US" dirty="0" smtClean="0">
                <a:latin typeface="楷体" pitchFamily="49" charset="-122"/>
                <a:ea typeface="楷体" pitchFamily="49" charset="-122"/>
              </a:rPr>
              <a:t>当一个变量出现在数据库的说明中，这个变量是全称量词。</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例子：</a:t>
            </a:r>
            <a:r>
              <a:rPr lang="en-US" altLang="zh-CN" dirty="0" smtClean="0">
                <a:latin typeface="楷体" pitchFamily="49" charset="-122"/>
                <a:ea typeface="楷体" pitchFamily="49" charset="-122"/>
              </a:rPr>
              <a:t>likes(suiue,Y)</a:t>
            </a:r>
            <a:r>
              <a:rPr lang="zh-CN" altLang="en-US" dirty="0" smtClean="0">
                <a:latin typeface="楷体" pitchFamily="49" charset="-122"/>
                <a:ea typeface="楷体" pitchFamily="49" charset="-122"/>
              </a:rPr>
              <a:t>解释为</a:t>
            </a:r>
            <a:r>
              <a:rPr lang="en-US" altLang="zh-CN" dirty="0" smtClean="0">
                <a:latin typeface="楷体" pitchFamily="49" charset="-122"/>
                <a:ea typeface="楷体" pitchFamily="49" charset="-122"/>
              </a:rPr>
              <a:t>suiue</a:t>
            </a:r>
            <a:r>
              <a:rPr lang="zh-CN" altLang="en-US" dirty="0" smtClean="0">
                <a:latin typeface="楷体" pitchFamily="49" charset="-122"/>
                <a:ea typeface="楷体" pitchFamily="49" charset="-122"/>
              </a:rPr>
              <a:t>喜欢每一个人</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如果要表示存在量词，可以采用如下方式：</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en-US" altLang="zh-CN" dirty="0" smtClean="0">
                <a:latin typeface="楷体" pitchFamily="49" charset="-122"/>
                <a:ea typeface="楷体" pitchFamily="49" charset="-122"/>
              </a:rPr>
              <a:t>1. </a:t>
            </a:r>
            <a:r>
              <a:rPr lang="zh-CN" altLang="en-US" dirty="0" smtClean="0">
                <a:latin typeface="楷体" pitchFamily="49" charset="-122"/>
                <a:ea typeface="楷体" pitchFamily="49" charset="-122"/>
              </a:rPr>
              <a:t>输入一个值代替变量。如</a:t>
            </a:r>
            <a:r>
              <a:rPr lang="en-US" altLang="zh-CN" dirty="0" smtClean="0">
                <a:latin typeface="楷体" pitchFamily="49" charset="-122"/>
                <a:ea typeface="楷体" pitchFamily="49" charset="-122"/>
              </a:rPr>
              <a:t>like(geoge,Z)</a:t>
            </a:r>
            <a:r>
              <a:rPr lang="zh-CN" altLang="en-US" dirty="0" smtClean="0">
                <a:latin typeface="楷体" pitchFamily="49" charset="-122"/>
                <a:ea typeface="楷体" pitchFamily="49" charset="-122"/>
              </a:rPr>
              <a:t>编程</a:t>
            </a:r>
            <a:r>
              <a:rPr lang="en-US" altLang="zh-CN" dirty="0" smtClean="0">
                <a:latin typeface="楷体" pitchFamily="49" charset="-122"/>
                <a:ea typeface="楷体" pitchFamily="49" charset="-122"/>
              </a:rPr>
              <a:t>like(geoge,wine)</a:t>
            </a:r>
          </a:p>
          <a:p>
            <a:pPr lvl="1">
              <a:buClr>
                <a:srgbClr val="800000"/>
              </a:buClr>
              <a:buFont typeface="Wingdings" pitchFamily="2" charset="2"/>
              <a:buChar char="Ø"/>
            </a:pPr>
            <a:r>
              <a:rPr lang="en-US" altLang="zh-CN" dirty="0" smtClean="0">
                <a:latin typeface="楷体" pitchFamily="49" charset="-122"/>
                <a:ea typeface="楷体" pitchFamily="49" charset="-122"/>
              </a:rPr>
              <a:t>2. </a:t>
            </a:r>
            <a:r>
              <a:rPr lang="zh-CN" altLang="en-US" dirty="0" smtClean="0">
                <a:latin typeface="楷体" pitchFamily="49" charset="-122"/>
                <a:ea typeface="楷体" pitchFamily="49" charset="-122"/>
              </a:rPr>
              <a:t>询问解释器</a:t>
            </a:r>
            <a:endParaRPr lang="en-US" altLang="zh-CN" dirty="0" smtClean="0">
              <a:latin typeface="楷体" pitchFamily="49" charset="-122"/>
              <a:ea typeface="楷体" pitchFamily="49" charset="-122"/>
            </a:endParaRPr>
          </a:p>
          <a:p>
            <a:pPr lvl="2">
              <a:buClr>
                <a:srgbClr val="800000"/>
              </a:buClr>
              <a:buFont typeface="Wingdings" pitchFamily="2" charset="2"/>
              <a:buChar char="Ø"/>
            </a:pPr>
            <a:r>
              <a:rPr lang="en-US" altLang="zh-CN" dirty="0" smtClean="0">
                <a:latin typeface="楷体" pitchFamily="49" charset="-122"/>
                <a:ea typeface="楷体" pitchFamily="49" charset="-122"/>
              </a:rPr>
              <a:t>?-likes(geoge,Z)</a:t>
            </a:r>
            <a:r>
              <a:rPr lang="zh-CN" altLang="en-US" dirty="0" smtClean="0">
                <a:latin typeface="楷体" pitchFamily="49" charset="-122"/>
                <a:ea typeface="楷体" pitchFamily="49" charset="-122"/>
              </a:rPr>
              <a:t>返回一个值</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：注意事项</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normAutofit fontScale="92500"/>
          </a:bodyPr>
          <a:lstStyle/>
          <a:p>
            <a:pPr>
              <a:buClr>
                <a:srgbClr val="800000"/>
              </a:buClr>
              <a:buFont typeface="Wingdings" pitchFamily="2" charset="2"/>
              <a:buChar char="Ø"/>
            </a:pPr>
            <a:r>
              <a:rPr lang="zh-CN" altLang="en-US" dirty="0" smtClean="0">
                <a:latin typeface="楷体" pitchFamily="49" charset="-122"/>
                <a:ea typeface="楷体" pitchFamily="49" charset="-122"/>
              </a:rPr>
              <a:t>变量是由</a:t>
            </a:r>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本身限制，而不是由编程者限制</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不能赋值给变量</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提示符</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使解释器返回所有的能够代替</a:t>
            </a:r>
            <a:r>
              <a:rPr lang="en-US" altLang="zh-CN" dirty="0" smtClean="0">
                <a:latin typeface="楷体" pitchFamily="49" charset="-122"/>
                <a:ea typeface="楷体" pitchFamily="49" charset="-122"/>
              </a:rPr>
              <a:t>X</a:t>
            </a:r>
            <a:r>
              <a:rPr lang="zh-CN" altLang="en-US" dirty="0" smtClean="0">
                <a:latin typeface="楷体" pitchFamily="49" charset="-122"/>
                <a:ea typeface="楷体" pitchFamily="49" charset="-122"/>
              </a:rPr>
              <a:t>的项</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表示或者</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表示并且</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采用封闭世界假设</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所有的知识都都在数据库中</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如果一个项不在数据库中那么假定它是假的</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itchFamily="49" charset="-122"/>
                <a:ea typeface="楷体" pitchFamily="49" charset="-122"/>
              </a:rPr>
              <a:t>一阶逻辑</a:t>
            </a:r>
            <a:endParaRPr lang="zh-CN" altLang="en-US" dirty="0">
              <a:latin typeface="楷体" pitchFamily="49" charset="-122"/>
              <a:ea typeface="楷体" pitchFamily="49" charset="-122"/>
            </a:endParaRPr>
          </a:p>
        </p:txBody>
      </p:sp>
      <p:sp>
        <p:nvSpPr>
          <p:cNvPr id="6" name="内容占位符 5"/>
          <p:cNvSpPr>
            <a:spLocks noGrp="1"/>
          </p:cNvSpPr>
          <p:nvPr>
            <p:ph idx="1"/>
          </p:nvPr>
        </p:nvSpPr>
        <p:spPr>
          <a:xfrm>
            <a:off x="539552" y="1844824"/>
            <a:ext cx="7920880" cy="4464496"/>
          </a:xfrm>
        </p:spPr>
        <p:txBody>
          <a:bodyPr>
            <a:normAutofit/>
          </a:bodyPr>
          <a:lstStyle/>
          <a:p>
            <a:pPr>
              <a:buClr>
                <a:srgbClr val="800000"/>
              </a:buClr>
              <a:buFont typeface="Wingdings" pitchFamily="2" charset="2"/>
              <a:buChar char="Ø"/>
            </a:pPr>
            <a:r>
              <a:rPr lang="zh-CN" altLang="en-US" dirty="0" smtClean="0">
                <a:latin typeface="楷体" pitchFamily="49" charset="-122"/>
                <a:ea typeface="楷体" pitchFamily="49" charset="-122"/>
              </a:rPr>
              <a:t>命题逻辑假定世界由一个个的事实组成</a:t>
            </a:r>
            <a:endParaRPr lang="en-US" altLang="zh-CN" dirty="0" smtClean="0">
              <a:latin typeface="楷体" pitchFamily="49" charset="-122"/>
              <a:ea typeface="楷体" pitchFamily="49" charset="-122"/>
            </a:endParaRPr>
          </a:p>
          <a:p>
            <a:pPr>
              <a:buClr>
                <a:srgbClr val="800000"/>
              </a:buClr>
              <a:buFont typeface="Wingdings" pitchFamily="2" charset="2"/>
              <a:buChar char="Ø"/>
            </a:pPr>
            <a:r>
              <a:rPr lang="zh-CN" altLang="en-US" dirty="0" smtClean="0">
                <a:latin typeface="楷体" pitchFamily="49" charset="-122"/>
                <a:ea typeface="楷体" pitchFamily="49" charset="-122"/>
              </a:rPr>
              <a:t>一阶逻辑假定世界包含</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对象</a:t>
            </a:r>
            <a:endParaRPr lang="en-US" altLang="zh-CN" dirty="0" smtClean="0">
              <a:latin typeface="楷体" pitchFamily="49" charset="-122"/>
              <a:ea typeface="楷体" pitchFamily="49" charset="-122"/>
            </a:endParaRPr>
          </a:p>
          <a:p>
            <a:pPr lvl="2">
              <a:buClr>
                <a:srgbClr val="800000"/>
              </a:buClr>
              <a:buFont typeface="Wingdings" pitchFamily="2" charset="2"/>
              <a:buChar char="Ø"/>
            </a:pPr>
            <a:r>
              <a:rPr lang="zh-CN" altLang="en-US" dirty="0" smtClean="0">
                <a:latin typeface="楷体" pitchFamily="49" charset="-122"/>
                <a:ea typeface="楷体" pitchFamily="49" charset="-122"/>
              </a:rPr>
              <a:t>人，火车，灯</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关系</a:t>
            </a:r>
            <a:endParaRPr lang="en-US" altLang="zh-CN" dirty="0" smtClean="0">
              <a:latin typeface="楷体" pitchFamily="49" charset="-122"/>
              <a:ea typeface="楷体" pitchFamily="49" charset="-122"/>
            </a:endParaRPr>
          </a:p>
          <a:p>
            <a:pPr lvl="2">
              <a:buClr>
                <a:srgbClr val="800000"/>
              </a:buClr>
              <a:buFont typeface="Wingdings" pitchFamily="2" charset="2"/>
              <a:buChar char="Ø"/>
            </a:pPr>
            <a:r>
              <a:rPr lang="zh-CN" altLang="en-US" dirty="0" smtClean="0">
                <a:latin typeface="楷体" pitchFamily="49" charset="-122"/>
                <a:ea typeface="楷体" pitchFamily="49" charset="-122"/>
              </a:rPr>
              <a:t>大于，小于，部分</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函数</a:t>
            </a:r>
            <a:endParaRPr lang="en-US" altLang="zh-CN" dirty="0" smtClean="0">
              <a:latin typeface="楷体" pitchFamily="49" charset="-122"/>
              <a:ea typeface="楷体" pitchFamily="49" charset="-122"/>
            </a:endParaRPr>
          </a:p>
          <a:p>
            <a:pPr lvl="2">
              <a:buClr>
                <a:srgbClr val="800000"/>
              </a:buClr>
              <a:buFont typeface="Wingdings" pitchFamily="2" charset="2"/>
              <a:buChar char="Ø"/>
            </a:pPr>
            <a:r>
              <a:rPr lang="en-US" altLang="zh-CN" dirty="0" smtClean="0">
                <a:latin typeface="楷体" pitchFamily="49" charset="-122"/>
                <a:ea typeface="楷体" pitchFamily="49" charset="-122"/>
              </a:rPr>
              <a:t>Plus, father of </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：列表</a:t>
            </a:r>
            <a:r>
              <a:rPr lang="en-US" altLang="zh-CN" dirty="0" smtClean="0">
                <a:latin typeface="楷体" pitchFamily="49" charset="-122"/>
                <a:ea typeface="楷体" pitchFamily="49" charset="-122"/>
              </a:rPr>
              <a:t>(lists)</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一个列表的第一个元素可以通过使用操作符</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从尾部分离</a:t>
            </a:r>
            <a:endParaRPr lang="en-US" altLang="zh-CN" dirty="0" smtClean="0">
              <a:latin typeface="楷体" pitchFamily="49" charset="-122"/>
              <a:ea typeface="楷体" pitchFamily="49" charset="-122"/>
            </a:endParaRPr>
          </a:p>
          <a:p>
            <a:pPr lvl="1">
              <a:buClr>
                <a:srgbClr val="800000"/>
              </a:buClr>
              <a:buFont typeface="Wingdings" pitchFamily="2" charset="2"/>
              <a:buChar char="Ø"/>
            </a:pPr>
            <a:r>
              <a:rPr lang="zh-CN" altLang="en-US" dirty="0" smtClean="0">
                <a:latin typeface="楷体" pitchFamily="49" charset="-122"/>
                <a:ea typeface="楷体" pitchFamily="49" charset="-122"/>
              </a:rPr>
              <a:t>与下列模式匹配列表</a:t>
            </a:r>
            <a:r>
              <a:rPr lang="en-US" altLang="zh-CN" dirty="0" smtClean="0">
                <a:latin typeface="楷体" pitchFamily="49" charset="-122"/>
                <a:ea typeface="楷体" pitchFamily="49" charset="-122"/>
              </a:rPr>
              <a:t>[tom,dick,harry,fred]</a:t>
            </a:r>
          </a:p>
          <a:p>
            <a:pPr lvl="2">
              <a:buClr>
                <a:srgbClr val="800000"/>
              </a:buClr>
              <a:buFont typeface="Wingdings" pitchFamily="2" charset="2"/>
              <a:buChar char="Ø"/>
            </a:pPr>
            <a:r>
              <a:rPr lang="en-US" altLang="zh-CN" dirty="0" smtClean="0">
                <a:latin typeface="楷体" pitchFamily="49" charset="-122"/>
                <a:ea typeface="楷体" pitchFamily="49" charset="-122"/>
              </a:rPr>
              <a:t>[X|Y] then X = tom and Y = [dick,harry,fred]</a:t>
            </a:r>
          </a:p>
          <a:p>
            <a:pPr lvl="2">
              <a:buClr>
                <a:srgbClr val="800000"/>
              </a:buClr>
              <a:buFont typeface="Wingdings" pitchFamily="2" charset="2"/>
              <a:buChar char="Ø"/>
            </a:pPr>
            <a:r>
              <a:rPr lang="en-US" altLang="zh-CN" dirty="0" smtClean="0">
                <a:latin typeface="楷体" pitchFamily="49" charset="-122"/>
                <a:ea typeface="楷体" pitchFamily="49" charset="-122"/>
              </a:rPr>
              <a:t>[X,Y|Z] then X = tom, Y = dick, and Z = [harry,fred]</a:t>
            </a:r>
          </a:p>
          <a:p>
            <a:pPr lvl="2">
              <a:buClr>
                <a:srgbClr val="800000"/>
              </a:buClr>
              <a:buFont typeface="Wingdings" pitchFamily="2" charset="2"/>
              <a:buChar char="Ø"/>
            </a:pPr>
            <a:r>
              <a:rPr lang="en-US" altLang="zh-CN" dirty="0" smtClean="0">
                <a:latin typeface="楷体" pitchFamily="49" charset="-122"/>
                <a:ea typeface="楷体" pitchFamily="49" charset="-122"/>
              </a:rPr>
              <a:t>[V,W,X,Y,Z|U] will not match</a:t>
            </a:r>
          </a:p>
          <a:p>
            <a:pPr lvl="2">
              <a:buClr>
                <a:srgbClr val="800000"/>
              </a:buClr>
              <a:buFont typeface="Wingdings" pitchFamily="2" charset="2"/>
              <a:buChar char="Ø"/>
            </a:pPr>
            <a:r>
              <a:rPr lang="en-US" altLang="zh-CN" dirty="0" smtClean="0">
                <a:latin typeface="楷体" pitchFamily="49" charset="-122"/>
                <a:ea typeface="楷体" pitchFamily="49" charset="-122"/>
              </a:rPr>
              <a:t>[tom,X|[harry,fred]] gives X = dick</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itchFamily="49" charset="-122"/>
                <a:ea typeface="楷体" pitchFamily="49" charset="-122"/>
              </a:rPr>
              <a:t>Prolog</a:t>
            </a:r>
            <a:r>
              <a:rPr lang="zh-CN" altLang="en-US" dirty="0" smtClean="0">
                <a:latin typeface="楷体" pitchFamily="49" charset="-122"/>
                <a:ea typeface="楷体" pitchFamily="49" charset="-122"/>
              </a:rPr>
              <a:t>实例</a:t>
            </a:r>
            <a:r>
              <a:rPr lang="en-US" altLang="zh-CN" dirty="0" smtClean="0">
                <a:latin typeface="楷体" pitchFamily="49" charset="-122"/>
                <a:ea typeface="楷体" pitchFamily="49" charset="-122"/>
              </a:rPr>
              <a:t>:list membership</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a:buClr>
                <a:srgbClr val="800000"/>
              </a:buClr>
              <a:buFont typeface="Wingdings" pitchFamily="2" charset="2"/>
              <a:buChar char="Ø"/>
            </a:pPr>
            <a:r>
              <a:rPr lang="zh-CN" altLang="en-US" dirty="0" smtClean="0">
                <a:latin typeface="楷体" pitchFamily="49" charset="-122"/>
                <a:ea typeface="楷体" pitchFamily="49" charset="-122"/>
              </a:rPr>
              <a:t>我们想写一个函数</a:t>
            </a:r>
            <a:r>
              <a:rPr lang="en-US" altLang="zh-CN" dirty="0" smtClean="0">
                <a:latin typeface="楷体" pitchFamily="49" charset="-122"/>
                <a:ea typeface="楷体" pitchFamily="49" charset="-122"/>
              </a:rPr>
              <a:t>member</a:t>
            </a:r>
            <a:r>
              <a:rPr lang="zh-CN" altLang="en-US" dirty="0" smtClean="0">
                <a:latin typeface="楷体" pitchFamily="49" charset="-122"/>
                <a:ea typeface="楷体" pitchFamily="49" charset="-122"/>
              </a:rPr>
              <a:t>有如下功能</a:t>
            </a:r>
            <a:endParaRPr lang="zh-CN" altLang="en-US" dirty="0">
              <a:latin typeface="楷体" pitchFamily="49" charset="-122"/>
              <a:ea typeface="楷体" pitchFamily="49" charset="-122"/>
            </a:endParaRPr>
          </a:p>
        </p:txBody>
      </p:sp>
      <p:pic>
        <p:nvPicPr>
          <p:cNvPr id="56322" name="Picture 2"/>
          <p:cNvPicPr>
            <a:picLocks noChangeAspect="1" noChangeArrowheads="1"/>
          </p:cNvPicPr>
          <p:nvPr/>
        </p:nvPicPr>
        <p:blipFill>
          <a:blip r:embed="rId2" cstate="print"/>
          <a:srcRect/>
          <a:stretch>
            <a:fillRect/>
          </a:stretch>
        </p:blipFill>
        <p:spPr bwMode="auto">
          <a:xfrm>
            <a:off x="251520" y="2276872"/>
            <a:ext cx="3228975" cy="4124325"/>
          </a:xfrm>
          <a:prstGeom prst="rect">
            <a:avLst/>
          </a:prstGeom>
          <a:noFill/>
          <a:ln w="9525">
            <a:noFill/>
            <a:miter lim="800000"/>
            <a:headEnd/>
            <a:tailEnd/>
          </a:ln>
        </p:spPr>
      </p:pic>
      <p:sp>
        <p:nvSpPr>
          <p:cNvPr id="5" name="右箭头 4"/>
          <p:cNvSpPr/>
          <p:nvPr/>
        </p:nvSpPr>
        <p:spPr>
          <a:xfrm>
            <a:off x="3131840" y="3789040"/>
            <a:ext cx="1152128" cy="50405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250" name="Picture 2"/>
          <p:cNvPicPr>
            <a:picLocks noChangeAspect="1" noChangeArrowheads="1"/>
          </p:cNvPicPr>
          <p:nvPr/>
        </p:nvPicPr>
        <p:blipFill>
          <a:blip r:embed="rId3" cstate="print"/>
          <a:srcRect/>
          <a:stretch>
            <a:fillRect/>
          </a:stretch>
        </p:blipFill>
        <p:spPr bwMode="auto">
          <a:xfrm>
            <a:off x="4319464" y="3645024"/>
            <a:ext cx="4824536" cy="86594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总结</a:t>
            </a:r>
            <a:endParaRPr lang="zh-CN" altLang="en-US" dirty="0">
              <a:latin typeface="楷体" pitchFamily="49" charset="-122"/>
              <a:ea typeface="楷体" pitchFamily="49" charset="-122"/>
            </a:endParaRPr>
          </a:p>
        </p:txBody>
      </p:sp>
      <p:sp>
        <p:nvSpPr>
          <p:cNvPr id="3" name="内容占位符 2"/>
          <p:cNvSpPr>
            <a:spLocks noGrp="1"/>
          </p:cNvSpPr>
          <p:nvPr>
            <p:ph idx="1"/>
          </p:nvPr>
        </p:nvSpPr>
        <p:spPr/>
        <p:txBody>
          <a:bodyPr/>
          <a:lstStyle/>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一阶逻辑与命题逻辑</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solidFill>
                  <a:srgbClr val="FF0000"/>
                </a:solidFill>
                <a:latin typeface="楷体" pitchFamily="49" charset="-122"/>
                <a:ea typeface="楷体" pitchFamily="49" charset="-122"/>
                <a:cs typeface="Verdana" pitchFamily="34" charset="0"/>
              </a:rPr>
              <a:t>一阶逻辑的语法</a:t>
            </a:r>
            <a:endParaRPr lang="en-US" altLang="zh-CN" dirty="0" smtClean="0">
              <a:solidFill>
                <a:srgbClr val="FF0000"/>
              </a:solidFill>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solidFill>
                  <a:srgbClr val="FF0000"/>
                </a:solidFill>
                <a:latin typeface="楷体" pitchFamily="49" charset="-122"/>
                <a:ea typeface="楷体" pitchFamily="49" charset="-122"/>
                <a:cs typeface="Verdana" pitchFamily="34" charset="0"/>
              </a:rPr>
              <a:t>一阶逻辑的语义</a:t>
            </a:r>
            <a:endParaRPr lang="en-US" altLang="zh-CN" dirty="0" smtClean="0">
              <a:solidFill>
                <a:srgbClr val="FF0000"/>
              </a:solidFill>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en-US" altLang="zh-CN" dirty="0" smtClean="0">
                <a:latin typeface="楷体" pitchFamily="49" charset="-122"/>
                <a:ea typeface="楷体" pitchFamily="49" charset="-122"/>
                <a:cs typeface="Verdana" pitchFamily="34" charset="0"/>
              </a:rPr>
              <a:t>Prolog</a:t>
            </a:r>
            <a:r>
              <a:rPr lang="zh-CN" altLang="en-US" dirty="0" smtClean="0">
                <a:latin typeface="楷体" pitchFamily="49" charset="-122"/>
                <a:ea typeface="楷体" pitchFamily="49" charset="-122"/>
                <a:cs typeface="Verdana" pitchFamily="34" charset="0"/>
              </a:rPr>
              <a:t>语言</a:t>
            </a:r>
            <a:endParaRPr lang="en-US" altLang="zh-CN" dirty="0" smtClean="0">
              <a:latin typeface="楷体" pitchFamily="49" charset="-122"/>
              <a:ea typeface="楷体" pitchFamily="49" charset="-122"/>
              <a:cs typeface="Verdan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980728"/>
            <a:ext cx="7315200" cy="2649984"/>
          </a:xfrm>
          <a:prstGeom prst="rect">
            <a:avLst/>
          </a:prstGeom>
          <a:noFill/>
        </p:spPr>
        <p:txBody>
          <a:bodyPr vert="horz" wrap="square" rtlCol="0" anchor="ctr" anchorCtr="0">
            <a:noAutofit/>
          </a:bodyPr>
          <a:lstStyle/>
          <a:p>
            <a:r>
              <a:rPr lang="zh-CN" altLang="en-US" sz="2600" b="1" dirty="0" smtClean="0">
                <a:latin typeface="Times New Roman" pitchFamily="18" charset="0"/>
              </a:rPr>
              <a:t>用谓词公式表示句子：</a:t>
            </a:r>
            <a:endParaRPr lang="en-US" altLang="zh-CN" sz="2600" b="1" dirty="0" smtClean="0">
              <a:latin typeface="Times New Roman" pitchFamily="18" charset="0"/>
            </a:endParaRPr>
          </a:p>
          <a:p>
            <a:r>
              <a:rPr lang="en-US" altLang="zh-CN" sz="2600" b="1" dirty="0" smtClean="0">
                <a:latin typeface="Times New Roman" pitchFamily="18" charset="0"/>
              </a:rPr>
              <a:t>1</a:t>
            </a:r>
            <a:r>
              <a:rPr lang="zh-CN" altLang="en-US" sz="2600" b="1" dirty="0" smtClean="0">
                <a:latin typeface="Times New Roman" pitchFamily="18" charset="0"/>
              </a:rPr>
              <a:t>）</a:t>
            </a:r>
            <a:r>
              <a:rPr lang="en-US" altLang="zh-CN" sz="2600" b="1" dirty="0" smtClean="0">
                <a:latin typeface="Times New Roman" pitchFamily="18" charset="0"/>
              </a:rPr>
              <a:t>“</a:t>
            </a:r>
            <a:r>
              <a:rPr lang="zh-CN" altLang="en-US" sz="2600" b="1" dirty="0">
                <a:latin typeface="Times New Roman" pitchFamily="18" charset="0"/>
              </a:rPr>
              <a:t>如果刘华跑得最快，那么他取得冠军。</a:t>
            </a:r>
            <a:r>
              <a:rPr lang="zh-CN" altLang="en-US" sz="2600" b="1" dirty="0" smtClean="0">
                <a:latin typeface="Times New Roman" pitchFamily="18" charset="0"/>
              </a:rPr>
              <a:t>”</a:t>
            </a:r>
            <a:endParaRPr lang="en-US" altLang="zh-CN" sz="2600" b="1" dirty="0" smtClean="0">
              <a:latin typeface="Times New Roman" pitchFamily="18" charset="0"/>
            </a:endParaRPr>
          </a:p>
          <a:p>
            <a:r>
              <a:rPr lang="en-US" altLang="zh-CN" sz="2600" b="1" dirty="0">
                <a:latin typeface="Times New Roman" pitchFamily="18" charset="0"/>
                <a:sym typeface="Microsoft Yahei"/>
              </a:rPr>
              <a:t>2</a:t>
            </a:r>
            <a:r>
              <a:rPr lang="zh-CN" altLang="en-US" sz="2600" b="1" dirty="0">
                <a:latin typeface="Times New Roman" pitchFamily="18" charset="0"/>
                <a:sym typeface="Microsoft Yahei"/>
              </a:rPr>
              <a:t>）</a:t>
            </a:r>
            <a:r>
              <a:rPr lang="en-US" altLang="zh-CN" sz="2600" b="1" dirty="0">
                <a:latin typeface="Times New Roman" pitchFamily="18" charset="0"/>
              </a:rPr>
              <a:t> “</a:t>
            </a:r>
            <a:r>
              <a:rPr lang="zh-CN" altLang="en-US" sz="2600" b="1" dirty="0">
                <a:latin typeface="Times New Roman" pitchFamily="18" charset="0"/>
              </a:rPr>
              <a:t>所有的机器人都是灰色的”</a:t>
            </a:r>
            <a:endParaRPr lang="zh-CN" altLang="en-US" sz="2600" b="1" dirty="0">
              <a:latin typeface="Times New Roman" pitchFamily="18" charset="0"/>
              <a:sym typeface="Microsoft Yahei"/>
            </a:endParaRP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sp>
        <p:nvSpPr>
          <p:cNvPr id="13" name="矩形 12"/>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TextBox 17"/>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mc:AlternateContent xmlns:mc="http://schemas.openxmlformats.org/markup-compatibility/2006" xmlns:a14="http://schemas.microsoft.com/office/drawing/2010/main">
        <mc:Choice Requires="a14">
          <p:sp>
            <p:nvSpPr>
              <p:cNvPr id="19" name="TextBox 18"/>
              <p:cNvSpPr txBox="1"/>
              <p:nvPr>
                <p:custDataLst>
                  <p:tags r:id="rId7"/>
                </p:custDataLst>
              </p:nvPr>
            </p:nvSpPr>
            <p:spPr>
              <a:xfrm>
                <a:off x="9779000" y="1270000"/>
                <a:ext cx="3332480" cy="1938992"/>
              </a:xfrm>
              <a:prstGeom prst="rect">
                <a:avLst/>
              </a:prstGeom>
              <a:noFill/>
            </p:spPr>
            <p:txBody>
              <a:bodyPr vert="horz" rtlCol="0" anchor="t" anchorCtr="0">
                <a:spAutoFit/>
              </a:bodyPr>
              <a:lstStyle/>
              <a:p>
                <a:pPr algn="just">
                  <a:lnSpc>
                    <a:spcPct val="120000"/>
                  </a:lnSpc>
                </a:pPr>
                <a:r>
                  <a:rPr lang="en-US" altLang="zh-CN" sz="2000" b="1" i="1" dirty="0">
                    <a:latin typeface="Times New Roman" pitchFamily="18" charset="0"/>
                  </a:rPr>
                  <a:t>RUNS </a:t>
                </a:r>
                <a:r>
                  <a:rPr lang="en-US" altLang="zh-CN" sz="2000" b="1" dirty="0">
                    <a:latin typeface="Times New Roman" pitchFamily="18" charset="0"/>
                  </a:rPr>
                  <a:t>(</a:t>
                </a:r>
                <a:r>
                  <a:rPr lang="en-US" altLang="zh-CN" sz="2000" b="1" i="1" dirty="0" err="1">
                    <a:latin typeface="Times New Roman" pitchFamily="18" charset="0"/>
                  </a:rPr>
                  <a:t>Liuhua</a:t>
                </a:r>
                <a:r>
                  <a:rPr lang="zh-CN" altLang="en-US" sz="2000" b="1" dirty="0">
                    <a:latin typeface="Times New Roman" pitchFamily="18" charset="0"/>
                  </a:rPr>
                  <a:t>，</a:t>
                </a:r>
                <a:r>
                  <a:rPr lang="en-US" altLang="zh-CN" sz="2000" b="1" i="1" dirty="0">
                    <a:latin typeface="Times New Roman" pitchFamily="18" charset="0"/>
                  </a:rPr>
                  <a:t>faster</a:t>
                </a:r>
                <a:r>
                  <a:rPr lang="en-US" altLang="zh-CN" sz="2000" b="1" dirty="0">
                    <a:latin typeface="Times New Roman" pitchFamily="18" charset="0"/>
                  </a:rPr>
                  <a:t>)</a:t>
                </a:r>
                <a:r>
                  <a:rPr lang="en-US" altLang="zh-CN" sz="2000" b="1" dirty="0" smtClean="0"/>
                  <a:t>→</a:t>
                </a:r>
              </a:p>
              <a:p>
                <a:pPr algn="just">
                  <a:lnSpc>
                    <a:spcPct val="120000"/>
                  </a:lnSpc>
                </a:pPr>
                <a:r>
                  <a:rPr lang="en-US" altLang="zh-CN" sz="2000" b="1" i="1" dirty="0" smtClean="0">
                    <a:latin typeface="Times New Roman" pitchFamily="18" charset="0"/>
                  </a:rPr>
                  <a:t>WINS </a:t>
                </a:r>
                <a:r>
                  <a:rPr lang="en-US" altLang="zh-CN" sz="2000" b="1" dirty="0">
                    <a:latin typeface="Times New Roman" pitchFamily="18" charset="0"/>
                  </a:rPr>
                  <a:t>(</a:t>
                </a:r>
                <a:r>
                  <a:rPr lang="en-US" altLang="zh-CN" sz="2000" b="1" i="1" dirty="0" err="1">
                    <a:latin typeface="Times New Roman" pitchFamily="18" charset="0"/>
                  </a:rPr>
                  <a:t>Liuhua</a:t>
                </a:r>
                <a:r>
                  <a:rPr lang="en-US" altLang="zh-CN" sz="2000" b="1" i="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champion</a:t>
                </a:r>
                <a:r>
                  <a:rPr lang="en-US" altLang="zh-CN" sz="2000" b="1" dirty="0" smtClean="0">
                    <a:latin typeface="Times New Roman" pitchFamily="18" charset="0"/>
                  </a:rPr>
                  <a:t>)</a:t>
                </a:r>
              </a:p>
              <a:p>
                <a:pPr algn="just">
                  <a:lnSpc>
                    <a:spcPct val="120000"/>
                  </a:lnSpc>
                </a:pPr>
                <a:r>
                  <a:rPr lang="en-US" altLang="zh-CN" sz="2000" dirty="0">
                    <a:latin typeface="Times New Roman" pitchFamily="18" charset="0"/>
                    <a:cs typeface="Times New Roman" pitchFamily="18" charset="0"/>
                  </a:rPr>
                  <a:t>(</a:t>
                </a:r>
                <a14:m>
                  <m:oMath xmlns:m="http://schemas.openxmlformats.org/officeDocument/2006/math">
                    <m:r>
                      <a:rPr lang="en-US" altLang="zh-CN" sz="2000" i="1" dirty="0" smtClean="0">
                        <a:latin typeface="Cambria Math"/>
                        <a:ea typeface="Cambria Math"/>
                        <a:cs typeface="Times New Roman" pitchFamily="18" charset="0"/>
                      </a:rPr>
                      <m:t>∀</m:t>
                    </m:r>
                  </m:oMath>
                </a14:m>
                <a:r>
                  <a:rPr lang="en-US" altLang="zh-CN" sz="2000" i="1" dirty="0">
                    <a:latin typeface="Times New Roman" pitchFamily="18" charset="0"/>
                    <a:cs typeface="Times New Roman" pitchFamily="18" charset="0"/>
                  </a:rPr>
                  <a:t>x</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ROBOT </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x</a:t>
                </a:r>
                <a:r>
                  <a:rPr lang="en-US" altLang="zh-CN" sz="2000" dirty="0">
                    <a:latin typeface="Times New Roman" pitchFamily="18" charset="0"/>
                    <a:cs typeface="Times New Roman" pitchFamily="18" charset="0"/>
                  </a:rPr>
                  <a:t>) </a:t>
                </a:r>
                <a:r>
                  <a:rPr lang="en-US" altLang="zh-CN" sz="2000" b="1" dirty="0"/>
                  <a:t>→</a:t>
                </a:r>
                <a:r>
                  <a:rPr lang="en-US" altLang="zh-CN" sz="2000" dirty="0">
                    <a:latin typeface="Times New Roman" pitchFamily="18" charset="0"/>
                    <a:cs typeface="Times New Roman" pitchFamily="18" charset="0"/>
                  </a:rPr>
                  <a:t> </a:t>
                </a:r>
                <a:r>
                  <a:rPr lang="en-US" altLang="zh-CN" sz="2000" i="1" dirty="0">
                    <a:latin typeface="Times New Roman" pitchFamily="18" charset="0"/>
                    <a:cs typeface="Times New Roman" pitchFamily="18" charset="0"/>
                  </a:rPr>
                  <a:t>COLOR </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x</a:t>
                </a:r>
                <a:r>
                  <a:rPr lang="zh-CN" altLang="en-US" sz="2000" dirty="0">
                    <a:latin typeface="宋体" pitchFamily="2" charset="-122"/>
                  </a:rPr>
                  <a:t>，</a:t>
                </a:r>
                <a:r>
                  <a:rPr lang="en-US" altLang="zh-CN" sz="2000" i="1" dirty="0">
                    <a:latin typeface="Times New Roman" pitchFamily="18" charset="0"/>
                    <a:cs typeface="Times New Roman" pitchFamily="18" charset="0"/>
                  </a:rPr>
                  <a:t>GRAY</a:t>
                </a:r>
                <a:r>
                  <a:rPr lang="en-US" altLang="zh-CN" sz="2000" dirty="0">
                    <a:latin typeface="Times New Roman" pitchFamily="18" charset="0"/>
                    <a:cs typeface="Times New Roman" pitchFamily="18" charset="0"/>
                  </a:rPr>
                  <a:t>)]</a:t>
                </a:r>
              </a:p>
              <a:p>
                <a:pPr algn="just">
                  <a:lnSpc>
                    <a:spcPct val="120000"/>
                  </a:lnSpc>
                </a:pPr>
                <a:endParaRPr lang="en-US" altLang="zh-CN" sz="2000" b="1" dirty="0">
                  <a:latin typeface="Times New Roman"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custDataLst>
                  <p:tags r:id="rId22"/>
                </p:custDataLst>
              </p:nvPr>
            </p:nvSpPr>
            <p:spPr>
              <a:xfrm>
                <a:off x="9779000" y="1270000"/>
                <a:ext cx="3332480" cy="1938992"/>
              </a:xfrm>
              <a:prstGeom prst="rect">
                <a:avLst/>
              </a:prstGeom>
              <a:blipFill rotWithShape="1">
                <a:blip r:embed="rId23"/>
                <a:stretch>
                  <a:fillRect l="-1828" t="-943" r="-9506"/>
                </a:stretch>
              </a:blipFill>
            </p:spPr>
            <p:txBody>
              <a:bodyPr/>
              <a:lstStyle/>
              <a:p>
                <a:r>
                  <a:rPr lang="zh-CN" altLang="en-US">
                    <a:noFill/>
                  </a:rPr>
                  <a:t> </a:t>
                </a:r>
              </a:p>
            </p:txBody>
          </p:sp>
        </mc:Fallback>
      </mc:AlternateContent>
      <p:grpSp>
        <p:nvGrpSpPr>
          <p:cNvPr id="17" name="组合 16"/>
          <p:cNvGrpSpPr/>
          <p:nvPr>
            <p:custDataLst>
              <p:tags r:id="rId8"/>
            </p:custDataLst>
          </p:nvPr>
        </p:nvGrpSpPr>
        <p:grpSpPr>
          <a:xfrm>
            <a:off x="9537700" y="0"/>
            <a:ext cx="3815080" cy="647700"/>
            <a:chOff x="9537700" y="0"/>
            <a:chExt cx="3815080" cy="647700"/>
          </a:xfrm>
        </p:grpSpPr>
        <p:sp>
          <p:nvSpPr>
            <p:cNvPr id="14"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sp>
        <p:nvSpPr>
          <p:cNvPr id="2" name="RemarkBack"/>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nvGrpSpPr>
          <p:cNvPr id="11" name="组合 10"/>
          <p:cNvGrpSpPr/>
          <p:nvPr>
            <p:custDataLst>
              <p:tags r:id="rId12"/>
            </p:custDataLst>
          </p:nvPr>
        </p:nvGrpSpPr>
        <p:grpSpPr>
          <a:xfrm>
            <a:off x="0" y="0"/>
            <a:ext cx="9144000" cy="635000"/>
            <a:chOff x="0" y="0"/>
            <a:chExt cx="9144000" cy="635000"/>
          </a:xfrm>
        </p:grpSpPr>
        <p:sp>
          <p:nvSpPr>
            <p:cNvPr id="7"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10</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28649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54624" cy="2232248"/>
          </a:xfrm>
        </p:spPr>
        <p:txBody>
          <a:bodyPr>
            <a:normAutofit/>
          </a:bodyPr>
          <a:lstStyle/>
          <a:p>
            <a:pPr algn="ctr"/>
            <a:r>
              <a:rPr lang="en-US" altLang="zh-CN" sz="8000" dirty="0" smtClean="0">
                <a:solidFill>
                  <a:srgbClr val="800000"/>
                </a:solidFill>
              </a:rPr>
              <a:t>Qa</a:t>
            </a:r>
            <a:r>
              <a:rPr lang="zh-CN" altLang="en-US" sz="8000" dirty="0" smtClean="0">
                <a:solidFill>
                  <a:srgbClr val="800000"/>
                </a:solidFill>
              </a:rPr>
              <a:t>？</a:t>
            </a:r>
            <a:r>
              <a:rPr lang="en-US" dirty="0" smtClean="0"/>
              <a:t/>
            </a:r>
            <a:br>
              <a:rPr lang="en-US" dirty="0" smtClean="0"/>
            </a:br>
            <a:r>
              <a:rPr lang="en-US" sz="2700" dirty="0" smtClean="0"/>
              <a:t/>
            </a:r>
            <a:br>
              <a:rPr lang="en-US" sz="2700" dirty="0" smtClean="0"/>
            </a:br>
            <a:endParaRPr lang="en-SG" sz="3200" dirty="0"/>
          </a:p>
        </p:txBody>
      </p:sp>
    </p:spTree>
    <p:extLst>
      <p:ext uri="{BB962C8B-B14F-4D97-AF65-F5344CB8AC3E}">
        <p14:creationId xmlns:p14="http://schemas.microsoft.com/office/powerpoint/2010/main" val="3222753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楷体" pitchFamily="49" charset="-122"/>
                <a:ea typeface="楷体" pitchFamily="49" charset="-122"/>
              </a:rPr>
              <a:t>形式语言对比</a:t>
            </a:r>
            <a:endParaRPr lang="zh-CN" altLang="en-US" b="1" dirty="0">
              <a:latin typeface="楷体" pitchFamily="49" charset="-122"/>
              <a:ea typeface="楷体" pitchFamily="49" charset="-122"/>
            </a:endParaRPr>
          </a:p>
        </p:txBody>
      </p:sp>
      <p:graphicFrame>
        <p:nvGraphicFramePr>
          <p:cNvPr id="4" name="表格 3"/>
          <p:cNvGraphicFramePr>
            <a:graphicFrameLocks noGrp="1"/>
          </p:cNvGraphicFramePr>
          <p:nvPr/>
        </p:nvGraphicFramePr>
        <p:xfrm>
          <a:off x="755576" y="1988840"/>
          <a:ext cx="7848872" cy="4248474"/>
        </p:xfrm>
        <a:graphic>
          <a:graphicData uri="http://schemas.openxmlformats.org/drawingml/2006/table">
            <a:tbl>
              <a:tblPr firstRow="1" bandRow="1">
                <a:tableStyleId>{21E4AEA4-8DFA-4A89-87EB-49C32662AFE0}</a:tableStyleId>
              </a:tblPr>
              <a:tblGrid>
                <a:gridCol w="1555001"/>
                <a:gridCol w="2765479"/>
                <a:gridCol w="3528392"/>
              </a:tblGrid>
              <a:tr h="708079">
                <a:tc>
                  <a:txBody>
                    <a:bodyPr/>
                    <a:lstStyle/>
                    <a:p>
                      <a:pPr algn="ctr"/>
                      <a:r>
                        <a:rPr lang="zh-CN" altLang="en-US" b="1" dirty="0" smtClean="0">
                          <a:latin typeface="楷体" pitchFamily="49" charset="-122"/>
                          <a:ea typeface="楷体" pitchFamily="49" charset="-122"/>
                        </a:rPr>
                        <a:t>语言</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本体论约定</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现实世界</a:t>
                      </a:r>
                      <a:r>
                        <a:rPr lang="en-US" altLang="zh-CN" b="1" dirty="0" smtClean="0">
                          <a:latin typeface="楷体" pitchFamily="49" charset="-122"/>
                          <a:ea typeface="楷体" pitchFamily="49" charset="-122"/>
                        </a:rPr>
                        <a:t>)</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认识论约定</a:t>
                      </a:r>
                      <a:r>
                        <a:rPr lang="en-US" altLang="zh-CN" b="1" dirty="0" smtClean="0">
                          <a:latin typeface="楷体" pitchFamily="49" charset="-122"/>
                          <a:ea typeface="楷体" pitchFamily="49" charset="-122"/>
                        </a:rPr>
                        <a:t>(agent</a:t>
                      </a:r>
                      <a:r>
                        <a:rPr lang="zh-CN" altLang="en-US" b="1" dirty="0" smtClean="0">
                          <a:latin typeface="楷体" pitchFamily="49" charset="-122"/>
                          <a:ea typeface="楷体" pitchFamily="49" charset="-122"/>
                        </a:rPr>
                        <a:t>所相信的事实</a:t>
                      </a:r>
                      <a:r>
                        <a:rPr lang="en-US" altLang="zh-CN" b="1" dirty="0" smtClean="0">
                          <a:latin typeface="楷体" pitchFamily="49" charset="-122"/>
                          <a:ea typeface="楷体" pitchFamily="49" charset="-122"/>
                        </a:rPr>
                        <a:t>)</a:t>
                      </a:r>
                      <a:endParaRPr lang="zh-CN" altLang="en-US" b="1" dirty="0">
                        <a:latin typeface="楷体" pitchFamily="49" charset="-122"/>
                        <a:ea typeface="楷体" pitchFamily="49" charset="-122"/>
                      </a:endParaRPr>
                    </a:p>
                  </a:txBody>
                  <a:tcPr/>
                </a:tc>
              </a:tr>
              <a:tr h="708079">
                <a:tc>
                  <a:txBody>
                    <a:bodyPr/>
                    <a:lstStyle/>
                    <a:p>
                      <a:pPr algn="ctr"/>
                      <a:r>
                        <a:rPr lang="zh-CN" altLang="en-US" b="1" dirty="0" smtClean="0">
                          <a:latin typeface="楷体" pitchFamily="49" charset="-122"/>
                          <a:ea typeface="楷体" pitchFamily="49" charset="-122"/>
                        </a:rPr>
                        <a:t>命题逻辑</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事实</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真</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假</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未知</a:t>
                      </a:r>
                      <a:endParaRPr lang="zh-CN" altLang="en-US" b="1" dirty="0">
                        <a:latin typeface="楷体" pitchFamily="49" charset="-122"/>
                        <a:ea typeface="楷体" pitchFamily="49" charset="-122"/>
                      </a:endParaRPr>
                    </a:p>
                  </a:txBody>
                  <a:tcPr/>
                </a:tc>
              </a:tr>
              <a:tr h="708079">
                <a:tc>
                  <a:txBody>
                    <a:bodyPr/>
                    <a:lstStyle/>
                    <a:p>
                      <a:pPr algn="ctr"/>
                      <a:r>
                        <a:rPr lang="zh-CN" altLang="en-US" b="1" dirty="0" smtClean="0">
                          <a:latin typeface="楷体" pitchFamily="49" charset="-122"/>
                          <a:ea typeface="楷体" pitchFamily="49" charset="-122"/>
                        </a:rPr>
                        <a:t>一阶逻辑</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事实，对象，关系</a:t>
                      </a:r>
                      <a:endParaRPr lang="zh-CN" altLang="en-US" b="1" dirty="0">
                        <a:latin typeface="楷体" pitchFamily="49" charset="-122"/>
                        <a:ea typeface="楷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latin typeface="楷体" pitchFamily="49" charset="-122"/>
                          <a:ea typeface="楷体" pitchFamily="49" charset="-122"/>
                        </a:rPr>
                        <a:t>真</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假</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未知</a:t>
                      </a:r>
                    </a:p>
                    <a:p>
                      <a:pPr algn="ctr"/>
                      <a:endParaRPr lang="zh-CN" altLang="en-US" b="1" dirty="0">
                        <a:latin typeface="楷体" pitchFamily="49" charset="-122"/>
                        <a:ea typeface="楷体" pitchFamily="49" charset="-122"/>
                      </a:endParaRPr>
                    </a:p>
                  </a:txBody>
                  <a:tcPr/>
                </a:tc>
              </a:tr>
              <a:tr h="708079">
                <a:tc>
                  <a:txBody>
                    <a:bodyPr/>
                    <a:lstStyle/>
                    <a:p>
                      <a:pPr algn="ctr"/>
                      <a:r>
                        <a:rPr lang="zh-CN" altLang="en-US" b="1" dirty="0" smtClean="0">
                          <a:latin typeface="楷体" pitchFamily="49" charset="-122"/>
                          <a:ea typeface="楷体" pitchFamily="49" charset="-122"/>
                        </a:rPr>
                        <a:t>时态逻辑</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事实，对象，关系，时间</a:t>
                      </a:r>
                      <a:endParaRPr lang="zh-CN" altLang="en-US" b="1" dirty="0">
                        <a:latin typeface="楷体" pitchFamily="49" charset="-122"/>
                        <a:ea typeface="楷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latin typeface="楷体" pitchFamily="49" charset="-122"/>
                          <a:ea typeface="楷体" pitchFamily="49" charset="-122"/>
                        </a:rPr>
                        <a:t>真</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假</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未知</a:t>
                      </a:r>
                    </a:p>
                    <a:p>
                      <a:pPr algn="ctr"/>
                      <a:endParaRPr lang="zh-CN" altLang="en-US" b="1" dirty="0">
                        <a:latin typeface="楷体" pitchFamily="49" charset="-122"/>
                        <a:ea typeface="楷体" pitchFamily="49" charset="-122"/>
                      </a:endParaRPr>
                    </a:p>
                  </a:txBody>
                  <a:tcPr/>
                </a:tc>
              </a:tr>
              <a:tr h="708079">
                <a:tc>
                  <a:txBody>
                    <a:bodyPr/>
                    <a:lstStyle/>
                    <a:p>
                      <a:pPr algn="ctr"/>
                      <a:r>
                        <a:rPr lang="zh-CN" altLang="en-US" b="1" dirty="0" smtClean="0">
                          <a:latin typeface="楷体" pitchFamily="49" charset="-122"/>
                          <a:ea typeface="楷体" pitchFamily="49" charset="-122"/>
                        </a:rPr>
                        <a:t>概率论</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事实</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可信度</a:t>
                      </a:r>
                      <a:r>
                        <a:rPr lang="en-US" altLang="zh-CN" b="1" dirty="0" smtClean="0">
                          <a:latin typeface="楷体" pitchFamily="49" charset="-122"/>
                          <a:ea typeface="楷体" pitchFamily="49" charset="-122"/>
                        </a:rPr>
                        <a:t>[0,1]</a:t>
                      </a:r>
                      <a:endParaRPr lang="zh-CN" altLang="en-US" b="1" dirty="0">
                        <a:latin typeface="楷体" pitchFamily="49" charset="-122"/>
                        <a:ea typeface="楷体" pitchFamily="49" charset="-122"/>
                      </a:endParaRPr>
                    </a:p>
                  </a:txBody>
                  <a:tcPr/>
                </a:tc>
              </a:tr>
              <a:tr h="708079">
                <a:tc>
                  <a:txBody>
                    <a:bodyPr/>
                    <a:lstStyle/>
                    <a:p>
                      <a:pPr algn="ctr"/>
                      <a:r>
                        <a:rPr lang="zh-CN" altLang="en-US" b="1" dirty="0" smtClean="0">
                          <a:latin typeface="楷体" pitchFamily="49" charset="-122"/>
                          <a:ea typeface="楷体" pitchFamily="49" charset="-122"/>
                        </a:rPr>
                        <a:t>模糊逻辑</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事实，真实度位于</a:t>
                      </a:r>
                      <a:r>
                        <a:rPr lang="en-US" altLang="zh-CN" b="1" dirty="0" smtClean="0">
                          <a:latin typeface="楷体" pitchFamily="49" charset="-122"/>
                          <a:ea typeface="楷体" pitchFamily="49" charset="-122"/>
                        </a:rPr>
                        <a:t>[0,1]</a:t>
                      </a:r>
                      <a:endParaRPr lang="zh-CN" altLang="en-US" b="1" dirty="0">
                        <a:latin typeface="楷体" pitchFamily="49" charset="-122"/>
                        <a:ea typeface="楷体" pitchFamily="49" charset="-122"/>
                      </a:endParaRPr>
                    </a:p>
                  </a:txBody>
                  <a:tcPr/>
                </a:tc>
                <a:tc>
                  <a:txBody>
                    <a:bodyPr/>
                    <a:lstStyle/>
                    <a:p>
                      <a:pPr algn="ctr"/>
                      <a:r>
                        <a:rPr lang="zh-CN" altLang="en-US" b="1" dirty="0" smtClean="0">
                          <a:latin typeface="楷体" pitchFamily="49" charset="-122"/>
                          <a:ea typeface="楷体" pitchFamily="49" charset="-122"/>
                        </a:rPr>
                        <a:t>已知区间值</a:t>
                      </a:r>
                      <a:endParaRPr lang="zh-CN" altLang="en-US" b="1" dirty="0">
                        <a:latin typeface="楷体" pitchFamily="49" charset="-122"/>
                        <a:ea typeface="楷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itchFamily="49" charset="-122"/>
                <a:ea typeface="楷体" pitchFamily="49" charset="-122"/>
              </a:rPr>
              <a:t>一阶逻辑的语法：基本元素</a:t>
            </a:r>
            <a:endParaRPr lang="zh-CN" altLang="en-US" dirty="0">
              <a:latin typeface="楷体" pitchFamily="49" charset="-122"/>
              <a:ea typeface="楷体" pitchFamily="49" charset="-122"/>
            </a:endParaRPr>
          </a:p>
        </p:txBody>
      </p:sp>
      <p:sp>
        <p:nvSpPr>
          <p:cNvPr id="5" name="Rectangle 4"/>
          <p:cNvSpPr>
            <a:spLocks noGrp="1"/>
          </p:cNvSpPr>
          <p:nvPr>
            <p:ph sz="half" idx="1"/>
          </p:nvPr>
        </p:nvSpPr>
        <p:spPr>
          <a:xfrm>
            <a:off x="395536" y="1628800"/>
            <a:ext cx="8208912" cy="4320480"/>
          </a:xfrm>
        </p:spPr>
        <p:txBody>
          <a:bodyPr>
            <a:normAutofit/>
          </a:bodyPr>
          <a:lstStyle/>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常量符号</a:t>
            </a:r>
            <a:r>
              <a:rPr lang="en-US" altLang="zh-CN" dirty="0" smtClean="0">
                <a:latin typeface="楷体" pitchFamily="49" charset="-122"/>
                <a:ea typeface="楷体" pitchFamily="49" charset="-122"/>
                <a:cs typeface="Verdana" pitchFamily="34" charset="0"/>
              </a:rPr>
              <a:t>: Hunan, University,…</a:t>
            </a: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谓词符号：</a:t>
            </a:r>
            <a:r>
              <a:rPr lang="en-US" altLang="zh-CN" dirty="0" smtClean="0">
                <a:latin typeface="楷体" pitchFamily="49" charset="-122"/>
                <a:ea typeface="楷体" pitchFamily="49" charset="-122"/>
              </a:rPr>
              <a:t>Brother, &gt;,...</a:t>
            </a: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rPr>
              <a:t>函数</a:t>
            </a:r>
            <a:r>
              <a:rPr lang="zh-CN" altLang="en-US" dirty="0">
                <a:latin typeface="楷体" pitchFamily="49" charset="-122"/>
                <a:ea typeface="楷体" pitchFamily="49" charset="-122"/>
                <a:cs typeface="Verdana" pitchFamily="34" charset="0"/>
              </a:rPr>
              <a:t>函</a:t>
            </a:r>
            <a:r>
              <a:rPr lang="zh-CN" altLang="en-US" dirty="0" smtClean="0">
                <a:latin typeface="楷体" pitchFamily="49" charset="-122"/>
                <a:ea typeface="楷体" pitchFamily="49" charset="-122"/>
              </a:rPr>
              <a:t>词：</a:t>
            </a:r>
            <a:r>
              <a:rPr lang="en-US" altLang="zh-CN" dirty="0" smtClean="0">
                <a:latin typeface="楷体" pitchFamily="49" charset="-122"/>
                <a:ea typeface="楷体" pitchFamily="49" charset="-122"/>
              </a:rPr>
              <a:t>Sqrt, LeftLegOf,...</a:t>
            </a: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rPr>
              <a:t>变量：</a:t>
            </a:r>
            <a:r>
              <a:rPr lang="en-US" altLang="zh-CN" dirty="0" smtClean="0">
                <a:latin typeface="楷体" pitchFamily="49" charset="-122"/>
                <a:ea typeface="楷体" pitchFamily="49" charset="-122"/>
              </a:rPr>
              <a:t>x,y,a,b,…</a:t>
            </a: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rPr>
              <a:t>连接符：∧</a:t>
            </a:r>
            <a:r>
              <a:rPr lang="en-US" altLang="zh-CN" dirty="0" smtClean="0">
                <a:latin typeface="楷体" pitchFamily="49" charset="-122"/>
                <a:ea typeface="楷体" pitchFamily="49" charset="-122"/>
              </a:rPr>
              <a:t>, ∨, ﹁,…</a:t>
            </a: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rPr>
              <a:t>量词：</a:t>
            </a:r>
            <a:endParaRPr lang="en-US" altLang="zh-CN" dirty="0" smtClean="0">
              <a:ea typeface="Verdana" pitchFamily="34" charset="0"/>
              <a:cs typeface="Verdana" pitchFamily="34" charset="0"/>
            </a:endParaRPr>
          </a:p>
          <a:p>
            <a:pPr marL="31750" indent="0">
              <a:spcBef>
                <a:spcPts val="1800"/>
              </a:spcBef>
              <a:buClr>
                <a:srgbClr val="800000"/>
              </a:buClr>
              <a:buNone/>
            </a:pPr>
            <a:endParaRPr lang="en-US" sz="3200" dirty="0" smtClean="0">
              <a:ea typeface="Verdana" pitchFamily="34" charset="0"/>
              <a:cs typeface="Verdana" pitchFamily="34" charset="0"/>
            </a:endParaRPr>
          </a:p>
        </p:txBody>
      </p:sp>
      <p:graphicFrame>
        <p:nvGraphicFramePr>
          <p:cNvPr id="10" name="对象 9"/>
          <p:cNvGraphicFramePr>
            <a:graphicFrameLocks noChangeAspect="1"/>
          </p:cNvGraphicFramePr>
          <p:nvPr/>
        </p:nvGraphicFramePr>
        <p:xfrm>
          <a:off x="2123728" y="5229199"/>
          <a:ext cx="792088" cy="523695"/>
        </p:xfrm>
        <a:graphic>
          <a:graphicData uri="http://schemas.openxmlformats.org/presentationml/2006/ole">
            <mc:AlternateContent xmlns:mc="http://schemas.openxmlformats.org/markup-compatibility/2006">
              <mc:Choice xmlns:v="urn:schemas-microsoft-com:vml" Requires="v">
                <p:oleObj spid="_x0000_s2068" name="Equation" r:id="rId3" imgW="279360" imgH="203040" progId="Equation.KSEE3">
                  <p:embed/>
                </p:oleObj>
              </mc:Choice>
              <mc:Fallback>
                <p:oleObj name="Equation" r:id="rId3" imgW="279360" imgH="203040" progId="Equation.KSEE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5229199"/>
                        <a:ext cx="792088" cy="523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1619672" y="5949280"/>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存在量词</a:t>
            </a:r>
            <a:endParaRPr lang="zh-CN" altLang="en-US" dirty="0">
              <a:solidFill>
                <a:srgbClr val="FF0000"/>
              </a:solidFill>
            </a:endParaRPr>
          </a:p>
        </p:txBody>
      </p:sp>
      <p:cxnSp>
        <p:nvCxnSpPr>
          <p:cNvPr id="6" name="直接箭头连接符 5"/>
          <p:cNvCxnSpPr/>
          <p:nvPr/>
        </p:nvCxnSpPr>
        <p:spPr>
          <a:xfrm flipV="1">
            <a:off x="2231740" y="5589240"/>
            <a:ext cx="36004" cy="36004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2771800" y="5555575"/>
            <a:ext cx="432048" cy="18002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03848" y="5730235"/>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全称量词</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一阶逻辑的语法：原子语句</a:t>
            </a:r>
            <a:endParaRPr lang="zh-CN" altLang="en-US" dirty="0">
              <a:latin typeface="楷体" pitchFamily="49" charset="-122"/>
              <a:ea typeface="楷体" pitchFamily="49" charset="-122"/>
            </a:endParaRPr>
          </a:p>
        </p:txBody>
      </p:sp>
      <p:sp>
        <p:nvSpPr>
          <p:cNvPr id="11" name="Rectangle 4"/>
          <p:cNvSpPr>
            <a:spLocks noGrp="1"/>
          </p:cNvSpPr>
          <p:nvPr>
            <p:ph sz="half" idx="1"/>
          </p:nvPr>
        </p:nvSpPr>
        <p:spPr>
          <a:xfrm>
            <a:off x="395536" y="1628800"/>
            <a:ext cx="8208912" cy="5040560"/>
          </a:xfrm>
        </p:spPr>
        <p:txBody>
          <a:bodyPr>
            <a:normAutofit lnSpcReduction="10000"/>
          </a:bodyPr>
          <a:lstStyle/>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项是对象的逻辑表达式</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常数符号</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复合项：函词</a:t>
            </a:r>
            <a:r>
              <a:rPr lang="en-US" altLang="zh-CN" dirty="0" smtClean="0">
                <a:latin typeface="楷体" pitchFamily="49" charset="-122"/>
                <a:ea typeface="楷体" pitchFamily="49" charset="-122"/>
                <a:cs typeface="Verdana" pitchFamily="34" charset="0"/>
              </a:rPr>
              <a:t>+</a:t>
            </a:r>
            <a:r>
              <a:rPr lang="zh-CN" altLang="en-US" dirty="0" smtClean="0">
                <a:latin typeface="楷体" pitchFamily="49" charset="-122"/>
                <a:ea typeface="楷体" pitchFamily="49" charset="-122"/>
                <a:cs typeface="Verdana" pitchFamily="34" charset="0"/>
              </a:rPr>
              <a:t>参数</a:t>
            </a:r>
            <a:endParaRPr lang="en-US" altLang="zh-CN" dirty="0" smtClean="0">
              <a:latin typeface="楷体" pitchFamily="49" charset="-122"/>
              <a:ea typeface="楷体" pitchFamily="49" charset="-122"/>
              <a:cs typeface="Verdana" pitchFamily="34" charset="0"/>
            </a:endParaRPr>
          </a:p>
          <a:p>
            <a:pPr marL="1289050" lvl="2" indent="-457200">
              <a:spcBef>
                <a:spcPts val="1800"/>
              </a:spcBef>
              <a:buClr>
                <a:srgbClr val="800000"/>
              </a:buClr>
              <a:buFont typeface="Wingdings" pitchFamily="2" charset="2"/>
              <a:buChar char="Ø"/>
            </a:pPr>
            <a:r>
              <a:rPr lang="en-US" altLang="zh-CN" dirty="0" smtClean="0">
                <a:latin typeface="楷体" pitchFamily="49" charset="-122"/>
                <a:ea typeface="楷体" pitchFamily="49" charset="-122"/>
                <a:cs typeface="Verdana" pitchFamily="34" charset="0"/>
              </a:rPr>
              <a:t>e.g. Leftleg(john)</a:t>
            </a:r>
            <a:endParaRPr lang="en-US" altLang="zh-CN" dirty="0" smtClean="0">
              <a:latin typeface="楷体" pitchFamily="49" charset="-122"/>
              <a:ea typeface="楷体" pitchFamily="49" charset="-122"/>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rPr>
              <a:t>原子语句：</a:t>
            </a:r>
            <a:endParaRPr lang="en-US" altLang="zh-CN" dirty="0" smtClean="0">
              <a:latin typeface="楷体" pitchFamily="49" charset="-122"/>
              <a:ea typeface="楷体" pitchFamily="49" charset="-122"/>
            </a:endParaRPr>
          </a:p>
          <a:p>
            <a:pPr marL="889000" lvl="1"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rPr>
              <a:t>对象的项</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谓词</a:t>
            </a:r>
            <a:endParaRPr lang="en-US" altLang="zh-CN" dirty="0" smtClean="0">
              <a:latin typeface="楷体" pitchFamily="49" charset="-122"/>
              <a:ea typeface="楷体" pitchFamily="49" charset="-122"/>
            </a:endParaRPr>
          </a:p>
          <a:p>
            <a:pPr marL="889000" lvl="1" indent="-457200">
              <a:spcBef>
                <a:spcPts val="1800"/>
              </a:spcBef>
              <a:buClr>
                <a:srgbClr val="800000"/>
              </a:buClr>
              <a:buFont typeface="Wingdings" pitchFamily="2" charset="2"/>
              <a:buChar char="Ø"/>
            </a:pPr>
            <a:r>
              <a:rPr lang="en-US" altLang="zh-CN" dirty="0" smtClean="0">
                <a:latin typeface="楷体" pitchFamily="49" charset="-122"/>
                <a:ea typeface="楷体" pitchFamily="49" charset="-122"/>
              </a:rPr>
              <a:t>e.g. </a:t>
            </a:r>
            <a:r>
              <a:rPr lang="en-US" altLang="zh-CN" i="1" dirty="0" smtClean="0">
                <a:latin typeface="楷体" pitchFamily="49" charset="-122"/>
                <a:ea typeface="楷体" pitchFamily="49" charset="-122"/>
              </a:rPr>
              <a:t>Brother(KingJohn,RichardTheLionheart), Married (father(richard),mother(john))</a:t>
            </a:r>
            <a:endParaRPr lang="en-US" altLang="zh-CN" dirty="0" smtClean="0">
              <a:latin typeface="楷体" pitchFamily="49" charset="-122"/>
              <a:ea typeface="楷体" pitchFamily="49" charset="-122"/>
            </a:endParaRPr>
          </a:p>
          <a:p>
            <a:pPr marL="488950" indent="-457200">
              <a:spcBef>
                <a:spcPts val="1800"/>
              </a:spcBef>
              <a:buClr>
                <a:srgbClr val="800000"/>
              </a:buClr>
            </a:pPr>
            <a:endParaRPr lang="en-US" altLang="zh-CN" dirty="0" smtClean="0">
              <a:ea typeface="Verdana" pitchFamily="34" charset="0"/>
              <a:cs typeface="Verdana" pitchFamily="34" charset="0"/>
            </a:endParaRPr>
          </a:p>
          <a:p>
            <a:pPr marL="488950" indent="-457200">
              <a:spcBef>
                <a:spcPts val="1800"/>
              </a:spcBef>
              <a:buClr>
                <a:srgbClr val="800000"/>
              </a:buClr>
            </a:pPr>
            <a:endParaRPr lang="en-US" sz="3200" dirty="0" smtClean="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81" y="-27384"/>
            <a:ext cx="9141319" cy="1417638"/>
          </a:xfrm>
        </p:spPr>
        <p:txBody>
          <a:bodyPr/>
          <a:lstStyle/>
          <a:p>
            <a:r>
              <a:rPr lang="zh-CN" altLang="en-US" dirty="0" smtClean="0">
                <a:latin typeface="楷体" pitchFamily="49" charset="-122"/>
                <a:ea typeface="楷体" pitchFamily="49" charset="-122"/>
              </a:rPr>
              <a:t>一阶逻辑的语法：复合语句</a:t>
            </a:r>
            <a:endParaRPr lang="zh-CN" altLang="en-US" dirty="0">
              <a:latin typeface="楷体" pitchFamily="49" charset="-122"/>
              <a:ea typeface="楷体" pitchFamily="49" charset="-122"/>
            </a:endParaRPr>
          </a:p>
        </p:txBody>
      </p:sp>
      <p:sp>
        <p:nvSpPr>
          <p:cNvPr id="4" name="Rectangle 4"/>
          <p:cNvSpPr>
            <a:spLocks noGrp="1"/>
          </p:cNvSpPr>
          <p:nvPr>
            <p:ph sz="half" idx="1"/>
          </p:nvPr>
        </p:nvSpPr>
        <p:spPr>
          <a:xfrm>
            <a:off x="395536" y="1556792"/>
            <a:ext cx="7992888" cy="5040560"/>
          </a:xfrm>
        </p:spPr>
        <p:txBody>
          <a:bodyPr>
            <a:normAutofit/>
          </a:bodyPr>
          <a:lstStyle/>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复合语句由原子语句用逻辑连接词连接而成</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endParaRPr lang="en-US" altLang="zh-CN" dirty="0" smtClean="0">
              <a:latin typeface="楷体" pitchFamily="49" charset="-122"/>
              <a:ea typeface="楷体" pitchFamily="49" charset="-122"/>
              <a:cs typeface="Verdana" pitchFamily="34" charset="0"/>
            </a:endParaRPr>
          </a:p>
        </p:txBody>
      </p:sp>
      <p:pic>
        <p:nvPicPr>
          <p:cNvPr id="16385" name="Picture 1"/>
          <p:cNvPicPr>
            <a:picLocks noChangeAspect="1" noChangeArrowheads="1"/>
          </p:cNvPicPr>
          <p:nvPr/>
        </p:nvPicPr>
        <p:blipFill>
          <a:blip r:embed="rId2" cstate="print"/>
          <a:srcRect/>
          <a:stretch>
            <a:fillRect/>
          </a:stretch>
        </p:blipFill>
        <p:spPr bwMode="auto">
          <a:xfrm>
            <a:off x="1331640" y="2708920"/>
            <a:ext cx="6477000" cy="523875"/>
          </a:xfrm>
          <a:prstGeom prst="rect">
            <a:avLst/>
          </a:prstGeom>
          <a:noFill/>
          <a:ln w="9525">
            <a:noFill/>
            <a:miter lim="800000"/>
            <a:headEnd/>
            <a:tailEnd/>
          </a:ln>
        </p:spPr>
      </p:pic>
      <p:pic>
        <p:nvPicPr>
          <p:cNvPr id="16386" name="Picture 2"/>
          <p:cNvPicPr>
            <a:picLocks noChangeAspect="1" noChangeArrowheads="1"/>
          </p:cNvPicPr>
          <p:nvPr/>
        </p:nvPicPr>
        <p:blipFill>
          <a:blip r:embed="rId3" cstate="print"/>
          <a:srcRect/>
          <a:stretch>
            <a:fillRect/>
          </a:stretch>
        </p:blipFill>
        <p:spPr bwMode="auto">
          <a:xfrm>
            <a:off x="1312118" y="3573016"/>
            <a:ext cx="6572250" cy="256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itchFamily="49" charset="-122"/>
                <a:ea typeface="楷体" pitchFamily="49" charset="-122"/>
              </a:rPr>
              <a:t>一阶逻辑中的真值</a:t>
            </a:r>
            <a:endParaRPr lang="zh-CN" altLang="en-US" dirty="0">
              <a:latin typeface="楷体" pitchFamily="49" charset="-122"/>
              <a:ea typeface="楷体" pitchFamily="49" charset="-122"/>
            </a:endParaRPr>
          </a:p>
        </p:txBody>
      </p:sp>
      <p:sp>
        <p:nvSpPr>
          <p:cNvPr id="12" name="Rectangle 4"/>
          <p:cNvSpPr>
            <a:spLocks noGrp="1"/>
          </p:cNvSpPr>
          <p:nvPr>
            <p:ph sz="half" idx="1"/>
          </p:nvPr>
        </p:nvSpPr>
        <p:spPr>
          <a:xfrm>
            <a:off x="467544" y="1628800"/>
            <a:ext cx="8208912" cy="4752528"/>
          </a:xfrm>
        </p:spPr>
        <p:txBody>
          <a:bodyPr>
            <a:normAutofit lnSpcReduction="10000"/>
          </a:bodyPr>
          <a:lstStyle/>
          <a:p>
            <a:pPr marL="488950" lvl="0" indent="-457200">
              <a:spcBef>
                <a:spcPts val="1800"/>
              </a:spcBef>
              <a:buClr>
                <a:srgbClr val="800000"/>
              </a:buClr>
              <a:buFont typeface="Wingdings" pitchFamily="2" charset="2"/>
              <a:buChar char="Ø"/>
              <a:defRPr/>
            </a:pPr>
            <a:r>
              <a:rPr lang="zh-CN" altLang="en-US" dirty="0" smtClean="0">
                <a:latin typeface="楷体" pitchFamily="49" charset="-122"/>
                <a:ea typeface="楷体" pitchFamily="49" charset="-122"/>
                <a:cs typeface="Verdana" pitchFamily="34" charset="0"/>
              </a:rPr>
              <a:t>一个句子是真的是指它是相对于一个模型和一个解释为真</a:t>
            </a:r>
            <a:endParaRPr lang="en-US" altLang="zh-CN" dirty="0" smtClean="0">
              <a:latin typeface="楷体" pitchFamily="49" charset="-122"/>
              <a:ea typeface="楷体" pitchFamily="49" charset="-122"/>
              <a:cs typeface="Verdana" pitchFamily="34" charset="0"/>
            </a:endParaRPr>
          </a:p>
          <a:p>
            <a:pPr marL="488950" lvl="0" indent="-457200">
              <a:spcBef>
                <a:spcPts val="1800"/>
              </a:spcBef>
              <a:buClr>
                <a:srgbClr val="800000"/>
              </a:buClr>
              <a:buFont typeface="Wingdings" pitchFamily="2" charset="2"/>
              <a:buChar char="Ø"/>
              <a:defRPr/>
            </a:pPr>
            <a:r>
              <a:rPr lang="zh-CN" altLang="en-US" dirty="0" smtClean="0">
                <a:latin typeface="楷体" pitchFamily="49" charset="-122"/>
                <a:ea typeface="楷体" pitchFamily="49" charset="-122"/>
                <a:cs typeface="Verdana" pitchFamily="34" charset="0"/>
              </a:rPr>
              <a:t>一个模型包括一些对象和对象之间的关系</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常数符号对应于对象</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谓词符号对应于对象之间的关系</a:t>
            </a:r>
            <a:endParaRPr lang="en-US" altLang="zh-CN" dirty="0" smtClean="0">
              <a:latin typeface="楷体" pitchFamily="49" charset="-122"/>
              <a:ea typeface="楷体" pitchFamily="49" charset="-122"/>
              <a:cs typeface="Verdana" pitchFamily="34" charset="0"/>
            </a:endParaRPr>
          </a:p>
          <a:p>
            <a:pPr marL="889000" lvl="1"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函数符号对应于函数关系</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buFont typeface="Wingdings" pitchFamily="2" charset="2"/>
              <a:buChar char="Ø"/>
            </a:pPr>
            <a:r>
              <a:rPr lang="zh-CN" altLang="en-US" dirty="0" smtClean="0">
                <a:latin typeface="楷体" pitchFamily="49" charset="-122"/>
                <a:ea typeface="楷体" pitchFamily="49" charset="-122"/>
                <a:cs typeface="Verdana" pitchFamily="34" charset="0"/>
              </a:rPr>
              <a:t>一个带谓词的原子语句是真当且仅当该原子语句中的所有对象满足该谓词关系</a:t>
            </a:r>
            <a:endParaRPr lang="en-US" altLang="zh-CN" dirty="0" smtClean="0">
              <a:latin typeface="楷体" pitchFamily="49" charset="-122"/>
              <a:ea typeface="楷体" pitchFamily="49" charset="-122"/>
              <a:cs typeface="Verdana" pitchFamily="34" charset="0"/>
            </a:endParaRPr>
          </a:p>
          <a:p>
            <a:pPr marL="488950" indent="-457200">
              <a:spcBef>
                <a:spcPts val="1800"/>
              </a:spcBef>
              <a:buClr>
                <a:srgbClr val="800000"/>
              </a:buClr>
            </a:pPr>
            <a:endParaRPr lang="en-US" altLang="zh-CN" dirty="0" smtClean="0">
              <a:ea typeface="Verdana" pitchFamily="34" charset="0"/>
              <a:cs typeface="Verdana" pitchFamily="34" charset="0"/>
            </a:endParaRPr>
          </a:p>
          <a:p>
            <a:pPr marL="488950" indent="-457200">
              <a:spcBef>
                <a:spcPts val="1800"/>
              </a:spcBef>
              <a:buClr>
                <a:srgbClr val="800000"/>
              </a:buClr>
            </a:pPr>
            <a:endParaRPr lang="en-US" sz="3200" dirty="0" smtClean="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RUNS (Liuhua，faster)→&#10;WINS (Liuhua ，champion)&#10;(∀x)[ROBOT (x) → COLOR (x，GRAY)]&#10;"/>
</p:tagLst>
</file>

<file path=ppt/tags/tag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NExT_Template_light(p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NExT_Template_light(pure)</Template>
  <TotalTime>25152</TotalTime>
  <Words>1667</Words>
  <Application>Microsoft Office PowerPoint</Application>
  <PresentationFormat>全屏显示(4:3)</PresentationFormat>
  <Paragraphs>266</Paragraphs>
  <Slides>44</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47" baseType="lpstr">
      <vt:lpstr>NExT_Template_light(pure)</vt:lpstr>
      <vt:lpstr>Equation</vt:lpstr>
      <vt:lpstr>公式</vt:lpstr>
      <vt:lpstr>第八章   一阶逻辑   </vt:lpstr>
      <vt:lpstr>内容提要</vt:lpstr>
      <vt:lpstr>命题逻辑</vt:lpstr>
      <vt:lpstr>一阶逻辑</vt:lpstr>
      <vt:lpstr>形式语言对比</vt:lpstr>
      <vt:lpstr>一阶逻辑的语法：基本元素</vt:lpstr>
      <vt:lpstr>一阶逻辑的语法：原子语句</vt:lpstr>
      <vt:lpstr>一阶逻辑的语法：复合语句</vt:lpstr>
      <vt:lpstr>一阶逻辑中的真值</vt:lpstr>
      <vt:lpstr>模型实例</vt:lpstr>
      <vt:lpstr>一阶逻辑的语法：全称量词</vt:lpstr>
      <vt:lpstr>一阶逻辑的语法：全称量词</vt:lpstr>
      <vt:lpstr>一阶逻辑的语法：存在量词</vt:lpstr>
      <vt:lpstr>一阶逻辑的语法：存在量词</vt:lpstr>
      <vt:lpstr>一阶逻辑的语法：量词属性</vt:lpstr>
      <vt:lpstr>一阶逻辑的语义</vt:lpstr>
      <vt:lpstr>一阶谓词逻辑知识表示方法</vt:lpstr>
      <vt:lpstr>运用一阶逻辑:断言与查询</vt:lpstr>
      <vt:lpstr>运用一阶逻辑:亲属关系域</vt:lpstr>
      <vt:lpstr>运用一阶逻辑:集合论</vt:lpstr>
      <vt:lpstr>实例：Wumpus世界</vt:lpstr>
      <vt:lpstr>实例：Wumpus世界</vt:lpstr>
      <vt:lpstr>一阶逻辑的知识工程</vt:lpstr>
      <vt:lpstr>电路领域</vt:lpstr>
      <vt:lpstr>电路领域</vt:lpstr>
      <vt:lpstr>电路领域</vt:lpstr>
      <vt:lpstr>电路领域</vt:lpstr>
      <vt:lpstr>电路领域</vt:lpstr>
      <vt:lpstr>Prolog</vt:lpstr>
      <vt:lpstr>Prolog 实例：拼接列表a和b</vt:lpstr>
      <vt:lpstr>Prolog语法</vt:lpstr>
      <vt:lpstr>Prolog语法：项</vt:lpstr>
      <vt:lpstr>Prolog语法：复合项</vt:lpstr>
      <vt:lpstr>Prolog语法：规则</vt:lpstr>
      <vt:lpstr>Prolog语法：规则</vt:lpstr>
      <vt:lpstr>Prolog语法：询问</vt:lpstr>
      <vt:lpstr>Prolog语法：询问</vt:lpstr>
      <vt:lpstr>Prolog：量词</vt:lpstr>
      <vt:lpstr>Prolog：注意事项</vt:lpstr>
      <vt:lpstr>Prolog：列表(lists)</vt:lpstr>
      <vt:lpstr>Prolog实例:list membership</vt:lpstr>
      <vt:lpstr>总结</vt:lpstr>
      <vt:lpstr>PowerPoint 演示文稿</vt:lpstr>
      <vt:lpstr>Qa？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Search Center A NUS-Tsinghua Joint Center on Extreme Search</dc:title>
  <dc:creator>Luan Huanbo</dc:creator>
  <cp:lastModifiedBy>hnxy</cp:lastModifiedBy>
  <cp:revision>1722</cp:revision>
  <dcterms:created xsi:type="dcterms:W3CDTF">2012-07-06T08:29:17Z</dcterms:created>
  <dcterms:modified xsi:type="dcterms:W3CDTF">2019-10-23T09:30:03Z</dcterms:modified>
</cp:coreProperties>
</file>