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1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970-7246-45C0-8CA5-A8AF373BE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079D-39F9-4FEA-86D1-7A9B0FCA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C71C-CC42-4E8A-86CC-CDD7DAA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199F-AC6E-4376-9410-F0CA0630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BE5D-26C7-4479-8BFF-2136A35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199-50AB-4B62-AAF7-3142ACB2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26A7-8673-49C5-A70A-9D59B020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FA00-5FC2-4C89-89A9-A8DA8F1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A39C-0798-4F68-9534-5813E113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2AEF-8DF5-456B-B0C1-236359F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F9151-BF17-4698-A124-841928F6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18EE-1460-4127-B78B-AA9748FE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BE9B-EB64-42DD-9A1A-749171BA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7E56-9BC7-453C-BBE0-55AE153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E5C4-117B-453E-A926-5234AEC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0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8ACD-BF45-4996-9126-23AF5D84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8FCB-9AFB-4DF1-8880-F08E0BEF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5BA8-5CBC-4506-B73F-255CD5E4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2D71-AFA2-4FA6-873F-F96049B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7A46-C2E5-49E1-AAEC-DAE65DB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2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799-24B1-4601-93EC-CC62DCB3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FA4F9-9FD2-42F2-B6CD-3542E44B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2E8D-D34E-4229-8B55-EC78FDE3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8B8-8C92-44F4-9FA4-B550A5B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EB12-68CF-4637-8F3F-619E52A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1B69-969F-4A0E-9C3E-59DD3908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E993-417B-4DFE-8C16-6543879F6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0742-084A-4040-BEF3-75EEE771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35844-2908-4AF9-B4F5-8A30441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6D93A-4635-4A3C-87CB-BB079DDC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E00D-1BA2-4521-97E0-499ED62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629-2B2B-47D9-A38A-834C5EA5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9D63-62D8-41C6-B6D4-ECD57FDE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DEB9F-57FA-4F3B-A8CB-707D7099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8BADA-380B-4AF3-8406-43E759198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7ABEE-85CA-4E3E-89FF-74309117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0DF3B-E3FF-4069-A409-3F032506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1A2B1-E162-4F5E-AC71-91185D6B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B98F-CC52-43D7-9E40-E8040C2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60EC-C209-4AAA-98EF-0EFD77A8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35F6-F9C1-4B4B-92B0-009AEA4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8247-B280-497F-8A50-B265786F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B84FA-1D61-429E-BCEE-BBE952FB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0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64D6B-5BC6-42D4-BD6B-B7985D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B062A-11E3-4F0A-A645-204F4D4E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DC57-DBDD-4DEF-AAFB-0099EEF8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7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2C0-7D2F-4F43-B3C4-369DE04A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99D0-2625-4D5E-955B-9BFFD877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FE635-3DB9-4E72-8162-81F92BC7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F6FB-8866-42EF-82F2-85254A5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E8A0F-EC02-49D6-9D88-36933927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D15C-2270-484A-AD41-A0117BC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842-D9A8-4DE2-A08A-459B0732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571C7-8E82-44BB-BF35-9BB62C72E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03995-DCE7-49CB-B573-043EBA6E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5CEF-B4AF-40AB-8C38-158FE9B8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E5F7-7084-4D9C-8F5F-D2637EA0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3E20-0861-4891-863B-EEEFE90B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5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67C9D-2387-4D66-9901-E6DE1116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1C09-D416-4E7B-840D-BC037F0B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3BD6-F7F1-46C8-B7C8-9E3F56353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204C-6F75-4894-BFA3-8F866ABD8CC3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7B7B-7208-4BA6-8B90-128BB3A4B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7616-0794-4B4B-BB02-B933D0FB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50FA-2211-470E-8683-9554F8883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E702-6758-4F84-8932-3D277185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Lone worker 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CD33-E6A5-48AC-9332-42F69AB3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We’ve changed how we work</a:t>
            </a:r>
          </a:p>
          <a:p>
            <a:pPr fontAlgn="base"/>
            <a:r>
              <a:rPr lang="en-GB" dirty="0"/>
              <a:t>HSE recommendations in 2016</a:t>
            </a:r>
          </a:p>
          <a:p>
            <a:pPr fontAlgn="base"/>
            <a:r>
              <a:rPr lang="en-GB" dirty="0"/>
              <a:t>Changes to sentencing guidelines</a:t>
            </a:r>
          </a:p>
          <a:p>
            <a:pPr fontAlgn="base"/>
            <a:r>
              <a:rPr lang="en-GB" dirty="0"/>
              <a:t>Organisational risk</a:t>
            </a:r>
          </a:p>
          <a:p>
            <a:pPr fontAlgn="base"/>
            <a:r>
              <a:rPr lang="en-GB" dirty="0"/>
              <a:t>Existing lone </a:t>
            </a:r>
            <a:r>
              <a:rPr lang="en-GB"/>
              <a:t>worker system </a:t>
            </a:r>
            <a:r>
              <a:rPr lang="en-GB" dirty="0"/>
              <a:t>is flaky and doesn’t meet BS8484</a:t>
            </a:r>
          </a:p>
          <a:p>
            <a:pPr fontAlgn="base"/>
            <a:r>
              <a:rPr lang="en-GB" dirty="0"/>
              <a:t>We need a technical and OD project to deliver lone worker safety devices and training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9646-8267-4E8D-BF41-611435EB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A9FD-A998-4124-985F-4EFDE29D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Prince - Why?</a:t>
            </a:r>
          </a:p>
          <a:p>
            <a:r>
              <a:rPr lang="en-GB" b="0" dirty="0">
                <a:effectLst/>
              </a:rPr>
              <a:t>Prince – which parts of the methodology </a:t>
            </a:r>
            <a:r>
              <a:rPr lang="en-GB" b="0">
                <a:effectLst/>
              </a:rPr>
              <a:t>add value?</a:t>
            </a:r>
            <a:endParaRPr lang="en-GB" b="0" dirty="0">
              <a:effectLst/>
            </a:endParaRPr>
          </a:p>
          <a:p>
            <a:pPr lvl="1" fontAlgn="base"/>
            <a:r>
              <a:rPr lang="en-GB" dirty="0"/>
              <a:t>Business case asking for spending commitment</a:t>
            </a:r>
          </a:p>
          <a:p>
            <a:pPr lvl="1" fontAlgn="base"/>
            <a:r>
              <a:rPr lang="en-GB" dirty="0"/>
              <a:t>PID with a clear set of objectives together with a clearly defined approach to delivery and handover to support</a:t>
            </a:r>
          </a:p>
          <a:p>
            <a:pPr lvl="1" fontAlgn="base"/>
            <a:r>
              <a:rPr lang="en-GB" dirty="0"/>
              <a:t>Highlights – the project needs to be highly visible and have management buy-in down to third level</a:t>
            </a:r>
          </a:p>
          <a:p>
            <a:pPr lvl="1" fontAlgn="base"/>
            <a:r>
              <a:rPr lang="en-GB" dirty="0"/>
              <a:t>Project plan/timescales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54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708-B1F1-4FB3-8ABC-A3EDD59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Estimating</a:t>
            </a:r>
            <a:r>
              <a:rPr lang="en-GB" b="1" dirty="0"/>
              <a:t> </a:t>
            </a:r>
            <a:r>
              <a:rPr lang="en-GB" dirty="0"/>
              <a:t>the project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FD98-5BFC-4C28-8237-7D915A20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Supplier discussions to shape cost model – devices and training</a:t>
            </a:r>
          </a:p>
          <a:p>
            <a:r>
              <a:rPr lang="en-GB" dirty="0"/>
              <a:t>Role categories developed with OD and H&amp;S to estimate scale – constantly refined</a:t>
            </a:r>
          </a:p>
          <a:p>
            <a:r>
              <a:rPr lang="en-GB" dirty="0"/>
              <a:t>High figures used rather than a range approach</a:t>
            </a:r>
          </a:p>
          <a:p>
            <a:r>
              <a:rPr lang="en-GB" dirty="0"/>
              <a:t>Horizon scanning </a:t>
            </a:r>
          </a:p>
          <a:p>
            <a:r>
              <a:rPr lang="en-GB" dirty="0"/>
              <a:t>Business case to SLT to present the estimates and agree budget</a:t>
            </a:r>
          </a:p>
        </p:txBody>
      </p:sp>
    </p:spTree>
    <p:extLst>
      <p:ext uri="{BB962C8B-B14F-4D97-AF65-F5344CB8AC3E}">
        <p14:creationId xmlns:p14="http://schemas.microsoft.com/office/powerpoint/2010/main" val="22402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384-77F3-48C8-8619-D930685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69A0-03C5-4EC1-A8C8-CD24456A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Project owner to sign off PID and Business Case</a:t>
            </a:r>
          </a:p>
          <a:p>
            <a:pPr fontAlgn="base"/>
            <a:r>
              <a:rPr lang="en-GB" dirty="0"/>
              <a:t>SLT to agree business case</a:t>
            </a:r>
          </a:p>
          <a:p>
            <a:pPr fontAlgn="base"/>
            <a:r>
              <a:rPr lang="en-GB" dirty="0"/>
              <a:t>MS Project for </a:t>
            </a:r>
            <a:r>
              <a:rPr lang="en-GB" dirty="0" err="1"/>
              <a:t>gant</a:t>
            </a:r>
            <a:r>
              <a:rPr lang="en-GB" dirty="0"/>
              <a:t> chart and responsibilities. </a:t>
            </a:r>
          </a:p>
          <a:p>
            <a:pPr fontAlgn="base"/>
            <a:r>
              <a:rPr lang="en-GB" dirty="0"/>
              <a:t>PID - &gt; Business Case -&gt; Training package and wrap -&gt; roll-out plan -&gt; </a:t>
            </a:r>
            <a:r>
              <a:rPr lang="en-GB" dirty="0" err="1"/>
              <a:t>BaU</a:t>
            </a:r>
            <a:endParaRPr lang="en-GB" dirty="0"/>
          </a:p>
          <a:p>
            <a:pPr fontAlgn="base"/>
            <a:r>
              <a:rPr lang="en-GB" dirty="0"/>
              <a:t>MS Teams for all project docs</a:t>
            </a:r>
          </a:p>
          <a:p>
            <a:pPr fontAlgn="base"/>
            <a:r>
              <a:rPr lang="en-GB" dirty="0"/>
              <a:t>Use procurement lag to engage third tier managers</a:t>
            </a:r>
          </a:p>
          <a:p>
            <a:pPr fontAlgn="base"/>
            <a:r>
              <a:rPr lang="en-GB" dirty="0"/>
              <a:t>GDPR PIA completed</a:t>
            </a:r>
          </a:p>
          <a:p>
            <a:pPr fontAlgn="base"/>
            <a:r>
              <a:rPr lang="en-GB" dirty="0"/>
              <a:t>Met with unions</a:t>
            </a:r>
          </a:p>
          <a:p>
            <a:pPr fontAlgn="base"/>
            <a:r>
              <a:rPr lang="en-GB" dirty="0"/>
              <a:t>Long-term sustainability and revenue commitment for BAU</a:t>
            </a:r>
          </a:p>
          <a:p>
            <a:pPr fontAlgn="base"/>
            <a:r>
              <a:rPr lang="en-GB" b="0" dirty="0">
                <a:effectLst/>
              </a:rPr>
              <a:t>Risks and issues</a:t>
            </a:r>
          </a:p>
          <a:p>
            <a:pPr fontAlgn="base"/>
            <a:r>
              <a:rPr lang="en-GB" b="0" dirty="0">
                <a:effectLst/>
              </a:rPr>
              <a:t>Monthly highlight reports for SLT</a:t>
            </a:r>
            <a:br>
              <a:rPr lang="en-GB" b="0" dirty="0">
                <a:effectLst/>
              </a:rPr>
            </a:br>
            <a:br>
              <a:rPr lang="en-GB" b="0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3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5142-F2CF-4A38-B8B3-8BC98AC6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333"/>
          </a:xfrm>
        </p:spPr>
        <p:txBody>
          <a:bodyPr>
            <a:normAutofit fontScale="90000"/>
          </a:bodyPr>
          <a:lstStyle/>
          <a:p>
            <a:r>
              <a:rPr lang="en-GB" dirty="0"/>
              <a:t>Resources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27F-D0BD-424F-B8B0-8FA9C262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Project team - me, OD and H&amp;S leads. Roles and responsibilities clearly defined and understood</a:t>
            </a:r>
          </a:p>
          <a:p>
            <a:pPr fontAlgn="base"/>
            <a:r>
              <a:rPr lang="en-GB" dirty="0"/>
              <a:t>Compelling business case puts costs against risks</a:t>
            </a:r>
          </a:p>
          <a:p>
            <a:pPr fontAlgn="base"/>
            <a:r>
              <a:rPr lang="en-GB" dirty="0"/>
              <a:t>Buy-in from operational managers by making a strong case face to face - everyone understands the objective</a:t>
            </a:r>
          </a:p>
          <a:p>
            <a:pPr fontAlgn="base"/>
            <a:r>
              <a:rPr lang="en-GB" dirty="0"/>
              <a:t>Internal </a:t>
            </a:r>
            <a:r>
              <a:rPr lang="en-GB" dirty="0" err="1"/>
              <a:t>comms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320-8697-4A9F-BE6D-E6F41C23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4008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Summary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Approval, authority and visibility throughout the lifecycle</a:t>
            </a:r>
          </a:p>
        </p:txBody>
      </p:sp>
    </p:spTree>
    <p:extLst>
      <p:ext uri="{BB962C8B-B14F-4D97-AF65-F5344CB8AC3E}">
        <p14:creationId xmlns:p14="http://schemas.microsoft.com/office/powerpoint/2010/main" val="22745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278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Lone worker project summary</vt:lpstr>
      <vt:lpstr>Choosing the methodology</vt:lpstr>
      <vt:lpstr>Estimating the project </vt:lpstr>
      <vt:lpstr>Planning the project</vt:lpstr>
      <vt:lpstr>Resources </vt:lpstr>
      <vt:lpstr>Summary  Approval, authority and visibility throughout the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Lynch</dc:creator>
  <cp:lastModifiedBy>Adrian Lynch</cp:lastModifiedBy>
  <cp:revision>76</cp:revision>
  <dcterms:created xsi:type="dcterms:W3CDTF">2018-01-31T09:52:02Z</dcterms:created>
  <dcterms:modified xsi:type="dcterms:W3CDTF">2018-02-02T08:46:23Z</dcterms:modified>
</cp:coreProperties>
</file>