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theme/themeOverride1.xml" ContentType="application/vnd.openxmlformats-officedocument.themeOverride+xml"/>
  <Override PartName="/ppt/notesSlides/notesSlide1.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25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inggunt\Desktop\Coding%20ninjas\Coding%20ninjas%20data%20analysis\HACKATHON\1.%20SEP%202025%20HACKATHON\HACKATHON%20WORKING%20FI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singgunt\Desktop\Coding%20ninjas\Coding%20ninjas%20data%20analysis\HACKATHON\1.%20SEP%202025%20HACKATHON\HACKATHON%20WORKING%20FILE.xlsx" TargetMode="External"/><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singgunt\Desktop\Coding%20ninjas\Coding%20ninjas%20data%20analysis\HACKATHON\1.%20SEP%202025%20HACKATHON\HACKATHON%20WORKING%20FILE.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singgunt\Desktop\Coding%20ninjas\Coding%20ninjas%20data%20analysis\HACKATHON\1.%20SEP%202025%20HACKATHON\HACKATHON%20WORKING%20FI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[HACKATHON WORKING FILE.xlsx]Q1!PivotTable1</c:name>
    <c:fmtId val="15"/>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'Q1'!$C$28:$C$29</c:f>
              <c:strCache>
                <c:ptCount val="1"/>
                <c:pt idx="0">
                  <c:v>F</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'Q1'!$B$30:$B$34</c:f>
              <c:strCache>
                <c:ptCount val="4"/>
                <c:pt idx="0">
                  <c:v>30-34</c:v>
                </c:pt>
                <c:pt idx="1">
                  <c:v>35-39</c:v>
                </c:pt>
                <c:pt idx="2">
                  <c:v>40-44</c:v>
                </c:pt>
                <c:pt idx="3">
                  <c:v>45-49</c:v>
                </c:pt>
              </c:strCache>
            </c:strRef>
          </c:cat>
          <c:val>
            <c:numRef>
              <c:f>'Q1'!$C$30:$C$34</c:f>
              <c:numCache>
                <c:formatCode>_("$"* #,##0.00_);_("$"* \(#,##0.00\);_("$"* "-"??_);_(@_)</c:formatCode>
                <c:ptCount val="4"/>
                <c:pt idx="0">
                  <c:v>14.641519681875005</c:v>
                </c:pt>
                <c:pt idx="1">
                  <c:v>25.777022845678907</c:v>
                </c:pt>
                <c:pt idx="2">
                  <c:v>25.965944737015278</c:v>
                </c:pt>
                <c:pt idx="3">
                  <c:v>36.201756851582125</c:v>
                </c:pt>
              </c:numCache>
            </c:numRef>
          </c:val>
          <c:extLst>
            <c:ext xmlns:c16="http://schemas.microsoft.com/office/drawing/2014/chart" uri="{C3380CC4-5D6E-409C-BE32-E72D297353CC}">
              <c16:uniqueId val="{00000000-D809-4D11-80B6-888FD98B731F}"/>
            </c:ext>
          </c:extLst>
        </c:ser>
        <c:ser>
          <c:idx val="1"/>
          <c:order val="1"/>
          <c:tx>
            <c:strRef>
              <c:f>'Q1'!$D$28:$D$29</c:f>
              <c:strCache>
                <c:ptCount val="1"/>
                <c:pt idx="0">
                  <c:v>M</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'Q1'!$B$30:$B$34</c:f>
              <c:strCache>
                <c:ptCount val="4"/>
                <c:pt idx="0">
                  <c:v>30-34</c:v>
                </c:pt>
                <c:pt idx="1">
                  <c:v>35-39</c:v>
                </c:pt>
                <c:pt idx="2">
                  <c:v>40-44</c:v>
                </c:pt>
                <c:pt idx="3">
                  <c:v>45-49</c:v>
                </c:pt>
              </c:strCache>
            </c:strRef>
          </c:cat>
          <c:val>
            <c:numRef>
              <c:f>'Q1'!$D$30:$D$34</c:f>
              <c:numCache>
                <c:formatCode>_("$"* #,##0.00_);_("$"* \(#,##0.00\);_("$"* "-"??_);_(@_)</c:formatCode>
                <c:ptCount val="4"/>
                <c:pt idx="0">
                  <c:v>10.326364156995082</c:v>
                </c:pt>
                <c:pt idx="1">
                  <c:v>17.547418916952033</c:v>
                </c:pt>
                <c:pt idx="2">
                  <c:v>21.763160515313928</c:v>
                </c:pt>
                <c:pt idx="3">
                  <c:v>26.985255965417558</c:v>
                </c:pt>
              </c:numCache>
            </c:numRef>
          </c:val>
          <c:extLst>
            <c:ext xmlns:c16="http://schemas.microsoft.com/office/drawing/2014/chart" uri="{C3380CC4-5D6E-409C-BE32-E72D297353CC}">
              <c16:uniqueId val="{00000001-D809-4D11-80B6-888FD98B731F}"/>
            </c:ext>
          </c:extLst>
        </c:ser>
        <c:dLbls>
          <c:dLblPos val="inEnd"/>
          <c:showLegendKey val="0"/>
          <c:showVal val="1"/>
          <c:showCatName val="0"/>
          <c:showSerName val="0"/>
          <c:showPercent val="0"/>
          <c:showBubbleSize val="0"/>
        </c:dLbls>
        <c:gapWidth val="150"/>
        <c:overlap val="100"/>
        <c:axId val="913618400"/>
        <c:axId val="913621760"/>
      </c:barChart>
      <c:catAx>
        <c:axId val="91361840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3621760"/>
        <c:crosses val="autoZero"/>
        <c:auto val="1"/>
        <c:lblAlgn val="ctr"/>
        <c:lblOffset val="100"/>
        <c:noMultiLvlLbl val="0"/>
      </c:catAx>
      <c:valAx>
        <c:axId val="913621760"/>
        <c:scaling>
          <c:orientation val="minMax"/>
        </c:scaling>
        <c:delete val="0"/>
        <c:axPos val="l"/>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3618400"/>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[HACKATHON WORKING FILE.xlsx]Q2!PivotTable1</c:name>
    <c:fmtId val="16"/>
  </c:pivotSource>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dirty="0"/>
              <a:t>CAMPAIGN ANALYSIS</a:t>
            </a:r>
          </a:p>
        </c:rich>
      </c:tx>
      <c:layout>
        <c:manualLayout>
          <c:xMode val="edge"/>
          <c:yMode val="edge"/>
          <c:x val="1.6141061257043377E-3"/>
          <c:y val="3.3685512174719497E-2"/>
        </c:manualLayout>
      </c:layout>
      <c:overlay val="0"/>
      <c:spPr>
        <a:noFill/>
        <a:ln>
          <a:noFill/>
        </a:ln>
        <a:effectLst/>
      </c:spPr>
    </c:title>
    <c:autoTitleDeleted val="0"/>
    <c:pivotFmts>
      <c:pivotFmt>
        <c:idx val="0"/>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solidFill>
              <a:schemeClr val="accent1"/>
            </a:solid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ln w="28575" cap="rnd">
            <a:solidFill>
              <a:schemeClr val="accent2"/>
            </a:solidFill>
            <a:round/>
          </a:ln>
          <a:effectLst/>
        </c:spPr>
        <c:marker>
          <c:symbol val="circle"/>
          <c:size val="6"/>
          <c:spPr>
            <a:solidFill>
              <a:schemeClr val="accent2"/>
            </a:solidFill>
            <a:ln>
              <a:noFill/>
            </a:ln>
            <a:effectLst/>
          </c:spPr>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ln w="28575" cap="rnd">
            <a:solidFill>
              <a:schemeClr val="accent2"/>
            </a:solidFill>
            <a:round/>
          </a:ln>
          <a:effectLst/>
        </c:spPr>
        <c:marker>
          <c:symbol val="circle"/>
          <c:size val="6"/>
          <c:spPr>
            <a:solidFill>
              <a:schemeClr val="accent2"/>
            </a:solidFill>
            <a:ln>
              <a:noFill/>
            </a:ln>
            <a:effectLst/>
          </c:spPr>
        </c:marker>
        <c:dLbl>
          <c:idx val="0"/>
          <c:layout>
            <c:manualLayout>
              <c:x val="-1.3462574044157342E-2"/>
              <c:y val="-0.10538691041635889"/>
            </c:manualLayout>
          </c:layout>
          <c:numFmt formatCode="0.00%" sourceLinked="0"/>
          <c:spPr>
            <a:noFill/>
            <a:ln>
              <a:noFill/>
            </a:ln>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
      </c:pivotFmt>
      <c:pivotFmt>
        <c:idx val="4"/>
        <c:dLbl>
          <c:idx val="0"/>
          <c:layout>
            <c:manualLayout>
              <c:x val="-2.6925148088314979E-3"/>
              <c:y val="-3.5746201966041107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dLbl>
          <c:idx val="0"/>
          <c:layout>
            <c:manualLayout>
              <c:x val="3.2310177705977383E-2"/>
              <c:y val="0"/>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solidFill>
              <a:schemeClr val="accent1"/>
            </a:solid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ln w="28575" cap="rnd">
            <a:solidFill>
              <a:schemeClr val="accent2"/>
            </a:solidFill>
            <a:round/>
          </a:ln>
          <a:effectLst/>
        </c:spPr>
        <c:marker>
          <c:symbol val="circle"/>
          <c:size val="6"/>
          <c:spPr>
            <a:solidFill>
              <a:schemeClr val="accent2"/>
            </a:solidFill>
            <a:ln>
              <a:noFill/>
            </a:ln>
            <a:effectLst/>
          </c:spPr>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dLbl>
          <c:idx val="0"/>
          <c:layout>
            <c:manualLayout>
              <c:x val="-2.6925148088314979E-3"/>
              <c:y val="-3.5746201966041107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dLbl>
          <c:idx val="0"/>
          <c:layout>
            <c:manualLayout>
              <c:x val="3.2310177705977383E-2"/>
              <c:y val="0"/>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ln w="28575" cap="rnd">
            <a:solidFill>
              <a:schemeClr val="accent2"/>
            </a:solidFill>
            <a:round/>
          </a:ln>
          <a:effectLst/>
        </c:spPr>
        <c:dLbl>
          <c:idx val="0"/>
          <c:layout>
            <c:manualLayout>
              <c:x val="-1.3462574044157342E-2"/>
              <c:y val="-0.10538691041635889"/>
            </c:manualLayout>
          </c:layout>
          <c:numFmt formatCode="0.00%" sourceLinked="0"/>
          <c:spPr>
            <a:noFill/>
            <a:ln>
              <a:noFill/>
            </a:ln>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1"/>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solidFill>
              <a:schemeClr val="accent1"/>
            </a:solid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ln w="28575" cap="rnd">
            <a:solidFill>
              <a:schemeClr val="accent2"/>
            </a:solidFill>
            <a:round/>
          </a:ln>
          <a:effectLst/>
        </c:spPr>
        <c:marker>
          <c:symbol val="circle"/>
          <c:size val="6"/>
          <c:spPr>
            <a:solidFill>
              <a:schemeClr val="accent2"/>
            </a:solidFill>
            <a:ln>
              <a:noFill/>
            </a:ln>
            <a:effectLst/>
          </c:spPr>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dLbl>
          <c:idx val="0"/>
          <c:layout>
            <c:manualLayout>
              <c:x val="-2.6925148088314979E-3"/>
              <c:y val="-3.5746201966041107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dLbl>
          <c:idx val="0"/>
          <c:layout>
            <c:manualLayout>
              <c:x val="3.2310177705977383E-2"/>
              <c:y val="0"/>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dLbl>
          <c:idx val="0"/>
          <c:layout>
            <c:manualLayout>
              <c:x val="-1.3462574044157342E-2"/>
              <c:y val="-0.10538691041635889"/>
            </c:manualLayout>
          </c:layout>
          <c:numFmt formatCode="0.00%" sourceLinked="0"/>
          <c:spPr>
            <a:noFill/>
            <a:ln>
              <a:noFill/>
            </a:ln>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s>
    <c:plotArea>
      <c:layout>
        <c:manualLayout>
          <c:layoutTarget val="inner"/>
          <c:xMode val="edge"/>
          <c:yMode val="edge"/>
          <c:x val="0.12599404095467087"/>
          <c:y val="0.18109091586675402"/>
          <c:w val="0.75686909289812121"/>
          <c:h val="0.73347380382233096"/>
        </c:manualLayout>
      </c:layout>
      <c:barChart>
        <c:barDir val="col"/>
        <c:grouping val="clustered"/>
        <c:varyColors val="0"/>
        <c:ser>
          <c:idx val="0"/>
          <c:order val="0"/>
          <c:tx>
            <c:strRef>
              <c:f>'Q2'!$C$13</c:f>
              <c:strCache>
                <c:ptCount val="1"/>
                <c:pt idx="0">
                  <c:v>Avg. CTR</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solidFill>
                <a:schemeClr val="accent1"/>
              </a:solid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'Q2'!$B$14:$B$17</c:f>
              <c:strCache>
                <c:ptCount val="3"/>
                <c:pt idx="0">
                  <c:v>Campaign A</c:v>
                </c:pt>
                <c:pt idx="1">
                  <c:v>Campaign B</c:v>
                </c:pt>
                <c:pt idx="2">
                  <c:v>Campaign C</c:v>
                </c:pt>
              </c:strCache>
            </c:strRef>
          </c:cat>
          <c:val>
            <c:numRef>
              <c:f>'Q2'!$C$14:$C$17</c:f>
              <c:numCache>
                <c:formatCode>0.0000%</c:formatCode>
                <c:ptCount val="3"/>
                <c:pt idx="0">
                  <c:v>4.9553471761230514E-4</c:v>
                </c:pt>
                <c:pt idx="1">
                  <c:v>6.0950739032154908E-4</c:v>
                </c:pt>
                <c:pt idx="2">
                  <c:v>1.6683999324280241E-4</c:v>
                </c:pt>
              </c:numCache>
            </c:numRef>
          </c:val>
          <c:extLst>
            <c:ext xmlns:c16="http://schemas.microsoft.com/office/drawing/2014/chart" uri="{C3380CC4-5D6E-409C-BE32-E72D297353CC}">
              <c16:uniqueId val="{00000000-A6B2-4A40-B632-C56D644FD507}"/>
            </c:ext>
          </c:extLst>
        </c:ser>
        <c:dLbls>
          <c:showLegendKey val="0"/>
          <c:showVal val="0"/>
          <c:showCatName val="0"/>
          <c:showSerName val="0"/>
          <c:showPercent val="0"/>
          <c:showBubbleSize val="0"/>
        </c:dLbls>
        <c:gapWidth val="219"/>
        <c:overlap val="-27"/>
        <c:axId val="1977366207"/>
        <c:axId val="1966651695"/>
      </c:barChart>
      <c:lineChart>
        <c:grouping val="standard"/>
        <c:varyColors val="0"/>
        <c:ser>
          <c:idx val="1"/>
          <c:order val="1"/>
          <c:tx>
            <c:strRef>
              <c:f>'Q2'!$D$13</c:f>
              <c:strCache>
                <c:ptCount val="1"/>
                <c:pt idx="0">
                  <c:v>Avg. Conversion rate</c:v>
                </c:pt>
              </c:strCache>
            </c:strRef>
          </c:tx>
          <c:spPr>
            <a:ln w="28575" cap="rnd">
              <a:solidFill>
                <a:schemeClr val="accent2"/>
              </a:solidFill>
              <a:round/>
            </a:ln>
            <a:effectLst/>
          </c:spPr>
          <c:marker>
            <c:symbol val="circle"/>
            <c:size val="6"/>
            <c:spPr>
              <a:solidFill>
                <a:schemeClr val="accent2"/>
              </a:solidFill>
              <a:ln>
                <a:noFill/>
              </a:ln>
              <a:effectLst/>
            </c:spPr>
          </c:marker>
          <c:dPt>
            <c:idx val="2"/>
            <c:bubble3D val="0"/>
            <c:extLst>
              <c:ext xmlns:c16="http://schemas.microsoft.com/office/drawing/2014/chart" uri="{C3380CC4-5D6E-409C-BE32-E72D297353CC}">
                <c16:uniqueId val="{00000001-A6B2-4A40-B632-C56D644FD507}"/>
              </c:ext>
            </c:extLst>
          </c:dPt>
          <c:dLbls>
            <c:dLbl>
              <c:idx val="0"/>
              <c:layout>
                <c:manualLayout>
                  <c:x val="-2.6925148088314979E-3"/>
                  <c:y val="-3.57462019660411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6B2-4A40-B632-C56D644FD507}"/>
                </c:ext>
              </c:extLst>
            </c:dLbl>
            <c:dLbl>
              <c:idx val="1"/>
              <c:layout>
                <c:manualLayout>
                  <c:x val="3.2310177705977383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6B2-4A40-B632-C56D644FD507}"/>
                </c:ext>
              </c:extLst>
            </c:dLbl>
            <c:dLbl>
              <c:idx val="2"/>
              <c:layout>
                <c:manualLayout>
                  <c:x val="-1.3462574044157342E-2"/>
                  <c:y val="-0.10538691041635889"/>
                </c:manualLayout>
              </c:layout>
              <c:numFmt formatCode="0.00%" sourceLinked="0"/>
              <c:spPr>
                <a:noFill/>
                <a:ln>
                  <a:noFill/>
                </a:ln>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A6B2-4A40-B632-C56D644FD507}"/>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25400">
                      <a:solidFill>
                        <a:schemeClr val="tx1">
                          <a:lumMod val="35000"/>
                          <a:lumOff val="65000"/>
                        </a:schemeClr>
                      </a:solidFill>
                    </a:ln>
                    <a:effectLst/>
                  </c:spPr>
                </c15:leaderLines>
              </c:ext>
            </c:extLst>
          </c:dLbls>
          <c:cat>
            <c:strRef>
              <c:f>'Q2'!$B$14:$B$17</c:f>
              <c:strCache>
                <c:ptCount val="3"/>
                <c:pt idx="0">
                  <c:v>Campaign A</c:v>
                </c:pt>
                <c:pt idx="1">
                  <c:v>Campaign B</c:v>
                </c:pt>
                <c:pt idx="2">
                  <c:v>Campaign C</c:v>
                </c:pt>
              </c:strCache>
            </c:strRef>
          </c:cat>
          <c:val>
            <c:numRef>
              <c:f>'Q2'!$D$14:$D$17</c:f>
              <c:numCache>
                <c:formatCode>General</c:formatCode>
                <c:ptCount val="3"/>
                <c:pt idx="0">
                  <c:v>0.31481481481481483</c:v>
                </c:pt>
                <c:pt idx="1">
                  <c:v>0.26958148334481835</c:v>
                </c:pt>
                <c:pt idx="2">
                  <c:v>5.2613048733310769E-2</c:v>
                </c:pt>
              </c:numCache>
            </c:numRef>
          </c:val>
          <c:smooth val="0"/>
          <c:extLst>
            <c:ext xmlns:c16="http://schemas.microsoft.com/office/drawing/2014/chart" uri="{C3380CC4-5D6E-409C-BE32-E72D297353CC}">
              <c16:uniqueId val="{00000004-A6B2-4A40-B632-C56D644FD507}"/>
            </c:ext>
          </c:extLst>
        </c:ser>
        <c:dLbls>
          <c:showLegendKey val="0"/>
          <c:showVal val="0"/>
          <c:showCatName val="0"/>
          <c:showSerName val="0"/>
          <c:showPercent val="0"/>
          <c:showBubbleSize val="0"/>
        </c:dLbls>
        <c:marker val="1"/>
        <c:smooth val="0"/>
        <c:axId val="1007395375"/>
        <c:axId val="1001540415"/>
      </c:lineChart>
      <c:catAx>
        <c:axId val="1977366207"/>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966651695"/>
        <c:crosses val="autoZero"/>
        <c:auto val="1"/>
        <c:lblAlgn val="ctr"/>
        <c:lblOffset val="100"/>
        <c:noMultiLvlLbl val="0"/>
      </c:catAx>
      <c:valAx>
        <c:axId val="1966651695"/>
        <c:scaling>
          <c:orientation val="minMax"/>
        </c:scaling>
        <c:delete val="0"/>
        <c:axPos val="l"/>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7366207"/>
        <c:crosses val="autoZero"/>
        <c:crossBetween val="between"/>
      </c:valAx>
      <c:valAx>
        <c:axId val="1001540415"/>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7395375"/>
        <c:crosses val="max"/>
        <c:crossBetween val="between"/>
      </c:valAx>
      <c:catAx>
        <c:axId val="1007395375"/>
        <c:scaling>
          <c:orientation val="minMax"/>
        </c:scaling>
        <c:delete val="1"/>
        <c:axPos val="b"/>
        <c:numFmt formatCode="General" sourceLinked="1"/>
        <c:majorTickMark val="none"/>
        <c:minorTickMark val="none"/>
        <c:tickLblPos val="nextTo"/>
        <c:crossAx val="1001540415"/>
        <c:crosses val="autoZero"/>
        <c:auto val="1"/>
        <c:lblAlgn val="ctr"/>
        <c:lblOffset val="100"/>
        <c:noMultiLvlLbl val="0"/>
      </c:catAx>
      <c:spPr>
        <a:noFill/>
        <a:ln>
          <a:noFill/>
        </a:ln>
        <a:effectLst/>
      </c:spPr>
    </c:plotArea>
    <c:legend>
      <c:legendPos val="r"/>
      <c:layout>
        <c:manualLayout>
          <c:xMode val="edge"/>
          <c:yMode val="edge"/>
          <c:x val="0.48442279265858751"/>
          <c:y val="1.8115085498839204E-3"/>
          <c:w val="0.46456841319713871"/>
          <c:h val="0.1238436862058909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tx1"/>
      </a:solidFill>
      <a:round/>
    </a:ln>
    <a:effectLst/>
  </c:spPr>
  <c:txPr>
    <a:bodyPr/>
    <a:lstStyle/>
    <a:p>
      <a:pPr>
        <a:defRPr/>
      </a:pPr>
      <a:endParaRPr lang="en-US"/>
    </a:p>
  </c:txPr>
  <c:externalData r:id="rId2">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cap="none" spc="20" baseline="0">
                <a:solidFill>
                  <a:schemeClr val="tx1">
                    <a:lumMod val="50000"/>
                    <a:lumOff val="50000"/>
                  </a:schemeClr>
                </a:solidFill>
                <a:latin typeface="+mn-lt"/>
                <a:ea typeface="+mn-ea"/>
                <a:cs typeface="+mn-cs"/>
              </a:defRPr>
            </a:pPr>
            <a:r>
              <a:rPr lang="en-US" sz="1800" dirty="0"/>
              <a:t>COST ANALYSIS      </a:t>
            </a:r>
          </a:p>
        </c:rich>
      </c:tx>
      <c:layout>
        <c:manualLayout>
          <c:xMode val="edge"/>
          <c:yMode val="edge"/>
          <c:x val="6.4019814424605373E-2"/>
          <c:y val="2.7037466203167246E-2"/>
        </c:manualLayout>
      </c:layout>
      <c:overlay val="0"/>
      <c:spPr>
        <a:noFill/>
        <a:ln>
          <a:noFill/>
        </a:ln>
        <a:effectLst/>
      </c:spPr>
      <c:txPr>
        <a:bodyPr rot="0" spcFirstLastPara="1" vertOverflow="ellipsis" vert="horz" wrap="square" anchor="ctr" anchorCtr="1"/>
        <a:lstStyle/>
        <a:p>
          <a:pPr>
            <a:defRPr sz="1800" b="1"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numFmt formatCode="#,##0.00" sourceLinked="0"/>
          <c:spPr>
            <a:solidFill>
              <a:schemeClr val="bg1"/>
            </a:solidFill>
            <a:ln>
              <a:solidFill>
                <a:schemeClr val="tx1"/>
              </a:solidFill>
            </a:ln>
            <a:effectLst/>
          </c:spPr>
          <c:txPr>
            <a:bodyPr rot="0" spcFirstLastPara="1" vertOverflow="ellipsis" vert="horz" wrap="square" anchor="ctr" anchorCtr="1"/>
            <a:lstStyle/>
            <a:p>
              <a:pPr>
                <a:defRPr sz="1200" b="1" i="0" u="none" strike="noStrike" kern="1200" baseline="0">
                  <a:solidFill>
                    <a:schemeClr val="tx1">
                      <a:lumMod val="50000"/>
                      <a:lumOff val="50000"/>
                    </a:schemeClr>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15875" cap="rnd" cmpd="sng" algn="ctr">
            <a:solidFill>
              <a:schemeClr val="accent1"/>
            </a:solidFill>
            <a:round/>
          </a:ln>
          <a:effectLst/>
        </c:spPr>
        <c:marker>
          <c:symbol val="none"/>
        </c:marker>
        <c:dLbl>
          <c:idx val="0"/>
          <c:numFmt formatCode="#,##0.00" sourceLinked="0"/>
          <c:spPr>
            <a:noFill/>
            <a:ln>
              <a:noFill/>
            </a:ln>
            <a:effectLst/>
          </c:spPr>
          <c:txPr>
            <a:bodyPr rot="0" spcFirstLastPara="1" vertOverflow="ellipsis" vert="horz" wrap="square" anchor="ctr" anchorCtr="1"/>
            <a:lstStyle/>
            <a:p>
              <a:pPr>
                <a:defRPr sz="1200" b="1"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2849158248263032E-2"/>
          <c:y val="0.14650576175543784"/>
          <c:w val="0.84984906328857657"/>
          <c:h val="0.76744585663756104"/>
        </c:manualLayout>
      </c:layout>
      <c:barChart>
        <c:barDir val="col"/>
        <c:grouping val="clustered"/>
        <c:varyColors val="0"/>
        <c:ser>
          <c:idx val="0"/>
          <c:order val="0"/>
          <c:tx>
            <c:v>Average of CPM</c:v>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numFmt formatCode="&quot;$&quot;#,##0.00" sourceLinked="0"/>
            <c:spPr>
              <a:solidFill>
                <a:schemeClr val="bg1"/>
              </a:solidFill>
              <a:ln>
                <a:solidFill>
                  <a:schemeClr val="tx1"/>
                </a:solidFill>
              </a:ln>
              <a:effectLst/>
            </c:spPr>
            <c:txPr>
              <a:bodyPr rot="0" spcFirstLastPara="1" vertOverflow="ellipsis" vert="horz" wrap="square" anchor="ctr" anchorCtr="1"/>
              <a:lstStyle/>
              <a:p>
                <a:pPr>
                  <a:defRPr sz="1200" b="1" i="0" u="none" strike="noStrike" kern="1200" baseline="0">
                    <a:solidFill>
                      <a:schemeClr val="tx1">
                        <a:lumMod val="50000"/>
                        <a:lumOff val="50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Lit>
              <c:ptCount val="8"/>
              <c:pt idx="0">
                <c:v>30-34 F</c:v>
              </c:pt>
              <c:pt idx="1">
                <c:v>30-34 M</c:v>
              </c:pt>
              <c:pt idx="2">
                <c:v>35-39 F</c:v>
              </c:pt>
              <c:pt idx="3">
                <c:v>35-39 M</c:v>
              </c:pt>
              <c:pt idx="4">
                <c:v>40-44 F</c:v>
              </c:pt>
              <c:pt idx="5">
                <c:v>40-44 M</c:v>
              </c:pt>
              <c:pt idx="6">
                <c:v>45-49 F</c:v>
              </c:pt>
              <c:pt idx="7">
                <c:v>45-49 M</c:v>
              </c:pt>
            </c:strLit>
          </c:cat>
          <c:val>
            <c:numLit>
              <c:formatCode>General</c:formatCode>
              <c:ptCount val="8"/>
              <c:pt idx="0">
                <c:v>0.19153404524487005</c:v>
              </c:pt>
              <c:pt idx="1">
                <c:v>0.14817978851472677</c:v>
              </c:pt>
              <c:pt idx="2">
                <c:v>0.26818502826219798</c:v>
              </c:pt>
              <c:pt idx="3">
                <c:v>0.21563680047798203</c:v>
              </c:pt>
              <c:pt idx="4">
                <c:v>0.31046210208344677</c:v>
              </c:pt>
              <c:pt idx="5">
                <c:v>0.26826713344190667</c:v>
              </c:pt>
              <c:pt idx="6">
                <c:v>0.36896680602004495</c:v>
              </c:pt>
              <c:pt idx="7">
                <c:v>0.25603138220576849</c:v>
              </c:pt>
            </c:numLit>
          </c:val>
          <c:extLst>
            <c:ext xmlns:c16="http://schemas.microsoft.com/office/drawing/2014/chart" uri="{C3380CC4-5D6E-409C-BE32-E72D297353CC}">
              <c16:uniqueId val="{00000000-413E-462F-9914-6835B2B1D0C9}"/>
            </c:ext>
          </c:extLst>
        </c:ser>
        <c:dLbls>
          <c:dLblPos val="inBase"/>
          <c:showLegendKey val="0"/>
          <c:showVal val="1"/>
          <c:showCatName val="0"/>
          <c:showSerName val="0"/>
          <c:showPercent val="0"/>
          <c:showBubbleSize val="0"/>
        </c:dLbls>
        <c:gapWidth val="219"/>
        <c:overlap val="-27"/>
        <c:axId val="120251951"/>
        <c:axId val="120252431"/>
      </c:barChart>
      <c:lineChart>
        <c:grouping val="standard"/>
        <c:varyColors val="0"/>
        <c:ser>
          <c:idx val="1"/>
          <c:order val="1"/>
          <c:tx>
            <c:v>Average of CPA</c:v>
          </c:tx>
          <c:spPr>
            <a:ln w="15875" cap="rnd">
              <a:solidFill>
                <a:schemeClr val="accent2"/>
              </a:solidFill>
              <a:round/>
            </a:ln>
            <a:effectLst/>
          </c:spPr>
          <c:marker>
            <c:symbol val="none"/>
          </c:marker>
          <c:dLbls>
            <c:dLbl>
              <c:idx val="0"/>
              <c:layout>
                <c:manualLayout>
                  <c:x val="2.4437927663734115E-3"/>
                  <c:y val="-2.921129503407984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13E-462F-9914-6835B2B1D0C9}"/>
                </c:ext>
              </c:extLst>
            </c:dLbl>
            <c:dLbl>
              <c:idx val="1"/>
              <c:layout>
                <c:manualLayout>
                  <c:x val="-7.331378299120235E-3"/>
                  <c:y val="-1.622849724115558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13E-462F-9914-6835B2B1D0C9}"/>
                </c:ext>
              </c:extLst>
            </c:dLbl>
            <c:dLbl>
              <c:idx val="5"/>
              <c:layout>
                <c:manualLayout>
                  <c:x val="-1.466275659824047E-2"/>
                  <c:y val="-3.2456994482310936E-3"/>
                </c:manualLayout>
              </c:layout>
              <c:showLegendKey val="0"/>
              <c:showVal val="1"/>
              <c:showCatName val="0"/>
              <c:showSerName val="0"/>
              <c:showPercent val="0"/>
              <c:showBubbleSize val="0"/>
              <c:extLst>
                <c:ext xmlns:c15="http://schemas.microsoft.com/office/drawing/2012/chart" uri="{CE6537A1-D6FC-4f65-9D91-7224C49458BB}">
                  <c15:layout>
                    <c:manualLayout>
                      <c:w val="0.11143695014662756"/>
                      <c:h val="5.7286595261278807E-2"/>
                    </c:manualLayout>
                  </c15:layout>
                </c:ext>
                <c:ext xmlns:c16="http://schemas.microsoft.com/office/drawing/2014/chart" uri="{C3380CC4-5D6E-409C-BE32-E72D297353CC}">
                  <c16:uniqueId val="{00000003-413E-462F-9914-6835B2B1D0C9}"/>
                </c:ext>
              </c:extLst>
            </c:dLbl>
            <c:dLbl>
              <c:idx val="7"/>
              <c:layout>
                <c:manualLayout>
                  <c:x val="-1.8365472910927456E-2"/>
                  <c:y val="-6.86577411603158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13E-462F-9914-6835B2B1D0C9}"/>
                </c:ext>
              </c:extLst>
            </c:dLbl>
            <c:numFmt formatCode="&quot;$&quot;#,##0" sourceLinked="0"/>
            <c:spPr>
              <a:noFill/>
              <a:ln>
                <a:noFill/>
              </a:ln>
              <a:effectLst/>
            </c:spPr>
            <c:txPr>
              <a:bodyPr rot="0" spcFirstLastPara="1" vertOverflow="ellipsis" vert="horz" wrap="square" anchor="ctr" anchorCtr="1"/>
              <a:lstStyle/>
              <a:p>
                <a:pPr>
                  <a:defRPr sz="1200" b="1"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Lit>
              <c:ptCount val="8"/>
              <c:pt idx="0">
                <c:v>30-34 F</c:v>
              </c:pt>
              <c:pt idx="1">
                <c:v>30-34 M</c:v>
              </c:pt>
              <c:pt idx="2">
                <c:v>35-39 F</c:v>
              </c:pt>
              <c:pt idx="3">
                <c:v>35-39 M</c:v>
              </c:pt>
              <c:pt idx="4">
                <c:v>40-44 F</c:v>
              </c:pt>
              <c:pt idx="5">
                <c:v>40-44 M</c:v>
              </c:pt>
              <c:pt idx="6">
                <c:v>45-49 F</c:v>
              </c:pt>
              <c:pt idx="7">
                <c:v>45-49 M</c:v>
              </c:pt>
            </c:strLit>
          </c:cat>
          <c:val>
            <c:numLit>
              <c:formatCode>General</c:formatCode>
              <c:ptCount val="8"/>
              <c:pt idx="0">
                <c:v>14.551339243981607</c:v>
              </c:pt>
              <c:pt idx="1">
                <c:v>10.128055103689405</c:v>
              </c:pt>
              <c:pt idx="2">
                <c:v>25.716657414944962</c:v>
              </c:pt>
              <c:pt idx="3">
                <c:v>17.519016764649876</c:v>
              </c:pt>
              <c:pt idx="4">
                <c:v>25.916749731781636</c:v>
              </c:pt>
              <c:pt idx="5">
                <c:v>21.71205502444014</c:v>
              </c:pt>
              <c:pt idx="6">
                <c:v>36.163612898248786</c:v>
              </c:pt>
              <c:pt idx="7">
                <c:v>26.930877188971277</c:v>
              </c:pt>
            </c:numLit>
          </c:val>
          <c:smooth val="0"/>
          <c:extLst>
            <c:ext xmlns:c16="http://schemas.microsoft.com/office/drawing/2014/chart" uri="{C3380CC4-5D6E-409C-BE32-E72D297353CC}">
              <c16:uniqueId val="{00000005-413E-462F-9914-6835B2B1D0C9}"/>
            </c:ext>
          </c:extLst>
        </c:ser>
        <c:dLbls>
          <c:showLegendKey val="0"/>
          <c:showVal val="1"/>
          <c:showCatName val="0"/>
          <c:showSerName val="0"/>
          <c:showPercent val="0"/>
          <c:showBubbleSize val="0"/>
        </c:dLbls>
        <c:marker val="1"/>
        <c:smooth val="0"/>
        <c:axId val="1188798943"/>
        <c:axId val="1188798463"/>
      </c:lineChart>
      <c:catAx>
        <c:axId val="1202519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50000"/>
                    <a:lumOff val="50000"/>
                  </a:schemeClr>
                </a:solidFill>
                <a:latin typeface="+mn-lt"/>
                <a:ea typeface="+mn-ea"/>
                <a:cs typeface="+mn-cs"/>
              </a:defRPr>
            </a:pPr>
            <a:endParaRPr lang="en-US"/>
          </a:p>
        </c:txPr>
        <c:crossAx val="120252431"/>
        <c:crosses val="autoZero"/>
        <c:auto val="1"/>
        <c:lblAlgn val="ctr"/>
        <c:lblOffset val="100"/>
        <c:noMultiLvlLbl val="0"/>
      </c:catAx>
      <c:valAx>
        <c:axId val="1202524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50000"/>
                    <a:lumOff val="50000"/>
                  </a:schemeClr>
                </a:solidFill>
                <a:latin typeface="+mn-lt"/>
                <a:ea typeface="+mn-ea"/>
                <a:cs typeface="+mn-cs"/>
              </a:defRPr>
            </a:pPr>
            <a:endParaRPr lang="en-US"/>
          </a:p>
        </c:txPr>
        <c:crossAx val="120251951"/>
        <c:crosses val="autoZero"/>
        <c:crossBetween val="between"/>
      </c:valAx>
      <c:valAx>
        <c:axId val="1188798463"/>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50000"/>
                    <a:lumOff val="50000"/>
                  </a:schemeClr>
                </a:solidFill>
                <a:latin typeface="+mn-lt"/>
                <a:ea typeface="+mn-ea"/>
                <a:cs typeface="+mn-cs"/>
              </a:defRPr>
            </a:pPr>
            <a:endParaRPr lang="en-US"/>
          </a:p>
        </c:txPr>
        <c:crossAx val="1188798943"/>
        <c:crosses val="max"/>
        <c:crossBetween val="between"/>
      </c:valAx>
      <c:catAx>
        <c:axId val="1188798943"/>
        <c:scaling>
          <c:orientation val="minMax"/>
        </c:scaling>
        <c:delete val="1"/>
        <c:axPos val="b"/>
        <c:numFmt formatCode="General" sourceLinked="1"/>
        <c:majorTickMark val="none"/>
        <c:minorTickMark val="none"/>
        <c:tickLblPos val="nextTo"/>
        <c:crossAx val="1188798463"/>
        <c:crosses val="autoZero"/>
        <c:auto val="1"/>
        <c:lblAlgn val="ctr"/>
        <c:lblOffset val="100"/>
        <c:noMultiLvlLbl val="0"/>
      </c:catAx>
      <c:spPr>
        <a:noFill/>
        <a:ln>
          <a:noFill/>
        </a:ln>
        <a:effectLst/>
      </c:spPr>
    </c:plotArea>
    <c:legend>
      <c:legendPos val="b"/>
      <c:layout>
        <c:manualLayout>
          <c:xMode val="edge"/>
          <c:yMode val="edge"/>
          <c:x val="0.45347798940293704"/>
          <c:y val="2.3662937945804485E-2"/>
          <c:w val="0.54652192486203155"/>
          <c:h val="6.8982102650995303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5875" cap="flat" cmpd="sng" algn="ctr">
      <a:solidFill>
        <a:schemeClr val="tx2">
          <a:lumMod val="50000"/>
          <a:lumOff val="50000"/>
        </a:schemeClr>
      </a:solidFill>
      <a:round/>
    </a:ln>
    <a:effectLst/>
  </c:spPr>
  <c:txPr>
    <a:bodyPr/>
    <a:lstStyle/>
    <a:p>
      <a:pPr>
        <a:defRPr b="1" i="0" baseline="0"/>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[HACKATHON WORKING FILE.xlsx]Interest analysis!PivotTable5</c:name>
    <c:fmtId val="26"/>
  </c:pivotSource>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US" sz="1600" dirty="0"/>
              <a:t>TOP</a:t>
            </a:r>
            <a:r>
              <a:rPr lang="en-US" sz="1600" baseline="0" dirty="0"/>
              <a:t> 20 INTEREST GROUPS BY CONVERSION RATE</a:t>
            </a:r>
            <a:endParaRPr lang="en-US" sz="1600" dirty="0"/>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'Interest analysis'!$E$1048532</c:f>
              <c:strCache>
                <c:ptCount val="1"/>
                <c:pt idx="0">
                  <c:v>Total</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'Interest analysis'!$D$1048533:$D$1048553</c:f>
              <c:strCache>
                <c:ptCount val="20"/>
                <c:pt idx="0">
                  <c:v>65</c:v>
                </c:pt>
                <c:pt idx="1">
                  <c:v>31</c:v>
                </c:pt>
                <c:pt idx="2">
                  <c:v>15</c:v>
                </c:pt>
                <c:pt idx="3">
                  <c:v>21</c:v>
                </c:pt>
                <c:pt idx="4">
                  <c:v>32</c:v>
                </c:pt>
                <c:pt idx="5">
                  <c:v>104</c:v>
                </c:pt>
                <c:pt idx="6">
                  <c:v>101</c:v>
                </c:pt>
                <c:pt idx="7">
                  <c:v>29</c:v>
                </c:pt>
                <c:pt idx="8">
                  <c:v>10</c:v>
                </c:pt>
                <c:pt idx="9">
                  <c:v>2</c:v>
                </c:pt>
                <c:pt idx="10">
                  <c:v>64</c:v>
                </c:pt>
                <c:pt idx="11">
                  <c:v>24</c:v>
                </c:pt>
                <c:pt idx="12">
                  <c:v>36</c:v>
                </c:pt>
                <c:pt idx="13">
                  <c:v>7</c:v>
                </c:pt>
                <c:pt idx="14">
                  <c:v>63</c:v>
                </c:pt>
                <c:pt idx="15">
                  <c:v>28</c:v>
                </c:pt>
                <c:pt idx="16">
                  <c:v>20</c:v>
                </c:pt>
                <c:pt idx="17">
                  <c:v>16</c:v>
                </c:pt>
                <c:pt idx="18">
                  <c:v>30</c:v>
                </c:pt>
                <c:pt idx="19">
                  <c:v>26</c:v>
                </c:pt>
              </c:strCache>
            </c:strRef>
          </c:cat>
          <c:val>
            <c:numRef>
              <c:f>'Interest analysis'!$E$1048533:$E$1048553</c:f>
              <c:numCache>
                <c:formatCode>General</c:formatCode>
                <c:ptCount val="20"/>
                <c:pt idx="0">
                  <c:v>0.28120987271179826</c:v>
                </c:pt>
                <c:pt idx="1">
                  <c:v>0.27740685045948199</c:v>
                </c:pt>
                <c:pt idx="2">
                  <c:v>0.2517531358974241</c:v>
                </c:pt>
                <c:pt idx="3">
                  <c:v>0.2292722308045925</c:v>
                </c:pt>
                <c:pt idx="4">
                  <c:v>0.2156423845373783</c:v>
                </c:pt>
                <c:pt idx="5">
                  <c:v>0.21435406698564594</c:v>
                </c:pt>
                <c:pt idx="6">
                  <c:v>0.20913435597022187</c:v>
                </c:pt>
                <c:pt idx="7">
                  <c:v>0.20901495101945658</c:v>
                </c:pt>
                <c:pt idx="8">
                  <c:v>0.20505843298256013</c:v>
                </c:pt>
                <c:pt idx="9">
                  <c:v>0.20151192394074627</c:v>
                </c:pt>
                <c:pt idx="10">
                  <c:v>0.18585105494743973</c:v>
                </c:pt>
                <c:pt idx="11">
                  <c:v>0.17648924120515697</c:v>
                </c:pt>
                <c:pt idx="12">
                  <c:v>0.16159951159951161</c:v>
                </c:pt>
                <c:pt idx="13">
                  <c:v>0.15043138248684021</c:v>
                </c:pt>
                <c:pt idx="14">
                  <c:v>0.1463327415959132</c:v>
                </c:pt>
                <c:pt idx="15">
                  <c:v>0.14582533701974171</c:v>
                </c:pt>
                <c:pt idx="16">
                  <c:v>0.13945148508923047</c:v>
                </c:pt>
                <c:pt idx="17">
                  <c:v>0.13676841005959334</c:v>
                </c:pt>
                <c:pt idx="18">
                  <c:v>0.13495627575987348</c:v>
                </c:pt>
                <c:pt idx="19">
                  <c:v>0.13226260163148995</c:v>
                </c:pt>
              </c:numCache>
            </c:numRef>
          </c:val>
          <c:extLst>
            <c:ext xmlns:c16="http://schemas.microsoft.com/office/drawing/2014/chart" uri="{C3380CC4-5D6E-409C-BE32-E72D297353CC}">
              <c16:uniqueId val="{00000000-A167-4F9D-9FEF-16395BEA4F85}"/>
            </c:ext>
          </c:extLst>
        </c:ser>
        <c:dLbls>
          <c:dLblPos val="outEnd"/>
          <c:showLegendKey val="0"/>
          <c:showVal val="1"/>
          <c:showCatName val="0"/>
          <c:showSerName val="0"/>
          <c:showPercent val="0"/>
          <c:showBubbleSize val="0"/>
        </c:dLbls>
        <c:gapWidth val="164"/>
        <c:overlap val="-22"/>
        <c:axId val="2080415824"/>
        <c:axId val="2080414864"/>
      </c:barChart>
      <c:catAx>
        <c:axId val="2080415824"/>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414864"/>
        <c:crosses val="autoZero"/>
        <c:auto val="1"/>
        <c:lblAlgn val="ctr"/>
        <c:lblOffset val="100"/>
        <c:noMultiLvlLbl val="0"/>
      </c:catAx>
      <c:valAx>
        <c:axId val="208041486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4158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dbl" algn="ctr">
      <a:solidFill>
        <a:schemeClr val="accent1"/>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25">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75000"/>
            <a:lumOff val="25000"/>
          </a:schemeClr>
        </a:solidFill>
      </a:ln>
    </cs:spPr>
  </cs:downBar>
  <cs:dropLine>
    <cs:lnRef idx="0"/>
    <cs:fillRef idx="0"/>
    <cs:effectRef idx="0"/>
    <cs:fontRef idx="minor">
      <a:schemeClr val="dk1"/>
    </cs:fontRef>
    <cs:spPr>
      <a:ln w="9525">
        <a:solidFill>
          <a:schemeClr val="tx1">
            <a:lumMod val="75000"/>
            <a:lumOff val="25000"/>
          </a:schemeClr>
        </a:solidFill>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75000"/>
            <a:lumOff val="2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993A3-BF47-4846-814B-7FEC270976D0}" type="datetimeFigureOut">
              <a:rPr lang="en-US" smtClean="0"/>
              <a:t>9/9/2025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D70596-52B6-403E-B3E0-353273012C6C}" type="slidenum">
              <a:rPr lang="en-US" smtClean="0"/>
              <a:t>‹#›</a:t>
            </a:fld>
            <a:endParaRPr lang="en-US" dirty="0"/>
          </a:p>
        </p:txBody>
      </p:sp>
    </p:spTree>
    <p:extLst>
      <p:ext uri="{BB962C8B-B14F-4D97-AF65-F5344CB8AC3E}">
        <p14:creationId xmlns:p14="http://schemas.microsoft.com/office/powerpoint/2010/main" val="4276323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D70596-52B6-403E-B3E0-353273012C6C}" type="slidenum">
              <a:rPr lang="en-US" smtClean="0"/>
              <a:t>15</a:t>
            </a:fld>
            <a:endParaRPr lang="en-US" dirty="0"/>
          </a:p>
        </p:txBody>
      </p:sp>
    </p:spTree>
    <p:extLst>
      <p:ext uri="{BB962C8B-B14F-4D97-AF65-F5344CB8AC3E}">
        <p14:creationId xmlns:p14="http://schemas.microsoft.com/office/powerpoint/2010/main" val="34506157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C3C419-3E6F-4D33-8E8A-6E71F13762DA}" type="datetimeFigureOut">
              <a:rPr lang="en-US" smtClean="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90495F6-0AB3-43F1-9FAA-E47BF43D748E}" type="slidenum">
              <a:rPr lang="en-US" smtClean="0"/>
              <a:t>‹#›</a:t>
            </a:fld>
            <a:endParaRPr lang="en-US" dirty="0"/>
          </a:p>
        </p:txBody>
      </p:sp>
    </p:spTree>
    <p:extLst>
      <p:ext uri="{BB962C8B-B14F-4D97-AF65-F5344CB8AC3E}">
        <p14:creationId xmlns:p14="http://schemas.microsoft.com/office/powerpoint/2010/main" val="3896533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3C419-3E6F-4D33-8E8A-6E71F13762DA}" type="datetimeFigureOut">
              <a:rPr lang="en-US" smtClean="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0495F6-0AB3-43F1-9FAA-E47BF43D748E}" type="slidenum">
              <a:rPr lang="en-US" smtClean="0"/>
              <a:t>‹#›</a:t>
            </a:fld>
            <a:endParaRPr lang="en-US" dirty="0"/>
          </a:p>
        </p:txBody>
      </p:sp>
    </p:spTree>
    <p:extLst>
      <p:ext uri="{BB962C8B-B14F-4D97-AF65-F5344CB8AC3E}">
        <p14:creationId xmlns:p14="http://schemas.microsoft.com/office/powerpoint/2010/main" val="181789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3C419-3E6F-4D33-8E8A-6E71F13762DA}" type="datetimeFigureOut">
              <a:rPr lang="en-US" smtClean="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0495F6-0AB3-43F1-9FAA-E47BF43D748E}" type="slidenum">
              <a:rPr lang="en-US" smtClean="0"/>
              <a:t>‹#›</a:t>
            </a:fld>
            <a:endParaRPr lang="en-US" dirty="0"/>
          </a:p>
        </p:txBody>
      </p:sp>
    </p:spTree>
    <p:extLst>
      <p:ext uri="{BB962C8B-B14F-4D97-AF65-F5344CB8AC3E}">
        <p14:creationId xmlns:p14="http://schemas.microsoft.com/office/powerpoint/2010/main" val="111165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3C419-3E6F-4D33-8E8A-6E71F13762DA}" type="datetimeFigureOut">
              <a:rPr lang="en-US" smtClean="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0495F6-0AB3-43F1-9FAA-E47BF43D748E}" type="slidenum">
              <a:rPr lang="en-US" smtClean="0"/>
              <a:t>‹#›</a:t>
            </a:fld>
            <a:endParaRPr lang="en-US" dirty="0"/>
          </a:p>
        </p:txBody>
      </p:sp>
    </p:spTree>
    <p:extLst>
      <p:ext uri="{BB962C8B-B14F-4D97-AF65-F5344CB8AC3E}">
        <p14:creationId xmlns:p14="http://schemas.microsoft.com/office/powerpoint/2010/main" val="2394289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9C3C419-3E6F-4D33-8E8A-6E71F13762DA}" type="datetimeFigureOut">
              <a:rPr lang="en-US" smtClean="0"/>
              <a:t>9/9/2025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90495F6-0AB3-43F1-9FAA-E47BF43D748E}" type="slidenum">
              <a:rPr lang="en-US" smtClean="0"/>
              <a:t>‹#›</a:t>
            </a:fld>
            <a:endParaRPr lang="en-US" dirty="0"/>
          </a:p>
        </p:txBody>
      </p:sp>
    </p:spTree>
    <p:extLst>
      <p:ext uri="{BB962C8B-B14F-4D97-AF65-F5344CB8AC3E}">
        <p14:creationId xmlns:p14="http://schemas.microsoft.com/office/powerpoint/2010/main" val="3350035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C3C419-3E6F-4D33-8E8A-6E71F13762DA}" type="datetimeFigureOut">
              <a:rPr lang="en-US" smtClean="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0495F6-0AB3-43F1-9FAA-E47BF43D748E}" type="slidenum">
              <a:rPr lang="en-US" smtClean="0"/>
              <a:t>‹#›</a:t>
            </a:fld>
            <a:endParaRPr lang="en-US" dirty="0"/>
          </a:p>
        </p:txBody>
      </p:sp>
    </p:spTree>
    <p:extLst>
      <p:ext uri="{BB962C8B-B14F-4D97-AF65-F5344CB8AC3E}">
        <p14:creationId xmlns:p14="http://schemas.microsoft.com/office/powerpoint/2010/main" val="2654991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C3C419-3E6F-4D33-8E8A-6E71F13762DA}" type="datetimeFigureOut">
              <a:rPr lang="en-US" smtClean="0"/>
              <a:t>9/9/2025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90495F6-0AB3-43F1-9FAA-E47BF43D748E}" type="slidenum">
              <a:rPr lang="en-US" smtClean="0"/>
              <a:t>‹#›</a:t>
            </a:fld>
            <a:endParaRPr lang="en-US" dirty="0"/>
          </a:p>
        </p:txBody>
      </p:sp>
    </p:spTree>
    <p:extLst>
      <p:ext uri="{BB962C8B-B14F-4D97-AF65-F5344CB8AC3E}">
        <p14:creationId xmlns:p14="http://schemas.microsoft.com/office/powerpoint/2010/main" val="258151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C3C419-3E6F-4D33-8E8A-6E71F13762DA}" type="datetimeFigureOut">
              <a:rPr lang="en-US" smtClean="0"/>
              <a:t>9/9/2025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90495F6-0AB3-43F1-9FAA-E47BF43D748E}" type="slidenum">
              <a:rPr lang="en-US" smtClean="0"/>
              <a:t>‹#›</a:t>
            </a:fld>
            <a:endParaRPr lang="en-US" dirty="0"/>
          </a:p>
        </p:txBody>
      </p:sp>
    </p:spTree>
    <p:extLst>
      <p:ext uri="{BB962C8B-B14F-4D97-AF65-F5344CB8AC3E}">
        <p14:creationId xmlns:p14="http://schemas.microsoft.com/office/powerpoint/2010/main" val="2749422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3C419-3E6F-4D33-8E8A-6E71F13762DA}" type="datetimeFigureOut">
              <a:rPr lang="en-US" smtClean="0"/>
              <a:t>9/9/2025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90495F6-0AB3-43F1-9FAA-E47BF43D748E}" type="slidenum">
              <a:rPr lang="en-US" smtClean="0"/>
              <a:t>‹#›</a:t>
            </a:fld>
            <a:endParaRPr lang="en-US" dirty="0"/>
          </a:p>
        </p:txBody>
      </p:sp>
    </p:spTree>
    <p:extLst>
      <p:ext uri="{BB962C8B-B14F-4D97-AF65-F5344CB8AC3E}">
        <p14:creationId xmlns:p14="http://schemas.microsoft.com/office/powerpoint/2010/main" val="3886947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3C419-3E6F-4D33-8E8A-6E71F13762DA}" type="datetimeFigureOut">
              <a:rPr lang="en-US" smtClean="0"/>
              <a:t>9/9/2025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90495F6-0AB3-43F1-9FAA-E47BF43D748E}" type="slidenum">
              <a:rPr lang="en-US" smtClean="0"/>
              <a:t>‹#›</a:t>
            </a:fld>
            <a:endParaRPr lang="en-US" dirty="0"/>
          </a:p>
        </p:txBody>
      </p:sp>
    </p:spTree>
    <p:extLst>
      <p:ext uri="{BB962C8B-B14F-4D97-AF65-F5344CB8AC3E}">
        <p14:creationId xmlns:p14="http://schemas.microsoft.com/office/powerpoint/2010/main" val="2738783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3C419-3E6F-4D33-8E8A-6E71F13762DA}" type="datetimeFigureOut">
              <a:rPr lang="en-US" smtClean="0"/>
              <a:t>9/9/2025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90495F6-0AB3-43F1-9FAA-E47BF43D748E}" type="slidenum">
              <a:rPr lang="en-US" smtClean="0"/>
              <a:t>‹#›</a:t>
            </a:fld>
            <a:endParaRPr lang="en-US" dirty="0"/>
          </a:p>
        </p:txBody>
      </p:sp>
    </p:spTree>
    <p:extLst>
      <p:ext uri="{BB962C8B-B14F-4D97-AF65-F5344CB8AC3E}">
        <p14:creationId xmlns:p14="http://schemas.microsoft.com/office/powerpoint/2010/main" val="105390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alpha val="28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9C3C419-3E6F-4D33-8E8A-6E71F13762DA}" type="datetimeFigureOut">
              <a:rPr lang="en-US" smtClean="0"/>
              <a:t>9/9/2025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90495F6-0AB3-43F1-9FAA-E47BF43D748E}" type="slidenum">
              <a:rPr lang="en-US" smtClean="0"/>
              <a:t>‹#›</a:t>
            </a:fld>
            <a:endParaRPr lang="en-US" dirty="0"/>
          </a:p>
        </p:txBody>
      </p:sp>
    </p:spTree>
    <p:extLst>
      <p:ext uri="{BB962C8B-B14F-4D97-AF65-F5344CB8AC3E}">
        <p14:creationId xmlns:p14="http://schemas.microsoft.com/office/powerpoint/2010/main" val="2773233306"/>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F0EB-2FDA-D95A-72A1-B169D2D6C8D8}"/>
              </a:ext>
            </a:extLst>
          </p:cNvPr>
          <p:cNvSpPr>
            <a:spLocks noGrp="1"/>
          </p:cNvSpPr>
          <p:nvPr>
            <p:ph type="ctrTitle"/>
          </p:nvPr>
        </p:nvSpPr>
        <p:spPr>
          <a:xfrm>
            <a:off x="1560576" y="2702313"/>
            <a:ext cx="8734425" cy="612387"/>
          </a:xfrm>
        </p:spPr>
        <p:txBody>
          <a:bodyPr>
            <a:noAutofit/>
          </a:bodyPr>
          <a:lstStyle/>
          <a:p>
            <a:r>
              <a:rPr lang="en-US" sz="6000" dirty="0">
                <a:latin typeface="Amazon Ember Display Heavy" panose="020F0803020204020204" pitchFamily="34" charset="0"/>
                <a:ea typeface="Amazon Ember Display Heavy" panose="020F0803020204020204" pitchFamily="34" charset="0"/>
                <a:cs typeface="Amazon Ember Display Heavy" panose="020F0803020204020204" pitchFamily="34" charset="0"/>
              </a:rPr>
              <a:t>TRENDWAVE MARKETING ANALYSIS</a:t>
            </a:r>
          </a:p>
        </p:txBody>
      </p:sp>
      <p:sp>
        <p:nvSpPr>
          <p:cNvPr id="3" name="Subtitle 2">
            <a:extLst>
              <a:ext uri="{FF2B5EF4-FFF2-40B4-BE49-F238E27FC236}">
                <a16:creationId xmlns:a16="http://schemas.microsoft.com/office/drawing/2014/main" id="{11FA055D-A3BB-38A6-AB0F-53AAF8F68A20}"/>
              </a:ext>
            </a:extLst>
          </p:cNvPr>
          <p:cNvSpPr>
            <a:spLocks noGrp="1"/>
          </p:cNvSpPr>
          <p:nvPr>
            <p:ph type="subTitle" idx="1"/>
          </p:nvPr>
        </p:nvSpPr>
        <p:spPr>
          <a:xfrm>
            <a:off x="1066800" y="4860328"/>
            <a:ext cx="9228201" cy="1645920"/>
          </a:xfrm>
        </p:spPr>
        <p:txBody>
          <a:bodyPr/>
          <a:lstStyle/>
          <a:p>
            <a:r>
              <a:rPr lang="en-US" dirty="0"/>
              <a:t>PRESENTER: GUNTAS SINGH</a:t>
            </a:r>
          </a:p>
          <a:p>
            <a:r>
              <a:rPr lang="en-US" dirty="0"/>
              <a:t>DATE: 9/9/2025</a:t>
            </a:r>
          </a:p>
        </p:txBody>
      </p:sp>
    </p:spTree>
    <p:extLst>
      <p:ext uri="{BB962C8B-B14F-4D97-AF65-F5344CB8AC3E}">
        <p14:creationId xmlns:p14="http://schemas.microsoft.com/office/powerpoint/2010/main" val="2459369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E0C5-D201-A4F2-2D6A-BA2850EC361E}"/>
              </a:ext>
            </a:extLst>
          </p:cNvPr>
          <p:cNvSpPr>
            <a:spLocks noGrp="1"/>
          </p:cNvSpPr>
          <p:nvPr>
            <p:ph type="title"/>
          </p:nvPr>
        </p:nvSpPr>
        <p:spPr>
          <a:xfrm>
            <a:off x="152400" y="332231"/>
            <a:ext cx="10937748" cy="972694"/>
          </a:xfrm>
        </p:spPr>
        <p:txBody>
          <a:bodyPr>
            <a:normAutofit fontScale="90000"/>
          </a:bodyPr>
          <a:lstStyle/>
          <a:p>
            <a:r>
              <a:rPr lang="en-US" b="1" dirty="0"/>
              <a:t>DEMOGRAPHIC ANALYSIS (DEEP DIVE 1)</a:t>
            </a:r>
            <a:endParaRPr lang="en-US" dirty="0"/>
          </a:p>
        </p:txBody>
      </p:sp>
      <p:graphicFrame>
        <p:nvGraphicFramePr>
          <p:cNvPr id="6" name="Object 5">
            <a:extLst>
              <a:ext uri="{FF2B5EF4-FFF2-40B4-BE49-F238E27FC236}">
                <a16:creationId xmlns:a16="http://schemas.microsoft.com/office/drawing/2014/main" id="{4D71FD30-A736-BCA5-2810-51433327BE2B}"/>
              </a:ext>
            </a:extLst>
          </p:cNvPr>
          <p:cNvGraphicFramePr>
            <a:graphicFrameLocks noChangeAspect="1"/>
          </p:cNvGraphicFramePr>
          <p:nvPr>
            <p:extLst>
              <p:ext uri="{D42A27DB-BD31-4B8C-83A1-F6EECF244321}">
                <p14:modId xmlns:p14="http://schemas.microsoft.com/office/powerpoint/2010/main" val="772109047"/>
              </p:ext>
            </p:extLst>
          </p:nvPr>
        </p:nvGraphicFramePr>
        <p:xfrm>
          <a:off x="485775" y="1344970"/>
          <a:ext cx="5029200" cy="2743200"/>
        </p:xfrm>
        <a:graphic>
          <a:graphicData uri="http://schemas.openxmlformats.org/presentationml/2006/ole">
            <mc:AlternateContent xmlns:mc="http://schemas.openxmlformats.org/markup-compatibility/2006">
              <mc:Choice xmlns:v="urn:schemas-microsoft-com:vml" Requires="v">
                <p:oleObj name="Worksheet" r:id="rId2" imgW="3345106" imgH="1584907" progId="Excel.Sheet.12">
                  <p:embed/>
                </p:oleObj>
              </mc:Choice>
              <mc:Fallback>
                <p:oleObj name="Worksheet" r:id="rId2" imgW="3345106" imgH="1584907" progId="Excel.Sheet.12">
                  <p:embed/>
                  <p:pic>
                    <p:nvPicPr>
                      <p:cNvPr id="0" name=""/>
                      <p:cNvPicPr/>
                      <p:nvPr/>
                    </p:nvPicPr>
                    <p:blipFill>
                      <a:blip r:embed="rId3"/>
                      <a:stretch>
                        <a:fillRect/>
                      </a:stretch>
                    </p:blipFill>
                    <p:spPr>
                      <a:xfrm>
                        <a:off x="485775" y="1344970"/>
                        <a:ext cx="5029200" cy="2743200"/>
                      </a:xfrm>
                      <a:prstGeom prst="rect">
                        <a:avLst/>
                      </a:prstGeom>
                    </p:spPr>
                  </p:pic>
                </p:oleObj>
              </mc:Fallback>
            </mc:AlternateContent>
          </a:graphicData>
        </a:graphic>
      </p:graphicFrame>
      <p:graphicFrame>
        <p:nvGraphicFramePr>
          <p:cNvPr id="8" name="Chart 7">
            <a:extLst>
              <a:ext uri="{FF2B5EF4-FFF2-40B4-BE49-F238E27FC236}">
                <a16:creationId xmlns:a16="http://schemas.microsoft.com/office/drawing/2014/main" id="{639E64E8-14F7-F5B7-ADDE-3D1B41866B79}"/>
              </a:ext>
            </a:extLst>
          </p:cNvPr>
          <p:cNvGraphicFramePr>
            <a:graphicFrameLocks/>
          </p:cNvGraphicFramePr>
          <p:nvPr>
            <p:extLst>
              <p:ext uri="{D42A27DB-BD31-4B8C-83A1-F6EECF244321}">
                <p14:modId xmlns:p14="http://schemas.microsoft.com/office/powerpoint/2010/main" val="3921259027"/>
              </p:ext>
            </p:extLst>
          </p:nvPr>
        </p:nvGraphicFramePr>
        <p:xfrm>
          <a:off x="6238875" y="1344970"/>
          <a:ext cx="542925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DEF9CC04-1E4E-6B75-7376-FF036CC0C0F0}"/>
              </a:ext>
            </a:extLst>
          </p:cNvPr>
          <p:cNvSpPr txBox="1"/>
          <p:nvPr/>
        </p:nvSpPr>
        <p:spPr>
          <a:xfrm>
            <a:off x="152400" y="4251146"/>
            <a:ext cx="11515725" cy="2523768"/>
          </a:xfrm>
          <a:prstGeom prst="rect">
            <a:avLst/>
          </a:prstGeom>
          <a:noFill/>
        </p:spPr>
        <p:txBody>
          <a:bodyPr wrap="square">
            <a:spAutoFit/>
          </a:bodyPr>
          <a:lstStyle/>
          <a:p>
            <a:r>
              <a:rPr lang="en-US" sz="2000" b="1" dirty="0"/>
              <a:t>OBSERVATIONS</a:t>
            </a:r>
            <a:r>
              <a:rPr lang="en-US" dirty="0"/>
              <a:t>:</a:t>
            </a:r>
          </a:p>
          <a:p>
            <a:endParaRPr lang="en-US" dirty="0"/>
          </a:p>
          <a:p>
            <a:r>
              <a:rPr lang="en-US" sz="2000" dirty="0"/>
              <a:t>We can see results consistent to the above analysis.</a:t>
            </a:r>
          </a:p>
          <a:p>
            <a:endParaRPr lang="en-US" sz="2000" dirty="0"/>
          </a:p>
          <a:p>
            <a:r>
              <a:rPr lang="en-US" sz="2000" dirty="0"/>
              <a:t>CPA for 30-34 age group is much lower than the other age groups.</a:t>
            </a:r>
          </a:p>
          <a:p>
            <a:endParaRPr lang="en-US" sz="2000" dirty="0"/>
          </a:p>
          <a:p>
            <a:r>
              <a:rPr lang="en-US" sz="2000" dirty="0"/>
              <a:t>This shows that on an average business has to pay lesser to acquire a customer from age group 30-34.</a:t>
            </a:r>
          </a:p>
        </p:txBody>
      </p:sp>
    </p:spTree>
    <p:extLst>
      <p:ext uri="{BB962C8B-B14F-4D97-AF65-F5344CB8AC3E}">
        <p14:creationId xmlns:p14="http://schemas.microsoft.com/office/powerpoint/2010/main" val="3573916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158A-6536-434E-0906-0F9A181A8609}"/>
              </a:ext>
            </a:extLst>
          </p:cNvPr>
          <p:cNvSpPr>
            <a:spLocks noGrp="1"/>
          </p:cNvSpPr>
          <p:nvPr>
            <p:ph type="title"/>
          </p:nvPr>
        </p:nvSpPr>
        <p:spPr>
          <a:xfrm>
            <a:off x="371475" y="0"/>
            <a:ext cx="11649075" cy="1133475"/>
          </a:xfrm>
        </p:spPr>
        <p:txBody>
          <a:bodyPr/>
          <a:lstStyle/>
          <a:p>
            <a:r>
              <a:rPr lang="en-US" sz="4800" b="1" dirty="0"/>
              <a:t>DEMOGRAPHIC</a:t>
            </a:r>
            <a:r>
              <a:rPr lang="en-US" b="1" dirty="0"/>
              <a:t> </a:t>
            </a:r>
            <a:r>
              <a:rPr lang="en-US" sz="4800" b="1" dirty="0"/>
              <a:t>ANALYSIS (DEEP DIVE 2)</a:t>
            </a:r>
            <a:endParaRPr lang="en-US" sz="4800" dirty="0"/>
          </a:p>
        </p:txBody>
      </p:sp>
      <p:pic>
        <p:nvPicPr>
          <p:cNvPr id="4" name="Picture 3">
            <a:extLst>
              <a:ext uri="{FF2B5EF4-FFF2-40B4-BE49-F238E27FC236}">
                <a16:creationId xmlns:a16="http://schemas.microsoft.com/office/drawing/2014/main" id="{8961F692-841B-5DD4-DB95-8BB8C8A15F02}"/>
              </a:ext>
            </a:extLst>
          </p:cNvPr>
          <p:cNvPicPr>
            <a:picLocks noChangeAspect="1"/>
          </p:cNvPicPr>
          <p:nvPr/>
        </p:nvPicPr>
        <p:blipFill>
          <a:blip r:embed="rId2"/>
          <a:stretch>
            <a:fillRect/>
          </a:stretch>
        </p:blipFill>
        <p:spPr>
          <a:xfrm>
            <a:off x="371475" y="1144840"/>
            <a:ext cx="5229225" cy="2314575"/>
          </a:xfrm>
          <a:prstGeom prst="rect">
            <a:avLst/>
          </a:prstGeom>
        </p:spPr>
      </p:pic>
      <p:pic>
        <p:nvPicPr>
          <p:cNvPr id="7" name="Picture 6">
            <a:extLst>
              <a:ext uri="{FF2B5EF4-FFF2-40B4-BE49-F238E27FC236}">
                <a16:creationId xmlns:a16="http://schemas.microsoft.com/office/drawing/2014/main" id="{6B72C74D-00FD-470E-28EA-DA6F8666FF41}"/>
              </a:ext>
            </a:extLst>
          </p:cNvPr>
          <p:cNvPicPr>
            <a:picLocks noChangeAspect="1"/>
          </p:cNvPicPr>
          <p:nvPr/>
        </p:nvPicPr>
        <p:blipFill>
          <a:blip r:embed="rId3"/>
          <a:stretch>
            <a:fillRect/>
          </a:stretch>
        </p:blipFill>
        <p:spPr>
          <a:xfrm>
            <a:off x="6448425" y="1156205"/>
            <a:ext cx="4943475" cy="2303210"/>
          </a:xfrm>
          <a:prstGeom prst="rect">
            <a:avLst/>
          </a:prstGeom>
        </p:spPr>
      </p:pic>
      <p:sp>
        <p:nvSpPr>
          <p:cNvPr id="9" name="TextBox 8">
            <a:extLst>
              <a:ext uri="{FF2B5EF4-FFF2-40B4-BE49-F238E27FC236}">
                <a16:creationId xmlns:a16="http://schemas.microsoft.com/office/drawing/2014/main" id="{DB6E2C2A-92A6-C922-0317-EBBBF406D0C5}"/>
              </a:ext>
            </a:extLst>
          </p:cNvPr>
          <p:cNvSpPr txBox="1"/>
          <p:nvPr/>
        </p:nvSpPr>
        <p:spPr>
          <a:xfrm>
            <a:off x="371475" y="3783965"/>
            <a:ext cx="11306175" cy="2862322"/>
          </a:xfrm>
          <a:prstGeom prst="rect">
            <a:avLst/>
          </a:prstGeom>
          <a:noFill/>
        </p:spPr>
        <p:txBody>
          <a:bodyPr wrap="square">
            <a:spAutoFit/>
          </a:bodyPr>
          <a:lstStyle/>
          <a:p>
            <a:r>
              <a:rPr lang="en-US" dirty="0"/>
              <a:t>Insights:</a:t>
            </a:r>
          </a:p>
          <a:p>
            <a:endParaRPr lang="en-US" dirty="0"/>
          </a:p>
          <a:p>
            <a:pPr marL="285750" indent="-285750">
              <a:buFont typeface="Arial" panose="020B0604020202020204" pitchFamily="34" charset="0"/>
              <a:buChar char="•"/>
            </a:pPr>
            <a:r>
              <a:rPr lang="en-US" dirty="0"/>
              <a:t>Even the cost to reach 1000 customers is lower for 30-34 age group people followed by 35-39 age group.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Which can be due to more social media presence.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Conversion Rate for 30-34 age group is far better than other groups.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Which means more people of this age group are buying the product after clicking the AD.</a:t>
            </a:r>
          </a:p>
        </p:txBody>
      </p:sp>
    </p:spTree>
    <p:extLst>
      <p:ext uri="{BB962C8B-B14F-4D97-AF65-F5344CB8AC3E}">
        <p14:creationId xmlns:p14="http://schemas.microsoft.com/office/powerpoint/2010/main" val="2994608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B9339-716F-E92B-646D-5DCC7D7B5304}"/>
              </a:ext>
            </a:extLst>
          </p:cNvPr>
          <p:cNvSpPr>
            <a:spLocks noGrp="1"/>
          </p:cNvSpPr>
          <p:nvPr>
            <p:ph type="title"/>
          </p:nvPr>
        </p:nvSpPr>
        <p:spPr>
          <a:xfrm>
            <a:off x="946023" y="189357"/>
            <a:ext cx="10058400" cy="1609344"/>
          </a:xfrm>
        </p:spPr>
        <p:txBody>
          <a:bodyPr/>
          <a:lstStyle/>
          <a:p>
            <a:r>
              <a:rPr lang="en-US" dirty="0"/>
              <a:t>DEMOGRAPHIC ANALYSIS: CONCLUSION</a:t>
            </a:r>
          </a:p>
        </p:txBody>
      </p:sp>
      <p:sp>
        <p:nvSpPr>
          <p:cNvPr id="5" name="TextBox 4">
            <a:extLst>
              <a:ext uri="{FF2B5EF4-FFF2-40B4-BE49-F238E27FC236}">
                <a16:creationId xmlns:a16="http://schemas.microsoft.com/office/drawing/2014/main" id="{CF9C2F20-39CC-4617-3A98-D021F911F9A4}"/>
              </a:ext>
            </a:extLst>
          </p:cNvPr>
          <p:cNvSpPr txBox="1"/>
          <p:nvPr/>
        </p:nvSpPr>
        <p:spPr>
          <a:xfrm>
            <a:off x="920877" y="2081243"/>
            <a:ext cx="10325100" cy="3970318"/>
          </a:xfrm>
          <a:prstGeom prst="rect">
            <a:avLst/>
          </a:prstGeom>
          <a:noFill/>
        </p:spPr>
        <p:txBody>
          <a:bodyPr wrap="square">
            <a:spAutoFit/>
          </a:bodyPr>
          <a:lstStyle/>
          <a:p>
            <a:r>
              <a:rPr lang="en-US" dirty="0"/>
              <a:t>According to the demographic analysis we can conclude that for the upcoming product launches to ensure maximum ROI and efficient budget allocation we need to focus more on younger age groups i.e. 30-34 and 35-39 due to the below reasons:</a:t>
            </a:r>
          </a:p>
          <a:p>
            <a:endParaRPr lang="en-US" dirty="0"/>
          </a:p>
          <a:p>
            <a:r>
              <a:rPr lang="en-US" dirty="0"/>
              <a:t>1) 30-34 age group has the highest contribution towards sales with lower AD spend, more focused marketing strategies are required to tap this particular age segment. </a:t>
            </a:r>
          </a:p>
          <a:p>
            <a:r>
              <a:rPr lang="en-US" dirty="0"/>
              <a:t> </a:t>
            </a:r>
          </a:p>
          <a:p>
            <a:r>
              <a:rPr lang="en-US" dirty="0"/>
              <a:t>1) Cost Per Mile analysis shows reaching out to these age groups is easier and cost efficient, hence we need to reconsider budget allocation.</a:t>
            </a:r>
          </a:p>
          <a:p>
            <a:endParaRPr lang="en-US" dirty="0"/>
          </a:p>
          <a:p>
            <a:r>
              <a:rPr lang="en-US" dirty="0"/>
              <a:t>2) Cost per Acquisition analysis shows that the business can acquire more customers of these age groups without spending much on marketing. </a:t>
            </a:r>
          </a:p>
          <a:p>
            <a:endParaRPr lang="en-US" dirty="0"/>
          </a:p>
          <a:p>
            <a:r>
              <a:rPr lang="en-US" dirty="0"/>
              <a:t>3) Conversion rate shows people of this age group are buying more after clicking the AD.</a:t>
            </a:r>
          </a:p>
        </p:txBody>
      </p:sp>
    </p:spTree>
    <p:extLst>
      <p:ext uri="{BB962C8B-B14F-4D97-AF65-F5344CB8AC3E}">
        <p14:creationId xmlns:p14="http://schemas.microsoft.com/office/powerpoint/2010/main" val="212971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F9F83-EE1E-6A18-E784-748309DA7A64}"/>
              </a:ext>
            </a:extLst>
          </p:cNvPr>
          <p:cNvSpPr>
            <a:spLocks noGrp="1"/>
          </p:cNvSpPr>
          <p:nvPr>
            <p:ph type="title"/>
          </p:nvPr>
        </p:nvSpPr>
        <p:spPr>
          <a:xfrm>
            <a:off x="3344546" y="99314"/>
            <a:ext cx="10058400" cy="772668"/>
          </a:xfrm>
        </p:spPr>
        <p:txBody>
          <a:bodyPr>
            <a:normAutofit/>
          </a:bodyPr>
          <a:lstStyle/>
          <a:p>
            <a:r>
              <a:rPr lang="en-US" sz="4800" dirty="0"/>
              <a:t>CAMPAIGN ANALSYIS</a:t>
            </a:r>
          </a:p>
        </p:txBody>
      </p:sp>
      <p:pic>
        <p:nvPicPr>
          <p:cNvPr id="6" name="Picture 5">
            <a:extLst>
              <a:ext uri="{FF2B5EF4-FFF2-40B4-BE49-F238E27FC236}">
                <a16:creationId xmlns:a16="http://schemas.microsoft.com/office/drawing/2014/main" id="{C90B2047-DA59-9EBA-AA7F-5FCFCAC0BE8F}"/>
              </a:ext>
            </a:extLst>
          </p:cNvPr>
          <p:cNvPicPr>
            <a:picLocks noChangeAspect="1"/>
          </p:cNvPicPr>
          <p:nvPr/>
        </p:nvPicPr>
        <p:blipFill>
          <a:blip r:embed="rId2"/>
          <a:stretch>
            <a:fillRect/>
          </a:stretch>
        </p:blipFill>
        <p:spPr>
          <a:xfrm>
            <a:off x="430530" y="1125474"/>
            <a:ext cx="4464177" cy="1584960"/>
          </a:xfrm>
          <a:prstGeom prst="rect">
            <a:avLst/>
          </a:prstGeom>
        </p:spPr>
      </p:pic>
      <p:graphicFrame>
        <p:nvGraphicFramePr>
          <p:cNvPr id="8" name="Chart 7">
            <a:extLst>
              <a:ext uri="{FF2B5EF4-FFF2-40B4-BE49-F238E27FC236}">
                <a16:creationId xmlns:a16="http://schemas.microsoft.com/office/drawing/2014/main" id="{B74D317B-28C0-7681-CC15-205F4144F71A}"/>
              </a:ext>
            </a:extLst>
          </p:cNvPr>
          <p:cNvGraphicFramePr>
            <a:graphicFrameLocks/>
          </p:cNvGraphicFramePr>
          <p:nvPr>
            <p:extLst>
              <p:ext uri="{D42A27DB-BD31-4B8C-83A1-F6EECF244321}">
                <p14:modId xmlns:p14="http://schemas.microsoft.com/office/powerpoint/2010/main" val="1582456010"/>
              </p:ext>
            </p:extLst>
          </p:nvPr>
        </p:nvGraphicFramePr>
        <p:xfrm>
          <a:off x="363855" y="3053334"/>
          <a:ext cx="4970145" cy="32994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a:extLst>
              <a:ext uri="{FF2B5EF4-FFF2-40B4-BE49-F238E27FC236}">
                <a16:creationId xmlns:a16="http://schemas.microsoft.com/office/drawing/2014/main" id="{D8CB1DBC-DFC8-6420-3C25-0CB85DA27DEA}"/>
              </a:ext>
            </a:extLst>
          </p:cNvPr>
          <p:cNvGraphicFramePr>
            <a:graphicFrameLocks noGrp="1"/>
          </p:cNvGraphicFramePr>
          <p:nvPr>
            <p:extLst>
              <p:ext uri="{D42A27DB-BD31-4B8C-83A1-F6EECF244321}">
                <p14:modId xmlns:p14="http://schemas.microsoft.com/office/powerpoint/2010/main" val="522735554"/>
              </p:ext>
            </p:extLst>
          </p:nvPr>
        </p:nvGraphicFramePr>
        <p:xfrm>
          <a:off x="9377680" y="99314"/>
          <a:ext cx="2364740" cy="1013459"/>
        </p:xfrm>
        <a:graphic>
          <a:graphicData uri="http://schemas.openxmlformats.org/drawingml/2006/table">
            <a:tbl>
              <a:tblPr/>
              <a:tblGrid>
                <a:gridCol w="1230504">
                  <a:extLst>
                    <a:ext uri="{9D8B030D-6E8A-4147-A177-3AD203B41FA5}">
                      <a16:colId xmlns:a16="http://schemas.microsoft.com/office/drawing/2014/main" val="1353569419"/>
                    </a:ext>
                  </a:extLst>
                </a:gridCol>
                <a:gridCol w="1134236">
                  <a:extLst>
                    <a:ext uri="{9D8B030D-6E8A-4147-A177-3AD203B41FA5}">
                      <a16:colId xmlns:a16="http://schemas.microsoft.com/office/drawing/2014/main" val="3654020221"/>
                    </a:ext>
                  </a:extLst>
                </a:gridCol>
              </a:tblGrid>
              <a:tr h="207676">
                <a:tc gridSpan="2">
                  <a:txBody>
                    <a:bodyPr/>
                    <a:lstStyle/>
                    <a:p>
                      <a:pPr algn="ctr" fontAlgn="ctr">
                        <a:buNone/>
                      </a:pPr>
                      <a:r>
                        <a:rPr lang="en-US" sz="1100" b="1" i="0" u="none" strike="noStrike" dirty="0">
                          <a:solidFill>
                            <a:srgbClr val="FFFFFF"/>
                          </a:solidFill>
                          <a:effectLst/>
                          <a:latin typeface="Aptos Narrow" panose="020B0004020202020204" pitchFamily="34" charset="0"/>
                        </a:rPr>
                        <a:t>INDEX</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6082"/>
                    </a:solidFill>
                  </a:tcPr>
                </a:tc>
                <a:tc hMerge="1">
                  <a:txBody>
                    <a:bodyPr/>
                    <a:lstStyle/>
                    <a:p>
                      <a:endParaRPr lang="en-US"/>
                    </a:p>
                  </a:txBody>
                  <a:tcPr/>
                </a:tc>
                <a:extLst>
                  <a:ext uri="{0D108BD9-81ED-4DB2-BD59-A6C34878D82A}">
                    <a16:rowId xmlns:a16="http://schemas.microsoft.com/office/drawing/2014/main" val="263159677"/>
                  </a:ext>
                </a:extLst>
              </a:tr>
              <a:tr h="207676">
                <a:tc>
                  <a:txBody>
                    <a:bodyPr/>
                    <a:lstStyle/>
                    <a:p>
                      <a:pPr algn="ctr" fontAlgn="ctr">
                        <a:buNone/>
                      </a:pPr>
                      <a:r>
                        <a:rPr lang="en-US" sz="1100" b="0" i="0" u="none" strike="noStrike" dirty="0">
                          <a:solidFill>
                            <a:srgbClr val="000000"/>
                          </a:solidFill>
                          <a:effectLst/>
                          <a:latin typeface="Aptos Narrow" panose="020B0004020202020204" pitchFamily="34" charset="0"/>
                        </a:rPr>
                        <a:t>XYZ Campaign ID</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r>
                        <a:rPr lang="en-US" sz="1100" b="0" i="0" u="none" strike="noStrike" dirty="0">
                          <a:solidFill>
                            <a:srgbClr val="000000"/>
                          </a:solidFill>
                          <a:effectLst/>
                          <a:latin typeface="Aptos Narrow" panose="020B0004020202020204" pitchFamily="34" charset="0"/>
                        </a:rPr>
                        <a:t>Name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4075379"/>
                  </a:ext>
                </a:extLst>
              </a:tr>
              <a:tr h="191062">
                <a:tc>
                  <a:txBody>
                    <a:bodyPr/>
                    <a:lstStyle/>
                    <a:p>
                      <a:pPr algn="ctr" fontAlgn="ctr">
                        <a:buNone/>
                      </a:pPr>
                      <a:r>
                        <a:rPr lang="en-US" sz="1100" b="0" i="0" u="none" strike="noStrike" dirty="0">
                          <a:solidFill>
                            <a:srgbClr val="000000"/>
                          </a:solidFill>
                          <a:effectLst/>
                          <a:latin typeface="Aptos Narrow" panose="020B0004020202020204" pitchFamily="34" charset="0"/>
                        </a:rPr>
                        <a:t>916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fontAlgn="ctr">
                        <a:buNone/>
                      </a:pPr>
                      <a:r>
                        <a:rPr lang="en-US" sz="1100" b="0" i="0" u="none" strike="noStrike" dirty="0">
                          <a:solidFill>
                            <a:srgbClr val="000000"/>
                          </a:solidFill>
                          <a:effectLst/>
                          <a:latin typeface="Aptos Narrow" panose="020B0004020202020204" pitchFamily="34" charset="0"/>
                        </a:rPr>
                        <a:t>Campaign 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095283874"/>
                  </a:ext>
                </a:extLst>
              </a:tr>
              <a:tr h="199369">
                <a:tc>
                  <a:txBody>
                    <a:bodyPr/>
                    <a:lstStyle/>
                    <a:p>
                      <a:pPr algn="ctr" fontAlgn="ctr">
                        <a:buNone/>
                      </a:pPr>
                      <a:r>
                        <a:rPr lang="en-US" sz="1100" b="0" i="0" u="none" strike="noStrike" dirty="0">
                          <a:solidFill>
                            <a:srgbClr val="000000"/>
                          </a:solidFill>
                          <a:effectLst/>
                          <a:latin typeface="Aptos Narrow" panose="020B0004020202020204" pitchFamily="34" charset="0"/>
                        </a:rPr>
                        <a:t>936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fontAlgn="ctr">
                        <a:buNone/>
                      </a:pPr>
                      <a:r>
                        <a:rPr lang="en-US" sz="1100" b="0" i="0" u="none" strike="noStrike" dirty="0">
                          <a:solidFill>
                            <a:srgbClr val="000000"/>
                          </a:solidFill>
                          <a:effectLst/>
                          <a:latin typeface="Aptos Narrow" panose="020B0004020202020204" pitchFamily="34" charset="0"/>
                        </a:rPr>
                        <a:t>Campaign B</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2387042986"/>
                  </a:ext>
                </a:extLst>
              </a:tr>
              <a:tr h="207676">
                <a:tc>
                  <a:txBody>
                    <a:bodyPr/>
                    <a:lstStyle/>
                    <a:p>
                      <a:pPr algn="ctr" fontAlgn="ctr">
                        <a:buNone/>
                      </a:pPr>
                      <a:r>
                        <a:rPr lang="en-US" sz="1100" b="0" i="0" u="none" strike="noStrike" dirty="0">
                          <a:solidFill>
                            <a:srgbClr val="000000"/>
                          </a:solidFill>
                          <a:effectLst/>
                          <a:latin typeface="Aptos Narrow" panose="020B0004020202020204" pitchFamily="34" charset="0"/>
                        </a:rPr>
                        <a:t>1178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fontAlgn="ctr">
                        <a:buNone/>
                      </a:pPr>
                      <a:r>
                        <a:rPr lang="en-US" sz="1100" b="0" i="0" u="none" strike="noStrike" dirty="0">
                          <a:solidFill>
                            <a:srgbClr val="000000"/>
                          </a:solidFill>
                          <a:effectLst/>
                          <a:latin typeface="Aptos Narrow" panose="020B0004020202020204" pitchFamily="34" charset="0"/>
                        </a:rPr>
                        <a:t>Campaign C</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20155762"/>
                  </a:ext>
                </a:extLst>
              </a:tr>
            </a:tbl>
          </a:graphicData>
        </a:graphic>
      </p:graphicFrame>
      <p:pic>
        <p:nvPicPr>
          <p:cNvPr id="12" name="Picture 11">
            <a:extLst>
              <a:ext uri="{FF2B5EF4-FFF2-40B4-BE49-F238E27FC236}">
                <a16:creationId xmlns:a16="http://schemas.microsoft.com/office/drawing/2014/main" id="{7387B17A-49AB-7BDC-FF18-65BD7C1A13C0}"/>
              </a:ext>
            </a:extLst>
          </p:cNvPr>
          <p:cNvPicPr>
            <a:picLocks noChangeAspect="1"/>
          </p:cNvPicPr>
          <p:nvPr/>
        </p:nvPicPr>
        <p:blipFill>
          <a:blip r:embed="rId4"/>
          <a:stretch>
            <a:fillRect/>
          </a:stretch>
        </p:blipFill>
        <p:spPr>
          <a:xfrm>
            <a:off x="5732146" y="1404620"/>
            <a:ext cx="6378574" cy="4948174"/>
          </a:xfrm>
          <a:prstGeom prst="rect">
            <a:avLst/>
          </a:prstGeom>
        </p:spPr>
      </p:pic>
    </p:spTree>
    <p:extLst>
      <p:ext uri="{BB962C8B-B14F-4D97-AF65-F5344CB8AC3E}">
        <p14:creationId xmlns:p14="http://schemas.microsoft.com/office/powerpoint/2010/main" val="344657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0D38F-2657-AB9A-DA8D-C4D0DC42948D}"/>
              </a:ext>
            </a:extLst>
          </p:cNvPr>
          <p:cNvSpPr>
            <a:spLocks noGrp="1"/>
          </p:cNvSpPr>
          <p:nvPr>
            <p:ph type="title"/>
          </p:nvPr>
        </p:nvSpPr>
        <p:spPr>
          <a:xfrm>
            <a:off x="731520" y="447040"/>
            <a:ext cx="10894568" cy="1609344"/>
          </a:xfrm>
        </p:spPr>
        <p:txBody>
          <a:bodyPr/>
          <a:lstStyle/>
          <a:p>
            <a:r>
              <a:rPr lang="en-US" dirty="0"/>
              <a:t>Campaign analysis: actionable insights</a:t>
            </a:r>
          </a:p>
        </p:txBody>
      </p:sp>
      <p:sp>
        <p:nvSpPr>
          <p:cNvPr id="3" name="Content Placeholder 2">
            <a:extLst>
              <a:ext uri="{FF2B5EF4-FFF2-40B4-BE49-F238E27FC236}">
                <a16:creationId xmlns:a16="http://schemas.microsoft.com/office/drawing/2014/main" id="{F346F124-037F-711D-80E9-8116A945F0C2}"/>
              </a:ext>
            </a:extLst>
          </p:cNvPr>
          <p:cNvSpPr>
            <a:spLocks noGrp="1"/>
          </p:cNvSpPr>
          <p:nvPr>
            <p:ph idx="1"/>
          </p:nvPr>
        </p:nvSpPr>
        <p:spPr>
          <a:xfrm>
            <a:off x="731520" y="2223008"/>
            <a:ext cx="5821680" cy="4431792"/>
          </a:xfrm>
        </p:spPr>
        <p:txBody>
          <a:bodyPr>
            <a:normAutofit/>
          </a:bodyPr>
          <a:lstStyle/>
          <a:p>
            <a:r>
              <a:rPr lang="en-US" dirty="0"/>
              <a:t>1) Campaign A is the most effective in terms of converting clicks into sales, hence making it a right choice for future product launches. </a:t>
            </a:r>
          </a:p>
          <a:p>
            <a:r>
              <a:rPr lang="en-US" dirty="0"/>
              <a:t>2) Campaign B has the highest click through rate among all three campaigns, efforts can be made to improve the conversion rate which will make it a perfect choice. </a:t>
            </a:r>
          </a:p>
          <a:p>
            <a:r>
              <a:rPr lang="en-US" dirty="0"/>
              <a:t>3) Hence, we can understand the audience targeting strategy from campaign B for future product launches combining with more efficient conversion strategies like discounts, vouchers etc.</a:t>
            </a:r>
          </a:p>
          <a:p>
            <a:endParaRPr lang="en-US" dirty="0"/>
          </a:p>
        </p:txBody>
      </p:sp>
      <p:pic>
        <p:nvPicPr>
          <p:cNvPr id="4" name="Picture 3">
            <a:extLst>
              <a:ext uri="{FF2B5EF4-FFF2-40B4-BE49-F238E27FC236}">
                <a16:creationId xmlns:a16="http://schemas.microsoft.com/office/drawing/2014/main" id="{5FA5E8AD-1C6F-44A7-3450-FB526FF8FCDE}"/>
              </a:ext>
            </a:extLst>
          </p:cNvPr>
          <p:cNvPicPr>
            <a:picLocks noChangeAspect="1"/>
          </p:cNvPicPr>
          <p:nvPr/>
        </p:nvPicPr>
        <p:blipFill>
          <a:blip r:embed="rId2"/>
          <a:stretch>
            <a:fillRect/>
          </a:stretch>
        </p:blipFill>
        <p:spPr>
          <a:xfrm>
            <a:off x="6866928" y="2056384"/>
            <a:ext cx="4980864" cy="3643376"/>
          </a:xfrm>
          <a:prstGeom prst="rect">
            <a:avLst/>
          </a:prstGeom>
        </p:spPr>
      </p:pic>
    </p:spTree>
    <p:extLst>
      <p:ext uri="{BB962C8B-B14F-4D97-AF65-F5344CB8AC3E}">
        <p14:creationId xmlns:p14="http://schemas.microsoft.com/office/powerpoint/2010/main" val="3969860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A2E1-1793-C876-C10C-522AF3D5940B}"/>
              </a:ext>
            </a:extLst>
          </p:cNvPr>
          <p:cNvSpPr>
            <a:spLocks noGrp="1"/>
          </p:cNvSpPr>
          <p:nvPr>
            <p:ph type="title"/>
          </p:nvPr>
        </p:nvSpPr>
        <p:spPr>
          <a:xfrm>
            <a:off x="104648" y="-127635"/>
            <a:ext cx="10058400" cy="1036320"/>
          </a:xfrm>
        </p:spPr>
        <p:txBody>
          <a:bodyPr>
            <a:normAutofit/>
          </a:bodyPr>
          <a:lstStyle/>
          <a:p>
            <a:r>
              <a:rPr lang="en-US" sz="4800" b="1" dirty="0"/>
              <a:t>BUDGET OPTIMIZATION ANALYSIS</a:t>
            </a:r>
            <a:r>
              <a:rPr lang="en-US" sz="4800" dirty="0"/>
              <a:t> </a:t>
            </a:r>
          </a:p>
        </p:txBody>
      </p:sp>
      <p:pic>
        <p:nvPicPr>
          <p:cNvPr id="6" name="Picture 5">
            <a:extLst>
              <a:ext uri="{FF2B5EF4-FFF2-40B4-BE49-F238E27FC236}">
                <a16:creationId xmlns:a16="http://schemas.microsoft.com/office/drawing/2014/main" id="{D624DDED-7B73-7A25-C268-CCA0F687406D}"/>
              </a:ext>
            </a:extLst>
          </p:cNvPr>
          <p:cNvPicPr>
            <a:picLocks noChangeAspect="1"/>
          </p:cNvPicPr>
          <p:nvPr/>
        </p:nvPicPr>
        <p:blipFill>
          <a:blip r:embed="rId3"/>
          <a:stretch>
            <a:fillRect/>
          </a:stretch>
        </p:blipFill>
        <p:spPr>
          <a:xfrm>
            <a:off x="102999" y="750570"/>
            <a:ext cx="3471672" cy="1798320"/>
          </a:xfrm>
          <a:prstGeom prst="rect">
            <a:avLst/>
          </a:prstGeom>
        </p:spPr>
      </p:pic>
      <p:pic>
        <p:nvPicPr>
          <p:cNvPr id="7" name="Picture 6">
            <a:extLst>
              <a:ext uri="{FF2B5EF4-FFF2-40B4-BE49-F238E27FC236}">
                <a16:creationId xmlns:a16="http://schemas.microsoft.com/office/drawing/2014/main" id="{3B7974F0-1083-6DEF-4902-E53820EEDB1C}"/>
              </a:ext>
            </a:extLst>
          </p:cNvPr>
          <p:cNvPicPr>
            <a:picLocks noChangeAspect="1"/>
          </p:cNvPicPr>
          <p:nvPr/>
        </p:nvPicPr>
        <p:blipFill>
          <a:blip r:embed="rId4"/>
          <a:stretch>
            <a:fillRect/>
          </a:stretch>
        </p:blipFill>
        <p:spPr>
          <a:xfrm>
            <a:off x="102999" y="2772727"/>
            <a:ext cx="3471672" cy="1798320"/>
          </a:xfrm>
          <a:prstGeom prst="rect">
            <a:avLst/>
          </a:prstGeom>
        </p:spPr>
      </p:pic>
      <p:graphicFrame>
        <p:nvGraphicFramePr>
          <p:cNvPr id="9" name="Chart 8">
            <a:extLst>
              <a:ext uri="{FF2B5EF4-FFF2-40B4-BE49-F238E27FC236}">
                <a16:creationId xmlns:a16="http://schemas.microsoft.com/office/drawing/2014/main" id="{70A0507B-7F62-E006-C644-2012C1B3AC99}"/>
              </a:ext>
            </a:extLst>
          </p:cNvPr>
          <p:cNvGraphicFramePr>
            <a:graphicFrameLocks/>
          </p:cNvGraphicFramePr>
          <p:nvPr>
            <p:extLst>
              <p:ext uri="{D42A27DB-BD31-4B8C-83A1-F6EECF244321}">
                <p14:modId xmlns:p14="http://schemas.microsoft.com/office/powerpoint/2010/main" val="4196306731"/>
              </p:ext>
            </p:extLst>
          </p:nvPr>
        </p:nvGraphicFramePr>
        <p:xfrm>
          <a:off x="3763139" y="750570"/>
          <a:ext cx="4513326" cy="3820477"/>
        </p:xfrm>
        <a:graphic>
          <a:graphicData uri="http://schemas.openxmlformats.org/drawingml/2006/chart">
            <c:chart xmlns:c="http://schemas.openxmlformats.org/drawingml/2006/chart" xmlns:r="http://schemas.openxmlformats.org/officeDocument/2006/relationships" r:id="rId5"/>
          </a:graphicData>
        </a:graphic>
      </p:graphicFrame>
      <p:sp>
        <p:nvSpPr>
          <p:cNvPr id="16" name="Rectangle: Rounded Corners 15">
            <a:extLst>
              <a:ext uri="{FF2B5EF4-FFF2-40B4-BE49-F238E27FC236}">
                <a16:creationId xmlns:a16="http://schemas.microsoft.com/office/drawing/2014/main" id="{4ED25BEA-C96D-BF29-F47D-CD3F9BD50C07}"/>
              </a:ext>
            </a:extLst>
          </p:cNvPr>
          <p:cNvSpPr/>
          <p:nvPr/>
        </p:nvSpPr>
        <p:spPr>
          <a:xfrm>
            <a:off x="8615681" y="522088"/>
            <a:ext cx="3461193" cy="2906911"/>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a:extLst>
              <a:ext uri="{FF2B5EF4-FFF2-40B4-BE49-F238E27FC236}">
                <a16:creationId xmlns:a16="http://schemas.microsoft.com/office/drawing/2014/main" id="{569FA3B4-39D9-161B-6A86-D3DB6AE8B597}"/>
              </a:ext>
            </a:extLst>
          </p:cNvPr>
          <p:cNvSpPr txBox="1"/>
          <p:nvPr/>
        </p:nvSpPr>
        <p:spPr>
          <a:xfrm>
            <a:off x="8920479" y="582771"/>
            <a:ext cx="2967927" cy="2585323"/>
          </a:xfrm>
          <a:prstGeom prst="rect">
            <a:avLst/>
          </a:prstGeom>
          <a:noFill/>
        </p:spPr>
        <p:txBody>
          <a:bodyPr wrap="square">
            <a:spAutoFit/>
          </a:bodyPr>
          <a:lstStyle/>
          <a:p>
            <a:r>
              <a:rPr lang="en-US" dirty="0">
                <a:solidFill>
                  <a:schemeClr val="bg1"/>
                </a:solidFill>
              </a:rPr>
              <a:t>CPA (Cost per Action) </a:t>
            </a:r>
          </a:p>
          <a:p>
            <a:endParaRPr lang="en-US" dirty="0">
              <a:solidFill>
                <a:schemeClr val="bg1"/>
              </a:solidFill>
            </a:endParaRPr>
          </a:p>
          <a:p>
            <a:r>
              <a:rPr lang="en-US" dirty="0">
                <a:solidFill>
                  <a:schemeClr val="bg1"/>
                </a:solidFill>
              </a:rPr>
              <a:t>The lowest CPA is in 30-34 M ($ 10) → Best cost efficiency for conversions. </a:t>
            </a:r>
          </a:p>
          <a:p>
            <a:endParaRPr lang="en-US" dirty="0">
              <a:solidFill>
                <a:schemeClr val="bg1"/>
              </a:solidFill>
            </a:endParaRPr>
          </a:p>
          <a:p>
            <a:r>
              <a:rPr lang="en-US" dirty="0">
                <a:solidFill>
                  <a:schemeClr val="bg1"/>
                </a:solidFill>
              </a:rPr>
              <a:t>The highest CPA is in 45-49 F ($ 36) → Least cost-efficient demographic. </a:t>
            </a:r>
          </a:p>
        </p:txBody>
      </p:sp>
      <p:sp>
        <p:nvSpPr>
          <p:cNvPr id="19" name="Rectangle: Rounded Corners 18">
            <a:extLst>
              <a:ext uri="{FF2B5EF4-FFF2-40B4-BE49-F238E27FC236}">
                <a16:creationId xmlns:a16="http://schemas.microsoft.com/office/drawing/2014/main" id="{3A742174-80D3-0581-43D9-3341F9202269}"/>
              </a:ext>
            </a:extLst>
          </p:cNvPr>
          <p:cNvSpPr/>
          <p:nvPr/>
        </p:nvSpPr>
        <p:spPr>
          <a:xfrm>
            <a:off x="8653398" y="3615054"/>
            <a:ext cx="3385757" cy="3074035"/>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CPM (Cost per Mile) </a:t>
            </a:r>
          </a:p>
          <a:p>
            <a:pPr algn="ctr"/>
            <a:endParaRPr lang="en-US" dirty="0">
              <a:solidFill>
                <a:schemeClr val="bg1"/>
              </a:solidFill>
            </a:endParaRPr>
          </a:p>
          <a:p>
            <a:pPr algn="ctr"/>
            <a:r>
              <a:rPr lang="en-US" dirty="0">
                <a:solidFill>
                  <a:schemeClr val="bg1"/>
                </a:solidFill>
              </a:rPr>
              <a:t>The highest CPM is seen in 40-44 F (₹0.32) → Suggests less cost-efficient exposure.</a:t>
            </a:r>
          </a:p>
          <a:p>
            <a:pPr algn="ctr"/>
            <a:endParaRPr lang="en-US" dirty="0">
              <a:solidFill>
                <a:schemeClr val="bg1"/>
              </a:solidFill>
            </a:endParaRPr>
          </a:p>
          <a:p>
            <a:pPr algn="ctr"/>
            <a:r>
              <a:rPr lang="en-US" dirty="0">
                <a:solidFill>
                  <a:schemeClr val="bg1"/>
                </a:solidFill>
              </a:rPr>
              <a:t>The lowest CPM is seen in 30-34 M ($0.15)  → Shows cost efficient reach.</a:t>
            </a:r>
          </a:p>
          <a:p>
            <a:pPr algn="ctr"/>
            <a:endParaRPr lang="en-US" dirty="0">
              <a:solidFill>
                <a:schemeClr val="tx1"/>
              </a:solidFill>
            </a:endParaRPr>
          </a:p>
        </p:txBody>
      </p:sp>
      <p:sp>
        <p:nvSpPr>
          <p:cNvPr id="23" name="TextBox 22">
            <a:extLst>
              <a:ext uri="{FF2B5EF4-FFF2-40B4-BE49-F238E27FC236}">
                <a16:creationId xmlns:a16="http://schemas.microsoft.com/office/drawing/2014/main" id="{2A6EB3C3-6E10-720F-2BA8-BCB4FA9B0271}"/>
              </a:ext>
            </a:extLst>
          </p:cNvPr>
          <p:cNvSpPr txBox="1"/>
          <p:nvPr/>
        </p:nvSpPr>
        <p:spPr>
          <a:xfrm>
            <a:off x="345439" y="4794884"/>
            <a:ext cx="7931025" cy="1754326"/>
          </a:xfrm>
          <a:prstGeom prst="rect">
            <a:avLst/>
          </a:prstGeom>
          <a:noFill/>
        </p:spPr>
        <p:txBody>
          <a:bodyPr wrap="square">
            <a:spAutoFit/>
          </a:bodyPr>
          <a:lstStyle/>
          <a:p>
            <a:r>
              <a:rPr lang="en-US" dirty="0"/>
              <a:t>ACTIONABLE INSIGHTS</a:t>
            </a:r>
          </a:p>
          <a:p>
            <a:endParaRPr lang="en-US" dirty="0"/>
          </a:p>
          <a:p>
            <a:pPr marL="285750" indent="-285750">
              <a:buFont typeface="Arial" panose="020B0604020202020204" pitchFamily="34" charset="0"/>
              <a:buChar char="•"/>
            </a:pPr>
            <a:r>
              <a:rPr lang="en-US" dirty="0"/>
              <a:t>Prioritize budgets toward the 30-34 M segment due to the lowest CPA and CPM → Best ROI.</a:t>
            </a:r>
          </a:p>
          <a:p>
            <a:pPr marL="285750" indent="-285750">
              <a:buFont typeface="Arial" panose="020B0604020202020204" pitchFamily="34" charset="0"/>
              <a:buChar char="•"/>
            </a:pPr>
            <a:r>
              <a:rPr lang="en-US" dirty="0"/>
              <a:t>Reconsider or optimize targeting for 40-44 F, as it has high CPA and CPM → Potential waste of budget.</a:t>
            </a:r>
          </a:p>
        </p:txBody>
      </p:sp>
    </p:spTree>
    <p:extLst>
      <p:ext uri="{BB962C8B-B14F-4D97-AF65-F5344CB8AC3E}">
        <p14:creationId xmlns:p14="http://schemas.microsoft.com/office/powerpoint/2010/main" val="35948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4C31E-B429-BAE7-725D-B32A6B97A655}"/>
              </a:ext>
            </a:extLst>
          </p:cNvPr>
          <p:cNvSpPr>
            <a:spLocks noGrp="1"/>
          </p:cNvSpPr>
          <p:nvPr>
            <p:ph type="title"/>
          </p:nvPr>
        </p:nvSpPr>
        <p:spPr>
          <a:xfrm>
            <a:off x="246888" y="-124968"/>
            <a:ext cx="10058400" cy="1252728"/>
          </a:xfrm>
        </p:spPr>
        <p:txBody>
          <a:bodyPr/>
          <a:lstStyle/>
          <a:p>
            <a:r>
              <a:rPr lang="en-US" dirty="0"/>
              <a:t>INTEREST GROUP ANALYSIS</a:t>
            </a:r>
          </a:p>
        </p:txBody>
      </p:sp>
      <p:pic>
        <p:nvPicPr>
          <p:cNvPr id="4" name="Picture 3">
            <a:extLst>
              <a:ext uri="{FF2B5EF4-FFF2-40B4-BE49-F238E27FC236}">
                <a16:creationId xmlns:a16="http://schemas.microsoft.com/office/drawing/2014/main" id="{98BF01CC-86DD-729B-C140-B789C5AE0363}"/>
              </a:ext>
            </a:extLst>
          </p:cNvPr>
          <p:cNvPicPr>
            <a:picLocks noChangeAspect="1"/>
          </p:cNvPicPr>
          <p:nvPr/>
        </p:nvPicPr>
        <p:blipFill>
          <a:blip r:embed="rId2"/>
          <a:stretch>
            <a:fillRect/>
          </a:stretch>
        </p:blipFill>
        <p:spPr>
          <a:xfrm>
            <a:off x="8524240" y="98552"/>
            <a:ext cx="3136392" cy="4295648"/>
          </a:xfrm>
          <a:prstGeom prst="rect">
            <a:avLst/>
          </a:prstGeom>
        </p:spPr>
      </p:pic>
      <p:graphicFrame>
        <p:nvGraphicFramePr>
          <p:cNvPr id="6" name="Chart 5">
            <a:extLst>
              <a:ext uri="{FF2B5EF4-FFF2-40B4-BE49-F238E27FC236}">
                <a16:creationId xmlns:a16="http://schemas.microsoft.com/office/drawing/2014/main" id="{A2EB2D04-E9EA-4274-B6B2-A87287FF1D3F}"/>
              </a:ext>
            </a:extLst>
          </p:cNvPr>
          <p:cNvGraphicFramePr>
            <a:graphicFrameLocks/>
          </p:cNvGraphicFramePr>
          <p:nvPr>
            <p:extLst>
              <p:ext uri="{D42A27DB-BD31-4B8C-83A1-F6EECF244321}">
                <p14:modId xmlns:p14="http://schemas.microsoft.com/office/powerpoint/2010/main" val="4246457184"/>
              </p:ext>
            </p:extLst>
          </p:nvPr>
        </p:nvGraphicFramePr>
        <p:xfrm>
          <a:off x="531368" y="1005840"/>
          <a:ext cx="7426960" cy="324612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FD0607E5-29A7-B565-FA80-00078C9965FC}"/>
              </a:ext>
            </a:extLst>
          </p:cNvPr>
          <p:cNvSpPr txBox="1"/>
          <p:nvPr/>
        </p:nvSpPr>
        <p:spPr>
          <a:xfrm>
            <a:off x="368808" y="4500940"/>
            <a:ext cx="12381992" cy="2031325"/>
          </a:xfrm>
          <a:prstGeom prst="rect">
            <a:avLst/>
          </a:prstGeom>
          <a:noFill/>
        </p:spPr>
        <p:txBody>
          <a:bodyPr wrap="square">
            <a:spAutoFit/>
          </a:bodyPr>
          <a:lstStyle/>
          <a:p>
            <a:r>
              <a:rPr lang="en-US" dirty="0"/>
              <a:t>OBSERVATIONS AND ACTIONABLE INSIGHTS</a:t>
            </a:r>
          </a:p>
          <a:p>
            <a:endParaRPr lang="en-US" dirty="0"/>
          </a:p>
          <a:p>
            <a:r>
              <a:rPr lang="en-US" dirty="0"/>
              <a:t>1.  Some interest groups have noticeably higher average Conversion rates.</a:t>
            </a:r>
          </a:p>
          <a:p>
            <a:endParaRPr lang="en-US" dirty="0"/>
          </a:p>
          <a:p>
            <a:r>
              <a:rPr lang="en-US" dirty="0"/>
              <a:t>2. We can focus ad campaigns on the top-performing interest groups to maximize approved conversions.</a:t>
            </a:r>
          </a:p>
          <a:p>
            <a:endParaRPr lang="en-US" dirty="0"/>
          </a:p>
          <a:p>
            <a:r>
              <a:rPr lang="en-US" dirty="0"/>
              <a:t>3.  Avoid or reconsider spending on low-performing interest groups to improve ROI.</a:t>
            </a:r>
          </a:p>
        </p:txBody>
      </p:sp>
    </p:spTree>
    <p:extLst>
      <p:ext uri="{BB962C8B-B14F-4D97-AF65-F5344CB8AC3E}">
        <p14:creationId xmlns:p14="http://schemas.microsoft.com/office/powerpoint/2010/main" val="2454290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B8DCC-5E08-6FB8-8A63-87845FB1BEAF}"/>
              </a:ext>
            </a:extLst>
          </p:cNvPr>
          <p:cNvSpPr>
            <a:spLocks noGrp="1"/>
          </p:cNvSpPr>
          <p:nvPr>
            <p:ph type="title"/>
          </p:nvPr>
        </p:nvSpPr>
        <p:spPr>
          <a:xfrm>
            <a:off x="800608" y="318195"/>
            <a:ext cx="10058400" cy="914400"/>
          </a:xfrm>
        </p:spPr>
        <p:txBody>
          <a:bodyPr>
            <a:normAutofit/>
          </a:bodyPr>
          <a:lstStyle/>
          <a:p>
            <a:r>
              <a:rPr lang="en-US" dirty="0"/>
              <a:t>Insights &amp; recommendations</a:t>
            </a:r>
          </a:p>
        </p:txBody>
      </p:sp>
      <p:sp>
        <p:nvSpPr>
          <p:cNvPr id="7" name="TextBox 6">
            <a:extLst>
              <a:ext uri="{FF2B5EF4-FFF2-40B4-BE49-F238E27FC236}">
                <a16:creationId xmlns:a16="http://schemas.microsoft.com/office/drawing/2014/main" id="{58DC4508-9ADA-84A3-E8C7-D13C1A21C036}"/>
              </a:ext>
            </a:extLst>
          </p:cNvPr>
          <p:cNvSpPr txBox="1"/>
          <p:nvPr/>
        </p:nvSpPr>
        <p:spPr>
          <a:xfrm>
            <a:off x="800608" y="1465957"/>
            <a:ext cx="10347960" cy="4616648"/>
          </a:xfrm>
          <a:prstGeom prst="rect">
            <a:avLst/>
          </a:prstGeom>
          <a:noFill/>
        </p:spPr>
        <p:txBody>
          <a:bodyPr wrap="square">
            <a:spAutoFit/>
          </a:bodyPr>
          <a:lstStyle/>
          <a:p>
            <a:r>
              <a:rPr lang="en-US" sz="2000" dirty="0"/>
              <a:t>1) Total Conversion is strongly linked to Approved Conversion (~0.87), optimizing strategies that increase total conversions (e.g., better targeting, improved creatives) will likely improve Approved Conversions. </a:t>
            </a:r>
          </a:p>
          <a:p>
            <a:endParaRPr lang="en-US" sz="2000" dirty="0"/>
          </a:p>
          <a:p>
            <a:r>
              <a:rPr lang="en-US" sz="2000" dirty="0"/>
              <a:t>2) Since neither Impressions nor Spend significantly influence Approved Conversion directly, avoid blindly increasing impressions or ad spend without focusing on conversion optimization. </a:t>
            </a:r>
          </a:p>
          <a:p>
            <a:endParaRPr lang="en-US" sz="2000" dirty="0"/>
          </a:p>
          <a:p>
            <a:r>
              <a:rPr lang="en-US" sz="2000" dirty="0"/>
              <a:t>3) 30-34 age group has the highest contribution towards sales with lower AD spend, more focused marketing strategies are required to tap this particular age segment. </a:t>
            </a:r>
          </a:p>
          <a:p>
            <a:endParaRPr lang="en-US" sz="2000" dirty="0"/>
          </a:p>
          <a:p>
            <a:r>
              <a:rPr lang="en-US" sz="2000" dirty="0"/>
              <a:t>4) Analyzing different metrics like CPM, CPA, conversion rate etc. we can conclude that for the upcoming product launches to ensure maximum ROI and efficient budget allocation we need to focus more on younger age groups i.e. 30-34 and 35-39.</a:t>
            </a:r>
          </a:p>
          <a:p>
            <a:endParaRPr lang="en-US" sz="1400" dirty="0"/>
          </a:p>
        </p:txBody>
      </p:sp>
    </p:spTree>
    <p:extLst>
      <p:ext uri="{BB962C8B-B14F-4D97-AF65-F5344CB8AC3E}">
        <p14:creationId xmlns:p14="http://schemas.microsoft.com/office/powerpoint/2010/main" val="300630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D4AE6-6B3F-BA8F-42F0-AF5ABAE20CAD}"/>
              </a:ext>
            </a:extLst>
          </p:cNvPr>
          <p:cNvSpPr>
            <a:spLocks noGrp="1"/>
          </p:cNvSpPr>
          <p:nvPr>
            <p:ph type="title"/>
          </p:nvPr>
        </p:nvSpPr>
        <p:spPr>
          <a:xfrm>
            <a:off x="802640" y="220472"/>
            <a:ext cx="10058400" cy="1609344"/>
          </a:xfrm>
        </p:spPr>
        <p:txBody>
          <a:bodyPr/>
          <a:lstStyle/>
          <a:p>
            <a:r>
              <a:rPr lang="en-US" dirty="0"/>
              <a:t>Insights &amp; recommendations (cont.)</a:t>
            </a:r>
          </a:p>
        </p:txBody>
      </p:sp>
      <p:sp>
        <p:nvSpPr>
          <p:cNvPr id="3" name="Content Placeholder 2">
            <a:extLst>
              <a:ext uri="{FF2B5EF4-FFF2-40B4-BE49-F238E27FC236}">
                <a16:creationId xmlns:a16="http://schemas.microsoft.com/office/drawing/2014/main" id="{607A0B90-8217-0385-C7EE-4B6C54624004}"/>
              </a:ext>
            </a:extLst>
          </p:cNvPr>
          <p:cNvSpPr>
            <a:spLocks noGrp="1"/>
          </p:cNvSpPr>
          <p:nvPr>
            <p:ph idx="1"/>
          </p:nvPr>
        </p:nvSpPr>
        <p:spPr>
          <a:xfrm>
            <a:off x="802640" y="1727200"/>
            <a:ext cx="10058400" cy="4414520"/>
          </a:xfrm>
        </p:spPr>
        <p:txBody>
          <a:bodyPr>
            <a:normAutofit/>
          </a:bodyPr>
          <a:lstStyle/>
          <a:p>
            <a:r>
              <a:rPr lang="en-US" dirty="0"/>
              <a:t> Analyzing different campaigns, we can understand the audience targeting strategy from campaign B for future product launches combining with more efficient conversion strategies like discounts, vouchers etc.</a:t>
            </a:r>
          </a:p>
          <a:p>
            <a:r>
              <a:rPr lang="en-US" dirty="0"/>
              <a:t>As per cost analysis the most cost efficient age group is 30 - 34 especially male population with least Cost Per Acquisition ( $10.33 ), Hence we should Prioritize budgets toward the 30-34 M segment due to the lowest CPA and CPM → Best ROI.</a:t>
            </a:r>
          </a:p>
          <a:p>
            <a:r>
              <a:rPr lang="en-US" dirty="0"/>
              <a:t>Reconsider or optimize targeting for 40-44 F, as it has high CPA and CPM → Potential waste of budget.</a:t>
            </a:r>
          </a:p>
          <a:p>
            <a:r>
              <a:rPr lang="en-US" dirty="0"/>
              <a:t>Interest group analysis:  some interest groups like 65, 31, 15 etc. have noticeably higher average Conversion rates.</a:t>
            </a:r>
          </a:p>
          <a:p>
            <a:r>
              <a:rPr lang="en-US" dirty="0"/>
              <a:t> We can focus ad campaigns on the top-performing interest groups to maximize approved conversions  and avoid or reconsider spending on low-performing interest groups to improve ROI.</a:t>
            </a:r>
          </a:p>
          <a:p>
            <a:endParaRPr lang="en-US" dirty="0"/>
          </a:p>
        </p:txBody>
      </p:sp>
    </p:spTree>
    <p:extLst>
      <p:ext uri="{BB962C8B-B14F-4D97-AF65-F5344CB8AC3E}">
        <p14:creationId xmlns:p14="http://schemas.microsoft.com/office/powerpoint/2010/main" val="432805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410D-C4FD-6BBD-A6DB-F29066844B62}"/>
              </a:ext>
            </a:extLst>
          </p:cNvPr>
          <p:cNvSpPr>
            <a:spLocks noGrp="1"/>
          </p:cNvSpPr>
          <p:nvPr>
            <p:ph type="title"/>
          </p:nvPr>
        </p:nvSpPr>
        <p:spPr/>
        <p:txBody>
          <a:bodyPr/>
          <a:lstStyle/>
          <a:p>
            <a:r>
              <a:rPr lang="en-US" dirty="0"/>
              <a:t>TOOLS/LIBRARIES USED</a:t>
            </a:r>
          </a:p>
        </p:txBody>
      </p:sp>
      <p:sp>
        <p:nvSpPr>
          <p:cNvPr id="3" name="Content Placeholder 2">
            <a:extLst>
              <a:ext uri="{FF2B5EF4-FFF2-40B4-BE49-F238E27FC236}">
                <a16:creationId xmlns:a16="http://schemas.microsoft.com/office/drawing/2014/main" id="{98A5D3FC-D803-53B1-4DDA-5C35D3EE7468}"/>
              </a:ext>
            </a:extLst>
          </p:cNvPr>
          <p:cNvSpPr>
            <a:spLocks noGrp="1"/>
          </p:cNvSpPr>
          <p:nvPr>
            <p:ph idx="1"/>
          </p:nvPr>
        </p:nvSpPr>
        <p:spPr>
          <a:xfrm>
            <a:off x="1069848" y="2121408"/>
            <a:ext cx="10058400" cy="4553712"/>
          </a:xfrm>
        </p:spPr>
        <p:txBody>
          <a:bodyPr/>
          <a:lstStyle/>
          <a:p>
            <a:r>
              <a:rPr lang="en-US" b="1" dirty="0"/>
              <a:t>EXCEL</a:t>
            </a:r>
            <a:r>
              <a:rPr lang="en-US" dirty="0"/>
              <a:t>: </a:t>
            </a:r>
          </a:p>
          <a:p>
            <a:pPr marL="0" indent="0">
              <a:buNone/>
            </a:pPr>
            <a:r>
              <a:rPr lang="en-US" dirty="0"/>
              <a:t>Excel was used for understanding the data, data cleaning, EDA and deriving actionable insights from the data.</a:t>
            </a:r>
          </a:p>
          <a:p>
            <a:endParaRPr lang="en-US" dirty="0"/>
          </a:p>
          <a:p>
            <a:r>
              <a:rPr lang="en-US" b="1" dirty="0"/>
              <a:t>PYTHON</a:t>
            </a:r>
            <a:r>
              <a:rPr lang="en-US" dirty="0"/>
              <a:t> ( libraries: pandas, matplotlib and seaborn):</a:t>
            </a:r>
          </a:p>
          <a:p>
            <a:pPr marL="0" indent="0">
              <a:buNone/>
            </a:pPr>
            <a:r>
              <a:rPr lang="en-US" dirty="0"/>
              <a:t>Python was used to generate a correlation matrix for a visual representation of correlation between different numerical variables </a:t>
            </a:r>
          </a:p>
          <a:p>
            <a:endParaRPr lang="en-US" dirty="0"/>
          </a:p>
          <a:p>
            <a:r>
              <a:rPr lang="en-US" b="1" dirty="0"/>
              <a:t>POWER BI:</a:t>
            </a:r>
            <a:r>
              <a:rPr lang="en-US" dirty="0"/>
              <a:t> </a:t>
            </a:r>
          </a:p>
          <a:p>
            <a:pPr marL="0" indent="0">
              <a:buNone/>
            </a:pPr>
            <a:r>
              <a:rPr lang="en-US" dirty="0"/>
              <a:t>Power Bi was used to create interactive dashboards with slicers and drill throughs.</a:t>
            </a:r>
          </a:p>
          <a:p>
            <a:pPr marL="0" indent="0">
              <a:buNone/>
            </a:pPr>
            <a:endParaRPr lang="en-US" dirty="0"/>
          </a:p>
        </p:txBody>
      </p:sp>
    </p:spTree>
    <p:extLst>
      <p:ext uri="{BB962C8B-B14F-4D97-AF65-F5344CB8AC3E}">
        <p14:creationId xmlns:p14="http://schemas.microsoft.com/office/powerpoint/2010/main" val="331002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8797-61B6-DA70-F124-3EDCF58EACC6}"/>
              </a:ext>
            </a:extLst>
          </p:cNvPr>
          <p:cNvSpPr>
            <a:spLocks noGrp="1"/>
          </p:cNvSpPr>
          <p:nvPr>
            <p:ph type="title"/>
          </p:nvPr>
        </p:nvSpPr>
        <p:spPr>
          <a:xfrm>
            <a:off x="707923" y="286604"/>
            <a:ext cx="10447757" cy="1335719"/>
          </a:xfrm>
        </p:spPr>
        <p:txBody>
          <a:bodyPr>
            <a:normAutofit/>
          </a:bodyPr>
          <a:lstStyle/>
          <a:p>
            <a:r>
              <a:rPr lang="en-US" dirty="0"/>
              <a:t> </a:t>
            </a:r>
            <a:r>
              <a:rPr lang="en-US" sz="6000" dirty="0"/>
              <a:t>Business Context &amp; Problem</a:t>
            </a:r>
          </a:p>
        </p:txBody>
      </p:sp>
      <p:sp>
        <p:nvSpPr>
          <p:cNvPr id="3" name="Content Placeholder 2">
            <a:extLst>
              <a:ext uri="{FF2B5EF4-FFF2-40B4-BE49-F238E27FC236}">
                <a16:creationId xmlns:a16="http://schemas.microsoft.com/office/drawing/2014/main" id="{1E8A2F30-99E2-B00E-A512-B8758B6184EE}"/>
              </a:ext>
            </a:extLst>
          </p:cNvPr>
          <p:cNvSpPr>
            <a:spLocks noGrp="1"/>
          </p:cNvSpPr>
          <p:nvPr>
            <p:ph idx="1"/>
          </p:nvPr>
        </p:nvSpPr>
        <p:spPr>
          <a:xfrm>
            <a:off x="845574" y="1845734"/>
            <a:ext cx="10648336" cy="4023360"/>
          </a:xfrm>
        </p:spPr>
        <p:txBody>
          <a:bodyPr>
            <a:normAutofit fontScale="92500" lnSpcReduction="10000"/>
          </a:bodyPr>
          <a:lstStyle/>
          <a:p>
            <a:pPr marL="0" indent="0">
              <a:lnSpc>
                <a:spcPct val="110000"/>
              </a:lnSpc>
              <a:buNone/>
            </a:pPr>
            <a:r>
              <a:rPr lang="en-US" dirty="0"/>
              <a:t>TrendWave has run paid campaigns across Facebook, Instagram, Twitter, and LinkedIn over a three-month period. The company has collected granular data on daily impressions, clicks, conversions, ad spend, and demographic breakdowns. Despite substantial investment, there is no clarity on which platforms, creatives, and audience segments deliver the best value. </a:t>
            </a:r>
          </a:p>
          <a:p>
            <a:pPr marL="0" indent="0">
              <a:buNone/>
            </a:pPr>
            <a:r>
              <a:rPr lang="en-US" dirty="0"/>
              <a:t>With quarterly targets approaching, the company needs an analytical framework to:</a:t>
            </a:r>
          </a:p>
          <a:p>
            <a:pPr fontAlgn="base">
              <a:buFont typeface="Courier New" panose="02070309020205020404" pitchFamily="49" charset="0"/>
              <a:buChar char="o"/>
            </a:pPr>
            <a:r>
              <a:rPr lang="en-US" dirty="0"/>
              <a:t>   Allocate ad budgets across platforms for optimal cost per acquisition (CPA)</a:t>
            </a:r>
          </a:p>
          <a:p>
            <a:pPr fontAlgn="base">
              <a:buFont typeface="Courier New" panose="02070309020205020404" pitchFamily="49" charset="0"/>
              <a:buChar char="o"/>
            </a:pPr>
            <a:r>
              <a:rPr lang="en-US" dirty="0"/>
              <a:t>   Compare performance across audience demographics and segments</a:t>
            </a:r>
          </a:p>
          <a:p>
            <a:pPr fontAlgn="base">
              <a:buFont typeface="Courier New" panose="02070309020205020404" pitchFamily="49" charset="0"/>
              <a:buChar char="o"/>
            </a:pPr>
            <a:r>
              <a:rPr lang="en-US" dirty="0"/>
              <a:t>    Identify underperforming campaigns for reallocation or optimization</a:t>
            </a:r>
          </a:p>
          <a:p>
            <a:pPr fontAlgn="base">
              <a:buFont typeface="Courier New" panose="02070309020205020404" pitchFamily="49" charset="0"/>
              <a:buChar char="o"/>
            </a:pPr>
            <a:r>
              <a:rPr lang="en-US" dirty="0"/>
              <a:t>    Detect time-based performance trends and seasonality</a:t>
            </a:r>
          </a:p>
          <a:p>
            <a:pPr>
              <a:buFont typeface="Courier New" panose="02070309020205020404" pitchFamily="49" charset="0"/>
              <a:buChar char="o"/>
            </a:pPr>
            <a:r>
              <a:rPr lang="en-US" dirty="0"/>
              <a:t>    Provide evidence-backed recommendations for the next product launch</a:t>
            </a:r>
            <a:br>
              <a:rPr lang="en-US" dirty="0"/>
            </a:br>
            <a:endParaRPr lang="en-US" dirty="0"/>
          </a:p>
        </p:txBody>
      </p:sp>
    </p:spTree>
    <p:extLst>
      <p:ext uri="{BB962C8B-B14F-4D97-AF65-F5344CB8AC3E}">
        <p14:creationId xmlns:p14="http://schemas.microsoft.com/office/powerpoint/2010/main" val="244805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D3CF-60C4-4B57-E18A-8E8C7718B586}"/>
              </a:ext>
            </a:extLst>
          </p:cNvPr>
          <p:cNvSpPr>
            <a:spLocks noGrp="1"/>
          </p:cNvSpPr>
          <p:nvPr>
            <p:ph type="title"/>
          </p:nvPr>
        </p:nvSpPr>
        <p:spPr>
          <a:xfrm>
            <a:off x="737419" y="198113"/>
            <a:ext cx="10058400" cy="1014817"/>
          </a:xfrm>
        </p:spPr>
        <p:txBody>
          <a:bodyPr/>
          <a:lstStyle/>
          <a:p>
            <a:r>
              <a:rPr lang="en-US" dirty="0"/>
              <a:t>DATA OVERVIEW</a:t>
            </a:r>
          </a:p>
        </p:txBody>
      </p:sp>
      <p:graphicFrame>
        <p:nvGraphicFramePr>
          <p:cNvPr id="7" name="Content Placeholder 6">
            <a:extLst>
              <a:ext uri="{FF2B5EF4-FFF2-40B4-BE49-F238E27FC236}">
                <a16:creationId xmlns:a16="http://schemas.microsoft.com/office/drawing/2014/main" id="{3E4758A8-1B73-E675-1FCD-EF718B913057}"/>
              </a:ext>
            </a:extLst>
          </p:cNvPr>
          <p:cNvGraphicFramePr>
            <a:graphicFrameLocks noGrp="1"/>
          </p:cNvGraphicFramePr>
          <p:nvPr>
            <p:ph idx="1"/>
            <p:extLst>
              <p:ext uri="{D42A27DB-BD31-4B8C-83A1-F6EECF244321}">
                <p14:modId xmlns:p14="http://schemas.microsoft.com/office/powerpoint/2010/main" val="2469135921"/>
              </p:ext>
            </p:extLst>
          </p:nvPr>
        </p:nvGraphicFramePr>
        <p:xfrm>
          <a:off x="737418" y="1301420"/>
          <a:ext cx="10580822" cy="5058740"/>
        </p:xfrm>
        <a:graphic>
          <a:graphicData uri="http://schemas.openxmlformats.org/drawingml/2006/table">
            <a:tbl>
              <a:tblPr>
                <a:tableStyleId>{5C22544A-7EE6-4342-B048-85BDC9FD1C3A}</a:tableStyleId>
              </a:tblPr>
              <a:tblGrid>
                <a:gridCol w="1947312">
                  <a:extLst>
                    <a:ext uri="{9D8B030D-6E8A-4147-A177-3AD203B41FA5}">
                      <a16:colId xmlns:a16="http://schemas.microsoft.com/office/drawing/2014/main" val="3851097383"/>
                    </a:ext>
                  </a:extLst>
                </a:gridCol>
                <a:gridCol w="8633510">
                  <a:extLst>
                    <a:ext uri="{9D8B030D-6E8A-4147-A177-3AD203B41FA5}">
                      <a16:colId xmlns:a16="http://schemas.microsoft.com/office/drawing/2014/main" val="954168281"/>
                    </a:ext>
                  </a:extLst>
                </a:gridCol>
              </a:tblGrid>
              <a:tr h="285222">
                <a:tc>
                  <a:txBody>
                    <a:bodyPr/>
                    <a:lstStyle/>
                    <a:p>
                      <a:pPr algn="l" fontAlgn="ctr">
                        <a:buNone/>
                      </a:pPr>
                      <a:r>
                        <a:rPr lang="en-US" sz="1100" u="none" strike="noStrike" dirty="0">
                          <a:effectLst/>
                        </a:rPr>
                        <a:t>ad_id</a:t>
                      </a:r>
                      <a:endParaRPr lang="en-US" sz="1100" b="1" i="0" u="none" strike="noStrike" dirty="0">
                        <a:solidFill>
                          <a:srgbClr val="0E2841"/>
                        </a:solidFill>
                        <a:effectLst/>
                        <a:latin typeface="Arial" panose="020B0604020202020204" pitchFamily="34" charset="0"/>
                      </a:endParaRPr>
                    </a:p>
                  </a:txBody>
                  <a:tcPr marL="55708" marR="6190" marT="6190" marB="0" anchor="ctr"/>
                </a:tc>
                <a:tc>
                  <a:txBody>
                    <a:bodyPr/>
                    <a:lstStyle/>
                    <a:p>
                      <a:pPr algn="l" fontAlgn="ctr">
                        <a:buNone/>
                      </a:pPr>
                      <a:r>
                        <a:rPr lang="en-US" sz="1100" u="none" strike="noStrike" dirty="0">
                          <a:effectLst/>
                        </a:rPr>
                        <a:t> A unique ID for each ad</a:t>
                      </a:r>
                      <a:endParaRPr lang="en-US" sz="1100" b="0" i="0" u="none" strike="noStrike" dirty="0">
                        <a:solidFill>
                          <a:srgbClr val="000000"/>
                        </a:solidFill>
                        <a:effectLst/>
                        <a:latin typeface="Aptos Narrow" panose="020B0004020202020204" pitchFamily="34" charset="0"/>
                      </a:endParaRPr>
                    </a:p>
                  </a:txBody>
                  <a:tcPr marL="6190" marR="6190" marT="6190" marB="0" anchor="ctr"/>
                </a:tc>
                <a:extLst>
                  <a:ext uri="{0D108BD9-81ED-4DB2-BD59-A6C34878D82A}">
                    <a16:rowId xmlns:a16="http://schemas.microsoft.com/office/drawing/2014/main" val="1872396714"/>
                  </a:ext>
                </a:extLst>
              </a:tr>
              <a:tr h="331224">
                <a:tc>
                  <a:txBody>
                    <a:bodyPr/>
                    <a:lstStyle/>
                    <a:p>
                      <a:pPr algn="l" fontAlgn="ctr">
                        <a:buNone/>
                      </a:pPr>
                      <a:r>
                        <a:rPr lang="en-US" sz="1100" u="none" strike="noStrike" dirty="0">
                          <a:effectLst/>
                        </a:rPr>
                        <a:t>xyzcampaignid</a:t>
                      </a:r>
                      <a:endParaRPr lang="en-US" sz="1100" b="1" i="0" u="none" strike="noStrike" dirty="0">
                        <a:solidFill>
                          <a:srgbClr val="0E2841"/>
                        </a:solidFill>
                        <a:effectLst/>
                        <a:latin typeface="Arial" panose="020B0604020202020204" pitchFamily="34" charset="0"/>
                      </a:endParaRPr>
                    </a:p>
                  </a:txBody>
                  <a:tcPr marL="55708" marR="6190" marT="6190" marB="0" anchor="ctr"/>
                </a:tc>
                <a:tc>
                  <a:txBody>
                    <a:bodyPr/>
                    <a:lstStyle/>
                    <a:p>
                      <a:pPr algn="l" fontAlgn="ctr">
                        <a:buNone/>
                      </a:pPr>
                      <a:r>
                        <a:rPr lang="en-US" sz="1100" u="none" strike="noStrike" dirty="0">
                          <a:effectLst/>
                        </a:rPr>
                        <a:t> An ID associated with each campaign of XYZ company</a:t>
                      </a:r>
                      <a:endParaRPr lang="en-US" sz="1100" b="0" i="0" u="none" strike="noStrike" dirty="0">
                        <a:solidFill>
                          <a:srgbClr val="000000"/>
                        </a:solidFill>
                        <a:effectLst/>
                        <a:latin typeface="Aptos Narrow" panose="020B0004020202020204" pitchFamily="34" charset="0"/>
                      </a:endParaRPr>
                    </a:p>
                  </a:txBody>
                  <a:tcPr marL="6190" marR="6190" marT="6190" marB="0" anchor="ctr"/>
                </a:tc>
                <a:extLst>
                  <a:ext uri="{0D108BD9-81ED-4DB2-BD59-A6C34878D82A}">
                    <a16:rowId xmlns:a16="http://schemas.microsoft.com/office/drawing/2014/main" val="2560610454"/>
                  </a:ext>
                </a:extLst>
              </a:tr>
              <a:tr h="368026">
                <a:tc>
                  <a:txBody>
                    <a:bodyPr/>
                    <a:lstStyle/>
                    <a:p>
                      <a:pPr algn="l" fontAlgn="ctr">
                        <a:buNone/>
                      </a:pPr>
                      <a:r>
                        <a:rPr lang="en-US" sz="1100" u="none" strike="noStrike" dirty="0">
                          <a:effectLst/>
                        </a:rPr>
                        <a:t>fbcampaignid</a:t>
                      </a:r>
                      <a:endParaRPr lang="en-US" sz="1100" b="1" i="0" u="none" strike="noStrike" dirty="0">
                        <a:solidFill>
                          <a:srgbClr val="0E2841"/>
                        </a:solidFill>
                        <a:effectLst/>
                        <a:latin typeface="Arial" panose="020B0604020202020204" pitchFamily="34" charset="0"/>
                      </a:endParaRPr>
                    </a:p>
                  </a:txBody>
                  <a:tcPr marL="55708" marR="6190" marT="6190" marB="0" anchor="ctr"/>
                </a:tc>
                <a:tc>
                  <a:txBody>
                    <a:bodyPr/>
                    <a:lstStyle/>
                    <a:p>
                      <a:pPr algn="l" fontAlgn="ctr">
                        <a:buNone/>
                      </a:pPr>
                      <a:r>
                        <a:rPr lang="en-US" sz="1100" u="none" strike="noStrike" dirty="0">
                          <a:effectLst/>
                        </a:rPr>
                        <a:t> An ID associated with how Facebook tracks each campaign</a:t>
                      </a:r>
                      <a:endParaRPr lang="en-US" sz="1100" b="0" i="0" u="none" strike="noStrike" dirty="0">
                        <a:solidFill>
                          <a:srgbClr val="000000"/>
                        </a:solidFill>
                        <a:effectLst/>
                        <a:latin typeface="Aptos Narrow" panose="020B0004020202020204" pitchFamily="34" charset="0"/>
                      </a:endParaRPr>
                    </a:p>
                  </a:txBody>
                  <a:tcPr marL="6190" marR="6190" marT="6190" marB="0" anchor="ctr"/>
                </a:tc>
                <a:extLst>
                  <a:ext uri="{0D108BD9-81ED-4DB2-BD59-A6C34878D82A}">
                    <a16:rowId xmlns:a16="http://schemas.microsoft.com/office/drawing/2014/main" val="3319955113"/>
                  </a:ext>
                </a:extLst>
              </a:tr>
              <a:tr h="266820">
                <a:tc>
                  <a:txBody>
                    <a:bodyPr/>
                    <a:lstStyle/>
                    <a:p>
                      <a:pPr algn="l" fontAlgn="ctr">
                        <a:buNone/>
                      </a:pPr>
                      <a:r>
                        <a:rPr lang="en-US" sz="1100" u="none" strike="noStrike" dirty="0">
                          <a:effectLst/>
                        </a:rPr>
                        <a:t>age</a:t>
                      </a:r>
                      <a:endParaRPr lang="en-US" sz="1100" b="1" i="0" u="none" strike="noStrike" dirty="0">
                        <a:solidFill>
                          <a:srgbClr val="0E2841"/>
                        </a:solidFill>
                        <a:effectLst/>
                        <a:latin typeface="Arial" panose="020B0604020202020204" pitchFamily="34" charset="0"/>
                      </a:endParaRPr>
                    </a:p>
                  </a:txBody>
                  <a:tcPr marL="55708" marR="6190" marT="6190" marB="0" anchor="ctr"/>
                </a:tc>
                <a:tc>
                  <a:txBody>
                    <a:bodyPr/>
                    <a:lstStyle/>
                    <a:p>
                      <a:pPr algn="l" fontAlgn="ctr">
                        <a:buNone/>
                      </a:pPr>
                      <a:r>
                        <a:rPr lang="en-US" sz="1100" u="none" strike="noStrike" dirty="0">
                          <a:effectLst/>
                        </a:rPr>
                        <a:t> Age of the person shown the ad</a:t>
                      </a:r>
                      <a:endParaRPr lang="en-US" sz="1100" b="0" i="0" u="none" strike="noStrike" dirty="0">
                        <a:solidFill>
                          <a:srgbClr val="000000"/>
                        </a:solidFill>
                        <a:effectLst/>
                        <a:latin typeface="Aptos Narrow" panose="020B0004020202020204" pitchFamily="34" charset="0"/>
                      </a:endParaRPr>
                    </a:p>
                  </a:txBody>
                  <a:tcPr marL="6190" marR="6190" marT="6190" marB="0" anchor="ctr"/>
                </a:tc>
                <a:extLst>
                  <a:ext uri="{0D108BD9-81ED-4DB2-BD59-A6C34878D82A}">
                    <a16:rowId xmlns:a16="http://schemas.microsoft.com/office/drawing/2014/main" val="3525206554"/>
                  </a:ext>
                </a:extLst>
              </a:tr>
              <a:tr h="303620">
                <a:tc>
                  <a:txBody>
                    <a:bodyPr/>
                    <a:lstStyle/>
                    <a:p>
                      <a:pPr algn="l" fontAlgn="ctr">
                        <a:buNone/>
                      </a:pPr>
                      <a:r>
                        <a:rPr lang="en-US" sz="1100" u="none" strike="noStrike" dirty="0">
                          <a:effectLst/>
                        </a:rPr>
                        <a:t>gender</a:t>
                      </a:r>
                      <a:endParaRPr lang="en-US" sz="1100" b="1" i="0" u="none" strike="noStrike" dirty="0">
                        <a:solidFill>
                          <a:srgbClr val="0E2841"/>
                        </a:solidFill>
                        <a:effectLst/>
                        <a:latin typeface="Arial" panose="020B0604020202020204" pitchFamily="34" charset="0"/>
                      </a:endParaRPr>
                    </a:p>
                  </a:txBody>
                  <a:tcPr marL="55708" marR="6190" marT="6190" marB="0" anchor="ctr"/>
                </a:tc>
                <a:tc>
                  <a:txBody>
                    <a:bodyPr/>
                    <a:lstStyle/>
                    <a:p>
                      <a:pPr algn="l" fontAlgn="ctr">
                        <a:buNone/>
                      </a:pPr>
                      <a:r>
                        <a:rPr lang="en-US" sz="1100" u="none" strike="noStrike" dirty="0">
                          <a:effectLst/>
                        </a:rPr>
                        <a:t> Gender of the person shown the ad</a:t>
                      </a:r>
                      <a:endParaRPr lang="en-US" sz="1100" b="0" i="0" u="none" strike="noStrike" dirty="0">
                        <a:solidFill>
                          <a:srgbClr val="000000"/>
                        </a:solidFill>
                        <a:effectLst/>
                        <a:latin typeface="Aptos Narrow" panose="020B0004020202020204" pitchFamily="34" charset="0"/>
                      </a:endParaRPr>
                    </a:p>
                  </a:txBody>
                  <a:tcPr marL="6190" marR="6190" marT="6190" marB="0" anchor="ctr"/>
                </a:tc>
                <a:extLst>
                  <a:ext uri="{0D108BD9-81ED-4DB2-BD59-A6C34878D82A}">
                    <a16:rowId xmlns:a16="http://schemas.microsoft.com/office/drawing/2014/main" val="1588084461"/>
                  </a:ext>
                </a:extLst>
              </a:tr>
              <a:tr h="294422">
                <a:tc>
                  <a:txBody>
                    <a:bodyPr/>
                    <a:lstStyle/>
                    <a:p>
                      <a:pPr algn="l" fontAlgn="ctr">
                        <a:buNone/>
                      </a:pPr>
                      <a:r>
                        <a:rPr lang="en-US" sz="1100" u="none" strike="noStrike" dirty="0">
                          <a:effectLst/>
                        </a:rPr>
                        <a:t>interest</a:t>
                      </a:r>
                      <a:endParaRPr lang="en-US" sz="1100" b="1" i="0" u="none" strike="noStrike" dirty="0">
                        <a:solidFill>
                          <a:srgbClr val="0E2841"/>
                        </a:solidFill>
                        <a:effectLst/>
                        <a:latin typeface="Arial" panose="020B0604020202020204" pitchFamily="34" charset="0"/>
                      </a:endParaRPr>
                    </a:p>
                  </a:txBody>
                  <a:tcPr marL="55708" marR="6190" marT="6190" marB="0" anchor="ctr"/>
                </a:tc>
                <a:tc>
                  <a:txBody>
                    <a:bodyPr/>
                    <a:lstStyle/>
                    <a:p>
                      <a:pPr algn="l" fontAlgn="ctr">
                        <a:buNone/>
                      </a:pPr>
                      <a:r>
                        <a:rPr lang="en-US" sz="1100" u="none" strike="noStrike" dirty="0">
                          <a:effectLst/>
                        </a:rPr>
                        <a:t> A code specifying the interest category of the person (from their public Facebook profile)</a:t>
                      </a:r>
                      <a:endParaRPr lang="en-US" sz="1100" b="0" i="0" u="none" strike="noStrike" dirty="0">
                        <a:solidFill>
                          <a:srgbClr val="000000"/>
                        </a:solidFill>
                        <a:effectLst/>
                        <a:latin typeface="Aptos Narrow" panose="020B0004020202020204" pitchFamily="34" charset="0"/>
                      </a:endParaRPr>
                    </a:p>
                  </a:txBody>
                  <a:tcPr marL="6190" marR="6190" marT="6190" marB="0" anchor="ctr"/>
                </a:tc>
                <a:extLst>
                  <a:ext uri="{0D108BD9-81ED-4DB2-BD59-A6C34878D82A}">
                    <a16:rowId xmlns:a16="http://schemas.microsoft.com/office/drawing/2014/main" val="689522258"/>
                  </a:ext>
                </a:extLst>
              </a:tr>
              <a:tr h="303620">
                <a:tc>
                  <a:txBody>
                    <a:bodyPr/>
                    <a:lstStyle/>
                    <a:p>
                      <a:pPr algn="l" fontAlgn="ctr">
                        <a:buNone/>
                      </a:pPr>
                      <a:r>
                        <a:rPr lang="en-US" sz="1100" u="none" strike="noStrike" dirty="0">
                          <a:effectLst/>
                        </a:rPr>
                        <a:t>Impressions</a:t>
                      </a:r>
                      <a:endParaRPr lang="en-US" sz="1100" b="1" i="0" u="none" strike="noStrike" dirty="0">
                        <a:solidFill>
                          <a:srgbClr val="0E2841"/>
                        </a:solidFill>
                        <a:effectLst/>
                        <a:latin typeface="Arial" panose="020B0604020202020204" pitchFamily="34" charset="0"/>
                      </a:endParaRPr>
                    </a:p>
                  </a:txBody>
                  <a:tcPr marL="55708" marR="6190" marT="6190" marB="0" anchor="ctr"/>
                </a:tc>
                <a:tc>
                  <a:txBody>
                    <a:bodyPr/>
                    <a:lstStyle/>
                    <a:p>
                      <a:pPr algn="l" fontAlgn="ctr">
                        <a:buNone/>
                      </a:pPr>
                      <a:r>
                        <a:rPr lang="en-US" sz="1100" u="none" strike="noStrike" dirty="0">
                          <a:effectLst/>
                        </a:rPr>
                        <a:t> Number of times the ad was shown</a:t>
                      </a:r>
                      <a:endParaRPr lang="en-US" sz="1100" b="0" i="0" u="none" strike="noStrike" dirty="0">
                        <a:solidFill>
                          <a:srgbClr val="000000"/>
                        </a:solidFill>
                        <a:effectLst/>
                        <a:latin typeface="Aptos Narrow" panose="020B0004020202020204" pitchFamily="34" charset="0"/>
                      </a:endParaRPr>
                    </a:p>
                  </a:txBody>
                  <a:tcPr marL="6190" marR="6190" marT="6190" marB="0" anchor="ctr"/>
                </a:tc>
                <a:extLst>
                  <a:ext uri="{0D108BD9-81ED-4DB2-BD59-A6C34878D82A}">
                    <a16:rowId xmlns:a16="http://schemas.microsoft.com/office/drawing/2014/main" val="3834471623"/>
                  </a:ext>
                </a:extLst>
              </a:tr>
              <a:tr h="303620">
                <a:tc>
                  <a:txBody>
                    <a:bodyPr/>
                    <a:lstStyle/>
                    <a:p>
                      <a:pPr algn="l" fontAlgn="ctr">
                        <a:buNone/>
                      </a:pPr>
                      <a:r>
                        <a:rPr lang="en-US" sz="1100" u="none" strike="noStrike" dirty="0">
                          <a:effectLst/>
                        </a:rPr>
                        <a:t>Clicks</a:t>
                      </a:r>
                      <a:endParaRPr lang="en-US" sz="1100" b="1" i="0" u="none" strike="noStrike" dirty="0">
                        <a:solidFill>
                          <a:srgbClr val="0E2841"/>
                        </a:solidFill>
                        <a:effectLst/>
                        <a:latin typeface="Arial" panose="020B0604020202020204" pitchFamily="34" charset="0"/>
                      </a:endParaRPr>
                    </a:p>
                  </a:txBody>
                  <a:tcPr marL="55708" marR="6190" marT="6190" marB="0" anchor="ctr"/>
                </a:tc>
                <a:tc>
                  <a:txBody>
                    <a:bodyPr/>
                    <a:lstStyle/>
                    <a:p>
                      <a:pPr algn="l" fontAlgn="ctr">
                        <a:buNone/>
                      </a:pPr>
                      <a:r>
                        <a:rPr lang="en-US" sz="1100" u="none" strike="noStrike" dirty="0">
                          <a:effectLst/>
                        </a:rPr>
                        <a:t> Number of clicks on the ad</a:t>
                      </a:r>
                      <a:endParaRPr lang="en-US" sz="1100" b="0" i="0" u="none" strike="noStrike" dirty="0">
                        <a:solidFill>
                          <a:srgbClr val="000000"/>
                        </a:solidFill>
                        <a:effectLst/>
                        <a:latin typeface="Aptos Narrow" panose="020B0004020202020204" pitchFamily="34" charset="0"/>
                      </a:endParaRPr>
                    </a:p>
                  </a:txBody>
                  <a:tcPr marL="6190" marR="6190" marT="6190" marB="0" anchor="ctr"/>
                </a:tc>
                <a:extLst>
                  <a:ext uri="{0D108BD9-81ED-4DB2-BD59-A6C34878D82A}">
                    <a16:rowId xmlns:a16="http://schemas.microsoft.com/office/drawing/2014/main" val="2093201512"/>
                  </a:ext>
                </a:extLst>
              </a:tr>
              <a:tr h="368026">
                <a:tc>
                  <a:txBody>
                    <a:bodyPr/>
                    <a:lstStyle/>
                    <a:p>
                      <a:pPr algn="l" fontAlgn="ctr">
                        <a:buNone/>
                      </a:pPr>
                      <a:r>
                        <a:rPr lang="en-US" sz="1100" u="none" strike="noStrike" dirty="0">
                          <a:effectLst/>
                        </a:rPr>
                        <a:t>Spent</a:t>
                      </a:r>
                      <a:endParaRPr lang="en-US" sz="1100" b="1" i="0" u="none" strike="noStrike" dirty="0">
                        <a:solidFill>
                          <a:srgbClr val="0E2841"/>
                        </a:solidFill>
                        <a:effectLst/>
                        <a:latin typeface="Arial" panose="020B0604020202020204" pitchFamily="34" charset="0"/>
                      </a:endParaRPr>
                    </a:p>
                  </a:txBody>
                  <a:tcPr marL="55708" marR="6190" marT="6190" marB="0" anchor="ctr"/>
                </a:tc>
                <a:tc>
                  <a:txBody>
                    <a:bodyPr/>
                    <a:lstStyle/>
                    <a:p>
                      <a:pPr algn="l" fontAlgn="ctr">
                        <a:buNone/>
                      </a:pPr>
                      <a:r>
                        <a:rPr lang="en-US" sz="1100" u="none" strike="noStrike" dirty="0">
                          <a:effectLst/>
                        </a:rPr>
                        <a:t> Amount spent on the ad</a:t>
                      </a:r>
                      <a:endParaRPr lang="en-US" sz="1100" b="0" i="0" u="none" strike="noStrike" dirty="0">
                        <a:solidFill>
                          <a:srgbClr val="000000"/>
                        </a:solidFill>
                        <a:effectLst/>
                        <a:latin typeface="Aptos Narrow" panose="020B0004020202020204" pitchFamily="34" charset="0"/>
                      </a:endParaRPr>
                    </a:p>
                  </a:txBody>
                  <a:tcPr marL="6190" marR="6190" marT="6190" marB="0" anchor="ctr"/>
                </a:tc>
                <a:extLst>
                  <a:ext uri="{0D108BD9-81ED-4DB2-BD59-A6C34878D82A}">
                    <a16:rowId xmlns:a16="http://schemas.microsoft.com/office/drawing/2014/main" val="2441181302"/>
                  </a:ext>
                </a:extLst>
              </a:tr>
              <a:tr h="331224">
                <a:tc>
                  <a:txBody>
                    <a:bodyPr/>
                    <a:lstStyle/>
                    <a:p>
                      <a:pPr algn="l" fontAlgn="ctr">
                        <a:buNone/>
                      </a:pPr>
                      <a:r>
                        <a:rPr lang="en-US" sz="1100" u="none" strike="noStrike" dirty="0">
                          <a:effectLst/>
                        </a:rPr>
                        <a:t>Total conversion</a:t>
                      </a:r>
                      <a:endParaRPr lang="en-US" sz="1100" b="1" i="0" u="none" strike="noStrike" dirty="0">
                        <a:solidFill>
                          <a:srgbClr val="0E2841"/>
                        </a:solidFill>
                        <a:effectLst/>
                        <a:latin typeface="Arial" panose="020B0604020202020204" pitchFamily="34" charset="0"/>
                      </a:endParaRPr>
                    </a:p>
                  </a:txBody>
                  <a:tcPr marL="55708" marR="6190" marT="6190" marB="0" anchor="ctr"/>
                </a:tc>
                <a:tc>
                  <a:txBody>
                    <a:bodyPr/>
                    <a:lstStyle/>
                    <a:p>
                      <a:pPr algn="l" fontAlgn="ctr">
                        <a:buNone/>
                      </a:pPr>
                      <a:r>
                        <a:rPr lang="en-US" sz="1100" u="none" strike="noStrike" dirty="0">
                          <a:effectLst/>
                        </a:rPr>
                        <a:t> Number of people who enquired about the product</a:t>
                      </a:r>
                      <a:endParaRPr lang="en-US" sz="1100" b="0" i="0" u="none" strike="noStrike" dirty="0">
                        <a:solidFill>
                          <a:srgbClr val="000000"/>
                        </a:solidFill>
                        <a:effectLst/>
                        <a:latin typeface="Aptos Narrow" panose="020B0004020202020204" pitchFamily="34" charset="0"/>
                      </a:endParaRPr>
                    </a:p>
                  </a:txBody>
                  <a:tcPr marL="6190" marR="6190" marT="6190" marB="0" anchor="ctr"/>
                </a:tc>
                <a:extLst>
                  <a:ext uri="{0D108BD9-81ED-4DB2-BD59-A6C34878D82A}">
                    <a16:rowId xmlns:a16="http://schemas.microsoft.com/office/drawing/2014/main" val="906836683"/>
                  </a:ext>
                </a:extLst>
              </a:tr>
              <a:tr h="331224">
                <a:tc>
                  <a:txBody>
                    <a:bodyPr/>
                    <a:lstStyle/>
                    <a:p>
                      <a:pPr algn="l" fontAlgn="ctr">
                        <a:buNone/>
                      </a:pPr>
                      <a:r>
                        <a:rPr lang="en-US" sz="1100" u="none" strike="noStrike" dirty="0">
                          <a:effectLst/>
                        </a:rPr>
                        <a:t>Approved conversion</a:t>
                      </a:r>
                      <a:endParaRPr lang="en-US" sz="1100" b="1" i="0" u="none" strike="noStrike" dirty="0">
                        <a:solidFill>
                          <a:srgbClr val="0E2841"/>
                        </a:solidFill>
                        <a:effectLst/>
                        <a:latin typeface="Arial" panose="020B0604020202020204" pitchFamily="34" charset="0"/>
                      </a:endParaRPr>
                    </a:p>
                  </a:txBody>
                  <a:tcPr marL="55708" marR="6190" marT="6190" marB="0" anchor="ctr"/>
                </a:tc>
                <a:tc>
                  <a:txBody>
                    <a:bodyPr/>
                    <a:lstStyle/>
                    <a:p>
                      <a:pPr algn="l" fontAlgn="ctr">
                        <a:buNone/>
                      </a:pPr>
                      <a:r>
                        <a:rPr lang="en-US" sz="1100" u="none" strike="noStrike" dirty="0">
                          <a:effectLst/>
                        </a:rPr>
                        <a:t> Number of people who bought the product</a:t>
                      </a:r>
                      <a:endParaRPr lang="en-US" sz="1100" b="0" i="0" u="none" strike="noStrike" dirty="0">
                        <a:solidFill>
                          <a:srgbClr val="000000"/>
                        </a:solidFill>
                        <a:effectLst/>
                        <a:latin typeface="Aptos Narrow" panose="020B0004020202020204" pitchFamily="34" charset="0"/>
                      </a:endParaRPr>
                    </a:p>
                  </a:txBody>
                  <a:tcPr marL="6190" marR="6190" marT="6190" marB="0" anchor="ctr"/>
                </a:tc>
                <a:extLst>
                  <a:ext uri="{0D108BD9-81ED-4DB2-BD59-A6C34878D82A}">
                    <a16:rowId xmlns:a16="http://schemas.microsoft.com/office/drawing/2014/main" val="3814939531"/>
                  </a:ext>
                </a:extLst>
              </a:tr>
              <a:tr h="368887">
                <a:tc>
                  <a:txBody>
                    <a:bodyPr/>
                    <a:lstStyle/>
                    <a:p>
                      <a:pPr algn="l" fontAlgn="ctr">
                        <a:buNone/>
                      </a:pPr>
                      <a:r>
                        <a:rPr lang="en-US" sz="1100" u="none" strike="noStrike" dirty="0">
                          <a:effectLst/>
                        </a:rPr>
                        <a:t>CPM (Cost per Mille)</a:t>
                      </a:r>
                      <a:endParaRPr lang="en-US" sz="1100" b="1" i="0" u="none" strike="noStrike" dirty="0">
                        <a:solidFill>
                          <a:srgbClr val="0E2841"/>
                        </a:solidFill>
                        <a:effectLst/>
                        <a:latin typeface="Arial" panose="020B0604020202020204" pitchFamily="34" charset="0"/>
                      </a:endParaRPr>
                    </a:p>
                  </a:txBody>
                  <a:tcPr marL="55708" marR="6190" marT="6190" marB="0" anchor="ctr"/>
                </a:tc>
                <a:tc>
                  <a:txBody>
                    <a:bodyPr/>
                    <a:lstStyle/>
                    <a:p>
                      <a:pPr algn="l" fontAlgn="ctr">
                        <a:buNone/>
                      </a:pPr>
                      <a:r>
                        <a:rPr lang="en-US" sz="1100" u="none" strike="noStrike" dirty="0">
                          <a:effectLst/>
                        </a:rPr>
                        <a:t> It is a metric that represents the cost of displaying an ad to 1,000 people. In other words, it measures how much a business pays for every 1,000 ad impressions.</a:t>
                      </a:r>
                      <a:endParaRPr lang="en-US" sz="1100" b="0" i="0" u="none" strike="noStrike" dirty="0">
                        <a:solidFill>
                          <a:srgbClr val="000000"/>
                        </a:solidFill>
                        <a:effectLst/>
                        <a:latin typeface="Aptos Narrow" panose="020B0004020202020204" pitchFamily="34" charset="0"/>
                      </a:endParaRPr>
                    </a:p>
                  </a:txBody>
                  <a:tcPr marL="6190" marR="6190" marT="6190" marB="0" anchor="ctr"/>
                </a:tc>
                <a:extLst>
                  <a:ext uri="{0D108BD9-81ED-4DB2-BD59-A6C34878D82A}">
                    <a16:rowId xmlns:a16="http://schemas.microsoft.com/office/drawing/2014/main" val="1009040546"/>
                  </a:ext>
                </a:extLst>
              </a:tr>
              <a:tr h="368887">
                <a:tc>
                  <a:txBody>
                    <a:bodyPr/>
                    <a:lstStyle/>
                    <a:p>
                      <a:pPr algn="l" fontAlgn="ctr">
                        <a:buNone/>
                      </a:pPr>
                      <a:r>
                        <a:rPr lang="en-US" sz="1100" u="none" strike="noStrike" dirty="0">
                          <a:effectLst/>
                        </a:rPr>
                        <a:t>Cost per click (CPC)</a:t>
                      </a:r>
                      <a:endParaRPr lang="en-US" sz="1100" b="1" i="0" u="none" strike="noStrike" dirty="0">
                        <a:solidFill>
                          <a:srgbClr val="0E2841"/>
                        </a:solidFill>
                        <a:effectLst/>
                        <a:latin typeface="Arial" panose="020B0604020202020204" pitchFamily="34" charset="0"/>
                      </a:endParaRPr>
                    </a:p>
                  </a:txBody>
                  <a:tcPr marL="55708" marR="6190" marT="6190" marB="0" anchor="ctr"/>
                </a:tc>
                <a:tc>
                  <a:txBody>
                    <a:bodyPr/>
                    <a:lstStyle/>
                    <a:p>
                      <a:pPr algn="l" fontAlgn="ctr">
                        <a:buNone/>
                      </a:pPr>
                      <a:r>
                        <a:rPr lang="en-US" sz="1100" u="none" strike="noStrike" dirty="0">
                          <a:effectLst/>
                        </a:rPr>
                        <a:t> It is a metric that represents the cost of getting a user to click on an ad. It measures how much a business pays for every click on their ad.</a:t>
                      </a:r>
                      <a:endParaRPr lang="en-US" sz="1100" b="0" i="0" u="none" strike="noStrike" dirty="0">
                        <a:solidFill>
                          <a:srgbClr val="000000"/>
                        </a:solidFill>
                        <a:effectLst/>
                        <a:latin typeface="Aptos Narrow" panose="020B0004020202020204" pitchFamily="34" charset="0"/>
                      </a:endParaRPr>
                    </a:p>
                  </a:txBody>
                  <a:tcPr marL="6190" marR="6190" marT="6190" marB="0" anchor="ctr"/>
                </a:tc>
                <a:extLst>
                  <a:ext uri="{0D108BD9-81ED-4DB2-BD59-A6C34878D82A}">
                    <a16:rowId xmlns:a16="http://schemas.microsoft.com/office/drawing/2014/main" val="1018320522"/>
                  </a:ext>
                </a:extLst>
              </a:tr>
              <a:tr h="416959">
                <a:tc>
                  <a:txBody>
                    <a:bodyPr/>
                    <a:lstStyle/>
                    <a:p>
                      <a:pPr algn="l" fontAlgn="ctr">
                        <a:buNone/>
                      </a:pPr>
                      <a:r>
                        <a:rPr lang="en-US" sz="1100" u="none" strike="noStrike" dirty="0">
                          <a:effectLst/>
                        </a:rPr>
                        <a:t>Click-through rate (CTR)</a:t>
                      </a:r>
                      <a:endParaRPr lang="en-US" sz="1100" b="1" i="0" u="none" strike="noStrike" dirty="0">
                        <a:solidFill>
                          <a:srgbClr val="0E2841"/>
                        </a:solidFill>
                        <a:effectLst/>
                        <a:latin typeface="Arial" panose="020B0604020202020204" pitchFamily="34" charset="0"/>
                      </a:endParaRPr>
                    </a:p>
                  </a:txBody>
                  <a:tcPr marL="55708" marR="6190" marT="6190" marB="0" anchor="ctr"/>
                </a:tc>
                <a:tc>
                  <a:txBody>
                    <a:bodyPr/>
                    <a:lstStyle/>
                    <a:p>
                      <a:pPr algn="l" fontAlgn="ctr">
                        <a:buNone/>
                      </a:pPr>
                      <a:r>
                        <a:rPr lang="en-US" sz="1100" u="none" strike="noStrike" dirty="0">
                          <a:effectLst/>
                        </a:rPr>
                        <a:t> It is a metric that represents the percentage of users who click on an ad after seeing it. It measures the effectiveness of an ad in getting users to click through to a website or landing page.</a:t>
                      </a:r>
                      <a:endParaRPr lang="en-US" sz="1100" b="0" i="0" u="none" strike="noStrike" dirty="0">
                        <a:solidFill>
                          <a:srgbClr val="000000"/>
                        </a:solidFill>
                        <a:effectLst/>
                        <a:latin typeface="Aptos Narrow" panose="020B0004020202020204" pitchFamily="34" charset="0"/>
                      </a:endParaRPr>
                    </a:p>
                  </a:txBody>
                  <a:tcPr marL="6190" marR="6190" marT="6190" marB="0" anchor="ctr"/>
                </a:tc>
                <a:extLst>
                  <a:ext uri="{0D108BD9-81ED-4DB2-BD59-A6C34878D82A}">
                    <a16:rowId xmlns:a16="http://schemas.microsoft.com/office/drawing/2014/main" val="1718203689"/>
                  </a:ext>
                </a:extLst>
              </a:tr>
              <a:tr h="416959">
                <a:tc>
                  <a:txBody>
                    <a:bodyPr/>
                    <a:lstStyle/>
                    <a:p>
                      <a:pPr algn="l" fontAlgn="ctr">
                        <a:buNone/>
                      </a:pPr>
                      <a:r>
                        <a:rPr lang="en-US" sz="1100" u="none" strike="noStrike" dirty="0">
                          <a:effectLst/>
                        </a:rPr>
                        <a:t>CPA (Cost per Acquisition)</a:t>
                      </a:r>
                      <a:endParaRPr lang="en-US" sz="1100" b="1" i="0" u="none" strike="noStrike" dirty="0">
                        <a:solidFill>
                          <a:srgbClr val="0E2841"/>
                        </a:solidFill>
                        <a:effectLst/>
                        <a:latin typeface="Arial" panose="020B0604020202020204" pitchFamily="34" charset="0"/>
                      </a:endParaRPr>
                    </a:p>
                  </a:txBody>
                  <a:tcPr marL="55708" marR="6190" marT="6190" marB="0" anchor="ctr"/>
                </a:tc>
                <a:tc>
                  <a:txBody>
                    <a:bodyPr/>
                    <a:lstStyle/>
                    <a:p>
                      <a:pPr algn="l" fontAlgn="ctr">
                        <a:buNone/>
                      </a:pPr>
                      <a:r>
                        <a:rPr lang="en-US" sz="1100" u="none" strike="noStrike" dirty="0">
                          <a:effectLst/>
                        </a:rPr>
                        <a:t> It is a metric that represents the cost of acquiring a new customer through an ad campaign. It measures how much a business pays for every new customer acquired through their ad.</a:t>
                      </a:r>
                      <a:endParaRPr lang="en-US" sz="1100" b="0" i="0" u="none" strike="noStrike" dirty="0">
                        <a:solidFill>
                          <a:srgbClr val="000000"/>
                        </a:solidFill>
                        <a:effectLst/>
                        <a:latin typeface="Aptos Narrow" panose="020B0004020202020204" pitchFamily="34" charset="0"/>
                      </a:endParaRPr>
                    </a:p>
                  </a:txBody>
                  <a:tcPr marL="6190" marR="6190" marT="6190" marB="0" anchor="ctr"/>
                </a:tc>
                <a:extLst>
                  <a:ext uri="{0D108BD9-81ED-4DB2-BD59-A6C34878D82A}">
                    <a16:rowId xmlns:a16="http://schemas.microsoft.com/office/drawing/2014/main" val="1087671347"/>
                  </a:ext>
                </a:extLst>
              </a:tr>
            </a:tbl>
          </a:graphicData>
        </a:graphic>
      </p:graphicFrame>
    </p:spTree>
    <p:extLst>
      <p:ext uri="{BB962C8B-B14F-4D97-AF65-F5344CB8AC3E}">
        <p14:creationId xmlns:p14="http://schemas.microsoft.com/office/powerpoint/2010/main" val="3507829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9650-97DA-2369-6EEE-7C4F030068F4}"/>
              </a:ext>
            </a:extLst>
          </p:cNvPr>
          <p:cNvSpPr>
            <a:spLocks noGrp="1"/>
          </p:cNvSpPr>
          <p:nvPr>
            <p:ph type="title"/>
          </p:nvPr>
        </p:nvSpPr>
        <p:spPr>
          <a:xfrm>
            <a:off x="625332" y="304800"/>
            <a:ext cx="10058400" cy="1424210"/>
          </a:xfrm>
        </p:spPr>
        <p:txBody>
          <a:bodyPr/>
          <a:lstStyle/>
          <a:p>
            <a:r>
              <a:rPr lang="en-US" dirty="0"/>
              <a:t>DATA</a:t>
            </a:r>
            <a:r>
              <a:rPr lang="en-US" dirty="0">
                <a:latin typeface="Algerian" panose="04020705040A02060702" pitchFamily="82" charset="0"/>
              </a:rPr>
              <a:t> </a:t>
            </a:r>
            <a:r>
              <a:rPr lang="en-US" dirty="0"/>
              <a:t>CLEANING</a:t>
            </a:r>
            <a:r>
              <a:rPr lang="en-US" dirty="0">
                <a:latin typeface="Algerian" panose="04020705040A02060702" pitchFamily="82" charset="0"/>
              </a:rPr>
              <a:t> </a:t>
            </a:r>
          </a:p>
        </p:txBody>
      </p:sp>
      <p:sp>
        <p:nvSpPr>
          <p:cNvPr id="16" name="TextBox 15">
            <a:extLst>
              <a:ext uri="{FF2B5EF4-FFF2-40B4-BE49-F238E27FC236}">
                <a16:creationId xmlns:a16="http://schemas.microsoft.com/office/drawing/2014/main" id="{B3BF941B-F26C-DA73-29B7-6F44E6137CEF}"/>
              </a:ext>
            </a:extLst>
          </p:cNvPr>
          <p:cNvSpPr txBox="1"/>
          <p:nvPr/>
        </p:nvSpPr>
        <p:spPr>
          <a:xfrm>
            <a:off x="402815" y="1623950"/>
            <a:ext cx="11631561" cy="4370427"/>
          </a:xfrm>
          <a:prstGeom prst="rect">
            <a:avLst/>
          </a:prstGeom>
          <a:noFill/>
        </p:spPr>
        <p:txBody>
          <a:bodyPr wrap="square">
            <a:spAutoFit/>
          </a:bodyPr>
          <a:lstStyle/>
          <a:p>
            <a:r>
              <a:rPr lang="en-US" b="1" dirty="0"/>
              <a:t>PROBLEM</a:t>
            </a:r>
            <a:r>
              <a:rPr lang="en-US" sz="1600" dirty="0"/>
              <a:t>: Upon checking the data, I realized that there are some rows (176) where conversion &gt; 0 but  clicks are zero, which is a bit illogical and indicates that the data is inconsistent.											</a:t>
            </a:r>
          </a:p>
          <a:p>
            <a:r>
              <a:rPr lang="en-US" sz="1600" dirty="0"/>
              <a:t>																	</a:t>
            </a:r>
          </a:p>
          <a:p>
            <a:r>
              <a:rPr lang="en-US" b="1" dirty="0"/>
              <a:t>SOLUTION</a:t>
            </a:r>
            <a:r>
              <a:rPr lang="en-US" sz="1600" dirty="0"/>
              <a:t>:  As this is for more than 11 % of the data, rather than excluding it we need to find a logical way to impute the data.					</a:t>
            </a:r>
          </a:p>
          <a:p>
            <a:r>
              <a:rPr lang="en-US" sz="1600" dirty="0"/>
              <a:t>																	</a:t>
            </a:r>
          </a:p>
          <a:p>
            <a:r>
              <a:rPr lang="en-US" b="1" dirty="0"/>
              <a:t>APPROACH</a:t>
            </a:r>
            <a:r>
              <a:rPr lang="en-US" sz="1600" dirty="0"/>
              <a:t>: We can impute the data with average number of clicks we are getting but that can be influenced by the outliers.					  So, we are first grouping the impressions data that we have and then calculating the average clicks for each particular group			  In this way we can avoid outliers and impute the data without affecting the analysis				</a:t>
            </a:r>
          </a:p>
          <a:p>
            <a:r>
              <a:rPr lang="en-US" sz="1600" dirty="0"/>
              <a:t>																	</a:t>
            </a:r>
          </a:p>
          <a:p>
            <a:r>
              <a:rPr lang="en-US" b="1" dirty="0"/>
              <a:t>STEPS</a:t>
            </a:r>
            <a:r>
              <a:rPr lang="en-US" sz="1600" dirty="0"/>
              <a:t> : 1) Filtering data for rows having 0 clicks and 1 or more conversions.												</a:t>
            </a:r>
          </a:p>
          <a:p>
            <a:r>
              <a:rPr lang="en-US" sz="1600" dirty="0"/>
              <a:t>               2) Create a pivot table on the filtered table with rows having impressions, having groups of 1000 each and values having the</a:t>
            </a:r>
          </a:p>
          <a:p>
            <a:r>
              <a:rPr lang="en-US" sz="1600" dirty="0"/>
              <a:t>average clicks of each group.																</a:t>
            </a:r>
          </a:p>
          <a:p>
            <a:r>
              <a:rPr lang="en-US" sz="1600" dirty="0"/>
              <a:t>               3) Using Xlookup imputing the data from the pivot table.  																																	</a:t>
            </a:r>
          </a:p>
          <a:p>
            <a:r>
              <a:rPr lang="en-US" b="1" dirty="0"/>
              <a:t>FORMULA</a:t>
            </a:r>
            <a:r>
              <a:rPr lang="en-US" sz="1600" dirty="0"/>
              <a:t> </a:t>
            </a:r>
            <a:r>
              <a:rPr lang="en-US" b="1" dirty="0"/>
              <a:t>USED</a:t>
            </a:r>
            <a:r>
              <a:rPr lang="en-US" sz="1600" dirty="0"/>
              <a:t>: XLOOKUP(TRUE,(B2&gt;=RANGE)*(B2&lt;=RANGE)=1,RANGE)	</a:t>
            </a:r>
            <a:r>
              <a:rPr lang="en-US" sz="1400" dirty="0"/>
              <a:t>													</a:t>
            </a:r>
          </a:p>
        </p:txBody>
      </p:sp>
    </p:spTree>
    <p:extLst>
      <p:ext uri="{BB962C8B-B14F-4D97-AF65-F5344CB8AC3E}">
        <p14:creationId xmlns:p14="http://schemas.microsoft.com/office/powerpoint/2010/main" val="792605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EC177-63BF-D42E-80E5-B438C5A8C148}"/>
              </a:ext>
            </a:extLst>
          </p:cNvPr>
          <p:cNvSpPr>
            <a:spLocks noGrp="1"/>
          </p:cNvSpPr>
          <p:nvPr>
            <p:ph type="title"/>
          </p:nvPr>
        </p:nvSpPr>
        <p:spPr>
          <a:xfrm>
            <a:off x="438149" y="-187855"/>
            <a:ext cx="10772775" cy="1658198"/>
          </a:xfrm>
        </p:spPr>
        <p:txBody>
          <a:bodyPr/>
          <a:lstStyle/>
          <a:p>
            <a:r>
              <a:rPr lang="en-US" dirty="0"/>
              <a:t>DATA CLEANING (CONT.)</a:t>
            </a:r>
          </a:p>
        </p:txBody>
      </p:sp>
      <p:sp>
        <p:nvSpPr>
          <p:cNvPr id="14" name="TextBox 13">
            <a:extLst>
              <a:ext uri="{FF2B5EF4-FFF2-40B4-BE49-F238E27FC236}">
                <a16:creationId xmlns:a16="http://schemas.microsoft.com/office/drawing/2014/main" id="{7B751895-FE75-FB70-6457-6F0A80E8A9A7}"/>
              </a:ext>
            </a:extLst>
          </p:cNvPr>
          <p:cNvSpPr txBox="1"/>
          <p:nvPr/>
        </p:nvSpPr>
        <p:spPr>
          <a:xfrm>
            <a:off x="436880" y="1044268"/>
            <a:ext cx="11684000" cy="5940088"/>
          </a:xfrm>
          <a:prstGeom prst="rect">
            <a:avLst/>
          </a:prstGeom>
          <a:noFill/>
        </p:spPr>
        <p:txBody>
          <a:bodyPr wrap="square">
            <a:spAutoFit/>
          </a:bodyPr>
          <a:lstStyle/>
          <a:p>
            <a:endParaRPr lang="en-US" b="1" dirty="0"/>
          </a:p>
          <a:p>
            <a:r>
              <a:rPr lang="en-US" b="1" dirty="0"/>
              <a:t>PROBLEM 2</a:t>
            </a:r>
            <a:r>
              <a:rPr lang="en-US" sz="1600" dirty="0"/>
              <a:t>: </a:t>
            </a:r>
          </a:p>
          <a:p>
            <a:r>
              <a:rPr lang="en-US" sz="1600" dirty="0"/>
              <a:t>Similarly, we see that where conversions were greater than 0 and clicks were 0, amount spent was also zero.	</a:t>
            </a:r>
          </a:p>
          <a:p>
            <a:r>
              <a:rPr lang="en-US" sz="1600" dirty="0"/>
              <a:t>This could hamper our analysis as we are getting customers without any amount spent, which will lead to underestimation of metrics like CPA (Cost Per Acquisition)																	</a:t>
            </a:r>
          </a:p>
          <a:p>
            <a:r>
              <a:rPr lang="en-US" sz="1600" dirty="0"/>
              <a:t>														</a:t>
            </a:r>
          </a:p>
          <a:p>
            <a:r>
              <a:rPr lang="en-US" b="1" dirty="0"/>
              <a:t>SOLUTION</a:t>
            </a:r>
            <a:r>
              <a:rPr lang="en-US" sz="1600" dirty="0"/>
              <a:t>														</a:t>
            </a:r>
          </a:p>
          <a:p>
            <a:r>
              <a:rPr lang="en-US" sz="1600" dirty="0"/>
              <a:t>	As this is for more than 11 % of the data, rather than excluding it we need to find a logical way to impute the data.			Upon researching, I found out that companies like facebook, Instagram charge according to the clicks on the AD.			So we can use the no of clicks data to find out average amount spent on every click.																							</a:t>
            </a:r>
          </a:p>
          <a:p>
            <a:r>
              <a:rPr lang="en-US" b="1" dirty="0"/>
              <a:t>APPROACH</a:t>
            </a:r>
            <a:r>
              <a:rPr lang="en-US" sz="1600" dirty="0"/>
              <a:t>:														</a:t>
            </a:r>
          </a:p>
          <a:p>
            <a:r>
              <a:rPr lang="en-US" sz="1600" dirty="0"/>
              <a:t>	We can impute the data with average  amount spent per clicks.												</a:t>
            </a:r>
          </a:p>
          <a:p>
            <a:r>
              <a:rPr lang="en-US" sz="1600" dirty="0"/>
              <a:t>	So, we are first grouping the clicks data that we have and then calculating the average clicks for each particular group		In this way we can avoid outliers and impute the data without affecting the analysis																						</a:t>
            </a:r>
          </a:p>
          <a:p>
            <a:r>
              <a:rPr lang="en-US" sz="1600" dirty="0"/>
              <a:t>														</a:t>
            </a:r>
          </a:p>
          <a:p>
            <a:r>
              <a:rPr lang="en-US" b="1" dirty="0"/>
              <a:t>STEPS</a:t>
            </a:r>
            <a:r>
              <a:rPr lang="en-US" sz="1600" dirty="0"/>
              <a:t>: 1) Create a pivot table with rows having clicks, and values having the average amount spent.					</a:t>
            </a:r>
          </a:p>
          <a:p>
            <a:r>
              <a:rPr lang="en-US" sz="1600" dirty="0"/>
              <a:t>	2) Filtering data for rows having 0 spent and 1 or more clicks.												</a:t>
            </a:r>
          </a:p>
          <a:p>
            <a:r>
              <a:rPr lang="en-US" sz="1600" dirty="0"/>
              <a:t>	3) Using Xlookup imputing the data from the pivot table.  													</a:t>
            </a:r>
          </a:p>
          <a:p>
            <a:r>
              <a:rPr lang="en-US" sz="1600" dirty="0"/>
              <a:t>														</a:t>
            </a:r>
          </a:p>
          <a:p>
            <a:r>
              <a:rPr lang="en-US" b="1" dirty="0"/>
              <a:t>FORMULA</a:t>
            </a:r>
            <a:r>
              <a:rPr lang="en-US" sz="1600" dirty="0"/>
              <a:t> </a:t>
            </a:r>
            <a:r>
              <a:rPr lang="en-US" b="1" dirty="0"/>
              <a:t>USED: </a:t>
            </a:r>
            <a:r>
              <a:rPr lang="en-US" sz="1600" dirty="0"/>
              <a:t>XLOOKUP(TRUE,(B2&gt;=RANGE)*(B2&lt;=RANGE)=1,RANGE)											</a:t>
            </a:r>
          </a:p>
        </p:txBody>
      </p:sp>
    </p:spTree>
    <p:extLst>
      <p:ext uri="{BB962C8B-B14F-4D97-AF65-F5344CB8AC3E}">
        <p14:creationId xmlns:p14="http://schemas.microsoft.com/office/powerpoint/2010/main" val="249294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0A10-EFE6-C7D4-46F9-2968766BF5FB}"/>
              </a:ext>
            </a:extLst>
          </p:cNvPr>
          <p:cNvSpPr>
            <a:spLocks noGrp="1"/>
          </p:cNvSpPr>
          <p:nvPr>
            <p:ph type="title"/>
          </p:nvPr>
        </p:nvSpPr>
        <p:spPr>
          <a:xfrm>
            <a:off x="908967" y="219075"/>
            <a:ext cx="10058400" cy="1450757"/>
          </a:xfrm>
        </p:spPr>
        <p:txBody>
          <a:bodyPr/>
          <a:lstStyle/>
          <a:p>
            <a:r>
              <a:rPr lang="en-US" dirty="0"/>
              <a:t>KPI METRICS USED IN ANALYSIS</a:t>
            </a:r>
          </a:p>
        </p:txBody>
      </p:sp>
      <p:pic>
        <p:nvPicPr>
          <p:cNvPr id="8" name="Content Placeholder 7">
            <a:extLst>
              <a:ext uri="{FF2B5EF4-FFF2-40B4-BE49-F238E27FC236}">
                <a16:creationId xmlns:a16="http://schemas.microsoft.com/office/drawing/2014/main" id="{023A73A8-E8C1-B52B-F11D-3FE45CEA7BEE}"/>
              </a:ext>
            </a:extLst>
          </p:cNvPr>
          <p:cNvPicPr>
            <a:picLocks noGrp="1" noChangeAspect="1"/>
          </p:cNvPicPr>
          <p:nvPr>
            <p:ph idx="1"/>
          </p:nvPr>
        </p:nvPicPr>
        <p:blipFill>
          <a:blip r:embed="rId2"/>
          <a:stretch>
            <a:fillRect/>
          </a:stretch>
        </p:blipFill>
        <p:spPr>
          <a:xfrm>
            <a:off x="908967" y="1868170"/>
            <a:ext cx="10428958" cy="3961130"/>
          </a:xfrm>
          <a:prstGeom prst="rect">
            <a:avLst/>
          </a:prstGeom>
        </p:spPr>
      </p:pic>
    </p:spTree>
    <p:extLst>
      <p:ext uri="{BB962C8B-B14F-4D97-AF65-F5344CB8AC3E}">
        <p14:creationId xmlns:p14="http://schemas.microsoft.com/office/powerpoint/2010/main" val="2094474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3D39-3A23-FA18-FD51-CD6FB171026F}"/>
              </a:ext>
            </a:extLst>
          </p:cNvPr>
          <p:cNvSpPr>
            <a:spLocks noGrp="1"/>
          </p:cNvSpPr>
          <p:nvPr>
            <p:ph type="title"/>
          </p:nvPr>
        </p:nvSpPr>
        <p:spPr>
          <a:xfrm>
            <a:off x="337185" y="151099"/>
            <a:ext cx="10058400" cy="893268"/>
          </a:xfrm>
        </p:spPr>
        <p:txBody>
          <a:bodyPr/>
          <a:lstStyle/>
          <a:p>
            <a:r>
              <a:rPr lang="en-US" dirty="0"/>
              <a:t>Exploratory Data Analysis (EDA)</a:t>
            </a:r>
          </a:p>
        </p:txBody>
      </p:sp>
      <p:pic>
        <p:nvPicPr>
          <p:cNvPr id="5" name="Picture 4">
            <a:extLst>
              <a:ext uri="{FF2B5EF4-FFF2-40B4-BE49-F238E27FC236}">
                <a16:creationId xmlns:a16="http://schemas.microsoft.com/office/drawing/2014/main" id="{F08412E8-3CC2-70C4-F0B9-E3B89779FF20}"/>
              </a:ext>
            </a:extLst>
          </p:cNvPr>
          <p:cNvPicPr>
            <a:picLocks noChangeAspect="1"/>
          </p:cNvPicPr>
          <p:nvPr/>
        </p:nvPicPr>
        <p:blipFill>
          <a:blip r:embed="rId2"/>
          <a:stretch>
            <a:fillRect/>
          </a:stretch>
        </p:blipFill>
        <p:spPr>
          <a:xfrm>
            <a:off x="7104728" y="2061911"/>
            <a:ext cx="4963447" cy="3334381"/>
          </a:xfrm>
          <a:prstGeom prst="rect">
            <a:avLst/>
          </a:prstGeom>
        </p:spPr>
      </p:pic>
      <p:sp>
        <p:nvSpPr>
          <p:cNvPr id="21" name="TextBox 20">
            <a:extLst>
              <a:ext uri="{FF2B5EF4-FFF2-40B4-BE49-F238E27FC236}">
                <a16:creationId xmlns:a16="http://schemas.microsoft.com/office/drawing/2014/main" id="{3D21CA29-E89F-456F-948E-E2C683A68168}"/>
              </a:ext>
            </a:extLst>
          </p:cNvPr>
          <p:cNvSpPr txBox="1"/>
          <p:nvPr/>
        </p:nvSpPr>
        <p:spPr>
          <a:xfrm>
            <a:off x="337185" y="1146276"/>
            <a:ext cx="6676103" cy="5909310"/>
          </a:xfrm>
          <a:prstGeom prst="rect">
            <a:avLst/>
          </a:prstGeom>
          <a:noFill/>
        </p:spPr>
        <p:txBody>
          <a:bodyPr wrap="square">
            <a:spAutoFit/>
          </a:bodyPr>
          <a:lstStyle/>
          <a:p>
            <a:r>
              <a:rPr lang="en-US" dirty="0">
                <a:highlight>
                  <a:srgbClr val="FFFF00"/>
                </a:highlight>
              </a:rPr>
              <a:t>HYPOTHESIS 1</a:t>
            </a:r>
            <a:r>
              <a:rPr lang="en-US" dirty="0"/>
              <a:t>:	</a:t>
            </a:r>
          </a:p>
          <a:p>
            <a:endParaRPr lang="en-US" dirty="0"/>
          </a:p>
          <a:p>
            <a:r>
              <a:rPr lang="en-US" dirty="0"/>
              <a:t>Higher impressions means higher sale				</a:t>
            </a:r>
          </a:p>
          <a:p>
            <a:r>
              <a:rPr lang="en-US" dirty="0"/>
              <a:t>To prove the above hypothesis we will do a correlation analysis between impressions and sales.																</a:t>
            </a:r>
          </a:p>
          <a:p>
            <a:r>
              <a:rPr lang="en-US" dirty="0"/>
              <a:t>Correlation:	0.684							</a:t>
            </a:r>
          </a:p>
          <a:p>
            <a:r>
              <a:rPr lang="en-US" dirty="0"/>
              <a:t>									</a:t>
            </a:r>
          </a:p>
          <a:p>
            <a:r>
              <a:rPr lang="en-US" dirty="0"/>
              <a:t>Correlation metric shows moderately positive correlation between impressions and sales								</a:t>
            </a:r>
          </a:p>
          <a:p>
            <a:r>
              <a:rPr lang="en-US" dirty="0"/>
              <a:t>Hence we can conclude that the hypothesis is fairly proven, which shows that reaching out to higher number of people will result in increased sales.								</a:t>
            </a:r>
          </a:p>
          <a:p>
            <a:r>
              <a:rPr lang="en-US" dirty="0"/>
              <a:t>														</a:t>
            </a:r>
          </a:p>
          <a:p>
            <a:r>
              <a:rPr lang="en-US" b="1" dirty="0"/>
              <a:t>ACTIONABLE INSIGHT</a:t>
            </a:r>
            <a:r>
              <a:rPr lang="en-US" dirty="0"/>
              <a:t>: </a:t>
            </a:r>
          </a:p>
          <a:p>
            <a:endParaRPr lang="en-US" dirty="0"/>
          </a:p>
          <a:p>
            <a:r>
              <a:rPr lang="en-US" dirty="0"/>
              <a:t>Focus on increasing Impressions for high-performing campaigns or target audiences to drive more approved conversions.								</a:t>
            </a:r>
          </a:p>
          <a:p>
            <a:r>
              <a:rPr lang="en-US" dirty="0"/>
              <a:t>									</a:t>
            </a:r>
          </a:p>
        </p:txBody>
      </p:sp>
    </p:spTree>
    <p:extLst>
      <p:ext uri="{BB962C8B-B14F-4D97-AF65-F5344CB8AC3E}">
        <p14:creationId xmlns:p14="http://schemas.microsoft.com/office/powerpoint/2010/main" val="1885426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506D-330F-69E6-6FDE-7C9F9A05DF36}"/>
              </a:ext>
            </a:extLst>
          </p:cNvPr>
          <p:cNvSpPr>
            <a:spLocks noGrp="1"/>
          </p:cNvSpPr>
          <p:nvPr>
            <p:ph type="title"/>
          </p:nvPr>
        </p:nvSpPr>
        <p:spPr>
          <a:xfrm>
            <a:off x="676657" y="251883"/>
            <a:ext cx="10772775" cy="1658198"/>
          </a:xfrm>
        </p:spPr>
        <p:txBody>
          <a:bodyPr/>
          <a:lstStyle/>
          <a:p>
            <a:r>
              <a:rPr lang="en-US" dirty="0"/>
              <a:t>Exploratory Data Analysis (cont.)</a:t>
            </a:r>
          </a:p>
        </p:txBody>
      </p:sp>
      <p:sp>
        <p:nvSpPr>
          <p:cNvPr id="3" name="Content Placeholder 2">
            <a:extLst>
              <a:ext uri="{FF2B5EF4-FFF2-40B4-BE49-F238E27FC236}">
                <a16:creationId xmlns:a16="http://schemas.microsoft.com/office/drawing/2014/main" id="{0D53E9F7-3F13-6288-37FA-C79671FB0011}"/>
              </a:ext>
            </a:extLst>
          </p:cNvPr>
          <p:cNvSpPr>
            <a:spLocks noGrp="1"/>
          </p:cNvSpPr>
          <p:nvPr>
            <p:ph idx="1"/>
          </p:nvPr>
        </p:nvSpPr>
        <p:spPr>
          <a:xfrm>
            <a:off x="676657" y="2011680"/>
            <a:ext cx="5886068" cy="4346787"/>
          </a:xfrm>
        </p:spPr>
        <p:txBody>
          <a:bodyPr>
            <a:normAutofit lnSpcReduction="10000"/>
          </a:bodyPr>
          <a:lstStyle/>
          <a:p>
            <a:endParaRPr lang="en-US" b="1" dirty="0">
              <a:highlight>
                <a:srgbClr val="FFFF00"/>
              </a:highlight>
            </a:endParaRPr>
          </a:p>
          <a:p>
            <a:pPr marL="0" indent="0">
              <a:buNone/>
            </a:pPr>
            <a:r>
              <a:rPr lang="en-US" b="1" dirty="0">
                <a:highlight>
                  <a:srgbClr val="FFFF00"/>
                </a:highlight>
              </a:rPr>
              <a:t>HYPOTHESIS 2</a:t>
            </a:r>
            <a:r>
              <a:rPr lang="en-US" dirty="0"/>
              <a:t>: Higher spent means higher sales	</a:t>
            </a:r>
          </a:p>
          <a:p>
            <a:endParaRPr lang="en-US" dirty="0"/>
          </a:p>
          <a:p>
            <a:pPr marL="0" indent="0">
              <a:buNone/>
            </a:pPr>
            <a:r>
              <a:rPr lang="en-US" b="1" dirty="0"/>
              <a:t>Correlation</a:t>
            </a:r>
            <a:r>
              <a:rPr lang="en-US" dirty="0"/>
              <a:t>:	0.593						</a:t>
            </a:r>
          </a:p>
          <a:p>
            <a:pPr marL="0" indent="0">
              <a:buNone/>
            </a:pPr>
            <a:r>
              <a:rPr lang="en-US" dirty="0"/>
              <a:t>				</a:t>
            </a:r>
          </a:p>
          <a:p>
            <a:pPr marL="0" indent="0">
              <a:buNone/>
            </a:pPr>
            <a:r>
              <a:rPr lang="en-US" b="1" dirty="0"/>
              <a:t>ACTIONABLE INSIGHT</a:t>
            </a:r>
            <a:r>
              <a:rPr lang="en-US" dirty="0"/>
              <a:t>: 	</a:t>
            </a:r>
          </a:p>
          <a:p>
            <a:pPr marL="0" indent="0">
              <a:buNone/>
            </a:pPr>
            <a:r>
              <a:rPr lang="en-US" dirty="0"/>
              <a:t>This shows a sort of a weak positive correlation, which means that only amount spent is not affecting sales, we need to focus on optimizing AD spend efficiency.									</a:t>
            </a:r>
          </a:p>
          <a:p>
            <a:endParaRPr lang="en-US" dirty="0"/>
          </a:p>
        </p:txBody>
      </p:sp>
      <p:pic>
        <p:nvPicPr>
          <p:cNvPr id="7" name="Picture 6">
            <a:extLst>
              <a:ext uri="{FF2B5EF4-FFF2-40B4-BE49-F238E27FC236}">
                <a16:creationId xmlns:a16="http://schemas.microsoft.com/office/drawing/2014/main" id="{3FAE31CF-FF13-1C27-1EE1-BE27662117B0}"/>
              </a:ext>
            </a:extLst>
          </p:cNvPr>
          <p:cNvPicPr>
            <a:picLocks noChangeAspect="1"/>
          </p:cNvPicPr>
          <p:nvPr/>
        </p:nvPicPr>
        <p:blipFill>
          <a:blip r:embed="rId2"/>
          <a:stretch>
            <a:fillRect/>
          </a:stretch>
        </p:blipFill>
        <p:spPr>
          <a:xfrm>
            <a:off x="6582158" y="2157731"/>
            <a:ext cx="5377138" cy="3109229"/>
          </a:xfrm>
          <a:prstGeom prst="rect">
            <a:avLst/>
          </a:prstGeom>
        </p:spPr>
      </p:pic>
    </p:spTree>
    <p:extLst>
      <p:ext uri="{BB962C8B-B14F-4D97-AF65-F5344CB8AC3E}">
        <p14:creationId xmlns:p14="http://schemas.microsoft.com/office/powerpoint/2010/main" val="14875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9C4EA-13E8-5BCC-7F2D-B79402EBBBC1}"/>
              </a:ext>
            </a:extLst>
          </p:cNvPr>
          <p:cNvSpPr>
            <a:spLocks noGrp="1"/>
          </p:cNvSpPr>
          <p:nvPr>
            <p:ph type="title"/>
          </p:nvPr>
        </p:nvSpPr>
        <p:spPr>
          <a:xfrm>
            <a:off x="326898" y="0"/>
            <a:ext cx="7235952" cy="1038225"/>
          </a:xfrm>
        </p:spPr>
        <p:txBody>
          <a:bodyPr/>
          <a:lstStyle/>
          <a:p>
            <a:r>
              <a:rPr lang="en-US" b="1" dirty="0"/>
              <a:t>DEMOGRAPHIC ANALYSIS </a:t>
            </a:r>
            <a:endParaRPr lang="en-US" dirty="0"/>
          </a:p>
        </p:txBody>
      </p:sp>
      <p:pic>
        <p:nvPicPr>
          <p:cNvPr id="4" name="Picture 3">
            <a:extLst>
              <a:ext uri="{FF2B5EF4-FFF2-40B4-BE49-F238E27FC236}">
                <a16:creationId xmlns:a16="http://schemas.microsoft.com/office/drawing/2014/main" id="{923EFEBF-1FAA-1B17-7D83-16423A37D5F7}"/>
              </a:ext>
            </a:extLst>
          </p:cNvPr>
          <p:cNvPicPr>
            <a:picLocks noChangeAspect="1"/>
          </p:cNvPicPr>
          <p:nvPr/>
        </p:nvPicPr>
        <p:blipFill>
          <a:blip r:embed="rId2"/>
          <a:stretch>
            <a:fillRect/>
          </a:stretch>
        </p:blipFill>
        <p:spPr>
          <a:xfrm>
            <a:off x="680084" y="958334"/>
            <a:ext cx="2977515" cy="3257622"/>
          </a:xfrm>
          <a:prstGeom prst="rect">
            <a:avLst/>
          </a:prstGeom>
        </p:spPr>
      </p:pic>
      <p:pic>
        <p:nvPicPr>
          <p:cNvPr id="5" name="Picture 4">
            <a:extLst>
              <a:ext uri="{FF2B5EF4-FFF2-40B4-BE49-F238E27FC236}">
                <a16:creationId xmlns:a16="http://schemas.microsoft.com/office/drawing/2014/main" id="{9AA43008-9811-541A-7492-E8AEA1199ED4}"/>
              </a:ext>
            </a:extLst>
          </p:cNvPr>
          <p:cNvPicPr>
            <a:picLocks noChangeAspect="1"/>
          </p:cNvPicPr>
          <p:nvPr/>
        </p:nvPicPr>
        <p:blipFill>
          <a:blip r:embed="rId3"/>
          <a:stretch>
            <a:fillRect/>
          </a:stretch>
        </p:blipFill>
        <p:spPr>
          <a:xfrm>
            <a:off x="4229862" y="958334"/>
            <a:ext cx="7435215" cy="3257622"/>
          </a:xfrm>
          <a:prstGeom prst="rect">
            <a:avLst/>
          </a:prstGeom>
        </p:spPr>
      </p:pic>
      <p:sp>
        <p:nvSpPr>
          <p:cNvPr id="9" name="TextBox 8">
            <a:extLst>
              <a:ext uri="{FF2B5EF4-FFF2-40B4-BE49-F238E27FC236}">
                <a16:creationId xmlns:a16="http://schemas.microsoft.com/office/drawing/2014/main" id="{8B379C1E-0255-B412-48C0-C9C6BBED1703}"/>
              </a:ext>
            </a:extLst>
          </p:cNvPr>
          <p:cNvSpPr txBox="1"/>
          <p:nvPr/>
        </p:nvSpPr>
        <p:spPr>
          <a:xfrm>
            <a:off x="30099" y="4360676"/>
            <a:ext cx="6096000" cy="369332"/>
          </a:xfrm>
          <a:prstGeom prst="rect">
            <a:avLst/>
          </a:prstGeom>
          <a:noFill/>
        </p:spPr>
        <p:txBody>
          <a:bodyPr wrap="square">
            <a:spAutoFit/>
          </a:bodyPr>
          <a:lstStyle/>
          <a:p>
            <a:r>
              <a:rPr lang="en-US" dirty="0"/>
              <a:t>OBSERVATIONS AND ACTIONABLE INSIGHTS:</a:t>
            </a:r>
          </a:p>
        </p:txBody>
      </p:sp>
      <p:sp>
        <p:nvSpPr>
          <p:cNvPr id="11" name="TextBox 10">
            <a:extLst>
              <a:ext uri="{FF2B5EF4-FFF2-40B4-BE49-F238E27FC236}">
                <a16:creationId xmlns:a16="http://schemas.microsoft.com/office/drawing/2014/main" id="{5B2EECC0-0455-8515-CD2E-12F40094A612}"/>
              </a:ext>
            </a:extLst>
          </p:cNvPr>
          <p:cNvSpPr txBox="1"/>
          <p:nvPr/>
        </p:nvSpPr>
        <p:spPr>
          <a:xfrm>
            <a:off x="38862" y="4874729"/>
            <a:ext cx="12114276" cy="1754326"/>
          </a:xfrm>
          <a:prstGeom prst="rect">
            <a:avLst/>
          </a:prstGeom>
          <a:noFill/>
        </p:spPr>
        <p:txBody>
          <a:bodyPr wrap="square">
            <a:spAutoFit/>
          </a:bodyPr>
          <a:lstStyle/>
          <a:p>
            <a:pPr marL="342900" indent="-342900">
              <a:buAutoNum type="arabicParenR"/>
            </a:pPr>
            <a:r>
              <a:rPr lang="en-US" dirty="0"/>
              <a:t>Male population within age 30-34  contributes to the highest sales (299) while having a lower average AD spend ($ 34), which means higher conversion efficiency.</a:t>
            </a:r>
          </a:p>
          <a:p>
            <a:r>
              <a:rPr lang="en-US" dirty="0"/>
              <a:t>2) On the other hand, females within age group 45-49 has the highest average AD spend ($ 97), even then the sales we are getting is very low, which shows a need to reconsider the target groups for AD campaigns.</a:t>
            </a:r>
          </a:p>
          <a:p>
            <a:r>
              <a:rPr lang="en-US" dirty="0"/>
              <a:t>3) Overall, 30-34 age group has the highest contribution towards sales with lower AD spend, more focused marketing strategies are required to tap this particular age segment. </a:t>
            </a:r>
          </a:p>
        </p:txBody>
      </p:sp>
    </p:spTree>
    <p:extLst>
      <p:ext uri="{BB962C8B-B14F-4D97-AF65-F5344CB8AC3E}">
        <p14:creationId xmlns:p14="http://schemas.microsoft.com/office/powerpoint/2010/main" val="3263187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TM10001115[[fn=Parcel]]</Template>
  <TotalTime>186</TotalTime>
  <Words>2533</Words>
  <Application>Microsoft Office PowerPoint</Application>
  <PresentationFormat>Widescreen</PresentationFormat>
  <Paragraphs>198</Paragraphs>
  <Slides>19</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30" baseType="lpstr">
      <vt:lpstr>Algerian</vt:lpstr>
      <vt:lpstr>Amazon Ember Display Heavy</vt:lpstr>
      <vt:lpstr>Aptos</vt:lpstr>
      <vt:lpstr>Aptos Narrow</vt:lpstr>
      <vt:lpstr>Arial</vt:lpstr>
      <vt:lpstr>Courier New</vt:lpstr>
      <vt:lpstr>Rockwell</vt:lpstr>
      <vt:lpstr>Rockwell Condensed</vt:lpstr>
      <vt:lpstr>Wingdings</vt:lpstr>
      <vt:lpstr>Wood Type</vt:lpstr>
      <vt:lpstr>Microsoft Excel Worksheet</vt:lpstr>
      <vt:lpstr>TRENDWAVE MARKETING ANALYSIS</vt:lpstr>
      <vt:lpstr> Business Context &amp; Problem</vt:lpstr>
      <vt:lpstr>DATA OVERVIEW</vt:lpstr>
      <vt:lpstr>DATA CLEANING </vt:lpstr>
      <vt:lpstr>DATA CLEANING (CONT.)</vt:lpstr>
      <vt:lpstr>KPI METRICS USED IN ANALYSIS</vt:lpstr>
      <vt:lpstr>Exploratory Data Analysis (EDA)</vt:lpstr>
      <vt:lpstr>Exploratory Data Analysis (cont.)</vt:lpstr>
      <vt:lpstr>DEMOGRAPHIC ANALYSIS </vt:lpstr>
      <vt:lpstr>DEMOGRAPHIC ANALYSIS (DEEP DIVE 1)</vt:lpstr>
      <vt:lpstr>DEMOGRAPHIC ANALYSIS (DEEP DIVE 2)</vt:lpstr>
      <vt:lpstr>DEMOGRAPHIC ANALYSIS: CONCLUSION</vt:lpstr>
      <vt:lpstr>CAMPAIGN ANALSYIS</vt:lpstr>
      <vt:lpstr>Campaign analysis: actionable insights</vt:lpstr>
      <vt:lpstr>BUDGET OPTIMIZATION ANALYSIS </vt:lpstr>
      <vt:lpstr>INTEREST GROUP ANALYSIS</vt:lpstr>
      <vt:lpstr>Insights &amp; recommendations</vt:lpstr>
      <vt:lpstr>Insights &amp; recommendations (cont.)</vt:lpstr>
      <vt:lpstr>TOOLS/LIBRARIES USED</vt:lpstr>
    </vt:vector>
  </TitlesOfParts>
  <Company>Amazon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GUJRAL, GUNTAS</dc:creator>
  <cp:lastModifiedBy>GUJRAL, GUNTAS</cp:lastModifiedBy>
  <cp:revision>4</cp:revision>
  <dcterms:created xsi:type="dcterms:W3CDTF">2025-09-09T14:08:46Z</dcterms:created>
  <dcterms:modified xsi:type="dcterms:W3CDTF">2025-09-09T17:24:06Z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9e68092-05df-4271-8e3e-b2a4c82ba797_Enabled">
    <vt:lpwstr>true</vt:lpwstr>
  </property>
  <property fmtid="{D5CDD505-2E9C-101B-9397-08002B2CF9AE}" pid="3" name="MSIP_Label_19e68092-05df-4271-8e3e-b2a4c82ba797_SetDate">
    <vt:lpwstr>2025-09-09T14:17:49Z</vt:lpwstr>
  </property>
  <property fmtid="{D5CDD505-2E9C-101B-9397-08002B2CF9AE}" pid="4" name="MSIP_Label_19e68092-05df-4271-8e3e-b2a4c82ba797_Method">
    <vt:lpwstr>Standard</vt:lpwstr>
  </property>
  <property fmtid="{D5CDD505-2E9C-101B-9397-08002B2CF9AE}" pid="5" name="MSIP_Label_19e68092-05df-4271-8e3e-b2a4c82ba797_Name">
    <vt:lpwstr>Amazon Confidential</vt:lpwstr>
  </property>
  <property fmtid="{D5CDD505-2E9C-101B-9397-08002B2CF9AE}" pid="6" name="MSIP_Label_19e68092-05df-4271-8e3e-b2a4c82ba797_SiteId">
    <vt:lpwstr>5280104a-472d-4538-9ccf-1e1d0efe8b1b</vt:lpwstr>
  </property>
  <property fmtid="{D5CDD505-2E9C-101B-9397-08002B2CF9AE}" pid="7" name="MSIP_Label_19e68092-05df-4271-8e3e-b2a4c82ba797_ActionId">
    <vt:lpwstr>46860f54-6ceb-4577-8c12-40b00d9954fe</vt:lpwstr>
  </property>
  <property fmtid="{D5CDD505-2E9C-101B-9397-08002B2CF9AE}" pid="8" name="MSIP_Label_19e68092-05df-4271-8e3e-b2a4c82ba797_ContentBits">
    <vt:lpwstr>0</vt:lpwstr>
  </property>
  <property fmtid="{D5CDD505-2E9C-101B-9397-08002B2CF9AE}" pid="9" name="MSIP_Label_19e68092-05df-4271-8e3e-b2a4c82ba797_Tag">
    <vt:lpwstr>10, 3, 0, 1</vt:lpwstr>
  </property>
</Properties>
</file>