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08DCE-52D4-4838-B645-A843AC112EF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6823C-AB3E-4100-9D59-15393DB1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ADD NOTES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6823C-AB3E-4100-9D59-15393DB16B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2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47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3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20AE4C-6994-4363-B51C-38FEB7B2CAC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64D9-7AC7-48D8-1FBD-3F478753B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356"/>
            <a:ext cx="9144000" cy="11882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 HEALTHCARE ANALYSIS</a:t>
            </a:r>
          </a:p>
        </p:txBody>
      </p:sp>
      <p:pic>
        <p:nvPicPr>
          <p:cNvPr id="5" name="Picture 4" descr="Stethoscope with cable making heart monitor shape">
            <a:extLst>
              <a:ext uri="{FF2B5EF4-FFF2-40B4-BE49-F238E27FC236}">
                <a16:creationId xmlns:a16="http://schemas.microsoft.com/office/drawing/2014/main" id="{F3E46047-E1C2-D4E1-1A77-D478BA655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89" y="2448233"/>
            <a:ext cx="9922822" cy="35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3456-A641-6930-47F6-A3DC3A8C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7" y="113301"/>
            <a:ext cx="11474245" cy="1415385"/>
          </a:xfrm>
        </p:spPr>
        <p:txBody>
          <a:bodyPr/>
          <a:lstStyle/>
          <a:p>
            <a:r>
              <a:rPr lang="en-US" dirty="0"/>
              <a:t>Health Condition Insights: Gender Based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63D5B-8691-9DFE-553B-34A45C94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0" y="1759974"/>
            <a:ext cx="5685430" cy="427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7D765D-5C1D-3C60-82CA-95DF5C7691B0}"/>
              </a:ext>
            </a:extLst>
          </p:cNvPr>
          <p:cNvSpPr txBox="1"/>
          <p:nvPr/>
        </p:nvSpPr>
        <p:spPr>
          <a:xfrm>
            <a:off x="6491675" y="1359333"/>
            <a:ext cx="49259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Insights:</a:t>
            </a:r>
          </a:p>
          <a:p>
            <a:r>
              <a:rPr lang="en-US" b="1" dirty="0"/>
              <a:t>Hypertension</a:t>
            </a:r>
            <a:r>
              <a:rPr lang="en-US" dirty="0"/>
              <a:t> is the most prevalent condition (</a:t>
            </a:r>
            <a:r>
              <a:rPr lang="en-US" b="1" dirty="0"/>
              <a:t>61% </a:t>
            </a:r>
            <a:r>
              <a:rPr lang="en-US" dirty="0"/>
              <a:t>of the total cases).</a:t>
            </a:r>
          </a:p>
          <a:p>
            <a:endParaRPr lang="en-US" dirty="0"/>
          </a:p>
          <a:p>
            <a:r>
              <a:rPr lang="en-US" b="1" dirty="0"/>
              <a:t>Male Population </a:t>
            </a:r>
            <a:r>
              <a:rPr lang="en-US" dirty="0"/>
              <a:t>is more prone to medical conditions like </a:t>
            </a:r>
            <a:r>
              <a:rPr lang="en-US" b="1" dirty="0"/>
              <a:t>Hypertension</a:t>
            </a:r>
            <a:r>
              <a:rPr lang="en-US" dirty="0"/>
              <a:t> and </a:t>
            </a:r>
            <a:r>
              <a:rPr lang="en-US" b="1" dirty="0"/>
              <a:t>asthma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Obesity</a:t>
            </a:r>
            <a:r>
              <a:rPr lang="en-US" dirty="0"/>
              <a:t> is significantly higher in </a:t>
            </a:r>
            <a:r>
              <a:rPr lang="en-US" b="1" dirty="0"/>
              <a:t>female</a:t>
            </a:r>
            <a:r>
              <a:rPr lang="en-US" dirty="0"/>
              <a:t> population </a:t>
            </a:r>
            <a:r>
              <a:rPr lang="en-US" b="1" dirty="0"/>
              <a:t>(62 %) </a:t>
            </a:r>
            <a:r>
              <a:rPr lang="en-US" dirty="0"/>
              <a:t>indicating potential lifestyle or biological factors.</a:t>
            </a:r>
          </a:p>
          <a:p>
            <a:endParaRPr lang="en-US" dirty="0"/>
          </a:p>
          <a:p>
            <a:r>
              <a:rPr lang="en-US" b="1" dirty="0"/>
              <a:t>Arthritis</a:t>
            </a:r>
            <a:r>
              <a:rPr lang="en-US" dirty="0"/>
              <a:t> and </a:t>
            </a:r>
            <a:r>
              <a:rPr lang="en-US" b="1" dirty="0"/>
              <a:t>asthma</a:t>
            </a:r>
            <a:r>
              <a:rPr lang="en-US" dirty="0"/>
              <a:t> show a near equal gender split with arthritis slightly more common in females and asthma in males.</a:t>
            </a:r>
          </a:p>
          <a:p>
            <a:endParaRPr lang="en-US" dirty="0"/>
          </a:p>
          <a:p>
            <a:r>
              <a:rPr lang="en-US" b="1" dirty="0"/>
              <a:t>Cancer</a:t>
            </a:r>
            <a:r>
              <a:rPr lang="en-US" dirty="0"/>
              <a:t> affects both the genders </a:t>
            </a:r>
            <a:r>
              <a:rPr lang="en-US" b="1" dirty="0"/>
              <a:t>equally</a:t>
            </a:r>
            <a:r>
              <a:rPr lang="en-US" dirty="0"/>
              <a:t>.(836 Females vs 811 Males)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718-05C4-F48C-F58C-DA242E8C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89" y="139618"/>
            <a:ext cx="9692640" cy="1325562"/>
          </a:xfrm>
        </p:spPr>
        <p:txBody>
          <a:bodyPr/>
          <a:lstStyle/>
          <a:p>
            <a:r>
              <a:rPr lang="en-US" dirty="0"/>
              <a:t>Health condition Insights: Blood Group Based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08F0E-D5EB-543B-4658-5BBDDB57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31"/>
            <a:ext cx="5673212" cy="4290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26248-EA69-5A5E-F362-D6B504DD0502}"/>
              </a:ext>
            </a:extLst>
          </p:cNvPr>
          <p:cNvSpPr txBox="1"/>
          <p:nvPr/>
        </p:nvSpPr>
        <p:spPr>
          <a:xfrm>
            <a:off x="5673212" y="1544012"/>
            <a:ext cx="5545394" cy="549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Insights : </a:t>
            </a:r>
          </a:p>
          <a:p>
            <a:endParaRPr lang="en-IN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Hypertension is the most common condition (2155 cases),</a:t>
            </a:r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with B+ having the highest cases (282).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Cancer cases are evenly distributed</a:t>
            </a:r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across blood groups, ranging from 189 to 218.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Obesity is highest in AB- (239) and lowest in B+ (182).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Arthritis cases are fairly balanced</a:t>
            </a:r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with AB+ (219) showing the highest count.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Asthma is most common in A+ and O+ (210 each).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Diabetes cases are lowest in O+ (155) and highest in B- (197).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 blood groups have a near-equal share in total cases (~12.5%).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1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56E-1ADB-C616-7A3A-F99BE82F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68" y="226142"/>
            <a:ext cx="7577329" cy="821061"/>
          </a:xfrm>
        </p:spPr>
        <p:txBody>
          <a:bodyPr/>
          <a:lstStyle/>
          <a:p>
            <a:r>
              <a:rPr lang="en-US" dirty="0"/>
              <a:t>Admission Type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3B106-34EA-FBD7-29E1-B7791643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30" y="1714673"/>
            <a:ext cx="5084262" cy="144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2322C-9A92-7BF1-1D00-FAFC8738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1" y="3429000"/>
            <a:ext cx="5084261" cy="27523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ECEA7-218F-F893-0B0F-11D248109B55}"/>
              </a:ext>
            </a:extLst>
          </p:cNvPr>
          <p:cNvCxnSpPr/>
          <p:nvPr/>
        </p:nvCxnSpPr>
        <p:spPr>
          <a:xfrm>
            <a:off x="2084439" y="3824749"/>
            <a:ext cx="1986116" cy="69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B0448F-5E04-AEB0-B7D2-FCF8329A5279}"/>
              </a:ext>
            </a:extLst>
          </p:cNvPr>
          <p:cNvSpPr txBox="1"/>
          <p:nvPr/>
        </p:nvSpPr>
        <p:spPr>
          <a:xfrm>
            <a:off x="5827185" y="1419705"/>
            <a:ext cx="5568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Insights:</a:t>
            </a:r>
          </a:p>
          <a:p>
            <a:endParaRPr lang="en-US" b="1" dirty="0"/>
          </a:p>
          <a:p>
            <a:r>
              <a:rPr lang="en-US" b="1" dirty="0"/>
              <a:t>Emergency</a:t>
            </a:r>
            <a:r>
              <a:rPr lang="en-US" dirty="0"/>
              <a:t> cases have the </a:t>
            </a:r>
            <a:r>
              <a:rPr lang="en-US" b="1" dirty="0"/>
              <a:t>highest revenue</a:t>
            </a:r>
          </a:p>
          <a:p>
            <a:r>
              <a:rPr lang="en-US" b="1" dirty="0"/>
              <a:t>share ($87 M)</a:t>
            </a:r>
            <a:r>
              <a:rPr lang="en-US" dirty="0"/>
              <a:t> and </a:t>
            </a:r>
            <a:r>
              <a:rPr lang="en-US" b="1" dirty="0"/>
              <a:t>highest average billing amount ($24,279)</a:t>
            </a:r>
            <a:r>
              <a:rPr lang="en-US" dirty="0"/>
              <a:t>, with an </a:t>
            </a:r>
            <a:r>
              <a:rPr lang="en-US" b="1" dirty="0"/>
              <a:t>increase of 4% </a:t>
            </a:r>
            <a:r>
              <a:rPr lang="en-US" dirty="0"/>
              <a:t>from the overall average.</a:t>
            </a:r>
          </a:p>
          <a:p>
            <a:endParaRPr lang="en-US" dirty="0"/>
          </a:p>
          <a:p>
            <a:r>
              <a:rPr lang="en-US" b="1" dirty="0"/>
              <a:t>Elective admissions</a:t>
            </a:r>
            <a:r>
              <a:rPr lang="en-US" dirty="0"/>
              <a:t> contributes almost </a:t>
            </a:r>
          </a:p>
          <a:p>
            <a:r>
              <a:rPr lang="en-US" b="1" dirty="0"/>
              <a:t>$70.9 M </a:t>
            </a:r>
            <a:r>
              <a:rPr lang="en-US" dirty="0"/>
              <a:t>with an average billing amount $23,029, </a:t>
            </a:r>
            <a:r>
              <a:rPr lang="en-US" b="1" dirty="0"/>
              <a:t>slightly lower (-1%) </a:t>
            </a:r>
            <a:r>
              <a:rPr lang="en-US" dirty="0"/>
              <a:t>than the overall average.</a:t>
            </a:r>
          </a:p>
          <a:p>
            <a:endParaRPr lang="en-US" dirty="0"/>
          </a:p>
          <a:p>
            <a:r>
              <a:rPr lang="en-US" b="1" dirty="0"/>
              <a:t>Urgent cases</a:t>
            </a:r>
            <a:r>
              <a:rPr lang="en-US" dirty="0"/>
              <a:t> generates </a:t>
            </a:r>
            <a:r>
              <a:rPr lang="en-US" b="1" dirty="0"/>
              <a:t>$75.8 M </a:t>
            </a:r>
            <a:r>
              <a:rPr lang="en-US" dirty="0"/>
              <a:t>revenue but with a </a:t>
            </a:r>
            <a:r>
              <a:rPr lang="en-US" b="1" dirty="0"/>
              <a:t>lower (-3%) average billing amount</a:t>
            </a:r>
            <a:r>
              <a:rPr lang="en-US" dirty="0"/>
              <a:t> i.e. $22,731.</a:t>
            </a:r>
          </a:p>
          <a:p>
            <a:endParaRPr lang="en-US" dirty="0"/>
          </a:p>
          <a:p>
            <a:r>
              <a:rPr lang="en-US" b="1" dirty="0"/>
              <a:t>Balanced distribution </a:t>
            </a:r>
            <a:r>
              <a:rPr lang="en-US" dirty="0"/>
              <a:t>among admission types, but </a:t>
            </a:r>
            <a:r>
              <a:rPr lang="en-US" b="1" dirty="0"/>
              <a:t>cost variation</a:t>
            </a:r>
            <a:r>
              <a:rPr lang="en-US" dirty="0"/>
              <a:t> suggests different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5550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5176-3B5F-492F-5EDB-9D82F7C4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9" y="100289"/>
            <a:ext cx="9692640" cy="676459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condition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F6A6E-44F6-F5B6-0DC7-066A4DD7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9" y="854618"/>
            <a:ext cx="5103403" cy="2665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6F7EC-FE44-791B-7C08-48623BABA58E}"/>
              </a:ext>
            </a:extLst>
          </p:cNvPr>
          <p:cNvSpPr txBox="1"/>
          <p:nvPr/>
        </p:nvSpPr>
        <p:spPr>
          <a:xfrm>
            <a:off x="215849" y="3744515"/>
            <a:ext cx="10711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Cancer</a:t>
            </a:r>
            <a:r>
              <a:rPr lang="en-US" dirty="0"/>
              <a:t> patients on an average pay </a:t>
            </a:r>
            <a:r>
              <a:rPr lang="en-US" b="1" dirty="0"/>
              <a:t>70% more ($ 39677) </a:t>
            </a:r>
            <a:r>
              <a:rPr lang="en-US" dirty="0"/>
              <a:t>than the overall average billing amount.</a:t>
            </a:r>
          </a:p>
          <a:p>
            <a:endParaRPr lang="en-US" dirty="0"/>
          </a:p>
          <a:p>
            <a:r>
              <a:rPr lang="en-US" b="1" dirty="0"/>
              <a:t>Hypertension</a:t>
            </a:r>
            <a:r>
              <a:rPr lang="en-US" dirty="0"/>
              <a:t> admissions are around </a:t>
            </a:r>
            <a:r>
              <a:rPr lang="en-US" b="1" dirty="0"/>
              <a:t>22%</a:t>
            </a:r>
            <a:r>
              <a:rPr lang="en-US" dirty="0"/>
              <a:t> of the total admissions but has an average billing amount of </a:t>
            </a:r>
            <a:r>
              <a:rPr lang="en-US" b="1" dirty="0"/>
              <a:t>$ 17,643 </a:t>
            </a:r>
            <a:r>
              <a:rPr lang="en-US" dirty="0"/>
              <a:t>which is </a:t>
            </a:r>
            <a:r>
              <a:rPr lang="en-US" b="1" dirty="0"/>
              <a:t>25% lower </a:t>
            </a:r>
            <a:r>
              <a:rPr lang="en-US" dirty="0"/>
              <a:t>than the overall average.</a:t>
            </a:r>
          </a:p>
          <a:p>
            <a:endParaRPr lang="en-US" dirty="0"/>
          </a:p>
          <a:p>
            <a:r>
              <a:rPr lang="en-US" b="1" dirty="0"/>
              <a:t>Lowest admissions</a:t>
            </a:r>
            <a:r>
              <a:rPr lang="en-US" dirty="0"/>
              <a:t> are from </a:t>
            </a:r>
            <a:r>
              <a:rPr lang="en-US" b="1" dirty="0"/>
              <a:t>diabetes ( 14% ) </a:t>
            </a:r>
            <a:r>
              <a:rPr lang="en-US" dirty="0"/>
              <a:t>yet the </a:t>
            </a:r>
            <a:r>
              <a:rPr lang="en-US" b="1" dirty="0"/>
              <a:t>average billing amount ($ 30070) is 29% higher</a:t>
            </a:r>
            <a:r>
              <a:rPr lang="en-US" dirty="0"/>
              <a:t> than the overall average.</a:t>
            </a:r>
          </a:p>
          <a:p>
            <a:endParaRPr lang="en-US" dirty="0"/>
          </a:p>
          <a:p>
            <a:r>
              <a:rPr lang="en-US" b="1" dirty="0"/>
              <a:t>Obesity, Asthma and Arthritis </a:t>
            </a:r>
            <a:r>
              <a:rPr lang="en-US" dirty="0"/>
              <a:t>show </a:t>
            </a:r>
            <a:r>
              <a:rPr lang="en-US" b="1" dirty="0"/>
              <a:t>fairly equal admissions </a:t>
            </a:r>
            <a:r>
              <a:rPr lang="en-US" dirty="0"/>
              <a:t>whereas </a:t>
            </a:r>
            <a:r>
              <a:rPr lang="en-US" b="1" dirty="0"/>
              <a:t>obesity</a:t>
            </a:r>
            <a:r>
              <a:rPr lang="en-US" dirty="0"/>
              <a:t> has a lower average billing amount($ 12,536) which is </a:t>
            </a:r>
            <a:r>
              <a:rPr lang="en-US" b="1" dirty="0"/>
              <a:t>almost half of the overall average.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CC0A02-6F7A-5985-8D72-74DA9383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00" y="854619"/>
            <a:ext cx="5191851" cy="26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04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425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Century Schoolbook</vt:lpstr>
      <vt:lpstr>Symbol</vt:lpstr>
      <vt:lpstr>Wingdings 2</vt:lpstr>
      <vt:lpstr>View</vt:lpstr>
      <vt:lpstr>US HEALTHCARE ANALYSIS</vt:lpstr>
      <vt:lpstr>Health Condition Insights: Gender Based Analysis</vt:lpstr>
      <vt:lpstr>Health condition Insights: Blood Group Based Analysis</vt:lpstr>
      <vt:lpstr>Admission Type Analysis</vt:lpstr>
      <vt:lpstr>Medical condition Analysis</vt:lpstr>
    </vt:vector>
  </TitlesOfParts>
  <Company>Amazon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GUJRAL, GUNTAS</dc:creator>
  <cp:lastModifiedBy>GUJRAL, GUNTAS</cp:lastModifiedBy>
  <cp:revision>3</cp:revision>
  <dcterms:created xsi:type="dcterms:W3CDTF">2025-08-19T21:56:20Z</dcterms:created>
  <dcterms:modified xsi:type="dcterms:W3CDTF">2025-08-20T11:14:30Z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2025-08-19T22:54:12Z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8ea3359a-62da-4f19-898b-3548206535e3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10, 3, 0, 1</vt:lpwstr>
  </property>
</Properties>
</file>