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wmf" ContentType="image/x-wmf"/>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ink/ink2.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5"/>
  </p:notesMasterIdLst>
  <p:handoutMasterIdLst>
    <p:handoutMasterId r:id="rId137"/>
  </p:handoutMasterIdLst>
  <p:sldIdLst>
    <p:sldId id="1451" r:id="rId3"/>
    <p:sldId id="907" r:id="rId4"/>
    <p:sldId id="908" r:id="rId6"/>
    <p:sldId id="909" r:id="rId7"/>
    <p:sldId id="910" r:id="rId8"/>
    <p:sldId id="912" r:id="rId9"/>
    <p:sldId id="913" r:id="rId10"/>
    <p:sldId id="1515" r:id="rId11"/>
    <p:sldId id="1013" r:id="rId12"/>
    <p:sldId id="1452" r:id="rId13"/>
    <p:sldId id="1048" r:id="rId14"/>
    <p:sldId id="1453" r:id="rId15"/>
    <p:sldId id="1615" r:id="rId16"/>
    <p:sldId id="1014" r:id="rId17"/>
    <p:sldId id="1454" r:id="rId18"/>
    <p:sldId id="1049" r:id="rId19"/>
    <p:sldId id="1455" r:id="rId20"/>
    <p:sldId id="1456" r:id="rId21"/>
    <p:sldId id="1457" r:id="rId22"/>
    <p:sldId id="932" r:id="rId23"/>
    <p:sldId id="1616" r:id="rId24"/>
    <p:sldId id="1617" r:id="rId25"/>
    <p:sldId id="1618" r:id="rId26"/>
    <p:sldId id="1345" r:id="rId27"/>
    <p:sldId id="1619" r:id="rId28"/>
    <p:sldId id="1018" r:id="rId29"/>
    <p:sldId id="1621" r:id="rId30"/>
    <p:sldId id="939" r:id="rId31"/>
    <p:sldId id="1620" r:id="rId32"/>
    <p:sldId id="1622" r:id="rId33"/>
    <p:sldId id="1516" r:id="rId34"/>
    <p:sldId id="953" r:id="rId35"/>
    <p:sldId id="1153" r:id="rId36"/>
    <p:sldId id="1623" r:id="rId37"/>
    <p:sldId id="1154" r:id="rId38"/>
    <p:sldId id="1447" r:id="rId39"/>
    <p:sldId id="1624" r:id="rId40"/>
    <p:sldId id="1448" r:id="rId41"/>
    <p:sldId id="1157" r:id="rId42"/>
    <p:sldId id="1158" r:id="rId43"/>
    <p:sldId id="1625" r:id="rId44"/>
    <p:sldId id="1458" r:id="rId45"/>
    <p:sldId id="1626" r:id="rId46"/>
    <p:sldId id="1159" r:id="rId47"/>
    <p:sldId id="1160" r:id="rId48"/>
    <p:sldId id="1161" r:id="rId49"/>
    <p:sldId id="1517" r:id="rId50"/>
    <p:sldId id="1017" r:id="rId51"/>
    <p:sldId id="1349" r:id="rId52"/>
    <p:sldId id="1519" r:id="rId53"/>
    <p:sldId id="1240" r:id="rId54"/>
    <p:sldId id="1262" r:id="rId55"/>
    <p:sldId id="1375" r:id="rId56"/>
    <p:sldId id="1376" r:id="rId57"/>
    <p:sldId id="1377" r:id="rId58"/>
    <p:sldId id="1378" r:id="rId59"/>
    <p:sldId id="1379" r:id="rId60"/>
    <p:sldId id="1380" r:id="rId61"/>
    <p:sldId id="1381" r:id="rId62"/>
    <p:sldId id="1627" r:id="rId63"/>
    <p:sldId id="1382" r:id="rId64"/>
    <p:sldId id="1388" r:id="rId65"/>
    <p:sldId id="1385" r:id="rId66"/>
    <p:sldId id="1386" r:id="rId67"/>
    <p:sldId id="1408" r:id="rId68"/>
    <p:sldId id="1409" r:id="rId69"/>
    <p:sldId id="1461" r:id="rId70"/>
    <p:sldId id="1411" r:id="rId71"/>
    <p:sldId id="1413" r:id="rId72"/>
    <p:sldId id="1628" r:id="rId73"/>
    <p:sldId id="1446" r:id="rId74"/>
    <p:sldId id="1630" r:id="rId75"/>
    <p:sldId id="1631" r:id="rId76"/>
    <p:sldId id="1414" r:id="rId77"/>
    <p:sldId id="1415" r:id="rId78"/>
    <p:sldId id="1416" r:id="rId79"/>
    <p:sldId id="1629" r:id="rId80"/>
    <p:sldId id="1417" r:id="rId81"/>
    <p:sldId id="1418" r:id="rId82"/>
    <p:sldId id="1444" r:id="rId83"/>
    <p:sldId id="1445" r:id="rId84"/>
    <p:sldId id="1632" r:id="rId85"/>
    <p:sldId id="1546" r:id="rId86"/>
    <p:sldId id="1633" r:id="rId87"/>
    <p:sldId id="987" r:id="rId88"/>
    <p:sldId id="1634" r:id="rId89"/>
    <p:sldId id="982" r:id="rId90"/>
    <p:sldId id="983" r:id="rId91"/>
    <p:sldId id="984" r:id="rId92"/>
    <p:sldId id="1635" r:id="rId93"/>
    <p:sldId id="1520" r:id="rId94"/>
    <p:sldId id="1399" r:id="rId95"/>
    <p:sldId id="1400" r:id="rId96"/>
    <p:sldId id="1401" r:id="rId97"/>
    <p:sldId id="1402" r:id="rId98"/>
    <p:sldId id="1403" r:id="rId99"/>
    <p:sldId id="1404" r:id="rId100"/>
    <p:sldId id="1087" r:id="rId101"/>
    <p:sldId id="1088" r:id="rId102"/>
    <p:sldId id="1449" r:id="rId103"/>
    <p:sldId id="258" r:id="rId104"/>
    <p:sldId id="1365" r:id="rId105"/>
    <p:sldId id="1521" r:id="rId106"/>
    <p:sldId id="1368" r:id="rId107"/>
    <p:sldId id="1636" r:id="rId108"/>
    <p:sldId id="1188" r:id="rId109"/>
    <p:sldId id="1189" r:id="rId110"/>
    <p:sldId id="1637" r:id="rId111"/>
    <p:sldId id="1419" r:id="rId112"/>
    <p:sldId id="1420" r:id="rId113"/>
    <p:sldId id="1638" r:id="rId114"/>
    <p:sldId id="1421" r:id="rId115"/>
    <p:sldId id="1422" r:id="rId116"/>
    <p:sldId id="1528" r:id="rId117"/>
    <p:sldId id="1426" r:id="rId118"/>
    <p:sldId id="1427" r:id="rId119"/>
    <p:sldId id="1428" r:id="rId120"/>
    <p:sldId id="1639" r:id="rId121"/>
    <p:sldId id="1429" r:id="rId122"/>
    <p:sldId id="1430" r:id="rId123"/>
    <p:sldId id="1431" r:id="rId124"/>
    <p:sldId id="1432" r:id="rId125"/>
    <p:sldId id="1433" r:id="rId126"/>
    <p:sldId id="1434" r:id="rId127"/>
    <p:sldId id="1443" r:id="rId128"/>
    <p:sldId id="340" r:id="rId129"/>
    <p:sldId id="341" r:id="rId130"/>
    <p:sldId id="321" r:id="rId131"/>
    <p:sldId id="1545" r:id="rId132"/>
    <p:sldId id="343" r:id="rId133"/>
    <p:sldId id="1640" r:id="rId134"/>
    <p:sldId id="335" r:id="rId135"/>
    <p:sldId id="336" r:id="rId136"/>
  </p:sldIdLst>
  <p:sldSz cx="12192000" cy="6858000"/>
  <p:notesSz cx="6858000" cy="9296400"/>
  <p:defaultTextStyle>
    <a:defPPr>
      <a:defRPr lang="en-US"/>
    </a:defPPr>
    <a:lvl1pPr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E6EA"/>
    <a:srgbClr val="FAE2F6"/>
    <a:srgbClr val="170981"/>
    <a:srgbClr val="121328"/>
    <a:srgbClr val="8FF9EF"/>
    <a:srgbClr val="993300"/>
    <a:srgbClr val="00CE98"/>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842" autoAdjust="0"/>
  </p:normalViewPr>
  <p:slideViewPr>
    <p:cSldViewPr>
      <p:cViewPr varScale="1">
        <p:scale>
          <a:sx n="122" d="100"/>
          <a:sy n="122" d="100"/>
        </p:scale>
        <p:origin x="355" y="101"/>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115" d="100"/>
          <a:sy n="115" d="100"/>
        </p:scale>
        <p:origin x="5076" y="90"/>
      </p:cViewPr>
      <p:guideLst>
        <p:guide orient="horz" pos="2929"/>
        <p:guide pos="2160"/>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0" Type="http://schemas.openxmlformats.org/officeDocument/2006/relationships/tableStyles" Target="tableStyles.xml"/><Relationship Id="rId14" Type="http://schemas.openxmlformats.org/officeDocument/2006/relationships/slide" Target="slides/slide11.xml"/><Relationship Id="rId139" Type="http://schemas.openxmlformats.org/officeDocument/2006/relationships/viewProps" Target="viewProps.xml"/><Relationship Id="rId138" Type="http://schemas.openxmlformats.org/officeDocument/2006/relationships/presProps" Target="presProps.xml"/><Relationship Id="rId137" Type="http://schemas.openxmlformats.org/officeDocument/2006/relationships/handoutMaster" Target="handoutMasters/handoutMaster1.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image" Target="../media/image53.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6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24.vml.rels><?xml version="1.0" encoding="UTF-8" standalone="yes"?>
<Relationships xmlns="http://schemas.openxmlformats.org/package/2006/relationships"><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0.wmf"/></Relationships>
</file>

<file path=ppt/drawings/_rels/vmlDrawing26.vml.rels><?xml version="1.0" encoding="UTF-8" standalone="yes"?>
<Relationships xmlns="http://schemas.openxmlformats.org/package/2006/relationships"><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 Type="http://schemas.openxmlformats.org/officeDocument/2006/relationships/image" Target="../media/image8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0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0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7" Type="http://schemas.openxmlformats.org/officeDocument/2006/relationships/image" Target="../media/image24.wmf"/><Relationship Id="rId6" Type="http://schemas.openxmlformats.org/officeDocument/2006/relationships/image" Target="../media/image23.wmf"/><Relationship Id="rId5" Type="http://schemas.openxmlformats.org/officeDocument/2006/relationships/image" Target="../media/image22.e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65138"/>
          </a:xfrm>
          <a:prstGeom prst="rect">
            <a:avLst/>
          </a:prstGeom>
          <a:noFill/>
          <a:ln w="9525">
            <a:noFill/>
            <a:miter lim="800000"/>
          </a:ln>
          <a:effectLst/>
        </p:spPr>
        <p:txBody>
          <a:bodyPr vert="horz" wrap="square" lIns="93170" tIns="46586" rIns="93170" bIns="46586" numCol="1" anchor="t" anchorCtr="0" compatLnSpc="1"/>
          <a:lstStyle>
            <a:lvl1pPr defTabSz="931545" eaLnBrk="0" hangingPunct="0">
              <a:defRPr sz="1200">
                <a:latin typeface="Times New Roman" panose="02020603050405020304" pitchFamily="18" charset="0"/>
              </a:defRPr>
            </a:lvl1pPr>
          </a:lstStyle>
          <a:p>
            <a:pPr>
              <a:defRPr/>
            </a:pPr>
            <a:endParaRPr lang="en-US" altLang="zh-TW"/>
          </a:p>
        </p:txBody>
      </p:sp>
      <p:sp>
        <p:nvSpPr>
          <p:cNvPr id="123907" name="Rectangle 3"/>
          <p:cNvSpPr>
            <a:spLocks noGrp="1" noChangeArrowheads="1"/>
          </p:cNvSpPr>
          <p:nvPr>
            <p:ph type="dt" sz="quarter" idx="1"/>
          </p:nvPr>
        </p:nvSpPr>
        <p:spPr bwMode="auto">
          <a:xfrm>
            <a:off x="3886200" y="0"/>
            <a:ext cx="2971800" cy="465138"/>
          </a:xfrm>
          <a:prstGeom prst="rect">
            <a:avLst/>
          </a:prstGeom>
          <a:noFill/>
          <a:ln w="9525">
            <a:noFill/>
            <a:miter lim="800000"/>
          </a:ln>
          <a:effectLst/>
        </p:spPr>
        <p:txBody>
          <a:bodyPr vert="horz" wrap="square" lIns="93170" tIns="46586" rIns="93170" bIns="46586" numCol="1" anchor="t" anchorCtr="0" compatLnSpc="1"/>
          <a:lstStyle>
            <a:lvl1pPr algn="r" defTabSz="931545" eaLnBrk="0" hangingPunct="0">
              <a:defRPr sz="1200">
                <a:latin typeface="Times New Roman" panose="02020603050405020304" pitchFamily="18" charset="0"/>
              </a:defRPr>
            </a:lvl1pPr>
          </a:lstStyle>
          <a:p>
            <a:pPr>
              <a:defRPr/>
            </a:pPr>
            <a:endParaRPr lang="en-US" altLang="zh-TW"/>
          </a:p>
        </p:txBody>
      </p:sp>
      <p:sp>
        <p:nvSpPr>
          <p:cNvPr id="123908" name="Rectangle 4"/>
          <p:cNvSpPr>
            <a:spLocks noGrp="1" noChangeArrowheads="1"/>
          </p:cNvSpPr>
          <p:nvPr>
            <p:ph type="ftr" sz="quarter" idx="2"/>
          </p:nvPr>
        </p:nvSpPr>
        <p:spPr bwMode="auto">
          <a:xfrm>
            <a:off x="0" y="8831263"/>
            <a:ext cx="2971800" cy="465137"/>
          </a:xfrm>
          <a:prstGeom prst="rect">
            <a:avLst/>
          </a:prstGeom>
          <a:noFill/>
          <a:ln w="9525">
            <a:noFill/>
            <a:miter lim="800000"/>
          </a:ln>
          <a:effectLst/>
        </p:spPr>
        <p:txBody>
          <a:bodyPr vert="horz" wrap="square" lIns="93170" tIns="46586" rIns="93170" bIns="46586" numCol="1" anchor="b" anchorCtr="0" compatLnSpc="1"/>
          <a:lstStyle>
            <a:lvl1pPr defTabSz="931545" eaLnBrk="0" hangingPunct="0">
              <a:defRPr sz="1200">
                <a:latin typeface="Times New Roman" panose="02020603050405020304" pitchFamily="18" charset="0"/>
              </a:defRPr>
            </a:lvl1pPr>
          </a:lstStyle>
          <a:p>
            <a:pPr>
              <a:defRPr/>
            </a:pPr>
            <a:endParaRPr lang="en-US" altLang="zh-TW"/>
          </a:p>
        </p:txBody>
      </p:sp>
      <p:sp>
        <p:nvSpPr>
          <p:cNvPr id="123909" name="Rectangle 5"/>
          <p:cNvSpPr>
            <a:spLocks noGrp="1" noChangeArrowheads="1"/>
          </p:cNvSpPr>
          <p:nvPr>
            <p:ph type="sldNum" sz="quarter" idx="3"/>
          </p:nvPr>
        </p:nvSpPr>
        <p:spPr bwMode="auto">
          <a:xfrm>
            <a:off x="3886200" y="8831263"/>
            <a:ext cx="2971800" cy="465137"/>
          </a:xfrm>
          <a:prstGeom prst="rect">
            <a:avLst/>
          </a:prstGeom>
          <a:noFill/>
          <a:ln w="9525">
            <a:noFill/>
            <a:miter lim="800000"/>
          </a:ln>
          <a:effectLst/>
        </p:spPr>
        <p:txBody>
          <a:bodyPr vert="horz" wrap="square" lIns="93170" tIns="46586" rIns="93170" bIns="46586" numCol="1" anchor="b" anchorCtr="0" compatLnSpc="1"/>
          <a:lstStyle>
            <a:lvl1pPr algn="r" defTabSz="931545" eaLnBrk="0" hangingPunct="0">
              <a:defRPr sz="1200">
                <a:latin typeface="Times New Roman" panose="02020603050405020304" pitchFamily="18" charset="0"/>
              </a:defRPr>
            </a:lvl1pPr>
          </a:lstStyle>
          <a:p>
            <a:pPr>
              <a:defRPr/>
            </a:pPr>
            <a:fld id="{47969265-2CC2-4EAE-9B5C-2CF2C0D3A59F}" type="slidenum">
              <a:rPr lang="zh-TW" altLang="en-US"/>
            </a:fld>
            <a:endParaRPr lang="en-US" altLang="zh-TW"/>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0000" units="dev"/>
        </inkml:traceFormat>
        <inkml:channelProperties>
          <inkml:channelProperty channel="X" name="resolution" value="0.000463881355700499" units="cm"/>
          <inkml:channelProperty channel="Y" name="resolution" value="0.000289925834536149" units="cm"/>
          <inkml:channelProperty channel="T" name="resolution" value="28.34646" units="1/dev"/>
        </inkml:channelProperties>
      </inkml:inkSource>
      <inkml:timestamp xml:id="ts0" timeString="2020-03-22T00:35:25"/>
    </inkml:context>
    <inkml:brush xml:id="br0">
      <inkml:brushProperty name="width" value="0.05292" units="cm"/>
      <inkml:brushProperty name="height" value="0.05292" units="cm"/>
      <inkml:brushProperty name="color" value="#ff0000"/>
    </inkml:brush>
  </inkml:definitions>
  <inkml:trace contextRef="#ctx0" brushRef="#br0">23191 8444 4,'-23191'-8444'0,"23203"8444"0,0-12 0,0 0-16,15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0000" units="dev"/>
        </inkml:traceFormat>
        <inkml:channelProperties>
          <inkml:channelProperty channel="X" name="resolution" value="0.0310937538867192" units="cm"/>
          <inkml:channelProperty channel="Y" name="resolution" value="0.0311111083456793" units="cm"/>
          <inkml:channelProperty channel="T" name="resolution" value="28.34646" units="1/dev"/>
        </inkml:channelProperties>
      </inkml:inkSource>
      <inkml:timestamp xml:id="ts0" timeString="2020-03-29T05:01:56"/>
    </inkml:context>
    <inkml:brush xml:id="br0">
      <inkml:brushProperty name="width" value="0.06667" units="cm"/>
      <inkml:brushProperty name="height" value="0.06667" units="cm"/>
      <inkml:brushProperty name="color" value="#000000"/>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65138"/>
          </a:xfrm>
          <a:prstGeom prst="rect">
            <a:avLst/>
          </a:prstGeom>
          <a:noFill/>
          <a:ln w="9525">
            <a:noFill/>
            <a:miter lim="800000"/>
          </a:ln>
          <a:effectLst/>
        </p:spPr>
        <p:txBody>
          <a:bodyPr vert="horz" wrap="square" lIns="93170" tIns="46586" rIns="93170" bIns="46586" numCol="1" anchor="t" anchorCtr="0" compatLnSpc="1"/>
          <a:lstStyle>
            <a:lvl1pPr defTabSz="931545" eaLnBrk="0" hangingPunct="0">
              <a:defRPr sz="1200">
                <a:latin typeface="Times New Roman" panose="02020603050405020304" pitchFamily="18" charset="0"/>
              </a:defRPr>
            </a:lvl1pPr>
          </a:lstStyle>
          <a:p>
            <a:pPr>
              <a:defRPr/>
            </a:pPr>
            <a:endParaRPr lang="en-US" altLang="zh-TW"/>
          </a:p>
        </p:txBody>
      </p:sp>
      <p:sp>
        <p:nvSpPr>
          <p:cNvPr id="13315" name="Rectangle 3"/>
          <p:cNvSpPr>
            <a:spLocks noGrp="1" noChangeArrowheads="1"/>
          </p:cNvSpPr>
          <p:nvPr>
            <p:ph type="dt" idx="1"/>
          </p:nvPr>
        </p:nvSpPr>
        <p:spPr bwMode="auto">
          <a:xfrm>
            <a:off x="3886200" y="0"/>
            <a:ext cx="2971800" cy="465138"/>
          </a:xfrm>
          <a:prstGeom prst="rect">
            <a:avLst/>
          </a:prstGeom>
          <a:noFill/>
          <a:ln w="9525">
            <a:noFill/>
            <a:miter lim="800000"/>
          </a:ln>
          <a:effectLst/>
        </p:spPr>
        <p:txBody>
          <a:bodyPr vert="horz" wrap="square" lIns="93170" tIns="46586" rIns="93170" bIns="46586" numCol="1" anchor="t" anchorCtr="0" compatLnSpc="1"/>
          <a:lstStyle>
            <a:lvl1pPr algn="r" defTabSz="931545" eaLnBrk="0" hangingPunct="0">
              <a:defRPr sz="1200">
                <a:latin typeface="Times New Roman" panose="02020603050405020304" pitchFamily="18" charset="0"/>
              </a:defRPr>
            </a:lvl1pPr>
          </a:lstStyle>
          <a:p>
            <a:pPr>
              <a:defRPr/>
            </a:pPr>
            <a:endParaRPr lang="en-US" altLang="zh-TW"/>
          </a:p>
        </p:txBody>
      </p:sp>
      <p:sp>
        <p:nvSpPr>
          <p:cNvPr id="186372" name="Rectangle 4"/>
          <p:cNvSpPr>
            <a:spLocks noGrp="1" noRot="1" noChangeAspect="1" noChangeArrowheads="1" noTextEdit="1"/>
          </p:cNvSpPr>
          <p:nvPr>
            <p:ph type="sldImg" idx="2"/>
          </p:nvPr>
        </p:nvSpPr>
        <p:spPr bwMode="auto">
          <a:xfrm>
            <a:off x="330200" y="696913"/>
            <a:ext cx="6197600" cy="34861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14400" y="4416425"/>
            <a:ext cx="5029200" cy="4183063"/>
          </a:xfrm>
          <a:prstGeom prst="rect">
            <a:avLst/>
          </a:prstGeom>
          <a:noFill/>
          <a:ln w="9525">
            <a:noFill/>
            <a:miter lim="800000"/>
          </a:ln>
          <a:effectLst/>
        </p:spPr>
        <p:txBody>
          <a:bodyPr vert="horz" wrap="square" lIns="93170" tIns="46586" rIns="93170" bIns="46586" numCol="1" anchor="t" anchorCtr="0" compatLnSpc="1"/>
          <a:lstStyle/>
          <a:p>
            <a:pPr lvl="0"/>
            <a:r>
              <a:rPr lang="en-US" altLang="zh-TW" noProof="0"/>
              <a:t>Click to edit Master text styles</a:t>
            </a:r>
            <a:endParaRPr lang="en-US" altLang="zh-TW" noProof="0"/>
          </a:p>
          <a:p>
            <a:pPr lvl="1"/>
            <a:r>
              <a:rPr lang="en-US" altLang="zh-TW" noProof="0"/>
              <a:t>Second level</a:t>
            </a:r>
            <a:endParaRPr lang="en-US" altLang="zh-TW" noProof="0"/>
          </a:p>
          <a:p>
            <a:pPr lvl="2"/>
            <a:r>
              <a:rPr lang="en-US" altLang="zh-TW" noProof="0"/>
              <a:t>Third level</a:t>
            </a:r>
            <a:endParaRPr lang="en-US" altLang="zh-TW" noProof="0"/>
          </a:p>
          <a:p>
            <a:pPr lvl="3"/>
            <a:r>
              <a:rPr lang="en-US" altLang="zh-TW" noProof="0"/>
              <a:t>Fourth level</a:t>
            </a:r>
            <a:endParaRPr lang="en-US" altLang="zh-TW" noProof="0"/>
          </a:p>
          <a:p>
            <a:pPr lvl="4"/>
            <a:r>
              <a:rPr lang="en-US" altLang="zh-TW" noProof="0"/>
              <a:t>Fifth level</a:t>
            </a:r>
            <a:endParaRPr lang="en-US" altLang="zh-TW" noProof="0"/>
          </a:p>
        </p:txBody>
      </p:sp>
      <p:sp>
        <p:nvSpPr>
          <p:cNvPr id="13318" name="Rectangle 6"/>
          <p:cNvSpPr>
            <a:spLocks noGrp="1" noChangeArrowheads="1"/>
          </p:cNvSpPr>
          <p:nvPr>
            <p:ph type="ftr" sz="quarter" idx="4"/>
          </p:nvPr>
        </p:nvSpPr>
        <p:spPr bwMode="auto">
          <a:xfrm>
            <a:off x="0" y="8831263"/>
            <a:ext cx="2971800" cy="465137"/>
          </a:xfrm>
          <a:prstGeom prst="rect">
            <a:avLst/>
          </a:prstGeom>
          <a:noFill/>
          <a:ln w="9525">
            <a:noFill/>
            <a:miter lim="800000"/>
          </a:ln>
          <a:effectLst/>
        </p:spPr>
        <p:txBody>
          <a:bodyPr vert="horz" wrap="square" lIns="93170" tIns="46586" rIns="93170" bIns="46586" numCol="1" anchor="b" anchorCtr="0" compatLnSpc="1"/>
          <a:lstStyle>
            <a:lvl1pPr defTabSz="931545" eaLnBrk="0" hangingPunct="0">
              <a:defRPr sz="1200">
                <a:latin typeface="Times New Roman" panose="02020603050405020304" pitchFamily="18" charset="0"/>
              </a:defRPr>
            </a:lvl1pPr>
          </a:lstStyle>
          <a:p>
            <a:pPr>
              <a:defRPr/>
            </a:pPr>
            <a:endParaRPr lang="en-US" altLang="zh-TW"/>
          </a:p>
        </p:txBody>
      </p:sp>
      <p:sp>
        <p:nvSpPr>
          <p:cNvPr id="13319" name="Rectangle 7"/>
          <p:cNvSpPr>
            <a:spLocks noGrp="1" noChangeArrowheads="1"/>
          </p:cNvSpPr>
          <p:nvPr>
            <p:ph type="sldNum" sz="quarter" idx="5"/>
          </p:nvPr>
        </p:nvSpPr>
        <p:spPr bwMode="auto">
          <a:xfrm>
            <a:off x="3886200" y="8831263"/>
            <a:ext cx="2971800" cy="465137"/>
          </a:xfrm>
          <a:prstGeom prst="rect">
            <a:avLst/>
          </a:prstGeom>
          <a:noFill/>
          <a:ln w="9525">
            <a:noFill/>
            <a:miter lim="800000"/>
          </a:ln>
          <a:effectLst/>
        </p:spPr>
        <p:txBody>
          <a:bodyPr vert="horz" wrap="square" lIns="93170" tIns="46586" rIns="93170" bIns="46586" numCol="1" anchor="b" anchorCtr="0" compatLnSpc="1"/>
          <a:lstStyle>
            <a:lvl1pPr algn="r" defTabSz="931545" eaLnBrk="0" hangingPunct="0">
              <a:defRPr sz="1200">
                <a:latin typeface="Times New Roman" panose="02020603050405020304" pitchFamily="18" charset="0"/>
              </a:defRPr>
            </a:lvl1pPr>
          </a:lstStyle>
          <a:p>
            <a:pPr>
              <a:defRPr/>
            </a:pPr>
            <a:fld id="{0CF6ED9B-3CFE-4A4F-ABF7-3F749B798A9A}" type="slidenum">
              <a:rPr lang="zh-TW" altLang="en-US"/>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a:solidFill>
                  <a:schemeClr val="tx1"/>
                </a:solidFill>
                <a:latin typeface="Tahoma" panose="020B0604030504040204" pitchFamily="34" charset="0"/>
              </a:defRPr>
            </a:lvl1pPr>
            <a:lvl2pPr marL="742950" indent="-285750" defTabSz="931545" eaLnBrk="0" hangingPunct="0">
              <a:defRPr>
                <a:solidFill>
                  <a:schemeClr val="tx1"/>
                </a:solidFill>
                <a:latin typeface="Tahoma" panose="020B0604030504040204" pitchFamily="34" charset="0"/>
              </a:defRPr>
            </a:lvl2pPr>
            <a:lvl3pPr marL="1143000" indent="-228600" defTabSz="931545" eaLnBrk="0" hangingPunct="0">
              <a:defRPr>
                <a:solidFill>
                  <a:schemeClr val="tx1"/>
                </a:solidFill>
                <a:latin typeface="Tahoma" panose="020B0604030504040204" pitchFamily="34" charset="0"/>
              </a:defRPr>
            </a:lvl3pPr>
            <a:lvl4pPr marL="1600200" indent="-228600" defTabSz="931545" eaLnBrk="0" hangingPunct="0">
              <a:defRPr>
                <a:solidFill>
                  <a:schemeClr val="tx1"/>
                </a:solidFill>
                <a:latin typeface="Tahoma" panose="020B0604030504040204" pitchFamily="34" charset="0"/>
              </a:defRPr>
            </a:lvl4pPr>
            <a:lvl5pPr marL="2057400" indent="-228600" defTabSz="931545" eaLnBrk="0" hangingPunct="0">
              <a:defRPr>
                <a:solidFill>
                  <a:schemeClr val="tx1"/>
                </a:solidFill>
                <a:latin typeface="Tahoma" panose="020B0604030504040204" pitchFamily="34" charset="0"/>
              </a:defRPr>
            </a:lvl5pPr>
            <a:lvl6pPr marL="2514600" indent="-228600" defTabSz="931545" eaLnBrk="0" fontAlgn="base" hangingPunct="0">
              <a:spcBef>
                <a:spcPct val="0"/>
              </a:spcBef>
              <a:spcAft>
                <a:spcPct val="0"/>
              </a:spcAft>
              <a:defRPr>
                <a:solidFill>
                  <a:schemeClr val="tx1"/>
                </a:solidFill>
                <a:latin typeface="Tahoma" panose="020B0604030504040204" pitchFamily="34" charset="0"/>
              </a:defRPr>
            </a:lvl6pPr>
            <a:lvl7pPr marL="2971800" indent="-228600" defTabSz="931545" eaLnBrk="0" fontAlgn="base" hangingPunct="0">
              <a:spcBef>
                <a:spcPct val="0"/>
              </a:spcBef>
              <a:spcAft>
                <a:spcPct val="0"/>
              </a:spcAft>
              <a:defRPr>
                <a:solidFill>
                  <a:schemeClr val="tx1"/>
                </a:solidFill>
                <a:latin typeface="Tahoma" panose="020B0604030504040204" pitchFamily="34" charset="0"/>
              </a:defRPr>
            </a:lvl7pPr>
            <a:lvl8pPr marL="3429000" indent="-228600" defTabSz="931545" eaLnBrk="0" fontAlgn="base" hangingPunct="0">
              <a:spcBef>
                <a:spcPct val="0"/>
              </a:spcBef>
              <a:spcAft>
                <a:spcPct val="0"/>
              </a:spcAft>
              <a:defRPr>
                <a:solidFill>
                  <a:schemeClr val="tx1"/>
                </a:solidFill>
                <a:latin typeface="Tahoma" panose="020B0604030504040204" pitchFamily="34" charset="0"/>
              </a:defRPr>
            </a:lvl8pPr>
            <a:lvl9pPr marL="3886200" indent="-228600" defTabSz="931545" eaLnBrk="0" fontAlgn="base" hangingPunct="0">
              <a:spcBef>
                <a:spcPct val="0"/>
              </a:spcBef>
              <a:spcAft>
                <a:spcPct val="0"/>
              </a:spcAft>
              <a:defRPr>
                <a:solidFill>
                  <a:schemeClr val="tx1"/>
                </a:solidFill>
                <a:latin typeface="Tahoma" panose="020B0604030504040204" pitchFamily="34" charset="0"/>
              </a:defRPr>
            </a:lvl9pPr>
          </a:lstStyle>
          <a:p>
            <a:fld id="{3D471864-82BF-4D56-BD50-85A0F422F5FF}" type="slidenum">
              <a:rPr lang="zh-TW" altLang="en-US" smtClean="0">
                <a:latin typeface="Times New Roman" panose="02020603050405020304" pitchFamily="18" charset="0"/>
              </a:rPr>
            </a:fld>
            <a:endParaRPr lang="en-US" altLang="zh-TW">
              <a:latin typeface="Times New Roman" panose="02020603050405020304" pitchFamily="18" charset="0"/>
            </a:endParaRPr>
          </a:p>
        </p:txBody>
      </p:sp>
      <p:sp>
        <p:nvSpPr>
          <p:cNvPr id="187395" name="Rectangle 2"/>
          <p:cNvSpPr>
            <a:spLocks noGrp="1" noRot="1" noChangeAspect="1" noChangeArrowheads="1" noTextEdit="1"/>
          </p:cNvSpPr>
          <p:nvPr>
            <p:ph type="sldImg"/>
          </p:nvPr>
        </p:nvSpPr>
        <p:spPr>
          <a:xfrm>
            <a:off x="344488" y="703263"/>
            <a:ext cx="6173787" cy="3473450"/>
          </a:xfrm>
          <a:ln w="12700" cap="flat">
            <a:solidFill>
              <a:schemeClr val="tx1"/>
            </a:solidFill>
          </a:ln>
        </p:spPr>
      </p:sp>
      <p:sp>
        <p:nvSpPr>
          <p:cNvPr id="187396" name="Rectangle 3"/>
          <p:cNvSpPr>
            <a:spLocks noGrp="1" noChangeArrowheads="1"/>
          </p:cNvSpPr>
          <p:nvPr>
            <p:ph type="body" idx="1"/>
          </p:nvPr>
        </p:nvSpPr>
        <p:spPr>
          <a:xfrm>
            <a:off x="914400" y="4416425"/>
            <a:ext cx="5029200" cy="4184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zh-TW"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30200" y="696913"/>
            <a:ext cx="6197600" cy="3486150"/>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0CF6ED9B-3CFE-4A4F-ABF7-3F749B798A9A}" type="slidenum">
              <a:rPr lang="zh-TW" altLang="en-US" smtClean="0"/>
            </a:fld>
            <a:endParaRPr lang="en-US" altLang="zh-TW"/>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30200" y="696913"/>
            <a:ext cx="6197600" cy="3486150"/>
          </a:xfrm>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TW" dirty="0"/>
              <a:t>X=(age&gt;40,</a:t>
            </a:r>
            <a:r>
              <a:rPr lang="en-US" altLang="zh-TW" baseline="0" dirty="0"/>
              <a:t> income=high) buy or not?</a:t>
            </a:r>
            <a:endParaRPr lang="zh-TW" altLang="en-US" dirty="0"/>
          </a:p>
          <a:p>
            <a:endParaRPr lang="zh-TW" altLang="en-US" dirty="0"/>
          </a:p>
        </p:txBody>
      </p:sp>
      <p:sp>
        <p:nvSpPr>
          <p:cNvPr id="4" name="投影片編號版面配置區 3"/>
          <p:cNvSpPr>
            <a:spLocks noGrp="1"/>
          </p:cNvSpPr>
          <p:nvPr>
            <p:ph type="sldNum" sz="quarter" idx="10"/>
          </p:nvPr>
        </p:nvSpPr>
        <p:spPr/>
        <p:txBody>
          <a:bodyPr/>
          <a:lstStyle/>
          <a:p>
            <a:pPr>
              <a:defRPr/>
            </a:pPr>
            <a:fld id="{0CF6ED9B-3CFE-4A4F-ABF7-3F749B798A9A}" type="slidenum">
              <a:rPr lang="zh-TW" altLang="en-US" smtClean="0"/>
            </a:fld>
            <a:endParaRPr lang="en-US" altLang="zh-TW"/>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投影片圖像版面配置區 1"/>
          <p:cNvSpPr>
            <a:spLocks noGrp="1" noRot="1" noChangeAspect="1" noTextEdit="1"/>
          </p:cNvSpPr>
          <p:nvPr>
            <p:ph type="sldImg"/>
          </p:nvPr>
        </p:nvSpPr>
        <p:spPr>
          <a:xfrm>
            <a:off x="330200" y="696913"/>
            <a:ext cx="6197600" cy="3486150"/>
          </a:xfrm>
        </p:spPr>
      </p:sp>
      <p:sp>
        <p:nvSpPr>
          <p:cNvPr id="199683"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t>Emphysema: </a:t>
            </a:r>
            <a:r>
              <a:rPr lang="zh-TW" altLang="en-US"/>
              <a:t>肺氣腫  </a:t>
            </a:r>
            <a:r>
              <a:rPr lang="en-US" altLang="zh-TW"/>
              <a:t>Dyspnea:</a:t>
            </a:r>
            <a:r>
              <a:rPr lang="zh-TW" altLang="en-US"/>
              <a:t>呼吸困難</a:t>
            </a:r>
            <a:endParaRPr lang="zh-TW" altLang="en-US"/>
          </a:p>
        </p:txBody>
      </p:sp>
      <p:sp>
        <p:nvSpPr>
          <p:cNvPr id="199684"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a:solidFill>
                  <a:schemeClr val="tx1"/>
                </a:solidFill>
                <a:latin typeface="Tahoma" panose="020B0604030504040204" pitchFamily="34" charset="0"/>
              </a:defRPr>
            </a:lvl1pPr>
            <a:lvl2pPr marL="742950" indent="-285750" defTabSz="931545" eaLnBrk="0" hangingPunct="0">
              <a:defRPr>
                <a:solidFill>
                  <a:schemeClr val="tx1"/>
                </a:solidFill>
                <a:latin typeface="Tahoma" panose="020B0604030504040204" pitchFamily="34" charset="0"/>
              </a:defRPr>
            </a:lvl2pPr>
            <a:lvl3pPr marL="1143000" indent="-228600" defTabSz="931545" eaLnBrk="0" hangingPunct="0">
              <a:defRPr>
                <a:solidFill>
                  <a:schemeClr val="tx1"/>
                </a:solidFill>
                <a:latin typeface="Tahoma" panose="020B0604030504040204" pitchFamily="34" charset="0"/>
              </a:defRPr>
            </a:lvl3pPr>
            <a:lvl4pPr marL="1600200" indent="-228600" defTabSz="931545" eaLnBrk="0" hangingPunct="0">
              <a:defRPr>
                <a:solidFill>
                  <a:schemeClr val="tx1"/>
                </a:solidFill>
                <a:latin typeface="Tahoma" panose="020B0604030504040204" pitchFamily="34" charset="0"/>
              </a:defRPr>
            </a:lvl4pPr>
            <a:lvl5pPr marL="2057400" indent="-228600" defTabSz="931545" eaLnBrk="0" hangingPunct="0">
              <a:defRPr>
                <a:solidFill>
                  <a:schemeClr val="tx1"/>
                </a:solidFill>
                <a:latin typeface="Tahoma" panose="020B0604030504040204" pitchFamily="34" charset="0"/>
              </a:defRPr>
            </a:lvl5pPr>
            <a:lvl6pPr marL="2514600" indent="-228600" defTabSz="931545" eaLnBrk="0" fontAlgn="base" hangingPunct="0">
              <a:spcBef>
                <a:spcPct val="0"/>
              </a:spcBef>
              <a:spcAft>
                <a:spcPct val="0"/>
              </a:spcAft>
              <a:defRPr>
                <a:solidFill>
                  <a:schemeClr val="tx1"/>
                </a:solidFill>
                <a:latin typeface="Tahoma" panose="020B0604030504040204" pitchFamily="34" charset="0"/>
              </a:defRPr>
            </a:lvl6pPr>
            <a:lvl7pPr marL="2971800" indent="-228600" defTabSz="931545" eaLnBrk="0" fontAlgn="base" hangingPunct="0">
              <a:spcBef>
                <a:spcPct val="0"/>
              </a:spcBef>
              <a:spcAft>
                <a:spcPct val="0"/>
              </a:spcAft>
              <a:defRPr>
                <a:solidFill>
                  <a:schemeClr val="tx1"/>
                </a:solidFill>
                <a:latin typeface="Tahoma" panose="020B0604030504040204" pitchFamily="34" charset="0"/>
              </a:defRPr>
            </a:lvl7pPr>
            <a:lvl8pPr marL="3429000" indent="-228600" defTabSz="931545" eaLnBrk="0" fontAlgn="base" hangingPunct="0">
              <a:spcBef>
                <a:spcPct val="0"/>
              </a:spcBef>
              <a:spcAft>
                <a:spcPct val="0"/>
              </a:spcAft>
              <a:defRPr>
                <a:solidFill>
                  <a:schemeClr val="tx1"/>
                </a:solidFill>
                <a:latin typeface="Tahoma" panose="020B0604030504040204" pitchFamily="34" charset="0"/>
              </a:defRPr>
            </a:lvl8pPr>
            <a:lvl9pPr marL="3886200" indent="-228600" defTabSz="931545" eaLnBrk="0" fontAlgn="base" hangingPunct="0">
              <a:spcBef>
                <a:spcPct val="0"/>
              </a:spcBef>
              <a:spcAft>
                <a:spcPct val="0"/>
              </a:spcAft>
              <a:defRPr>
                <a:solidFill>
                  <a:schemeClr val="tx1"/>
                </a:solidFill>
                <a:latin typeface="Tahoma" panose="020B0604030504040204" pitchFamily="34" charset="0"/>
              </a:defRPr>
            </a:lvl9pPr>
          </a:lstStyle>
          <a:p>
            <a:fld id="{0F89D35B-D657-48BA-8C0A-A9C1DFEBE16A}" type="slidenum">
              <a:rPr lang="zh-TW" altLang="en-US" smtClean="0">
                <a:latin typeface="Times New Roman" panose="02020603050405020304" pitchFamily="18" charset="0"/>
              </a:rPr>
            </a:fld>
            <a:endParaRPr lang="en-US" altLang="zh-TW">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a:solidFill>
                  <a:schemeClr val="tx1"/>
                </a:solidFill>
                <a:latin typeface="Tahoma" panose="020B0604030504040204" pitchFamily="34" charset="0"/>
              </a:defRPr>
            </a:lvl1pPr>
            <a:lvl2pPr marL="742950" indent="-285750" defTabSz="931545" eaLnBrk="0" hangingPunct="0">
              <a:defRPr>
                <a:solidFill>
                  <a:schemeClr val="tx1"/>
                </a:solidFill>
                <a:latin typeface="Tahoma" panose="020B0604030504040204" pitchFamily="34" charset="0"/>
              </a:defRPr>
            </a:lvl2pPr>
            <a:lvl3pPr marL="1143000" indent="-228600" defTabSz="931545" eaLnBrk="0" hangingPunct="0">
              <a:defRPr>
                <a:solidFill>
                  <a:schemeClr val="tx1"/>
                </a:solidFill>
                <a:latin typeface="Tahoma" panose="020B0604030504040204" pitchFamily="34" charset="0"/>
              </a:defRPr>
            </a:lvl3pPr>
            <a:lvl4pPr marL="1600200" indent="-228600" defTabSz="931545" eaLnBrk="0" hangingPunct="0">
              <a:defRPr>
                <a:solidFill>
                  <a:schemeClr val="tx1"/>
                </a:solidFill>
                <a:latin typeface="Tahoma" panose="020B0604030504040204" pitchFamily="34" charset="0"/>
              </a:defRPr>
            </a:lvl4pPr>
            <a:lvl5pPr marL="2057400" indent="-228600" defTabSz="931545" eaLnBrk="0" hangingPunct="0">
              <a:defRPr>
                <a:solidFill>
                  <a:schemeClr val="tx1"/>
                </a:solidFill>
                <a:latin typeface="Tahoma" panose="020B0604030504040204" pitchFamily="34" charset="0"/>
              </a:defRPr>
            </a:lvl5pPr>
            <a:lvl6pPr marL="2514600" indent="-228600" defTabSz="931545" eaLnBrk="0" fontAlgn="base" hangingPunct="0">
              <a:spcBef>
                <a:spcPct val="0"/>
              </a:spcBef>
              <a:spcAft>
                <a:spcPct val="0"/>
              </a:spcAft>
              <a:defRPr>
                <a:solidFill>
                  <a:schemeClr val="tx1"/>
                </a:solidFill>
                <a:latin typeface="Tahoma" panose="020B0604030504040204" pitchFamily="34" charset="0"/>
              </a:defRPr>
            </a:lvl6pPr>
            <a:lvl7pPr marL="2971800" indent="-228600" defTabSz="931545" eaLnBrk="0" fontAlgn="base" hangingPunct="0">
              <a:spcBef>
                <a:spcPct val="0"/>
              </a:spcBef>
              <a:spcAft>
                <a:spcPct val="0"/>
              </a:spcAft>
              <a:defRPr>
                <a:solidFill>
                  <a:schemeClr val="tx1"/>
                </a:solidFill>
                <a:latin typeface="Tahoma" panose="020B0604030504040204" pitchFamily="34" charset="0"/>
              </a:defRPr>
            </a:lvl7pPr>
            <a:lvl8pPr marL="3429000" indent="-228600" defTabSz="931545" eaLnBrk="0" fontAlgn="base" hangingPunct="0">
              <a:spcBef>
                <a:spcPct val="0"/>
              </a:spcBef>
              <a:spcAft>
                <a:spcPct val="0"/>
              </a:spcAft>
              <a:defRPr>
                <a:solidFill>
                  <a:schemeClr val="tx1"/>
                </a:solidFill>
                <a:latin typeface="Tahoma" panose="020B0604030504040204" pitchFamily="34" charset="0"/>
              </a:defRPr>
            </a:lvl8pPr>
            <a:lvl9pPr marL="3886200" indent="-228600" defTabSz="931545" eaLnBrk="0" fontAlgn="base" hangingPunct="0">
              <a:spcBef>
                <a:spcPct val="0"/>
              </a:spcBef>
              <a:spcAft>
                <a:spcPct val="0"/>
              </a:spcAft>
              <a:defRPr>
                <a:solidFill>
                  <a:schemeClr val="tx1"/>
                </a:solidFill>
                <a:latin typeface="Tahoma" panose="020B0604030504040204" pitchFamily="34" charset="0"/>
              </a:defRPr>
            </a:lvl9pPr>
          </a:lstStyle>
          <a:p>
            <a:fld id="{2DE83183-4C7B-4538-ABC8-E41220E96D87}" type="slidenum">
              <a:rPr lang="zh-TW" altLang="en-US" smtClean="0">
                <a:latin typeface="Times New Roman" panose="02020603050405020304" pitchFamily="18" charset="0"/>
              </a:rPr>
            </a:fld>
            <a:endParaRPr lang="en-US" altLang="zh-TW">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a:solidFill>
                  <a:schemeClr val="tx1"/>
                </a:solidFill>
                <a:latin typeface="Tahoma" panose="020B0604030504040204" pitchFamily="34" charset="0"/>
              </a:defRPr>
            </a:lvl1pPr>
            <a:lvl2pPr marL="742950" indent="-285750" defTabSz="931545" eaLnBrk="0" hangingPunct="0">
              <a:defRPr>
                <a:solidFill>
                  <a:schemeClr val="tx1"/>
                </a:solidFill>
                <a:latin typeface="Tahoma" panose="020B0604030504040204" pitchFamily="34" charset="0"/>
              </a:defRPr>
            </a:lvl2pPr>
            <a:lvl3pPr marL="1143000" indent="-228600" defTabSz="931545" eaLnBrk="0" hangingPunct="0">
              <a:defRPr>
                <a:solidFill>
                  <a:schemeClr val="tx1"/>
                </a:solidFill>
                <a:latin typeface="Tahoma" panose="020B0604030504040204" pitchFamily="34" charset="0"/>
              </a:defRPr>
            </a:lvl3pPr>
            <a:lvl4pPr marL="1600200" indent="-228600" defTabSz="931545" eaLnBrk="0" hangingPunct="0">
              <a:defRPr>
                <a:solidFill>
                  <a:schemeClr val="tx1"/>
                </a:solidFill>
                <a:latin typeface="Tahoma" panose="020B0604030504040204" pitchFamily="34" charset="0"/>
              </a:defRPr>
            </a:lvl4pPr>
            <a:lvl5pPr marL="2057400" indent="-228600" defTabSz="931545" eaLnBrk="0" hangingPunct="0">
              <a:defRPr>
                <a:solidFill>
                  <a:schemeClr val="tx1"/>
                </a:solidFill>
                <a:latin typeface="Tahoma" panose="020B0604030504040204" pitchFamily="34" charset="0"/>
              </a:defRPr>
            </a:lvl5pPr>
            <a:lvl6pPr marL="2514600" indent="-228600" defTabSz="931545" eaLnBrk="0" fontAlgn="base" hangingPunct="0">
              <a:spcBef>
                <a:spcPct val="0"/>
              </a:spcBef>
              <a:spcAft>
                <a:spcPct val="0"/>
              </a:spcAft>
              <a:defRPr>
                <a:solidFill>
                  <a:schemeClr val="tx1"/>
                </a:solidFill>
                <a:latin typeface="Tahoma" panose="020B0604030504040204" pitchFamily="34" charset="0"/>
              </a:defRPr>
            </a:lvl6pPr>
            <a:lvl7pPr marL="2971800" indent="-228600" defTabSz="931545" eaLnBrk="0" fontAlgn="base" hangingPunct="0">
              <a:spcBef>
                <a:spcPct val="0"/>
              </a:spcBef>
              <a:spcAft>
                <a:spcPct val="0"/>
              </a:spcAft>
              <a:defRPr>
                <a:solidFill>
                  <a:schemeClr val="tx1"/>
                </a:solidFill>
                <a:latin typeface="Tahoma" panose="020B0604030504040204" pitchFamily="34" charset="0"/>
              </a:defRPr>
            </a:lvl7pPr>
            <a:lvl8pPr marL="3429000" indent="-228600" defTabSz="931545" eaLnBrk="0" fontAlgn="base" hangingPunct="0">
              <a:spcBef>
                <a:spcPct val="0"/>
              </a:spcBef>
              <a:spcAft>
                <a:spcPct val="0"/>
              </a:spcAft>
              <a:defRPr>
                <a:solidFill>
                  <a:schemeClr val="tx1"/>
                </a:solidFill>
                <a:latin typeface="Tahoma" panose="020B0604030504040204" pitchFamily="34" charset="0"/>
              </a:defRPr>
            </a:lvl8pPr>
            <a:lvl9pPr marL="3886200" indent="-228600" defTabSz="931545" eaLnBrk="0" fontAlgn="base" hangingPunct="0">
              <a:spcBef>
                <a:spcPct val="0"/>
              </a:spcBef>
              <a:spcAft>
                <a:spcPct val="0"/>
              </a:spcAft>
              <a:defRPr>
                <a:solidFill>
                  <a:schemeClr val="tx1"/>
                </a:solidFill>
                <a:latin typeface="Tahoma" panose="020B0604030504040204" pitchFamily="34" charset="0"/>
              </a:defRPr>
            </a:lvl9pPr>
          </a:lstStyle>
          <a:p>
            <a:fld id="{33465DBC-1DE9-4878-A915-E8C4787E74DF}" type="slidenum">
              <a:rPr lang="zh-TW" altLang="en-US" smtClean="0">
                <a:latin typeface="Times New Roman" panose="02020603050405020304" pitchFamily="18" charset="0"/>
              </a:rPr>
            </a:fld>
            <a:endParaRPr lang="en-US" altLang="zh-TW">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0CF6ED9B-3CFE-4A4F-ABF7-3F749B798A9A}" type="slidenum">
              <a:rPr lang="zh-TW" altLang="en-US" smtClean="0"/>
            </a:fld>
            <a:endParaRPr lang="en-US" altLang="zh-TW"/>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a:solidFill>
                  <a:schemeClr val="tx1"/>
                </a:solidFill>
                <a:latin typeface="Tahoma" panose="020B0604030504040204" pitchFamily="34" charset="0"/>
              </a:defRPr>
            </a:lvl1pPr>
            <a:lvl2pPr marL="742950" indent="-285750" defTabSz="931545" eaLnBrk="0" hangingPunct="0">
              <a:defRPr>
                <a:solidFill>
                  <a:schemeClr val="tx1"/>
                </a:solidFill>
                <a:latin typeface="Tahoma" panose="020B0604030504040204" pitchFamily="34" charset="0"/>
              </a:defRPr>
            </a:lvl2pPr>
            <a:lvl3pPr marL="1143000" indent="-228600" defTabSz="931545" eaLnBrk="0" hangingPunct="0">
              <a:defRPr>
                <a:solidFill>
                  <a:schemeClr val="tx1"/>
                </a:solidFill>
                <a:latin typeface="Tahoma" panose="020B0604030504040204" pitchFamily="34" charset="0"/>
              </a:defRPr>
            </a:lvl3pPr>
            <a:lvl4pPr marL="1600200" indent="-228600" defTabSz="931545" eaLnBrk="0" hangingPunct="0">
              <a:defRPr>
                <a:solidFill>
                  <a:schemeClr val="tx1"/>
                </a:solidFill>
                <a:latin typeface="Tahoma" panose="020B0604030504040204" pitchFamily="34" charset="0"/>
              </a:defRPr>
            </a:lvl4pPr>
            <a:lvl5pPr marL="2057400" indent="-228600" defTabSz="931545" eaLnBrk="0" hangingPunct="0">
              <a:defRPr>
                <a:solidFill>
                  <a:schemeClr val="tx1"/>
                </a:solidFill>
                <a:latin typeface="Tahoma" panose="020B0604030504040204" pitchFamily="34" charset="0"/>
              </a:defRPr>
            </a:lvl5pPr>
            <a:lvl6pPr marL="2514600" indent="-228600" defTabSz="931545" eaLnBrk="0" fontAlgn="base" hangingPunct="0">
              <a:spcBef>
                <a:spcPct val="0"/>
              </a:spcBef>
              <a:spcAft>
                <a:spcPct val="0"/>
              </a:spcAft>
              <a:defRPr>
                <a:solidFill>
                  <a:schemeClr val="tx1"/>
                </a:solidFill>
                <a:latin typeface="Tahoma" panose="020B0604030504040204" pitchFamily="34" charset="0"/>
              </a:defRPr>
            </a:lvl6pPr>
            <a:lvl7pPr marL="2971800" indent="-228600" defTabSz="931545" eaLnBrk="0" fontAlgn="base" hangingPunct="0">
              <a:spcBef>
                <a:spcPct val="0"/>
              </a:spcBef>
              <a:spcAft>
                <a:spcPct val="0"/>
              </a:spcAft>
              <a:defRPr>
                <a:solidFill>
                  <a:schemeClr val="tx1"/>
                </a:solidFill>
                <a:latin typeface="Tahoma" panose="020B0604030504040204" pitchFamily="34" charset="0"/>
              </a:defRPr>
            </a:lvl7pPr>
            <a:lvl8pPr marL="3429000" indent="-228600" defTabSz="931545" eaLnBrk="0" fontAlgn="base" hangingPunct="0">
              <a:spcBef>
                <a:spcPct val="0"/>
              </a:spcBef>
              <a:spcAft>
                <a:spcPct val="0"/>
              </a:spcAft>
              <a:defRPr>
                <a:solidFill>
                  <a:schemeClr val="tx1"/>
                </a:solidFill>
                <a:latin typeface="Tahoma" panose="020B0604030504040204" pitchFamily="34" charset="0"/>
              </a:defRPr>
            </a:lvl8pPr>
            <a:lvl9pPr marL="3886200" indent="-228600" defTabSz="931545" eaLnBrk="0" fontAlgn="base" hangingPunct="0">
              <a:spcBef>
                <a:spcPct val="0"/>
              </a:spcBef>
              <a:spcAft>
                <a:spcPct val="0"/>
              </a:spcAft>
              <a:defRPr>
                <a:solidFill>
                  <a:schemeClr val="tx1"/>
                </a:solidFill>
                <a:latin typeface="Tahoma" panose="020B0604030504040204" pitchFamily="34" charset="0"/>
              </a:defRPr>
            </a:lvl9pPr>
          </a:lstStyle>
          <a:p>
            <a:fld id="{46E65140-8567-4477-BBB6-6ABFA96DB4D0}" type="slidenum">
              <a:rPr lang="zh-TW" altLang="en-US" smtClean="0">
                <a:latin typeface="Times New Roman" panose="02020603050405020304" pitchFamily="18" charset="0"/>
              </a:rPr>
            </a:fld>
            <a:endParaRPr lang="en-US" altLang="zh-TW">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a:solidFill>
                  <a:schemeClr val="tx1"/>
                </a:solidFill>
                <a:latin typeface="Tahoma" panose="020B0604030504040204" pitchFamily="34" charset="0"/>
              </a:defRPr>
            </a:lvl1pPr>
            <a:lvl2pPr marL="742950" indent="-285750" defTabSz="931545" eaLnBrk="0" hangingPunct="0">
              <a:defRPr>
                <a:solidFill>
                  <a:schemeClr val="tx1"/>
                </a:solidFill>
                <a:latin typeface="Tahoma" panose="020B0604030504040204" pitchFamily="34" charset="0"/>
              </a:defRPr>
            </a:lvl2pPr>
            <a:lvl3pPr marL="1143000" indent="-228600" defTabSz="931545" eaLnBrk="0" hangingPunct="0">
              <a:defRPr>
                <a:solidFill>
                  <a:schemeClr val="tx1"/>
                </a:solidFill>
                <a:latin typeface="Tahoma" panose="020B0604030504040204" pitchFamily="34" charset="0"/>
              </a:defRPr>
            </a:lvl3pPr>
            <a:lvl4pPr marL="1600200" indent="-228600" defTabSz="931545" eaLnBrk="0" hangingPunct="0">
              <a:defRPr>
                <a:solidFill>
                  <a:schemeClr val="tx1"/>
                </a:solidFill>
                <a:latin typeface="Tahoma" panose="020B0604030504040204" pitchFamily="34" charset="0"/>
              </a:defRPr>
            </a:lvl4pPr>
            <a:lvl5pPr marL="2057400" indent="-228600" defTabSz="931545" eaLnBrk="0" hangingPunct="0">
              <a:defRPr>
                <a:solidFill>
                  <a:schemeClr val="tx1"/>
                </a:solidFill>
                <a:latin typeface="Tahoma" panose="020B0604030504040204" pitchFamily="34" charset="0"/>
              </a:defRPr>
            </a:lvl5pPr>
            <a:lvl6pPr marL="2514600" indent="-228600" defTabSz="931545" eaLnBrk="0" fontAlgn="base" hangingPunct="0">
              <a:spcBef>
                <a:spcPct val="0"/>
              </a:spcBef>
              <a:spcAft>
                <a:spcPct val="0"/>
              </a:spcAft>
              <a:defRPr>
                <a:solidFill>
                  <a:schemeClr val="tx1"/>
                </a:solidFill>
                <a:latin typeface="Tahoma" panose="020B0604030504040204" pitchFamily="34" charset="0"/>
              </a:defRPr>
            </a:lvl6pPr>
            <a:lvl7pPr marL="2971800" indent="-228600" defTabSz="931545" eaLnBrk="0" fontAlgn="base" hangingPunct="0">
              <a:spcBef>
                <a:spcPct val="0"/>
              </a:spcBef>
              <a:spcAft>
                <a:spcPct val="0"/>
              </a:spcAft>
              <a:defRPr>
                <a:solidFill>
                  <a:schemeClr val="tx1"/>
                </a:solidFill>
                <a:latin typeface="Tahoma" panose="020B0604030504040204" pitchFamily="34" charset="0"/>
              </a:defRPr>
            </a:lvl7pPr>
            <a:lvl8pPr marL="3429000" indent="-228600" defTabSz="931545" eaLnBrk="0" fontAlgn="base" hangingPunct="0">
              <a:spcBef>
                <a:spcPct val="0"/>
              </a:spcBef>
              <a:spcAft>
                <a:spcPct val="0"/>
              </a:spcAft>
              <a:defRPr>
                <a:solidFill>
                  <a:schemeClr val="tx1"/>
                </a:solidFill>
                <a:latin typeface="Tahoma" panose="020B0604030504040204" pitchFamily="34" charset="0"/>
              </a:defRPr>
            </a:lvl8pPr>
            <a:lvl9pPr marL="3886200" indent="-228600" defTabSz="931545" eaLnBrk="0" fontAlgn="base" hangingPunct="0">
              <a:spcBef>
                <a:spcPct val="0"/>
              </a:spcBef>
              <a:spcAft>
                <a:spcPct val="0"/>
              </a:spcAft>
              <a:defRPr>
                <a:solidFill>
                  <a:schemeClr val="tx1"/>
                </a:solidFill>
                <a:latin typeface="Tahoma" panose="020B0604030504040204" pitchFamily="34" charset="0"/>
              </a:defRPr>
            </a:lvl9pPr>
          </a:lstStyle>
          <a:p>
            <a:fld id="{86223B2C-7031-47CD-A56C-EAB46241564A}" type="slidenum">
              <a:rPr lang="zh-TW" altLang="en-US" smtClean="0">
                <a:latin typeface="Times New Roman" panose="02020603050405020304" pitchFamily="18" charset="0"/>
              </a:rPr>
            </a:fld>
            <a:endParaRPr lang="en-US" altLang="zh-TW">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a:solidFill>
                  <a:schemeClr val="tx1"/>
                </a:solidFill>
                <a:latin typeface="Tahoma" panose="020B0604030504040204" pitchFamily="34" charset="0"/>
              </a:defRPr>
            </a:lvl1pPr>
            <a:lvl2pPr marL="742950" indent="-285750" defTabSz="931545" eaLnBrk="0" hangingPunct="0">
              <a:defRPr>
                <a:solidFill>
                  <a:schemeClr val="tx1"/>
                </a:solidFill>
                <a:latin typeface="Tahoma" panose="020B0604030504040204" pitchFamily="34" charset="0"/>
              </a:defRPr>
            </a:lvl2pPr>
            <a:lvl3pPr marL="1143000" indent="-228600" defTabSz="931545" eaLnBrk="0" hangingPunct="0">
              <a:defRPr>
                <a:solidFill>
                  <a:schemeClr val="tx1"/>
                </a:solidFill>
                <a:latin typeface="Tahoma" panose="020B0604030504040204" pitchFamily="34" charset="0"/>
              </a:defRPr>
            </a:lvl3pPr>
            <a:lvl4pPr marL="1600200" indent="-228600" defTabSz="931545" eaLnBrk="0" hangingPunct="0">
              <a:defRPr>
                <a:solidFill>
                  <a:schemeClr val="tx1"/>
                </a:solidFill>
                <a:latin typeface="Tahoma" panose="020B0604030504040204" pitchFamily="34" charset="0"/>
              </a:defRPr>
            </a:lvl4pPr>
            <a:lvl5pPr marL="2057400" indent="-228600" defTabSz="931545" eaLnBrk="0" hangingPunct="0">
              <a:defRPr>
                <a:solidFill>
                  <a:schemeClr val="tx1"/>
                </a:solidFill>
                <a:latin typeface="Tahoma" panose="020B0604030504040204" pitchFamily="34" charset="0"/>
              </a:defRPr>
            </a:lvl5pPr>
            <a:lvl6pPr marL="2514600" indent="-228600" defTabSz="931545" eaLnBrk="0" fontAlgn="base" hangingPunct="0">
              <a:spcBef>
                <a:spcPct val="0"/>
              </a:spcBef>
              <a:spcAft>
                <a:spcPct val="0"/>
              </a:spcAft>
              <a:defRPr>
                <a:solidFill>
                  <a:schemeClr val="tx1"/>
                </a:solidFill>
                <a:latin typeface="Tahoma" panose="020B0604030504040204" pitchFamily="34" charset="0"/>
              </a:defRPr>
            </a:lvl6pPr>
            <a:lvl7pPr marL="2971800" indent="-228600" defTabSz="931545" eaLnBrk="0" fontAlgn="base" hangingPunct="0">
              <a:spcBef>
                <a:spcPct val="0"/>
              </a:spcBef>
              <a:spcAft>
                <a:spcPct val="0"/>
              </a:spcAft>
              <a:defRPr>
                <a:solidFill>
                  <a:schemeClr val="tx1"/>
                </a:solidFill>
                <a:latin typeface="Tahoma" panose="020B0604030504040204" pitchFamily="34" charset="0"/>
              </a:defRPr>
            </a:lvl7pPr>
            <a:lvl8pPr marL="3429000" indent="-228600" defTabSz="931545" eaLnBrk="0" fontAlgn="base" hangingPunct="0">
              <a:spcBef>
                <a:spcPct val="0"/>
              </a:spcBef>
              <a:spcAft>
                <a:spcPct val="0"/>
              </a:spcAft>
              <a:defRPr>
                <a:solidFill>
                  <a:schemeClr val="tx1"/>
                </a:solidFill>
                <a:latin typeface="Tahoma" panose="020B0604030504040204" pitchFamily="34" charset="0"/>
              </a:defRPr>
            </a:lvl8pPr>
            <a:lvl9pPr marL="3886200" indent="-228600" defTabSz="931545" eaLnBrk="0" fontAlgn="base" hangingPunct="0">
              <a:spcBef>
                <a:spcPct val="0"/>
              </a:spcBef>
              <a:spcAft>
                <a:spcPct val="0"/>
              </a:spcAft>
              <a:defRPr>
                <a:solidFill>
                  <a:schemeClr val="tx1"/>
                </a:solidFill>
                <a:latin typeface="Tahoma" panose="020B0604030504040204" pitchFamily="34" charset="0"/>
              </a:defRPr>
            </a:lvl9pPr>
          </a:lstStyle>
          <a:p>
            <a:fld id="{61EAFB93-FF05-4D8A-AA07-8C4C30E29D8E}" type="slidenum">
              <a:rPr lang="zh-TW" altLang="en-US" smtClean="0">
                <a:latin typeface="Times New Roman" panose="02020603050405020304" pitchFamily="18" charset="0"/>
              </a:rPr>
            </a:fld>
            <a:endParaRPr lang="en-US" altLang="zh-TW">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a:solidFill>
                  <a:schemeClr val="tx1"/>
                </a:solidFill>
                <a:latin typeface="Tahoma" panose="020B0604030504040204" pitchFamily="34" charset="0"/>
              </a:defRPr>
            </a:lvl1pPr>
            <a:lvl2pPr marL="742950" indent="-285750" defTabSz="931545" eaLnBrk="0" hangingPunct="0">
              <a:defRPr>
                <a:solidFill>
                  <a:schemeClr val="tx1"/>
                </a:solidFill>
                <a:latin typeface="Tahoma" panose="020B0604030504040204" pitchFamily="34" charset="0"/>
              </a:defRPr>
            </a:lvl2pPr>
            <a:lvl3pPr marL="1143000" indent="-228600" defTabSz="931545" eaLnBrk="0" hangingPunct="0">
              <a:defRPr>
                <a:solidFill>
                  <a:schemeClr val="tx1"/>
                </a:solidFill>
                <a:latin typeface="Tahoma" panose="020B0604030504040204" pitchFamily="34" charset="0"/>
              </a:defRPr>
            </a:lvl3pPr>
            <a:lvl4pPr marL="1600200" indent="-228600" defTabSz="931545" eaLnBrk="0" hangingPunct="0">
              <a:defRPr>
                <a:solidFill>
                  <a:schemeClr val="tx1"/>
                </a:solidFill>
                <a:latin typeface="Tahoma" panose="020B0604030504040204" pitchFamily="34" charset="0"/>
              </a:defRPr>
            </a:lvl4pPr>
            <a:lvl5pPr marL="2057400" indent="-228600" defTabSz="931545" eaLnBrk="0" hangingPunct="0">
              <a:defRPr>
                <a:solidFill>
                  <a:schemeClr val="tx1"/>
                </a:solidFill>
                <a:latin typeface="Tahoma" panose="020B0604030504040204" pitchFamily="34" charset="0"/>
              </a:defRPr>
            </a:lvl5pPr>
            <a:lvl6pPr marL="2514600" indent="-228600" defTabSz="931545" eaLnBrk="0" fontAlgn="base" hangingPunct="0">
              <a:spcBef>
                <a:spcPct val="0"/>
              </a:spcBef>
              <a:spcAft>
                <a:spcPct val="0"/>
              </a:spcAft>
              <a:defRPr>
                <a:solidFill>
                  <a:schemeClr val="tx1"/>
                </a:solidFill>
                <a:latin typeface="Tahoma" panose="020B0604030504040204" pitchFamily="34" charset="0"/>
              </a:defRPr>
            </a:lvl6pPr>
            <a:lvl7pPr marL="2971800" indent="-228600" defTabSz="931545" eaLnBrk="0" fontAlgn="base" hangingPunct="0">
              <a:spcBef>
                <a:spcPct val="0"/>
              </a:spcBef>
              <a:spcAft>
                <a:spcPct val="0"/>
              </a:spcAft>
              <a:defRPr>
                <a:solidFill>
                  <a:schemeClr val="tx1"/>
                </a:solidFill>
                <a:latin typeface="Tahoma" panose="020B0604030504040204" pitchFamily="34" charset="0"/>
              </a:defRPr>
            </a:lvl7pPr>
            <a:lvl8pPr marL="3429000" indent="-228600" defTabSz="931545" eaLnBrk="0" fontAlgn="base" hangingPunct="0">
              <a:spcBef>
                <a:spcPct val="0"/>
              </a:spcBef>
              <a:spcAft>
                <a:spcPct val="0"/>
              </a:spcAft>
              <a:defRPr>
                <a:solidFill>
                  <a:schemeClr val="tx1"/>
                </a:solidFill>
                <a:latin typeface="Tahoma" panose="020B0604030504040204" pitchFamily="34" charset="0"/>
              </a:defRPr>
            </a:lvl8pPr>
            <a:lvl9pPr marL="3886200" indent="-228600" defTabSz="931545" eaLnBrk="0" fontAlgn="base" hangingPunct="0">
              <a:spcBef>
                <a:spcPct val="0"/>
              </a:spcBef>
              <a:spcAft>
                <a:spcPct val="0"/>
              </a:spcAft>
              <a:defRPr>
                <a:solidFill>
                  <a:schemeClr val="tx1"/>
                </a:solidFill>
                <a:latin typeface="Tahoma" panose="020B0604030504040204" pitchFamily="34" charset="0"/>
              </a:defRPr>
            </a:lvl9pPr>
          </a:lstStyle>
          <a:p>
            <a:fld id="{729D0551-9C40-475E-97A6-2B4C1DD8DB9D}" type="slidenum">
              <a:rPr lang="zh-TW" altLang="en-US" smtClean="0">
                <a:latin typeface="Times New Roman" panose="02020603050405020304" pitchFamily="18" charset="0"/>
              </a:rPr>
            </a:fld>
            <a:endParaRPr lang="en-US" altLang="zh-TW">
              <a:latin typeface="Times New Roman" panose="02020603050405020304" pitchFamily="18" charset="0"/>
            </a:endParaRPr>
          </a:p>
        </p:txBody>
      </p:sp>
      <p:sp>
        <p:nvSpPr>
          <p:cNvPr id="220163" name="Rectangle 2"/>
          <p:cNvSpPr>
            <a:spLocks noGrp="1" noRot="1" noChangeAspect="1" noChangeArrowheads="1" noTextEdit="1"/>
          </p:cNvSpPr>
          <p:nvPr>
            <p:ph type="sldImg"/>
          </p:nvPr>
        </p:nvSpPr>
        <p:spPr>
          <a:xfrm>
            <a:off x="344488" y="703263"/>
            <a:ext cx="6173787" cy="3473450"/>
          </a:xfrm>
          <a:ln w="12700" cap="flat">
            <a:solidFill>
              <a:schemeClr val="tx1"/>
            </a:solidFill>
          </a:ln>
        </p:spPr>
      </p:sp>
      <p:sp>
        <p:nvSpPr>
          <p:cNvPr id="220164" name="Rectangle 3"/>
          <p:cNvSpPr>
            <a:spLocks noGrp="1" noChangeArrowheads="1"/>
          </p:cNvSpPr>
          <p:nvPr>
            <p:ph type="body" idx="1"/>
          </p:nvPr>
        </p:nvSpPr>
        <p:spPr>
          <a:xfrm>
            <a:off x="914400" y="4416425"/>
            <a:ext cx="5029200" cy="4184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a:solidFill>
                  <a:schemeClr val="tx1"/>
                </a:solidFill>
                <a:latin typeface="Tahoma" panose="020B0604030504040204" pitchFamily="34" charset="0"/>
              </a:defRPr>
            </a:lvl1pPr>
            <a:lvl2pPr marL="742950" indent="-285750" defTabSz="931545" eaLnBrk="0" hangingPunct="0">
              <a:defRPr>
                <a:solidFill>
                  <a:schemeClr val="tx1"/>
                </a:solidFill>
                <a:latin typeface="Tahoma" panose="020B0604030504040204" pitchFamily="34" charset="0"/>
              </a:defRPr>
            </a:lvl2pPr>
            <a:lvl3pPr marL="1143000" indent="-228600" defTabSz="931545" eaLnBrk="0" hangingPunct="0">
              <a:defRPr>
                <a:solidFill>
                  <a:schemeClr val="tx1"/>
                </a:solidFill>
                <a:latin typeface="Tahoma" panose="020B0604030504040204" pitchFamily="34" charset="0"/>
              </a:defRPr>
            </a:lvl3pPr>
            <a:lvl4pPr marL="1600200" indent="-228600" defTabSz="931545" eaLnBrk="0" hangingPunct="0">
              <a:defRPr>
                <a:solidFill>
                  <a:schemeClr val="tx1"/>
                </a:solidFill>
                <a:latin typeface="Tahoma" panose="020B0604030504040204" pitchFamily="34" charset="0"/>
              </a:defRPr>
            </a:lvl4pPr>
            <a:lvl5pPr marL="2057400" indent="-228600" defTabSz="931545" eaLnBrk="0" hangingPunct="0">
              <a:defRPr>
                <a:solidFill>
                  <a:schemeClr val="tx1"/>
                </a:solidFill>
                <a:latin typeface="Tahoma" panose="020B0604030504040204" pitchFamily="34" charset="0"/>
              </a:defRPr>
            </a:lvl5pPr>
            <a:lvl6pPr marL="2514600" indent="-228600" defTabSz="931545" eaLnBrk="0" fontAlgn="base" hangingPunct="0">
              <a:spcBef>
                <a:spcPct val="0"/>
              </a:spcBef>
              <a:spcAft>
                <a:spcPct val="0"/>
              </a:spcAft>
              <a:defRPr>
                <a:solidFill>
                  <a:schemeClr val="tx1"/>
                </a:solidFill>
                <a:latin typeface="Tahoma" panose="020B0604030504040204" pitchFamily="34" charset="0"/>
              </a:defRPr>
            </a:lvl6pPr>
            <a:lvl7pPr marL="2971800" indent="-228600" defTabSz="931545" eaLnBrk="0" fontAlgn="base" hangingPunct="0">
              <a:spcBef>
                <a:spcPct val="0"/>
              </a:spcBef>
              <a:spcAft>
                <a:spcPct val="0"/>
              </a:spcAft>
              <a:defRPr>
                <a:solidFill>
                  <a:schemeClr val="tx1"/>
                </a:solidFill>
                <a:latin typeface="Tahoma" panose="020B0604030504040204" pitchFamily="34" charset="0"/>
              </a:defRPr>
            </a:lvl7pPr>
            <a:lvl8pPr marL="3429000" indent="-228600" defTabSz="931545" eaLnBrk="0" fontAlgn="base" hangingPunct="0">
              <a:spcBef>
                <a:spcPct val="0"/>
              </a:spcBef>
              <a:spcAft>
                <a:spcPct val="0"/>
              </a:spcAft>
              <a:defRPr>
                <a:solidFill>
                  <a:schemeClr val="tx1"/>
                </a:solidFill>
                <a:latin typeface="Tahoma" panose="020B0604030504040204" pitchFamily="34" charset="0"/>
              </a:defRPr>
            </a:lvl8pPr>
            <a:lvl9pPr marL="3886200" indent="-228600" defTabSz="931545" eaLnBrk="0" fontAlgn="base" hangingPunct="0">
              <a:spcBef>
                <a:spcPct val="0"/>
              </a:spcBef>
              <a:spcAft>
                <a:spcPct val="0"/>
              </a:spcAft>
              <a:defRPr>
                <a:solidFill>
                  <a:schemeClr val="tx1"/>
                </a:solidFill>
                <a:latin typeface="Tahoma" panose="020B0604030504040204" pitchFamily="34" charset="0"/>
              </a:defRPr>
            </a:lvl9pPr>
          </a:lstStyle>
          <a:p>
            <a:fld id="{7CFD073C-AEC7-4310-8895-54F62D8E6CE5}" type="slidenum">
              <a:rPr lang="zh-TW" altLang="en-US" smtClean="0">
                <a:latin typeface="Times New Roman" panose="02020603050405020304" pitchFamily="18" charset="0"/>
              </a:rPr>
            </a:fld>
            <a:endParaRPr lang="en-US" altLang="zh-TW">
              <a:latin typeface="Times New Roman" panose="02020603050405020304" pitchFamily="18" charset="0"/>
            </a:endParaRPr>
          </a:p>
        </p:txBody>
      </p:sp>
      <p:sp>
        <p:nvSpPr>
          <p:cNvPr id="188419" name="Rectangle 2"/>
          <p:cNvSpPr>
            <a:spLocks noGrp="1" noRot="1" noChangeAspect="1" noChangeArrowheads="1" noTextEdit="1"/>
          </p:cNvSpPr>
          <p:nvPr>
            <p:ph type="sldImg"/>
          </p:nvPr>
        </p:nvSpPr>
        <p:spPr>
          <a:xfrm>
            <a:off x="344488" y="703263"/>
            <a:ext cx="6173787" cy="3473450"/>
          </a:xfrm>
          <a:ln w="12700" cap="flat">
            <a:solidFill>
              <a:schemeClr val="tx1"/>
            </a:solidFill>
          </a:ln>
        </p:spPr>
      </p:sp>
      <p:sp>
        <p:nvSpPr>
          <p:cNvPr id="188420" name="Rectangle 3"/>
          <p:cNvSpPr>
            <a:spLocks noGrp="1" noChangeArrowheads="1"/>
          </p:cNvSpPr>
          <p:nvPr>
            <p:ph type="body" idx="1"/>
          </p:nvPr>
        </p:nvSpPr>
        <p:spPr>
          <a:xfrm>
            <a:off x="914400" y="4416425"/>
            <a:ext cx="5029200" cy="4184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zh-TW"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Rot="1" noChangeAspect="1" noChangeArrowheads="1" noTextEdit="1"/>
          </p:cNvSpPr>
          <p:nvPr>
            <p:ph type="sldImg"/>
          </p:nvPr>
        </p:nvSpPr>
        <p:spPr>
          <a:xfrm>
            <a:off x="330200" y="696913"/>
            <a:ext cx="6197600" cy="3486150"/>
          </a:xfrm>
        </p:spPr>
      </p:sp>
      <p:sp>
        <p:nvSpPr>
          <p:cNvPr id="222211" name="Rectangle 3"/>
          <p:cNvSpPr>
            <a:spLocks noGrp="1" noChangeArrowheads="1"/>
          </p:cNvSpPr>
          <p:nvPr>
            <p:ph type="body" idx="1"/>
          </p:nvPr>
        </p:nvSpPr>
        <p:spPr>
          <a:xfrm>
            <a:off x="685800" y="4416425"/>
            <a:ext cx="548640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The goal of boosting is to improve the accuracy of any given learning algorithm.</a:t>
            </a:r>
            <a:endParaRPr lang="en-US" altLang="zh-CN"/>
          </a:p>
          <a:p>
            <a:endParaRPr lang="en-US" altLang="zh-CN"/>
          </a:p>
          <a:p>
            <a:r>
              <a:rPr lang="en-US" altLang="zh-CN"/>
              <a:t>Consider creating three component classifiers for a two-category problem through boosting. </a:t>
            </a:r>
            <a:endParaRPr lang="en-US" altLang="zh-CN"/>
          </a:p>
          <a:p>
            <a:r>
              <a:rPr lang="en-US" altLang="zh-CN"/>
              <a:t>First, </a:t>
            </a:r>
            <a:r>
              <a:rPr lang="en-US" altLang="zh-CN">
                <a:latin typeface="Arial" panose="020B0604020202020204" pitchFamily="34" charset="0"/>
              </a:rPr>
              <a:t>……</a:t>
            </a:r>
            <a:r>
              <a:rPr lang="en-US" altLang="zh-CN"/>
              <a:t>, call this set D1. Based on D1, train the first classifier, C1. </a:t>
            </a:r>
            <a:endParaRPr lang="en-US" altLang="zh-CN"/>
          </a:p>
          <a:p>
            <a:r>
              <a:rPr lang="en-US" altLang="zh-CN"/>
              <a:t>Now, we seek a second training set D2, half of the patterns in D2 should be correctly classified by C1, half incorrectly classified by C1. </a:t>
            </a:r>
            <a:endParaRPr lang="en-US" altLang="zh-CN"/>
          </a:p>
          <a:p>
            <a:r>
              <a:rPr lang="en-US" altLang="zh-CN"/>
              <a:t>Next, we seek a third data set D3, </a:t>
            </a:r>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Rot="1" noChangeAspect="1" noChangeArrowheads="1" noTextEdit="1"/>
          </p:cNvSpPr>
          <p:nvPr>
            <p:ph type="sldImg"/>
          </p:nvPr>
        </p:nvSpPr>
        <p:spPr>
          <a:xfrm>
            <a:off x="330200" y="696913"/>
            <a:ext cx="6197600" cy="3486150"/>
          </a:xfrm>
        </p:spPr>
      </p:sp>
      <p:sp>
        <p:nvSpPr>
          <p:cNvPr id="223235" name="Rectangle 3"/>
          <p:cNvSpPr>
            <a:spLocks noGrp="1" noChangeArrowheads="1"/>
          </p:cNvSpPr>
          <p:nvPr>
            <p:ph type="body" idx="1"/>
          </p:nvPr>
        </p:nvSpPr>
        <p:spPr>
          <a:xfrm>
            <a:off x="685800" y="4416425"/>
            <a:ext cx="548640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Rot="1" noChangeAspect="1" noChangeArrowheads="1" noTextEdit="1"/>
          </p:cNvSpPr>
          <p:nvPr>
            <p:ph type="sldImg"/>
          </p:nvPr>
        </p:nvSpPr>
        <p:spPr>
          <a:xfrm>
            <a:off x="330200" y="696913"/>
            <a:ext cx="6197600" cy="3486150"/>
          </a:xfrm>
        </p:spPr>
      </p:sp>
      <p:sp>
        <p:nvSpPr>
          <p:cNvPr id="224259" name="Rectangle 3"/>
          <p:cNvSpPr>
            <a:spLocks noGrp="1" noChangeArrowheads="1"/>
          </p:cNvSpPr>
          <p:nvPr>
            <p:ph type="body" idx="1"/>
          </p:nvPr>
        </p:nvSpPr>
        <p:spPr>
          <a:xfrm>
            <a:off x="685800" y="4416425"/>
            <a:ext cx="548640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Rot="1" noChangeAspect="1" noChangeArrowheads="1" noTextEdit="1"/>
          </p:cNvSpPr>
          <p:nvPr>
            <p:ph type="sldImg"/>
          </p:nvPr>
        </p:nvSpPr>
        <p:spPr>
          <a:xfrm>
            <a:off x="330200" y="696913"/>
            <a:ext cx="6197600" cy="3486150"/>
          </a:xfrm>
        </p:spPr>
      </p:sp>
      <p:sp>
        <p:nvSpPr>
          <p:cNvPr id="225283" name="Rectangle 3"/>
          <p:cNvSpPr>
            <a:spLocks noGrp="1" noChangeArrowheads="1"/>
          </p:cNvSpPr>
          <p:nvPr>
            <p:ph type="body" idx="1"/>
          </p:nvPr>
        </p:nvSpPr>
        <p:spPr>
          <a:xfrm>
            <a:off x="685800" y="4416425"/>
            <a:ext cx="548640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In the first round,</a:t>
            </a:r>
            <a:r>
              <a:rPr lang="en-US" altLang="zh-CN" baseline="0" dirty="0"/>
              <a:t> the first two are misclassified in the dataset with 10 records. In the second round, the second one is misclassified.</a:t>
            </a:r>
            <a:endParaRPr lang="en-US" altLang="zh-CN" baseline="0" dirty="0"/>
          </a:p>
          <a:p>
            <a:endParaRPr lang="en-US" altLang="zh-CN" dirty="0"/>
          </a:p>
          <a:p>
            <a:r>
              <a:rPr lang="en-US" altLang="zh-CN" dirty="0"/>
              <a:t>D(</a:t>
            </a:r>
            <a:r>
              <a:rPr lang="en-US" altLang="zh-CN" dirty="0" err="1"/>
              <a:t>i</a:t>
            </a:r>
            <a:r>
              <a:rPr lang="en-US" altLang="zh-CN" dirty="0"/>
              <a:t>) is weight for each training sample, which determines the probability of being selected for a training set for an individual component classifier.</a:t>
            </a:r>
            <a:endParaRPr lang="en-US" altLang="zh-CN" dirty="0"/>
          </a:p>
          <a:p>
            <a:r>
              <a:rPr lang="en-US" altLang="zh-CN" dirty="0"/>
              <a:t>(</a:t>
            </a:r>
            <a:r>
              <a:rPr lang="en-US" altLang="zh-CN" dirty="0" err="1"/>
              <a:t>Epislon</a:t>
            </a:r>
            <a:r>
              <a:rPr lang="en-US" altLang="zh-CN" dirty="0"/>
              <a:t> is the sum of the weights of those misclassified samples.)</a:t>
            </a:r>
            <a:endParaRPr lang="en-US" altLang="zh-CN" dirty="0"/>
          </a:p>
          <a:p>
            <a:r>
              <a:rPr lang="en-US" altLang="zh-CN" dirty="0"/>
              <a:t>Specifically, we initialize the weights across the training set to be uniform.</a:t>
            </a:r>
            <a:endParaRPr lang="en-US" altLang="zh-CN" dirty="0"/>
          </a:p>
          <a:p>
            <a:r>
              <a:rPr lang="en-US" altLang="zh-CN" dirty="0"/>
              <a:t>On each iteration t, we find a classifier h(x) that minimizes the error with respect to the distribution.</a:t>
            </a:r>
            <a:endParaRPr lang="en-US" altLang="zh-CN" dirty="0"/>
          </a:p>
          <a:p>
            <a:r>
              <a:rPr lang="en-US" altLang="zh-CN" dirty="0"/>
              <a:t>Next we increase weights of training examples misclassified by h(x), and decrease weights of the examples correctly classified by h(x)</a:t>
            </a:r>
            <a:endParaRPr lang="en-US" altLang="zh-CN" dirty="0"/>
          </a:p>
          <a:p>
            <a:r>
              <a:rPr lang="en-US" altLang="zh-CN" dirty="0"/>
              <a:t>The new distribution is used to train the next classifier, and the process is iterated.</a:t>
            </a:r>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Rot="1" noChangeAspect="1" noChangeArrowheads="1" noTextEdit="1"/>
          </p:cNvSpPr>
          <p:nvPr>
            <p:ph type="sldImg"/>
          </p:nvPr>
        </p:nvSpPr>
        <p:spPr>
          <a:xfrm>
            <a:off x="330200" y="696913"/>
            <a:ext cx="6197600" cy="3486150"/>
          </a:xfrm>
        </p:spPr>
      </p:sp>
      <p:sp>
        <p:nvSpPr>
          <p:cNvPr id="229379" name="Rectangle 3"/>
          <p:cNvSpPr>
            <a:spLocks noGrp="1" noChangeArrowheads="1"/>
          </p:cNvSpPr>
          <p:nvPr>
            <p:ph type="body" idx="1"/>
          </p:nvPr>
        </p:nvSpPr>
        <p:spPr>
          <a:xfrm>
            <a:off x="685800" y="4416425"/>
            <a:ext cx="548640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xfrm>
            <a:off x="330200" y="696913"/>
            <a:ext cx="6197600" cy="3486150"/>
          </a:xfrm>
        </p:spPr>
      </p:sp>
      <p:sp>
        <p:nvSpPr>
          <p:cNvPr id="230403" name="Rectangle 3"/>
          <p:cNvSpPr>
            <a:spLocks noGrp="1" noChangeArrowheads="1"/>
          </p:cNvSpPr>
          <p:nvPr>
            <p:ph type="body" idx="1"/>
          </p:nvPr>
        </p:nvSpPr>
        <p:spPr>
          <a:xfrm>
            <a:off x="685800" y="4416425"/>
            <a:ext cx="548640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Rot="1" noChangeAspect="1" noChangeArrowheads="1" noTextEdit="1"/>
          </p:cNvSpPr>
          <p:nvPr>
            <p:ph type="sldImg"/>
          </p:nvPr>
        </p:nvSpPr>
        <p:spPr>
          <a:xfrm>
            <a:off x="330200" y="696913"/>
            <a:ext cx="6197600" cy="3486150"/>
          </a:xfrm>
        </p:spPr>
      </p:sp>
      <p:sp>
        <p:nvSpPr>
          <p:cNvPr id="231427" name="Rectangle 3"/>
          <p:cNvSpPr>
            <a:spLocks noGrp="1" noChangeArrowheads="1"/>
          </p:cNvSpPr>
          <p:nvPr>
            <p:ph type="body" idx="1"/>
          </p:nvPr>
        </p:nvSpPr>
        <p:spPr>
          <a:xfrm>
            <a:off x="685800" y="4416425"/>
            <a:ext cx="548640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Slide Image Placeholder 1"/>
          <p:cNvSpPr>
            <a:spLocks noGrp="1" noRot="1" noChangeAspect="1" noTextEdit="1"/>
          </p:cNvSpPr>
          <p:nvPr>
            <p:ph type="sldImg"/>
          </p:nvPr>
        </p:nvSpPr>
        <p:spPr>
          <a:xfrm>
            <a:off x="330200" y="696913"/>
            <a:ext cx="6197600" cy="3486150"/>
          </a:xfrm>
        </p:spPr>
      </p:sp>
      <p:sp>
        <p:nvSpPr>
          <p:cNvPr id="232451" name="Notes Placeholder 2"/>
          <p:cNvSpPr>
            <a:spLocks noGrp="1"/>
          </p:cNvSpPr>
          <p:nvPr>
            <p:ph type="body" idx="1"/>
          </p:nvPr>
        </p:nvSpPr>
        <p:spPr>
          <a:xfrm>
            <a:off x="685800" y="4416425"/>
            <a:ext cx="548640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p>
            <a:pPr>
              <a:spcBef>
                <a:spcPct val="0"/>
              </a:spcBef>
            </a:pPr>
            <a:r>
              <a:rPr lang="en-US" altLang="zh-TW"/>
              <a:t>Note after 1 iteration the step classes of a single decision tree.</a:t>
            </a:r>
            <a:endParaRPr lang="en-US" altLang="zh-TW"/>
          </a:p>
        </p:txBody>
      </p:sp>
      <p:sp>
        <p:nvSpPr>
          <p:cNvPr id="232452" name="Slide Number Placeholder 3"/>
          <p:cNvSpPr txBox="1">
            <a:spLocks noGrp="1"/>
          </p:cNvSpPr>
          <p:nvPr/>
        </p:nvSpPr>
        <p:spPr bwMode="auto">
          <a:xfrm>
            <a:off x="3884613" y="8829675"/>
            <a:ext cx="297180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eaLnBrk="1" hangingPunct="1"/>
            <a:fld id="{10EBE853-A559-4FCD-973D-BF4233A359B9}" type="slidenum">
              <a:rPr lang="zh-TW" altLang="en-US" sz="1200">
                <a:latin typeface="Calibri" panose="020F0502020204030204" pitchFamily="34" charset="0"/>
              </a:rPr>
            </a:fld>
            <a:endParaRPr lang="en-US" altLang="zh-TW" sz="1200">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xfrm>
            <a:off x="330200" y="696913"/>
            <a:ext cx="6197600" cy="3486150"/>
          </a:xfrm>
        </p:spPr>
      </p:sp>
      <p:sp>
        <p:nvSpPr>
          <p:cNvPr id="241667" name="Rectangle 3"/>
          <p:cNvSpPr>
            <a:spLocks noGrp="1" noChangeArrowheads="1"/>
          </p:cNvSpPr>
          <p:nvPr>
            <p:ph type="body" idx="1"/>
          </p:nvPr>
        </p:nvSpPr>
        <p:spPr>
          <a:xfrm>
            <a:off x="685800" y="4416425"/>
            <a:ext cx="5486400" cy="4183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Sensitive to noisy data and outliers</a:t>
            </a:r>
            <a:endParaRPr lang="en-US" altLang="zh-CN"/>
          </a:p>
          <a:p>
            <a:r>
              <a:rPr lang="en-US" altLang="zh-CN"/>
              <a:t>Be wary if using noisy/unlabeled data</a:t>
            </a:r>
            <a:endParaRPr lang="en-US" altLang="zh-CN"/>
          </a:p>
          <a:p>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a:solidFill>
                  <a:schemeClr val="tx1"/>
                </a:solidFill>
                <a:latin typeface="+mn-lt"/>
                <a:ea typeface="+mn-ea"/>
                <a:cs typeface="+mn-cs"/>
              </a:rPr>
              <a:t>T: the number of leaves in the tree</a:t>
            </a:r>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err="1">
                <a:solidFill>
                  <a:schemeClr val="tx1"/>
                </a:solidFill>
                <a:latin typeface="+mn-lt"/>
                <a:ea typeface="+mn-ea"/>
                <a:cs typeface="+mn-cs"/>
              </a:rPr>
              <a:t>Fk</a:t>
            </a:r>
            <a:r>
              <a:rPr lang="en-US" altLang="zh-TW" sz="1200" b="0" i="0" u="none" strike="noStrike" kern="1200" baseline="0" dirty="0">
                <a:solidFill>
                  <a:schemeClr val="tx1"/>
                </a:solidFill>
                <a:latin typeface="+mn-lt"/>
                <a:ea typeface="+mn-ea"/>
                <a:cs typeface="+mn-cs"/>
              </a:rPr>
              <a:t>: an independent tree structure</a:t>
            </a:r>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w: leaf weights. Unlike decision trees, each regression tree contains a continuous score on each of the leaf, we use</a:t>
            </a:r>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Wi: score on </a:t>
            </a:r>
            <a:r>
              <a:rPr lang="en-US" altLang="zh-TW" sz="1200" b="0" i="0" u="none" strike="noStrike" kern="1200" baseline="0" dirty="0" err="1">
                <a:solidFill>
                  <a:schemeClr val="tx1"/>
                </a:solidFill>
                <a:latin typeface="+mn-lt"/>
                <a:ea typeface="+mn-ea"/>
                <a:cs typeface="+mn-cs"/>
              </a:rPr>
              <a:t>i-th</a:t>
            </a:r>
            <a:r>
              <a:rPr lang="en-US" altLang="zh-TW" sz="1200" b="0" i="0" u="none" strike="noStrike" kern="1200" baseline="0" dirty="0">
                <a:solidFill>
                  <a:schemeClr val="tx1"/>
                </a:solidFill>
                <a:latin typeface="+mn-lt"/>
                <a:ea typeface="+mn-ea"/>
                <a:cs typeface="+mn-cs"/>
              </a:rPr>
              <a:t> leaf.</a:t>
            </a:r>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omega penalizes the complexity of the model (i.e., the regression tree functions)</a:t>
            </a:r>
            <a:endParaRPr lang="zh-TW" altLang="en-US" dirty="0"/>
          </a:p>
        </p:txBody>
      </p:sp>
      <p:sp>
        <p:nvSpPr>
          <p:cNvPr id="4" name="投影片編號版面配置區 3"/>
          <p:cNvSpPr>
            <a:spLocks noGrp="1"/>
          </p:cNvSpPr>
          <p:nvPr>
            <p:ph type="sldNum" sz="quarter" idx="5"/>
          </p:nvPr>
        </p:nvSpPr>
        <p:spPr/>
        <p:txBody>
          <a:bodyPr/>
          <a:lstStyle/>
          <a:p>
            <a:fld id="{6954E46F-E048-4AD6-B15D-08A515F7A181}" type="slidenum">
              <a:rPr lang="zh-TW" altLang="en-US" smtClean="0"/>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a:solidFill>
                  <a:schemeClr val="tx1"/>
                </a:solidFill>
                <a:latin typeface="Tahoma" panose="020B0604030504040204" pitchFamily="34" charset="0"/>
              </a:defRPr>
            </a:lvl1pPr>
            <a:lvl2pPr marL="742950" indent="-285750" defTabSz="931545" eaLnBrk="0" hangingPunct="0">
              <a:defRPr>
                <a:solidFill>
                  <a:schemeClr val="tx1"/>
                </a:solidFill>
                <a:latin typeface="Tahoma" panose="020B0604030504040204" pitchFamily="34" charset="0"/>
              </a:defRPr>
            </a:lvl2pPr>
            <a:lvl3pPr marL="1143000" indent="-228600" defTabSz="931545" eaLnBrk="0" hangingPunct="0">
              <a:defRPr>
                <a:solidFill>
                  <a:schemeClr val="tx1"/>
                </a:solidFill>
                <a:latin typeface="Tahoma" panose="020B0604030504040204" pitchFamily="34" charset="0"/>
              </a:defRPr>
            </a:lvl3pPr>
            <a:lvl4pPr marL="1600200" indent="-228600" defTabSz="931545" eaLnBrk="0" hangingPunct="0">
              <a:defRPr>
                <a:solidFill>
                  <a:schemeClr val="tx1"/>
                </a:solidFill>
                <a:latin typeface="Tahoma" panose="020B0604030504040204" pitchFamily="34" charset="0"/>
              </a:defRPr>
            </a:lvl4pPr>
            <a:lvl5pPr marL="2057400" indent="-228600" defTabSz="931545" eaLnBrk="0" hangingPunct="0">
              <a:defRPr>
                <a:solidFill>
                  <a:schemeClr val="tx1"/>
                </a:solidFill>
                <a:latin typeface="Tahoma" panose="020B0604030504040204" pitchFamily="34" charset="0"/>
              </a:defRPr>
            </a:lvl5pPr>
            <a:lvl6pPr marL="2514600" indent="-228600" defTabSz="931545" eaLnBrk="0" fontAlgn="base" hangingPunct="0">
              <a:spcBef>
                <a:spcPct val="0"/>
              </a:spcBef>
              <a:spcAft>
                <a:spcPct val="0"/>
              </a:spcAft>
              <a:defRPr>
                <a:solidFill>
                  <a:schemeClr val="tx1"/>
                </a:solidFill>
                <a:latin typeface="Tahoma" panose="020B0604030504040204" pitchFamily="34" charset="0"/>
              </a:defRPr>
            </a:lvl6pPr>
            <a:lvl7pPr marL="2971800" indent="-228600" defTabSz="931545" eaLnBrk="0" fontAlgn="base" hangingPunct="0">
              <a:spcBef>
                <a:spcPct val="0"/>
              </a:spcBef>
              <a:spcAft>
                <a:spcPct val="0"/>
              </a:spcAft>
              <a:defRPr>
                <a:solidFill>
                  <a:schemeClr val="tx1"/>
                </a:solidFill>
                <a:latin typeface="Tahoma" panose="020B0604030504040204" pitchFamily="34" charset="0"/>
              </a:defRPr>
            </a:lvl7pPr>
            <a:lvl8pPr marL="3429000" indent="-228600" defTabSz="931545" eaLnBrk="0" fontAlgn="base" hangingPunct="0">
              <a:spcBef>
                <a:spcPct val="0"/>
              </a:spcBef>
              <a:spcAft>
                <a:spcPct val="0"/>
              </a:spcAft>
              <a:defRPr>
                <a:solidFill>
                  <a:schemeClr val="tx1"/>
                </a:solidFill>
                <a:latin typeface="Tahoma" panose="020B0604030504040204" pitchFamily="34" charset="0"/>
              </a:defRPr>
            </a:lvl8pPr>
            <a:lvl9pPr marL="3886200" indent="-228600" defTabSz="931545" eaLnBrk="0" fontAlgn="base" hangingPunct="0">
              <a:spcBef>
                <a:spcPct val="0"/>
              </a:spcBef>
              <a:spcAft>
                <a:spcPct val="0"/>
              </a:spcAft>
              <a:defRPr>
                <a:solidFill>
                  <a:schemeClr val="tx1"/>
                </a:solidFill>
                <a:latin typeface="Tahoma" panose="020B0604030504040204" pitchFamily="34" charset="0"/>
              </a:defRPr>
            </a:lvl9pPr>
          </a:lstStyle>
          <a:p>
            <a:fld id="{8D3FA8D0-7149-40C4-8EA8-04FFCD1208B7}" type="slidenum">
              <a:rPr lang="zh-TW" altLang="en-US" smtClean="0">
                <a:latin typeface="Times New Roman" panose="02020603050405020304" pitchFamily="18" charset="0"/>
              </a:rPr>
            </a:fld>
            <a:endParaRPr lang="en-US" altLang="zh-TW">
              <a:latin typeface="Times New Roman" panose="02020603050405020304" pitchFamily="18" charset="0"/>
            </a:endParaRPr>
          </a:p>
        </p:txBody>
      </p:sp>
      <p:sp>
        <p:nvSpPr>
          <p:cNvPr id="190467" name="Rectangle 2"/>
          <p:cNvSpPr>
            <a:spLocks noGrp="1" noRot="1" noChangeAspect="1" noChangeArrowheads="1" noTextEdit="1"/>
          </p:cNvSpPr>
          <p:nvPr>
            <p:ph type="sldImg"/>
          </p:nvPr>
        </p:nvSpPr>
        <p:spPr>
          <a:xfrm>
            <a:off x="344488" y="703263"/>
            <a:ext cx="6173787" cy="3473450"/>
          </a:xfrm>
          <a:ln w="12700" cap="flat">
            <a:solidFill>
              <a:schemeClr val="tx1"/>
            </a:solidFill>
          </a:ln>
        </p:spPr>
      </p:sp>
      <p:sp>
        <p:nvSpPr>
          <p:cNvPr id="190468" name="Rectangle 3"/>
          <p:cNvSpPr>
            <a:spLocks noGrp="1" noChangeArrowheads="1"/>
          </p:cNvSpPr>
          <p:nvPr>
            <p:ph type="body" idx="1"/>
          </p:nvPr>
        </p:nvSpPr>
        <p:spPr>
          <a:xfrm>
            <a:off x="914400" y="4416425"/>
            <a:ext cx="5029200" cy="4184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Subsititue</a:t>
            </a:r>
            <a:r>
              <a:rPr lang="en-US" altLang="zh-TW" dirty="0"/>
              <a:t> f(xi) with </a:t>
            </a:r>
            <a:r>
              <a:rPr lang="en-US" altLang="zh-TW" dirty="0" err="1"/>
              <a:t>wi</a:t>
            </a:r>
            <a:r>
              <a:rPr lang="en-US" altLang="zh-TW" dirty="0"/>
              <a:t>, omega with T and w</a:t>
            </a:r>
            <a:endParaRPr lang="zh-TW" altLang="en-US" dirty="0"/>
          </a:p>
        </p:txBody>
      </p:sp>
      <p:sp>
        <p:nvSpPr>
          <p:cNvPr id="4" name="投影片編號版面配置區 3"/>
          <p:cNvSpPr>
            <a:spLocks noGrp="1"/>
          </p:cNvSpPr>
          <p:nvPr>
            <p:ph type="sldNum" sz="quarter" idx="5"/>
          </p:nvPr>
        </p:nvSpPr>
        <p:spPr/>
        <p:txBody>
          <a:bodyPr/>
          <a:lstStyle/>
          <a:p>
            <a:fld id="{6954E46F-E048-4AD6-B15D-08A515F7A181}" type="slidenum">
              <a:rPr lang="zh-TW" altLang="en-US" smtClean="0"/>
            </a:fld>
            <a:endParaRPr lang="zh-TW"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TW" dirty="0" err="1"/>
              <a:t>Subsititue</a:t>
            </a:r>
            <a:r>
              <a:rPr lang="en-US" altLang="zh-TW" dirty="0"/>
              <a:t> f(xi) with </a:t>
            </a:r>
            <a:r>
              <a:rPr lang="en-US" altLang="zh-TW" dirty="0" err="1"/>
              <a:t>wi</a:t>
            </a:r>
            <a:r>
              <a:rPr lang="en-US" altLang="zh-TW" dirty="0"/>
              <a:t>, omega with T and w</a:t>
            </a:r>
            <a:endParaRPr lang="zh-TW" altLang="en-US" dirty="0"/>
          </a:p>
        </p:txBody>
      </p:sp>
      <p:sp>
        <p:nvSpPr>
          <p:cNvPr id="4" name="投影片編號版面配置區 3"/>
          <p:cNvSpPr>
            <a:spLocks noGrp="1"/>
          </p:cNvSpPr>
          <p:nvPr>
            <p:ph type="sldNum" sz="quarter" idx="5"/>
          </p:nvPr>
        </p:nvSpPr>
        <p:spPr/>
        <p:txBody>
          <a:bodyPr/>
          <a:lstStyle/>
          <a:p>
            <a:fld id="{6954E46F-E048-4AD6-B15D-08A515F7A181}" type="slidenum">
              <a:rPr lang="zh-TW" altLang="en-US" smtClean="0"/>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30200" y="696913"/>
            <a:ext cx="6197600" cy="3486150"/>
          </a:xfrm>
        </p:spPr>
      </p:sp>
      <p:sp>
        <p:nvSpPr>
          <p:cNvPr id="3" name="備忘稿版面配置區 2"/>
          <p:cNvSpPr>
            <a:spLocks noGrp="1"/>
          </p:cNvSpPr>
          <p:nvPr>
            <p:ph type="body" idx="1"/>
          </p:nvPr>
        </p:nvSpPr>
        <p:spPr/>
        <p:txBody>
          <a:bodyPr/>
          <a:lstStyle/>
          <a:p>
            <a:r>
              <a:rPr lang="en-US" altLang="zh-TW" dirty="0"/>
              <a:t>30% Japanese college students use cellular phones</a:t>
            </a:r>
            <a:r>
              <a:rPr lang="en-US" altLang="zh-TW" baseline="0" dirty="0"/>
              <a:t> to write reports or theses</a:t>
            </a:r>
            <a:endParaRPr lang="zh-TW" altLang="en-US" dirty="0"/>
          </a:p>
        </p:txBody>
      </p:sp>
      <p:sp>
        <p:nvSpPr>
          <p:cNvPr id="4" name="投影片編號版面配置區 3"/>
          <p:cNvSpPr>
            <a:spLocks noGrp="1"/>
          </p:cNvSpPr>
          <p:nvPr>
            <p:ph type="sldNum" sz="quarter" idx="10"/>
          </p:nvPr>
        </p:nvSpPr>
        <p:spPr/>
        <p:txBody>
          <a:bodyPr/>
          <a:lstStyle/>
          <a:p>
            <a:pPr>
              <a:defRPr/>
            </a:pPr>
            <a:fld id="{0CF6ED9B-3CFE-4A4F-ABF7-3F749B798A9A}" type="slidenum">
              <a:rPr lang="zh-TW" altLang="en-US" smtClean="0"/>
            </a:fld>
            <a:endParaRPr lang="en-US" altLang="zh-TW"/>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a:solidFill>
                  <a:schemeClr val="tx1"/>
                </a:solidFill>
                <a:latin typeface="Tahoma" panose="020B0604030504040204" pitchFamily="34" charset="0"/>
              </a:defRPr>
            </a:lvl1pPr>
            <a:lvl2pPr marL="742950" indent="-285750" defTabSz="931545" eaLnBrk="0" hangingPunct="0">
              <a:defRPr>
                <a:solidFill>
                  <a:schemeClr val="tx1"/>
                </a:solidFill>
                <a:latin typeface="Tahoma" panose="020B0604030504040204" pitchFamily="34" charset="0"/>
              </a:defRPr>
            </a:lvl2pPr>
            <a:lvl3pPr marL="1143000" indent="-228600" defTabSz="931545" eaLnBrk="0" hangingPunct="0">
              <a:defRPr>
                <a:solidFill>
                  <a:schemeClr val="tx1"/>
                </a:solidFill>
                <a:latin typeface="Tahoma" panose="020B0604030504040204" pitchFamily="34" charset="0"/>
              </a:defRPr>
            </a:lvl3pPr>
            <a:lvl4pPr marL="1600200" indent="-228600" defTabSz="931545" eaLnBrk="0" hangingPunct="0">
              <a:defRPr>
                <a:solidFill>
                  <a:schemeClr val="tx1"/>
                </a:solidFill>
                <a:latin typeface="Tahoma" panose="020B0604030504040204" pitchFamily="34" charset="0"/>
              </a:defRPr>
            </a:lvl4pPr>
            <a:lvl5pPr marL="2057400" indent="-228600" defTabSz="931545" eaLnBrk="0" hangingPunct="0">
              <a:defRPr>
                <a:solidFill>
                  <a:schemeClr val="tx1"/>
                </a:solidFill>
                <a:latin typeface="Tahoma" panose="020B0604030504040204" pitchFamily="34" charset="0"/>
              </a:defRPr>
            </a:lvl5pPr>
            <a:lvl6pPr marL="2514600" indent="-228600" defTabSz="931545" eaLnBrk="0" fontAlgn="base" hangingPunct="0">
              <a:spcBef>
                <a:spcPct val="0"/>
              </a:spcBef>
              <a:spcAft>
                <a:spcPct val="0"/>
              </a:spcAft>
              <a:defRPr>
                <a:solidFill>
                  <a:schemeClr val="tx1"/>
                </a:solidFill>
                <a:latin typeface="Tahoma" panose="020B0604030504040204" pitchFamily="34" charset="0"/>
              </a:defRPr>
            </a:lvl6pPr>
            <a:lvl7pPr marL="2971800" indent="-228600" defTabSz="931545" eaLnBrk="0" fontAlgn="base" hangingPunct="0">
              <a:spcBef>
                <a:spcPct val="0"/>
              </a:spcBef>
              <a:spcAft>
                <a:spcPct val="0"/>
              </a:spcAft>
              <a:defRPr>
                <a:solidFill>
                  <a:schemeClr val="tx1"/>
                </a:solidFill>
                <a:latin typeface="Tahoma" panose="020B0604030504040204" pitchFamily="34" charset="0"/>
              </a:defRPr>
            </a:lvl7pPr>
            <a:lvl8pPr marL="3429000" indent="-228600" defTabSz="931545" eaLnBrk="0" fontAlgn="base" hangingPunct="0">
              <a:spcBef>
                <a:spcPct val="0"/>
              </a:spcBef>
              <a:spcAft>
                <a:spcPct val="0"/>
              </a:spcAft>
              <a:defRPr>
                <a:solidFill>
                  <a:schemeClr val="tx1"/>
                </a:solidFill>
                <a:latin typeface="Tahoma" panose="020B0604030504040204" pitchFamily="34" charset="0"/>
              </a:defRPr>
            </a:lvl8pPr>
            <a:lvl9pPr marL="3886200" indent="-228600" defTabSz="931545" eaLnBrk="0" fontAlgn="base" hangingPunct="0">
              <a:spcBef>
                <a:spcPct val="0"/>
              </a:spcBef>
              <a:spcAft>
                <a:spcPct val="0"/>
              </a:spcAft>
              <a:defRPr>
                <a:solidFill>
                  <a:schemeClr val="tx1"/>
                </a:solidFill>
                <a:latin typeface="Tahoma" panose="020B0604030504040204" pitchFamily="34" charset="0"/>
              </a:defRPr>
            </a:lvl9pPr>
          </a:lstStyle>
          <a:p>
            <a:fld id="{C0F2E3F3-F7B4-4911-BAA5-DEC44BFC53C1}" type="slidenum">
              <a:rPr lang="zh-TW" altLang="en-US" smtClean="0">
                <a:latin typeface="Times New Roman" panose="02020603050405020304" pitchFamily="18" charset="0"/>
              </a:rPr>
            </a:fld>
            <a:endParaRPr lang="en-US" altLang="zh-TW">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a:solidFill>
                  <a:schemeClr val="tx1"/>
                </a:solidFill>
                <a:latin typeface="Tahoma" panose="020B0604030504040204" pitchFamily="34" charset="0"/>
              </a:defRPr>
            </a:lvl1pPr>
            <a:lvl2pPr marL="742950" indent="-285750" defTabSz="931545" eaLnBrk="0" hangingPunct="0">
              <a:defRPr>
                <a:solidFill>
                  <a:schemeClr val="tx1"/>
                </a:solidFill>
                <a:latin typeface="Tahoma" panose="020B0604030504040204" pitchFamily="34" charset="0"/>
              </a:defRPr>
            </a:lvl2pPr>
            <a:lvl3pPr marL="1143000" indent="-228600" defTabSz="931545" eaLnBrk="0" hangingPunct="0">
              <a:defRPr>
                <a:solidFill>
                  <a:schemeClr val="tx1"/>
                </a:solidFill>
                <a:latin typeface="Tahoma" panose="020B0604030504040204" pitchFamily="34" charset="0"/>
              </a:defRPr>
            </a:lvl3pPr>
            <a:lvl4pPr marL="1600200" indent="-228600" defTabSz="931545" eaLnBrk="0" hangingPunct="0">
              <a:defRPr>
                <a:solidFill>
                  <a:schemeClr val="tx1"/>
                </a:solidFill>
                <a:latin typeface="Tahoma" panose="020B0604030504040204" pitchFamily="34" charset="0"/>
              </a:defRPr>
            </a:lvl4pPr>
            <a:lvl5pPr marL="2057400" indent="-228600" defTabSz="931545" eaLnBrk="0" hangingPunct="0">
              <a:defRPr>
                <a:solidFill>
                  <a:schemeClr val="tx1"/>
                </a:solidFill>
                <a:latin typeface="Tahoma" panose="020B0604030504040204" pitchFamily="34" charset="0"/>
              </a:defRPr>
            </a:lvl5pPr>
            <a:lvl6pPr marL="2514600" indent="-228600" defTabSz="931545" eaLnBrk="0" fontAlgn="base" hangingPunct="0">
              <a:spcBef>
                <a:spcPct val="0"/>
              </a:spcBef>
              <a:spcAft>
                <a:spcPct val="0"/>
              </a:spcAft>
              <a:defRPr>
                <a:solidFill>
                  <a:schemeClr val="tx1"/>
                </a:solidFill>
                <a:latin typeface="Tahoma" panose="020B0604030504040204" pitchFamily="34" charset="0"/>
              </a:defRPr>
            </a:lvl6pPr>
            <a:lvl7pPr marL="2971800" indent="-228600" defTabSz="931545" eaLnBrk="0" fontAlgn="base" hangingPunct="0">
              <a:spcBef>
                <a:spcPct val="0"/>
              </a:spcBef>
              <a:spcAft>
                <a:spcPct val="0"/>
              </a:spcAft>
              <a:defRPr>
                <a:solidFill>
                  <a:schemeClr val="tx1"/>
                </a:solidFill>
                <a:latin typeface="Tahoma" panose="020B0604030504040204" pitchFamily="34" charset="0"/>
              </a:defRPr>
            </a:lvl7pPr>
            <a:lvl8pPr marL="3429000" indent="-228600" defTabSz="931545" eaLnBrk="0" fontAlgn="base" hangingPunct="0">
              <a:spcBef>
                <a:spcPct val="0"/>
              </a:spcBef>
              <a:spcAft>
                <a:spcPct val="0"/>
              </a:spcAft>
              <a:defRPr>
                <a:solidFill>
                  <a:schemeClr val="tx1"/>
                </a:solidFill>
                <a:latin typeface="Tahoma" panose="020B0604030504040204" pitchFamily="34" charset="0"/>
              </a:defRPr>
            </a:lvl8pPr>
            <a:lvl9pPr marL="3886200" indent="-228600" defTabSz="931545" eaLnBrk="0" fontAlgn="base" hangingPunct="0">
              <a:spcBef>
                <a:spcPct val="0"/>
              </a:spcBef>
              <a:spcAft>
                <a:spcPct val="0"/>
              </a:spcAft>
              <a:defRPr>
                <a:solidFill>
                  <a:schemeClr val="tx1"/>
                </a:solidFill>
                <a:latin typeface="Tahoma" panose="020B0604030504040204" pitchFamily="34" charset="0"/>
              </a:defRPr>
            </a:lvl9pPr>
          </a:lstStyle>
          <a:p>
            <a:fld id="{F312595F-4E62-42E5-AEE7-A9557A48536D}" type="slidenum">
              <a:rPr lang="zh-TW" altLang="en-US" smtClean="0">
                <a:latin typeface="Times New Roman" panose="02020603050405020304" pitchFamily="18" charset="0"/>
              </a:rPr>
            </a:fld>
            <a:endParaRPr lang="en-US" altLang="zh-TW">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a:solidFill>
                  <a:schemeClr val="tx1"/>
                </a:solidFill>
                <a:latin typeface="Tahoma" panose="020B0604030504040204" pitchFamily="34" charset="0"/>
              </a:defRPr>
            </a:lvl1pPr>
            <a:lvl2pPr marL="742950" indent="-285750" defTabSz="931545" eaLnBrk="0" hangingPunct="0">
              <a:defRPr>
                <a:solidFill>
                  <a:schemeClr val="tx1"/>
                </a:solidFill>
                <a:latin typeface="Tahoma" panose="020B0604030504040204" pitchFamily="34" charset="0"/>
              </a:defRPr>
            </a:lvl2pPr>
            <a:lvl3pPr marL="1143000" indent="-228600" defTabSz="931545" eaLnBrk="0" hangingPunct="0">
              <a:defRPr>
                <a:solidFill>
                  <a:schemeClr val="tx1"/>
                </a:solidFill>
                <a:latin typeface="Tahoma" panose="020B0604030504040204" pitchFamily="34" charset="0"/>
              </a:defRPr>
            </a:lvl3pPr>
            <a:lvl4pPr marL="1600200" indent="-228600" defTabSz="931545" eaLnBrk="0" hangingPunct="0">
              <a:defRPr>
                <a:solidFill>
                  <a:schemeClr val="tx1"/>
                </a:solidFill>
                <a:latin typeface="Tahoma" panose="020B0604030504040204" pitchFamily="34" charset="0"/>
              </a:defRPr>
            </a:lvl4pPr>
            <a:lvl5pPr marL="2057400" indent="-228600" defTabSz="931545" eaLnBrk="0" hangingPunct="0">
              <a:defRPr>
                <a:solidFill>
                  <a:schemeClr val="tx1"/>
                </a:solidFill>
                <a:latin typeface="Tahoma" panose="020B0604030504040204" pitchFamily="34" charset="0"/>
              </a:defRPr>
            </a:lvl5pPr>
            <a:lvl6pPr marL="2514600" indent="-228600" defTabSz="931545" eaLnBrk="0" fontAlgn="base" hangingPunct="0">
              <a:spcBef>
                <a:spcPct val="0"/>
              </a:spcBef>
              <a:spcAft>
                <a:spcPct val="0"/>
              </a:spcAft>
              <a:defRPr>
                <a:solidFill>
                  <a:schemeClr val="tx1"/>
                </a:solidFill>
                <a:latin typeface="Tahoma" panose="020B0604030504040204" pitchFamily="34" charset="0"/>
              </a:defRPr>
            </a:lvl6pPr>
            <a:lvl7pPr marL="2971800" indent="-228600" defTabSz="931545" eaLnBrk="0" fontAlgn="base" hangingPunct="0">
              <a:spcBef>
                <a:spcPct val="0"/>
              </a:spcBef>
              <a:spcAft>
                <a:spcPct val="0"/>
              </a:spcAft>
              <a:defRPr>
                <a:solidFill>
                  <a:schemeClr val="tx1"/>
                </a:solidFill>
                <a:latin typeface="Tahoma" panose="020B0604030504040204" pitchFamily="34" charset="0"/>
              </a:defRPr>
            </a:lvl7pPr>
            <a:lvl8pPr marL="3429000" indent="-228600" defTabSz="931545" eaLnBrk="0" fontAlgn="base" hangingPunct="0">
              <a:spcBef>
                <a:spcPct val="0"/>
              </a:spcBef>
              <a:spcAft>
                <a:spcPct val="0"/>
              </a:spcAft>
              <a:defRPr>
                <a:solidFill>
                  <a:schemeClr val="tx1"/>
                </a:solidFill>
                <a:latin typeface="Tahoma" panose="020B0604030504040204" pitchFamily="34" charset="0"/>
              </a:defRPr>
            </a:lvl8pPr>
            <a:lvl9pPr marL="3886200" indent="-228600" defTabSz="931545" eaLnBrk="0" fontAlgn="base" hangingPunct="0">
              <a:spcBef>
                <a:spcPct val="0"/>
              </a:spcBef>
              <a:spcAft>
                <a:spcPct val="0"/>
              </a:spcAft>
              <a:defRPr>
                <a:solidFill>
                  <a:schemeClr val="tx1"/>
                </a:solidFill>
                <a:latin typeface="Tahoma" panose="020B0604030504040204" pitchFamily="34" charset="0"/>
              </a:defRPr>
            </a:lvl9pPr>
          </a:lstStyle>
          <a:p>
            <a:fld id="{8FA524E5-7A56-4189-949A-6BE3EAFC328D}" type="slidenum">
              <a:rPr lang="zh-TW" altLang="en-US" smtClean="0">
                <a:latin typeface="Times New Roman" panose="02020603050405020304" pitchFamily="18" charset="0"/>
              </a:rPr>
            </a:fld>
            <a:endParaRPr lang="en-US" altLang="zh-TW">
              <a:latin typeface="Times New Roman" panose="02020603050405020304" pitchFamily="18" charset="0"/>
            </a:endParaRPr>
          </a:p>
        </p:txBody>
      </p:sp>
      <p:sp>
        <p:nvSpPr>
          <p:cNvPr id="195587" name="Rectangle 2"/>
          <p:cNvSpPr>
            <a:spLocks noGrp="1" noRot="1" noChangeAspect="1" noChangeArrowheads="1" noTextEdit="1"/>
          </p:cNvSpPr>
          <p:nvPr>
            <p:ph type="sldImg"/>
          </p:nvPr>
        </p:nvSpPr>
        <p:spPr>
          <a:xfrm>
            <a:off x="344488" y="703263"/>
            <a:ext cx="6173787" cy="3473450"/>
          </a:xfrm>
          <a:ln w="12700" cap="flat">
            <a:solidFill>
              <a:schemeClr val="tx1"/>
            </a:solidFill>
          </a:ln>
        </p:spPr>
      </p:sp>
      <p:sp>
        <p:nvSpPr>
          <p:cNvPr id="195588" name="Rectangle 3"/>
          <p:cNvSpPr>
            <a:spLocks noGrp="1" noChangeArrowheads="1"/>
          </p:cNvSpPr>
          <p:nvPr>
            <p:ph type="body" idx="1"/>
          </p:nvPr>
        </p:nvSpPr>
        <p:spPr>
          <a:xfrm>
            <a:off x="914400" y="4416425"/>
            <a:ext cx="5029200" cy="4184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a:solidFill>
                  <a:schemeClr val="tx1"/>
                </a:solidFill>
                <a:latin typeface="Tahoma" panose="020B0604030504040204" pitchFamily="34" charset="0"/>
              </a:defRPr>
            </a:lvl1pPr>
            <a:lvl2pPr marL="742950" indent="-285750" defTabSz="931545" eaLnBrk="0" hangingPunct="0">
              <a:defRPr>
                <a:solidFill>
                  <a:schemeClr val="tx1"/>
                </a:solidFill>
                <a:latin typeface="Tahoma" panose="020B0604030504040204" pitchFamily="34" charset="0"/>
              </a:defRPr>
            </a:lvl2pPr>
            <a:lvl3pPr marL="1143000" indent="-228600" defTabSz="931545" eaLnBrk="0" hangingPunct="0">
              <a:defRPr>
                <a:solidFill>
                  <a:schemeClr val="tx1"/>
                </a:solidFill>
                <a:latin typeface="Tahoma" panose="020B0604030504040204" pitchFamily="34" charset="0"/>
              </a:defRPr>
            </a:lvl3pPr>
            <a:lvl4pPr marL="1600200" indent="-228600" defTabSz="931545" eaLnBrk="0" hangingPunct="0">
              <a:defRPr>
                <a:solidFill>
                  <a:schemeClr val="tx1"/>
                </a:solidFill>
                <a:latin typeface="Tahoma" panose="020B0604030504040204" pitchFamily="34" charset="0"/>
              </a:defRPr>
            </a:lvl4pPr>
            <a:lvl5pPr marL="2057400" indent="-228600" defTabSz="931545" eaLnBrk="0" hangingPunct="0">
              <a:defRPr>
                <a:solidFill>
                  <a:schemeClr val="tx1"/>
                </a:solidFill>
                <a:latin typeface="Tahoma" panose="020B0604030504040204" pitchFamily="34" charset="0"/>
              </a:defRPr>
            </a:lvl5pPr>
            <a:lvl6pPr marL="2514600" indent="-228600" defTabSz="931545" eaLnBrk="0" fontAlgn="base" hangingPunct="0">
              <a:spcBef>
                <a:spcPct val="0"/>
              </a:spcBef>
              <a:spcAft>
                <a:spcPct val="0"/>
              </a:spcAft>
              <a:defRPr>
                <a:solidFill>
                  <a:schemeClr val="tx1"/>
                </a:solidFill>
                <a:latin typeface="Tahoma" panose="020B0604030504040204" pitchFamily="34" charset="0"/>
              </a:defRPr>
            </a:lvl6pPr>
            <a:lvl7pPr marL="2971800" indent="-228600" defTabSz="931545" eaLnBrk="0" fontAlgn="base" hangingPunct="0">
              <a:spcBef>
                <a:spcPct val="0"/>
              </a:spcBef>
              <a:spcAft>
                <a:spcPct val="0"/>
              </a:spcAft>
              <a:defRPr>
                <a:solidFill>
                  <a:schemeClr val="tx1"/>
                </a:solidFill>
                <a:latin typeface="Tahoma" panose="020B0604030504040204" pitchFamily="34" charset="0"/>
              </a:defRPr>
            </a:lvl7pPr>
            <a:lvl8pPr marL="3429000" indent="-228600" defTabSz="931545" eaLnBrk="0" fontAlgn="base" hangingPunct="0">
              <a:spcBef>
                <a:spcPct val="0"/>
              </a:spcBef>
              <a:spcAft>
                <a:spcPct val="0"/>
              </a:spcAft>
              <a:defRPr>
                <a:solidFill>
                  <a:schemeClr val="tx1"/>
                </a:solidFill>
                <a:latin typeface="Tahoma" panose="020B0604030504040204" pitchFamily="34" charset="0"/>
              </a:defRPr>
            </a:lvl8pPr>
            <a:lvl9pPr marL="3886200" indent="-228600" defTabSz="931545" eaLnBrk="0" fontAlgn="base" hangingPunct="0">
              <a:spcBef>
                <a:spcPct val="0"/>
              </a:spcBef>
              <a:spcAft>
                <a:spcPct val="0"/>
              </a:spcAft>
              <a:defRPr>
                <a:solidFill>
                  <a:schemeClr val="tx1"/>
                </a:solidFill>
                <a:latin typeface="Tahoma" panose="020B0604030504040204" pitchFamily="34" charset="0"/>
              </a:defRPr>
            </a:lvl9pPr>
          </a:lstStyle>
          <a:p>
            <a:fld id="{CA25BF63-1516-4CF7-9ACF-0490CAF74401}" type="slidenum">
              <a:rPr lang="zh-TW" altLang="en-US" smtClean="0">
                <a:latin typeface="Times New Roman" panose="02020603050405020304" pitchFamily="18" charset="0"/>
              </a:rPr>
            </a:fld>
            <a:endParaRPr lang="en-US" altLang="zh-TW">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投影片圖像版面配置區 1"/>
          <p:cNvSpPr>
            <a:spLocks noGrp="1" noRot="1" noChangeAspect="1" noTextEdit="1"/>
          </p:cNvSpPr>
          <p:nvPr>
            <p:ph type="sldImg"/>
          </p:nvPr>
        </p:nvSpPr>
        <p:spPr>
          <a:xfrm>
            <a:off x="330200" y="696913"/>
            <a:ext cx="6197600" cy="3486150"/>
          </a:xfrm>
        </p:spPr>
      </p:sp>
      <p:sp>
        <p:nvSpPr>
          <p:cNvPr id="198659" name="備忘稿版面配置區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TW"/>
              <a:t>[temperature, wind, play] (C,W,Y; H,W, Y;  H,W, N; H,S,N; C,S,N) What about (H,W)?   </a:t>
            </a:r>
            <a:endParaRPr lang="zh-TW" altLang="en-US"/>
          </a:p>
        </p:txBody>
      </p:sp>
      <p:sp>
        <p:nvSpPr>
          <p:cNvPr id="198660" name="投影片編號版面配置區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545" eaLnBrk="0" hangingPunct="0">
              <a:defRPr>
                <a:solidFill>
                  <a:schemeClr val="tx1"/>
                </a:solidFill>
                <a:latin typeface="Tahoma" panose="020B0604030504040204" pitchFamily="34" charset="0"/>
              </a:defRPr>
            </a:lvl1pPr>
            <a:lvl2pPr marL="742950" indent="-285750" defTabSz="931545" eaLnBrk="0" hangingPunct="0">
              <a:defRPr>
                <a:solidFill>
                  <a:schemeClr val="tx1"/>
                </a:solidFill>
                <a:latin typeface="Tahoma" panose="020B0604030504040204" pitchFamily="34" charset="0"/>
              </a:defRPr>
            </a:lvl2pPr>
            <a:lvl3pPr marL="1143000" indent="-228600" defTabSz="931545" eaLnBrk="0" hangingPunct="0">
              <a:defRPr>
                <a:solidFill>
                  <a:schemeClr val="tx1"/>
                </a:solidFill>
                <a:latin typeface="Tahoma" panose="020B0604030504040204" pitchFamily="34" charset="0"/>
              </a:defRPr>
            </a:lvl3pPr>
            <a:lvl4pPr marL="1600200" indent="-228600" defTabSz="931545" eaLnBrk="0" hangingPunct="0">
              <a:defRPr>
                <a:solidFill>
                  <a:schemeClr val="tx1"/>
                </a:solidFill>
                <a:latin typeface="Tahoma" panose="020B0604030504040204" pitchFamily="34" charset="0"/>
              </a:defRPr>
            </a:lvl4pPr>
            <a:lvl5pPr marL="2057400" indent="-228600" defTabSz="931545" eaLnBrk="0" hangingPunct="0">
              <a:defRPr>
                <a:solidFill>
                  <a:schemeClr val="tx1"/>
                </a:solidFill>
                <a:latin typeface="Tahoma" panose="020B0604030504040204" pitchFamily="34" charset="0"/>
              </a:defRPr>
            </a:lvl5pPr>
            <a:lvl6pPr marL="2514600" indent="-228600" defTabSz="931545" eaLnBrk="0" fontAlgn="base" hangingPunct="0">
              <a:spcBef>
                <a:spcPct val="0"/>
              </a:spcBef>
              <a:spcAft>
                <a:spcPct val="0"/>
              </a:spcAft>
              <a:defRPr>
                <a:solidFill>
                  <a:schemeClr val="tx1"/>
                </a:solidFill>
                <a:latin typeface="Tahoma" panose="020B0604030504040204" pitchFamily="34" charset="0"/>
              </a:defRPr>
            </a:lvl6pPr>
            <a:lvl7pPr marL="2971800" indent="-228600" defTabSz="931545" eaLnBrk="0" fontAlgn="base" hangingPunct="0">
              <a:spcBef>
                <a:spcPct val="0"/>
              </a:spcBef>
              <a:spcAft>
                <a:spcPct val="0"/>
              </a:spcAft>
              <a:defRPr>
                <a:solidFill>
                  <a:schemeClr val="tx1"/>
                </a:solidFill>
                <a:latin typeface="Tahoma" panose="020B0604030504040204" pitchFamily="34" charset="0"/>
              </a:defRPr>
            </a:lvl7pPr>
            <a:lvl8pPr marL="3429000" indent="-228600" defTabSz="931545" eaLnBrk="0" fontAlgn="base" hangingPunct="0">
              <a:spcBef>
                <a:spcPct val="0"/>
              </a:spcBef>
              <a:spcAft>
                <a:spcPct val="0"/>
              </a:spcAft>
              <a:defRPr>
                <a:solidFill>
                  <a:schemeClr val="tx1"/>
                </a:solidFill>
                <a:latin typeface="Tahoma" panose="020B0604030504040204" pitchFamily="34" charset="0"/>
              </a:defRPr>
            </a:lvl8pPr>
            <a:lvl9pPr marL="3886200" indent="-228600" defTabSz="931545" eaLnBrk="0" fontAlgn="base" hangingPunct="0">
              <a:spcBef>
                <a:spcPct val="0"/>
              </a:spcBef>
              <a:spcAft>
                <a:spcPct val="0"/>
              </a:spcAft>
              <a:defRPr>
                <a:solidFill>
                  <a:schemeClr val="tx1"/>
                </a:solidFill>
                <a:latin typeface="Tahoma" panose="020B0604030504040204" pitchFamily="34" charset="0"/>
              </a:defRPr>
            </a:lvl9pPr>
          </a:lstStyle>
          <a:p>
            <a:fld id="{F97927BA-66A8-46F4-B8AD-081D636BBA81}" type="slidenum">
              <a:rPr lang="zh-TW" altLang="en-US" smtClean="0">
                <a:latin typeface="Times New Roman" panose="02020603050405020304" pitchFamily="18" charset="0"/>
              </a:rPr>
            </a:fld>
            <a:endParaRPr lang="en-US" altLang="zh-TW">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TW" altLang="en-US"/>
              <a:t>按一下以編輯母片標題樣式</a:t>
            </a:r>
            <a:endParaRPr lang="en-US"/>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a:t>按一下以編輯母片副標題樣式</a:t>
            </a:r>
            <a:endParaRPr lang="en-US"/>
          </a:p>
        </p:txBody>
      </p:sp>
      <p:sp>
        <p:nvSpPr>
          <p:cNvPr id="6" name="Slide Number Placeholder 26"/>
          <p:cNvSpPr>
            <a:spLocks noGrp="1"/>
          </p:cNvSpPr>
          <p:nvPr>
            <p:ph type="sldNum" sz="quarter" idx="12"/>
          </p:nvPr>
        </p:nvSpPr>
        <p:spPr/>
        <p:txBody>
          <a:bodyPr/>
          <a:lstStyle>
            <a:lvl1pPr>
              <a:defRPr/>
            </a:lvl1pPr>
          </a:lstStyle>
          <a:p>
            <a:pPr>
              <a:defRPr/>
            </a:pPr>
            <a:fld id="{4F1D6A66-EAFE-4911-A3E4-A4E2E7C6AB90}" type="slidenum">
              <a:rPr lang="zh-TW" altLang="en-US" smtClean="0"/>
            </a:fld>
            <a:endParaRPr lang="en-US" altLang="zh-TW"/>
          </a:p>
        </p:txBody>
      </p:sp>
      <p:sp>
        <p:nvSpPr>
          <p:cNvPr id="7" name="Date Placeholder 9"/>
          <p:cNvSpPr txBox="1"/>
          <p:nvPr/>
        </p:nvSpPr>
        <p:spPr>
          <a:xfrm>
            <a:off x="638835" y="6417875"/>
            <a:ext cx="3062620" cy="365125"/>
          </a:xfrm>
          <a:prstGeom prst="rect">
            <a:avLst/>
          </a:prstGeom>
        </p:spPr>
        <p:txBody>
          <a:bodyPr vert="horz" lIns="0" tIns="0" rIns="0" bIns="0" anchor="b"/>
          <a:lstStyle>
            <a:defPPr>
              <a:defRPr lang="en-US"/>
            </a:defPPr>
            <a:lvl1pPr algn="l"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9pPr>
          </a:lstStyle>
          <a:p>
            <a:r>
              <a:rPr lang="en-US" altLang="zh-TW" sz="1200" dirty="0"/>
              <a:t>Dept. Information Management</a:t>
            </a:r>
            <a:endParaRPr lang="en-US" altLang="zh-TW" sz="1200" baseline="0" dirty="0"/>
          </a:p>
          <a:p>
            <a:r>
              <a:rPr lang="en-US" altLang="zh-TW" sz="1200" baseline="0" dirty="0"/>
              <a:t>National Taiwan University</a:t>
            </a:r>
            <a:endParaRPr lang="zh-TW" altLang="en-US" sz="1200" dirty="0"/>
          </a:p>
        </p:txBody>
      </p:sp>
    </p:spTree>
  </p:cSld>
  <p:clrMapOvr>
    <a:overrideClrMapping bg1="dk1" tx1="lt1" bg2="dk2" tx2="lt2" accent1="accent1" accent2="accent2" accent3="accent3" accent4="accent4" accent5="accent5" accent6="accent6" hlink="hlink" folHlink="folHlink"/>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hasCustomPrompt="1"/>
          </p:nvPr>
        </p:nvSpPr>
        <p:spPr/>
        <p:txBody>
          <a:bodyPr vert="eaVert"/>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a:p>
        </p:txBody>
      </p:sp>
      <p:sp>
        <p:nvSpPr>
          <p:cNvPr id="6" name="Slide Number Placeholder 17"/>
          <p:cNvSpPr>
            <a:spLocks noGrp="1"/>
          </p:cNvSpPr>
          <p:nvPr>
            <p:ph type="sldNum" sz="quarter" idx="12"/>
          </p:nvPr>
        </p:nvSpPr>
        <p:spPr/>
        <p:txBody>
          <a:bodyPr/>
          <a:lstStyle>
            <a:lvl1pPr>
              <a:defRPr/>
            </a:lvl1pPr>
          </a:lstStyle>
          <a:p>
            <a:pPr>
              <a:defRPr/>
            </a:pPr>
            <a:fld id="{B96D3BE9-B1CC-46DF-A35C-F124E9EE1FCD}" type="slidenum">
              <a:rPr lang="zh-TW" altLang="en-US" smtClean="0"/>
            </a:fld>
            <a:endParaRPr lang="en-US" altLang="zh-TW"/>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zh-TW" altLang="en-US"/>
              <a:t>按一下以編輯母片標題樣式</a:t>
            </a:r>
            <a:endParaRPr lang="en-US"/>
          </a:p>
        </p:txBody>
      </p:sp>
      <p:sp>
        <p:nvSpPr>
          <p:cNvPr id="3" name="Vertical Text Placeholder 2"/>
          <p:cNvSpPr>
            <a:spLocks noGrp="1"/>
          </p:cNvSpPr>
          <p:nvPr>
            <p:ph type="body" orient="vert" idx="1" hasCustomPrompt="1"/>
          </p:nvPr>
        </p:nvSpPr>
        <p:spPr>
          <a:xfrm>
            <a:off x="609600" y="914402"/>
            <a:ext cx="8026400" cy="5211763"/>
          </a:xfrm>
        </p:spPr>
        <p:txBody>
          <a:bodyPr vert="eaVert"/>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a:p>
        </p:txBody>
      </p:sp>
      <p:sp>
        <p:nvSpPr>
          <p:cNvPr id="6" name="Slide Number Placeholder 17"/>
          <p:cNvSpPr>
            <a:spLocks noGrp="1"/>
          </p:cNvSpPr>
          <p:nvPr>
            <p:ph type="sldNum" sz="quarter" idx="12"/>
          </p:nvPr>
        </p:nvSpPr>
        <p:spPr/>
        <p:txBody>
          <a:bodyPr/>
          <a:lstStyle>
            <a:lvl1pPr>
              <a:defRPr/>
            </a:lvl1pPr>
          </a:lstStyle>
          <a:p>
            <a:pPr>
              <a:defRPr/>
            </a:pPr>
            <a:fld id="{265CAD49-D74C-4AC2-A4B9-A22DC0ED4535}" type="slidenum">
              <a:rPr lang="zh-TW" altLang="en-US" smtClean="0"/>
            </a:fld>
            <a:endParaRPr lang="en-US" altLang="zh-TW"/>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zh-TW" altLang="en-US"/>
          </a:p>
        </p:txBody>
      </p:sp>
      <p:sp>
        <p:nvSpPr>
          <p:cNvPr id="3" name="Content Placeholder 2"/>
          <p:cNvSpPr>
            <a:spLocks noGrp="1"/>
          </p:cNvSpPr>
          <p:nvPr>
            <p:ph idx="1" hasCustomPrompt="1"/>
          </p:nvPr>
        </p:nvSpPr>
        <p:spPr/>
        <p:txBody>
          <a:bodyPr/>
          <a:lstStyle>
            <a:lvl5pPr>
              <a:defRPr/>
            </a:lvl5p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dirty="0"/>
          </a:p>
        </p:txBody>
      </p:sp>
      <p:cxnSp>
        <p:nvCxnSpPr>
          <p:cNvPr id="7" name="直線接點 6"/>
          <p:cNvCxnSpPr/>
          <p:nvPr/>
        </p:nvCxnSpPr>
        <p:spPr>
          <a:xfrm>
            <a:off x="609599" y="6356350"/>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直線接點 7"/>
          <p:cNvCxnSpPr/>
          <p:nvPr/>
        </p:nvCxnSpPr>
        <p:spPr>
          <a:xfrm>
            <a:off x="609599" y="1847850"/>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 name="Slide Number Placeholder 3"/>
          <p:cNvSpPr>
            <a:spLocks noGrp="1"/>
          </p:cNvSpPr>
          <p:nvPr>
            <p:ph type="sldNum" sz="quarter" idx="12"/>
          </p:nvPr>
        </p:nvSpPr>
        <p:spPr>
          <a:xfrm>
            <a:off x="6375712" y="6411915"/>
            <a:ext cx="738717" cy="365125"/>
          </a:xfrm>
          <a:prstGeom prst="rect">
            <a:avLst/>
          </a:prstGeom>
        </p:spPr>
        <p:txBody>
          <a:bodyPr vert="horz" wrap="square" lIns="91440" tIns="45720" rIns="91440" bIns="45720" numCol="1" anchor="t" anchorCtr="0" compatLnSpc="1"/>
          <a:lstStyle>
            <a:lvl1pPr>
              <a:defRPr/>
            </a:lvl1pPr>
          </a:lstStyle>
          <a:p>
            <a:pPr>
              <a:defRPr/>
            </a:pPr>
            <a:fld id="{5ADB89F8-2A0E-4B58-ACCB-270A2F4E878B}" type="slidenum">
              <a:rPr lang="zh-TW" altLang="en-US" smtClean="0"/>
            </a:fld>
            <a:endParaRPr lang="en-US" altLang="zh-TW"/>
          </a:p>
        </p:txBody>
      </p:sp>
    </p:spTree>
  </p:cSld>
  <p:clrMapOvr>
    <a:masterClrMapping/>
  </p:clrMapOvr>
  <p:transition spd="med">
    <p:pull dir="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空白">
    <p:spTree>
      <p:nvGrpSpPr>
        <p:cNvPr id="1" name=""/>
        <p:cNvGrpSpPr/>
        <p:nvPr/>
      </p:nvGrpSpPr>
      <p:grpSpPr>
        <a:xfrm>
          <a:off x="0" y="0"/>
          <a:ext cx="0" cy="0"/>
          <a:chOff x="0" y="0"/>
          <a:chExt cx="0" cy="0"/>
        </a:xfrm>
      </p:grpSpPr>
      <p:sp>
        <p:nvSpPr>
          <p:cNvPr id="5" name="Slide Number Placeholder 3"/>
          <p:cNvSpPr>
            <a:spLocks noGrp="1"/>
          </p:cNvSpPr>
          <p:nvPr>
            <p:ph type="sldNum" sz="quarter" idx="12"/>
          </p:nvPr>
        </p:nvSpPr>
        <p:spPr>
          <a:xfrm>
            <a:off x="6468535" y="6417875"/>
            <a:ext cx="738717" cy="365125"/>
          </a:xfrm>
          <a:prstGeom prst="rect">
            <a:avLst/>
          </a:prstGeom>
        </p:spPr>
        <p:txBody>
          <a:bodyPr vert="horz" wrap="square" lIns="91440" tIns="45720" rIns="91440" bIns="45720" numCol="1" anchor="t" anchorCtr="0" compatLnSpc="1"/>
          <a:lstStyle>
            <a:lvl1pPr>
              <a:defRPr/>
            </a:lvl1pPr>
          </a:lstStyle>
          <a:p>
            <a:pPr>
              <a:defRPr/>
            </a:pPr>
            <a:fld id="{5ADB89F8-2A0E-4B58-ACCB-270A2F4E878B}" type="slidenum">
              <a:rPr lang="zh-TW" altLang="en-US" smtClean="0"/>
            </a:fld>
            <a:endParaRPr lang="en-US" altLang="zh-TW"/>
          </a:p>
        </p:txBody>
      </p:sp>
    </p:spTree>
  </p:cSld>
  <p:clrMapOvr>
    <a:masterClrMapping/>
  </p:clrMapOvr>
  <p:transition spd="med">
    <p:pull dir="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7" name="Text Placeholder 6"/>
          <p:cNvSpPr>
            <a:spLocks noGrp="1"/>
          </p:cNvSpPr>
          <p:nvPr>
            <p:ph type="body" sz="quarter" idx="13" hasCustomPrompt="1"/>
          </p:nvPr>
        </p:nvSpPr>
        <p:spPr>
          <a:xfrm>
            <a:off x="469900" y="1947212"/>
            <a:ext cx="11180064" cy="3850084"/>
          </a:xfrm>
        </p:spPr>
        <p:txBody>
          <a:bodyPr/>
          <a:lstStyle>
            <a:lvl1pPr marL="233680" indent="-233680">
              <a:buClr>
                <a:schemeClr val="accent1">
                  <a:lumMod val="75000"/>
                </a:schemeClr>
              </a:buClr>
              <a:buFont typeface="Wingdings" panose="05000000000000000000" pitchFamily="2" charset="2"/>
              <a:buChar cha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12" name="Slide Number Placeholder 17"/>
          <p:cNvSpPr txBox="1"/>
          <p:nvPr/>
        </p:nvSpPr>
        <p:spPr>
          <a:xfrm>
            <a:off x="6011941" y="6417875"/>
            <a:ext cx="1016000" cy="365125"/>
          </a:xfrm>
          <a:prstGeom prst="rect">
            <a:avLst/>
          </a:prstGeom>
        </p:spPr>
        <p:txBody>
          <a:bodyPr vert="horz" lIns="0" tIns="0" rIns="0" bIns="0" anchor="b"/>
          <a:lstStyle>
            <a:defPPr>
              <a:defRPr lang="en-US"/>
            </a:defPPr>
            <a:lvl1pPr algn="r"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9pPr>
          </a:lstStyle>
          <a:p>
            <a:fld id="{6CCA4CF6-8B67-4559-B722-80BB8A6493A4}" type="slidenum">
              <a:rPr lang="zh-TW" altLang="en-US" sz="1200" smtClean="0"/>
            </a:fld>
            <a:endParaRPr lang="zh-TW" altLang="en-US" sz="1200" dirty="0"/>
          </a:p>
        </p:txBody>
      </p:sp>
    </p:spTree>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type="txAndClipArt">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1524000" y="685800"/>
            <a:ext cx="10390717" cy="609600"/>
          </a:xfrm>
        </p:spPr>
        <p:txBody>
          <a:bodyPr/>
          <a:lstStyle/>
          <a:p>
            <a:r>
              <a:rPr lang="zh-TW" altLang="en-US"/>
              <a:t>按一下以編輯母片標題樣式</a:t>
            </a:r>
            <a:endParaRPr lang="zh-TW" altLang="en-US"/>
          </a:p>
        </p:txBody>
      </p:sp>
      <p:sp>
        <p:nvSpPr>
          <p:cNvPr id="3" name="文字版面配置區 2"/>
          <p:cNvSpPr>
            <a:spLocks noGrp="1"/>
          </p:cNvSpPr>
          <p:nvPr>
            <p:ph type="body" sz="half" idx="1" hasCustomPrompt="1"/>
          </p:nvPr>
        </p:nvSpPr>
        <p:spPr>
          <a:xfrm>
            <a:off x="914400" y="1981200"/>
            <a:ext cx="5283200" cy="4495800"/>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4" name="美工圖案版面配置區 3"/>
          <p:cNvSpPr>
            <a:spLocks noGrp="1"/>
          </p:cNvSpPr>
          <p:nvPr>
            <p:ph type="clipArt" sz="half" idx="2" hasCustomPrompt="1"/>
          </p:nvPr>
        </p:nvSpPr>
        <p:spPr>
          <a:xfrm>
            <a:off x="6400800" y="1981200"/>
            <a:ext cx="5283200" cy="4495800"/>
          </a:xfrm>
        </p:spPr>
        <p:txBody>
          <a:bodyPr/>
          <a:lstStyle/>
          <a:p>
            <a:pPr lvl="0"/>
            <a:r>
              <a:rPr lang="zh-TW" altLang="en-US" noProof="0"/>
              <a:t>按一下圖示以新增線上圖像</a:t>
            </a:r>
            <a:endParaRPr lang="zh-TW" altLang="en-US" noProof="0"/>
          </a:p>
        </p:txBody>
      </p:sp>
      <p:sp>
        <p:nvSpPr>
          <p:cNvPr id="7" name="Rectangle 2061"/>
          <p:cNvSpPr>
            <a:spLocks noGrp="1" noChangeArrowheads="1"/>
          </p:cNvSpPr>
          <p:nvPr>
            <p:ph type="sldNum" sz="quarter" idx="12"/>
          </p:nvPr>
        </p:nvSpPr>
        <p:spPr/>
        <p:txBody>
          <a:bodyPr/>
          <a:lstStyle>
            <a:lvl1pPr>
              <a:defRPr/>
            </a:lvl1pPr>
          </a:lstStyle>
          <a:p>
            <a:pPr>
              <a:defRPr/>
            </a:pPr>
            <a:fld id="{5ADB89F8-2A0E-4B58-ACCB-270A2F4E878B}" type="slidenum">
              <a:rPr lang="zh-TW" altLang="en-US" smtClean="0"/>
            </a:fld>
            <a:endParaRPr lang="en-US" altLang="zh-TW"/>
          </a:p>
        </p:txBody>
      </p:sp>
    </p:spTree>
  </p:cSld>
  <p:clrMapOvr>
    <a:masterClrMapping/>
  </p:clrMapOvr>
  <p:transition>
    <p:zoom/>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hasCustomPrompt="1"/>
          </p:nvPr>
        </p:nvSpPr>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a:p>
        </p:txBody>
      </p:sp>
      <p:cxnSp>
        <p:nvCxnSpPr>
          <p:cNvPr id="9" name="直線接點 8"/>
          <p:cNvCxnSpPr/>
          <p:nvPr/>
        </p:nvCxnSpPr>
        <p:spPr>
          <a:xfrm>
            <a:off x="609599" y="6356350"/>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文字方塊 16"/>
          <p:cNvSpPr txBox="1"/>
          <p:nvPr/>
        </p:nvSpPr>
        <p:spPr>
          <a:xfrm>
            <a:off x="5999991" y="6461937"/>
            <a:ext cx="1056117" cy="276999"/>
          </a:xfrm>
          <a:prstGeom prst="rect">
            <a:avLst/>
          </a:prstGeom>
          <a:noFill/>
        </p:spPr>
        <p:txBody>
          <a:bodyPr wrap="square" rtlCol="0">
            <a:spAutoFit/>
          </a:bodyPr>
          <a:lstStyle>
            <a:defPPr>
              <a:defRPr lang="en-US"/>
            </a:defPPr>
            <a:lvl1pPr>
              <a:defRPr sz="1200"/>
            </a:lvl1pPr>
          </a:lstStyle>
          <a:p>
            <a:pPr lvl="0"/>
            <a:r>
              <a:rPr lang="en-US" altLang="zh-TW" sz="1200" dirty="0">
                <a:solidFill>
                  <a:schemeClr val="accent1">
                    <a:lumMod val="50000"/>
                  </a:schemeClr>
                </a:solidFill>
              </a:rPr>
              <a:t>CS-</a:t>
            </a:r>
            <a:fld id="{483AB1D4-A69B-4829-89B4-A5CB52E52193}" type="slidenum">
              <a:rPr lang="zh-TW" altLang="en-US" sz="1200" dirty="0" smtClean="0">
                <a:solidFill>
                  <a:schemeClr val="accent1">
                    <a:lumMod val="50000"/>
                  </a:schemeClr>
                </a:solidFill>
              </a:rPr>
            </a:fld>
            <a:endParaRPr lang="zh-TW" altLang="en-US" sz="1200" dirty="0">
              <a:solidFill>
                <a:schemeClr val="accent1">
                  <a:lumMod val="50000"/>
                </a:schemeClr>
              </a:solidFill>
            </a:endParaRPr>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TW" altLang="en-US"/>
              <a:t>按一下以編輯母片標題樣式</a:t>
            </a:r>
            <a:endParaRPr lang="en-US" dirty="0"/>
          </a:p>
        </p:txBody>
      </p:sp>
      <p:sp>
        <p:nvSpPr>
          <p:cNvPr id="3" name="Text Placeholder 2"/>
          <p:cNvSpPr>
            <a:spLocks noGrp="1"/>
          </p:cNvSpPr>
          <p:nvPr>
            <p:ph type="body" idx="1" hasCustomPrompt="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a:t>編輯母片文字樣式</a:t>
            </a:r>
            <a:endParaRPr lang="zh-TW" altLang="en-US"/>
          </a:p>
        </p:txBody>
      </p:sp>
      <p:sp>
        <p:nvSpPr>
          <p:cNvPr id="6" name="Slide Number Placeholder 5"/>
          <p:cNvSpPr>
            <a:spLocks noGrp="1"/>
          </p:cNvSpPr>
          <p:nvPr>
            <p:ph type="sldNum" sz="quarter" idx="12"/>
          </p:nvPr>
        </p:nvSpPr>
        <p:spPr>
          <a:xfrm>
            <a:off x="5614332" y="6351372"/>
            <a:ext cx="1016000" cy="365125"/>
          </a:xfrm>
        </p:spPr>
        <p:txBody>
          <a:bodyPr/>
          <a:lstStyle>
            <a:lvl1pPr>
              <a:defRPr/>
            </a:lvl1pPr>
          </a:lstStyle>
          <a:p>
            <a:pPr>
              <a:defRPr/>
            </a:pPr>
            <a:fld id="{5ADB89F8-2A0E-4B58-ACCB-270A2F4E878B}" type="slidenum">
              <a:rPr lang="zh-TW" altLang="en-US" smtClean="0"/>
            </a:fld>
            <a:endParaRPr lang="en-US" altLang="zh-TW"/>
          </a:p>
        </p:txBody>
      </p:sp>
    </p:spTree>
  </p:cSld>
  <p:clrMapOvr>
    <a:overrideClrMapping bg1="dk1" tx1="lt1" bg2="dk2" tx2="lt2" accent1="accent1" accent2="accent2" accent3="accent3" accent4="accent4" accent5="accent5" accent6="accent6" hlink="hlink" folHlink="folHlink"/>
  </p:clrMapOvr>
  <p:transition>
    <p:zoom/>
  </p:transition>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zh-TW" altLang="en-US"/>
              <a:t>按一下以編輯母片標題樣式</a:t>
            </a:r>
            <a:endParaRPr lang="en-US"/>
          </a:p>
        </p:txBody>
      </p:sp>
      <p:sp>
        <p:nvSpPr>
          <p:cNvPr id="3" name="Content Placeholder 2"/>
          <p:cNvSpPr>
            <a:spLocks noGrp="1"/>
          </p:cNvSpPr>
          <p:nvPr>
            <p:ph sz="half" idx="1" hasCustomPrompt="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a:p>
        </p:txBody>
      </p:sp>
      <p:sp>
        <p:nvSpPr>
          <p:cNvPr id="4" name="Content Placeholder 3"/>
          <p:cNvSpPr>
            <a:spLocks noGrp="1"/>
          </p:cNvSpPr>
          <p:nvPr>
            <p:ph sz="half" idx="2" hasCustomPrompt="1"/>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a:p>
        </p:txBody>
      </p:sp>
      <p:sp>
        <p:nvSpPr>
          <p:cNvPr id="7" name="Slide Number Placeholder 17"/>
          <p:cNvSpPr>
            <a:spLocks noGrp="1"/>
          </p:cNvSpPr>
          <p:nvPr>
            <p:ph type="sldNum" sz="quarter" idx="12"/>
          </p:nvPr>
        </p:nvSpPr>
        <p:spPr/>
        <p:txBody>
          <a:bodyPr/>
          <a:lstStyle>
            <a:lvl1pPr>
              <a:defRPr/>
            </a:lvl1pPr>
          </a:lstStyle>
          <a:p>
            <a:pPr>
              <a:defRPr/>
            </a:pPr>
            <a:fld id="{13835B11-9F06-4EA7-9754-68534E01396C}" type="slidenum">
              <a:rPr lang="zh-TW" altLang="en-US" smtClean="0"/>
            </a:fld>
            <a:endParaRPr lang="en-US" altLang="zh-TW"/>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zh-TW" altLang="en-US"/>
              <a:t>按一下以編輯母片標題樣式</a:t>
            </a:r>
            <a:endParaRPr lang="en-US"/>
          </a:p>
        </p:txBody>
      </p:sp>
      <p:sp>
        <p:nvSpPr>
          <p:cNvPr id="3" name="Text Placeholder 2"/>
          <p:cNvSpPr>
            <a:spLocks noGrp="1"/>
          </p:cNvSpPr>
          <p:nvPr>
            <p:ph type="body" idx="1" hasCustomPrompt="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TW" altLang="en-US"/>
              <a:t>編輯母片文字樣式</a:t>
            </a:r>
            <a:endParaRPr lang="zh-TW" altLang="en-US"/>
          </a:p>
        </p:txBody>
      </p:sp>
      <p:sp>
        <p:nvSpPr>
          <p:cNvPr id="4" name="Text Placeholder 3"/>
          <p:cNvSpPr>
            <a:spLocks noGrp="1"/>
          </p:cNvSpPr>
          <p:nvPr>
            <p:ph type="body" sz="half" idx="3" hasCustomPrompt="1"/>
          </p:nvPr>
        </p:nvSpPr>
        <p:spPr>
          <a:xfrm>
            <a:off x="6193369" y="1859760"/>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zh-TW" altLang="en-US"/>
              <a:t>編輯母片文字樣式</a:t>
            </a:r>
            <a:endParaRPr lang="zh-TW" altLang="en-US"/>
          </a:p>
        </p:txBody>
      </p:sp>
      <p:sp>
        <p:nvSpPr>
          <p:cNvPr id="5" name="Content Placeholder 4"/>
          <p:cNvSpPr>
            <a:spLocks noGrp="1"/>
          </p:cNvSpPr>
          <p:nvPr>
            <p:ph sz="quarter" idx="2" hasCustomPrompt="1"/>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a:p>
        </p:txBody>
      </p:sp>
      <p:sp>
        <p:nvSpPr>
          <p:cNvPr id="6" name="Content Placeholder 5"/>
          <p:cNvSpPr>
            <a:spLocks noGrp="1"/>
          </p:cNvSpPr>
          <p:nvPr>
            <p:ph sz="quarter" idx="4" hasCustomPrompt="1"/>
          </p:nvPr>
        </p:nvSpPr>
        <p:spPr>
          <a:xfrm>
            <a:off x="6193369" y="2514600"/>
            <a:ext cx="5389033" cy="3845720"/>
          </a:xfrm>
        </p:spPr>
        <p:txBody>
          <a:bodyPr tIns="0"/>
          <a:lstStyle>
            <a:lvl1pPr>
              <a:defRPr sz="2200"/>
            </a:lvl1pPr>
            <a:lvl2pPr>
              <a:defRPr sz="2000"/>
            </a:lvl2pPr>
            <a:lvl3pPr>
              <a:defRPr sz="1800"/>
            </a:lvl3pPr>
            <a:lvl4pPr>
              <a:defRPr sz="1600"/>
            </a:lvl4pPr>
            <a:lvl5pPr>
              <a:defRPr sz="1600"/>
            </a:lvl5p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a:p>
        </p:txBody>
      </p:sp>
      <p:sp>
        <p:nvSpPr>
          <p:cNvPr id="9" name="Slide Number Placeholder 17"/>
          <p:cNvSpPr>
            <a:spLocks noGrp="1"/>
          </p:cNvSpPr>
          <p:nvPr>
            <p:ph type="sldNum" sz="quarter" idx="12"/>
          </p:nvPr>
        </p:nvSpPr>
        <p:spPr/>
        <p:txBody>
          <a:bodyPr/>
          <a:lstStyle>
            <a:lvl1pPr>
              <a:defRPr/>
            </a:lvl1pPr>
          </a:lstStyle>
          <a:p>
            <a:pPr>
              <a:defRPr/>
            </a:pPr>
            <a:fld id="{D5197265-54A7-4554-A514-7CF326882FAD}" type="slidenum">
              <a:rPr lang="zh-TW" altLang="en-US" smtClean="0"/>
            </a:fld>
            <a:endParaRPr lang="en-US" altLang="zh-TW"/>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zh-TW" altLang="en-US"/>
              <a:t>按一下以編輯母片標題樣式</a:t>
            </a:r>
            <a:endParaRPr lang="en-US"/>
          </a:p>
        </p:txBody>
      </p:sp>
      <p:sp>
        <p:nvSpPr>
          <p:cNvPr id="9" name="Slide Number Placeholder 17"/>
          <p:cNvSpPr>
            <a:spLocks noGrp="1"/>
          </p:cNvSpPr>
          <p:nvPr>
            <p:ph type="sldNum" sz="quarter" idx="4"/>
          </p:nvPr>
        </p:nvSpPr>
        <p:spPr>
          <a:xfrm>
            <a:off x="6011941" y="6417875"/>
            <a:ext cx="1016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Arial" panose="020B0604020202020204" pitchFamily="34" charset="0"/>
                <a:ea typeface="+mn-ea"/>
                <a:cs typeface="Arial" panose="020B0604020202020204" pitchFamily="34" charset="0"/>
              </a:defRPr>
            </a:lvl1pPr>
          </a:lstStyle>
          <a:p>
            <a:pPr>
              <a:defRPr/>
            </a:pPr>
            <a:fld id="{678EAF76-3601-4011-89CB-54D0A38E7D61}" type="slidenum">
              <a:rPr lang="zh-TW" altLang="en-US" smtClean="0"/>
            </a:fld>
            <a:endParaRPr lang="en-US" altLang="zh-TW"/>
          </a:p>
        </p:txBody>
      </p:sp>
      <p:cxnSp>
        <p:nvCxnSpPr>
          <p:cNvPr id="10" name="直線接點 9"/>
          <p:cNvCxnSpPr/>
          <p:nvPr/>
        </p:nvCxnSpPr>
        <p:spPr>
          <a:xfrm>
            <a:off x="609600" y="6356350"/>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Slide Number Placeholder 17"/>
          <p:cNvSpPr>
            <a:spLocks noGrp="1"/>
          </p:cNvSpPr>
          <p:nvPr>
            <p:ph type="sldNum" sz="quarter" idx="12"/>
          </p:nvPr>
        </p:nvSpPr>
        <p:spPr>
          <a:xfrm>
            <a:off x="6110619" y="6371108"/>
            <a:ext cx="1016000" cy="365125"/>
          </a:xfrm>
        </p:spPr>
        <p:txBody>
          <a:bodyPr/>
          <a:lstStyle>
            <a:lvl1pPr>
              <a:defRPr/>
            </a:lvl1pPr>
          </a:lstStyle>
          <a:p>
            <a:pPr>
              <a:defRPr/>
            </a:pPr>
            <a:fld id="{CB12F8A0-8627-475C-B7C8-D71C4668BD87}" type="slidenum">
              <a:rPr lang="zh-TW" altLang="en-US" smtClean="0"/>
            </a:fld>
            <a:endParaRPr lang="en-US" altLang="zh-TW"/>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zh-TW" altLang="en-US"/>
              <a:t>按一下以編輯母片標題樣式</a:t>
            </a:r>
            <a:endParaRPr lang="en-US"/>
          </a:p>
        </p:txBody>
      </p:sp>
      <p:sp>
        <p:nvSpPr>
          <p:cNvPr id="3" name="Text Placeholder 2"/>
          <p:cNvSpPr>
            <a:spLocks noGrp="1"/>
          </p:cNvSpPr>
          <p:nvPr>
            <p:ph type="body" idx="2" hasCustomPrompt="1"/>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zh-TW" altLang="en-US"/>
              <a:t>編輯母片文字樣式</a:t>
            </a:r>
            <a:endParaRPr lang="zh-TW" altLang="en-US"/>
          </a:p>
        </p:txBody>
      </p:sp>
      <p:sp>
        <p:nvSpPr>
          <p:cNvPr id="4" name="Content Placeholder 3"/>
          <p:cNvSpPr>
            <a:spLocks noGrp="1"/>
          </p:cNvSpPr>
          <p:nvPr>
            <p:ph sz="half" idx="1" hasCustomPrompt="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a:p>
        </p:txBody>
      </p:sp>
      <p:sp>
        <p:nvSpPr>
          <p:cNvPr id="7" name="Slide Number Placeholder 17"/>
          <p:cNvSpPr>
            <a:spLocks noGrp="1"/>
          </p:cNvSpPr>
          <p:nvPr>
            <p:ph type="sldNum" sz="quarter" idx="12"/>
          </p:nvPr>
        </p:nvSpPr>
        <p:spPr/>
        <p:txBody>
          <a:bodyPr/>
          <a:lstStyle>
            <a:lvl1pPr>
              <a:defRPr/>
            </a:lvl1pPr>
          </a:lstStyle>
          <a:p>
            <a:pPr>
              <a:defRPr/>
            </a:pPr>
            <a:fld id="{7F3B2682-3B00-42DC-B05A-5931C0FE8612}" type="slidenum">
              <a:rPr lang="zh-TW" altLang="en-US" smtClean="0"/>
            </a:fld>
            <a:endParaRPr lang="en-US" altLang="zh-TW"/>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含標題的圖片">
    <p:spTree>
      <p:nvGrpSpPr>
        <p:cNvPr id="1" name=""/>
        <p:cNvGrpSpPr/>
        <p:nvPr/>
      </p:nvGrpSpPr>
      <p:grpSpPr>
        <a:xfrm>
          <a:off x="0" y="0"/>
          <a:ext cx="0" cy="0"/>
          <a:chOff x="0" y="0"/>
          <a:chExt cx="0" cy="0"/>
        </a:xfrm>
      </p:grpSpPr>
      <p:sp>
        <p:nvSpPr>
          <p:cNvPr id="5" name="Snip and Round Single Corner Rectangle 8"/>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6" name="Right Triangle 11"/>
          <p:cNvSpPr/>
          <p:nvPr/>
        </p:nvSpPr>
        <p:spPr>
          <a:xfrm rot="420000" flipV="1">
            <a:off x="10672236" y="5359403"/>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en-US"/>
          </a:p>
        </p:txBody>
      </p:sp>
      <p:sp>
        <p:nvSpPr>
          <p:cNvPr id="7" name="Freeform 9"/>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kumimoji="0" lang="en-US">
              <a:latin typeface="+mn-lt"/>
              <a:ea typeface="+mn-ea"/>
            </a:endParaRPr>
          </a:p>
        </p:txBody>
      </p:sp>
      <p:sp>
        <p:nvSpPr>
          <p:cNvPr id="8" name="Freeform 10"/>
          <p:cNvSpPr/>
          <p:nvPr/>
        </p:nvSpPr>
        <p:spPr bwMode="auto">
          <a:xfrm flipV="1">
            <a:off x="5842000" y="6219828"/>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kumimoji="0" lang="en-US">
              <a:latin typeface="+mn-lt"/>
              <a:ea typeface="+mn-ea"/>
            </a:endParaRPr>
          </a:p>
        </p:txBody>
      </p:sp>
      <p:sp>
        <p:nvSpPr>
          <p:cNvPr id="2" name="Title 1"/>
          <p:cNvSpPr>
            <a:spLocks noGrp="1"/>
          </p:cNvSpPr>
          <p:nvPr>
            <p:ph type="title"/>
          </p:nvPr>
        </p:nvSpPr>
        <p:spPr>
          <a:xfrm>
            <a:off x="812800" y="1176999"/>
            <a:ext cx="2950464" cy="1582621"/>
          </a:xfrm>
        </p:spPr>
        <p:txBody>
          <a:bodyPr lIns="45720" rIns="45720" bIns="45720"/>
          <a:lstStyle>
            <a:lvl1pPr algn="l">
              <a:buNone/>
              <a:defRPr sz="2000" b="1">
                <a:solidFill>
                  <a:schemeClr val="tx2"/>
                </a:solidFill>
              </a:defRPr>
            </a:lvl1pPr>
          </a:lstStyle>
          <a:p>
            <a:r>
              <a:rPr lang="zh-TW" altLang="en-US"/>
              <a:t>按一下以編輯母片標題樣式</a:t>
            </a:r>
            <a:endParaRPr lang="en-US"/>
          </a:p>
        </p:txBody>
      </p:sp>
      <p:sp>
        <p:nvSpPr>
          <p:cNvPr id="4" name="Text Placeholder 3"/>
          <p:cNvSpPr>
            <a:spLocks noGrp="1"/>
          </p:cNvSpPr>
          <p:nvPr>
            <p:ph type="body" sz="half" idx="2" hasCustomPrompt="1"/>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zh-TW" altLang="en-US"/>
              <a:t>編輯母片文字樣式</a:t>
            </a:r>
            <a:endParaRPr lang="zh-TW" alt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zh-TW" altLang="en-US" noProof="0"/>
              <a:t>按一下圖示以新增圖片</a:t>
            </a:r>
            <a:endParaRPr lang="en-US" noProof="0" dirty="0"/>
          </a:p>
        </p:txBody>
      </p:sp>
      <p:sp>
        <p:nvSpPr>
          <p:cNvPr id="11" name="Slide Number Placeholder 6"/>
          <p:cNvSpPr>
            <a:spLocks noGrp="1"/>
          </p:cNvSpPr>
          <p:nvPr>
            <p:ph type="sldNum" sz="quarter" idx="12"/>
          </p:nvPr>
        </p:nvSpPr>
        <p:spPr>
          <a:xfrm>
            <a:off x="6278733" y="6417874"/>
            <a:ext cx="812800" cy="365125"/>
          </a:xfrm>
        </p:spPr>
        <p:txBody>
          <a:bodyPr/>
          <a:lstStyle>
            <a:lvl1pPr>
              <a:defRPr/>
            </a:lvl1pPr>
          </a:lstStyle>
          <a:p>
            <a:pPr>
              <a:defRPr/>
            </a:pPr>
            <a:fld id="{FF91A450-94D0-4CF7-A748-CBEE11FDCC0C}" type="slidenum">
              <a:rPr lang="zh-TW" altLang="en-US" smtClean="0"/>
            </a:fld>
            <a:endParaRPr lang="en-US" altLang="zh-TW"/>
          </a:p>
        </p:txBody>
      </p:sp>
      <p:sp>
        <p:nvSpPr>
          <p:cNvPr id="13" name="Date Placeholder 9"/>
          <p:cNvSpPr txBox="1"/>
          <p:nvPr/>
        </p:nvSpPr>
        <p:spPr>
          <a:xfrm>
            <a:off x="638835" y="6417875"/>
            <a:ext cx="3062620" cy="365125"/>
          </a:xfrm>
          <a:prstGeom prst="rect">
            <a:avLst/>
          </a:prstGeom>
        </p:spPr>
        <p:txBody>
          <a:bodyPr vert="horz" lIns="0" tIns="0" rIns="0" bIns="0" anchor="b"/>
          <a:lstStyle>
            <a:defPPr>
              <a:defRPr lang="en-US"/>
            </a:defPPr>
            <a:lvl1pPr algn="l"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9pPr>
          </a:lstStyle>
          <a:p>
            <a:r>
              <a:rPr lang="en-US" altLang="zh-TW" sz="1200" dirty="0"/>
              <a:t>Dept. Information Management</a:t>
            </a:r>
            <a:endParaRPr lang="en-US" altLang="zh-TW" sz="1200" baseline="0" dirty="0"/>
          </a:p>
          <a:p>
            <a:r>
              <a:rPr lang="en-US" altLang="zh-TW" sz="1200" baseline="0" dirty="0"/>
              <a:t>National Taiwan University</a:t>
            </a:r>
            <a:endParaRPr lang="zh-TW" altLang="en-US" sz="1200" dirty="0"/>
          </a:p>
        </p:txBody>
      </p:sp>
      <p:sp>
        <p:nvSpPr>
          <p:cNvPr id="14" name="Date Placeholder 9"/>
          <p:cNvSpPr txBox="1"/>
          <p:nvPr/>
        </p:nvSpPr>
        <p:spPr>
          <a:xfrm>
            <a:off x="9847890" y="6325707"/>
            <a:ext cx="1734511" cy="365125"/>
          </a:xfrm>
          <a:prstGeom prst="rect">
            <a:avLst/>
          </a:prstGeom>
        </p:spPr>
        <p:txBody>
          <a:bodyPr vert="horz" lIns="0" tIns="0" rIns="0" bIns="0" anchor="b"/>
          <a:lstStyle>
            <a:defPPr>
              <a:defRPr lang="en-US"/>
            </a:defPPr>
            <a:lvl1pPr algn="l"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9pPr>
          </a:lstStyle>
          <a:p>
            <a:r>
              <a:rPr lang="en-US" altLang="zh-TW" sz="1200" dirty="0"/>
              <a:t>Prof. Anthony Lee</a:t>
            </a:r>
            <a:endParaRPr lang="zh-TW" altLang="en-US" sz="1200" dirty="0"/>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p:nvPr/>
        </p:nvSpPr>
        <p:spPr bwMode="auto">
          <a:xfrm>
            <a:off x="-12700" y="-7938"/>
            <a:ext cx="1221740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kumimoji="0" lang="en-US">
              <a:latin typeface="+mn-lt"/>
              <a:ea typeface="+mn-ea"/>
            </a:endParaRPr>
          </a:p>
        </p:txBody>
      </p:sp>
      <p:sp>
        <p:nvSpPr>
          <p:cNvPr id="8" name="Freeform 7"/>
          <p:cNvSpPr/>
          <p:nvPr/>
        </p:nvSpPr>
        <p:spPr bwMode="auto">
          <a:xfrm>
            <a:off x="5842000" y="-7938"/>
            <a:ext cx="63500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kumimoji="0" lang="en-US">
              <a:latin typeface="+mn-lt"/>
              <a:ea typeface="+mn-ea"/>
            </a:endParaRPr>
          </a:p>
        </p:txBody>
      </p:sp>
      <p:sp>
        <p:nvSpPr>
          <p:cNvPr id="1028" name="Title Placeholder 8"/>
          <p:cNvSpPr>
            <a:spLocks noGrp="1"/>
          </p:cNvSpPr>
          <p:nvPr>
            <p:ph type="title"/>
          </p:nvPr>
        </p:nvSpPr>
        <p:spPr bwMode="auto">
          <a:xfrm>
            <a:off x="609600" y="704850"/>
            <a:ext cx="10972800" cy="1143000"/>
          </a:xfrm>
          <a:prstGeom prst="rect">
            <a:avLst/>
          </a:prstGeom>
          <a:noFill/>
          <a:ln w="9525">
            <a:noFill/>
            <a:miter lim="800000"/>
          </a:ln>
        </p:spPr>
        <p:txBody>
          <a:bodyPr vert="horz" wrap="square" lIns="0" tIns="45720" rIns="0" bIns="0" numCol="1" anchor="b" anchorCtr="0" compatLnSpc="1"/>
          <a:lstStyle/>
          <a:p>
            <a:pPr lvl="0"/>
            <a:r>
              <a:rPr lang="zh-TW" altLang="en-US"/>
              <a:t>按一下以編輯母片標題樣式</a:t>
            </a:r>
            <a:endParaRPr lang="en-US" altLang="zh-TW"/>
          </a:p>
        </p:txBody>
      </p:sp>
      <p:sp>
        <p:nvSpPr>
          <p:cNvPr id="1029" name="Text Placeholder 29"/>
          <p:cNvSpPr>
            <a:spLocks noGrp="1"/>
          </p:cNvSpPr>
          <p:nvPr>
            <p:ph type="body" idx="1"/>
          </p:nvPr>
        </p:nvSpPr>
        <p:spPr bwMode="auto">
          <a:xfrm>
            <a:off x="609600" y="1935166"/>
            <a:ext cx="10972800" cy="4389437"/>
          </a:xfrm>
          <a:prstGeom prst="rect">
            <a:avLst/>
          </a:prstGeom>
          <a:noFill/>
          <a:ln w="9525">
            <a:noFill/>
            <a:miter lim="800000"/>
          </a:ln>
        </p:spPr>
        <p:txBody>
          <a:bodyPr vert="horz" wrap="square" lIns="91440" tIns="45720" rIns="91440" bIns="45720" numCol="1" anchor="t" anchorCtr="0" compatLnSpc="1"/>
          <a:lstStyle/>
          <a:p>
            <a:pPr lvl="0"/>
            <a:r>
              <a:rPr lang="zh-TW" altLang="en-US" dirty="0"/>
              <a:t>按一下以編輯母片文字樣式</a:t>
            </a:r>
            <a:endParaRPr lang="zh-TW" altLang="en-US" dirty="0"/>
          </a:p>
          <a:p>
            <a:pPr lvl="1"/>
            <a:r>
              <a:rPr lang="zh-TW" altLang="en-US" dirty="0"/>
              <a:t>第二層</a:t>
            </a:r>
            <a:endParaRPr lang="zh-TW" altLang="en-US" dirty="0"/>
          </a:p>
          <a:p>
            <a:pPr lvl="2"/>
            <a:r>
              <a:rPr lang="zh-TW" altLang="en-US" dirty="0"/>
              <a:t>第三層</a:t>
            </a:r>
            <a:endParaRPr lang="zh-TW" altLang="en-US" dirty="0"/>
          </a:p>
          <a:p>
            <a:pPr lvl="3"/>
            <a:r>
              <a:rPr lang="zh-TW" altLang="en-US" dirty="0"/>
              <a:t>第四層</a:t>
            </a:r>
            <a:endParaRPr lang="zh-TW" altLang="en-US" dirty="0"/>
          </a:p>
          <a:p>
            <a:pPr lvl="4"/>
            <a:r>
              <a:rPr lang="zh-TW" altLang="en-US" dirty="0"/>
              <a:t>第五層</a:t>
            </a:r>
            <a:endParaRPr lang="en-US" altLang="zh-TW" dirty="0"/>
          </a:p>
        </p:txBody>
      </p:sp>
      <p:sp>
        <p:nvSpPr>
          <p:cNvPr id="18" name="Slide Number Placeholder 17"/>
          <p:cNvSpPr>
            <a:spLocks noGrp="1"/>
          </p:cNvSpPr>
          <p:nvPr>
            <p:ph type="sldNum" sz="quarter" idx="4"/>
          </p:nvPr>
        </p:nvSpPr>
        <p:spPr>
          <a:xfrm>
            <a:off x="5800749" y="6325707"/>
            <a:ext cx="1016000" cy="365125"/>
          </a:xfrm>
          <a:prstGeom prst="rect">
            <a:avLst/>
          </a:prstGeom>
        </p:spPr>
        <p:txBody>
          <a:bodyPr vert="horz" lIns="0" tIns="0" rIns="0" bIns="0" anchor="b"/>
          <a:lstStyle>
            <a:lvl1pPr algn="r" eaLnBrk="1" fontAlgn="auto" latinLnBrk="0" hangingPunct="1">
              <a:spcBef>
                <a:spcPts val="0"/>
              </a:spcBef>
              <a:spcAft>
                <a:spcPts val="0"/>
              </a:spcAft>
              <a:defRPr kumimoji="0" sz="1200" smtClean="0">
                <a:solidFill>
                  <a:schemeClr val="tx2">
                    <a:shade val="90000"/>
                  </a:schemeClr>
                </a:solidFill>
                <a:latin typeface="Arial" panose="020B0604020202020204" pitchFamily="34" charset="0"/>
                <a:ea typeface="+mn-ea"/>
                <a:cs typeface="Arial" panose="020B0604020202020204" pitchFamily="34" charset="0"/>
              </a:defRPr>
            </a:lvl1pPr>
          </a:lstStyle>
          <a:p>
            <a:pPr>
              <a:defRPr/>
            </a:pPr>
            <a:r>
              <a:rPr lang="en-US" altLang="zh-TW" dirty="0"/>
              <a:t>CS-</a:t>
            </a:r>
            <a:fld id="{5ADB89F8-2A0E-4B58-ACCB-270A2F4E878B}" type="slidenum">
              <a:rPr lang="zh-TW" altLang="en-US" dirty="0" smtClean="0"/>
            </a:fld>
            <a:endParaRPr lang="en-US" altLang="zh-TW" dirty="0"/>
          </a:p>
        </p:txBody>
      </p:sp>
      <p:grpSp>
        <p:nvGrpSpPr>
          <p:cNvPr id="1033" name="Group 1"/>
          <p:cNvGrpSpPr/>
          <p:nvPr/>
        </p:nvGrpSpPr>
        <p:grpSpPr bwMode="auto">
          <a:xfrm>
            <a:off x="-25398" y="203200"/>
            <a:ext cx="12240684" cy="647700"/>
            <a:chOff x="-19045" y="216550"/>
            <a:chExt cx="9180548" cy="649224"/>
          </a:xfrm>
        </p:grpSpPr>
        <p:sp>
          <p:nvSpPr>
            <p:cNvPr id="12" name="Freeform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kumimoji="0" lang="en-US">
                <a:latin typeface="+mn-lt"/>
                <a:ea typeface="+mn-ea"/>
              </a:endParaRPr>
            </a:p>
          </p:txBody>
        </p:sp>
        <p:sp>
          <p:nvSpPr>
            <p:cNvPr id="13" name="Freeform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fontAlgn="auto">
                <a:spcBef>
                  <a:spcPts val="0"/>
                </a:spcBef>
                <a:spcAft>
                  <a:spcPts val="0"/>
                </a:spcAft>
                <a:defRPr/>
              </a:pPr>
              <a:endParaRPr kumimoji="0" lang="en-US">
                <a:latin typeface="+mn-lt"/>
                <a:ea typeface="+mn-ea"/>
              </a:endParaRPr>
            </a:p>
          </p:txBody>
        </p:sp>
      </p:grpSp>
      <p:cxnSp>
        <p:nvCxnSpPr>
          <p:cNvPr id="14" name="直線接點 13"/>
          <p:cNvCxnSpPr/>
          <p:nvPr/>
        </p:nvCxnSpPr>
        <p:spPr>
          <a:xfrm>
            <a:off x="609600" y="1856645"/>
            <a:ext cx="109728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Date Placeholder 9"/>
          <p:cNvSpPr txBox="1"/>
          <p:nvPr/>
        </p:nvSpPr>
        <p:spPr>
          <a:xfrm>
            <a:off x="638835" y="6417875"/>
            <a:ext cx="3062620" cy="365125"/>
          </a:xfrm>
          <a:prstGeom prst="rect">
            <a:avLst/>
          </a:prstGeom>
        </p:spPr>
        <p:txBody>
          <a:bodyPr vert="horz" lIns="0" tIns="0" rIns="0" bIns="0" anchor="b"/>
          <a:lstStyle>
            <a:defPPr>
              <a:defRPr lang="en-US"/>
            </a:defPPr>
            <a:lvl1pPr algn="l"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9pPr>
          </a:lstStyle>
          <a:p>
            <a:r>
              <a:rPr lang="en-US" altLang="zh-TW" sz="1200" dirty="0"/>
              <a:t>Dept. Information Management</a:t>
            </a:r>
            <a:endParaRPr lang="en-US" altLang="zh-TW" sz="1200" baseline="0" dirty="0"/>
          </a:p>
          <a:p>
            <a:r>
              <a:rPr lang="en-US" altLang="zh-TW" sz="1200" baseline="0" dirty="0"/>
              <a:t>National Taiwan University</a:t>
            </a:r>
            <a:endParaRPr lang="zh-TW" altLang="en-US" sz="1200" dirty="0"/>
          </a:p>
        </p:txBody>
      </p:sp>
      <p:sp>
        <p:nvSpPr>
          <p:cNvPr id="19" name="Date Placeholder 9"/>
          <p:cNvSpPr txBox="1"/>
          <p:nvPr/>
        </p:nvSpPr>
        <p:spPr>
          <a:xfrm>
            <a:off x="9847890" y="6325707"/>
            <a:ext cx="1734511" cy="365125"/>
          </a:xfrm>
          <a:prstGeom prst="rect">
            <a:avLst/>
          </a:prstGeom>
        </p:spPr>
        <p:txBody>
          <a:bodyPr vert="horz" lIns="0" tIns="0" rIns="0" bIns="0" anchor="b"/>
          <a:lstStyle>
            <a:defPPr>
              <a:defRPr lang="en-US"/>
            </a:defPPr>
            <a:lvl1pPr algn="l" rtl="0" eaLnBrk="1" fontAlgn="auto" latinLnBrk="0" hangingPunct="1">
              <a:spcBef>
                <a:spcPts val="0"/>
              </a:spcBef>
              <a:spcAft>
                <a:spcPts val="0"/>
              </a:spcAft>
              <a:defRPr kumimoji="0" sz="1200" kern="1200" smtClean="0">
                <a:solidFill>
                  <a:schemeClr val="tx2">
                    <a:shade val="90000"/>
                  </a:schemeClr>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2pPr>
            <a:lvl3pPr marL="9144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3pPr>
            <a:lvl4pPr marL="13716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4pPr>
            <a:lvl5pPr marL="1828800" algn="l" rtl="0" fontAlgn="base">
              <a:spcBef>
                <a:spcPct val="0"/>
              </a:spcBef>
              <a:spcAft>
                <a:spcPct val="0"/>
              </a:spcAft>
              <a:defRPr kumimoji="1" kern="1200">
                <a:solidFill>
                  <a:schemeClr val="tx1"/>
                </a:solidFill>
                <a:latin typeface="Arial" panose="020B0604020202020204" pitchFamily="34" charset="0"/>
                <a:ea typeface="新細明體" panose="02020500000000000000"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charset="-120"/>
                <a:cs typeface="+mn-cs"/>
              </a:defRPr>
            </a:lvl9pPr>
          </a:lstStyle>
          <a:p>
            <a:r>
              <a:rPr lang="en-US" altLang="zh-TW" sz="1200" dirty="0"/>
              <a:t>Prof. Anthony Lee</a:t>
            </a:r>
            <a:endParaRPr lang="zh-TW" altLang="en-US" sz="12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p:zoom/>
  </p:transition>
  <p:hf hdr="0"/>
  <p:txStyles>
    <p:titleStyle>
      <a:lvl1pPr algn="l" rtl="0" eaLnBrk="1" fontAlgn="base" hangingPunct="1">
        <a:spcBef>
          <a:spcPct val="0"/>
        </a:spcBef>
        <a:spcAft>
          <a:spcPct val="0"/>
        </a:spcAft>
        <a:defRPr sz="5000" kern="1200">
          <a:solidFill>
            <a:schemeClr val="tx2"/>
          </a:solidFill>
          <a:latin typeface="+mj-lt"/>
          <a:ea typeface="+mj-ea"/>
          <a:cs typeface="+mj-cs"/>
        </a:defRPr>
      </a:lvl1pPr>
      <a:lvl2pPr algn="l" rtl="0" eaLnBrk="1" fontAlgn="base" hangingPunct="1">
        <a:spcBef>
          <a:spcPct val="0"/>
        </a:spcBef>
        <a:spcAft>
          <a:spcPct val="0"/>
        </a:spcAft>
        <a:defRPr sz="5000">
          <a:solidFill>
            <a:schemeClr val="tx2"/>
          </a:solidFill>
          <a:latin typeface="Calibri" panose="020F0502020204030204" pitchFamily="34" charset="0"/>
        </a:defRPr>
      </a:lvl2pPr>
      <a:lvl3pPr algn="l" rtl="0" eaLnBrk="1" fontAlgn="base" hangingPunct="1">
        <a:spcBef>
          <a:spcPct val="0"/>
        </a:spcBef>
        <a:spcAft>
          <a:spcPct val="0"/>
        </a:spcAft>
        <a:defRPr sz="5000">
          <a:solidFill>
            <a:schemeClr val="tx2"/>
          </a:solidFill>
          <a:latin typeface="Calibri" panose="020F0502020204030204" pitchFamily="34" charset="0"/>
        </a:defRPr>
      </a:lvl3pPr>
      <a:lvl4pPr algn="l" rtl="0" eaLnBrk="1" fontAlgn="base" hangingPunct="1">
        <a:spcBef>
          <a:spcPct val="0"/>
        </a:spcBef>
        <a:spcAft>
          <a:spcPct val="0"/>
        </a:spcAft>
        <a:defRPr sz="5000">
          <a:solidFill>
            <a:schemeClr val="tx2"/>
          </a:solidFill>
          <a:latin typeface="Calibri" panose="020F0502020204030204" pitchFamily="34" charset="0"/>
        </a:defRPr>
      </a:lvl4pPr>
      <a:lvl5pPr algn="l" rtl="0" eaLnBrk="1" fontAlgn="base" hangingPunct="1">
        <a:spcBef>
          <a:spcPct val="0"/>
        </a:spcBef>
        <a:spcAft>
          <a:spcPct val="0"/>
        </a:spcAft>
        <a:defRPr sz="5000">
          <a:solidFill>
            <a:schemeClr val="tx2"/>
          </a:solidFill>
          <a:latin typeface="Calibri" panose="020F0502020204030204" pitchFamily="34" charset="0"/>
        </a:defRPr>
      </a:lvl5pPr>
      <a:lvl6pPr marL="457200" algn="l" rtl="0" eaLnBrk="1" fontAlgn="base" hangingPunct="1">
        <a:spcBef>
          <a:spcPct val="0"/>
        </a:spcBef>
        <a:spcAft>
          <a:spcPct val="0"/>
        </a:spcAft>
        <a:defRPr sz="5000">
          <a:solidFill>
            <a:schemeClr val="tx2"/>
          </a:solidFill>
          <a:latin typeface="Calibri" panose="020F0502020204030204" pitchFamily="34" charset="0"/>
        </a:defRPr>
      </a:lvl6pPr>
      <a:lvl7pPr marL="914400" algn="l" rtl="0" eaLnBrk="1" fontAlgn="base" hangingPunct="1">
        <a:spcBef>
          <a:spcPct val="0"/>
        </a:spcBef>
        <a:spcAft>
          <a:spcPct val="0"/>
        </a:spcAft>
        <a:defRPr sz="5000">
          <a:solidFill>
            <a:schemeClr val="tx2"/>
          </a:solidFill>
          <a:latin typeface="Calibri" panose="020F0502020204030204" pitchFamily="34" charset="0"/>
        </a:defRPr>
      </a:lvl7pPr>
      <a:lvl8pPr marL="1371600" algn="l" rtl="0" eaLnBrk="1" fontAlgn="base" hangingPunct="1">
        <a:spcBef>
          <a:spcPct val="0"/>
        </a:spcBef>
        <a:spcAft>
          <a:spcPct val="0"/>
        </a:spcAft>
        <a:defRPr sz="5000">
          <a:solidFill>
            <a:schemeClr val="tx2"/>
          </a:solidFill>
          <a:latin typeface="Calibri" panose="020F0502020204030204" pitchFamily="34" charset="0"/>
        </a:defRPr>
      </a:lvl8pPr>
      <a:lvl9pPr marL="1828800" algn="l" rtl="0" eaLnBrk="1" fontAlgn="base" hangingPunct="1">
        <a:spcBef>
          <a:spcPct val="0"/>
        </a:spcBef>
        <a:spcAft>
          <a:spcPct val="0"/>
        </a:spcAft>
        <a:defRPr sz="5000">
          <a:solidFill>
            <a:schemeClr val="tx2"/>
          </a:solidFill>
          <a:latin typeface="Calibri" panose="020F0502020204030204" pitchFamily="34" charset="0"/>
        </a:defRPr>
      </a:lvl9pPr>
    </p:titleStyle>
    <p:bodyStyle>
      <a:lvl1pPr marL="273050" indent="-273050" algn="l" rtl="0" eaLnBrk="1" fontAlgn="base" hangingPunct="1">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40080" indent="-246380" algn="l" rtl="0" eaLnBrk="1" fontAlgn="base" hangingPunct="1">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380" algn="l" rtl="0" eaLnBrk="1" fontAlgn="base" hangingPunct="1">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1" fontAlgn="base" hangingPunct="1">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405" indent="-209550" algn="l" rtl="0" eaLnBrk="1" fontAlgn="base" hangingPunct="1">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185" algn="l" rtl="0" eaLnBrk="1" latinLnBrk="0" hangingPunct="1">
        <a:spcBef>
          <a:spcPct val="20000"/>
        </a:spcBef>
        <a:buClr>
          <a:schemeClr val="accent5"/>
        </a:buClr>
        <a:buSzPct val="80000"/>
        <a:buFont typeface="Wingdings 2" panose="05020102010507070707"/>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panose="05020102010507070707"/>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4.bin"/></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5.png"/></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6.wmf"/></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7.png"/></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8.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9.png"/></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20.png"/></Relationships>
</file>

<file path=ppt/slides/_rels/slide1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2.png"/><Relationship Id="rId1" Type="http://schemas.openxmlformats.org/officeDocument/2006/relationships/image" Target="../media/image121.png"/></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123.png"/></Relationships>
</file>

<file path=ppt/slides/_rels/slide11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image" Target="../media/image124.png"/></Relationships>
</file>

<file path=ppt/slides/_rels/slide1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1.png"/><Relationship Id="rId4" Type="http://schemas.openxmlformats.org/officeDocument/2006/relationships/image" Target="../media/image130.png"/><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image" Target="../media/image127.png"/></Relationships>
</file>

<file path=ppt/slides/_rels/slide11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133.png"/><Relationship Id="rId1" Type="http://schemas.openxmlformats.org/officeDocument/2006/relationships/image" Target="../media/image132.png"/></Relationships>
</file>

<file path=ppt/slides/_rels/slide11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134.png"/><Relationship Id="rId1" Type="http://schemas.openxmlformats.org/officeDocument/2006/relationships/image" Target="../media/image132.png"/></Relationships>
</file>

<file path=ppt/slides/_rels/slide117.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2.xml"/><Relationship Id="rId2" Type="http://schemas.openxmlformats.org/officeDocument/2006/relationships/image" Target="../media/image135.png"/><Relationship Id="rId1" Type="http://schemas.openxmlformats.org/officeDocument/2006/relationships/image" Target="../media/image132.png"/></Relationships>
</file>

<file path=ppt/slides/_rels/slide1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7.png"/><Relationship Id="rId1" Type="http://schemas.openxmlformats.org/officeDocument/2006/relationships/image" Target="../media/image136.png"/></Relationships>
</file>

<file path=ppt/slides/_rels/slide119.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7.xml"/><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image" Target="../media/image138.png"/></Relationships>
</file>

<file path=ppt/slides/_rels/slide12.xml.rels><?xml version="1.0" encoding="UTF-8" standalone="yes"?>
<Relationships xmlns="http://schemas.openxmlformats.org/package/2006/relationships"><Relationship Id="rId7"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oleObject" Target="../embeddings/oleObject6.bin"/><Relationship Id="rId3" Type="http://schemas.openxmlformats.org/officeDocument/2006/relationships/image" Target="../media/image13.wmf"/><Relationship Id="rId2" Type="http://schemas.openxmlformats.org/officeDocument/2006/relationships/oleObject" Target="../embeddings/oleObject5.bin"/><Relationship Id="rId1" Type="http://schemas.openxmlformats.org/officeDocument/2006/relationships/image" Target="../media/image12.png"/></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1.png"/></Relationships>
</file>

<file path=ppt/slides/_rels/slide1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image" Target="../media/image142.wmf"/></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6.png"/><Relationship Id="rId1" Type="http://schemas.openxmlformats.org/officeDocument/2006/relationships/image" Target="../media/image145.wmf"/></Relationships>
</file>

<file path=ppt/slides/_rels/slide1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8.png"/><Relationship Id="rId1" Type="http://schemas.openxmlformats.org/officeDocument/2006/relationships/image" Target="../media/image147.wmf"/></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9.wmf"/></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151.png"/><Relationship Id="rId1" Type="http://schemas.openxmlformats.org/officeDocument/2006/relationships/image" Target="../media/image150.png"/></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2.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155.png"/><Relationship Id="rId2" Type="http://schemas.openxmlformats.org/officeDocument/2006/relationships/image" Target="../media/image154.png"/><Relationship Id="rId1" Type="http://schemas.openxmlformats.org/officeDocument/2006/relationships/image" Target="../media/image15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56.png"/></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7.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11.bin"/><Relationship Id="rId8" Type="http://schemas.openxmlformats.org/officeDocument/2006/relationships/image" Target="../media/image21.wmf"/><Relationship Id="rId7" Type="http://schemas.openxmlformats.org/officeDocument/2006/relationships/oleObject" Target="../embeddings/oleObject10.bin"/><Relationship Id="rId6" Type="http://schemas.openxmlformats.org/officeDocument/2006/relationships/image" Target="../media/image20.wmf"/><Relationship Id="rId5" Type="http://schemas.openxmlformats.org/officeDocument/2006/relationships/oleObject" Target="../embeddings/oleObject9.bin"/><Relationship Id="rId4" Type="http://schemas.openxmlformats.org/officeDocument/2006/relationships/image" Target="../media/image19.wmf"/><Relationship Id="rId3" Type="http://schemas.openxmlformats.org/officeDocument/2006/relationships/oleObject" Target="../embeddings/oleObject8.bin"/><Relationship Id="rId2" Type="http://schemas.openxmlformats.org/officeDocument/2006/relationships/image" Target="../media/image18.emf"/><Relationship Id="rId16" Type="http://schemas.openxmlformats.org/officeDocument/2006/relationships/vmlDrawing" Target="../drawings/vmlDrawing6.vml"/><Relationship Id="rId15" Type="http://schemas.openxmlformats.org/officeDocument/2006/relationships/slideLayout" Target="../slideLayouts/slideLayout4.xml"/><Relationship Id="rId14" Type="http://schemas.openxmlformats.org/officeDocument/2006/relationships/image" Target="../media/image24.wmf"/><Relationship Id="rId13" Type="http://schemas.openxmlformats.org/officeDocument/2006/relationships/oleObject" Target="../embeddings/oleObject13.bin"/><Relationship Id="rId12" Type="http://schemas.openxmlformats.org/officeDocument/2006/relationships/image" Target="../media/image23.wmf"/><Relationship Id="rId11" Type="http://schemas.openxmlformats.org/officeDocument/2006/relationships/oleObject" Target="../embeddings/oleObject12.bin"/><Relationship Id="rId10" Type="http://schemas.openxmlformats.org/officeDocument/2006/relationships/image" Target="../media/image22.emf"/><Relationship Id="rId1"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wmf"/><Relationship Id="rId1" Type="http://schemas.openxmlformats.org/officeDocument/2006/relationships/oleObject" Target="../embeddings/oleObject14.bin"/></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2.xml"/><Relationship Id="rId6" Type="http://schemas.openxmlformats.org/officeDocument/2006/relationships/image" Target="../media/image29.wmf"/><Relationship Id="rId5" Type="http://schemas.openxmlformats.org/officeDocument/2006/relationships/oleObject" Target="../embeddings/oleObject17.bin"/><Relationship Id="rId4" Type="http://schemas.openxmlformats.org/officeDocument/2006/relationships/image" Target="../media/image28.wmf"/><Relationship Id="rId3" Type="http://schemas.openxmlformats.org/officeDocument/2006/relationships/oleObject" Target="../embeddings/oleObject16.bin"/><Relationship Id="rId2" Type="http://schemas.openxmlformats.org/officeDocument/2006/relationships/image" Target="../media/image27.wmf"/><Relationship Id="rId1" Type="http://schemas.openxmlformats.org/officeDocument/2006/relationships/oleObject" Target="../embeddings/oleObject15.bin"/></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9.vml"/><Relationship Id="rId5" Type="http://schemas.openxmlformats.org/officeDocument/2006/relationships/slideLayout" Target="../slideLayouts/slideLayout2.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wmf"/><Relationship Id="rId1" Type="http://schemas.openxmlformats.org/officeDocument/2006/relationships/oleObject" Target="../embeddings/oleObject18.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customXml" Target="../ink/ink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42.emf"/><Relationship Id="rId1" Type="http://schemas.openxmlformats.org/officeDocument/2006/relationships/oleObject" Target="../embeddings/oleObject19.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44.wmf"/><Relationship Id="rId1" Type="http://schemas.openxmlformats.org/officeDocument/2006/relationships/oleObject" Target="../embeddings/oleObject20.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2.xml"/><Relationship Id="rId4" Type="http://schemas.openxmlformats.org/officeDocument/2006/relationships/image" Target="../media/image46.wmf"/><Relationship Id="rId3" Type="http://schemas.openxmlformats.org/officeDocument/2006/relationships/oleObject" Target="../embeddings/oleObject22.bin"/><Relationship Id="rId2" Type="http://schemas.openxmlformats.org/officeDocument/2006/relationships/image" Target="../media/image45.wmf"/><Relationship Id="rId1" Type="http://schemas.openxmlformats.org/officeDocument/2006/relationships/oleObject" Target="../embeddings/oleObject21.bin"/></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38.xml.rels><?xml version="1.0" encoding="UTF-8" standalone="yes"?>
<Relationships xmlns="http://schemas.openxmlformats.org/package/2006/relationships"><Relationship Id="rId5" Type="http://schemas.openxmlformats.org/officeDocument/2006/relationships/vmlDrawing" Target="../drawings/vmlDrawing13.vml"/><Relationship Id="rId4" Type="http://schemas.openxmlformats.org/officeDocument/2006/relationships/slideLayout" Target="../slideLayouts/slideLayout2.xml"/><Relationship Id="rId3" Type="http://schemas.openxmlformats.org/officeDocument/2006/relationships/image" Target="../media/image52.wmf"/><Relationship Id="rId2" Type="http://schemas.openxmlformats.org/officeDocument/2006/relationships/oleObject" Target="../embeddings/oleObject23.bin"/><Relationship Id="rId1" Type="http://schemas.openxmlformats.org/officeDocument/2006/relationships/image" Target="../media/image51.png"/></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42.emf"/><Relationship Id="rId1" Type="http://schemas.openxmlformats.org/officeDocument/2006/relationships/oleObject" Target="../embeddings/oleObject24.bin"/></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image" Target="../media/image3.wmf"/></Relationships>
</file>

<file path=ppt/slides/_rels/slide40.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54.emf"/><Relationship Id="rId3" Type="http://schemas.openxmlformats.org/officeDocument/2006/relationships/oleObject" Target="../embeddings/oleObject26.bin"/><Relationship Id="rId2" Type="http://schemas.openxmlformats.org/officeDocument/2006/relationships/image" Target="../media/image53.emf"/><Relationship Id="rId1" Type="http://schemas.openxmlformats.org/officeDocument/2006/relationships/oleObject" Target="../embeddings/oleObject25.bin"/></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5.png"/></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57.png"/><Relationship Id="rId3" Type="http://schemas.openxmlformats.org/officeDocument/2006/relationships/customXml" Target="../ink/ink2.xml"/><Relationship Id="rId2" Type="http://schemas.openxmlformats.org/officeDocument/2006/relationships/image" Target="../media/image56.wmf"/><Relationship Id="rId1" Type="http://schemas.openxmlformats.org/officeDocument/2006/relationships/oleObject" Target="../embeddings/oleObject27.bin"/></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vmlDrawing" Target="../drawings/vmlDrawing17.vml"/><Relationship Id="rId3" Type="http://schemas.openxmlformats.org/officeDocument/2006/relationships/slideLayout" Target="../slideLayouts/slideLayout2.xml"/><Relationship Id="rId2" Type="http://schemas.openxmlformats.org/officeDocument/2006/relationships/image" Target="../media/image59.wmf"/><Relationship Id="rId1" Type="http://schemas.openxmlformats.org/officeDocument/2006/relationships/oleObject" Target="../embeddings/oleObject28.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3" Type="http://schemas.openxmlformats.org/officeDocument/2006/relationships/oleObject" Target="../embeddings/oleObject2.bin"/><Relationship Id="rId2" Type="http://schemas.openxmlformats.org/officeDocument/2006/relationships/image" Target="../media/image7.wmf"/><Relationship Id="rId1" Type="http://schemas.openxmlformats.org/officeDocument/2006/relationships/image" Target="../media/image6.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6.xml"/><Relationship Id="rId2" Type="http://schemas.openxmlformats.org/officeDocument/2006/relationships/image" Target="../media/image60.emf"/><Relationship Id="rId1" Type="http://schemas.openxmlformats.org/officeDocument/2006/relationships/oleObject" Target="../embeddings/oleObject29.bin"/></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6.xml"/><Relationship Id="rId2" Type="http://schemas.openxmlformats.org/officeDocument/2006/relationships/image" Target="../media/image61.emf"/><Relationship Id="rId1" Type="http://schemas.openxmlformats.org/officeDocument/2006/relationships/oleObject" Target="../embeddings/oleObject30.bin"/></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20.vml"/><Relationship Id="rId3" Type="http://schemas.openxmlformats.org/officeDocument/2006/relationships/slideLayout" Target="../slideLayouts/slideLayout6.xml"/><Relationship Id="rId2" Type="http://schemas.openxmlformats.org/officeDocument/2006/relationships/image" Target="../media/image62.emf"/><Relationship Id="rId1" Type="http://schemas.openxmlformats.org/officeDocument/2006/relationships/oleObject" Target="../embeddings/oleObject31.bin"/></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6.xml"/><Relationship Id="rId2" Type="http://schemas.openxmlformats.org/officeDocument/2006/relationships/image" Target="../media/image62.emf"/><Relationship Id="rId1" Type="http://schemas.openxmlformats.org/officeDocument/2006/relationships/oleObject" Target="../embeddings/oleObject32.bin"/></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22.vml"/><Relationship Id="rId3" Type="http://schemas.openxmlformats.org/officeDocument/2006/relationships/slideLayout" Target="../slideLayouts/slideLayout6.xml"/><Relationship Id="rId2" Type="http://schemas.openxmlformats.org/officeDocument/2006/relationships/image" Target="../media/image63.emf"/><Relationship Id="rId1" Type="http://schemas.openxmlformats.org/officeDocument/2006/relationships/oleObject" Target="../embeddings/oleObject33.bin"/></Relationships>
</file>

<file path=ppt/slides/_rels/slide58.xml.rels><?xml version="1.0" encoding="UTF-8" standalone="yes"?>
<Relationships xmlns="http://schemas.openxmlformats.org/package/2006/relationships"><Relationship Id="rId5" Type="http://schemas.openxmlformats.org/officeDocument/2006/relationships/vmlDrawing" Target="../drawings/vmlDrawing23.vml"/><Relationship Id="rId4" Type="http://schemas.openxmlformats.org/officeDocument/2006/relationships/slideLayout" Target="../slideLayouts/slideLayout6.xml"/><Relationship Id="rId3" Type="http://schemas.openxmlformats.org/officeDocument/2006/relationships/image" Target="../media/image65.png"/><Relationship Id="rId2" Type="http://schemas.openxmlformats.org/officeDocument/2006/relationships/image" Target="../media/image64.emf"/><Relationship Id="rId1" Type="http://schemas.openxmlformats.org/officeDocument/2006/relationships/oleObject" Target="../embeddings/oleObject34.bin"/></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69.wmf"/><Relationship Id="rId7" Type="http://schemas.openxmlformats.org/officeDocument/2006/relationships/oleObject" Target="../embeddings/oleObject38.bin"/><Relationship Id="rId6" Type="http://schemas.openxmlformats.org/officeDocument/2006/relationships/image" Target="../media/image68.wmf"/><Relationship Id="rId5" Type="http://schemas.openxmlformats.org/officeDocument/2006/relationships/oleObject" Target="../embeddings/oleObject37.bin"/><Relationship Id="rId4" Type="http://schemas.openxmlformats.org/officeDocument/2006/relationships/image" Target="../media/image67.wmf"/><Relationship Id="rId3" Type="http://schemas.openxmlformats.org/officeDocument/2006/relationships/oleObject" Target="../embeddings/oleObject36.bin"/><Relationship Id="rId2" Type="http://schemas.openxmlformats.org/officeDocument/2006/relationships/image" Target="../media/image66.emf"/><Relationship Id="rId14" Type="http://schemas.openxmlformats.org/officeDocument/2006/relationships/vmlDrawing" Target="../drawings/vmlDrawing24.vml"/><Relationship Id="rId13" Type="http://schemas.openxmlformats.org/officeDocument/2006/relationships/slideLayout" Target="../slideLayouts/slideLayout2.xml"/><Relationship Id="rId12" Type="http://schemas.openxmlformats.org/officeDocument/2006/relationships/image" Target="../media/image71.wmf"/><Relationship Id="rId11" Type="http://schemas.openxmlformats.org/officeDocument/2006/relationships/oleObject" Target="../embeddings/oleObject40.bin"/><Relationship Id="rId10" Type="http://schemas.openxmlformats.org/officeDocument/2006/relationships/image" Target="../media/image70.wmf"/><Relationship Id="rId1" Type="http://schemas.openxmlformats.org/officeDocument/2006/relationships/oleObject" Target="../embeddings/oleObject35.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2.png"/></Relationships>
</file>

<file path=ppt/slides/_rels/slide61.xml.rels><?xml version="1.0" encoding="UTF-8" standalone="yes"?>
<Relationships xmlns="http://schemas.openxmlformats.org/package/2006/relationships"><Relationship Id="rId8" Type="http://schemas.openxmlformats.org/officeDocument/2006/relationships/vmlDrawing" Target="../drawings/vmlDrawing25.vml"/><Relationship Id="rId7" Type="http://schemas.openxmlformats.org/officeDocument/2006/relationships/slideLayout" Target="../slideLayouts/slideLayout2.xml"/><Relationship Id="rId6" Type="http://schemas.openxmlformats.org/officeDocument/2006/relationships/image" Target="../media/image74.wmf"/><Relationship Id="rId5" Type="http://schemas.openxmlformats.org/officeDocument/2006/relationships/oleObject" Target="../embeddings/oleObject43.bin"/><Relationship Id="rId4" Type="http://schemas.openxmlformats.org/officeDocument/2006/relationships/image" Target="../media/image73.wmf"/><Relationship Id="rId3" Type="http://schemas.openxmlformats.org/officeDocument/2006/relationships/oleObject" Target="../embeddings/oleObject42.bin"/><Relationship Id="rId2" Type="http://schemas.openxmlformats.org/officeDocument/2006/relationships/image" Target="../media/image70.wmf"/><Relationship Id="rId1" Type="http://schemas.openxmlformats.org/officeDocument/2006/relationships/oleObject" Target="../embeddings/oleObject41.bin"/></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5.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6.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7.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9.png"/><Relationship Id="rId1" Type="http://schemas.openxmlformats.org/officeDocument/2006/relationships/image" Target="../media/image78.png"/></Relationships>
</file>

<file path=ppt/slides/_rels/slide68.xml.rels><?xml version="1.0" encoding="UTF-8" standalone="yes"?>
<Relationships xmlns="http://schemas.openxmlformats.org/package/2006/relationships"><Relationship Id="rId9" Type="http://schemas.openxmlformats.org/officeDocument/2006/relationships/image" Target="../media/image85.wmf"/><Relationship Id="rId8" Type="http://schemas.openxmlformats.org/officeDocument/2006/relationships/oleObject" Target="../embeddings/oleObject46.bin"/><Relationship Id="rId7" Type="http://schemas.openxmlformats.org/officeDocument/2006/relationships/image" Target="../media/image84.wmf"/><Relationship Id="rId6" Type="http://schemas.openxmlformats.org/officeDocument/2006/relationships/oleObject" Target="../embeddings/oleObject45.bin"/><Relationship Id="rId5" Type="http://schemas.openxmlformats.org/officeDocument/2006/relationships/image" Target="../media/image83.wmf"/><Relationship Id="rId4" Type="http://schemas.openxmlformats.org/officeDocument/2006/relationships/oleObject" Target="../embeddings/oleObject44.bin"/><Relationship Id="rId3" Type="http://schemas.openxmlformats.org/officeDocument/2006/relationships/image" Target="../media/image82.png"/><Relationship Id="rId2" Type="http://schemas.openxmlformats.org/officeDocument/2006/relationships/image" Target="../media/image81.png"/><Relationship Id="rId14" Type="http://schemas.openxmlformats.org/officeDocument/2006/relationships/vmlDrawing" Target="../drawings/vmlDrawing26.vml"/><Relationship Id="rId13" Type="http://schemas.openxmlformats.org/officeDocument/2006/relationships/slideLayout" Target="../slideLayouts/slideLayout2.xml"/><Relationship Id="rId12" Type="http://schemas.openxmlformats.org/officeDocument/2006/relationships/oleObject" Target="../embeddings/oleObject48.bin"/><Relationship Id="rId11" Type="http://schemas.openxmlformats.org/officeDocument/2006/relationships/image" Target="../media/image86.wmf"/><Relationship Id="rId10" Type="http://schemas.openxmlformats.org/officeDocument/2006/relationships/oleObject" Target="../embeddings/oleObject47.bin"/><Relationship Id="rId1" Type="http://schemas.openxmlformats.org/officeDocument/2006/relationships/image" Target="../media/image80.png"/></Relationships>
</file>

<file path=ppt/slides/_rels/slide69.xml.rels><?xml version="1.0" encoding="UTF-8" standalone="yes"?>
<Relationships xmlns="http://schemas.openxmlformats.org/package/2006/relationships"><Relationship Id="rId4" Type="http://schemas.openxmlformats.org/officeDocument/2006/relationships/vmlDrawing" Target="../drawings/vmlDrawing27.vml"/><Relationship Id="rId3" Type="http://schemas.openxmlformats.org/officeDocument/2006/relationships/slideLayout" Target="../slideLayouts/slideLayout2.xml"/><Relationship Id="rId2" Type="http://schemas.openxmlformats.org/officeDocument/2006/relationships/image" Target="../media/image87.wmf"/><Relationship Id="rId1" Type="http://schemas.openxmlformats.org/officeDocument/2006/relationships/oleObject" Target="../embeddings/oleObject49.bin"/></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9.png"/><Relationship Id="rId1" Type="http://schemas.openxmlformats.org/officeDocument/2006/relationships/image" Target="../media/image88.png"/></Relationships>
</file>

<file path=ppt/slides/_rels/slide71.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2.xml"/><Relationship Id="rId4" Type="http://schemas.openxmlformats.org/officeDocument/2006/relationships/image" Target="../media/image91.png"/><Relationship Id="rId3" Type="http://schemas.openxmlformats.org/officeDocument/2006/relationships/oleObject" Target="../embeddings/oleObject51.bin"/><Relationship Id="rId2" Type="http://schemas.openxmlformats.org/officeDocument/2006/relationships/image" Target="../media/image90.wmf"/><Relationship Id="rId1" Type="http://schemas.openxmlformats.org/officeDocument/2006/relationships/oleObject" Target="../embeddings/oleObject50.bin"/></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2.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3.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4.jpe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5.jpe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1.png"/></Relationships>
</file>

<file path=ppt/slides/_rels/slide7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image" Target="../media/image9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2.xml"/><Relationship Id="rId2" Type="http://schemas.openxmlformats.org/officeDocument/2006/relationships/image" Target="../media/image100.emf"/><Relationship Id="rId1" Type="http://schemas.openxmlformats.org/officeDocument/2006/relationships/oleObject" Target="../embeddings/oleObject52.bin"/></Relationships>
</file>

<file path=ppt/slides/_rels/slide81.xml.rels><?xml version="1.0" encoding="UTF-8" standalone="yes"?>
<Relationships xmlns="http://schemas.openxmlformats.org/package/2006/relationships"><Relationship Id="rId6" Type="http://schemas.openxmlformats.org/officeDocument/2006/relationships/vmlDrawing" Target="../drawings/vmlDrawing30.vml"/><Relationship Id="rId5" Type="http://schemas.openxmlformats.org/officeDocument/2006/relationships/slideLayout" Target="../slideLayouts/slideLayout2.xml"/><Relationship Id="rId4" Type="http://schemas.openxmlformats.org/officeDocument/2006/relationships/image" Target="../media/image102.wmf"/><Relationship Id="rId3" Type="http://schemas.openxmlformats.org/officeDocument/2006/relationships/oleObject" Target="../embeddings/oleObject54.bin"/><Relationship Id="rId2" Type="http://schemas.openxmlformats.org/officeDocument/2006/relationships/image" Target="../media/image101.wmf"/><Relationship Id="rId1" Type="http://schemas.openxmlformats.org/officeDocument/2006/relationships/oleObject" Target="../embeddings/oleObject53.bin"/></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4.png"/><Relationship Id="rId1" Type="http://schemas.openxmlformats.org/officeDocument/2006/relationships/image" Target="../media/image103.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6.png"/><Relationship Id="rId1" Type="http://schemas.openxmlformats.org/officeDocument/2006/relationships/image" Target="../media/image105.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7.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4" Type="http://schemas.openxmlformats.org/officeDocument/2006/relationships/vmlDrawing" Target="../drawings/vmlDrawing31.vml"/><Relationship Id="rId3" Type="http://schemas.openxmlformats.org/officeDocument/2006/relationships/slideLayout" Target="../slideLayouts/slideLayout2.xml"/><Relationship Id="rId2" Type="http://schemas.openxmlformats.org/officeDocument/2006/relationships/image" Target="../media/image108.wmf"/><Relationship Id="rId1" Type="http://schemas.openxmlformats.org/officeDocument/2006/relationships/oleObject" Target="../embeddings/oleObject55.bin"/></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1.emf"/><Relationship Id="rId1" Type="http://schemas.openxmlformats.org/officeDocument/2006/relationships/oleObject" Target="../embeddings/oleObject3.bin"/></Relationships>
</file>

<file path=ppt/slides/_rels/slide9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2.png"/><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image" Target="../media/image109.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13.png"/></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800" dirty="0">
                <a:latin typeface="Arial" panose="020B0604020202020204" pitchFamily="34" charset="0"/>
                <a:ea typeface="新細明體" panose="02020500000000000000" charset="-120"/>
                <a:cs typeface="Arial" panose="020B0604020202020204" pitchFamily="34" charset="0"/>
              </a:rPr>
              <a:t>Classification and Prediction</a:t>
            </a:r>
            <a:endParaRPr lang="zh-TW" altLang="en-US" sz="4800" dirty="0"/>
          </a:p>
        </p:txBody>
      </p:sp>
      <p:sp>
        <p:nvSpPr>
          <p:cNvPr id="3" name="內容版面配置區 2"/>
          <p:cNvSpPr>
            <a:spLocks noGrp="1"/>
          </p:cNvSpPr>
          <p:nvPr>
            <p:ph idx="1"/>
          </p:nvPr>
        </p:nvSpPr>
        <p:spPr/>
        <p:txBody>
          <a:bodyPr/>
          <a:lstStyle/>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What is classification? What is prediction?</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Issues regarding classification and prediction</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Classification by decision tree induction</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Bayesian classification</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Rule-based classification</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Support vector machines</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Associative classification </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Lazy learners (or learning from your neighbors)</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Ensemble methods</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Model selection</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Summary</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endParaRPr lang="zh-TW" altLang="en-US" sz="2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81200" y="608406"/>
            <a:ext cx="8229600" cy="1143000"/>
          </a:xfrm>
        </p:spPr>
        <p:txBody>
          <a:bodyPr/>
          <a:lstStyle/>
          <a:p>
            <a:r>
              <a:rPr lang="en-US" altLang="zh-TW" sz="4000" dirty="0">
                <a:solidFill>
                  <a:schemeClr val="accent2">
                    <a:lumMod val="50000"/>
                  </a:schemeClr>
                </a:solidFill>
                <a:latin typeface="Arial" panose="020B0604020202020204" pitchFamily="34" charset="0"/>
                <a:ea typeface="新細明體" panose="02020500000000000000" charset="-120"/>
                <a:cs typeface="Arial" panose="020B0604020202020204" pitchFamily="34" charset="0"/>
              </a:rPr>
              <a:t>A Decision Tree for “</a:t>
            </a:r>
            <a:r>
              <a:rPr lang="en-US" altLang="zh-TW" sz="4000" i="1" dirty="0">
                <a:solidFill>
                  <a:schemeClr val="accent2">
                    <a:lumMod val="50000"/>
                  </a:schemeClr>
                </a:solidFill>
                <a:latin typeface="Arial" panose="020B0604020202020204" pitchFamily="34" charset="0"/>
                <a:ea typeface="新細明體" panose="02020500000000000000" charset="-120"/>
                <a:cs typeface="Arial" panose="020B0604020202020204" pitchFamily="34" charset="0"/>
              </a:rPr>
              <a:t>buy”</a:t>
            </a:r>
            <a:endParaRPr lang="zh-TW" altLang="en-US" sz="4000" dirty="0"/>
          </a:p>
        </p:txBody>
      </p:sp>
      <p:grpSp>
        <p:nvGrpSpPr>
          <p:cNvPr id="4" name="Group 64"/>
          <p:cNvGrpSpPr/>
          <p:nvPr/>
        </p:nvGrpSpPr>
        <p:grpSpPr bwMode="auto">
          <a:xfrm>
            <a:off x="5486400" y="2209800"/>
            <a:ext cx="6311900" cy="3814763"/>
            <a:chOff x="766" y="1152"/>
            <a:chExt cx="3976" cy="2403"/>
          </a:xfrm>
        </p:grpSpPr>
        <p:sp>
          <p:nvSpPr>
            <p:cNvPr id="5" name="Rectangle 3"/>
            <p:cNvSpPr>
              <a:spLocks noChangeArrowheads="1"/>
            </p:cNvSpPr>
            <p:nvPr/>
          </p:nvSpPr>
          <p:spPr bwMode="auto">
            <a:xfrm>
              <a:off x="2387" y="1152"/>
              <a:ext cx="475" cy="296"/>
            </a:xfrm>
            <a:prstGeom prst="rect">
              <a:avLst/>
            </a:prstGeom>
            <a:solidFill>
              <a:srgbClr val="00CCFF"/>
            </a:solidFill>
            <a:ln w="12700">
              <a:solidFill>
                <a:schemeClr val="tx1"/>
              </a:solidFill>
              <a:miter lim="800000"/>
            </a:ln>
          </p:spPr>
          <p:txBody>
            <a:bodyPr wrap="none" lIns="92075" tIns="46038" rIns="92075" bIns="46038">
              <a:spAutoFit/>
            </a:bodyPr>
            <a:lstStyle/>
            <a:p>
              <a:pPr algn="ctr" eaLnBrk="0" hangingPunct="0"/>
              <a:r>
                <a:rPr lang="en-US" altLang="zh-TW" sz="2400" dirty="0">
                  <a:latin typeface="Times New Roman" panose="02020603050405020304" pitchFamily="18" charset="0"/>
                </a:rPr>
                <a:t>age?</a:t>
              </a:r>
              <a:endParaRPr lang="en-US" altLang="zh-TW" sz="2400" dirty="0">
                <a:latin typeface="Times New Roman" panose="02020603050405020304" pitchFamily="18" charset="0"/>
              </a:endParaRPr>
            </a:p>
          </p:txBody>
        </p:sp>
        <p:sp>
          <p:nvSpPr>
            <p:cNvPr id="6" name="Rectangle 5"/>
            <p:cNvSpPr>
              <a:spLocks noChangeArrowheads="1"/>
            </p:cNvSpPr>
            <p:nvPr/>
          </p:nvSpPr>
          <p:spPr bwMode="auto">
            <a:xfrm>
              <a:off x="1229" y="2342"/>
              <a:ext cx="763" cy="296"/>
            </a:xfrm>
            <a:prstGeom prst="rect">
              <a:avLst/>
            </a:prstGeom>
            <a:solidFill>
              <a:srgbClr val="00FFCC"/>
            </a:solidFill>
            <a:ln w="12700">
              <a:solidFill>
                <a:schemeClr val="tx1"/>
              </a:solidFill>
              <a:miter lim="800000"/>
            </a:ln>
          </p:spPr>
          <p:txBody>
            <a:bodyPr wrap="none" lIns="92075" tIns="46038" rIns="92075" bIns="46038">
              <a:spAutoFit/>
            </a:bodyPr>
            <a:lstStyle/>
            <a:p>
              <a:pPr algn="ctr" eaLnBrk="0" hangingPunct="0"/>
              <a:r>
                <a:rPr lang="en-US" altLang="zh-TW" sz="2400">
                  <a:latin typeface="Times New Roman" panose="02020603050405020304" pitchFamily="18" charset="0"/>
                </a:rPr>
                <a:t>student?</a:t>
              </a:r>
              <a:endParaRPr lang="en-US" altLang="zh-TW" sz="2400">
                <a:latin typeface="Times New Roman" panose="02020603050405020304" pitchFamily="18" charset="0"/>
              </a:endParaRPr>
            </a:p>
          </p:txBody>
        </p:sp>
        <p:sp>
          <p:nvSpPr>
            <p:cNvPr id="7" name="Rectangle 6"/>
            <p:cNvSpPr>
              <a:spLocks noChangeArrowheads="1"/>
            </p:cNvSpPr>
            <p:nvPr/>
          </p:nvSpPr>
          <p:spPr bwMode="auto">
            <a:xfrm>
              <a:off x="3432" y="2342"/>
              <a:ext cx="1140" cy="296"/>
            </a:xfrm>
            <a:prstGeom prst="rect">
              <a:avLst/>
            </a:prstGeom>
            <a:solidFill>
              <a:srgbClr val="99CCFF"/>
            </a:solidFill>
            <a:ln w="12700">
              <a:solidFill>
                <a:schemeClr val="tx1"/>
              </a:solidFill>
              <a:miter lim="800000"/>
            </a:ln>
          </p:spPr>
          <p:txBody>
            <a:bodyPr wrap="none" lIns="92075" tIns="46038" rIns="92075" bIns="46038">
              <a:spAutoFit/>
            </a:bodyPr>
            <a:lstStyle/>
            <a:p>
              <a:pPr algn="ctr" eaLnBrk="0" hangingPunct="0"/>
              <a:r>
                <a:rPr lang="en-US" altLang="zh-TW" sz="2400">
                  <a:latin typeface="Times New Roman" panose="02020603050405020304" pitchFamily="18" charset="0"/>
                </a:rPr>
                <a:t>credit rating?</a:t>
              </a:r>
              <a:endParaRPr lang="en-US" altLang="zh-TW" sz="2400">
                <a:latin typeface="Times New Roman" panose="02020603050405020304" pitchFamily="18" charset="0"/>
              </a:endParaRPr>
            </a:p>
          </p:txBody>
        </p:sp>
        <p:sp>
          <p:nvSpPr>
            <p:cNvPr id="8" name="Line 11"/>
            <p:cNvSpPr>
              <a:spLocks noChangeShapeType="1"/>
            </p:cNvSpPr>
            <p:nvPr/>
          </p:nvSpPr>
          <p:spPr bwMode="auto">
            <a:xfrm flipH="1">
              <a:off x="1619" y="1462"/>
              <a:ext cx="625" cy="83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 name="Line 12"/>
            <p:cNvSpPr>
              <a:spLocks noChangeShapeType="1"/>
            </p:cNvSpPr>
            <p:nvPr/>
          </p:nvSpPr>
          <p:spPr bwMode="auto">
            <a:xfrm flipH="1">
              <a:off x="2622" y="1491"/>
              <a:ext cx="1" cy="34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 name="Line 13"/>
            <p:cNvSpPr>
              <a:spLocks noChangeShapeType="1"/>
            </p:cNvSpPr>
            <p:nvPr/>
          </p:nvSpPr>
          <p:spPr bwMode="auto">
            <a:xfrm>
              <a:off x="2928" y="1440"/>
              <a:ext cx="1051" cy="89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 name="Rectangle 14"/>
            <p:cNvSpPr>
              <a:spLocks noChangeArrowheads="1"/>
            </p:cNvSpPr>
            <p:nvPr/>
          </p:nvSpPr>
          <p:spPr bwMode="auto">
            <a:xfrm>
              <a:off x="1513" y="1730"/>
              <a:ext cx="534" cy="296"/>
            </a:xfrm>
            <a:prstGeom prst="rect">
              <a:avLst/>
            </a:prstGeom>
            <a:solidFill>
              <a:srgbClr val="FFFF00"/>
            </a:solidFill>
            <a:ln w="12700">
              <a:solidFill>
                <a:schemeClr val="bg1"/>
              </a:solidFill>
              <a:miter lim="800000"/>
            </a:ln>
          </p:spPr>
          <p:txBody>
            <a:bodyPr wrap="none" lIns="92075" tIns="46038" rIns="92075" bIns="46038">
              <a:spAutoFit/>
            </a:bodyPr>
            <a:lstStyle/>
            <a:p>
              <a:pPr algn="ctr" eaLnBrk="0" hangingPunct="0"/>
              <a:r>
                <a:rPr lang="en-US" altLang="zh-TW" sz="2400" b="1">
                  <a:latin typeface="Times New Roman" panose="02020603050405020304" pitchFamily="18" charset="0"/>
                </a:rPr>
                <a:t>&lt;=30</a:t>
              </a:r>
              <a:endParaRPr lang="en-US" altLang="zh-TW" sz="2400">
                <a:latin typeface="Times New Roman" panose="02020603050405020304" pitchFamily="18" charset="0"/>
              </a:endParaRPr>
            </a:p>
          </p:txBody>
        </p:sp>
        <p:sp>
          <p:nvSpPr>
            <p:cNvPr id="12" name="Rectangle 15"/>
            <p:cNvSpPr>
              <a:spLocks noChangeArrowheads="1"/>
            </p:cNvSpPr>
            <p:nvPr/>
          </p:nvSpPr>
          <p:spPr bwMode="auto">
            <a:xfrm>
              <a:off x="3310" y="1728"/>
              <a:ext cx="421" cy="29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2400" b="1">
                  <a:latin typeface="Times New Roman" panose="02020603050405020304" pitchFamily="18" charset="0"/>
                </a:rPr>
                <a:t>&gt;40</a:t>
              </a:r>
              <a:endParaRPr lang="en-US" altLang="zh-TW" sz="2400">
                <a:latin typeface="Times New Roman" panose="02020603050405020304" pitchFamily="18" charset="0"/>
              </a:endParaRPr>
            </a:p>
          </p:txBody>
        </p:sp>
        <p:sp>
          <p:nvSpPr>
            <p:cNvPr id="13" name="Line 16"/>
            <p:cNvSpPr>
              <a:spLocks noChangeShapeType="1"/>
            </p:cNvSpPr>
            <p:nvPr/>
          </p:nvSpPr>
          <p:spPr bwMode="auto">
            <a:xfrm flipH="1">
              <a:off x="960" y="2640"/>
              <a:ext cx="528" cy="62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 name="Line 17"/>
            <p:cNvSpPr>
              <a:spLocks noChangeShapeType="1"/>
            </p:cNvSpPr>
            <p:nvPr/>
          </p:nvSpPr>
          <p:spPr bwMode="auto">
            <a:xfrm>
              <a:off x="1728" y="2640"/>
              <a:ext cx="480" cy="62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 name="Line 18"/>
            <p:cNvSpPr>
              <a:spLocks noChangeShapeType="1"/>
            </p:cNvSpPr>
            <p:nvPr/>
          </p:nvSpPr>
          <p:spPr bwMode="auto">
            <a:xfrm flipH="1">
              <a:off x="3360" y="2640"/>
              <a:ext cx="480" cy="57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 name="Line 19"/>
            <p:cNvSpPr>
              <a:spLocks noChangeShapeType="1"/>
            </p:cNvSpPr>
            <p:nvPr/>
          </p:nvSpPr>
          <p:spPr bwMode="auto">
            <a:xfrm>
              <a:off x="4128" y="2640"/>
              <a:ext cx="432" cy="57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 name="Line 24"/>
            <p:cNvSpPr>
              <a:spLocks noChangeShapeType="1"/>
            </p:cNvSpPr>
            <p:nvPr/>
          </p:nvSpPr>
          <p:spPr bwMode="auto">
            <a:xfrm>
              <a:off x="2623" y="2029"/>
              <a:ext cx="0" cy="27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8" name="Rectangle 25"/>
            <p:cNvSpPr>
              <a:spLocks noChangeArrowheads="1"/>
            </p:cNvSpPr>
            <p:nvPr/>
          </p:nvSpPr>
          <p:spPr bwMode="auto">
            <a:xfrm>
              <a:off x="766" y="3264"/>
              <a:ext cx="311" cy="29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2400">
                  <a:latin typeface="Times New Roman" panose="02020603050405020304" pitchFamily="18" charset="0"/>
                </a:rPr>
                <a:t>no</a:t>
              </a:r>
              <a:endParaRPr lang="en-US" altLang="zh-TW" sz="2400">
                <a:latin typeface="Times New Roman" panose="02020603050405020304" pitchFamily="18" charset="0"/>
              </a:endParaRPr>
            </a:p>
          </p:txBody>
        </p:sp>
        <p:sp>
          <p:nvSpPr>
            <p:cNvPr id="19" name="Rectangle 27"/>
            <p:cNvSpPr>
              <a:spLocks noChangeArrowheads="1"/>
            </p:cNvSpPr>
            <p:nvPr/>
          </p:nvSpPr>
          <p:spPr bwMode="auto">
            <a:xfrm>
              <a:off x="2026" y="3264"/>
              <a:ext cx="376" cy="291"/>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2400">
                  <a:latin typeface="Times New Roman" panose="02020603050405020304" pitchFamily="18" charset="0"/>
                </a:rPr>
                <a:t>yes</a:t>
              </a:r>
              <a:endParaRPr lang="en-US" altLang="zh-TW" sz="2400">
                <a:latin typeface="Times New Roman" panose="02020603050405020304" pitchFamily="18" charset="0"/>
              </a:endParaRPr>
            </a:p>
          </p:txBody>
        </p:sp>
        <p:sp>
          <p:nvSpPr>
            <p:cNvPr id="20" name="Rectangle 28"/>
            <p:cNvSpPr>
              <a:spLocks noChangeArrowheads="1"/>
            </p:cNvSpPr>
            <p:nvPr/>
          </p:nvSpPr>
          <p:spPr bwMode="auto">
            <a:xfrm>
              <a:off x="4366" y="3216"/>
              <a:ext cx="376" cy="291"/>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2400">
                  <a:latin typeface="Times New Roman" panose="02020603050405020304" pitchFamily="18" charset="0"/>
                </a:rPr>
                <a:t>yes</a:t>
              </a:r>
              <a:endParaRPr lang="en-US" altLang="zh-TW" sz="2400">
                <a:latin typeface="Times New Roman" panose="02020603050405020304" pitchFamily="18" charset="0"/>
              </a:endParaRPr>
            </a:p>
          </p:txBody>
        </p:sp>
        <p:sp>
          <p:nvSpPr>
            <p:cNvPr id="21" name="Rectangle 29"/>
            <p:cNvSpPr>
              <a:spLocks noChangeArrowheads="1"/>
            </p:cNvSpPr>
            <p:nvPr/>
          </p:nvSpPr>
          <p:spPr bwMode="auto">
            <a:xfrm>
              <a:off x="2435" y="2344"/>
              <a:ext cx="376" cy="291"/>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2400">
                  <a:latin typeface="Times New Roman" panose="02020603050405020304" pitchFamily="18" charset="0"/>
                </a:rPr>
                <a:t>yes</a:t>
              </a:r>
              <a:endParaRPr lang="en-US" altLang="zh-TW" sz="2400">
                <a:latin typeface="Times New Roman" panose="02020603050405020304" pitchFamily="18" charset="0"/>
              </a:endParaRPr>
            </a:p>
          </p:txBody>
        </p:sp>
        <p:sp>
          <p:nvSpPr>
            <p:cNvPr id="22" name="Rectangle 30"/>
            <p:cNvSpPr>
              <a:spLocks noChangeArrowheads="1"/>
            </p:cNvSpPr>
            <p:nvPr/>
          </p:nvSpPr>
          <p:spPr bwMode="auto">
            <a:xfrm>
              <a:off x="2304" y="1728"/>
              <a:ext cx="672" cy="288"/>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en-US" altLang="zh-TW" sz="2400" b="1">
                  <a:latin typeface="Times New Roman" panose="02020603050405020304" pitchFamily="18" charset="0"/>
                </a:rPr>
                <a:t>31..40</a:t>
              </a:r>
              <a:endParaRPr lang="en-US" altLang="zh-TW" sz="2400">
                <a:latin typeface="Times New Roman" panose="02020603050405020304" pitchFamily="18" charset="0"/>
              </a:endParaRPr>
            </a:p>
          </p:txBody>
        </p:sp>
        <p:sp>
          <p:nvSpPr>
            <p:cNvPr id="23" name="Rectangle 62"/>
            <p:cNvSpPr>
              <a:spLocks noChangeArrowheads="1"/>
            </p:cNvSpPr>
            <p:nvPr/>
          </p:nvSpPr>
          <p:spPr bwMode="auto">
            <a:xfrm rot="21456844">
              <a:off x="3166" y="3214"/>
              <a:ext cx="311" cy="29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2400">
                  <a:latin typeface="Times New Roman" panose="02020603050405020304" pitchFamily="18" charset="0"/>
                </a:rPr>
                <a:t>no</a:t>
              </a:r>
              <a:endParaRPr lang="en-US" altLang="zh-TW" sz="2400">
                <a:latin typeface="Times New Roman" panose="02020603050405020304" pitchFamily="18" charset="0"/>
              </a:endParaRPr>
            </a:p>
          </p:txBody>
        </p:sp>
        <p:sp>
          <p:nvSpPr>
            <p:cNvPr id="24" name="Rectangle 9"/>
            <p:cNvSpPr>
              <a:spLocks noChangeArrowheads="1"/>
            </p:cNvSpPr>
            <p:nvPr/>
          </p:nvSpPr>
          <p:spPr bwMode="auto">
            <a:xfrm>
              <a:off x="4174" y="2784"/>
              <a:ext cx="386" cy="29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2400">
                  <a:latin typeface="Times New Roman" panose="02020603050405020304" pitchFamily="18" charset="0"/>
                </a:rPr>
                <a:t>fair</a:t>
              </a:r>
              <a:endParaRPr lang="en-US" altLang="zh-TW" sz="2400">
                <a:latin typeface="Times New Roman" panose="02020603050405020304" pitchFamily="18" charset="0"/>
              </a:endParaRPr>
            </a:p>
          </p:txBody>
        </p:sp>
        <p:sp>
          <p:nvSpPr>
            <p:cNvPr id="25" name="Rectangle 10"/>
            <p:cNvSpPr>
              <a:spLocks noChangeArrowheads="1"/>
            </p:cNvSpPr>
            <p:nvPr/>
          </p:nvSpPr>
          <p:spPr bwMode="auto">
            <a:xfrm>
              <a:off x="3068" y="2784"/>
              <a:ext cx="815" cy="29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2400">
                  <a:latin typeface="Times New Roman" panose="02020603050405020304" pitchFamily="18" charset="0"/>
                </a:rPr>
                <a:t>excellent</a:t>
              </a:r>
              <a:endParaRPr lang="en-US" altLang="zh-TW" sz="2400">
                <a:latin typeface="Times New Roman" panose="02020603050405020304" pitchFamily="18" charset="0"/>
              </a:endParaRPr>
            </a:p>
          </p:txBody>
        </p:sp>
        <p:sp>
          <p:nvSpPr>
            <p:cNvPr id="26" name="Rectangle 8"/>
            <p:cNvSpPr>
              <a:spLocks noChangeArrowheads="1"/>
            </p:cNvSpPr>
            <p:nvPr/>
          </p:nvSpPr>
          <p:spPr bwMode="auto">
            <a:xfrm>
              <a:off x="1870" y="2832"/>
              <a:ext cx="376" cy="29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2400">
                  <a:latin typeface="Times New Roman" panose="02020603050405020304" pitchFamily="18" charset="0"/>
                </a:rPr>
                <a:t>yes</a:t>
              </a:r>
              <a:endParaRPr lang="en-US" altLang="zh-TW" sz="2400">
                <a:latin typeface="Times New Roman" panose="02020603050405020304" pitchFamily="18" charset="0"/>
              </a:endParaRPr>
            </a:p>
          </p:txBody>
        </p:sp>
        <p:sp>
          <p:nvSpPr>
            <p:cNvPr id="27" name="Rectangle 7"/>
            <p:cNvSpPr>
              <a:spLocks noChangeArrowheads="1"/>
            </p:cNvSpPr>
            <p:nvPr/>
          </p:nvSpPr>
          <p:spPr bwMode="auto">
            <a:xfrm>
              <a:off x="960" y="2832"/>
              <a:ext cx="432" cy="29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altLang="zh-TW" sz="2400">
                  <a:latin typeface="Times New Roman" panose="02020603050405020304" pitchFamily="18" charset="0"/>
                </a:rPr>
                <a:t>no</a:t>
              </a:r>
              <a:endParaRPr lang="en-US" altLang="zh-TW" sz="2400">
                <a:latin typeface="Times New Roman" panose="02020603050405020304" pitchFamily="18" charset="0"/>
              </a:endParaRPr>
            </a:p>
          </p:txBody>
        </p:sp>
      </p:grpSp>
      <p:graphicFrame>
        <p:nvGraphicFramePr>
          <p:cNvPr id="28" name="Object 1024"/>
          <p:cNvGraphicFramePr>
            <a:graphicFrameLocks noGrp="1"/>
          </p:cNvGraphicFramePr>
          <p:nvPr>
            <p:ph idx="1"/>
          </p:nvPr>
        </p:nvGraphicFramePr>
        <p:xfrm>
          <a:off x="492753" y="2151615"/>
          <a:ext cx="4930774" cy="3803650"/>
        </p:xfrm>
        <a:graphic>
          <a:graphicData uri="http://schemas.openxmlformats.org/presentationml/2006/ole">
            <mc:AlternateContent xmlns:mc="http://schemas.openxmlformats.org/markup-compatibility/2006">
              <mc:Choice xmlns:v="urn:schemas-microsoft-com:vml" Requires="v">
                <p:oleObj spid="_x0000_s157803" name="工作表" r:id="rId1" imgW="5394325" imgH="3934460" progId="Excel.Sheet.8">
                  <p:embed/>
                </p:oleObj>
              </mc:Choice>
              <mc:Fallback>
                <p:oleObj name="工作表" r:id="rId1" imgW="5394325" imgH="3934460" progId="Excel.Sheet.8">
                  <p:embed/>
                  <p:pic>
                    <p:nvPicPr>
                      <p:cNvPr id="0" name="Object 1024"/>
                      <p:cNvPicPr>
                        <a:picLocks noChangeArrowheads="1"/>
                      </p:cNvPicPr>
                      <p:nvPr/>
                    </p:nvPicPr>
                    <p:blipFill>
                      <a:blip r:embed="rId2"/>
                      <a:srcRect/>
                      <a:stretch>
                        <a:fillRect/>
                      </a:stretch>
                    </p:blipFill>
                    <p:spPr bwMode="auto">
                      <a:xfrm>
                        <a:off x="492753" y="2151615"/>
                        <a:ext cx="4930774" cy="3803650"/>
                      </a:xfrm>
                      <a:prstGeom prst="rect">
                        <a:avLst/>
                      </a:prstGeom>
                      <a:noFill/>
                      <a:ln>
                        <a:noFill/>
                      </a:ln>
                      <a:effec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0" y="877887"/>
            <a:ext cx="4267200" cy="704850"/>
          </a:xfrm>
        </p:spPr>
        <p:txBody>
          <a:bodyPr/>
          <a:lstStyle/>
          <a:p>
            <a:r>
              <a:rPr lang="en-US" altLang="zh-TW" sz="4000" dirty="0">
                <a:ea typeface="新細明體" panose="02020500000000000000" charset="-120"/>
              </a:rPr>
              <a:t>Classifier Measures</a:t>
            </a:r>
            <a:endParaRPr lang="zh-TW" altLang="en-US" sz="4000" dirty="0"/>
          </a:p>
        </p:txBody>
      </p:sp>
      <p:sp>
        <p:nvSpPr>
          <p:cNvPr id="3" name="內容版面配置區 2"/>
          <p:cNvSpPr>
            <a:spLocks noGrp="1"/>
          </p:cNvSpPr>
          <p:nvPr>
            <p:ph idx="1"/>
          </p:nvPr>
        </p:nvSpPr>
        <p:spPr/>
        <p:txBody>
          <a:bodyPr/>
          <a:lstStyle/>
          <a:p>
            <a:pPr>
              <a:lnSpc>
                <a:spcPts val="2000"/>
              </a:lnSpc>
            </a:pPr>
            <a:endParaRPr lang="en-US" altLang="zh-TW" sz="1800" dirty="0">
              <a:ea typeface="新細明體" panose="02020500000000000000" charset="-120"/>
            </a:endParaRPr>
          </a:p>
          <a:p>
            <a:pPr>
              <a:lnSpc>
                <a:spcPts val="2000"/>
              </a:lnSpc>
            </a:pPr>
            <a:endParaRPr lang="en-US" altLang="zh-TW" sz="1800" dirty="0">
              <a:ea typeface="新細明體" panose="02020500000000000000" charset="-120"/>
            </a:endParaRPr>
          </a:p>
          <a:p>
            <a:pPr>
              <a:lnSpc>
                <a:spcPts val="2000"/>
              </a:lnSpc>
            </a:pPr>
            <a:endParaRPr lang="en-US" altLang="zh-TW" sz="1800" dirty="0">
              <a:ea typeface="新細明體" panose="02020500000000000000" charset="-120"/>
            </a:endParaRPr>
          </a:p>
          <a:p>
            <a:pPr>
              <a:lnSpc>
                <a:spcPts val="2000"/>
              </a:lnSpc>
            </a:pPr>
            <a:endParaRPr lang="en-US" altLang="zh-TW" sz="1800" dirty="0">
              <a:ea typeface="新細明體" panose="02020500000000000000" charset="-120"/>
            </a:endParaRPr>
          </a:p>
          <a:p>
            <a:pPr>
              <a:lnSpc>
                <a:spcPts val="2000"/>
              </a:lnSpc>
            </a:pPr>
            <a:endParaRPr lang="en-US" altLang="zh-TW" sz="1800" dirty="0">
              <a:ea typeface="新細明體" panose="02020500000000000000" charset="-120"/>
            </a:endParaRPr>
          </a:p>
          <a:p>
            <a:pPr>
              <a:lnSpc>
                <a:spcPts val="2000"/>
              </a:lnSpc>
            </a:pPr>
            <a:r>
              <a:rPr lang="en-US" altLang="zh-TW" sz="1800" dirty="0">
                <a:ea typeface="新細明體" panose="02020500000000000000" charset="-120"/>
              </a:rPr>
              <a:t>Accuracy of a classifier M, </a:t>
            </a:r>
            <a:r>
              <a:rPr lang="en-US" altLang="zh-TW" sz="1800" dirty="0" err="1">
                <a:ea typeface="新細明體" panose="02020500000000000000" charset="-120"/>
              </a:rPr>
              <a:t>acc</a:t>
            </a:r>
            <a:r>
              <a:rPr lang="en-US" altLang="zh-TW" sz="1800" dirty="0">
                <a:ea typeface="新細明體" panose="02020500000000000000" charset="-120"/>
              </a:rPr>
              <a:t>(M): percentage of test set tuples that are correctly classified by the model M</a:t>
            </a:r>
            <a:endParaRPr lang="en-US" altLang="zh-TW" sz="1800" dirty="0">
              <a:ea typeface="新細明體" panose="02020500000000000000" charset="-120"/>
            </a:endParaRPr>
          </a:p>
          <a:p>
            <a:pPr lvl="1">
              <a:lnSpc>
                <a:spcPts val="2000"/>
              </a:lnSpc>
            </a:pPr>
            <a:r>
              <a:rPr lang="en-US" altLang="zh-TW" sz="1800" dirty="0">
                <a:ea typeface="新細明體" panose="02020500000000000000" charset="-120"/>
              </a:rPr>
              <a:t>Error rate (misclassification rate) of M = 1 – </a:t>
            </a:r>
            <a:r>
              <a:rPr lang="en-US" altLang="zh-TW" sz="1800" dirty="0" err="1">
                <a:ea typeface="新細明體" panose="02020500000000000000" charset="-120"/>
              </a:rPr>
              <a:t>acc</a:t>
            </a:r>
            <a:r>
              <a:rPr lang="en-US" altLang="zh-TW" sz="1800" dirty="0">
                <a:ea typeface="新細明體" panose="02020500000000000000" charset="-120"/>
              </a:rPr>
              <a:t>(M)</a:t>
            </a:r>
            <a:endParaRPr lang="en-US" altLang="zh-TW" sz="1800" dirty="0">
              <a:ea typeface="新細明體" panose="02020500000000000000" charset="-120"/>
            </a:endParaRPr>
          </a:p>
          <a:p>
            <a:pPr lvl="1">
              <a:lnSpc>
                <a:spcPts val="2000"/>
              </a:lnSpc>
            </a:pPr>
            <a:r>
              <a:rPr lang="en-US" altLang="zh-TW" sz="1800" dirty="0">
                <a:ea typeface="新細明體" panose="02020500000000000000" charset="-120"/>
              </a:rPr>
              <a:t>Given </a:t>
            </a:r>
            <a:r>
              <a:rPr lang="en-US" altLang="zh-TW" sz="1800" i="1" dirty="0">
                <a:ea typeface="新細明體" panose="02020500000000000000" charset="-120"/>
              </a:rPr>
              <a:t>m</a:t>
            </a:r>
            <a:r>
              <a:rPr lang="en-US" altLang="zh-TW" sz="1800" dirty="0">
                <a:ea typeface="新細明體" panose="02020500000000000000" charset="-120"/>
              </a:rPr>
              <a:t> classes, </a:t>
            </a:r>
            <a:r>
              <a:rPr lang="en-US" altLang="zh-TW" sz="1800" i="1" dirty="0" err="1">
                <a:ea typeface="新細明體" panose="02020500000000000000" charset="-120"/>
              </a:rPr>
              <a:t>CM</a:t>
            </a:r>
            <a:r>
              <a:rPr lang="en-US" altLang="zh-TW" sz="1800" i="1" baseline="-25000" dirty="0" err="1">
                <a:ea typeface="新細明體" panose="02020500000000000000" charset="-120"/>
              </a:rPr>
              <a:t>i,j</a:t>
            </a:r>
            <a:r>
              <a:rPr lang="en-US" altLang="zh-TW" sz="1800" dirty="0">
                <a:ea typeface="新細明體" panose="02020500000000000000" charset="-120"/>
              </a:rPr>
              <a:t>, an entry in a </a:t>
            </a:r>
            <a:r>
              <a:rPr lang="en-US" altLang="zh-TW" sz="1800" b="1" dirty="0">
                <a:ea typeface="新細明體" panose="02020500000000000000" charset="-120"/>
              </a:rPr>
              <a:t>confusion matrix</a:t>
            </a:r>
            <a:r>
              <a:rPr lang="en-US" altLang="zh-TW" sz="1800" dirty="0">
                <a:ea typeface="新細明體" panose="02020500000000000000" charset="-120"/>
              </a:rPr>
              <a:t>, indicates # of tuples in class </a:t>
            </a:r>
            <a:r>
              <a:rPr lang="en-US" altLang="zh-TW" sz="1800" i="1" dirty="0" err="1">
                <a:ea typeface="新細明體" panose="02020500000000000000" charset="-120"/>
              </a:rPr>
              <a:t>i</a:t>
            </a:r>
            <a:r>
              <a:rPr lang="en-US" altLang="zh-TW" sz="1800" dirty="0">
                <a:ea typeface="新細明體" panose="02020500000000000000" charset="-120"/>
              </a:rPr>
              <a:t>  that are labeled by the classifier as class </a:t>
            </a:r>
            <a:r>
              <a:rPr lang="en-US" altLang="zh-TW" sz="1800" i="1" dirty="0">
                <a:ea typeface="新細明體" panose="02020500000000000000" charset="-120"/>
              </a:rPr>
              <a:t>j</a:t>
            </a:r>
            <a:endParaRPr lang="en-US" altLang="zh-TW" sz="1800" i="1" dirty="0">
              <a:ea typeface="新細明體" panose="02020500000000000000" charset="-120"/>
            </a:endParaRPr>
          </a:p>
          <a:p>
            <a:pPr>
              <a:lnSpc>
                <a:spcPts val="2000"/>
              </a:lnSpc>
            </a:pPr>
            <a:r>
              <a:rPr lang="en-US" altLang="zh-TW" sz="1800" dirty="0">
                <a:ea typeface="新細明體" panose="02020500000000000000" charset="-120"/>
              </a:rPr>
              <a:t>Alternative accuracy measures (e.g., for cancer diagnosis)</a:t>
            </a:r>
            <a:endParaRPr lang="en-US" altLang="zh-TW" sz="1800" dirty="0">
              <a:ea typeface="新細明體" panose="02020500000000000000" charset="-120"/>
            </a:endParaRPr>
          </a:p>
          <a:p>
            <a:pPr lvl="1">
              <a:lnSpc>
                <a:spcPts val="2000"/>
              </a:lnSpc>
              <a:buNone/>
            </a:pPr>
            <a:r>
              <a:rPr lang="en-US" altLang="zh-TW" sz="1800" dirty="0">
                <a:ea typeface="新細明體" panose="02020500000000000000" charset="-120"/>
              </a:rPr>
              <a:t>sensitivity (recall) = t-</a:t>
            </a:r>
            <a:r>
              <a:rPr lang="en-US" altLang="zh-TW" sz="1800" dirty="0" err="1">
                <a:ea typeface="新細明體" panose="02020500000000000000" charset="-120"/>
              </a:rPr>
              <a:t>pos</a:t>
            </a:r>
            <a:r>
              <a:rPr lang="en-US" altLang="zh-TW" sz="1800" dirty="0">
                <a:ea typeface="新細明體" panose="02020500000000000000" charset="-120"/>
              </a:rPr>
              <a:t>/</a:t>
            </a:r>
            <a:r>
              <a:rPr lang="en-US" altLang="zh-TW" sz="1800" dirty="0" err="1">
                <a:ea typeface="新細明體" panose="02020500000000000000" charset="-120"/>
              </a:rPr>
              <a:t>pos</a:t>
            </a:r>
            <a:r>
              <a:rPr lang="en-US" altLang="zh-TW" sz="1800" dirty="0">
                <a:ea typeface="新細明體" panose="02020500000000000000" charset="-120"/>
              </a:rPr>
              <a:t>   /* true positive recognition rate */</a:t>
            </a:r>
            <a:endParaRPr lang="en-US" altLang="zh-TW" sz="1800" dirty="0">
              <a:ea typeface="新細明體" panose="02020500000000000000" charset="-120"/>
            </a:endParaRPr>
          </a:p>
          <a:p>
            <a:pPr lvl="1">
              <a:lnSpc>
                <a:spcPts val="2000"/>
              </a:lnSpc>
              <a:buNone/>
            </a:pPr>
            <a:r>
              <a:rPr lang="en-US" altLang="zh-TW" sz="1800" dirty="0">
                <a:ea typeface="新細明體" panose="02020500000000000000" charset="-120"/>
              </a:rPr>
              <a:t>specificity = t-</a:t>
            </a:r>
            <a:r>
              <a:rPr lang="en-US" altLang="zh-TW" sz="1800" dirty="0" err="1">
                <a:ea typeface="新細明體" panose="02020500000000000000" charset="-120"/>
              </a:rPr>
              <a:t>neg</a:t>
            </a:r>
            <a:r>
              <a:rPr lang="en-US" altLang="zh-TW" sz="1800" dirty="0">
                <a:ea typeface="新細明體" panose="02020500000000000000" charset="-120"/>
              </a:rPr>
              <a:t>/</a:t>
            </a:r>
            <a:r>
              <a:rPr lang="en-US" altLang="zh-TW" sz="1800" dirty="0" err="1">
                <a:ea typeface="新細明體" panose="02020500000000000000" charset="-120"/>
              </a:rPr>
              <a:t>neg</a:t>
            </a:r>
            <a:r>
              <a:rPr lang="en-US" altLang="zh-TW" sz="1800" dirty="0">
                <a:ea typeface="新細明體" panose="02020500000000000000" charset="-120"/>
              </a:rPr>
              <a:t>             /* true negative recognition rate */</a:t>
            </a:r>
            <a:endParaRPr lang="en-US" altLang="zh-TW" sz="1800" dirty="0">
              <a:ea typeface="新細明體" panose="02020500000000000000" charset="-120"/>
            </a:endParaRPr>
          </a:p>
          <a:p>
            <a:pPr lvl="1">
              <a:lnSpc>
                <a:spcPts val="2000"/>
              </a:lnSpc>
              <a:buNone/>
            </a:pPr>
            <a:r>
              <a:rPr lang="en-US" altLang="zh-TW" sz="1800" dirty="0">
                <a:ea typeface="新細明體" panose="02020500000000000000" charset="-120"/>
              </a:rPr>
              <a:t>precision =  t-</a:t>
            </a:r>
            <a:r>
              <a:rPr lang="en-US" altLang="zh-TW" sz="1800" dirty="0" err="1">
                <a:ea typeface="新細明體" panose="02020500000000000000" charset="-120"/>
              </a:rPr>
              <a:t>pos</a:t>
            </a:r>
            <a:r>
              <a:rPr lang="en-US" altLang="zh-TW" sz="1800" dirty="0">
                <a:ea typeface="新細明體" panose="02020500000000000000" charset="-120"/>
              </a:rPr>
              <a:t>/(t-</a:t>
            </a:r>
            <a:r>
              <a:rPr lang="en-US" altLang="zh-TW" sz="1800" dirty="0" err="1">
                <a:ea typeface="新細明體" panose="02020500000000000000" charset="-120"/>
              </a:rPr>
              <a:t>pos</a:t>
            </a:r>
            <a:r>
              <a:rPr lang="en-US" altLang="zh-TW" sz="1800" dirty="0">
                <a:ea typeface="新細明體" panose="02020500000000000000" charset="-120"/>
              </a:rPr>
              <a:t> + f-</a:t>
            </a:r>
            <a:r>
              <a:rPr lang="en-US" altLang="zh-TW" sz="1800" dirty="0" err="1">
                <a:ea typeface="新細明體" panose="02020500000000000000" charset="-120"/>
              </a:rPr>
              <a:t>pos</a:t>
            </a:r>
            <a:r>
              <a:rPr lang="en-US" altLang="zh-TW" sz="1800" dirty="0">
                <a:ea typeface="新細明體" panose="02020500000000000000" charset="-120"/>
              </a:rPr>
              <a:t>)</a:t>
            </a:r>
            <a:endParaRPr lang="en-US" altLang="zh-TW" sz="1800" dirty="0">
              <a:ea typeface="新細明體" panose="02020500000000000000" charset="-120"/>
            </a:endParaRPr>
          </a:p>
          <a:p>
            <a:pPr lvl="1">
              <a:lnSpc>
                <a:spcPts val="2000"/>
              </a:lnSpc>
              <a:buNone/>
            </a:pPr>
            <a:r>
              <a:rPr lang="en-US" altLang="zh-TW" sz="1800" dirty="0">
                <a:ea typeface="新細明體" panose="02020500000000000000" charset="-120"/>
              </a:rPr>
              <a:t>accuracy = sensitivity * </a:t>
            </a:r>
            <a:r>
              <a:rPr lang="en-US" altLang="zh-TW" sz="1800" dirty="0" err="1">
                <a:ea typeface="新細明體" panose="02020500000000000000" charset="-120"/>
              </a:rPr>
              <a:t>pos</a:t>
            </a:r>
            <a:r>
              <a:rPr lang="en-US" altLang="zh-TW" sz="1800" dirty="0">
                <a:ea typeface="新細明體" panose="02020500000000000000" charset="-120"/>
              </a:rPr>
              <a:t>/(</a:t>
            </a:r>
            <a:r>
              <a:rPr lang="en-US" altLang="zh-TW" sz="1800" dirty="0" err="1">
                <a:ea typeface="新細明體" panose="02020500000000000000" charset="-120"/>
              </a:rPr>
              <a:t>pos</a:t>
            </a:r>
            <a:r>
              <a:rPr lang="en-US" altLang="zh-TW" sz="1800" dirty="0">
                <a:ea typeface="新細明體" panose="02020500000000000000" charset="-120"/>
              </a:rPr>
              <a:t> + </a:t>
            </a:r>
            <a:r>
              <a:rPr lang="en-US" altLang="zh-TW" sz="1800" dirty="0" err="1">
                <a:ea typeface="新細明體" panose="02020500000000000000" charset="-120"/>
              </a:rPr>
              <a:t>neg</a:t>
            </a:r>
            <a:r>
              <a:rPr lang="en-US" altLang="zh-TW" sz="1800" dirty="0">
                <a:ea typeface="新細明體" panose="02020500000000000000" charset="-120"/>
              </a:rPr>
              <a:t>) + specificity * </a:t>
            </a:r>
            <a:r>
              <a:rPr lang="en-US" altLang="zh-TW" sz="1800" dirty="0" err="1">
                <a:ea typeface="新細明體" panose="02020500000000000000" charset="-120"/>
              </a:rPr>
              <a:t>neg</a:t>
            </a:r>
            <a:r>
              <a:rPr lang="en-US" altLang="zh-TW" sz="1800" dirty="0">
                <a:ea typeface="新細明體" panose="02020500000000000000" charset="-120"/>
              </a:rPr>
              <a:t>/(</a:t>
            </a:r>
            <a:r>
              <a:rPr lang="en-US" altLang="zh-TW" sz="1800" dirty="0" err="1">
                <a:ea typeface="新細明體" panose="02020500000000000000" charset="-120"/>
              </a:rPr>
              <a:t>pos</a:t>
            </a:r>
            <a:r>
              <a:rPr lang="en-US" altLang="zh-TW" sz="1800" dirty="0">
                <a:ea typeface="新細明體" panose="02020500000000000000" charset="-120"/>
              </a:rPr>
              <a:t> + </a:t>
            </a:r>
            <a:r>
              <a:rPr lang="en-US" altLang="zh-TW" sz="1800" dirty="0" err="1">
                <a:ea typeface="新細明體" panose="02020500000000000000" charset="-120"/>
              </a:rPr>
              <a:t>neg</a:t>
            </a:r>
            <a:r>
              <a:rPr lang="en-US" altLang="zh-TW" sz="1800" dirty="0">
                <a:ea typeface="新細明體" panose="02020500000000000000" charset="-120"/>
              </a:rPr>
              <a:t>) </a:t>
            </a:r>
            <a:endParaRPr lang="en-US" altLang="zh-TW" sz="1800" dirty="0">
              <a:ea typeface="新細明體" panose="02020500000000000000" charset="-120"/>
            </a:endParaRPr>
          </a:p>
        </p:txBody>
      </p:sp>
      <p:graphicFrame>
        <p:nvGraphicFramePr>
          <p:cNvPr id="4" name="Group 209"/>
          <p:cNvGraphicFramePr/>
          <p:nvPr/>
        </p:nvGraphicFramePr>
        <p:xfrm>
          <a:off x="1790700" y="1935163"/>
          <a:ext cx="8610600" cy="1370012"/>
        </p:xfrm>
        <a:graphic>
          <a:graphicData uri="http://schemas.openxmlformats.org/drawingml/2006/table">
            <a:tbl>
              <a:tblPr/>
              <a:tblGrid>
                <a:gridCol w="2152650"/>
                <a:gridCol w="2076450"/>
                <a:gridCol w="1998663"/>
                <a:gridCol w="782637"/>
                <a:gridCol w="1600200"/>
              </a:tblGrid>
              <a:tr h="33543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dirty="0">
                          <a:ln>
                            <a:noFill/>
                          </a:ln>
                          <a:solidFill>
                            <a:schemeClr val="tx1"/>
                          </a:solidFill>
                          <a:effectLst/>
                          <a:latin typeface="Tahoma" panose="020B0604030504040204" pitchFamily="34" charset="0"/>
                          <a:ea typeface="新細明體" panose="02020500000000000000" charset="-120"/>
                        </a:rPr>
                        <a:t>classes</a:t>
                      </a:r>
                      <a:endParaRPr kumimoji="0" lang="en-US" altLang="zh-TW" sz="1600" b="0" i="0" u="none" strike="noStrike" cap="none" normalizeH="0" baseline="0" dirty="0">
                        <a:ln>
                          <a:noFill/>
                        </a:ln>
                        <a:solidFill>
                          <a:schemeClr val="tx1"/>
                        </a:solidFill>
                        <a:effectLst/>
                        <a:latin typeface="Tahoma" panose="020B0604030504040204" pitchFamily="34" charset="0"/>
                        <a:ea typeface="新細明體" panose="02020500000000000000" charset="-120"/>
                      </a:endParaRPr>
                    </a:p>
                  </a:txBody>
                  <a:tcPr marT="45741" marB="457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rPr>
                        <a:t>buy_computer = yes</a:t>
                      </a:r>
                      <a:endPar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741" marB="457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rPr>
                        <a:t>buy_computer = no</a:t>
                      </a:r>
                      <a:endPar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741" marB="457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rPr>
                        <a:t>total</a:t>
                      </a:r>
                      <a:endPar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741" marB="457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rPr>
                        <a:t>recognition(%)</a:t>
                      </a:r>
                      <a:endPar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741" marB="457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63707">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rPr>
                        <a:t>buy_computer = yes</a:t>
                      </a:r>
                      <a:endPar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741" marB="457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rPr>
                        <a:t>6954</a:t>
                      </a:r>
                      <a:endPar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741" marB="457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rPr>
                        <a:t>46</a:t>
                      </a:r>
                      <a:endPar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741" marB="457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rPr>
                        <a:t>7000</a:t>
                      </a:r>
                      <a:endPar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741" marB="457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rPr>
                        <a:t>99.34</a:t>
                      </a:r>
                      <a:endPar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741" marB="457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43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rPr>
                        <a:t>buy_computer = no</a:t>
                      </a:r>
                      <a:endPar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741" marB="457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rPr>
                        <a:t>412</a:t>
                      </a:r>
                      <a:endPar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741" marB="457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rPr>
                        <a:t>2588</a:t>
                      </a:r>
                      <a:endPar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741" marB="457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rPr>
                        <a:t>3000</a:t>
                      </a:r>
                      <a:endPar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741" marB="457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rPr>
                        <a:t>86.27</a:t>
                      </a:r>
                      <a:endPar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741" marB="457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43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rPr>
                        <a:t>total</a:t>
                      </a:r>
                      <a:endPar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741" marB="4574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dirty="0">
                          <a:ln>
                            <a:noFill/>
                          </a:ln>
                          <a:solidFill>
                            <a:schemeClr val="tx1"/>
                          </a:solidFill>
                          <a:effectLst/>
                          <a:latin typeface="Tahoma" panose="020B0604030504040204" pitchFamily="34" charset="0"/>
                          <a:ea typeface="新細明體" panose="02020500000000000000" charset="-120"/>
                        </a:rPr>
                        <a:t>7366</a:t>
                      </a:r>
                      <a:endParaRPr kumimoji="0" lang="en-US" altLang="zh-TW" sz="1600" b="0" i="0" u="none" strike="noStrike" cap="none" normalizeH="0" baseline="0" dirty="0">
                        <a:ln>
                          <a:noFill/>
                        </a:ln>
                        <a:solidFill>
                          <a:schemeClr val="tx1"/>
                        </a:solidFill>
                        <a:effectLst/>
                        <a:latin typeface="Tahoma" panose="020B0604030504040204" pitchFamily="34" charset="0"/>
                        <a:ea typeface="新細明體" panose="02020500000000000000" charset="-120"/>
                      </a:endParaRPr>
                    </a:p>
                  </a:txBody>
                  <a:tcPr marT="45741" marB="457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rPr>
                        <a:t>2634</a:t>
                      </a:r>
                      <a:endPar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741" marB="457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rPr>
                        <a:t>10000</a:t>
                      </a:r>
                      <a:endPar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741" marB="4574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dirty="0">
                          <a:ln>
                            <a:noFill/>
                          </a:ln>
                          <a:solidFill>
                            <a:schemeClr val="tx1"/>
                          </a:solidFill>
                          <a:effectLst/>
                          <a:latin typeface="Tahoma" panose="020B0604030504040204" pitchFamily="34" charset="0"/>
                          <a:ea typeface="新細明體" panose="02020500000000000000" charset="-120"/>
                        </a:rPr>
                        <a:t>95.42</a:t>
                      </a:r>
                      <a:endParaRPr kumimoji="0" lang="en-US" altLang="zh-TW" sz="1600" b="0" i="0" u="none" strike="noStrike" cap="none" normalizeH="0" baseline="0" dirty="0">
                        <a:ln>
                          <a:noFill/>
                        </a:ln>
                        <a:solidFill>
                          <a:schemeClr val="tx1"/>
                        </a:solidFill>
                        <a:effectLst/>
                        <a:latin typeface="Tahoma" panose="020B0604030504040204" pitchFamily="34" charset="0"/>
                        <a:ea typeface="新細明體" panose="02020500000000000000" charset="-120"/>
                      </a:endParaRPr>
                    </a:p>
                  </a:txBody>
                  <a:tcPr marT="45741" marB="4574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5" name="Group 208"/>
          <p:cNvGraphicFramePr/>
          <p:nvPr/>
        </p:nvGraphicFramePr>
        <p:xfrm>
          <a:off x="6293948" y="639311"/>
          <a:ext cx="4114800" cy="1050939"/>
        </p:xfrm>
        <a:graphic>
          <a:graphicData uri="http://schemas.openxmlformats.org/drawingml/2006/table">
            <a:tbl>
              <a:tblPr/>
              <a:tblGrid>
                <a:gridCol w="1143000"/>
                <a:gridCol w="1447800"/>
                <a:gridCol w="1524000"/>
              </a:tblGrid>
              <a:tr h="33517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TW" altLang="en-US"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669" marB="4566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dirty="0">
                          <a:ln>
                            <a:noFill/>
                          </a:ln>
                          <a:solidFill>
                            <a:schemeClr val="tx1"/>
                          </a:solidFill>
                          <a:effectLst/>
                          <a:latin typeface="Tahoma" panose="020B0604030504040204" pitchFamily="34" charset="0"/>
                          <a:ea typeface="新細明體" panose="02020500000000000000" charset="-120"/>
                        </a:rPr>
                        <a:t>Positive</a:t>
                      </a:r>
                      <a:endParaRPr kumimoji="0" lang="en-US" altLang="zh-TW" sz="1600" b="0" i="0" u="none" strike="noStrike" cap="none" normalizeH="0" baseline="-25000" dirty="0">
                        <a:ln>
                          <a:noFill/>
                        </a:ln>
                        <a:solidFill>
                          <a:schemeClr val="tx1"/>
                        </a:solidFill>
                        <a:effectLst/>
                        <a:latin typeface="Tahoma" panose="020B0604030504040204" pitchFamily="34" charset="0"/>
                        <a:ea typeface="新細明體" panose="02020500000000000000" charset="-120"/>
                      </a:endParaRPr>
                    </a:p>
                  </a:txBody>
                  <a:tcPr marT="45669" marB="4566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dirty="0">
                          <a:ln>
                            <a:noFill/>
                          </a:ln>
                          <a:solidFill>
                            <a:schemeClr val="tx1"/>
                          </a:solidFill>
                          <a:effectLst/>
                          <a:latin typeface="Tahoma" panose="020B0604030504040204" pitchFamily="34" charset="0"/>
                          <a:ea typeface="新細明體" panose="02020500000000000000" charset="-120"/>
                        </a:rPr>
                        <a:t>Negative</a:t>
                      </a:r>
                      <a:endParaRPr kumimoji="0" lang="en-US" altLang="zh-TW" sz="1600" b="0" i="0" u="none" strike="noStrike" cap="none" normalizeH="0" baseline="-25000" dirty="0">
                        <a:ln>
                          <a:noFill/>
                        </a:ln>
                        <a:solidFill>
                          <a:schemeClr val="tx1"/>
                        </a:solidFill>
                        <a:effectLst/>
                        <a:latin typeface="Tahoma" panose="020B0604030504040204" pitchFamily="34" charset="0"/>
                        <a:ea typeface="新細明體" panose="02020500000000000000" charset="-120"/>
                      </a:endParaRPr>
                    </a:p>
                  </a:txBody>
                  <a:tcPr marT="45669" marB="4566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8058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dirty="0">
                          <a:ln>
                            <a:noFill/>
                          </a:ln>
                          <a:solidFill>
                            <a:schemeClr val="tx1"/>
                          </a:solidFill>
                          <a:effectLst/>
                          <a:latin typeface="Tahoma" panose="020B0604030504040204" pitchFamily="34" charset="0"/>
                          <a:ea typeface="新細明體" panose="02020500000000000000" charset="-120"/>
                        </a:rPr>
                        <a:t>Positive</a:t>
                      </a:r>
                      <a:endParaRPr kumimoji="0" lang="en-US" altLang="zh-TW" sz="1600" b="0" i="0" u="none" strike="noStrike" cap="none" normalizeH="0" baseline="-25000" dirty="0">
                        <a:ln>
                          <a:noFill/>
                        </a:ln>
                        <a:solidFill>
                          <a:schemeClr val="tx1"/>
                        </a:solidFill>
                        <a:effectLst/>
                        <a:latin typeface="Tahoma" panose="020B0604030504040204" pitchFamily="34" charset="0"/>
                        <a:ea typeface="新細明體" panose="02020500000000000000" charset="-120"/>
                      </a:endParaRPr>
                    </a:p>
                  </a:txBody>
                  <a:tcPr marT="45669" marB="4566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rPr>
                        <a:t>True positive</a:t>
                      </a:r>
                      <a:endPar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669" marB="4566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rPr>
                        <a:t>False negative</a:t>
                      </a:r>
                      <a:endPar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669" marB="4566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335171">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dirty="0">
                          <a:ln>
                            <a:noFill/>
                          </a:ln>
                          <a:solidFill>
                            <a:schemeClr val="tx1"/>
                          </a:solidFill>
                          <a:effectLst/>
                          <a:latin typeface="Tahoma" panose="020B0604030504040204" pitchFamily="34" charset="0"/>
                          <a:ea typeface="新細明體" panose="02020500000000000000" charset="-120"/>
                        </a:rPr>
                        <a:t>Negative</a:t>
                      </a:r>
                      <a:endParaRPr kumimoji="0" lang="en-US" altLang="zh-TW" sz="1600" b="0" i="0" u="none" strike="noStrike" cap="none" normalizeH="0" baseline="-25000" dirty="0">
                        <a:ln>
                          <a:noFill/>
                        </a:ln>
                        <a:solidFill>
                          <a:schemeClr val="tx1"/>
                        </a:solidFill>
                        <a:effectLst/>
                        <a:latin typeface="Tahoma" panose="020B0604030504040204" pitchFamily="34" charset="0"/>
                        <a:ea typeface="新細明體" panose="02020500000000000000" charset="-120"/>
                      </a:endParaRPr>
                    </a:p>
                  </a:txBody>
                  <a:tcPr marT="45669" marB="4566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rPr>
                        <a:t>False positive</a:t>
                      </a:r>
                      <a:endParaRPr kumimoji="0" lang="en-US" altLang="zh-TW" sz="1600" b="0" i="0" u="none" strike="noStrike" cap="none" normalizeH="0" baseline="0">
                        <a:ln>
                          <a:noFill/>
                        </a:ln>
                        <a:solidFill>
                          <a:schemeClr val="tx1"/>
                        </a:solidFill>
                        <a:effectLst/>
                        <a:latin typeface="Tahoma" panose="020B0604030504040204" pitchFamily="34" charset="0"/>
                        <a:ea typeface="新細明體" panose="02020500000000000000" charset="-120"/>
                      </a:endParaRPr>
                    </a:p>
                  </a:txBody>
                  <a:tcPr marT="45669" marB="4566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TW" sz="1600" b="0" i="0" u="none" strike="noStrike" cap="none" normalizeH="0" baseline="0" dirty="0">
                          <a:ln>
                            <a:noFill/>
                          </a:ln>
                          <a:solidFill>
                            <a:schemeClr val="tx1"/>
                          </a:solidFill>
                          <a:effectLst/>
                          <a:latin typeface="Tahoma" panose="020B0604030504040204" pitchFamily="34" charset="0"/>
                          <a:ea typeface="新細明體" panose="02020500000000000000" charset="-120"/>
                        </a:rPr>
                        <a:t>True negative</a:t>
                      </a:r>
                      <a:endParaRPr kumimoji="0" lang="en-US" altLang="zh-TW" sz="1600" b="0" i="0" u="none" strike="noStrike" cap="none" normalizeH="0" baseline="0" dirty="0">
                        <a:ln>
                          <a:noFill/>
                        </a:ln>
                        <a:solidFill>
                          <a:schemeClr val="tx1"/>
                        </a:solidFill>
                        <a:effectLst/>
                        <a:latin typeface="Tahoma" panose="020B0604030504040204" pitchFamily="34" charset="0"/>
                        <a:ea typeface="新細明體" panose="02020500000000000000" charset="-120"/>
                      </a:endParaRPr>
                    </a:p>
                  </a:txBody>
                  <a:tcPr marT="45669" marB="4566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mc:AlternateContent xmlns:mc="http://schemas.openxmlformats.org/markup-compatibility/2006">
        <mc:Choice xmlns:a14="http://schemas.microsoft.com/office/drawing/2010/main" Requires="a14">
          <p:sp>
            <p:nvSpPr>
              <p:cNvPr id="6" name="文字方塊 5"/>
              <p:cNvSpPr txBox="1"/>
              <p:nvPr/>
            </p:nvSpPr>
            <p:spPr>
              <a:xfrm>
                <a:off x="8305800" y="5029203"/>
                <a:ext cx="2895600" cy="616707"/>
              </a:xfrm>
              <a:prstGeom prst="rect">
                <a:avLst/>
              </a:prstGeom>
              <a:noFill/>
            </p:spPr>
            <p:txBody>
              <a:bodyPr wrap="square" rtlCol="0">
                <a:spAutoFit/>
              </a:bodyPr>
              <a:lstStyle/>
              <a:p>
                <a:r>
                  <a:rPr lang="en-US" altLang="zh-TW" sz="2000" dirty="0">
                    <a:solidFill>
                      <a:schemeClr val="accent2"/>
                    </a:solidFill>
                  </a:rPr>
                  <a:t>F1-measure= </a:t>
                </a:r>
                <a14:m>
                  <m:oMath xmlns:m="http://schemas.openxmlformats.org/officeDocument/2006/math">
                    <m:f>
                      <m:fPr>
                        <m:ctrlPr>
                          <a:rPr lang="en-US" altLang="zh-TW" sz="2400" i="1">
                            <a:solidFill>
                              <a:schemeClr val="accent2"/>
                            </a:solidFill>
                            <a:latin typeface="Cambria Math" panose="02040503050406030204" pitchFamily="18" charset="0"/>
                          </a:rPr>
                        </m:ctrlPr>
                      </m:fPr>
                      <m:num>
                        <m:r>
                          <a:rPr lang="en-US" altLang="zh-TW" sz="2400" i="1">
                            <a:solidFill>
                              <a:schemeClr val="accent2"/>
                            </a:solidFill>
                            <a:latin typeface="Cambria Math" panose="02040503050406030204" pitchFamily="18" charset="0"/>
                          </a:rPr>
                          <m:t>2</m:t>
                        </m:r>
                        <m:r>
                          <a:rPr lang="en-US" altLang="zh-TW" sz="2400" i="1">
                            <a:solidFill>
                              <a:schemeClr val="accent2"/>
                            </a:solidFill>
                            <a:latin typeface="Cambria Math" panose="02040503050406030204" pitchFamily="18" charset="0"/>
                          </a:rPr>
                          <m:t>𝑃𝑅</m:t>
                        </m:r>
                      </m:num>
                      <m:den>
                        <m:r>
                          <a:rPr lang="en-US" altLang="zh-TW" sz="2400" i="1">
                            <a:solidFill>
                              <a:schemeClr val="accent2"/>
                            </a:solidFill>
                            <a:latin typeface="Cambria Math" panose="02040503050406030204" pitchFamily="18" charset="0"/>
                          </a:rPr>
                          <m:t>𝑃</m:t>
                        </m:r>
                        <m:r>
                          <a:rPr lang="en-US" altLang="zh-TW" sz="2400" i="1">
                            <a:solidFill>
                              <a:schemeClr val="accent2"/>
                            </a:solidFill>
                            <a:latin typeface="Cambria Math" panose="02040503050406030204" pitchFamily="18" charset="0"/>
                          </a:rPr>
                          <m:t>+</m:t>
                        </m:r>
                        <m:r>
                          <a:rPr lang="en-US" altLang="zh-TW" sz="2400" i="1">
                            <a:solidFill>
                              <a:schemeClr val="accent2"/>
                            </a:solidFill>
                            <a:latin typeface="Cambria Math" panose="02040503050406030204" pitchFamily="18" charset="0"/>
                          </a:rPr>
                          <m:t>𝑅</m:t>
                        </m:r>
                      </m:den>
                    </m:f>
                  </m:oMath>
                </a14:m>
                <a:endParaRPr lang="zh-TW" altLang="en-US" sz="2400" dirty="0">
                  <a:solidFill>
                    <a:schemeClr val="accent2"/>
                  </a:solidFill>
                </a:endParaRPr>
              </a:p>
            </p:txBody>
          </p:sp>
        </mc:Choice>
        <mc:Fallback>
          <p:sp>
            <p:nvSpPr>
              <p:cNvPr id="6" name="文字方塊 5"/>
              <p:cNvSpPr txBox="1">
                <a:spLocks noRot="1" noChangeAspect="1" noMove="1" noResize="1" noEditPoints="1" noAdjustHandles="1" noChangeArrowheads="1" noChangeShapeType="1" noTextEdit="1"/>
              </p:cNvSpPr>
              <p:nvPr/>
            </p:nvSpPr>
            <p:spPr>
              <a:xfrm>
                <a:off x="8305800" y="5029203"/>
                <a:ext cx="2895600" cy="616707"/>
              </a:xfrm>
              <a:prstGeom prst="rect">
                <a:avLst/>
              </a:prstGeom>
              <a:blipFill rotWithShape="1">
                <a:blip r:embed="rId1"/>
                <a:stretch>
                  <a:fillRect l="-2316" b="-1980"/>
                </a:stretch>
              </a:blipFill>
            </p:spPr>
            <p:txBody>
              <a:bodyPr/>
              <a:lstStyle/>
              <a:p>
                <a:r>
                  <a:rPr lang="zh-TW" altLang="en-US">
                    <a:noFill/>
                  </a:rPr>
                  <a:t> </a:t>
                </a:r>
                <a:endParaRPr lang="zh-TW"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5400" dirty="0">
                <a:ea typeface="新細明體" panose="02020500000000000000" charset="-120"/>
              </a:rPr>
              <a:t>ROC Curves</a:t>
            </a:r>
            <a:endParaRPr lang="zh-TW" altLang="en-US" dirty="0"/>
          </a:p>
        </p:txBody>
      </p:sp>
      <p:sp>
        <p:nvSpPr>
          <p:cNvPr id="3" name="內容版面配置區 2"/>
          <p:cNvSpPr>
            <a:spLocks noGrp="1"/>
          </p:cNvSpPr>
          <p:nvPr>
            <p:ph idx="1"/>
          </p:nvPr>
        </p:nvSpPr>
        <p:spPr>
          <a:xfrm>
            <a:off x="609599" y="1847850"/>
            <a:ext cx="6344653" cy="4389437"/>
          </a:xfrm>
        </p:spPr>
        <p:txBody>
          <a:bodyPr/>
          <a:lstStyle/>
          <a:p>
            <a:pPr marL="457200" indent="-457200" algn="just">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The area under the ROC (Receiver Operating Characteristics) curve is a measure of the accuracy of the model</a:t>
            </a:r>
            <a:endParaRPr lang="en-US" altLang="zh-TW" sz="2400" dirty="0">
              <a:latin typeface="Arial" panose="020B0604020202020204" pitchFamily="34" charset="0"/>
              <a:ea typeface="新細明體" panose="02020500000000000000" charset="-120"/>
              <a:cs typeface="Arial" panose="020B0604020202020204" pitchFamily="34" charset="0"/>
            </a:endParaRPr>
          </a:p>
          <a:p>
            <a:pPr marL="457200" indent="-457200" algn="just">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Shows the trade-off between the true positive rate and the false positive rate</a:t>
            </a:r>
            <a:endParaRPr lang="en-US" altLang="zh-TW" sz="2400" dirty="0">
              <a:latin typeface="Arial" panose="020B0604020202020204" pitchFamily="34" charset="0"/>
              <a:ea typeface="新細明體" panose="02020500000000000000" charset="-120"/>
              <a:cs typeface="Arial" panose="020B0604020202020204" pitchFamily="34" charset="0"/>
            </a:endParaRPr>
          </a:p>
          <a:p>
            <a:pPr marL="457200" indent="-457200" algn="just">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Rank the test tuples in decreasing order: the one that is most likely to belong to the positive class appears at the top of the list</a:t>
            </a:r>
            <a:endParaRPr lang="en-US" altLang="zh-TW" sz="2400" dirty="0">
              <a:latin typeface="Arial" panose="020B0604020202020204" pitchFamily="34" charset="0"/>
              <a:ea typeface="新細明體" panose="02020500000000000000" charset="-120"/>
              <a:cs typeface="Arial" panose="020B0604020202020204" pitchFamily="34" charset="0"/>
            </a:endParaRPr>
          </a:p>
          <a:p>
            <a:pPr marL="457200" indent="-457200" algn="just">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The closer to the diagonal line (i.e., the closer the area is to 0.5), the less accurate is the model</a:t>
            </a:r>
            <a:endParaRPr lang="en-US" altLang="zh-TW" sz="2400" dirty="0">
              <a:latin typeface="Arial" panose="020B0604020202020204" pitchFamily="34" charset="0"/>
              <a:ea typeface="新細明體" panose="02020500000000000000" charset="-120"/>
              <a:cs typeface="Arial" panose="020B0604020202020204" pitchFamily="34" charset="0"/>
            </a:endParaRPr>
          </a:p>
          <a:p>
            <a:pPr algn="just">
              <a:spcBef>
                <a:spcPts val="0"/>
              </a:spcBef>
            </a:pPr>
            <a:endParaRPr lang="zh-TW" altLang="en-US" sz="2400" dirty="0">
              <a:latin typeface="Arial" panose="020B0604020202020204" pitchFamily="34" charset="0"/>
              <a:cs typeface="Arial" panose="020B0604020202020204" pitchFamily="34" charset="0"/>
            </a:endParaRPr>
          </a:p>
        </p:txBody>
      </p:sp>
      <p:pic>
        <p:nvPicPr>
          <p:cNvPr id="4"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67600" y="2114550"/>
            <a:ext cx="3660290" cy="3600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3" name="Rectangle 2"/>
          <p:cNvSpPr>
            <a:spLocks noGrp="1" noChangeArrowheads="1"/>
          </p:cNvSpPr>
          <p:nvPr>
            <p:ph type="title"/>
          </p:nvPr>
        </p:nvSpPr>
        <p:spPr>
          <a:xfrm>
            <a:off x="609600" y="762003"/>
            <a:ext cx="10515600" cy="1066800"/>
          </a:xfrm>
          <a:noFill/>
        </p:spPr>
        <p:txBody>
          <a:bodyPr vert="horz" wrap="square" lIns="92075" tIns="46038" rIns="92075" bIns="46038" numCol="1" anchor="b" anchorCtr="0" compatLnSpc="1"/>
          <a:lstStyle/>
          <a:p>
            <a:pPr eaLnBrk="1" hangingPunct="1"/>
            <a:r>
              <a:rPr lang="en-US" altLang="zh-TW" sz="3200" dirty="0">
                <a:latin typeface="Arial" panose="020B0604020202020204" pitchFamily="34" charset="0"/>
                <a:ea typeface="新細明體" panose="02020500000000000000" charset="-120"/>
                <a:cs typeface="Arial" panose="020B0604020202020204" pitchFamily="34" charset="0"/>
              </a:rPr>
              <a:t>Evaluating the Accuracy of a Classifier or Predictor (I)</a:t>
            </a:r>
            <a:endParaRPr lang="en-US" altLang="zh-TW" dirty="0">
              <a:latin typeface="Arial" panose="020B0604020202020204" pitchFamily="34" charset="0"/>
              <a:ea typeface="新細明體" panose="02020500000000000000" charset="-120"/>
              <a:cs typeface="Arial" panose="020B0604020202020204" pitchFamily="34" charset="0"/>
            </a:endParaRPr>
          </a:p>
        </p:txBody>
      </p:sp>
      <p:sp>
        <p:nvSpPr>
          <p:cNvPr id="145414" name="Rectangle 3"/>
          <p:cNvSpPr>
            <a:spLocks noGrp="1" noChangeArrowheads="1"/>
          </p:cNvSpPr>
          <p:nvPr>
            <p:ph idx="1"/>
          </p:nvPr>
        </p:nvSpPr>
        <p:spPr>
          <a:xfrm>
            <a:off x="583346" y="1851858"/>
            <a:ext cx="11151454" cy="5273675"/>
          </a:xfrm>
          <a:noFill/>
        </p:spPr>
        <p:txBody>
          <a:bodyPr vert="horz" wrap="square" lIns="92075" tIns="46038" rIns="92075" bIns="46038" numCol="1" anchor="t" anchorCtr="0" compatLnSpc="1"/>
          <a:lstStyle/>
          <a:p>
            <a:pPr>
              <a:spcBef>
                <a:spcPts val="0"/>
              </a:spcBef>
            </a:pPr>
            <a:r>
              <a:rPr lang="en-US" altLang="zh-TW" sz="2400" dirty="0">
                <a:solidFill>
                  <a:schemeClr val="accent2"/>
                </a:solidFill>
                <a:latin typeface="Arial" panose="020B0604020202020204" pitchFamily="34" charset="0"/>
                <a:ea typeface="新細明體" panose="02020500000000000000" charset="-120"/>
                <a:cs typeface="Arial" panose="020B0604020202020204" pitchFamily="34" charset="0"/>
              </a:rPr>
              <a:t>Holdout method</a:t>
            </a:r>
            <a:endParaRPr lang="en-US" altLang="zh-TW" sz="2400" dirty="0">
              <a:solidFill>
                <a:schemeClr val="accent2"/>
              </a:solidFill>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Given data is randomly partitioned into two independent sets</a:t>
            </a:r>
            <a:endParaRPr lang="en-US" altLang="zh-TW" dirty="0">
              <a:latin typeface="Arial" panose="020B0604020202020204" pitchFamily="34" charset="0"/>
              <a:ea typeface="新細明體" panose="02020500000000000000" charset="-120"/>
              <a:cs typeface="Arial" panose="020B0604020202020204" pitchFamily="34" charset="0"/>
            </a:endParaRPr>
          </a:p>
          <a:p>
            <a:pPr lvl="2">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Training set (e.g., 2/3) for model construction</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2">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Test set (e.g., 1/3) for accuracy estimation</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Random sampling: a variation of holdout</a:t>
            </a:r>
            <a:endParaRPr lang="en-US" altLang="zh-TW" dirty="0">
              <a:latin typeface="Arial" panose="020B0604020202020204" pitchFamily="34" charset="0"/>
              <a:ea typeface="新細明體" panose="02020500000000000000" charset="-120"/>
              <a:cs typeface="Arial" panose="020B0604020202020204" pitchFamily="34" charset="0"/>
            </a:endParaRPr>
          </a:p>
          <a:p>
            <a:pPr lvl="2">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Repeat holdout k times, accuracy = avg. of the accuracies obtained</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solidFill>
                  <a:schemeClr val="accent2"/>
                </a:solidFill>
                <a:latin typeface="Arial" panose="020B0604020202020204" pitchFamily="34" charset="0"/>
                <a:ea typeface="新細明體" panose="02020500000000000000" charset="-120"/>
                <a:cs typeface="Arial" panose="020B0604020202020204" pitchFamily="34" charset="0"/>
              </a:rPr>
              <a:t>Cross-validation</a:t>
            </a:r>
            <a:r>
              <a:rPr lang="en-US" altLang="zh-TW" sz="2400" dirty="0">
                <a:latin typeface="Arial" panose="020B0604020202020204" pitchFamily="34" charset="0"/>
                <a:ea typeface="新細明體" panose="02020500000000000000" charset="-120"/>
                <a:cs typeface="Arial" panose="020B0604020202020204" pitchFamily="34" charset="0"/>
              </a:rPr>
              <a:t> (</a:t>
            </a:r>
            <a:r>
              <a:rPr lang="en-US" altLang="zh-TW" sz="2400" i="1" dirty="0">
                <a:latin typeface="Arial" panose="020B0604020202020204" pitchFamily="34" charset="0"/>
                <a:ea typeface="新細明體" panose="02020500000000000000" charset="-120"/>
                <a:cs typeface="Arial" panose="020B0604020202020204" pitchFamily="34" charset="0"/>
              </a:rPr>
              <a:t>k</a:t>
            </a:r>
            <a:r>
              <a:rPr lang="en-US" altLang="zh-TW" sz="2400" dirty="0">
                <a:latin typeface="Arial" panose="020B0604020202020204" pitchFamily="34" charset="0"/>
                <a:ea typeface="新細明體" panose="02020500000000000000" charset="-120"/>
                <a:cs typeface="Arial" panose="020B0604020202020204" pitchFamily="34" charset="0"/>
              </a:rPr>
              <a:t>-fold, where k = 10 is most popular)</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Randomly partition the data into </a:t>
            </a:r>
            <a:r>
              <a:rPr lang="en-US" altLang="zh-TW" i="1" dirty="0">
                <a:latin typeface="Arial" panose="020B0604020202020204" pitchFamily="34" charset="0"/>
                <a:ea typeface="新細明體" panose="02020500000000000000" charset="-120"/>
                <a:cs typeface="Arial" panose="020B0604020202020204" pitchFamily="34" charset="0"/>
              </a:rPr>
              <a:t>k</a:t>
            </a:r>
            <a:r>
              <a:rPr lang="en-US" altLang="zh-TW" dirty="0">
                <a:latin typeface="Arial" panose="020B0604020202020204" pitchFamily="34" charset="0"/>
                <a:ea typeface="新細明體" panose="02020500000000000000" charset="-120"/>
                <a:cs typeface="Arial" panose="020B0604020202020204" pitchFamily="34" charset="0"/>
              </a:rPr>
              <a:t> </a:t>
            </a:r>
            <a:r>
              <a:rPr lang="en-US" altLang="zh-TW" i="1" dirty="0">
                <a:latin typeface="Arial" panose="020B0604020202020204" pitchFamily="34" charset="0"/>
                <a:ea typeface="新細明體" panose="02020500000000000000" charset="-120"/>
                <a:cs typeface="Arial" panose="020B0604020202020204" pitchFamily="34" charset="0"/>
              </a:rPr>
              <a:t>mutually exclusive</a:t>
            </a:r>
            <a:r>
              <a:rPr lang="en-US" altLang="zh-TW" dirty="0">
                <a:latin typeface="Arial" panose="020B0604020202020204" pitchFamily="34" charset="0"/>
                <a:ea typeface="新細明體" panose="02020500000000000000" charset="-120"/>
                <a:cs typeface="Arial" panose="020B0604020202020204" pitchFamily="34" charset="0"/>
              </a:rPr>
              <a:t> subsets, each approximately equal size</a:t>
            </a:r>
            <a:endParaRPr lang="en-US" altLang="zh-TW"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At </a:t>
            </a:r>
            <a:r>
              <a:rPr lang="en-US" altLang="zh-TW" i="1" dirty="0" err="1">
                <a:latin typeface="Arial" panose="020B0604020202020204" pitchFamily="34" charset="0"/>
                <a:ea typeface="新細明體" panose="02020500000000000000" charset="-120"/>
                <a:cs typeface="Arial" panose="020B0604020202020204" pitchFamily="34" charset="0"/>
              </a:rPr>
              <a:t>i</a:t>
            </a:r>
            <a:r>
              <a:rPr lang="en-US" altLang="zh-TW" dirty="0" err="1">
                <a:latin typeface="Arial" panose="020B0604020202020204" pitchFamily="34" charset="0"/>
                <a:ea typeface="新細明體" panose="02020500000000000000" charset="-120"/>
                <a:cs typeface="Arial" panose="020B0604020202020204" pitchFamily="34" charset="0"/>
              </a:rPr>
              <a:t>-th</a:t>
            </a:r>
            <a:r>
              <a:rPr lang="en-US" altLang="zh-TW" dirty="0">
                <a:latin typeface="Arial" panose="020B0604020202020204" pitchFamily="34" charset="0"/>
                <a:ea typeface="新細明體" panose="02020500000000000000" charset="-120"/>
                <a:cs typeface="Arial" panose="020B0604020202020204" pitchFamily="34" charset="0"/>
              </a:rPr>
              <a:t> iteration, use D</a:t>
            </a:r>
            <a:r>
              <a:rPr lang="en-US" altLang="zh-TW" baseline="-25000" dirty="0">
                <a:latin typeface="Arial" panose="020B0604020202020204" pitchFamily="34" charset="0"/>
                <a:ea typeface="新細明體" panose="02020500000000000000" charset="-120"/>
                <a:cs typeface="Arial" panose="020B0604020202020204" pitchFamily="34" charset="0"/>
              </a:rPr>
              <a:t>i </a:t>
            </a:r>
            <a:r>
              <a:rPr lang="en-US" altLang="zh-TW" dirty="0">
                <a:latin typeface="Arial" panose="020B0604020202020204" pitchFamily="34" charset="0"/>
                <a:ea typeface="新細明體" panose="02020500000000000000" charset="-120"/>
                <a:cs typeface="Arial" panose="020B0604020202020204" pitchFamily="34" charset="0"/>
              </a:rPr>
              <a:t>as test set and others as training set</a:t>
            </a:r>
            <a:endParaRPr lang="en-US" altLang="zh-TW"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solidFill>
                  <a:schemeClr val="accent2"/>
                </a:solidFill>
                <a:latin typeface="Arial" panose="020B0604020202020204" pitchFamily="34" charset="0"/>
                <a:ea typeface="新細明體" panose="02020500000000000000" charset="-120"/>
                <a:cs typeface="Arial" panose="020B0604020202020204" pitchFamily="34" charset="0"/>
              </a:rPr>
              <a:t>Leave-one-out</a:t>
            </a:r>
            <a:r>
              <a:rPr lang="en-US" altLang="zh-TW" dirty="0">
                <a:latin typeface="Arial" panose="020B0604020202020204" pitchFamily="34" charset="0"/>
                <a:ea typeface="新細明體" panose="02020500000000000000" charset="-120"/>
                <a:cs typeface="Arial" panose="020B0604020202020204" pitchFamily="34" charset="0"/>
              </a:rPr>
              <a:t>: k folds where k = # of tuples, for small sized data</a:t>
            </a:r>
            <a:endParaRPr lang="en-US" altLang="zh-TW"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590800" y="2747772"/>
            <a:ext cx="7293864" cy="1362456"/>
          </a:xfrm>
        </p:spPr>
        <p:txBody>
          <a:bodyPr/>
          <a:lstStyle/>
          <a:p>
            <a:r>
              <a:rPr lang="en-US" altLang="zh-TW" sz="6000" dirty="0">
                <a:latin typeface="Arial" panose="020B0604020202020204" pitchFamily="34" charset="0"/>
                <a:ea typeface="新細明體" panose="02020500000000000000" charset="-120"/>
                <a:cs typeface="Arial" panose="020B0604020202020204" pitchFamily="34" charset="0"/>
              </a:rPr>
              <a:t>Ensemble Methods</a:t>
            </a:r>
            <a:endParaRPr lang="zh-TW" altLang="en-US" dirty="0"/>
          </a:p>
        </p:txBody>
      </p:sp>
      <p:sp>
        <p:nvSpPr>
          <p:cNvPr id="4" name="投影片編號版面配置區 3"/>
          <p:cNvSpPr>
            <a:spLocks noGrp="1"/>
          </p:cNvSpPr>
          <p:nvPr>
            <p:ph type="sldNum" sz="quarter" idx="12"/>
          </p:nvPr>
        </p:nvSpPr>
        <p:spPr/>
        <p:txBody>
          <a:bodyPr/>
          <a:lstStyle/>
          <a:p>
            <a:pPr>
              <a:defRPr/>
            </a:pPr>
            <a:fld id="{5ADB89F8-2A0E-4B58-ACCB-270A2F4E878B}" type="slidenum">
              <a:rPr lang="zh-TW" altLang="en-US" smtClean="0"/>
            </a:fld>
            <a:endParaRPr lang="en-US" altLang="zh-TW"/>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6" name="Rectangle 2"/>
          <p:cNvSpPr>
            <a:spLocks noGrp="1" noChangeArrowheads="1"/>
          </p:cNvSpPr>
          <p:nvPr>
            <p:ph type="title"/>
          </p:nvPr>
        </p:nvSpPr>
        <p:spPr>
          <a:xfrm>
            <a:off x="533400" y="1066800"/>
            <a:ext cx="9372600" cy="609600"/>
          </a:xfrm>
        </p:spPr>
        <p:txBody>
          <a:bodyPr/>
          <a:lstStyle/>
          <a:p>
            <a:pPr eaLnBrk="1" hangingPunct="1"/>
            <a:r>
              <a:rPr lang="en-US" altLang="zh-TW" sz="3200" dirty="0">
                <a:latin typeface="Arial" panose="020B0604020202020204" pitchFamily="34" charset="0"/>
                <a:ea typeface="新細明體" panose="02020500000000000000" charset="-120"/>
                <a:cs typeface="Arial" panose="020B0604020202020204" pitchFamily="34" charset="0"/>
              </a:rPr>
              <a:t>Ensemble Methods: Increasing the Accuracy</a:t>
            </a:r>
            <a:endParaRPr lang="en-US" altLang="zh-TW" sz="3200" dirty="0">
              <a:latin typeface="Arial" panose="020B0604020202020204" pitchFamily="34" charset="0"/>
              <a:ea typeface="新細明體" panose="02020500000000000000" charset="-120"/>
              <a:cs typeface="Arial" panose="020B0604020202020204" pitchFamily="34" charset="0"/>
            </a:endParaRPr>
          </a:p>
        </p:txBody>
      </p:sp>
      <p:sp>
        <p:nvSpPr>
          <p:cNvPr id="148487" name="Rectangle 3"/>
          <p:cNvSpPr>
            <a:spLocks noGrp="1" noChangeArrowheads="1"/>
          </p:cNvSpPr>
          <p:nvPr>
            <p:ph idx="1"/>
          </p:nvPr>
        </p:nvSpPr>
        <p:spPr>
          <a:xfrm>
            <a:off x="516750" y="1905000"/>
            <a:ext cx="8170049" cy="4267200"/>
          </a:xfrm>
        </p:spPr>
        <p:txBody>
          <a:bodyPr/>
          <a:lstStyle/>
          <a:p>
            <a:pPr eaLnBrk="1" hangingPunct="1"/>
            <a:r>
              <a:rPr lang="en-US" altLang="zh-TW" sz="2400" dirty="0">
                <a:latin typeface="Arial" panose="020B0604020202020204" pitchFamily="34" charset="0"/>
                <a:ea typeface="新細明體" panose="02020500000000000000" charset="-120"/>
                <a:cs typeface="Arial" panose="020B0604020202020204" pitchFamily="34" charset="0"/>
              </a:rPr>
              <a:t>Ensemble methods</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eaLnBrk="1" hangingPunct="1"/>
            <a:r>
              <a:rPr lang="en-US" altLang="zh-TW" dirty="0">
                <a:latin typeface="Arial" panose="020B0604020202020204" pitchFamily="34" charset="0"/>
                <a:ea typeface="新細明體" panose="02020500000000000000" charset="-120"/>
                <a:cs typeface="Arial" panose="020B0604020202020204" pitchFamily="34" charset="0"/>
              </a:rPr>
              <a:t>Use a combination of models to increase accuracy</a:t>
            </a:r>
            <a:endParaRPr lang="en-US" altLang="zh-TW" dirty="0">
              <a:latin typeface="Arial" panose="020B0604020202020204" pitchFamily="34" charset="0"/>
              <a:ea typeface="新細明體" panose="02020500000000000000" charset="-120"/>
              <a:cs typeface="Arial" panose="020B0604020202020204" pitchFamily="34" charset="0"/>
            </a:endParaRPr>
          </a:p>
          <a:p>
            <a:pPr lvl="1" eaLnBrk="1" hangingPunct="1"/>
            <a:r>
              <a:rPr lang="en-US" altLang="zh-TW" dirty="0">
                <a:latin typeface="Arial" panose="020B0604020202020204" pitchFamily="34" charset="0"/>
                <a:ea typeface="新細明體" panose="02020500000000000000" charset="-120"/>
                <a:cs typeface="Arial" panose="020B0604020202020204" pitchFamily="34" charset="0"/>
              </a:rPr>
              <a:t>Combine a series of T learned models, C</a:t>
            </a:r>
            <a:r>
              <a:rPr lang="en-US" altLang="zh-TW" baseline="-25000" dirty="0">
                <a:latin typeface="Arial" panose="020B0604020202020204" pitchFamily="34" charset="0"/>
                <a:ea typeface="新細明體" panose="02020500000000000000" charset="-120"/>
                <a:cs typeface="Arial" panose="020B0604020202020204" pitchFamily="34" charset="0"/>
              </a:rPr>
              <a:t>1</a:t>
            </a:r>
            <a:r>
              <a:rPr lang="en-US" altLang="zh-TW" dirty="0">
                <a:latin typeface="Arial" panose="020B0604020202020204" pitchFamily="34" charset="0"/>
                <a:ea typeface="新細明體" panose="02020500000000000000" charset="-120"/>
                <a:cs typeface="Arial" panose="020B0604020202020204" pitchFamily="34" charset="0"/>
              </a:rPr>
              <a:t>, C</a:t>
            </a:r>
            <a:r>
              <a:rPr lang="en-US" altLang="zh-TW" baseline="-25000" dirty="0">
                <a:latin typeface="Arial" panose="020B0604020202020204" pitchFamily="34" charset="0"/>
                <a:ea typeface="新細明體" panose="02020500000000000000" charset="-120"/>
                <a:cs typeface="Arial" panose="020B0604020202020204" pitchFamily="34" charset="0"/>
              </a:rPr>
              <a:t>2</a:t>
            </a:r>
            <a:r>
              <a:rPr lang="en-US" altLang="zh-TW" dirty="0">
                <a:latin typeface="Arial" panose="020B0604020202020204" pitchFamily="34" charset="0"/>
                <a:ea typeface="新細明體" panose="02020500000000000000" charset="-120"/>
                <a:cs typeface="Arial" panose="020B0604020202020204" pitchFamily="34" charset="0"/>
              </a:rPr>
              <a:t>, …, C</a:t>
            </a:r>
            <a:r>
              <a:rPr lang="en-US" altLang="zh-TW" baseline="-25000" dirty="0">
                <a:latin typeface="Arial" panose="020B0604020202020204" pitchFamily="34" charset="0"/>
                <a:ea typeface="新細明體" panose="02020500000000000000" charset="-120"/>
                <a:cs typeface="Arial" panose="020B0604020202020204" pitchFamily="34" charset="0"/>
              </a:rPr>
              <a:t>T</a:t>
            </a:r>
            <a:r>
              <a:rPr lang="en-US" altLang="zh-TW" dirty="0">
                <a:latin typeface="Arial" panose="020B0604020202020204" pitchFamily="34" charset="0"/>
                <a:ea typeface="新細明體" panose="02020500000000000000" charset="-120"/>
                <a:cs typeface="Arial" panose="020B0604020202020204" pitchFamily="34" charset="0"/>
              </a:rPr>
              <a:t>, with the aim of creating an improved model M*</a:t>
            </a:r>
            <a:endParaRPr lang="en-US" altLang="zh-TW" dirty="0">
              <a:latin typeface="Arial" panose="020B0604020202020204" pitchFamily="34" charset="0"/>
              <a:ea typeface="新細明體" panose="02020500000000000000" charset="-120"/>
              <a:cs typeface="Arial" panose="020B0604020202020204" pitchFamily="34" charset="0"/>
            </a:endParaRPr>
          </a:p>
          <a:p>
            <a:pPr eaLnBrk="1" hangingPunct="1"/>
            <a:r>
              <a:rPr lang="en-US" altLang="zh-TW" sz="2400" dirty="0">
                <a:latin typeface="Arial" panose="020B0604020202020204" pitchFamily="34" charset="0"/>
                <a:ea typeface="新細明體" panose="02020500000000000000" charset="-120"/>
                <a:cs typeface="Arial" panose="020B0604020202020204" pitchFamily="34" charset="0"/>
              </a:rPr>
              <a:t>Popular ensemble methods</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eaLnBrk="1" hangingPunct="1"/>
            <a:r>
              <a:rPr lang="en-US" altLang="zh-TW" dirty="0">
                <a:latin typeface="Arial" panose="020B0604020202020204" pitchFamily="34" charset="0"/>
                <a:ea typeface="新細明體" panose="02020500000000000000" charset="-120"/>
                <a:cs typeface="Arial" panose="020B0604020202020204" pitchFamily="34" charset="0"/>
              </a:rPr>
              <a:t>Bagging: averaging the prediction over a collection of classifiers</a:t>
            </a:r>
            <a:endParaRPr lang="en-US" altLang="zh-TW" dirty="0">
              <a:latin typeface="Arial" panose="020B0604020202020204" pitchFamily="34" charset="0"/>
              <a:ea typeface="新細明體" panose="02020500000000000000" charset="-120"/>
              <a:cs typeface="Arial" panose="020B0604020202020204" pitchFamily="34" charset="0"/>
            </a:endParaRPr>
          </a:p>
          <a:p>
            <a:pPr lvl="1" eaLnBrk="1" hangingPunct="1"/>
            <a:r>
              <a:rPr lang="en-US" altLang="zh-TW" dirty="0">
                <a:latin typeface="Arial" panose="020B0604020202020204" pitchFamily="34" charset="0"/>
                <a:ea typeface="新細明體" panose="02020500000000000000" charset="-120"/>
                <a:cs typeface="Arial" panose="020B0604020202020204" pitchFamily="34" charset="0"/>
              </a:rPr>
              <a:t>Boosting: weighted vote with a collection of classifiers</a:t>
            </a:r>
            <a:endParaRPr lang="en-US" altLang="zh-TW" dirty="0">
              <a:latin typeface="Arial" panose="020B0604020202020204" pitchFamily="34" charset="0"/>
              <a:ea typeface="新細明體" panose="02020500000000000000" charset="-120"/>
              <a:cs typeface="Arial" panose="020B0604020202020204" pitchFamily="34" charset="0"/>
            </a:endParaRPr>
          </a:p>
          <a:p>
            <a:pPr lvl="1" eaLnBrk="1" hangingPunct="1"/>
            <a:r>
              <a:rPr lang="en-US" altLang="zh-TW" dirty="0">
                <a:latin typeface="Arial" panose="020B0604020202020204" pitchFamily="34" charset="0"/>
                <a:ea typeface="新細明體" panose="02020500000000000000" charset="-120"/>
                <a:cs typeface="Arial" panose="020B0604020202020204" pitchFamily="34" charset="0"/>
              </a:rPr>
              <a:t>Ensemble: combining a set of heterogeneous classifiers</a:t>
            </a:r>
            <a:endParaRPr lang="en-US" altLang="zh-TW" dirty="0">
              <a:latin typeface="Arial" panose="020B0604020202020204" pitchFamily="34" charset="0"/>
              <a:ea typeface="新細明體" panose="02020500000000000000" charset="-120"/>
              <a:cs typeface="Arial" panose="020B0604020202020204" pitchFamily="34" charset="0"/>
            </a:endParaRPr>
          </a:p>
        </p:txBody>
      </p:sp>
      <p:pic>
        <p:nvPicPr>
          <p:cNvPr id="14848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458200" y="2057400"/>
            <a:ext cx="3505200" cy="216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2869565" y="1935480"/>
            <a:ext cx="6451600" cy="4389120"/>
          </a:xfrm>
          <a:prstGeom prst="rect">
            <a:avLst/>
          </a:prstGeom>
        </p:spPr>
      </p:pic>
    </p:spTree>
  </p:cSld>
  <p:clrMapOvr>
    <a:masterClrMapping/>
  </p:clrMapOvr>
  <p:transition>
    <p:zo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9" name="Rectangle 2"/>
          <p:cNvSpPr>
            <a:spLocks noGrp="1" noChangeArrowheads="1"/>
          </p:cNvSpPr>
          <p:nvPr>
            <p:ph type="title"/>
          </p:nvPr>
        </p:nvSpPr>
        <p:spPr>
          <a:xfrm>
            <a:off x="609600" y="1219200"/>
            <a:ext cx="8458200" cy="609600"/>
          </a:xfrm>
        </p:spPr>
        <p:txBody>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Bagging: </a:t>
            </a:r>
            <a:r>
              <a:rPr lang="en-US" altLang="zh-TW" sz="4800" dirty="0" err="1">
                <a:latin typeface="Arial" panose="020B0604020202020204" pitchFamily="34" charset="0"/>
                <a:ea typeface="新細明體" panose="02020500000000000000" charset="-120"/>
                <a:cs typeface="Arial" panose="020B0604020202020204" pitchFamily="34" charset="0"/>
              </a:rPr>
              <a:t>Boostrap</a:t>
            </a:r>
            <a:r>
              <a:rPr lang="en-US" altLang="zh-TW" sz="4800" dirty="0">
                <a:latin typeface="Arial" panose="020B0604020202020204" pitchFamily="34" charset="0"/>
                <a:ea typeface="新細明體" panose="02020500000000000000" charset="-120"/>
                <a:cs typeface="Arial" panose="020B0604020202020204" pitchFamily="34" charset="0"/>
              </a:rPr>
              <a:t> Aggregation</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149510" name="Rectangle 3"/>
          <p:cNvSpPr>
            <a:spLocks noGrp="1" noChangeArrowheads="1"/>
          </p:cNvSpPr>
          <p:nvPr>
            <p:ph idx="1"/>
          </p:nvPr>
        </p:nvSpPr>
        <p:spPr>
          <a:xfrm>
            <a:off x="533400" y="1981200"/>
            <a:ext cx="10972800" cy="5334000"/>
          </a:xfrm>
        </p:spPr>
        <p:txBody>
          <a:bodyPr/>
          <a:lstStyle/>
          <a:p>
            <a:pPr>
              <a:lnSpc>
                <a:spcPct val="90000"/>
              </a:lnSpc>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Analogy: Diagnosis based on majority votes, e.g. </a:t>
            </a:r>
            <a:r>
              <a:rPr lang="en-US" altLang="zh-TW" sz="2000" dirty="0">
                <a:solidFill>
                  <a:schemeClr val="accent2"/>
                </a:solidFill>
                <a:latin typeface="Arial" panose="020B0604020202020204" pitchFamily="34" charset="0"/>
                <a:ea typeface="新細明體" panose="02020500000000000000" charset="-120"/>
                <a:cs typeface="Arial" panose="020B0604020202020204" pitchFamily="34" charset="0"/>
              </a:rPr>
              <a:t>Random Forest</a:t>
            </a:r>
            <a:endParaRPr lang="en-US" altLang="zh-TW" sz="2000" dirty="0">
              <a:solidFill>
                <a:schemeClr val="accent2"/>
              </a:solidFill>
              <a:latin typeface="Arial" panose="020B0604020202020204" pitchFamily="34" charset="0"/>
              <a:ea typeface="新細明體" panose="02020500000000000000" charset="-120"/>
              <a:cs typeface="Arial" panose="020B0604020202020204" pitchFamily="34" charset="0"/>
            </a:endParaRPr>
          </a:p>
          <a:p>
            <a:pPr>
              <a:lnSpc>
                <a:spcPct val="90000"/>
              </a:lnSpc>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Training</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1">
              <a:lnSpc>
                <a:spcPct val="90000"/>
              </a:lnSpc>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Given a set D of </a:t>
            </a:r>
            <a:r>
              <a:rPr lang="en-US" altLang="zh-TW" sz="2000" i="1" dirty="0">
                <a:latin typeface="Arial" panose="020B0604020202020204" pitchFamily="34" charset="0"/>
                <a:ea typeface="新細明體" panose="02020500000000000000" charset="-120"/>
                <a:cs typeface="Arial" panose="020B0604020202020204" pitchFamily="34" charset="0"/>
              </a:rPr>
              <a:t>d </a:t>
            </a:r>
            <a:r>
              <a:rPr lang="en-US" altLang="zh-TW" sz="2000" dirty="0">
                <a:latin typeface="Arial" panose="020B0604020202020204" pitchFamily="34" charset="0"/>
                <a:ea typeface="新細明體" panose="02020500000000000000" charset="-120"/>
                <a:cs typeface="Arial" panose="020B0604020202020204" pitchFamily="34" charset="0"/>
              </a:rPr>
              <a:t>tuples, at each iteration </a:t>
            </a:r>
            <a:r>
              <a:rPr lang="en-US" altLang="zh-TW" sz="2000" i="1" dirty="0" err="1">
                <a:latin typeface="Arial" panose="020B0604020202020204" pitchFamily="34" charset="0"/>
                <a:ea typeface="新細明體" panose="02020500000000000000" charset="-120"/>
                <a:cs typeface="Arial" panose="020B0604020202020204" pitchFamily="34" charset="0"/>
              </a:rPr>
              <a:t>i</a:t>
            </a:r>
            <a:r>
              <a:rPr lang="en-US" altLang="zh-TW" sz="2000" dirty="0">
                <a:latin typeface="Arial" panose="020B0604020202020204" pitchFamily="34" charset="0"/>
                <a:ea typeface="新細明體" panose="02020500000000000000" charset="-120"/>
                <a:cs typeface="Arial" panose="020B0604020202020204" pitchFamily="34" charset="0"/>
              </a:rPr>
              <a:t>, a training set D</a:t>
            </a:r>
            <a:r>
              <a:rPr lang="en-US" altLang="zh-TW" sz="2000" baseline="-25000" dirty="0">
                <a:latin typeface="Arial" panose="020B0604020202020204" pitchFamily="34" charset="0"/>
                <a:ea typeface="新細明體" panose="02020500000000000000" charset="-120"/>
                <a:cs typeface="Arial" panose="020B0604020202020204" pitchFamily="34" charset="0"/>
              </a:rPr>
              <a:t>i</a:t>
            </a:r>
            <a:r>
              <a:rPr lang="en-US" altLang="zh-TW" sz="2000" dirty="0">
                <a:latin typeface="Arial" panose="020B0604020202020204" pitchFamily="34" charset="0"/>
                <a:ea typeface="新細明體" panose="02020500000000000000" charset="-120"/>
                <a:cs typeface="Arial" panose="020B0604020202020204" pitchFamily="34" charset="0"/>
              </a:rPr>
              <a:t> of </a:t>
            </a:r>
            <a:r>
              <a:rPr lang="en-US" altLang="zh-TW" sz="2000" i="1" dirty="0">
                <a:latin typeface="Arial" panose="020B0604020202020204" pitchFamily="34" charset="0"/>
                <a:ea typeface="新細明體" panose="02020500000000000000" charset="-120"/>
                <a:cs typeface="Arial" panose="020B0604020202020204" pitchFamily="34" charset="0"/>
              </a:rPr>
              <a:t>d</a:t>
            </a:r>
            <a:r>
              <a:rPr lang="en-US" altLang="zh-TW" sz="2000" dirty="0">
                <a:latin typeface="Arial" panose="020B0604020202020204" pitchFamily="34" charset="0"/>
                <a:ea typeface="新細明體" panose="02020500000000000000" charset="-120"/>
                <a:cs typeface="Arial" panose="020B0604020202020204" pitchFamily="34" charset="0"/>
              </a:rPr>
              <a:t> tuples is sampled with replacement from D (i.e., </a:t>
            </a:r>
            <a:r>
              <a:rPr lang="en-US" altLang="zh-TW" sz="2000" dirty="0" err="1">
                <a:latin typeface="Arial" panose="020B0604020202020204" pitchFamily="34" charset="0"/>
                <a:ea typeface="新細明體" panose="02020500000000000000" charset="-120"/>
                <a:cs typeface="Arial" panose="020B0604020202020204" pitchFamily="34" charset="0"/>
              </a:rPr>
              <a:t>boostrap</a:t>
            </a:r>
            <a:r>
              <a:rPr lang="en-US" altLang="zh-TW" sz="2000" dirty="0">
                <a:latin typeface="Arial" panose="020B0604020202020204" pitchFamily="34" charset="0"/>
                <a:ea typeface="新細明體" panose="02020500000000000000" charset="-120"/>
                <a:cs typeface="Arial" panose="020B0604020202020204" pitchFamily="34" charset="0"/>
              </a:rPr>
              <a:t>)</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1">
              <a:lnSpc>
                <a:spcPct val="90000"/>
              </a:lnSpc>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A classifier model C</a:t>
            </a:r>
            <a:r>
              <a:rPr lang="en-US" altLang="zh-TW" sz="2000" baseline="-25000" dirty="0">
                <a:latin typeface="Arial" panose="020B0604020202020204" pitchFamily="34" charset="0"/>
                <a:ea typeface="新細明體" panose="02020500000000000000" charset="-120"/>
                <a:cs typeface="Arial" panose="020B0604020202020204" pitchFamily="34" charset="0"/>
              </a:rPr>
              <a:t>i</a:t>
            </a:r>
            <a:r>
              <a:rPr lang="en-US" altLang="zh-TW" sz="2000" dirty="0">
                <a:latin typeface="Arial" panose="020B0604020202020204" pitchFamily="34" charset="0"/>
                <a:ea typeface="新細明體" panose="02020500000000000000" charset="-120"/>
                <a:cs typeface="Arial" panose="020B0604020202020204" pitchFamily="34" charset="0"/>
              </a:rPr>
              <a:t> is learned for each training set D</a:t>
            </a:r>
            <a:r>
              <a:rPr lang="en-US" altLang="zh-TW" sz="2000" baseline="-25000" dirty="0">
                <a:latin typeface="Arial" panose="020B0604020202020204" pitchFamily="34" charset="0"/>
                <a:ea typeface="新細明體" panose="02020500000000000000" charset="-120"/>
                <a:cs typeface="Arial" panose="020B0604020202020204" pitchFamily="34" charset="0"/>
              </a:rPr>
              <a:t>i</a:t>
            </a:r>
            <a:endParaRPr lang="en-US" altLang="zh-TW" sz="2000" dirty="0">
              <a:latin typeface="Arial" panose="020B0604020202020204" pitchFamily="34" charset="0"/>
              <a:ea typeface="新細明體" panose="02020500000000000000" charset="-120"/>
              <a:cs typeface="Arial" panose="020B0604020202020204" pitchFamily="34" charset="0"/>
            </a:endParaRPr>
          </a:p>
          <a:p>
            <a:pPr>
              <a:lnSpc>
                <a:spcPct val="90000"/>
              </a:lnSpc>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Classification: classify an unknown sample</a:t>
            </a:r>
            <a:r>
              <a:rPr lang="en-US" altLang="zh-TW" sz="2000" b="1" dirty="0">
                <a:latin typeface="Arial" panose="020B0604020202020204" pitchFamily="34" charset="0"/>
                <a:ea typeface="新細明體" panose="02020500000000000000" charset="-120"/>
                <a:cs typeface="Arial" panose="020B0604020202020204" pitchFamily="34" charset="0"/>
              </a:rPr>
              <a:t> X</a:t>
            </a:r>
            <a:r>
              <a:rPr lang="en-US" altLang="zh-TW" sz="2000" dirty="0">
                <a:latin typeface="Arial" panose="020B0604020202020204" pitchFamily="34" charset="0"/>
                <a:ea typeface="新細明體" panose="02020500000000000000" charset="-120"/>
                <a:cs typeface="Arial" panose="020B0604020202020204" pitchFamily="34" charset="0"/>
              </a:rPr>
              <a:t> </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1">
              <a:lnSpc>
                <a:spcPct val="90000"/>
              </a:lnSpc>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Each classifier C</a:t>
            </a:r>
            <a:r>
              <a:rPr lang="en-US" altLang="zh-TW" sz="2000" baseline="-25000" dirty="0">
                <a:latin typeface="Arial" panose="020B0604020202020204" pitchFamily="34" charset="0"/>
                <a:ea typeface="新細明體" panose="02020500000000000000" charset="-120"/>
                <a:cs typeface="Arial" panose="020B0604020202020204" pitchFamily="34" charset="0"/>
              </a:rPr>
              <a:t>i</a:t>
            </a:r>
            <a:r>
              <a:rPr lang="en-US" altLang="zh-TW" sz="2000" dirty="0">
                <a:latin typeface="Arial" panose="020B0604020202020204" pitchFamily="34" charset="0"/>
                <a:ea typeface="新細明體" panose="02020500000000000000" charset="-120"/>
                <a:cs typeface="Arial" panose="020B0604020202020204" pitchFamily="34" charset="0"/>
              </a:rPr>
              <a:t> returns its class prediction</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1">
              <a:lnSpc>
                <a:spcPct val="90000"/>
              </a:lnSpc>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The bagged classifier C* counts the votes and assigns the class with the most votes to </a:t>
            </a:r>
            <a:r>
              <a:rPr lang="en-US" altLang="zh-TW" sz="2000" b="1" dirty="0">
                <a:latin typeface="Arial" panose="020B0604020202020204" pitchFamily="34" charset="0"/>
                <a:ea typeface="新細明體" panose="02020500000000000000" charset="-120"/>
                <a:cs typeface="Arial" panose="020B0604020202020204" pitchFamily="34" charset="0"/>
              </a:rPr>
              <a:t>X</a:t>
            </a:r>
            <a:endParaRPr lang="en-US" altLang="zh-TW" sz="2000" dirty="0">
              <a:latin typeface="Arial" panose="020B0604020202020204" pitchFamily="34" charset="0"/>
              <a:ea typeface="新細明體" panose="02020500000000000000" charset="-120"/>
              <a:cs typeface="Arial" panose="020B0604020202020204" pitchFamily="34" charset="0"/>
            </a:endParaRPr>
          </a:p>
          <a:p>
            <a:pPr>
              <a:lnSpc>
                <a:spcPct val="90000"/>
              </a:lnSpc>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Prediction: can be applied to the prediction of continuous values by taking the average value of each prediction for a given test tuple</a:t>
            </a:r>
            <a:endParaRPr lang="en-US" altLang="zh-TW" sz="2000" dirty="0">
              <a:latin typeface="Arial" panose="020B0604020202020204" pitchFamily="34" charset="0"/>
              <a:ea typeface="新細明體" panose="02020500000000000000" charset="-120"/>
              <a:cs typeface="Arial" panose="020B0604020202020204" pitchFamily="34" charset="0"/>
            </a:endParaRPr>
          </a:p>
          <a:p>
            <a:pPr>
              <a:lnSpc>
                <a:spcPct val="90000"/>
              </a:lnSpc>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Accuracy</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1">
              <a:lnSpc>
                <a:spcPct val="90000"/>
              </a:lnSpc>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Often significant better than a single classifier derived from D</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1">
              <a:lnSpc>
                <a:spcPct val="90000"/>
              </a:lnSpc>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For noisy data: not considerably worse, more robust </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1">
              <a:lnSpc>
                <a:spcPct val="90000"/>
              </a:lnSpc>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Improve accuracy in prediction</a:t>
            </a:r>
            <a:endParaRPr lang="en-US" altLang="zh-TW" sz="2000"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3" name="Rectangle 1026"/>
          <p:cNvSpPr>
            <a:spLocks noGrp="1" noChangeArrowheads="1"/>
          </p:cNvSpPr>
          <p:nvPr>
            <p:ph type="title"/>
          </p:nvPr>
        </p:nvSpPr>
        <p:spPr>
          <a:xfrm>
            <a:off x="685800" y="1219200"/>
            <a:ext cx="8458200" cy="609600"/>
          </a:xfrm>
        </p:spPr>
        <p:txBody>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Boosting</a:t>
            </a:r>
            <a:endParaRPr lang="en-US" altLang="zh-TW" sz="2400" dirty="0">
              <a:latin typeface="Arial" panose="020B0604020202020204" pitchFamily="34" charset="0"/>
              <a:ea typeface="新細明體" panose="02020500000000000000" charset="-120"/>
              <a:cs typeface="Arial" panose="020B0604020202020204" pitchFamily="34" charset="0"/>
            </a:endParaRPr>
          </a:p>
        </p:txBody>
      </p:sp>
      <p:sp>
        <p:nvSpPr>
          <p:cNvPr id="150534" name="Rectangle 1027"/>
          <p:cNvSpPr>
            <a:spLocks noGrp="1" noChangeArrowheads="1"/>
          </p:cNvSpPr>
          <p:nvPr>
            <p:ph idx="1"/>
          </p:nvPr>
        </p:nvSpPr>
        <p:spPr>
          <a:xfrm>
            <a:off x="609600" y="1828800"/>
            <a:ext cx="11049000" cy="5257800"/>
          </a:xfrm>
        </p:spPr>
        <p:txBody>
          <a:bodyPr/>
          <a:lstStyle/>
          <a:p>
            <a:pPr marL="457200" indent="-457200">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Analogy: Consult several doctors, based on a combination of weighted diagnoses—weight assigned based on the previous diagnosis accuracy</a:t>
            </a:r>
            <a:endParaRPr lang="en-US" altLang="zh-TW" sz="2200" dirty="0">
              <a:latin typeface="Arial" panose="020B0604020202020204" pitchFamily="34" charset="0"/>
              <a:ea typeface="新細明體" panose="02020500000000000000" charset="-120"/>
              <a:cs typeface="Arial" panose="020B0604020202020204" pitchFamily="34" charset="0"/>
            </a:endParaRPr>
          </a:p>
          <a:p>
            <a:pPr marL="457200" indent="-457200">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How boosting works?</a:t>
            </a:r>
            <a:endParaRPr lang="en-US" altLang="zh-TW" sz="2200" dirty="0">
              <a:latin typeface="Arial" panose="020B0604020202020204" pitchFamily="34" charset="0"/>
              <a:ea typeface="新細明體" panose="02020500000000000000" charset="-120"/>
              <a:cs typeface="Arial" panose="020B0604020202020204" pitchFamily="34" charset="0"/>
            </a:endParaRPr>
          </a:p>
          <a:p>
            <a:pPr marL="914400" lvl="1" indent="-457200">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Weights are assigned to each training tuple</a:t>
            </a:r>
            <a:endParaRPr lang="en-US" altLang="zh-TW" sz="2200" dirty="0">
              <a:latin typeface="Arial" panose="020B0604020202020204" pitchFamily="34" charset="0"/>
              <a:ea typeface="新細明體" panose="02020500000000000000" charset="-120"/>
              <a:cs typeface="Arial" panose="020B0604020202020204" pitchFamily="34" charset="0"/>
            </a:endParaRPr>
          </a:p>
          <a:p>
            <a:pPr marL="914400" lvl="1" indent="-457200">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A series of k classifiers is iteratively learned</a:t>
            </a:r>
            <a:endParaRPr lang="en-US" altLang="zh-TW" sz="2200" dirty="0">
              <a:latin typeface="Arial" panose="020B0604020202020204" pitchFamily="34" charset="0"/>
              <a:ea typeface="新細明體" panose="02020500000000000000" charset="-120"/>
              <a:cs typeface="Arial" panose="020B0604020202020204" pitchFamily="34" charset="0"/>
            </a:endParaRPr>
          </a:p>
          <a:p>
            <a:pPr marL="914400" lvl="1" indent="-457200">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After a classifier C</a:t>
            </a:r>
            <a:r>
              <a:rPr lang="en-US" altLang="zh-TW" sz="2200" baseline="-25000" dirty="0">
                <a:latin typeface="Arial" panose="020B0604020202020204" pitchFamily="34" charset="0"/>
                <a:ea typeface="新細明體" panose="02020500000000000000" charset="-120"/>
                <a:cs typeface="Arial" panose="020B0604020202020204" pitchFamily="34" charset="0"/>
              </a:rPr>
              <a:t>i</a:t>
            </a:r>
            <a:r>
              <a:rPr lang="en-US" altLang="zh-TW" sz="2200" dirty="0">
                <a:latin typeface="Arial" panose="020B0604020202020204" pitchFamily="34" charset="0"/>
                <a:ea typeface="新細明體" panose="02020500000000000000" charset="-120"/>
                <a:cs typeface="Arial" panose="020B0604020202020204" pitchFamily="34" charset="0"/>
              </a:rPr>
              <a:t> is learned, the weights are updated to allow the subsequent classifier, C</a:t>
            </a:r>
            <a:r>
              <a:rPr lang="en-US" altLang="zh-TW" sz="2200" baseline="-25000" dirty="0">
                <a:latin typeface="Arial" panose="020B0604020202020204" pitchFamily="34" charset="0"/>
                <a:ea typeface="新細明體" panose="02020500000000000000" charset="-120"/>
                <a:cs typeface="Arial" panose="020B0604020202020204" pitchFamily="34" charset="0"/>
              </a:rPr>
              <a:t>i+1</a:t>
            </a:r>
            <a:r>
              <a:rPr lang="en-US" altLang="zh-TW" sz="2200" dirty="0">
                <a:latin typeface="Arial" panose="020B0604020202020204" pitchFamily="34" charset="0"/>
                <a:ea typeface="新細明體" panose="02020500000000000000" charset="-120"/>
                <a:cs typeface="Arial" panose="020B0604020202020204" pitchFamily="34" charset="0"/>
              </a:rPr>
              <a:t>, to pay more attention to the training tuples that were misclassified by C</a:t>
            </a:r>
            <a:r>
              <a:rPr lang="en-US" altLang="zh-TW" sz="2200" baseline="-25000" dirty="0">
                <a:latin typeface="Arial" panose="020B0604020202020204" pitchFamily="34" charset="0"/>
                <a:ea typeface="新細明體" panose="02020500000000000000" charset="-120"/>
                <a:cs typeface="Arial" panose="020B0604020202020204" pitchFamily="34" charset="0"/>
              </a:rPr>
              <a:t>i</a:t>
            </a:r>
            <a:endParaRPr lang="en-US" altLang="zh-TW" sz="2200" dirty="0">
              <a:latin typeface="Arial" panose="020B0604020202020204" pitchFamily="34" charset="0"/>
              <a:ea typeface="新細明體" panose="02020500000000000000" charset="-120"/>
              <a:cs typeface="Arial" panose="020B0604020202020204" pitchFamily="34" charset="0"/>
            </a:endParaRPr>
          </a:p>
          <a:p>
            <a:pPr marL="914400" lvl="1" indent="-457200">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The final C* combines the votes of each individual classifier, where the weight of each classifier's vote is a function of its accuracy</a:t>
            </a:r>
            <a:endParaRPr lang="en-US" altLang="zh-TW" sz="2200" dirty="0">
              <a:latin typeface="Arial" panose="020B0604020202020204" pitchFamily="34" charset="0"/>
              <a:ea typeface="新細明體" panose="02020500000000000000" charset="-120"/>
              <a:cs typeface="Arial" panose="020B0604020202020204" pitchFamily="34" charset="0"/>
            </a:endParaRPr>
          </a:p>
          <a:p>
            <a:pPr marL="457200" indent="-457200">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The boosting algorithm can be extended for the prediction of continuous values</a:t>
            </a:r>
            <a:endParaRPr lang="en-US" altLang="zh-TW" sz="2200" dirty="0">
              <a:latin typeface="Arial" panose="020B0604020202020204" pitchFamily="34" charset="0"/>
              <a:ea typeface="新細明體" panose="02020500000000000000" charset="-120"/>
              <a:cs typeface="Arial" panose="020B0604020202020204" pitchFamily="34" charset="0"/>
            </a:endParaRPr>
          </a:p>
          <a:p>
            <a:pPr marL="457200" indent="-457200">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Comparing with bagging: boosting tends to achieve greater accuracy, but it also risks </a:t>
            </a:r>
            <a:r>
              <a:rPr lang="en-US" altLang="zh-TW" sz="2200" dirty="0" err="1">
                <a:latin typeface="Arial" panose="020B0604020202020204" pitchFamily="34" charset="0"/>
                <a:ea typeface="新細明體" panose="02020500000000000000" charset="-120"/>
                <a:cs typeface="Arial" panose="020B0604020202020204" pitchFamily="34" charset="0"/>
              </a:rPr>
              <a:t>overfitting</a:t>
            </a:r>
            <a:r>
              <a:rPr lang="en-US" altLang="zh-TW" sz="2200" dirty="0">
                <a:latin typeface="Arial" panose="020B0604020202020204" pitchFamily="34" charset="0"/>
                <a:ea typeface="新細明體" panose="02020500000000000000" charset="-120"/>
                <a:cs typeface="Arial" panose="020B0604020202020204" pitchFamily="34" charset="0"/>
              </a:rPr>
              <a:t> the model to misclassified data</a:t>
            </a:r>
            <a:endParaRPr lang="en-US" altLang="zh-TW" sz="2200"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2399665" y="2486660"/>
            <a:ext cx="7391400" cy="3286125"/>
          </a:xfrm>
          <a:prstGeom prst="rect">
            <a:avLst/>
          </a:prstGeom>
        </p:spPr>
      </p:pic>
    </p:spTree>
  </p:cSld>
  <p:clrMapOvr>
    <a:masterClrMapping/>
  </p:clrMapOvr>
  <p:transition>
    <p:zo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pPr eaLnBrk="1" hangingPunct="1"/>
            <a:r>
              <a:rPr lang="en-US" altLang="zh-CN" sz="4800" dirty="0">
                <a:latin typeface="Arial" panose="020B0604020202020204" pitchFamily="34" charset="0"/>
                <a:ea typeface="SimSun" panose="02010600030101010101" pitchFamily="2" charset="-122"/>
                <a:cs typeface="Arial" panose="020B0604020202020204" pitchFamily="34" charset="0"/>
              </a:rPr>
              <a:t>Boosting (</a:t>
            </a:r>
            <a:r>
              <a:rPr lang="en-US" altLang="zh-CN" sz="4800" dirty="0" err="1">
                <a:latin typeface="Arial" panose="020B0604020202020204" pitchFamily="34" charset="0"/>
                <a:ea typeface="SimSun" panose="02010600030101010101" pitchFamily="2" charset="-122"/>
                <a:cs typeface="Arial" panose="020B0604020202020204" pitchFamily="34" charset="0"/>
              </a:rPr>
              <a:t>Schapire</a:t>
            </a:r>
            <a:r>
              <a:rPr lang="en-US" altLang="zh-CN" sz="4800" dirty="0">
                <a:latin typeface="Arial" panose="020B0604020202020204" pitchFamily="34" charset="0"/>
                <a:ea typeface="SimSun" panose="02010600030101010101" pitchFamily="2" charset="-122"/>
                <a:cs typeface="Arial" panose="020B0604020202020204" pitchFamily="34" charset="0"/>
              </a:rPr>
              <a:t> 1989)</a:t>
            </a:r>
            <a:endParaRPr lang="en-US" altLang="zh-CN" sz="4800" dirty="0">
              <a:latin typeface="Arial" panose="020B0604020202020204" pitchFamily="34" charset="0"/>
              <a:ea typeface="SimSun" panose="02010600030101010101" pitchFamily="2" charset="-122"/>
              <a:cs typeface="Arial" panose="020B0604020202020204" pitchFamily="34" charset="0"/>
            </a:endParaRPr>
          </a:p>
        </p:txBody>
      </p:sp>
      <p:sp>
        <p:nvSpPr>
          <p:cNvPr id="151555" name="Rectangle 3"/>
          <p:cNvSpPr>
            <a:spLocks noGrp="1" noChangeArrowheads="1"/>
          </p:cNvSpPr>
          <p:nvPr>
            <p:ph idx="1"/>
          </p:nvPr>
        </p:nvSpPr>
        <p:spPr/>
        <p:txBody>
          <a:bodyPr/>
          <a:lstStyle/>
          <a:p>
            <a:pPr eaLnBrk="1" hangingPunct="1">
              <a:lnSpc>
                <a:spcPct val="80000"/>
              </a:lnSpc>
            </a:pPr>
            <a:r>
              <a:rPr lang="en-US" altLang="zh-CN" sz="2000" dirty="0">
                <a:latin typeface="Arial" panose="020B0604020202020204" pitchFamily="34" charset="0"/>
                <a:ea typeface="SimSun" panose="02010600030101010101" pitchFamily="2" charset="-122"/>
                <a:cs typeface="Arial" panose="020B0604020202020204" pitchFamily="34" charset="0"/>
              </a:rPr>
              <a:t>Consider creating three component classifiers for a two-class problem through boosting.</a:t>
            </a:r>
            <a:endParaRPr lang="en-US" altLang="zh-CN" sz="2000" dirty="0">
              <a:latin typeface="Arial" panose="020B0604020202020204" pitchFamily="34" charset="0"/>
              <a:ea typeface="SimSun" panose="02010600030101010101" pitchFamily="2" charset="-122"/>
              <a:cs typeface="Arial" panose="020B0604020202020204" pitchFamily="34" charset="0"/>
            </a:endParaRPr>
          </a:p>
          <a:p>
            <a:pPr eaLnBrk="1" hangingPunct="1">
              <a:lnSpc>
                <a:spcPct val="80000"/>
              </a:lnSpc>
            </a:pPr>
            <a:r>
              <a:rPr lang="en-US" altLang="zh-CN" sz="2000" dirty="0">
                <a:latin typeface="Arial" panose="020B0604020202020204" pitchFamily="34" charset="0"/>
                <a:ea typeface="SimSun" panose="02010600030101010101" pitchFamily="2" charset="-122"/>
                <a:cs typeface="Arial" panose="020B0604020202020204" pitchFamily="34" charset="0"/>
              </a:rPr>
              <a:t>Randomly select </a:t>
            </a:r>
            <a:r>
              <a:rPr lang="en-US" altLang="zh-CN" sz="2000" i="1" dirty="0">
                <a:latin typeface="Arial" panose="020B0604020202020204" pitchFamily="34" charset="0"/>
                <a:ea typeface="SimSun" panose="02010600030101010101" pitchFamily="2" charset="-122"/>
                <a:cs typeface="Arial" panose="020B0604020202020204" pitchFamily="34" charset="0"/>
              </a:rPr>
              <a:t>n</a:t>
            </a:r>
            <a:r>
              <a:rPr lang="en-US" altLang="zh-CN" sz="2000" i="1" baseline="-25000" dirty="0">
                <a:latin typeface="Arial" panose="020B0604020202020204" pitchFamily="34" charset="0"/>
                <a:ea typeface="SimSun" panose="02010600030101010101" pitchFamily="2" charset="-122"/>
                <a:cs typeface="Arial" panose="020B0604020202020204" pitchFamily="34" charset="0"/>
              </a:rPr>
              <a:t>1 </a:t>
            </a:r>
            <a:r>
              <a:rPr lang="en-US" altLang="zh-CN" sz="2000" i="1" dirty="0">
                <a:latin typeface="Arial" panose="020B0604020202020204" pitchFamily="34" charset="0"/>
                <a:ea typeface="SimSun" panose="02010600030101010101" pitchFamily="2" charset="-122"/>
                <a:cs typeface="Arial" panose="020B0604020202020204" pitchFamily="34" charset="0"/>
              </a:rPr>
              <a:t>&lt; n</a:t>
            </a:r>
            <a:r>
              <a:rPr lang="en-US" altLang="zh-CN" sz="2000" i="1" baseline="-25000" dirty="0">
                <a:latin typeface="Arial" panose="020B0604020202020204" pitchFamily="34" charset="0"/>
                <a:ea typeface="SimSun" panose="02010600030101010101" pitchFamily="2" charset="-122"/>
                <a:cs typeface="Arial" panose="020B0604020202020204" pitchFamily="34" charset="0"/>
              </a:rPr>
              <a:t> </a:t>
            </a:r>
            <a:r>
              <a:rPr lang="en-US" altLang="zh-CN" sz="2000" dirty="0">
                <a:latin typeface="Arial" panose="020B0604020202020204" pitchFamily="34" charset="0"/>
                <a:ea typeface="SimSun" panose="02010600030101010101" pitchFamily="2" charset="-122"/>
                <a:cs typeface="Arial" panose="020B0604020202020204" pitchFamily="34" charset="0"/>
              </a:rPr>
              <a:t>samples from </a:t>
            </a:r>
            <a:r>
              <a:rPr lang="en-US" altLang="zh-CN" sz="2000" i="1" dirty="0">
                <a:latin typeface="Arial" panose="020B0604020202020204" pitchFamily="34" charset="0"/>
                <a:ea typeface="SimSun" panose="02010600030101010101" pitchFamily="2" charset="-122"/>
                <a:cs typeface="Arial" panose="020B0604020202020204" pitchFamily="34" charset="0"/>
              </a:rPr>
              <a:t>D</a:t>
            </a:r>
            <a:r>
              <a:rPr lang="en-US" altLang="zh-CN" sz="2000" dirty="0">
                <a:latin typeface="Arial" panose="020B0604020202020204" pitchFamily="34" charset="0"/>
                <a:ea typeface="SimSun" panose="02010600030101010101" pitchFamily="2" charset="-122"/>
                <a:cs typeface="Arial" panose="020B0604020202020204" pitchFamily="34" charset="0"/>
              </a:rPr>
              <a:t> without replacement to obtain </a:t>
            </a:r>
            <a:r>
              <a:rPr lang="en-US" altLang="zh-CN" sz="2000" i="1" dirty="0">
                <a:latin typeface="Arial" panose="020B0604020202020204" pitchFamily="34" charset="0"/>
                <a:ea typeface="SimSun" panose="02010600030101010101" pitchFamily="2" charset="-122"/>
                <a:cs typeface="Arial" panose="020B0604020202020204" pitchFamily="34" charset="0"/>
              </a:rPr>
              <a:t>D</a:t>
            </a:r>
            <a:r>
              <a:rPr lang="en-US" altLang="zh-CN" sz="2000" i="1" baseline="-25000" dirty="0">
                <a:latin typeface="Arial" panose="020B0604020202020204" pitchFamily="34" charset="0"/>
                <a:ea typeface="SimSun" panose="02010600030101010101" pitchFamily="2" charset="-122"/>
                <a:cs typeface="Arial" panose="020B0604020202020204" pitchFamily="34" charset="0"/>
              </a:rPr>
              <a:t>1</a:t>
            </a:r>
            <a:endParaRPr lang="en-US" altLang="zh-CN" sz="2000" i="1" baseline="-25000" dirty="0">
              <a:latin typeface="Arial" panose="020B0604020202020204" pitchFamily="34" charset="0"/>
              <a:ea typeface="SimSun" panose="02010600030101010101" pitchFamily="2" charset="-122"/>
              <a:cs typeface="Arial" panose="020B0604020202020204" pitchFamily="34" charset="0"/>
            </a:endParaRPr>
          </a:p>
          <a:p>
            <a:pPr lvl="1" eaLnBrk="1" hangingPunct="1">
              <a:lnSpc>
                <a:spcPct val="80000"/>
              </a:lnSpc>
            </a:pPr>
            <a:r>
              <a:rPr lang="en-US" altLang="zh-CN" sz="2000" dirty="0">
                <a:latin typeface="Arial" panose="020B0604020202020204" pitchFamily="34" charset="0"/>
                <a:ea typeface="SimSun" panose="02010600030101010101" pitchFamily="2" charset="-122"/>
                <a:cs typeface="Arial" panose="020B0604020202020204" pitchFamily="34" charset="0"/>
              </a:rPr>
              <a:t>Train weak learner </a:t>
            </a:r>
            <a:r>
              <a:rPr lang="en-US" altLang="zh-CN" sz="2000" i="1" dirty="0">
                <a:latin typeface="Arial" panose="020B0604020202020204" pitchFamily="34" charset="0"/>
                <a:ea typeface="SimSun" panose="02010600030101010101" pitchFamily="2" charset="-122"/>
                <a:cs typeface="Arial" panose="020B0604020202020204" pitchFamily="34" charset="0"/>
              </a:rPr>
              <a:t>C</a:t>
            </a:r>
            <a:r>
              <a:rPr lang="en-US" altLang="zh-CN" sz="2000" i="1" baseline="-25000" dirty="0">
                <a:latin typeface="Arial" panose="020B0604020202020204" pitchFamily="34" charset="0"/>
                <a:ea typeface="SimSun" panose="02010600030101010101" pitchFamily="2" charset="-122"/>
                <a:cs typeface="Arial" panose="020B0604020202020204" pitchFamily="34" charset="0"/>
              </a:rPr>
              <a:t>1</a:t>
            </a:r>
            <a:endParaRPr lang="en-US" altLang="zh-CN" sz="2000" i="1" baseline="-25000" dirty="0">
              <a:latin typeface="Arial" panose="020B0604020202020204" pitchFamily="34" charset="0"/>
              <a:ea typeface="SimSun" panose="02010600030101010101" pitchFamily="2" charset="-122"/>
              <a:cs typeface="Arial" panose="020B0604020202020204" pitchFamily="34" charset="0"/>
            </a:endParaRPr>
          </a:p>
          <a:p>
            <a:pPr lvl="1" eaLnBrk="1" hangingPunct="1">
              <a:lnSpc>
                <a:spcPct val="80000"/>
              </a:lnSpc>
            </a:pPr>
            <a:endParaRPr lang="en-US" altLang="zh-CN" sz="2000" i="1" dirty="0">
              <a:latin typeface="Arial" panose="020B0604020202020204" pitchFamily="34" charset="0"/>
              <a:ea typeface="SimSun" panose="02010600030101010101" pitchFamily="2" charset="-122"/>
              <a:cs typeface="Arial" panose="020B0604020202020204" pitchFamily="34" charset="0"/>
            </a:endParaRPr>
          </a:p>
          <a:p>
            <a:pPr eaLnBrk="1" hangingPunct="1">
              <a:lnSpc>
                <a:spcPct val="80000"/>
              </a:lnSpc>
            </a:pPr>
            <a:r>
              <a:rPr lang="en-US" altLang="zh-CN" sz="2000" dirty="0">
                <a:latin typeface="Arial" panose="020B0604020202020204" pitchFamily="34" charset="0"/>
                <a:ea typeface="SimSun" panose="02010600030101010101" pitchFamily="2" charset="-122"/>
                <a:cs typeface="Arial" panose="020B0604020202020204" pitchFamily="34" charset="0"/>
              </a:rPr>
              <a:t>Select </a:t>
            </a:r>
            <a:r>
              <a:rPr lang="en-US" altLang="zh-CN" sz="2000" i="1" dirty="0">
                <a:latin typeface="Arial" panose="020B0604020202020204" pitchFamily="34" charset="0"/>
                <a:ea typeface="SimSun" panose="02010600030101010101" pitchFamily="2" charset="-122"/>
                <a:cs typeface="Arial" panose="020B0604020202020204" pitchFamily="34" charset="0"/>
              </a:rPr>
              <a:t>n</a:t>
            </a:r>
            <a:r>
              <a:rPr lang="en-US" altLang="zh-CN" sz="2000" i="1" baseline="-25000" dirty="0">
                <a:latin typeface="Arial" panose="020B0604020202020204" pitchFamily="34" charset="0"/>
                <a:ea typeface="SimSun" panose="02010600030101010101" pitchFamily="2" charset="-122"/>
                <a:cs typeface="Arial" panose="020B0604020202020204" pitchFamily="34" charset="0"/>
              </a:rPr>
              <a:t>2 </a:t>
            </a:r>
            <a:r>
              <a:rPr lang="en-US" altLang="zh-CN" sz="2000" i="1" dirty="0">
                <a:latin typeface="Arial" panose="020B0604020202020204" pitchFamily="34" charset="0"/>
                <a:ea typeface="SimSun" panose="02010600030101010101" pitchFamily="2" charset="-122"/>
                <a:cs typeface="Arial" panose="020B0604020202020204" pitchFamily="34" charset="0"/>
              </a:rPr>
              <a:t>&lt; n</a:t>
            </a:r>
            <a:r>
              <a:rPr lang="en-US" altLang="zh-CN" sz="2000" i="1" baseline="-25000" dirty="0">
                <a:latin typeface="Arial" panose="020B0604020202020204" pitchFamily="34" charset="0"/>
                <a:ea typeface="SimSun" panose="02010600030101010101" pitchFamily="2" charset="-122"/>
                <a:cs typeface="Arial" panose="020B0604020202020204" pitchFamily="34" charset="0"/>
              </a:rPr>
              <a:t> </a:t>
            </a:r>
            <a:r>
              <a:rPr lang="en-US" altLang="zh-CN" sz="2000" dirty="0">
                <a:latin typeface="Arial" panose="020B0604020202020204" pitchFamily="34" charset="0"/>
                <a:ea typeface="SimSun" panose="02010600030101010101" pitchFamily="2" charset="-122"/>
                <a:cs typeface="Arial" panose="020B0604020202020204" pitchFamily="34" charset="0"/>
              </a:rPr>
              <a:t>samples from </a:t>
            </a:r>
            <a:r>
              <a:rPr lang="en-US" altLang="zh-CN" sz="2000" i="1" dirty="0">
                <a:latin typeface="Arial" panose="020B0604020202020204" pitchFamily="34" charset="0"/>
                <a:ea typeface="SimSun" panose="02010600030101010101" pitchFamily="2" charset="-122"/>
                <a:cs typeface="Arial" panose="020B0604020202020204" pitchFamily="34" charset="0"/>
              </a:rPr>
              <a:t>D</a:t>
            </a:r>
            <a:r>
              <a:rPr lang="en-US" altLang="zh-CN" sz="2000" dirty="0">
                <a:latin typeface="Arial" panose="020B0604020202020204" pitchFamily="34" charset="0"/>
                <a:ea typeface="SimSun" panose="02010600030101010101" pitchFamily="2" charset="-122"/>
                <a:cs typeface="Arial" panose="020B0604020202020204" pitchFamily="34" charset="0"/>
              </a:rPr>
              <a:t> with half of the samples misclassified by </a:t>
            </a:r>
            <a:r>
              <a:rPr lang="en-US" altLang="zh-CN" sz="2000" i="1" dirty="0">
                <a:latin typeface="Arial" panose="020B0604020202020204" pitchFamily="34" charset="0"/>
                <a:ea typeface="SimSun" panose="02010600030101010101" pitchFamily="2" charset="-122"/>
                <a:cs typeface="Arial" panose="020B0604020202020204" pitchFamily="34" charset="0"/>
              </a:rPr>
              <a:t>C</a:t>
            </a:r>
            <a:r>
              <a:rPr lang="en-US" altLang="zh-CN" sz="2000" i="1" baseline="-25000" dirty="0">
                <a:latin typeface="Arial" panose="020B0604020202020204" pitchFamily="34" charset="0"/>
                <a:ea typeface="SimSun" panose="02010600030101010101" pitchFamily="2" charset="-122"/>
                <a:cs typeface="Arial" panose="020B0604020202020204" pitchFamily="34" charset="0"/>
              </a:rPr>
              <a:t>1 </a:t>
            </a:r>
            <a:r>
              <a:rPr lang="en-US" altLang="zh-CN" sz="2000" dirty="0">
                <a:latin typeface="Arial" panose="020B0604020202020204" pitchFamily="34" charset="0"/>
                <a:ea typeface="SimSun" panose="02010600030101010101" pitchFamily="2" charset="-122"/>
                <a:cs typeface="Arial" panose="020B0604020202020204" pitchFamily="34" charset="0"/>
              </a:rPr>
              <a:t>to</a:t>
            </a:r>
            <a:r>
              <a:rPr lang="en-US" altLang="zh-CN" sz="2000" i="1" dirty="0">
                <a:latin typeface="Arial" panose="020B0604020202020204" pitchFamily="34" charset="0"/>
                <a:ea typeface="SimSun" panose="02010600030101010101" pitchFamily="2" charset="-122"/>
                <a:cs typeface="Arial" panose="020B0604020202020204" pitchFamily="34" charset="0"/>
              </a:rPr>
              <a:t> </a:t>
            </a:r>
            <a:r>
              <a:rPr lang="en-US" altLang="zh-CN" sz="2000" dirty="0">
                <a:latin typeface="Arial" panose="020B0604020202020204" pitchFamily="34" charset="0"/>
                <a:ea typeface="SimSun" panose="02010600030101010101" pitchFamily="2" charset="-122"/>
                <a:cs typeface="Arial" panose="020B0604020202020204" pitchFamily="34" charset="0"/>
              </a:rPr>
              <a:t>obtain </a:t>
            </a:r>
            <a:r>
              <a:rPr lang="en-US" altLang="zh-CN" sz="2000" i="1" dirty="0">
                <a:latin typeface="Arial" panose="020B0604020202020204" pitchFamily="34" charset="0"/>
                <a:ea typeface="SimSun" panose="02010600030101010101" pitchFamily="2" charset="-122"/>
                <a:cs typeface="Arial" panose="020B0604020202020204" pitchFamily="34" charset="0"/>
              </a:rPr>
              <a:t>D</a:t>
            </a:r>
            <a:r>
              <a:rPr lang="en-US" altLang="zh-CN" sz="2000" i="1" baseline="-25000" dirty="0">
                <a:latin typeface="Arial" panose="020B0604020202020204" pitchFamily="34" charset="0"/>
                <a:ea typeface="SimSun" panose="02010600030101010101" pitchFamily="2" charset="-122"/>
                <a:cs typeface="Arial" panose="020B0604020202020204" pitchFamily="34" charset="0"/>
              </a:rPr>
              <a:t>2</a:t>
            </a:r>
            <a:endParaRPr lang="en-US" altLang="zh-CN" sz="2000" dirty="0">
              <a:latin typeface="Arial" panose="020B0604020202020204" pitchFamily="34" charset="0"/>
              <a:ea typeface="SimSun" panose="02010600030101010101" pitchFamily="2" charset="-122"/>
              <a:cs typeface="Arial" panose="020B0604020202020204" pitchFamily="34" charset="0"/>
            </a:endParaRPr>
          </a:p>
          <a:p>
            <a:pPr lvl="1" eaLnBrk="1" hangingPunct="1">
              <a:lnSpc>
                <a:spcPct val="80000"/>
              </a:lnSpc>
            </a:pPr>
            <a:r>
              <a:rPr lang="en-US" altLang="zh-CN" sz="2000" dirty="0">
                <a:latin typeface="Arial" panose="020B0604020202020204" pitchFamily="34" charset="0"/>
                <a:ea typeface="SimSun" panose="02010600030101010101" pitchFamily="2" charset="-122"/>
                <a:cs typeface="Arial" panose="020B0604020202020204" pitchFamily="34" charset="0"/>
              </a:rPr>
              <a:t>Train weak learner </a:t>
            </a:r>
            <a:r>
              <a:rPr lang="en-US" altLang="zh-CN" sz="2000" i="1" dirty="0">
                <a:latin typeface="Arial" panose="020B0604020202020204" pitchFamily="34" charset="0"/>
                <a:ea typeface="SimSun" panose="02010600030101010101" pitchFamily="2" charset="-122"/>
                <a:cs typeface="Arial" panose="020B0604020202020204" pitchFamily="34" charset="0"/>
              </a:rPr>
              <a:t>C</a:t>
            </a:r>
            <a:r>
              <a:rPr lang="en-US" altLang="zh-CN" sz="2000" i="1" baseline="-25000" dirty="0">
                <a:latin typeface="Arial" panose="020B0604020202020204" pitchFamily="34" charset="0"/>
                <a:ea typeface="SimSun" panose="02010600030101010101" pitchFamily="2" charset="-122"/>
                <a:cs typeface="Arial" panose="020B0604020202020204" pitchFamily="34" charset="0"/>
              </a:rPr>
              <a:t>2</a:t>
            </a:r>
            <a:endParaRPr lang="en-US" altLang="zh-CN" sz="2000" i="1" baseline="-25000" dirty="0">
              <a:latin typeface="Arial" panose="020B0604020202020204" pitchFamily="34" charset="0"/>
              <a:ea typeface="SimSun" panose="02010600030101010101" pitchFamily="2" charset="-122"/>
              <a:cs typeface="Arial" panose="020B0604020202020204" pitchFamily="34" charset="0"/>
            </a:endParaRPr>
          </a:p>
          <a:p>
            <a:pPr lvl="1" eaLnBrk="1" hangingPunct="1">
              <a:lnSpc>
                <a:spcPct val="80000"/>
              </a:lnSpc>
            </a:pPr>
            <a:endParaRPr lang="en-US" altLang="zh-CN" sz="2000" dirty="0">
              <a:latin typeface="Arial" panose="020B0604020202020204" pitchFamily="34" charset="0"/>
              <a:ea typeface="SimSun" panose="02010600030101010101" pitchFamily="2" charset="-122"/>
              <a:cs typeface="Arial" panose="020B0604020202020204" pitchFamily="34" charset="0"/>
            </a:endParaRPr>
          </a:p>
          <a:p>
            <a:pPr eaLnBrk="1" hangingPunct="1">
              <a:lnSpc>
                <a:spcPct val="80000"/>
              </a:lnSpc>
            </a:pPr>
            <a:r>
              <a:rPr lang="en-US" altLang="zh-CN" sz="2000" dirty="0">
                <a:latin typeface="Arial" panose="020B0604020202020204" pitchFamily="34" charset="0"/>
                <a:ea typeface="SimSun" panose="02010600030101010101" pitchFamily="2" charset="-122"/>
                <a:cs typeface="Arial" panose="020B0604020202020204" pitchFamily="34" charset="0"/>
              </a:rPr>
              <a:t>Select all remaining</a:t>
            </a:r>
            <a:r>
              <a:rPr lang="en-US" altLang="zh-CN" sz="2000" i="1" dirty="0">
                <a:latin typeface="Arial" panose="020B0604020202020204" pitchFamily="34" charset="0"/>
                <a:ea typeface="SimSun" panose="02010600030101010101" pitchFamily="2" charset="-122"/>
                <a:cs typeface="Arial" panose="020B0604020202020204" pitchFamily="34" charset="0"/>
              </a:rPr>
              <a:t> </a:t>
            </a:r>
            <a:r>
              <a:rPr lang="en-US" altLang="zh-CN" sz="2000" dirty="0">
                <a:latin typeface="Arial" panose="020B0604020202020204" pitchFamily="34" charset="0"/>
                <a:ea typeface="SimSun" panose="02010600030101010101" pitchFamily="2" charset="-122"/>
                <a:cs typeface="Arial" panose="020B0604020202020204" pitchFamily="34" charset="0"/>
              </a:rPr>
              <a:t>samples from </a:t>
            </a:r>
            <a:r>
              <a:rPr lang="en-US" altLang="zh-CN" sz="2000" i="1" dirty="0">
                <a:latin typeface="Arial" panose="020B0604020202020204" pitchFamily="34" charset="0"/>
                <a:ea typeface="SimSun" panose="02010600030101010101" pitchFamily="2" charset="-122"/>
                <a:cs typeface="Arial" panose="020B0604020202020204" pitchFamily="34" charset="0"/>
              </a:rPr>
              <a:t>D </a:t>
            </a:r>
            <a:endParaRPr lang="en-US" altLang="zh-CN" sz="2000" i="1" dirty="0">
              <a:latin typeface="Arial" panose="020B0604020202020204" pitchFamily="34" charset="0"/>
              <a:ea typeface="SimSun" panose="02010600030101010101" pitchFamily="2" charset="-122"/>
              <a:cs typeface="Arial" panose="020B0604020202020204" pitchFamily="34" charset="0"/>
            </a:endParaRPr>
          </a:p>
          <a:p>
            <a:pPr marL="0" indent="0">
              <a:lnSpc>
                <a:spcPct val="80000"/>
              </a:lnSpc>
              <a:buNone/>
            </a:pPr>
            <a:r>
              <a:rPr lang="en-US" altLang="zh-CN" sz="2000" i="1" dirty="0">
                <a:latin typeface="Arial" panose="020B0604020202020204" pitchFamily="34" charset="0"/>
                <a:ea typeface="SimSun" panose="02010600030101010101" pitchFamily="2" charset="-122"/>
                <a:cs typeface="Arial" panose="020B0604020202020204" pitchFamily="34" charset="0"/>
              </a:rPr>
              <a:t>    </a:t>
            </a:r>
            <a:r>
              <a:rPr lang="en-US" altLang="zh-CN" sz="2000" dirty="0">
                <a:latin typeface="Arial" panose="020B0604020202020204" pitchFamily="34" charset="0"/>
                <a:ea typeface="SimSun" panose="02010600030101010101" pitchFamily="2" charset="-122"/>
                <a:cs typeface="Arial" panose="020B0604020202020204" pitchFamily="34" charset="0"/>
              </a:rPr>
              <a:t>that </a:t>
            </a:r>
            <a:r>
              <a:rPr lang="en-US" altLang="zh-CN" sz="2000" i="1" dirty="0">
                <a:latin typeface="Arial" panose="020B0604020202020204" pitchFamily="34" charset="0"/>
                <a:ea typeface="SimSun" panose="02010600030101010101" pitchFamily="2" charset="-122"/>
                <a:cs typeface="Arial" panose="020B0604020202020204" pitchFamily="34" charset="0"/>
              </a:rPr>
              <a:t>C</a:t>
            </a:r>
            <a:r>
              <a:rPr lang="en-US" altLang="zh-CN" sz="2000" i="1" baseline="-25000" dirty="0">
                <a:latin typeface="Arial" panose="020B0604020202020204" pitchFamily="34" charset="0"/>
                <a:ea typeface="SimSun" panose="02010600030101010101" pitchFamily="2" charset="-122"/>
                <a:cs typeface="Arial" panose="020B0604020202020204" pitchFamily="34" charset="0"/>
              </a:rPr>
              <a:t>1</a:t>
            </a:r>
            <a:r>
              <a:rPr lang="en-US" altLang="zh-CN" sz="2000" dirty="0">
                <a:latin typeface="Arial" panose="020B0604020202020204" pitchFamily="34" charset="0"/>
                <a:ea typeface="SimSun" panose="02010600030101010101" pitchFamily="2" charset="-122"/>
                <a:cs typeface="Arial" panose="020B0604020202020204" pitchFamily="34" charset="0"/>
              </a:rPr>
              <a:t> and </a:t>
            </a:r>
            <a:r>
              <a:rPr lang="en-US" altLang="zh-CN" sz="2000" i="1" dirty="0">
                <a:latin typeface="Arial" panose="020B0604020202020204" pitchFamily="34" charset="0"/>
                <a:ea typeface="SimSun" panose="02010600030101010101" pitchFamily="2" charset="-122"/>
                <a:cs typeface="Arial" panose="020B0604020202020204" pitchFamily="34" charset="0"/>
              </a:rPr>
              <a:t>C</a:t>
            </a:r>
            <a:r>
              <a:rPr lang="en-US" altLang="zh-CN" sz="2000" i="1" baseline="-25000" dirty="0">
                <a:latin typeface="Arial" panose="020B0604020202020204" pitchFamily="34" charset="0"/>
                <a:ea typeface="SimSun" panose="02010600030101010101" pitchFamily="2" charset="-122"/>
                <a:cs typeface="Arial" panose="020B0604020202020204" pitchFamily="34" charset="0"/>
              </a:rPr>
              <a:t>2</a:t>
            </a:r>
            <a:r>
              <a:rPr lang="en-US" altLang="zh-CN" sz="2000" dirty="0">
                <a:latin typeface="Arial" panose="020B0604020202020204" pitchFamily="34" charset="0"/>
                <a:ea typeface="SimSun" panose="02010600030101010101" pitchFamily="2" charset="-122"/>
                <a:cs typeface="Arial" panose="020B0604020202020204" pitchFamily="34" charset="0"/>
              </a:rPr>
              <a:t> disagree on</a:t>
            </a:r>
            <a:endParaRPr lang="en-US" altLang="zh-CN" sz="2000" dirty="0">
              <a:latin typeface="Arial" panose="020B0604020202020204" pitchFamily="34" charset="0"/>
              <a:ea typeface="SimSun" panose="02010600030101010101" pitchFamily="2" charset="-122"/>
              <a:cs typeface="Arial" panose="020B0604020202020204" pitchFamily="34" charset="0"/>
            </a:endParaRPr>
          </a:p>
          <a:p>
            <a:pPr lvl="1" eaLnBrk="1" hangingPunct="1">
              <a:lnSpc>
                <a:spcPct val="80000"/>
              </a:lnSpc>
            </a:pPr>
            <a:r>
              <a:rPr lang="en-US" altLang="zh-CN" sz="2000" dirty="0">
                <a:latin typeface="Arial" panose="020B0604020202020204" pitchFamily="34" charset="0"/>
                <a:ea typeface="SimSun" panose="02010600030101010101" pitchFamily="2" charset="-122"/>
                <a:cs typeface="Arial" panose="020B0604020202020204" pitchFamily="34" charset="0"/>
              </a:rPr>
              <a:t>Train weak learner </a:t>
            </a:r>
            <a:r>
              <a:rPr lang="en-US" altLang="zh-CN" sz="2000" i="1" dirty="0">
                <a:latin typeface="Arial" panose="020B0604020202020204" pitchFamily="34" charset="0"/>
                <a:ea typeface="SimSun" panose="02010600030101010101" pitchFamily="2" charset="-122"/>
                <a:cs typeface="Arial" panose="020B0604020202020204" pitchFamily="34" charset="0"/>
              </a:rPr>
              <a:t>C</a:t>
            </a:r>
            <a:r>
              <a:rPr lang="en-US" altLang="zh-CN" sz="2000" i="1" baseline="-25000" dirty="0">
                <a:latin typeface="Arial" panose="020B0604020202020204" pitchFamily="34" charset="0"/>
                <a:ea typeface="SimSun" panose="02010600030101010101" pitchFamily="2" charset="-122"/>
                <a:cs typeface="Arial" panose="020B0604020202020204" pitchFamily="34" charset="0"/>
              </a:rPr>
              <a:t>3</a:t>
            </a:r>
            <a:r>
              <a:rPr lang="en-US" altLang="zh-CN" sz="2000" dirty="0">
                <a:latin typeface="Arial" panose="020B0604020202020204" pitchFamily="34" charset="0"/>
                <a:ea typeface="SimSun" panose="02010600030101010101" pitchFamily="2" charset="-122"/>
                <a:cs typeface="Arial" panose="020B0604020202020204" pitchFamily="34" charset="0"/>
              </a:rPr>
              <a:t> </a:t>
            </a:r>
            <a:endParaRPr lang="en-US" altLang="zh-CN" sz="2000" dirty="0">
              <a:latin typeface="Arial" panose="020B0604020202020204" pitchFamily="34" charset="0"/>
              <a:ea typeface="SimSun" panose="02010600030101010101" pitchFamily="2" charset="-122"/>
              <a:cs typeface="Arial" panose="020B0604020202020204" pitchFamily="34" charset="0"/>
            </a:endParaRPr>
          </a:p>
          <a:p>
            <a:pPr lvl="1" eaLnBrk="1" hangingPunct="1">
              <a:lnSpc>
                <a:spcPct val="80000"/>
              </a:lnSpc>
            </a:pPr>
            <a:endParaRPr lang="en-US" altLang="zh-CN" sz="2000" dirty="0">
              <a:latin typeface="Arial" panose="020B0604020202020204" pitchFamily="34" charset="0"/>
              <a:ea typeface="SimSun" panose="02010600030101010101" pitchFamily="2" charset="-122"/>
              <a:cs typeface="Arial" panose="020B0604020202020204" pitchFamily="34" charset="0"/>
            </a:endParaRPr>
          </a:p>
          <a:p>
            <a:pPr eaLnBrk="1" hangingPunct="1">
              <a:lnSpc>
                <a:spcPct val="80000"/>
              </a:lnSpc>
            </a:pPr>
            <a:r>
              <a:rPr lang="en-US" altLang="zh-CN" sz="2000" dirty="0">
                <a:latin typeface="Arial" panose="020B0604020202020204" pitchFamily="34" charset="0"/>
                <a:ea typeface="SimSun" panose="02010600030101010101" pitchFamily="2" charset="-122"/>
                <a:cs typeface="Arial" panose="020B0604020202020204" pitchFamily="34" charset="0"/>
              </a:rPr>
              <a:t>Final classifier is vote of weak learners</a:t>
            </a:r>
            <a:endParaRPr lang="en-US" altLang="zh-CN" sz="2000" i="1" dirty="0">
              <a:latin typeface="Arial" panose="020B0604020202020204" pitchFamily="34" charset="0"/>
              <a:ea typeface="SimSun" panose="02010600030101010101" pitchFamily="2" charset="-122"/>
              <a:cs typeface="Arial" panose="020B0604020202020204" pitchFamily="34" charset="0"/>
            </a:endParaRPr>
          </a:p>
        </p:txBody>
      </p:sp>
      <p:sp>
        <p:nvSpPr>
          <p:cNvPr id="151556" name="Rectangle 4"/>
          <p:cNvSpPr>
            <a:spLocks noChangeArrowheads="1"/>
          </p:cNvSpPr>
          <p:nvPr/>
        </p:nvSpPr>
        <p:spPr bwMode="auto">
          <a:xfrm>
            <a:off x="6934200" y="4038600"/>
            <a:ext cx="3048000" cy="1905000"/>
          </a:xfrm>
          <a:prstGeom prst="rect">
            <a:avLst/>
          </a:prstGeom>
          <a:solidFill>
            <a:schemeClr val="accent1"/>
          </a:solidFill>
          <a:ln w="9525">
            <a:solidFill>
              <a:schemeClr val="tx1"/>
            </a:solidFill>
            <a:miter lim="800000"/>
          </a:ln>
        </p:spPr>
        <p:txBody>
          <a:bodyPr wrap="none" anchor="ctr"/>
          <a:lstStyle/>
          <a:p>
            <a:pPr algn="ctr" eaLnBrk="0" hangingPunct="0"/>
            <a:endParaRPr lang="zh-CN" altLang="en-US" sz="1400">
              <a:ea typeface="SimSun" panose="02010600030101010101" pitchFamily="2" charset="-122"/>
            </a:endParaRPr>
          </a:p>
        </p:txBody>
      </p:sp>
      <p:sp>
        <p:nvSpPr>
          <p:cNvPr id="151557" name="Oval 5"/>
          <p:cNvSpPr>
            <a:spLocks noChangeArrowheads="1"/>
          </p:cNvSpPr>
          <p:nvPr/>
        </p:nvSpPr>
        <p:spPr bwMode="auto">
          <a:xfrm>
            <a:off x="7162800" y="4267200"/>
            <a:ext cx="1447800" cy="1219200"/>
          </a:xfrm>
          <a:prstGeom prst="ellipse">
            <a:avLst/>
          </a:prstGeom>
          <a:solidFill>
            <a:schemeClr val="accent1"/>
          </a:solidFill>
          <a:ln w="9525">
            <a:solidFill>
              <a:schemeClr val="tx1"/>
            </a:solidFill>
            <a:round/>
          </a:ln>
        </p:spPr>
        <p:txBody>
          <a:bodyPr wrap="none" anchor="ctr"/>
          <a:lstStyle/>
          <a:p>
            <a:endParaRPr lang="zh-TW" altLang="en-US">
              <a:ea typeface="新細明體" panose="02020500000000000000" charset="-120"/>
            </a:endParaRPr>
          </a:p>
        </p:txBody>
      </p:sp>
      <p:sp>
        <p:nvSpPr>
          <p:cNvPr id="151558" name="Oval 6"/>
          <p:cNvSpPr>
            <a:spLocks noChangeArrowheads="1"/>
          </p:cNvSpPr>
          <p:nvPr/>
        </p:nvSpPr>
        <p:spPr bwMode="auto">
          <a:xfrm>
            <a:off x="8839200" y="5029200"/>
            <a:ext cx="838200" cy="685800"/>
          </a:xfrm>
          <a:prstGeom prst="ellipse">
            <a:avLst/>
          </a:prstGeom>
          <a:solidFill>
            <a:schemeClr val="accent1"/>
          </a:solidFill>
          <a:ln w="9525">
            <a:solidFill>
              <a:schemeClr val="tx1"/>
            </a:solidFill>
            <a:round/>
          </a:ln>
        </p:spPr>
        <p:txBody>
          <a:bodyPr wrap="none" anchor="ctr"/>
          <a:lstStyle/>
          <a:p>
            <a:endParaRPr lang="zh-TW" altLang="en-US">
              <a:ea typeface="新細明體" panose="02020500000000000000" charset="-120"/>
            </a:endParaRPr>
          </a:p>
        </p:txBody>
      </p:sp>
      <p:sp>
        <p:nvSpPr>
          <p:cNvPr id="151559" name="Line 7"/>
          <p:cNvSpPr>
            <a:spLocks noChangeShapeType="1"/>
          </p:cNvSpPr>
          <p:nvPr/>
        </p:nvSpPr>
        <p:spPr bwMode="auto">
          <a:xfrm>
            <a:off x="9296400" y="5029200"/>
            <a:ext cx="0" cy="685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TW" altLang="en-US"/>
          </a:p>
        </p:txBody>
      </p:sp>
      <p:sp>
        <p:nvSpPr>
          <p:cNvPr id="151560" name="Text Box 8"/>
          <p:cNvSpPr txBox="1">
            <a:spLocks noChangeArrowheads="1"/>
          </p:cNvSpPr>
          <p:nvPr/>
        </p:nvSpPr>
        <p:spPr bwMode="auto">
          <a:xfrm>
            <a:off x="9372600" y="41148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sz="1400">
                <a:latin typeface="Arial" panose="020B0604020202020204" pitchFamily="34" charset="0"/>
                <a:ea typeface="SimSun" panose="02010600030101010101" pitchFamily="2" charset="-122"/>
              </a:rPr>
              <a:t>D</a:t>
            </a:r>
            <a:endParaRPr lang="en-US" altLang="zh-CN" sz="1400">
              <a:latin typeface="Arial" panose="020B0604020202020204" pitchFamily="34" charset="0"/>
              <a:ea typeface="SimSun" panose="02010600030101010101" pitchFamily="2" charset="-122"/>
            </a:endParaRPr>
          </a:p>
        </p:txBody>
      </p:sp>
      <p:sp>
        <p:nvSpPr>
          <p:cNvPr id="151561" name="Text Box 9"/>
          <p:cNvSpPr txBox="1">
            <a:spLocks noChangeArrowheads="1"/>
          </p:cNvSpPr>
          <p:nvPr/>
        </p:nvSpPr>
        <p:spPr bwMode="auto">
          <a:xfrm>
            <a:off x="7543800" y="46482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sz="1400" dirty="0">
                <a:latin typeface="Arial" panose="020B0604020202020204" pitchFamily="34" charset="0"/>
                <a:ea typeface="SimSun" panose="02010600030101010101" pitchFamily="2" charset="-122"/>
              </a:rPr>
              <a:t>D1</a:t>
            </a:r>
            <a:endParaRPr lang="en-US" altLang="zh-CN" sz="1400" dirty="0">
              <a:latin typeface="Arial" panose="020B0604020202020204" pitchFamily="34" charset="0"/>
              <a:ea typeface="SimSun" panose="02010600030101010101" pitchFamily="2" charset="-122"/>
            </a:endParaRPr>
          </a:p>
        </p:txBody>
      </p:sp>
      <p:sp>
        <p:nvSpPr>
          <p:cNvPr id="151562" name="Text Box 10"/>
          <p:cNvSpPr txBox="1">
            <a:spLocks noChangeArrowheads="1"/>
          </p:cNvSpPr>
          <p:nvPr/>
        </p:nvSpPr>
        <p:spPr bwMode="auto">
          <a:xfrm>
            <a:off x="8915400" y="51054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sz="1400">
                <a:latin typeface="Arial" panose="020B0604020202020204" pitchFamily="34" charset="0"/>
                <a:ea typeface="SimSun" panose="02010600030101010101" pitchFamily="2" charset="-122"/>
              </a:rPr>
              <a:t>D2</a:t>
            </a:r>
            <a:endParaRPr lang="en-US" altLang="zh-CN" sz="1400">
              <a:latin typeface="Arial" panose="020B0604020202020204" pitchFamily="34" charset="0"/>
              <a:ea typeface="SimSun" panose="02010600030101010101" pitchFamily="2" charset="-122"/>
            </a:endParaRPr>
          </a:p>
        </p:txBody>
      </p:sp>
      <p:sp>
        <p:nvSpPr>
          <p:cNvPr id="151563" name="Oval 11"/>
          <p:cNvSpPr>
            <a:spLocks noChangeArrowheads="1"/>
          </p:cNvSpPr>
          <p:nvPr/>
        </p:nvSpPr>
        <p:spPr bwMode="auto">
          <a:xfrm>
            <a:off x="8763000" y="4343400"/>
            <a:ext cx="609600" cy="533400"/>
          </a:xfrm>
          <a:prstGeom prst="ellipse">
            <a:avLst/>
          </a:prstGeom>
          <a:solidFill>
            <a:schemeClr val="accent1"/>
          </a:solidFill>
          <a:ln w="9525">
            <a:solidFill>
              <a:schemeClr val="tx1"/>
            </a:solidFill>
            <a:round/>
          </a:ln>
        </p:spPr>
        <p:txBody>
          <a:bodyPr wrap="none" anchor="ctr"/>
          <a:lstStyle/>
          <a:p>
            <a:endParaRPr lang="zh-TW" altLang="en-US">
              <a:ea typeface="新細明體" panose="02020500000000000000" charset="-120"/>
            </a:endParaRPr>
          </a:p>
        </p:txBody>
      </p:sp>
      <p:sp>
        <p:nvSpPr>
          <p:cNvPr id="151564" name="Text Box 12"/>
          <p:cNvSpPr txBox="1">
            <a:spLocks noChangeArrowheads="1"/>
          </p:cNvSpPr>
          <p:nvPr/>
        </p:nvSpPr>
        <p:spPr bwMode="auto">
          <a:xfrm>
            <a:off x="8839200" y="44196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sz="1400">
                <a:latin typeface="Arial" panose="020B0604020202020204" pitchFamily="34" charset="0"/>
                <a:ea typeface="SimSun" panose="02010600030101010101" pitchFamily="2" charset="-122"/>
              </a:rPr>
              <a:t>D3</a:t>
            </a:r>
            <a:endParaRPr lang="en-US" altLang="zh-CN" sz="1400">
              <a:latin typeface="Arial" panose="020B0604020202020204" pitchFamily="34" charset="0"/>
              <a:ea typeface="SimSun" panose="02010600030101010101" pitchFamily="2" charset="-122"/>
            </a:endParaRPr>
          </a:p>
        </p:txBody>
      </p:sp>
      <p:sp>
        <p:nvSpPr>
          <p:cNvPr id="151565" name="Text Box 13"/>
          <p:cNvSpPr txBox="1">
            <a:spLocks noChangeArrowheads="1"/>
          </p:cNvSpPr>
          <p:nvPr/>
        </p:nvSpPr>
        <p:spPr bwMode="auto">
          <a:xfrm>
            <a:off x="8915400" y="53340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sz="1400">
                <a:latin typeface="Arial" panose="020B0604020202020204" pitchFamily="34" charset="0"/>
                <a:ea typeface="SimSun" panose="02010600030101010101" pitchFamily="2" charset="-122"/>
              </a:rPr>
              <a:t>+</a:t>
            </a:r>
            <a:endParaRPr lang="en-US" altLang="zh-CN" sz="1400">
              <a:latin typeface="Arial" panose="020B0604020202020204" pitchFamily="34" charset="0"/>
              <a:ea typeface="SimSun" panose="02010600030101010101" pitchFamily="2" charset="-122"/>
            </a:endParaRPr>
          </a:p>
        </p:txBody>
      </p:sp>
      <p:sp>
        <p:nvSpPr>
          <p:cNvPr id="151566" name="Text Box 14"/>
          <p:cNvSpPr txBox="1">
            <a:spLocks noChangeArrowheads="1"/>
          </p:cNvSpPr>
          <p:nvPr/>
        </p:nvSpPr>
        <p:spPr bwMode="auto">
          <a:xfrm>
            <a:off x="9372600" y="53340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sz="1400">
                <a:latin typeface="Arial" panose="020B0604020202020204" pitchFamily="34" charset="0"/>
                <a:ea typeface="SimSun" panose="02010600030101010101" pitchFamily="2" charset="-122"/>
              </a:rPr>
              <a:t>-</a:t>
            </a:r>
            <a:endParaRPr lang="en-US" altLang="zh-CN" sz="1400">
              <a:latin typeface="Arial" panose="020B0604020202020204" pitchFamily="34" charset="0"/>
              <a:ea typeface="SimSun" panose="02010600030101010101" pitchFamily="2" charset="-122"/>
            </a:endParaRPr>
          </a:p>
        </p:txBody>
      </p:sp>
      <p:sp>
        <p:nvSpPr>
          <p:cNvPr id="151567" name="Text Box 15"/>
          <p:cNvSpPr txBox="1">
            <a:spLocks noChangeArrowheads="1"/>
          </p:cNvSpPr>
          <p:nvPr/>
        </p:nvSpPr>
        <p:spPr bwMode="auto">
          <a:xfrm>
            <a:off x="9372600" y="51816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sz="1400">
                <a:latin typeface="Arial" panose="020B0604020202020204" pitchFamily="34" charset="0"/>
                <a:ea typeface="SimSun" panose="02010600030101010101" pitchFamily="2" charset="-122"/>
              </a:rPr>
              <a:t>-</a:t>
            </a:r>
            <a:endParaRPr lang="en-US" altLang="zh-CN" sz="1400">
              <a:latin typeface="Arial" panose="020B0604020202020204" pitchFamily="34" charset="0"/>
              <a:ea typeface="SimSun" panose="02010600030101010101" pitchFamily="2" charset="-122"/>
            </a:endParaRPr>
          </a:p>
        </p:txBody>
      </p:sp>
      <p:sp>
        <p:nvSpPr>
          <p:cNvPr id="151568" name="Text Box 16"/>
          <p:cNvSpPr txBox="1">
            <a:spLocks noChangeArrowheads="1"/>
          </p:cNvSpPr>
          <p:nvPr/>
        </p:nvSpPr>
        <p:spPr bwMode="auto">
          <a:xfrm>
            <a:off x="9067800" y="5334000"/>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sz="1400">
                <a:latin typeface="Arial" panose="020B0604020202020204" pitchFamily="34" charset="0"/>
                <a:ea typeface="SimSun" panose="02010600030101010101" pitchFamily="2" charset="-122"/>
              </a:rPr>
              <a:t>+</a:t>
            </a:r>
            <a:endParaRPr lang="en-US" altLang="zh-CN" sz="1400">
              <a:latin typeface="Arial" panose="020B0604020202020204" pitchFamily="34" charset="0"/>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1026"/>
          <p:cNvSpPr>
            <a:spLocks noGrp="1" noChangeArrowheads="1"/>
          </p:cNvSpPr>
          <p:nvPr>
            <p:ph type="title"/>
          </p:nvPr>
        </p:nvSpPr>
        <p:spPr>
          <a:xfrm>
            <a:off x="609600" y="1219200"/>
            <a:ext cx="10591800" cy="609600"/>
          </a:xfrm>
        </p:spPr>
        <p:txBody>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Algorithm for Decision Tree Induction</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15366" name="Rectangle 1027"/>
          <p:cNvSpPr>
            <a:spLocks noGrp="1" noChangeArrowheads="1"/>
          </p:cNvSpPr>
          <p:nvPr>
            <p:ph idx="1"/>
          </p:nvPr>
        </p:nvSpPr>
        <p:spPr>
          <a:xfrm>
            <a:off x="594360" y="1838960"/>
            <a:ext cx="10988040" cy="5334000"/>
          </a:xfrm>
        </p:spPr>
        <p:txBody>
          <a:bodyPr/>
          <a:lstStyle/>
          <a:p>
            <a:pPr>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Basic algorithm (a greedy algorithm)</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Tree is constructed in a </a:t>
            </a:r>
            <a:r>
              <a:rPr lang="en-US" altLang="zh-TW" sz="2200" dirty="0">
                <a:solidFill>
                  <a:schemeClr val="accent2"/>
                </a:solidFill>
                <a:latin typeface="Arial" panose="020B0604020202020204" pitchFamily="34" charset="0"/>
                <a:ea typeface="新細明體" panose="02020500000000000000" charset="-120"/>
                <a:cs typeface="Arial" panose="020B0604020202020204" pitchFamily="34" charset="0"/>
              </a:rPr>
              <a:t>top-down recursive divide-and-conquer manner</a:t>
            </a:r>
            <a:endParaRPr lang="en-US" altLang="zh-TW" sz="2200" dirty="0">
              <a:solidFill>
                <a:schemeClr val="accent2"/>
              </a:solidFill>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At start, all the training examples are at the root</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200" dirty="0">
                <a:solidFill>
                  <a:schemeClr val="accent2"/>
                </a:solidFill>
                <a:latin typeface="Arial" panose="020B0604020202020204" pitchFamily="34" charset="0"/>
                <a:ea typeface="新細明體" panose="02020500000000000000" charset="-120"/>
                <a:cs typeface="Arial" panose="020B0604020202020204" pitchFamily="34" charset="0"/>
              </a:rPr>
              <a:t>Attributes are categorical </a:t>
            </a:r>
            <a:r>
              <a:rPr lang="en-US" altLang="zh-TW" sz="2200" dirty="0">
                <a:latin typeface="Arial" panose="020B0604020202020204" pitchFamily="34" charset="0"/>
                <a:ea typeface="新細明體" panose="02020500000000000000" charset="-120"/>
                <a:cs typeface="Arial" panose="020B0604020202020204" pitchFamily="34" charset="0"/>
              </a:rPr>
              <a:t>(if continuous-valued, they are discretized in advance)</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Examples are partitioned recursively based on selected attributes</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Test attributes are selected on the basis of a heuristic or statistical measure (e.g., </a:t>
            </a:r>
            <a:r>
              <a:rPr lang="en-US" altLang="zh-TW" sz="2200" dirty="0">
                <a:solidFill>
                  <a:schemeClr val="accent2"/>
                </a:solidFill>
                <a:latin typeface="Arial" panose="020B0604020202020204" pitchFamily="34" charset="0"/>
                <a:ea typeface="新細明體" panose="02020500000000000000" charset="-120"/>
                <a:cs typeface="Arial" panose="020B0604020202020204" pitchFamily="34" charset="0"/>
              </a:rPr>
              <a:t>information gain</a:t>
            </a:r>
            <a:r>
              <a:rPr lang="en-US" altLang="zh-TW" sz="2200" dirty="0">
                <a:latin typeface="Arial" panose="020B0604020202020204" pitchFamily="34" charset="0"/>
                <a:ea typeface="新細明體" panose="02020500000000000000" charset="-120"/>
                <a:cs typeface="Arial" panose="020B0604020202020204" pitchFamily="34" charset="0"/>
              </a:rPr>
              <a:t>)</a:t>
            </a:r>
            <a:endParaRPr lang="en-US" altLang="zh-TW" sz="22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Conditions for stopping partitioning</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All samples for a given node belong to the same class</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There are no remaining attributes for further partitioning – </a:t>
            </a:r>
            <a:r>
              <a:rPr lang="en-US" altLang="zh-TW" sz="2200" dirty="0">
                <a:solidFill>
                  <a:schemeClr val="accent2"/>
                </a:solidFill>
                <a:latin typeface="Arial" panose="020B0604020202020204" pitchFamily="34" charset="0"/>
                <a:ea typeface="新細明體" panose="02020500000000000000" charset="-120"/>
                <a:cs typeface="Arial" panose="020B0604020202020204" pitchFamily="34" charset="0"/>
              </a:rPr>
              <a:t>majority voting </a:t>
            </a:r>
            <a:r>
              <a:rPr lang="en-US" altLang="zh-TW" sz="2200" dirty="0">
                <a:latin typeface="Arial" panose="020B0604020202020204" pitchFamily="34" charset="0"/>
                <a:ea typeface="新細明體" panose="02020500000000000000" charset="-120"/>
                <a:cs typeface="Arial" panose="020B0604020202020204" pitchFamily="34" charset="0"/>
              </a:rPr>
              <a:t>is employed for classifying the leaf</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There are no samples left</a:t>
            </a:r>
            <a:endParaRPr lang="en-US" altLang="zh-TW" sz="2200"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defTabSz="-635">
              <a:tabLst>
                <a:tab pos="1377950" algn="l"/>
              </a:tabLst>
            </a:pPr>
            <a:r>
              <a:rPr lang="en-US" altLang="zh-CN" sz="4800" dirty="0" err="1">
                <a:latin typeface="Arial" panose="020B0604020202020204" pitchFamily="34" charset="0"/>
                <a:ea typeface="SimSun" panose="02010600030101010101" pitchFamily="2" charset="-122"/>
                <a:cs typeface="Arial" panose="020B0604020202020204" pitchFamily="34" charset="0"/>
              </a:rPr>
              <a:t>Adaboost</a:t>
            </a:r>
            <a:endParaRPr lang="en-US" altLang="zh-CN" sz="4800" dirty="0">
              <a:latin typeface="Arial" panose="020B0604020202020204" pitchFamily="34" charset="0"/>
              <a:ea typeface="新細明體" panose="02020500000000000000" charset="-120"/>
              <a:cs typeface="Arial" panose="020B0604020202020204" pitchFamily="34" charset="0"/>
            </a:endParaRPr>
          </a:p>
        </p:txBody>
      </p:sp>
      <p:sp>
        <p:nvSpPr>
          <p:cNvPr id="152579" name="Rectangle 3"/>
          <p:cNvSpPr>
            <a:spLocks noGrp="1" noChangeArrowheads="1"/>
          </p:cNvSpPr>
          <p:nvPr>
            <p:ph idx="1"/>
          </p:nvPr>
        </p:nvSpPr>
        <p:spPr/>
        <p:txBody>
          <a:bodyPr/>
          <a:lstStyle/>
          <a:p>
            <a:pPr eaLnBrk="1" hangingPunct="1"/>
            <a:r>
              <a:rPr lang="en-US" altLang="zh-CN" dirty="0">
                <a:latin typeface="Arial" panose="020B0604020202020204" pitchFamily="34" charset="0"/>
                <a:ea typeface="SimSun" panose="02010600030101010101" pitchFamily="2" charset="-122"/>
                <a:cs typeface="Arial" panose="020B0604020202020204" pitchFamily="34" charset="0"/>
              </a:rPr>
              <a:t>Instead of resampling, uses training set re-weighting</a:t>
            </a:r>
            <a:endParaRPr lang="en-US" altLang="zh-CN" dirty="0">
              <a:latin typeface="Arial" panose="020B0604020202020204" pitchFamily="34" charset="0"/>
              <a:ea typeface="SimSun" panose="02010600030101010101" pitchFamily="2" charset="-122"/>
              <a:cs typeface="Arial" panose="020B0604020202020204" pitchFamily="34" charset="0"/>
            </a:endParaRPr>
          </a:p>
          <a:p>
            <a:pPr lvl="1" eaLnBrk="1" hangingPunct="1"/>
            <a:r>
              <a:rPr lang="en-US" altLang="zh-CN" dirty="0">
                <a:latin typeface="Arial" panose="020B0604020202020204" pitchFamily="34" charset="0"/>
                <a:ea typeface="SimSun" panose="02010600030101010101" pitchFamily="2" charset="-122"/>
                <a:cs typeface="Arial" panose="020B0604020202020204" pitchFamily="34" charset="0"/>
              </a:rPr>
              <a:t>Each training sample uses a weight to determine the probability of being selected for a training set.</a:t>
            </a:r>
            <a:endParaRPr lang="en-US" altLang="zh-CN" dirty="0">
              <a:latin typeface="Arial" panose="020B0604020202020204" pitchFamily="34" charset="0"/>
              <a:ea typeface="SimSun" panose="02010600030101010101" pitchFamily="2" charset="-122"/>
              <a:cs typeface="Arial" panose="020B0604020202020204" pitchFamily="34" charset="0"/>
            </a:endParaRPr>
          </a:p>
          <a:p>
            <a:pPr eaLnBrk="1" hangingPunct="1"/>
            <a:r>
              <a:rPr lang="en-US" altLang="zh-CN" dirty="0" err="1">
                <a:latin typeface="Arial" panose="020B0604020202020204" pitchFamily="34" charset="0"/>
                <a:ea typeface="SimSun" panose="02010600030101010101" pitchFamily="2" charset="-122"/>
                <a:cs typeface="Arial" panose="020B0604020202020204" pitchFamily="34" charset="0"/>
              </a:rPr>
              <a:t>AdaBoost</a:t>
            </a:r>
            <a:r>
              <a:rPr lang="en-US" altLang="zh-CN" dirty="0">
                <a:latin typeface="Arial" panose="020B0604020202020204" pitchFamily="34" charset="0"/>
                <a:ea typeface="SimSun" panose="02010600030101010101" pitchFamily="2" charset="-122"/>
                <a:cs typeface="Arial" panose="020B0604020202020204" pitchFamily="34" charset="0"/>
              </a:rPr>
              <a:t> is an algorithm for constructing a “strong” classifier as a linear combination of “simple” “weak” classifier </a:t>
            </a:r>
            <a:endParaRPr lang="en-US" altLang="zh-CN" dirty="0">
              <a:latin typeface="Arial" panose="020B0604020202020204" pitchFamily="34" charset="0"/>
              <a:ea typeface="SimSun" panose="02010600030101010101" pitchFamily="2" charset="-122"/>
              <a:cs typeface="Arial" panose="020B0604020202020204" pitchFamily="34" charset="0"/>
            </a:endParaRPr>
          </a:p>
          <a:p>
            <a:pPr eaLnBrk="1" hangingPunct="1"/>
            <a:r>
              <a:rPr lang="en-US" altLang="zh-CN" dirty="0">
                <a:latin typeface="Arial" panose="020B0604020202020204" pitchFamily="34" charset="0"/>
                <a:ea typeface="SimSun" panose="02010600030101010101" pitchFamily="2" charset="-122"/>
                <a:cs typeface="Arial" panose="020B0604020202020204" pitchFamily="34" charset="0"/>
              </a:rPr>
              <a:t>Final classification based on weighted vote of weak classifiers</a:t>
            </a:r>
            <a:endParaRPr lang="en-US" altLang="zh-CN" dirty="0">
              <a:latin typeface="Arial" panose="020B0604020202020204" pitchFamily="34" charset="0"/>
              <a:ea typeface="SimSun" panose="02010600030101010101" pitchFamily="2" charset="-122"/>
              <a:cs typeface="Arial" panose="020B0604020202020204" pitchFamily="34" charset="0"/>
            </a:endParaRPr>
          </a:p>
          <a:p>
            <a:pPr lvl="1" eaLnBrk="1" hangingPunct="1">
              <a:lnSpc>
                <a:spcPct val="80000"/>
              </a:lnSpc>
              <a:buFont typeface="Wingdings" panose="05000000000000000000" pitchFamily="2" charset="2"/>
              <a:buNone/>
            </a:pPr>
            <a:endParaRPr lang="zh-CN" altLang="en-US" dirty="0">
              <a:latin typeface="Arial" panose="020B0604020202020204" pitchFamily="34" charset="0"/>
              <a:ea typeface="SimSun" panose="02010600030101010101" pitchFamily="2" charset="-122"/>
              <a:cs typeface="Arial" panose="020B0604020202020204" pitchFamily="34" charset="0"/>
            </a:endParaRPr>
          </a:p>
        </p:txBody>
      </p:sp>
      <p:pic>
        <p:nvPicPr>
          <p:cNvPr id="15258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14800" y="4953000"/>
            <a:ext cx="2105025"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4681220" y="3238500"/>
            <a:ext cx="6343650" cy="2571750"/>
          </a:xfrm>
          <a:prstGeom prst="rect">
            <a:avLst/>
          </a:prstGeom>
        </p:spPr>
      </p:pic>
      <p:pic>
        <p:nvPicPr>
          <p:cNvPr id="5" name="圖片 4"/>
          <p:cNvPicPr>
            <a:picLocks noChangeAspect="1"/>
          </p:cNvPicPr>
          <p:nvPr/>
        </p:nvPicPr>
        <p:blipFill>
          <a:blip r:embed="rId2"/>
          <a:stretch>
            <a:fillRect/>
          </a:stretch>
        </p:blipFill>
        <p:spPr>
          <a:xfrm>
            <a:off x="609600" y="834390"/>
            <a:ext cx="5608955" cy="2404110"/>
          </a:xfrm>
          <a:prstGeom prst="rect">
            <a:avLst/>
          </a:prstGeom>
        </p:spPr>
      </p:pic>
    </p:spTree>
  </p:cSld>
  <p:clrMapOvr>
    <a:masterClrMapping/>
  </p:clrMapOvr>
  <p:transition>
    <p:zoom/>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pPr eaLnBrk="1" hangingPunct="1"/>
            <a:r>
              <a:rPr lang="en-US" altLang="zh-CN" sz="4800" dirty="0" err="1">
                <a:latin typeface="Arial" panose="020B0604020202020204" pitchFamily="34" charset="0"/>
                <a:ea typeface="SimSun" panose="02010600030101010101" pitchFamily="2" charset="-122"/>
                <a:cs typeface="Arial" panose="020B0604020202020204" pitchFamily="34" charset="0"/>
              </a:rPr>
              <a:t>Adaboost</a:t>
            </a:r>
            <a:r>
              <a:rPr lang="en-US" altLang="zh-CN" sz="4800" dirty="0">
                <a:latin typeface="Arial" panose="020B0604020202020204" pitchFamily="34" charset="0"/>
                <a:ea typeface="SimSun" panose="02010600030101010101" pitchFamily="2" charset="-122"/>
                <a:cs typeface="Arial" panose="020B0604020202020204" pitchFamily="34" charset="0"/>
              </a:rPr>
              <a:t> Terminology</a:t>
            </a:r>
            <a:endParaRPr lang="en-US" altLang="zh-CN" sz="4800" dirty="0">
              <a:latin typeface="Arial" panose="020B0604020202020204" pitchFamily="34" charset="0"/>
              <a:ea typeface="SimSun" panose="02010600030101010101" pitchFamily="2" charset="-122"/>
              <a:cs typeface="Arial" panose="020B0604020202020204" pitchFamily="34" charset="0"/>
            </a:endParaRPr>
          </a:p>
        </p:txBody>
      </p:sp>
      <p:sp>
        <p:nvSpPr>
          <p:cNvPr id="153603" name="Rectangle 3"/>
          <p:cNvSpPr>
            <a:spLocks noGrp="1" noChangeArrowheads="1"/>
          </p:cNvSpPr>
          <p:nvPr>
            <p:ph idx="1"/>
          </p:nvPr>
        </p:nvSpPr>
        <p:spPr/>
        <p:txBody>
          <a:bodyPr/>
          <a:lstStyle/>
          <a:p>
            <a:pPr eaLnBrk="1" hangingPunct="1"/>
            <a:r>
              <a:rPr lang="en-US" altLang="zh-CN" i="1" dirty="0" err="1">
                <a:latin typeface="Arial" panose="020B0604020202020204" pitchFamily="34" charset="0"/>
                <a:ea typeface="SimSun" panose="02010600030101010101" pitchFamily="2" charset="-122"/>
                <a:cs typeface="Arial" panose="020B0604020202020204" pitchFamily="34" charset="0"/>
              </a:rPr>
              <a:t>h</a:t>
            </a:r>
            <a:r>
              <a:rPr lang="en-US" altLang="zh-CN" baseline="-25000" dirty="0" err="1">
                <a:latin typeface="Arial" panose="020B0604020202020204" pitchFamily="34" charset="0"/>
                <a:ea typeface="SimSun" panose="02010600030101010101" pitchFamily="2" charset="-122"/>
                <a:cs typeface="Arial" panose="020B0604020202020204" pitchFamily="34" charset="0"/>
              </a:rPr>
              <a:t>t</a:t>
            </a:r>
            <a:r>
              <a:rPr lang="en-US" altLang="zh-CN" dirty="0">
                <a:latin typeface="Arial" panose="020B0604020202020204" pitchFamily="34" charset="0"/>
                <a:ea typeface="SimSun" panose="02010600030101010101" pitchFamily="2" charset="-122"/>
                <a:cs typeface="Arial" panose="020B0604020202020204" pitchFamily="34" charset="0"/>
              </a:rPr>
              <a:t>(x) </a:t>
            </a:r>
            <a:r>
              <a:rPr lang="en-US" altLang="zh-TW" dirty="0">
                <a:latin typeface="Arial" panose="020B0604020202020204" pitchFamily="34" charset="0"/>
                <a:ea typeface="SimSun" panose="02010600030101010101" pitchFamily="2" charset="-122"/>
                <a:cs typeface="Arial" panose="020B0604020202020204" pitchFamily="34" charset="0"/>
              </a:rPr>
              <a:t>:</a:t>
            </a:r>
            <a:r>
              <a:rPr lang="en-US" altLang="zh-CN" dirty="0">
                <a:latin typeface="Arial" panose="020B0604020202020204" pitchFamily="34" charset="0"/>
                <a:ea typeface="SimSun" panose="02010600030101010101" pitchFamily="2" charset="-122"/>
                <a:cs typeface="Arial" panose="020B0604020202020204" pitchFamily="34" charset="0"/>
              </a:rPr>
              <a:t> “weak” or basis classifier (Classifier = Learner = Hypothesis)</a:t>
            </a:r>
            <a:endParaRPr lang="en-US" altLang="zh-CN" dirty="0">
              <a:latin typeface="Arial" panose="020B0604020202020204" pitchFamily="34" charset="0"/>
              <a:ea typeface="SimSun" panose="02010600030101010101" pitchFamily="2" charset="-122"/>
              <a:cs typeface="Arial" panose="020B0604020202020204" pitchFamily="34" charset="0"/>
            </a:endParaRPr>
          </a:p>
          <a:p>
            <a:pPr marL="0" indent="0" eaLnBrk="1" hangingPunct="1">
              <a:buNone/>
            </a:pPr>
            <a:r>
              <a:rPr lang="en-US" altLang="zh-CN" dirty="0">
                <a:latin typeface="Arial" panose="020B0604020202020204" pitchFamily="34" charset="0"/>
                <a:ea typeface="SimSun" panose="02010600030101010101" pitchFamily="2" charset="-122"/>
                <a:cs typeface="Arial" panose="020B0604020202020204" pitchFamily="34" charset="0"/>
              </a:rPr>
              <a:t>                “strong” or final classifier</a:t>
            </a:r>
            <a:endParaRPr lang="en-US" altLang="zh-CN" dirty="0">
              <a:latin typeface="Arial" panose="020B0604020202020204" pitchFamily="34" charset="0"/>
              <a:ea typeface="SimSun" panose="02010600030101010101" pitchFamily="2" charset="-122"/>
              <a:cs typeface="Arial" panose="020B0604020202020204" pitchFamily="34" charset="0"/>
            </a:endParaRPr>
          </a:p>
          <a:p>
            <a:pPr eaLnBrk="1" hangingPunct="1"/>
            <a:endParaRPr lang="en-US" altLang="zh-CN" dirty="0">
              <a:latin typeface="Arial" panose="020B0604020202020204" pitchFamily="34" charset="0"/>
              <a:ea typeface="SimSun" panose="02010600030101010101" pitchFamily="2" charset="-122"/>
              <a:cs typeface="Arial" panose="020B0604020202020204" pitchFamily="34" charset="0"/>
            </a:endParaRPr>
          </a:p>
          <a:p>
            <a:pPr eaLnBrk="1" hangingPunct="1"/>
            <a:endParaRPr lang="en-US" altLang="zh-CN" dirty="0">
              <a:latin typeface="Arial" panose="020B0604020202020204" pitchFamily="34" charset="0"/>
              <a:ea typeface="SimSun" panose="02010600030101010101" pitchFamily="2" charset="-122"/>
              <a:cs typeface="Arial" panose="020B0604020202020204" pitchFamily="34" charset="0"/>
            </a:endParaRPr>
          </a:p>
          <a:p>
            <a:pPr eaLnBrk="1" hangingPunct="1"/>
            <a:r>
              <a:rPr lang="en-US" altLang="zh-CN" dirty="0">
                <a:latin typeface="Arial" panose="020B0604020202020204" pitchFamily="34" charset="0"/>
                <a:ea typeface="SimSun" panose="02010600030101010101" pitchFamily="2" charset="-122"/>
                <a:cs typeface="Arial" panose="020B0604020202020204" pitchFamily="34" charset="0"/>
              </a:rPr>
              <a:t>Weak Classifier: &lt; 50% error over any distribution</a:t>
            </a:r>
            <a:endParaRPr lang="en-US" altLang="zh-CN" dirty="0">
              <a:latin typeface="Arial" panose="020B0604020202020204" pitchFamily="34" charset="0"/>
              <a:ea typeface="SimSun" panose="02010600030101010101" pitchFamily="2" charset="-122"/>
              <a:cs typeface="Arial" panose="020B0604020202020204" pitchFamily="34" charset="0"/>
            </a:endParaRPr>
          </a:p>
          <a:p>
            <a:pPr eaLnBrk="1" hangingPunct="1"/>
            <a:r>
              <a:rPr lang="en-US" altLang="zh-CN" dirty="0">
                <a:latin typeface="Arial" panose="020B0604020202020204" pitchFamily="34" charset="0"/>
                <a:ea typeface="SimSun" panose="02010600030101010101" pitchFamily="2" charset="-122"/>
                <a:cs typeface="Arial" panose="020B0604020202020204" pitchFamily="34" charset="0"/>
              </a:rPr>
              <a:t>Strong Classifier: </a:t>
            </a:r>
            <a:r>
              <a:rPr lang="en-US" altLang="zh-CN" dirty="0" err="1">
                <a:latin typeface="Arial" panose="020B0604020202020204" pitchFamily="34" charset="0"/>
                <a:ea typeface="SimSun" panose="02010600030101010101" pitchFamily="2" charset="-122"/>
                <a:cs typeface="Arial" panose="020B0604020202020204" pitchFamily="34" charset="0"/>
              </a:rPr>
              <a:t>thresholded</a:t>
            </a:r>
            <a:r>
              <a:rPr lang="en-US" altLang="zh-CN" dirty="0">
                <a:latin typeface="Arial" panose="020B0604020202020204" pitchFamily="34" charset="0"/>
                <a:ea typeface="SimSun" panose="02010600030101010101" pitchFamily="2" charset="-122"/>
                <a:cs typeface="Arial" panose="020B0604020202020204" pitchFamily="34" charset="0"/>
              </a:rPr>
              <a:t> linear combination of weak classifier outputs</a:t>
            </a:r>
            <a:endParaRPr lang="en-US" altLang="zh-CN" dirty="0">
              <a:latin typeface="Arial" panose="020B0604020202020204" pitchFamily="34" charset="0"/>
              <a:ea typeface="SimSun" panose="02010600030101010101" pitchFamily="2" charset="-122"/>
              <a:cs typeface="Arial" panose="020B0604020202020204" pitchFamily="34" charset="0"/>
            </a:endParaRPr>
          </a:p>
        </p:txBody>
      </p:sp>
      <p:pic>
        <p:nvPicPr>
          <p:cNvPr id="15360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3048000"/>
            <a:ext cx="2438400" cy="45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1905000" y="152400"/>
            <a:ext cx="8229600" cy="1143000"/>
          </a:xfrm>
        </p:spPr>
        <p:txBody>
          <a:bodyPr/>
          <a:lstStyle/>
          <a:p>
            <a:pPr eaLnBrk="1" hangingPunct="1"/>
            <a:r>
              <a:rPr lang="en-US" altLang="zh-CN" dirty="0">
                <a:ea typeface="SimSun" panose="02010600030101010101" pitchFamily="2" charset="-122"/>
              </a:rPr>
              <a:t>Discrete </a:t>
            </a:r>
            <a:r>
              <a:rPr lang="en-US" altLang="zh-CN" dirty="0" err="1">
                <a:ea typeface="SimSun" panose="02010600030101010101" pitchFamily="2" charset="-122"/>
              </a:rPr>
              <a:t>Adaboost</a:t>
            </a:r>
            <a:r>
              <a:rPr lang="en-US" altLang="zh-CN" dirty="0">
                <a:ea typeface="SimSun" panose="02010600030101010101" pitchFamily="2" charset="-122"/>
              </a:rPr>
              <a:t> Algorithm</a:t>
            </a:r>
            <a:endParaRPr lang="zh-CN" altLang="en-US" dirty="0">
              <a:ea typeface="SimSun" panose="02010600030101010101" pitchFamily="2" charset="-122"/>
            </a:endParaRPr>
          </a:p>
        </p:txBody>
      </p:sp>
      <p:pic>
        <p:nvPicPr>
          <p:cNvPr id="154627"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600200" y="1349614"/>
            <a:ext cx="9291484" cy="5334000"/>
          </a:xfrm>
        </p:spPr>
      </p:pic>
      <mc:AlternateContent xmlns:mc="http://schemas.openxmlformats.org/markup-compatibility/2006">
        <mc:Choice xmlns:a14="http://schemas.microsoft.com/office/drawing/2010/main" Requires="a14">
          <p:sp>
            <p:nvSpPr>
              <p:cNvPr id="2" name="文字方塊 1"/>
              <p:cNvSpPr txBox="1"/>
              <p:nvPr/>
            </p:nvSpPr>
            <p:spPr>
              <a:xfrm>
                <a:off x="5562600" y="4267203"/>
                <a:ext cx="3200400" cy="9106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solidFill>
                                <a:srgbClr val="FF0000"/>
                              </a:solidFill>
                              <a:latin typeface="Cambria Math" panose="02040503050406030204" pitchFamily="18" charset="0"/>
                            </a:rPr>
                          </m:ctrlPr>
                        </m:sSupPr>
                        <m:e>
                          <m:r>
                            <a:rPr lang="en-US" altLang="zh-TW" b="0" i="1" smtClean="0">
                              <a:solidFill>
                                <a:srgbClr val="FF0000"/>
                              </a:solidFill>
                              <a:latin typeface="Cambria Math" panose="02040503050406030204" pitchFamily="18" charset="0"/>
                            </a:rPr>
                            <m:t>𝑒</m:t>
                          </m:r>
                        </m:e>
                        <m:sup>
                          <m:sSub>
                            <m:sSubPr>
                              <m:ctrlPr>
                                <a:rPr lang="en-US" altLang="zh-TW" i="1" smtClean="0">
                                  <a:solidFill>
                                    <a:srgbClr val="FF0000"/>
                                  </a:solidFill>
                                  <a:latin typeface="Cambria Math" panose="02040503050406030204" pitchFamily="18" charset="0"/>
                                </a:rPr>
                              </m:ctrlPr>
                            </m:sSubPr>
                            <m:e>
                              <m:r>
                                <a:rPr lang="zh-TW" altLang="en-US" i="1" smtClean="0">
                                  <a:solidFill>
                                    <a:srgbClr val="FF0000"/>
                                  </a:solidFill>
                                  <a:latin typeface="Cambria Math" panose="02040503050406030204" pitchFamily="18" charset="0"/>
                                </a:rPr>
                                <m:t>𝛼</m:t>
                              </m:r>
                            </m:e>
                            <m:sub>
                              <m:r>
                                <a:rPr lang="en-US" altLang="zh-TW" b="0" i="1" smtClean="0">
                                  <a:solidFill>
                                    <a:srgbClr val="FF0000"/>
                                  </a:solidFill>
                                  <a:latin typeface="Cambria Math" panose="02040503050406030204" pitchFamily="18" charset="0"/>
                                </a:rPr>
                                <m:t>𝑡</m:t>
                              </m:r>
                            </m:sub>
                          </m:sSub>
                        </m:sup>
                      </m:sSup>
                      <m:r>
                        <a:rPr lang="en-US" altLang="zh-TW" b="0" i="1" smtClean="0">
                          <a:solidFill>
                            <a:srgbClr val="FF0000"/>
                          </a:solidFill>
                          <a:latin typeface="Cambria Math" panose="02040503050406030204" pitchFamily="18" charset="0"/>
                        </a:rPr>
                        <m:t>=</m:t>
                      </m:r>
                      <m:sSup>
                        <m:sSupPr>
                          <m:ctrlPr>
                            <a:rPr lang="en-US" altLang="zh-TW" b="0" i="1" smtClean="0">
                              <a:solidFill>
                                <a:srgbClr val="FF0000"/>
                              </a:solidFill>
                              <a:latin typeface="Cambria Math" panose="02040503050406030204" pitchFamily="18" charset="0"/>
                            </a:rPr>
                          </m:ctrlPr>
                        </m:sSupPr>
                        <m:e>
                          <m:r>
                            <a:rPr lang="en-US" altLang="zh-TW" b="0" i="1" smtClean="0">
                              <a:solidFill>
                                <a:srgbClr val="FF0000"/>
                              </a:solidFill>
                              <a:latin typeface="Cambria Math" panose="02040503050406030204" pitchFamily="18" charset="0"/>
                            </a:rPr>
                            <m:t>𝑒</m:t>
                          </m:r>
                        </m:e>
                        <m:sup>
                          <m:f>
                            <m:fPr>
                              <m:ctrlPr>
                                <a:rPr lang="en-US" altLang="zh-TW" b="0" i="1" smtClean="0">
                                  <a:solidFill>
                                    <a:srgbClr val="FF0000"/>
                                  </a:solidFill>
                                  <a:latin typeface="Cambria Math" panose="02040503050406030204" pitchFamily="18" charset="0"/>
                                </a:rPr>
                              </m:ctrlPr>
                            </m:fPr>
                            <m:num>
                              <m:r>
                                <a:rPr lang="en-US" altLang="zh-TW" b="0" i="1" smtClean="0">
                                  <a:solidFill>
                                    <a:srgbClr val="FF0000"/>
                                  </a:solidFill>
                                  <a:latin typeface="Cambria Math" panose="02040503050406030204" pitchFamily="18" charset="0"/>
                                </a:rPr>
                                <m:t>1</m:t>
                              </m:r>
                            </m:num>
                            <m:den>
                              <m:r>
                                <a:rPr lang="en-US" altLang="zh-TW" b="0" i="1" smtClean="0">
                                  <a:solidFill>
                                    <a:srgbClr val="FF0000"/>
                                  </a:solidFill>
                                  <a:latin typeface="Cambria Math" panose="02040503050406030204" pitchFamily="18" charset="0"/>
                                </a:rPr>
                                <m:t>2</m:t>
                              </m:r>
                            </m:den>
                          </m:f>
                          <m:r>
                            <a:rPr lang="en-US" altLang="zh-TW" b="0" i="1" smtClean="0">
                              <a:solidFill>
                                <a:srgbClr val="FF0000"/>
                              </a:solidFill>
                              <a:latin typeface="Cambria Math" panose="02040503050406030204" pitchFamily="18" charset="0"/>
                            </a:rPr>
                            <m:t>𝑙𝑛</m:t>
                          </m:r>
                          <m:f>
                            <m:fPr>
                              <m:ctrlPr>
                                <a:rPr lang="en-US" altLang="zh-TW" b="0" i="1" smtClean="0">
                                  <a:solidFill>
                                    <a:srgbClr val="FF0000"/>
                                  </a:solidFill>
                                  <a:latin typeface="Cambria Math" panose="02040503050406030204" pitchFamily="18" charset="0"/>
                                </a:rPr>
                              </m:ctrlPr>
                            </m:fPr>
                            <m:num>
                              <m:r>
                                <a:rPr lang="en-US" altLang="zh-TW" b="0" i="1" smtClean="0">
                                  <a:solidFill>
                                    <a:srgbClr val="FF0000"/>
                                  </a:solidFill>
                                  <a:latin typeface="Cambria Math" panose="02040503050406030204" pitchFamily="18" charset="0"/>
                                </a:rPr>
                                <m:t>1−</m:t>
                              </m:r>
                              <m:sSub>
                                <m:sSubPr>
                                  <m:ctrlPr>
                                    <a:rPr lang="en-US" altLang="zh-TW" b="0" i="1" smtClean="0">
                                      <a:solidFill>
                                        <a:srgbClr val="FF0000"/>
                                      </a:solidFill>
                                      <a:latin typeface="Cambria Math" panose="02040503050406030204" pitchFamily="18" charset="0"/>
                                    </a:rPr>
                                  </m:ctrlPr>
                                </m:sSubPr>
                                <m:e>
                                  <m:r>
                                    <a:rPr lang="zh-TW" altLang="en-US" b="0" i="1" smtClean="0">
                                      <a:solidFill>
                                        <a:srgbClr val="FF0000"/>
                                      </a:solidFill>
                                      <a:latin typeface="Cambria Math" panose="02040503050406030204" pitchFamily="18" charset="0"/>
                                    </a:rPr>
                                    <m:t>𝜖</m:t>
                                  </m:r>
                                </m:e>
                                <m:sub>
                                  <m:r>
                                    <a:rPr lang="en-US" altLang="zh-TW" b="0" i="1" smtClean="0">
                                      <a:solidFill>
                                        <a:srgbClr val="FF0000"/>
                                      </a:solidFill>
                                      <a:latin typeface="Cambria Math" panose="02040503050406030204" pitchFamily="18" charset="0"/>
                                    </a:rPr>
                                    <m:t>𝑡</m:t>
                                  </m:r>
                                </m:sub>
                              </m:sSub>
                            </m:num>
                            <m:den>
                              <m:sSub>
                                <m:sSubPr>
                                  <m:ctrlPr>
                                    <a:rPr lang="en-US" altLang="zh-TW" b="0" i="1" smtClean="0">
                                      <a:solidFill>
                                        <a:srgbClr val="FF0000"/>
                                      </a:solidFill>
                                      <a:latin typeface="Cambria Math" panose="02040503050406030204" pitchFamily="18" charset="0"/>
                                    </a:rPr>
                                  </m:ctrlPr>
                                </m:sSubPr>
                                <m:e>
                                  <m:r>
                                    <a:rPr lang="zh-TW" altLang="en-US" b="0" i="1" smtClean="0">
                                      <a:solidFill>
                                        <a:srgbClr val="FF0000"/>
                                      </a:solidFill>
                                      <a:latin typeface="Cambria Math" panose="02040503050406030204" pitchFamily="18" charset="0"/>
                                    </a:rPr>
                                    <m:t>𝜖</m:t>
                                  </m:r>
                                </m:e>
                                <m:sub>
                                  <m:r>
                                    <a:rPr lang="en-US" altLang="zh-TW" b="0" i="1" smtClean="0">
                                      <a:solidFill>
                                        <a:srgbClr val="FF0000"/>
                                      </a:solidFill>
                                      <a:latin typeface="Cambria Math" panose="02040503050406030204" pitchFamily="18" charset="0"/>
                                    </a:rPr>
                                    <m:t>𝑡</m:t>
                                  </m:r>
                                </m:sub>
                              </m:sSub>
                            </m:den>
                          </m:f>
                        </m:sup>
                      </m:sSup>
                      <m:r>
                        <a:rPr lang="en-US" altLang="zh-TW" b="0" i="1" smtClean="0">
                          <a:solidFill>
                            <a:srgbClr val="FF0000"/>
                          </a:solidFill>
                          <a:latin typeface="Cambria Math" panose="02040503050406030204" pitchFamily="18" charset="0"/>
                        </a:rPr>
                        <m:t>=</m:t>
                      </m:r>
                      <m:rad>
                        <m:radPr>
                          <m:degHide m:val="on"/>
                          <m:ctrlPr>
                            <a:rPr lang="en-US" altLang="zh-TW" b="0" i="1" smtClean="0">
                              <a:solidFill>
                                <a:srgbClr val="FF0000"/>
                              </a:solidFill>
                              <a:latin typeface="Cambria Math" panose="02040503050406030204" pitchFamily="18" charset="0"/>
                            </a:rPr>
                          </m:ctrlPr>
                        </m:radPr>
                        <m:deg/>
                        <m:e>
                          <m:f>
                            <m:fPr>
                              <m:ctrlPr>
                                <a:rPr lang="en-US" altLang="zh-TW" b="0" i="1" smtClean="0">
                                  <a:solidFill>
                                    <a:srgbClr val="FF0000"/>
                                  </a:solidFill>
                                  <a:latin typeface="Cambria Math" panose="02040503050406030204" pitchFamily="18" charset="0"/>
                                </a:rPr>
                              </m:ctrlPr>
                            </m:fPr>
                            <m:num>
                              <m:r>
                                <a:rPr lang="en-US" altLang="zh-TW" b="0" i="1" smtClean="0">
                                  <a:solidFill>
                                    <a:srgbClr val="FF0000"/>
                                  </a:solidFill>
                                  <a:latin typeface="Cambria Math" panose="02040503050406030204" pitchFamily="18" charset="0"/>
                                </a:rPr>
                                <m:t>1−</m:t>
                              </m:r>
                              <m:sSub>
                                <m:sSubPr>
                                  <m:ctrlPr>
                                    <a:rPr lang="en-US" altLang="zh-TW" b="0" i="1" smtClean="0">
                                      <a:solidFill>
                                        <a:srgbClr val="FF0000"/>
                                      </a:solidFill>
                                      <a:latin typeface="Cambria Math" panose="02040503050406030204" pitchFamily="18" charset="0"/>
                                    </a:rPr>
                                  </m:ctrlPr>
                                </m:sSubPr>
                                <m:e>
                                  <m:r>
                                    <a:rPr lang="zh-TW" altLang="en-US" b="0" i="1" smtClean="0">
                                      <a:solidFill>
                                        <a:srgbClr val="FF0000"/>
                                      </a:solidFill>
                                      <a:latin typeface="Cambria Math" panose="02040503050406030204" pitchFamily="18" charset="0"/>
                                    </a:rPr>
                                    <m:t>𝜖</m:t>
                                  </m:r>
                                </m:e>
                                <m:sub>
                                  <m:r>
                                    <a:rPr lang="en-US" altLang="zh-TW" b="0" i="1" smtClean="0">
                                      <a:solidFill>
                                        <a:srgbClr val="FF0000"/>
                                      </a:solidFill>
                                      <a:latin typeface="Cambria Math" panose="02040503050406030204" pitchFamily="18" charset="0"/>
                                    </a:rPr>
                                    <m:t>𝑡</m:t>
                                  </m:r>
                                </m:sub>
                              </m:sSub>
                            </m:num>
                            <m:den>
                              <m:sSub>
                                <m:sSubPr>
                                  <m:ctrlPr>
                                    <a:rPr lang="en-US" altLang="zh-TW" b="0" i="1" smtClean="0">
                                      <a:solidFill>
                                        <a:srgbClr val="FF0000"/>
                                      </a:solidFill>
                                      <a:latin typeface="Cambria Math" panose="02040503050406030204" pitchFamily="18" charset="0"/>
                                    </a:rPr>
                                  </m:ctrlPr>
                                </m:sSubPr>
                                <m:e>
                                  <m:r>
                                    <a:rPr lang="zh-TW" altLang="en-US" b="0" i="1" smtClean="0">
                                      <a:solidFill>
                                        <a:srgbClr val="FF0000"/>
                                      </a:solidFill>
                                      <a:latin typeface="Cambria Math" panose="02040503050406030204" pitchFamily="18" charset="0"/>
                                    </a:rPr>
                                    <m:t>𝜖</m:t>
                                  </m:r>
                                </m:e>
                                <m:sub>
                                  <m:r>
                                    <a:rPr lang="en-US" altLang="zh-TW" b="0" i="1" smtClean="0">
                                      <a:solidFill>
                                        <a:srgbClr val="FF0000"/>
                                      </a:solidFill>
                                      <a:latin typeface="Cambria Math" panose="02040503050406030204" pitchFamily="18" charset="0"/>
                                    </a:rPr>
                                    <m:t>𝑡</m:t>
                                  </m:r>
                                </m:sub>
                              </m:sSub>
                            </m:den>
                          </m:f>
                        </m:e>
                      </m:rad>
                    </m:oMath>
                  </m:oMathPara>
                </a14:m>
                <a:endParaRPr lang="zh-TW" altLang="en-US" dirty="0">
                  <a:solidFill>
                    <a:srgbClr val="FF0000"/>
                  </a:solidFill>
                </a:endParaRPr>
              </a:p>
            </p:txBody>
          </p:sp>
        </mc:Choice>
        <mc:Fallback>
          <p:sp>
            <p:nvSpPr>
              <p:cNvPr id="2" name="文字方塊 1"/>
              <p:cNvSpPr txBox="1">
                <a:spLocks noRot="1" noChangeAspect="1" noMove="1" noResize="1" noEditPoints="1" noAdjustHandles="1" noChangeArrowheads="1" noChangeShapeType="1" noTextEdit="1"/>
              </p:cNvSpPr>
              <p:nvPr/>
            </p:nvSpPr>
            <p:spPr>
              <a:xfrm>
                <a:off x="5562600" y="4267203"/>
                <a:ext cx="3200400" cy="910699"/>
              </a:xfrm>
              <a:prstGeom prst="rect">
                <a:avLst/>
              </a:prstGeom>
              <a:blipFill rotWithShape="1">
                <a:blip r:embed="rId2"/>
                <a:stretch>
                  <a:fillRect/>
                </a:stretch>
              </a:blipFill>
            </p:spPr>
            <p:txBody>
              <a:bodyPr/>
              <a:lstStyle/>
              <a:p>
                <a:r>
                  <a:rPr lang="zh-TW" altLang="en-US">
                    <a:noFill/>
                  </a:rPr>
                  <a:t> </a:t>
                </a:r>
                <a:endParaRPr lang="zh-TW" altLang="en-US">
                  <a:noFill/>
                </a:endParaRPr>
              </a:p>
            </p:txBody>
          </p:sp>
        </mc:Fallback>
      </mc:AlternateContent>
      <mc:AlternateContent xmlns:mc="http://schemas.openxmlformats.org/markup-compatibility/2006">
        <mc:Choice xmlns:a14="http://schemas.microsoft.com/office/drawing/2010/main" Requires="a14">
          <p:sp>
            <p:nvSpPr>
              <p:cNvPr id="5" name="文字方塊 4"/>
              <p:cNvSpPr txBox="1"/>
              <p:nvPr/>
            </p:nvSpPr>
            <p:spPr>
              <a:xfrm>
                <a:off x="5638800" y="5638800"/>
                <a:ext cx="3200400" cy="9106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zh-TW" i="1" smtClean="0">
                              <a:solidFill>
                                <a:schemeClr val="accent2"/>
                              </a:solidFill>
                              <a:latin typeface="Cambria Math" panose="02040503050406030204" pitchFamily="18" charset="0"/>
                            </a:rPr>
                          </m:ctrlPr>
                        </m:sSupPr>
                        <m:e>
                          <m:r>
                            <a:rPr lang="en-US" altLang="zh-TW" b="0" i="1" smtClean="0">
                              <a:solidFill>
                                <a:schemeClr val="accent2"/>
                              </a:solidFill>
                              <a:latin typeface="Cambria Math" panose="02040503050406030204" pitchFamily="18" charset="0"/>
                            </a:rPr>
                            <m:t>𝑒</m:t>
                          </m:r>
                        </m:e>
                        <m:sup>
                          <m:sSub>
                            <m:sSubPr>
                              <m:ctrlPr>
                                <a:rPr lang="en-US" altLang="zh-TW" i="1" smtClean="0">
                                  <a:solidFill>
                                    <a:schemeClr val="accent2"/>
                                  </a:solidFill>
                                  <a:latin typeface="Cambria Math" panose="02040503050406030204" pitchFamily="18" charset="0"/>
                                </a:rPr>
                              </m:ctrlPr>
                            </m:sSubPr>
                            <m:e>
                              <m:r>
                                <a:rPr lang="en-US" altLang="zh-TW" b="0" i="1" smtClean="0">
                                  <a:solidFill>
                                    <a:schemeClr val="accent2"/>
                                  </a:solidFill>
                                  <a:latin typeface="Cambria Math" panose="02040503050406030204" pitchFamily="18" charset="0"/>
                                </a:rPr>
                                <m:t>−</m:t>
                              </m:r>
                              <m:r>
                                <a:rPr lang="zh-TW" altLang="en-US" i="1" smtClean="0">
                                  <a:solidFill>
                                    <a:schemeClr val="accent2"/>
                                  </a:solidFill>
                                  <a:latin typeface="Cambria Math" panose="02040503050406030204" pitchFamily="18" charset="0"/>
                                </a:rPr>
                                <m:t>𝛼</m:t>
                              </m:r>
                            </m:e>
                            <m:sub>
                              <m:r>
                                <a:rPr lang="en-US" altLang="zh-TW" b="0" i="1" smtClean="0">
                                  <a:solidFill>
                                    <a:schemeClr val="accent2"/>
                                  </a:solidFill>
                                  <a:latin typeface="Cambria Math" panose="02040503050406030204" pitchFamily="18" charset="0"/>
                                </a:rPr>
                                <m:t>𝑡</m:t>
                              </m:r>
                            </m:sub>
                          </m:sSub>
                        </m:sup>
                      </m:sSup>
                      <m:r>
                        <a:rPr lang="en-US" altLang="zh-TW" b="0" i="1" smtClean="0">
                          <a:solidFill>
                            <a:schemeClr val="accent2"/>
                          </a:solidFill>
                          <a:latin typeface="Cambria Math" panose="02040503050406030204" pitchFamily="18" charset="0"/>
                        </a:rPr>
                        <m:t>=</m:t>
                      </m:r>
                      <m:sSup>
                        <m:sSupPr>
                          <m:ctrlPr>
                            <a:rPr lang="en-US" altLang="zh-TW" b="0" i="1" smtClean="0">
                              <a:solidFill>
                                <a:schemeClr val="accent2"/>
                              </a:solidFill>
                              <a:latin typeface="Cambria Math" panose="02040503050406030204" pitchFamily="18" charset="0"/>
                            </a:rPr>
                          </m:ctrlPr>
                        </m:sSupPr>
                        <m:e>
                          <m:r>
                            <a:rPr lang="en-US" altLang="zh-TW" b="0" i="1" smtClean="0">
                              <a:solidFill>
                                <a:schemeClr val="accent2"/>
                              </a:solidFill>
                              <a:latin typeface="Cambria Math" panose="02040503050406030204" pitchFamily="18" charset="0"/>
                            </a:rPr>
                            <m:t>𝑒</m:t>
                          </m:r>
                        </m:e>
                        <m:sup>
                          <m:r>
                            <a:rPr lang="en-US" altLang="zh-TW" b="0" i="1" smtClean="0">
                              <a:solidFill>
                                <a:schemeClr val="accent2"/>
                              </a:solidFill>
                              <a:latin typeface="Cambria Math" panose="02040503050406030204" pitchFamily="18" charset="0"/>
                            </a:rPr>
                            <m:t>−</m:t>
                          </m:r>
                          <m:f>
                            <m:fPr>
                              <m:ctrlPr>
                                <a:rPr lang="en-US" altLang="zh-TW" b="0" i="1" smtClean="0">
                                  <a:solidFill>
                                    <a:schemeClr val="accent2"/>
                                  </a:solidFill>
                                  <a:latin typeface="Cambria Math" panose="02040503050406030204" pitchFamily="18" charset="0"/>
                                </a:rPr>
                              </m:ctrlPr>
                            </m:fPr>
                            <m:num>
                              <m:r>
                                <a:rPr lang="en-US" altLang="zh-TW" b="0" i="1" smtClean="0">
                                  <a:solidFill>
                                    <a:schemeClr val="accent2"/>
                                  </a:solidFill>
                                  <a:latin typeface="Cambria Math" panose="02040503050406030204" pitchFamily="18" charset="0"/>
                                </a:rPr>
                                <m:t>1</m:t>
                              </m:r>
                            </m:num>
                            <m:den>
                              <m:r>
                                <a:rPr lang="en-US" altLang="zh-TW" b="0" i="1" smtClean="0">
                                  <a:solidFill>
                                    <a:schemeClr val="accent2"/>
                                  </a:solidFill>
                                  <a:latin typeface="Cambria Math" panose="02040503050406030204" pitchFamily="18" charset="0"/>
                                </a:rPr>
                                <m:t>2</m:t>
                              </m:r>
                            </m:den>
                          </m:f>
                          <m:r>
                            <a:rPr lang="en-US" altLang="zh-TW" b="0" i="1" smtClean="0">
                              <a:solidFill>
                                <a:schemeClr val="accent2"/>
                              </a:solidFill>
                              <a:latin typeface="Cambria Math" panose="02040503050406030204" pitchFamily="18" charset="0"/>
                            </a:rPr>
                            <m:t>𝑙𝑛</m:t>
                          </m:r>
                          <m:f>
                            <m:fPr>
                              <m:ctrlPr>
                                <a:rPr lang="en-US" altLang="zh-TW" b="0" i="1" smtClean="0">
                                  <a:solidFill>
                                    <a:schemeClr val="accent2"/>
                                  </a:solidFill>
                                  <a:latin typeface="Cambria Math" panose="02040503050406030204" pitchFamily="18" charset="0"/>
                                </a:rPr>
                              </m:ctrlPr>
                            </m:fPr>
                            <m:num>
                              <m:r>
                                <a:rPr lang="en-US" altLang="zh-TW" b="0" i="1" smtClean="0">
                                  <a:solidFill>
                                    <a:schemeClr val="accent2"/>
                                  </a:solidFill>
                                  <a:latin typeface="Cambria Math" panose="02040503050406030204" pitchFamily="18" charset="0"/>
                                </a:rPr>
                                <m:t>1−</m:t>
                              </m:r>
                              <m:sSub>
                                <m:sSubPr>
                                  <m:ctrlPr>
                                    <a:rPr lang="en-US" altLang="zh-TW" b="0" i="1" smtClean="0">
                                      <a:solidFill>
                                        <a:schemeClr val="accent2"/>
                                      </a:solidFill>
                                      <a:latin typeface="Cambria Math" panose="02040503050406030204" pitchFamily="18" charset="0"/>
                                    </a:rPr>
                                  </m:ctrlPr>
                                </m:sSubPr>
                                <m:e>
                                  <m:r>
                                    <a:rPr lang="zh-TW" altLang="en-US" b="0" i="1" smtClean="0">
                                      <a:solidFill>
                                        <a:schemeClr val="accent2"/>
                                      </a:solidFill>
                                      <a:latin typeface="Cambria Math" panose="02040503050406030204" pitchFamily="18" charset="0"/>
                                    </a:rPr>
                                    <m:t>𝜖</m:t>
                                  </m:r>
                                </m:e>
                                <m:sub>
                                  <m:r>
                                    <a:rPr lang="en-US" altLang="zh-TW" b="0" i="1" smtClean="0">
                                      <a:solidFill>
                                        <a:schemeClr val="accent2"/>
                                      </a:solidFill>
                                      <a:latin typeface="Cambria Math" panose="02040503050406030204" pitchFamily="18" charset="0"/>
                                    </a:rPr>
                                    <m:t>𝑡</m:t>
                                  </m:r>
                                </m:sub>
                              </m:sSub>
                            </m:num>
                            <m:den>
                              <m:sSub>
                                <m:sSubPr>
                                  <m:ctrlPr>
                                    <a:rPr lang="en-US" altLang="zh-TW" b="0" i="1" smtClean="0">
                                      <a:solidFill>
                                        <a:schemeClr val="accent2"/>
                                      </a:solidFill>
                                      <a:latin typeface="Cambria Math" panose="02040503050406030204" pitchFamily="18" charset="0"/>
                                    </a:rPr>
                                  </m:ctrlPr>
                                </m:sSubPr>
                                <m:e>
                                  <m:r>
                                    <a:rPr lang="zh-TW" altLang="en-US" b="0" i="1" smtClean="0">
                                      <a:solidFill>
                                        <a:schemeClr val="accent2"/>
                                      </a:solidFill>
                                      <a:latin typeface="Cambria Math" panose="02040503050406030204" pitchFamily="18" charset="0"/>
                                    </a:rPr>
                                    <m:t>𝜖</m:t>
                                  </m:r>
                                </m:e>
                                <m:sub>
                                  <m:r>
                                    <a:rPr lang="en-US" altLang="zh-TW" b="0" i="1" smtClean="0">
                                      <a:solidFill>
                                        <a:schemeClr val="accent2"/>
                                      </a:solidFill>
                                      <a:latin typeface="Cambria Math" panose="02040503050406030204" pitchFamily="18" charset="0"/>
                                    </a:rPr>
                                    <m:t>𝑡</m:t>
                                  </m:r>
                                </m:sub>
                              </m:sSub>
                            </m:den>
                          </m:f>
                        </m:sup>
                      </m:sSup>
                      <m:r>
                        <a:rPr lang="en-US" altLang="zh-TW" b="0" i="1" smtClean="0">
                          <a:solidFill>
                            <a:schemeClr val="accent2"/>
                          </a:solidFill>
                          <a:latin typeface="Cambria Math" panose="02040503050406030204" pitchFamily="18" charset="0"/>
                        </a:rPr>
                        <m:t>=</m:t>
                      </m:r>
                      <m:rad>
                        <m:radPr>
                          <m:degHide m:val="on"/>
                          <m:ctrlPr>
                            <a:rPr lang="en-US" altLang="zh-TW" b="0" i="1" smtClean="0">
                              <a:solidFill>
                                <a:schemeClr val="accent2"/>
                              </a:solidFill>
                              <a:latin typeface="Cambria Math" panose="02040503050406030204" pitchFamily="18" charset="0"/>
                            </a:rPr>
                          </m:ctrlPr>
                        </m:radPr>
                        <m:deg/>
                        <m:e>
                          <m:f>
                            <m:fPr>
                              <m:ctrlPr>
                                <a:rPr lang="en-US" altLang="zh-TW" b="0" i="1" smtClean="0">
                                  <a:solidFill>
                                    <a:schemeClr val="accent2"/>
                                  </a:solidFill>
                                  <a:latin typeface="Cambria Math" panose="02040503050406030204" pitchFamily="18" charset="0"/>
                                </a:rPr>
                              </m:ctrlPr>
                            </m:fPr>
                            <m:num>
                              <m:sSub>
                                <m:sSubPr>
                                  <m:ctrlPr>
                                    <a:rPr lang="en-US" altLang="zh-TW" b="0" i="1" smtClean="0">
                                      <a:solidFill>
                                        <a:schemeClr val="accent2"/>
                                      </a:solidFill>
                                      <a:latin typeface="Cambria Math" panose="02040503050406030204" pitchFamily="18" charset="0"/>
                                    </a:rPr>
                                  </m:ctrlPr>
                                </m:sSubPr>
                                <m:e>
                                  <m:r>
                                    <a:rPr lang="zh-TW" altLang="en-US" b="0" i="1" smtClean="0">
                                      <a:solidFill>
                                        <a:schemeClr val="accent2"/>
                                      </a:solidFill>
                                      <a:latin typeface="Cambria Math" panose="02040503050406030204" pitchFamily="18" charset="0"/>
                                    </a:rPr>
                                    <m:t>𝜖</m:t>
                                  </m:r>
                                </m:e>
                                <m:sub>
                                  <m:r>
                                    <a:rPr lang="en-US" altLang="zh-TW" b="0" i="1" smtClean="0">
                                      <a:solidFill>
                                        <a:schemeClr val="accent2"/>
                                      </a:solidFill>
                                      <a:latin typeface="Cambria Math" panose="02040503050406030204" pitchFamily="18" charset="0"/>
                                    </a:rPr>
                                    <m:t>𝑡</m:t>
                                  </m:r>
                                </m:sub>
                              </m:sSub>
                            </m:num>
                            <m:den>
                              <m:sSub>
                                <m:sSubPr>
                                  <m:ctrlPr>
                                    <a:rPr lang="en-US" altLang="zh-TW" b="0" i="1" smtClean="0">
                                      <a:solidFill>
                                        <a:schemeClr val="accent2"/>
                                      </a:solidFill>
                                      <a:latin typeface="Cambria Math" panose="02040503050406030204" pitchFamily="18" charset="0"/>
                                    </a:rPr>
                                  </m:ctrlPr>
                                </m:sSubPr>
                                <m:e>
                                  <m:r>
                                    <a:rPr lang="en-US" altLang="zh-TW" i="1">
                                      <a:solidFill>
                                        <a:schemeClr val="accent2"/>
                                      </a:solidFill>
                                      <a:latin typeface="Cambria Math" panose="02040503050406030204" pitchFamily="18" charset="0"/>
                                    </a:rPr>
                                    <m:t>1−</m:t>
                                  </m:r>
                                  <m:r>
                                    <a:rPr lang="zh-TW" altLang="en-US" b="0" i="1" smtClean="0">
                                      <a:solidFill>
                                        <a:schemeClr val="accent2"/>
                                      </a:solidFill>
                                      <a:latin typeface="Cambria Math" panose="02040503050406030204" pitchFamily="18" charset="0"/>
                                    </a:rPr>
                                    <m:t>𝜖</m:t>
                                  </m:r>
                                </m:e>
                                <m:sub>
                                  <m:r>
                                    <a:rPr lang="en-US" altLang="zh-TW" b="0" i="1" smtClean="0">
                                      <a:solidFill>
                                        <a:schemeClr val="accent2"/>
                                      </a:solidFill>
                                      <a:latin typeface="Cambria Math" panose="02040503050406030204" pitchFamily="18" charset="0"/>
                                    </a:rPr>
                                    <m:t>𝑡</m:t>
                                  </m:r>
                                </m:sub>
                              </m:sSub>
                            </m:den>
                          </m:f>
                        </m:e>
                      </m:rad>
                    </m:oMath>
                  </m:oMathPara>
                </a14:m>
                <a:endParaRPr lang="zh-TW" altLang="en-US" dirty="0">
                  <a:solidFill>
                    <a:schemeClr val="accent2"/>
                  </a:solidFill>
                </a:endParaRPr>
              </a:p>
            </p:txBody>
          </p:sp>
        </mc:Choice>
        <mc:Fallback>
          <p:sp>
            <p:nvSpPr>
              <p:cNvPr id="5" name="文字方塊 4"/>
              <p:cNvSpPr txBox="1">
                <a:spLocks noRot="1" noChangeAspect="1" noMove="1" noResize="1" noEditPoints="1" noAdjustHandles="1" noChangeArrowheads="1" noChangeShapeType="1" noTextEdit="1"/>
              </p:cNvSpPr>
              <p:nvPr/>
            </p:nvSpPr>
            <p:spPr>
              <a:xfrm>
                <a:off x="5638800" y="5638800"/>
                <a:ext cx="3200400" cy="910699"/>
              </a:xfrm>
              <a:prstGeom prst="rect">
                <a:avLst/>
              </a:prstGeom>
              <a:blipFill rotWithShape="1">
                <a:blip r:embed="rId3"/>
                <a:stretch>
                  <a:fillRect/>
                </a:stretch>
              </a:blipFill>
            </p:spPr>
            <p:txBody>
              <a:bodyPr/>
              <a:lstStyle/>
              <a:p>
                <a:r>
                  <a:rPr lang="zh-TW" altLang="en-US">
                    <a:noFill/>
                  </a:rPr>
                  <a:t> </a:t>
                </a:r>
                <a:endParaRPr lang="zh-TW"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字方塊 3"/>
          <p:cNvSpPr txBox="1"/>
          <p:nvPr/>
        </p:nvSpPr>
        <p:spPr>
          <a:xfrm>
            <a:off x="1536289" y="990600"/>
            <a:ext cx="470000" cy="3895938"/>
          </a:xfrm>
          <a:prstGeom prst="rect">
            <a:avLst/>
          </a:prstGeom>
          <a:noFill/>
        </p:spPr>
        <p:txBody>
          <a:bodyPr wrap="none" rtlCol="0">
            <a:spAutoFit/>
          </a:bodyPr>
          <a:lstStyle/>
          <a:p>
            <a:pPr>
              <a:lnSpc>
                <a:spcPts val="3000"/>
              </a:lnSpc>
            </a:pPr>
            <a:r>
              <a:rPr lang="en-US" altLang="zh-TW" dirty="0"/>
              <a:t>x</a:t>
            </a:r>
            <a:r>
              <a:rPr lang="en-US" altLang="zh-TW" baseline="-25000" dirty="0"/>
              <a:t>1</a:t>
            </a:r>
            <a:endParaRPr lang="en-US" altLang="zh-TW" baseline="-25000" dirty="0"/>
          </a:p>
          <a:p>
            <a:pPr>
              <a:lnSpc>
                <a:spcPts val="3000"/>
              </a:lnSpc>
            </a:pPr>
            <a:r>
              <a:rPr lang="en-US" altLang="zh-TW" dirty="0"/>
              <a:t>x</a:t>
            </a:r>
            <a:r>
              <a:rPr lang="en-US" altLang="zh-TW" baseline="-25000" dirty="0"/>
              <a:t>2</a:t>
            </a:r>
            <a:endParaRPr lang="en-US" altLang="zh-TW" baseline="-25000" dirty="0"/>
          </a:p>
          <a:p>
            <a:pPr>
              <a:lnSpc>
                <a:spcPts val="3000"/>
              </a:lnSpc>
            </a:pPr>
            <a:r>
              <a:rPr lang="en-US" altLang="zh-TW" dirty="0"/>
              <a:t>x</a:t>
            </a:r>
            <a:r>
              <a:rPr lang="en-US" altLang="zh-TW" baseline="-25000" dirty="0"/>
              <a:t>3</a:t>
            </a:r>
            <a:endParaRPr lang="en-US" altLang="zh-TW" baseline="-25000" dirty="0"/>
          </a:p>
          <a:p>
            <a:pPr>
              <a:lnSpc>
                <a:spcPts val="3000"/>
              </a:lnSpc>
            </a:pPr>
            <a:r>
              <a:rPr lang="en-US" altLang="zh-TW" dirty="0"/>
              <a:t>x</a:t>
            </a:r>
            <a:r>
              <a:rPr lang="en-US" altLang="zh-TW" baseline="-25000" dirty="0"/>
              <a:t>4</a:t>
            </a:r>
            <a:endParaRPr lang="en-US" altLang="zh-TW" baseline="-25000" dirty="0"/>
          </a:p>
          <a:p>
            <a:pPr>
              <a:lnSpc>
                <a:spcPts val="3000"/>
              </a:lnSpc>
            </a:pPr>
            <a:r>
              <a:rPr lang="en-US" altLang="zh-TW" dirty="0"/>
              <a:t>x</a:t>
            </a:r>
            <a:r>
              <a:rPr lang="en-US" altLang="zh-TW" baseline="-25000" dirty="0"/>
              <a:t>5</a:t>
            </a:r>
            <a:endParaRPr lang="en-US" altLang="zh-TW" baseline="-25000" dirty="0"/>
          </a:p>
          <a:p>
            <a:pPr>
              <a:lnSpc>
                <a:spcPts val="3000"/>
              </a:lnSpc>
            </a:pPr>
            <a:r>
              <a:rPr lang="en-US" altLang="zh-TW" dirty="0"/>
              <a:t>x</a:t>
            </a:r>
            <a:r>
              <a:rPr lang="en-US" altLang="zh-TW" baseline="-25000" dirty="0"/>
              <a:t>6</a:t>
            </a:r>
            <a:endParaRPr lang="en-US" altLang="zh-TW" baseline="-25000" dirty="0"/>
          </a:p>
          <a:p>
            <a:pPr>
              <a:lnSpc>
                <a:spcPts val="3000"/>
              </a:lnSpc>
            </a:pPr>
            <a:r>
              <a:rPr lang="en-US" altLang="zh-TW" dirty="0"/>
              <a:t>x</a:t>
            </a:r>
            <a:r>
              <a:rPr lang="en-US" altLang="zh-TW" baseline="-25000" dirty="0"/>
              <a:t>7</a:t>
            </a:r>
            <a:endParaRPr lang="en-US" altLang="zh-TW" baseline="-25000" dirty="0"/>
          </a:p>
          <a:p>
            <a:pPr>
              <a:lnSpc>
                <a:spcPts val="3000"/>
              </a:lnSpc>
            </a:pPr>
            <a:r>
              <a:rPr lang="en-US" altLang="zh-TW" dirty="0"/>
              <a:t>x</a:t>
            </a:r>
            <a:r>
              <a:rPr lang="en-US" altLang="zh-TW" baseline="-25000" dirty="0"/>
              <a:t>8</a:t>
            </a:r>
            <a:endParaRPr lang="en-US" altLang="zh-TW" baseline="-25000" dirty="0"/>
          </a:p>
          <a:p>
            <a:pPr>
              <a:lnSpc>
                <a:spcPts val="3000"/>
              </a:lnSpc>
            </a:pPr>
            <a:r>
              <a:rPr lang="en-US" altLang="zh-TW" dirty="0"/>
              <a:t>x</a:t>
            </a:r>
            <a:r>
              <a:rPr lang="en-US" altLang="zh-TW" baseline="-25000" dirty="0"/>
              <a:t>9</a:t>
            </a:r>
            <a:endParaRPr lang="en-US" altLang="zh-TW" baseline="-25000" dirty="0"/>
          </a:p>
          <a:p>
            <a:pPr>
              <a:lnSpc>
                <a:spcPts val="3000"/>
              </a:lnSpc>
            </a:pPr>
            <a:r>
              <a:rPr lang="en-US" altLang="zh-TW" dirty="0"/>
              <a:t>x</a:t>
            </a:r>
            <a:r>
              <a:rPr lang="en-US" altLang="zh-TW" baseline="-25000" dirty="0"/>
              <a:t>10</a:t>
            </a:r>
            <a:endParaRPr lang="zh-TW" altLang="en-US" baseline="-25000" dirty="0"/>
          </a:p>
        </p:txBody>
      </p:sp>
      <p:sp>
        <p:nvSpPr>
          <p:cNvPr id="5" name="文字方塊 4"/>
          <p:cNvSpPr txBox="1"/>
          <p:nvPr/>
        </p:nvSpPr>
        <p:spPr>
          <a:xfrm>
            <a:off x="2060257" y="990600"/>
            <a:ext cx="447558" cy="3895938"/>
          </a:xfrm>
          <a:prstGeom prst="rect">
            <a:avLst/>
          </a:prstGeom>
          <a:noFill/>
        </p:spPr>
        <p:txBody>
          <a:bodyPr wrap="none" rtlCol="0">
            <a:spAutoFit/>
          </a:bodyPr>
          <a:lstStyle/>
          <a:p>
            <a:pPr>
              <a:lnSpc>
                <a:spcPts val="3000"/>
              </a:lnSpc>
            </a:pPr>
            <a:r>
              <a:rPr lang="en-US" altLang="zh-TW" dirty="0"/>
              <a:t>+1</a:t>
            </a:r>
            <a:endParaRPr lang="en-US" altLang="zh-TW" dirty="0"/>
          </a:p>
          <a:p>
            <a:pPr>
              <a:lnSpc>
                <a:spcPts val="3000"/>
              </a:lnSpc>
            </a:pPr>
            <a:r>
              <a:rPr lang="en-US" altLang="zh-TW" dirty="0"/>
              <a:t>+1</a:t>
            </a:r>
            <a:endParaRPr lang="en-US" altLang="zh-TW" dirty="0"/>
          </a:p>
          <a:p>
            <a:pPr>
              <a:lnSpc>
                <a:spcPts val="3000"/>
              </a:lnSpc>
            </a:pPr>
            <a:r>
              <a:rPr lang="en-US" altLang="zh-TW" dirty="0"/>
              <a:t>+1</a:t>
            </a:r>
            <a:endParaRPr lang="en-US" altLang="zh-TW" dirty="0"/>
          </a:p>
          <a:p>
            <a:pPr>
              <a:lnSpc>
                <a:spcPts val="3000"/>
              </a:lnSpc>
            </a:pPr>
            <a:r>
              <a:rPr lang="en-US" altLang="zh-TW" dirty="0"/>
              <a:t>-1</a:t>
            </a:r>
            <a:endParaRPr lang="en-US" altLang="zh-TW" dirty="0"/>
          </a:p>
          <a:p>
            <a:pPr>
              <a:lnSpc>
                <a:spcPts val="3000"/>
              </a:lnSpc>
            </a:pPr>
            <a:r>
              <a:rPr lang="en-US" altLang="zh-TW" dirty="0"/>
              <a:t>+1</a:t>
            </a:r>
            <a:endParaRPr lang="en-US" altLang="zh-TW" dirty="0"/>
          </a:p>
          <a:p>
            <a:pPr>
              <a:lnSpc>
                <a:spcPts val="3000"/>
              </a:lnSpc>
            </a:pPr>
            <a:r>
              <a:rPr lang="en-US" altLang="zh-TW" dirty="0"/>
              <a:t>-1</a:t>
            </a:r>
            <a:endParaRPr lang="en-US" altLang="zh-TW" dirty="0"/>
          </a:p>
          <a:p>
            <a:pPr>
              <a:lnSpc>
                <a:spcPts val="3000"/>
              </a:lnSpc>
            </a:pPr>
            <a:r>
              <a:rPr lang="en-US" altLang="zh-TW" dirty="0"/>
              <a:t>-1</a:t>
            </a:r>
            <a:endParaRPr lang="en-US" altLang="zh-TW" dirty="0"/>
          </a:p>
          <a:p>
            <a:pPr>
              <a:lnSpc>
                <a:spcPts val="3000"/>
              </a:lnSpc>
            </a:pPr>
            <a:r>
              <a:rPr lang="en-US" altLang="zh-TW" dirty="0"/>
              <a:t>+1</a:t>
            </a:r>
            <a:endParaRPr lang="en-US" altLang="zh-TW" dirty="0"/>
          </a:p>
          <a:p>
            <a:pPr>
              <a:lnSpc>
                <a:spcPts val="3000"/>
              </a:lnSpc>
            </a:pPr>
            <a:r>
              <a:rPr lang="en-US" altLang="zh-TW" dirty="0"/>
              <a:t>+1</a:t>
            </a:r>
            <a:endParaRPr lang="en-US" altLang="zh-TW" dirty="0"/>
          </a:p>
          <a:p>
            <a:pPr>
              <a:lnSpc>
                <a:spcPts val="3000"/>
              </a:lnSpc>
            </a:pPr>
            <a:r>
              <a:rPr lang="en-US" altLang="zh-TW" dirty="0"/>
              <a:t>+1</a:t>
            </a:r>
            <a:endParaRPr lang="zh-TW" altLang="en-US" dirty="0"/>
          </a:p>
        </p:txBody>
      </p:sp>
      <p:sp>
        <p:nvSpPr>
          <p:cNvPr id="6" name="文字方塊 5"/>
          <p:cNvSpPr txBox="1"/>
          <p:nvPr/>
        </p:nvSpPr>
        <p:spPr>
          <a:xfrm>
            <a:off x="1600200" y="533400"/>
            <a:ext cx="1480818" cy="369332"/>
          </a:xfrm>
          <a:prstGeom prst="rect">
            <a:avLst/>
          </a:prstGeom>
          <a:noFill/>
        </p:spPr>
        <p:txBody>
          <a:bodyPr wrap="square" rtlCol="0">
            <a:spAutoFit/>
          </a:bodyPr>
          <a:lstStyle/>
          <a:p>
            <a:r>
              <a:rPr lang="en-US" altLang="zh-TW" dirty="0"/>
              <a:t>X     </a:t>
            </a:r>
            <a:r>
              <a:rPr lang="en-US" altLang="zh-TW" dirty="0" err="1"/>
              <a:t>y</a:t>
            </a:r>
            <a:r>
              <a:rPr lang="en-US" altLang="zh-TW" baseline="-25000" dirty="0" err="1"/>
              <a:t>i</a:t>
            </a:r>
            <a:r>
              <a:rPr lang="en-US" altLang="zh-TW" dirty="0"/>
              <a:t>      </a:t>
            </a:r>
            <a:r>
              <a:rPr lang="en-US" altLang="zh-TW" dirty="0" err="1"/>
              <a:t>w</a:t>
            </a:r>
            <a:r>
              <a:rPr lang="en-US" altLang="zh-TW" baseline="-25000" dirty="0" err="1"/>
              <a:t>i</a:t>
            </a:r>
            <a:endParaRPr lang="zh-TW" altLang="en-US" baseline="-25000" dirty="0"/>
          </a:p>
        </p:txBody>
      </p:sp>
      <mc:AlternateContent xmlns:mc="http://schemas.openxmlformats.org/markup-compatibility/2006">
        <mc:Choice xmlns:a14="http://schemas.microsoft.com/office/drawing/2010/main" Requires="a14">
          <p:sp>
            <p:nvSpPr>
              <p:cNvPr id="8" name="文字方塊 7">
                <a:extLst>
                  <a:ext uri="{FF2B5EF4-FFF2-40B4-BE49-F238E27FC236}">
                    <a14:artisticCrisscrossEtching id="{6A6C3885-685E-44E4-8613-5029602E739D}"/>
                  </a:ext>
                </a:extLst>
              </p:cNvPr>
              <p:cNvSpPr txBox="1"/>
              <p:nvPr/>
            </p:nvSpPr>
            <p:spPr>
              <a:xfrm>
                <a:off x="1489841" y="5181600"/>
                <a:ext cx="3564117" cy="1490921"/>
              </a:xfrm>
              <a:prstGeom prst="rect">
                <a:avLst/>
              </a:prstGeom>
              <a:noFill/>
            </p:spPr>
            <p:txBody>
              <a:bodyPr wrap="none"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zh-TW" altLang="en-US" i="1">
                            <a:latin typeface="Cambria Math" panose="02040503050406030204" pitchFamily="18" charset="0"/>
                          </a:rPr>
                          <m:t>𝜀</m:t>
                        </m:r>
                      </m:e>
                      <m:sub>
                        <m:r>
                          <a:rPr lang="en-US" altLang="zh-TW" i="1">
                            <a:latin typeface="Cambria Math" panose="02040503050406030204" pitchFamily="18" charset="0"/>
                          </a:rPr>
                          <m:t>1</m:t>
                        </m:r>
                      </m:sub>
                    </m:sSub>
                    <m:r>
                      <a:rPr lang="en-US" altLang="zh-TW" i="1">
                        <a:latin typeface="Cambria Math" panose="02040503050406030204" pitchFamily="18" charset="0"/>
                      </a:rPr>
                      <m:t> </m:t>
                    </m:r>
                  </m:oMath>
                </a14:m>
                <a:r>
                  <a:rPr lang="en-US" altLang="zh-TW" dirty="0"/>
                  <a:t>=0.2, </a:t>
                </a:r>
                <a14:m>
                  <m:oMath xmlns:m="http://schemas.openxmlformats.org/officeDocument/2006/math">
                    <m:r>
                      <a:rPr lang="en-US" altLang="zh-TW" b="0" i="0" smtClean="0">
                        <a:solidFill>
                          <a:srgbClr val="FF0000"/>
                        </a:solidFill>
                        <a:latin typeface="Cambria Math" panose="02040503050406030204" pitchFamily="18" charset="0"/>
                      </a:rPr>
                      <m:t>    </m:t>
                    </m:r>
                    <m:rad>
                      <m:radPr>
                        <m:degHide m:val="on"/>
                        <m:ctrlPr>
                          <a:rPr lang="en-US" altLang="zh-TW" i="1" smtClean="0">
                            <a:solidFill>
                              <a:srgbClr val="FF0000"/>
                            </a:solidFill>
                            <a:latin typeface="Cambria Math" panose="02040503050406030204" pitchFamily="18" charset="0"/>
                          </a:rPr>
                        </m:ctrlPr>
                      </m:radPr>
                      <m:deg/>
                      <m:e>
                        <m:f>
                          <m:fPr>
                            <m:ctrlPr>
                              <a:rPr lang="en-US" altLang="zh-TW" i="1" smtClean="0">
                                <a:solidFill>
                                  <a:srgbClr val="FF0000"/>
                                </a:solidFill>
                                <a:latin typeface="Cambria Math" panose="02040503050406030204" pitchFamily="18" charset="0"/>
                              </a:rPr>
                            </m:ctrlPr>
                          </m:fPr>
                          <m:num>
                            <m:r>
                              <a:rPr lang="en-US" altLang="zh-TW" b="0" i="1" smtClean="0">
                                <a:solidFill>
                                  <a:srgbClr val="FF0000"/>
                                </a:solidFill>
                                <a:latin typeface="Cambria Math" panose="02040503050406030204" pitchFamily="18" charset="0"/>
                              </a:rPr>
                              <m:t>1−</m:t>
                            </m:r>
                            <m:sSub>
                              <m:sSubPr>
                                <m:ctrlPr>
                                  <a:rPr lang="en-US" altLang="zh-TW" b="0" i="1" smtClean="0">
                                    <a:solidFill>
                                      <a:srgbClr val="FF0000"/>
                                    </a:solidFill>
                                    <a:latin typeface="Cambria Math" panose="02040503050406030204" pitchFamily="18" charset="0"/>
                                  </a:rPr>
                                </m:ctrlPr>
                              </m:sSubPr>
                              <m:e>
                                <m:r>
                                  <a:rPr lang="zh-TW" altLang="en-US" b="0" i="1" smtClean="0">
                                    <a:solidFill>
                                      <a:srgbClr val="FF0000"/>
                                    </a:solidFill>
                                    <a:latin typeface="Cambria Math" panose="02040503050406030204" pitchFamily="18" charset="0"/>
                                  </a:rPr>
                                  <m:t>𝜀</m:t>
                                </m:r>
                              </m:e>
                              <m:sub>
                                <m:r>
                                  <a:rPr lang="en-US" altLang="zh-TW" b="0" i="1" smtClean="0">
                                    <a:solidFill>
                                      <a:srgbClr val="FF0000"/>
                                    </a:solidFill>
                                    <a:latin typeface="Cambria Math" panose="02040503050406030204" pitchFamily="18" charset="0"/>
                                  </a:rPr>
                                  <m:t>1</m:t>
                                </m:r>
                              </m:sub>
                            </m:sSub>
                          </m:num>
                          <m:den>
                            <m:sSub>
                              <m:sSubPr>
                                <m:ctrlPr>
                                  <a:rPr lang="en-US" altLang="zh-TW" i="1">
                                    <a:solidFill>
                                      <a:srgbClr val="FF0000"/>
                                    </a:solidFill>
                                    <a:latin typeface="Cambria Math" panose="02040503050406030204" pitchFamily="18" charset="0"/>
                                  </a:rPr>
                                </m:ctrlPr>
                              </m:sSubPr>
                              <m:e>
                                <m:r>
                                  <a:rPr lang="zh-TW" altLang="en-US" i="1">
                                    <a:solidFill>
                                      <a:srgbClr val="FF0000"/>
                                    </a:solidFill>
                                    <a:latin typeface="Cambria Math" panose="02040503050406030204" pitchFamily="18" charset="0"/>
                                  </a:rPr>
                                  <m:t>𝜀</m:t>
                                </m:r>
                              </m:e>
                              <m:sub>
                                <m:r>
                                  <a:rPr lang="en-US" altLang="zh-TW" i="1">
                                    <a:solidFill>
                                      <a:srgbClr val="FF0000"/>
                                    </a:solidFill>
                                    <a:latin typeface="Cambria Math" panose="02040503050406030204" pitchFamily="18" charset="0"/>
                                  </a:rPr>
                                  <m:t>1</m:t>
                                </m:r>
                              </m:sub>
                            </m:sSub>
                          </m:den>
                        </m:f>
                      </m:e>
                    </m:rad>
                    <m:r>
                      <a:rPr lang="en-US" altLang="zh-TW" b="0" i="1" smtClean="0">
                        <a:solidFill>
                          <a:srgbClr val="FF0000"/>
                        </a:solidFill>
                        <a:latin typeface="Cambria Math" panose="02040503050406030204" pitchFamily="18" charset="0"/>
                      </a:rPr>
                      <m:t>=</m:t>
                    </m:r>
                    <m:rad>
                      <m:radPr>
                        <m:degHide m:val="on"/>
                        <m:ctrlPr>
                          <a:rPr lang="en-US" altLang="zh-TW" b="0" i="1" smtClean="0">
                            <a:solidFill>
                              <a:srgbClr val="FF0000"/>
                            </a:solidFill>
                            <a:latin typeface="Cambria Math" panose="02040503050406030204" pitchFamily="18" charset="0"/>
                          </a:rPr>
                        </m:ctrlPr>
                      </m:radPr>
                      <m:deg/>
                      <m:e>
                        <m:f>
                          <m:fPr>
                            <m:ctrlPr>
                              <a:rPr lang="en-US" altLang="zh-TW" b="0" i="1" smtClean="0">
                                <a:solidFill>
                                  <a:srgbClr val="FF0000"/>
                                </a:solidFill>
                                <a:latin typeface="Cambria Math" panose="02040503050406030204" pitchFamily="18" charset="0"/>
                              </a:rPr>
                            </m:ctrlPr>
                          </m:fPr>
                          <m:num>
                            <m:r>
                              <a:rPr lang="en-US" altLang="zh-TW" b="0" i="1" smtClean="0">
                                <a:solidFill>
                                  <a:srgbClr val="FF0000"/>
                                </a:solidFill>
                                <a:latin typeface="Cambria Math" panose="02040503050406030204" pitchFamily="18" charset="0"/>
                              </a:rPr>
                              <m:t>1−0.2</m:t>
                            </m:r>
                          </m:num>
                          <m:den>
                            <m:r>
                              <a:rPr lang="en-US" altLang="zh-TW" b="0" i="1" smtClean="0">
                                <a:solidFill>
                                  <a:srgbClr val="FF0000"/>
                                </a:solidFill>
                                <a:latin typeface="Cambria Math" panose="02040503050406030204" pitchFamily="18" charset="0"/>
                              </a:rPr>
                              <m:t>0.2</m:t>
                            </m:r>
                          </m:den>
                        </m:f>
                      </m:e>
                    </m:rad>
                    <m:r>
                      <a:rPr lang="en-US" altLang="zh-TW" b="0" i="1" smtClean="0">
                        <a:solidFill>
                          <a:srgbClr val="FF0000"/>
                        </a:solidFill>
                        <a:latin typeface="Cambria Math" panose="02040503050406030204" pitchFamily="18" charset="0"/>
                      </a:rPr>
                      <m:t>=</m:t>
                    </m:r>
                    <m:rad>
                      <m:radPr>
                        <m:degHide m:val="on"/>
                        <m:ctrlPr>
                          <a:rPr lang="en-US" altLang="zh-TW" b="0" i="1" smtClean="0">
                            <a:solidFill>
                              <a:srgbClr val="FF0000"/>
                            </a:solidFill>
                            <a:latin typeface="Cambria Math" panose="02040503050406030204" pitchFamily="18" charset="0"/>
                          </a:rPr>
                        </m:ctrlPr>
                      </m:radPr>
                      <m:deg/>
                      <m:e>
                        <m:r>
                          <a:rPr lang="en-US" altLang="zh-TW" b="0" i="1" smtClean="0">
                            <a:solidFill>
                              <a:srgbClr val="FF0000"/>
                            </a:solidFill>
                            <a:latin typeface="Cambria Math" panose="02040503050406030204" pitchFamily="18" charset="0"/>
                          </a:rPr>
                          <m:t>4</m:t>
                        </m:r>
                      </m:e>
                    </m:rad>
                  </m:oMath>
                </a14:m>
                <a:r>
                  <a:rPr lang="en-US" altLang="zh-TW" dirty="0">
                    <a:solidFill>
                      <a:srgbClr val="FF0000"/>
                    </a:solidFill>
                  </a:rPr>
                  <a:t>=2</a:t>
                </a:r>
              </a:p>
              <a:p>
                <a:pPr/>
                <a14:m>
                  <m:oMathPara xmlns:m="http://schemas.openxmlformats.org/officeDocument/2006/math">
                    <m:oMathParaPr>
                      <m:jc m:val="left"/>
                    </m:oMathParaPr>
                    <m:oMath xmlns:m="http://schemas.openxmlformats.org/officeDocument/2006/math">
                      <m:sSub>
                        <m:sSubPr>
                          <m:ctrlPr>
                            <a:rPr lang="en-US" altLang="zh-TW" i="1">
                              <a:solidFill>
                                <a:schemeClr val="tx2"/>
                              </a:solidFill>
                              <a:latin typeface="Cambria Math" panose="02040503050406030204" pitchFamily="18" charset="0"/>
                            </a:rPr>
                          </m:ctrlPr>
                        </m:sSubPr>
                        <m:e>
                          <m:r>
                            <a:rPr lang="zh-TW" altLang="en-US" i="1">
                              <a:solidFill>
                                <a:schemeClr val="tx2"/>
                              </a:solidFill>
                              <a:latin typeface="Cambria Math" panose="02040503050406030204" pitchFamily="18" charset="0"/>
                            </a:rPr>
                            <m:t>𝛼</m:t>
                          </m:r>
                        </m:e>
                        <m:sub>
                          <m:r>
                            <a:rPr lang="en-US" altLang="zh-TW" i="1">
                              <a:solidFill>
                                <a:schemeClr val="tx2"/>
                              </a:solidFill>
                              <a:latin typeface="Cambria Math" panose="02040503050406030204" pitchFamily="18" charset="0"/>
                            </a:rPr>
                            <m:t>1</m:t>
                          </m:r>
                        </m:sub>
                      </m:sSub>
                      <m:r>
                        <a:rPr lang="en-US" altLang="zh-TW" i="1">
                          <a:solidFill>
                            <a:schemeClr val="tx2"/>
                          </a:solidFill>
                          <a:latin typeface="Cambria Math" panose="02040503050406030204" pitchFamily="18" charset="0"/>
                        </a:rPr>
                        <m:t>=</m:t>
                      </m:r>
                      <m:r>
                        <m:rPr>
                          <m:nor/>
                        </m:rPr>
                        <a:rPr lang="en-US" altLang="zh-TW" dirty="0">
                          <a:solidFill>
                            <a:schemeClr val="tx2"/>
                          </a:solidFill>
                        </a:rPr>
                        <m:t>ln</m:t>
                      </m:r>
                      <m:r>
                        <m:rPr>
                          <m:nor/>
                        </m:rPr>
                        <a:rPr lang="en-US" altLang="zh-TW" dirty="0">
                          <a:solidFill>
                            <a:schemeClr val="tx2"/>
                          </a:solidFill>
                        </a:rPr>
                        <m:t>(2)</m:t>
                      </m:r>
                      <m:r>
                        <a:rPr lang="en-US" altLang="zh-TW" b="0" i="1" dirty="0" smtClean="0">
                          <a:solidFill>
                            <a:schemeClr val="tx2"/>
                          </a:solidFill>
                          <a:latin typeface="Cambria Math" panose="02040503050406030204" pitchFamily="18" charset="0"/>
                        </a:rPr>
                        <m:t>,  </m:t>
                      </m:r>
                      <m:rad>
                        <m:radPr>
                          <m:degHide m:val="on"/>
                          <m:ctrlPr>
                            <a:rPr lang="en-US" altLang="zh-TW" i="1" smtClean="0">
                              <a:solidFill>
                                <a:schemeClr val="accent2"/>
                              </a:solidFill>
                              <a:latin typeface="Cambria Math" panose="02040503050406030204" pitchFamily="18" charset="0"/>
                            </a:rPr>
                          </m:ctrlPr>
                        </m:radPr>
                        <m:deg/>
                        <m:e>
                          <m:f>
                            <m:fPr>
                              <m:ctrlPr>
                                <a:rPr lang="en-US" altLang="zh-TW" i="1">
                                  <a:solidFill>
                                    <a:schemeClr val="accent2"/>
                                  </a:solidFill>
                                  <a:latin typeface="Cambria Math" panose="02040503050406030204" pitchFamily="18" charset="0"/>
                                </a:rPr>
                              </m:ctrlPr>
                            </m:fPr>
                            <m:num>
                              <m:sSub>
                                <m:sSubPr>
                                  <m:ctrlPr>
                                    <a:rPr lang="en-US" altLang="zh-TW" i="1">
                                      <a:solidFill>
                                        <a:schemeClr val="accent2"/>
                                      </a:solidFill>
                                      <a:latin typeface="Cambria Math" panose="02040503050406030204" pitchFamily="18" charset="0"/>
                                    </a:rPr>
                                  </m:ctrlPr>
                                </m:sSubPr>
                                <m:e>
                                  <m:r>
                                    <a:rPr lang="zh-TW" altLang="en-US" i="1">
                                      <a:solidFill>
                                        <a:schemeClr val="accent2"/>
                                      </a:solidFill>
                                      <a:latin typeface="Cambria Math" panose="02040503050406030204" pitchFamily="18" charset="0"/>
                                    </a:rPr>
                                    <m:t>𝜀</m:t>
                                  </m:r>
                                </m:e>
                                <m:sub>
                                  <m:r>
                                    <a:rPr lang="en-US" altLang="zh-TW" i="1">
                                      <a:solidFill>
                                        <a:schemeClr val="accent2"/>
                                      </a:solidFill>
                                      <a:latin typeface="Cambria Math" panose="02040503050406030204" pitchFamily="18" charset="0"/>
                                    </a:rPr>
                                    <m:t>1</m:t>
                                  </m:r>
                                </m:sub>
                              </m:sSub>
                            </m:num>
                            <m:den>
                              <m:r>
                                <a:rPr lang="en-US" altLang="zh-TW" i="1">
                                  <a:solidFill>
                                    <a:schemeClr val="accent2"/>
                                  </a:solidFill>
                                  <a:latin typeface="Cambria Math" panose="02040503050406030204" pitchFamily="18" charset="0"/>
                                </a:rPr>
                                <m:t>1−</m:t>
                              </m:r>
                              <m:sSub>
                                <m:sSubPr>
                                  <m:ctrlPr>
                                    <a:rPr lang="en-US" altLang="zh-TW" i="1">
                                      <a:solidFill>
                                        <a:schemeClr val="accent2"/>
                                      </a:solidFill>
                                      <a:latin typeface="Cambria Math" panose="02040503050406030204" pitchFamily="18" charset="0"/>
                                    </a:rPr>
                                  </m:ctrlPr>
                                </m:sSubPr>
                                <m:e>
                                  <m:r>
                                    <a:rPr lang="zh-TW" altLang="en-US" i="1">
                                      <a:solidFill>
                                        <a:schemeClr val="accent2"/>
                                      </a:solidFill>
                                      <a:latin typeface="Cambria Math" panose="02040503050406030204" pitchFamily="18" charset="0"/>
                                    </a:rPr>
                                    <m:t>𝜀</m:t>
                                  </m:r>
                                </m:e>
                                <m:sub>
                                  <m:r>
                                    <a:rPr lang="en-US" altLang="zh-TW" i="1">
                                      <a:solidFill>
                                        <a:schemeClr val="accent2"/>
                                      </a:solidFill>
                                      <a:latin typeface="Cambria Math" panose="02040503050406030204" pitchFamily="18" charset="0"/>
                                    </a:rPr>
                                    <m:t>1</m:t>
                                  </m:r>
                                </m:sub>
                              </m:sSub>
                            </m:den>
                          </m:f>
                        </m:e>
                      </m:rad>
                      <m:r>
                        <a:rPr lang="en-US" altLang="zh-TW" b="0" i="1" smtClean="0">
                          <a:solidFill>
                            <a:schemeClr val="accent2"/>
                          </a:solidFill>
                          <a:latin typeface="Cambria Math" panose="02040503050406030204" pitchFamily="18" charset="0"/>
                        </a:rPr>
                        <m:t>=</m:t>
                      </m:r>
                      <m:f>
                        <m:fPr>
                          <m:ctrlPr>
                            <a:rPr lang="en-US" altLang="zh-TW" b="0" i="1" smtClean="0">
                              <a:solidFill>
                                <a:schemeClr val="accent2"/>
                              </a:solidFill>
                              <a:latin typeface="Cambria Math" panose="02040503050406030204" pitchFamily="18" charset="0"/>
                            </a:rPr>
                          </m:ctrlPr>
                        </m:fPr>
                        <m:num>
                          <m:r>
                            <a:rPr lang="en-US" altLang="zh-TW" b="0" i="1" smtClean="0">
                              <a:solidFill>
                                <a:schemeClr val="accent2"/>
                              </a:solidFill>
                              <a:latin typeface="Cambria Math" panose="02040503050406030204" pitchFamily="18" charset="0"/>
                            </a:rPr>
                            <m:t>1</m:t>
                          </m:r>
                        </m:num>
                        <m:den>
                          <m:r>
                            <a:rPr lang="en-US" altLang="zh-TW" b="0" i="1" smtClean="0">
                              <a:solidFill>
                                <a:schemeClr val="accent2"/>
                              </a:solidFill>
                              <a:latin typeface="Cambria Math" panose="02040503050406030204" pitchFamily="18" charset="0"/>
                            </a:rPr>
                            <m:t>2</m:t>
                          </m:r>
                        </m:den>
                      </m:f>
                    </m:oMath>
                  </m:oMathPara>
                </a14:m>
                <a:endParaRPr lang="zh-TW" altLang="en-US" dirty="0">
                  <a:solidFill>
                    <a:schemeClr val="accent2"/>
                  </a:solidFill>
                </a:endParaRPr>
              </a:p>
            </p:txBody>
          </p:sp>
        </mc:Choice>
        <mc:Fallback>
          <p:sp>
            <p:nvSpPr>
              <p:cNvPr id="8" name="文字方塊 7"/>
              <p:cNvSpPr txBox="1">
                <a:spLocks noRot="1" noChangeAspect="1" noMove="1" noResize="1" noEditPoints="1" noAdjustHandles="1" noChangeArrowheads="1" noChangeShapeType="1" noTextEdit="1"/>
              </p:cNvSpPr>
              <p:nvPr/>
            </p:nvSpPr>
            <p:spPr>
              <a:xfrm>
                <a:off x="1489841" y="5181600"/>
                <a:ext cx="3564117" cy="1490921"/>
              </a:xfrm>
              <a:prstGeom prst="rect">
                <a:avLst/>
              </a:prstGeom>
              <a:blipFill rotWithShape="1">
                <a:blip r:embed="rId1"/>
                <a:stretch>
                  <a:fillRect r="-513"/>
                </a:stretch>
              </a:blipFill>
            </p:spPr>
            <p:txBody>
              <a:bodyPr/>
              <a:lstStyle/>
              <a:p>
                <a:r>
                  <a:rPr lang="zh-TW" altLang="en-US">
                    <a:noFill/>
                  </a:rPr>
                  <a:t> </a:t>
                </a:r>
                <a:endParaRPr lang="zh-TW" altLang="en-US">
                  <a:noFill/>
                </a:endParaRPr>
              </a:p>
            </p:txBody>
          </p:sp>
        </mc:Fallback>
      </mc:AlternateContent>
      <p:sp>
        <p:nvSpPr>
          <p:cNvPr id="9" name="文字方塊 8"/>
          <p:cNvSpPr txBox="1"/>
          <p:nvPr/>
        </p:nvSpPr>
        <p:spPr>
          <a:xfrm>
            <a:off x="2575751" y="992308"/>
            <a:ext cx="505267" cy="3895938"/>
          </a:xfrm>
          <a:prstGeom prst="rect">
            <a:avLst/>
          </a:prstGeom>
          <a:noFill/>
        </p:spPr>
        <p:txBody>
          <a:bodyPr wrap="none" rtlCol="0">
            <a:spAutoFit/>
          </a:bodyPr>
          <a:lstStyle/>
          <a:p>
            <a:pPr>
              <a:lnSpc>
                <a:spcPts val="3000"/>
              </a:lnSpc>
            </a:pPr>
            <a:r>
              <a:rPr lang="en-US" altLang="zh-TW" dirty="0">
                <a:solidFill>
                  <a:schemeClr val="accent1"/>
                </a:solidFill>
              </a:rPr>
              <a:t>0.1</a:t>
            </a:r>
            <a:endParaRPr lang="en-US" altLang="zh-TW" dirty="0">
              <a:solidFill>
                <a:schemeClr val="accent1"/>
              </a:solidFill>
            </a:endParaRPr>
          </a:p>
          <a:p>
            <a:pPr>
              <a:lnSpc>
                <a:spcPts val="3000"/>
              </a:lnSpc>
            </a:pPr>
            <a:r>
              <a:rPr lang="en-US" altLang="zh-TW" dirty="0">
                <a:solidFill>
                  <a:schemeClr val="accent1"/>
                </a:solidFill>
              </a:rPr>
              <a:t>0.1</a:t>
            </a:r>
            <a:endParaRPr lang="en-US" altLang="zh-TW" dirty="0">
              <a:solidFill>
                <a:schemeClr val="accent1"/>
              </a:solidFill>
            </a:endParaRPr>
          </a:p>
          <a:p>
            <a:pPr>
              <a:lnSpc>
                <a:spcPts val="3000"/>
              </a:lnSpc>
            </a:pPr>
            <a:r>
              <a:rPr lang="en-US" altLang="zh-TW" dirty="0">
                <a:solidFill>
                  <a:schemeClr val="accent1"/>
                </a:solidFill>
              </a:rPr>
              <a:t>0.1</a:t>
            </a:r>
            <a:endParaRPr lang="en-US" altLang="zh-TW" dirty="0">
              <a:solidFill>
                <a:schemeClr val="accent1"/>
              </a:solidFill>
            </a:endParaRPr>
          </a:p>
          <a:p>
            <a:pPr>
              <a:lnSpc>
                <a:spcPts val="3000"/>
              </a:lnSpc>
            </a:pPr>
            <a:r>
              <a:rPr lang="en-US" altLang="zh-TW" dirty="0">
                <a:solidFill>
                  <a:schemeClr val="accent1"/>
                </a:solidFill>
              </a:rPr>
              <a:t>0.1</a:t>
            </a:r>
            <a:endParaRPr lang="en-US" altLang="zh-TW" dirty="0">
              <a:solidFill>
                <a:schemeClr val="accent1"/>
              </a:solidFill>
            </a:endParaRPr>
          </a:p>
          <a:p>
            <a:pPr>
              <a:lnSpc>
                <a:spcPts val="3000"/>
              </a:lnSpc>
            </a:pPr>
            <a:r>
              <a:rPr lang="en-US" altLang="zh-TW" dirty="0">
                <a:solidFill>
                  <a:schemeClr val="accent1"/>
                </a:solidFill>
              </a:rPr>
              <a:t>0.1</a:t>
            </a:r>
            <a:endParaRPr lang="en-US" altLang="zh-TW" dirty="0">
              <a:solidFill>
                <a:schemeClr val="accent1"/>
              </a:solidFill>
            </a:endParaRPr>
          </a:p>
          <a:p>
            <a:pPr>
              <a:lnSpc>
                <a:spcPts val="3000"/>
              </a:lnSpc>
            </a:pPr>
            <a:r>
              <a:rPr lang="en-US" altLang="zh-TW" dirty="0">
                <a:solidFill>
                  <a:schemeClr val="accent1"/>
                </a:solidFill>
              </a:rPr>
              <a:t>0.1</a:t>
            </a:r>
            <a:endParaRPr lang="en-US" altLang="zh-TW" dirty="0">
              <a:solidFill>
                <a:schemeClr val="accent1"/>
              </a:solidFill>
            </a:endParaRPr>
          </a:p>
          <a:p>
            <a:pPr>
              <a:lnSpc>
                <a:spcPts val="3000"/>
              </a:lnSpc>
            </a:pPr>
            <a:r>
              <a:rPr lang="en-US" altLang="zh-TW" dirty="0">
                <a:solidFill>
                  <a:schemeClr val="accent1"/>
                </a:solidFill>
              </a:rPr>
              <a:t>0.1</a:t>
            </a:r>
            <a:endParaRPr lang="en-US" altLang="zh-TW" dirty="0">
              <a:solidFill>
                <a:schemeClr val="accent1"/>
              </a:solidFill>
            </a:endParaRPr>
          </a:p>
          <a:p>
            <a:pPr>
              <a:lnSpc>
                <a:spcPts val="3000"/>
              </a:lnSpc>
            </a:pPr>
            <a:r>
              <a:rPr lang="en-US" altLang="zh-TW" dirty="0">
                <a:solidFill>
                  <a:schemeClr val="accent1"/>
                </a:solidFill>
              </a:rPr>
              <a:t>0.1</a:t>
            </a:r>
            <a:endParaRPr lang="en-US" altLang="zh-TW" dirty="0">
              <a:solidFill>
                <a:schemeClr val="accent1"/>
              </a:solidFill>
            </a:endParaRPr>
          </a:p>
          <a:p>
            <a:pPr>
              <a:lnSpc>
                <a:spcPts val="3000"/>
              </a:lnSpc>
            </a:pPr>
            <a:r>
              <a:rPr lang="en-US" altLang="zh-TW" dirty="0">
                <a:solidFill>
                  <a:schemeClr val="accent1"/>
                </a:solidFill>
              </a:rPr>
              <a:t>0.1</a:t>
            </a:r>
            <a:endParaRPr lang="en-US" altLang="zh-TW" dirty="0">
              <a:solidFill>
                <a:schemeClr val="accent1"/>
              </a:solidFill>
            </a:endParaRPr>
          </a:p>
          <a:p>
            <a:pPr>
              <a:lnSpc>
                <a:spcPts val="3000"/>
              </a:lnSpc>
            </a:pPr>
            <a:r>
              <a:rPr lang="en-US" altLang="zh-TW" dirty="0">
                <a:solidFill>
                  <a:schemeClr val="accent1"/>
                </a:solidFill>
              </a:rPr>
              <a:t>0.1</a:t>
            </a:r>
            <a:endParaRPr lang="zh-TW" altLang="en-US" dirty="0">
              <a:solidFill>
                <a:schemeClr val="accent1"/>
              </a:solidFill>
            </a:endParaRPr>
          </a:p>
        </p:txBody>
      </p:sp>
      <mc:AlternateContent xmlns:mc="http://schemas.openxmlformats.org/markup-compatibility/2006">
        <mc:Choice xmlns:a14="http://schemas.microsoft.com/office/drawing/2010/main" Requires="a14">
          <p:sp>
            <p:nvSpPr>
              <p:cNvPr id="11" name="文字方塊 10">
                <a:extLst>
                  <a:ext uri="{FF2B5EF4-FFF2-40B4-BE49-F238E27FC236}">
                    <a14:artisticCrisscrossEtching id="{982CA609-73C7-4C99-92EA-FDAB8629611B}"/>
                  </a:ext>
                </a:extLst>
              </p:cNvPr>
              <p:cNvSpPr txBox="1"/>
              <p:nvPr/>
            </p:nvSpPr>
            <p:spPr>
              <a:xfrm>
                <a:off x="4663900" y="991528"/>
                <a:ext cx="431528" cy="3939540"/>
              </a:xfrm>
              <a:prstGeom prst="rect">
                <a:avLst/>
              </a:prstGeom>
              <a:noFill/>
            </p:spPr>
            <p:txBody>
              <a:bodyPr wrap="none" rtlCol="0">
                <a:spAutoFit/>
              </a:bodyPr>
              <a:lstStyle/>
              <a:p>
                <a:pPr>
                  <a:lnSpc>
                    <a:spcPts val="3000"/>
                  </a:lnSpc>
                </a:pPr>
                <a14:m>
                  <m:oMathPara xmlns:m="http://schemas.openxmlformats.org/officeDocument/2006/math">
                    <m:oMathParaPr>
                      <m:jc m:val="centerGroup"/>
                    </m:oMathParaPr>
                    <m:oMath xmlns:m="http://schemas.openxmlformats.org/officeDocument/2006/math">
                      <m:f>
                        <m:fPr>
                          <m:ctrlPr>
                            <a:rPr lang="en-US" altLang="zh-TW" sz="1200" i="1" smtClean="0">
                              <a:solidFill>
                                <a:schemeClr val="accent1"/>
                              </a:solidFill>
                              <a:latin typeface="Cambria Math" panose="02040503050406030204" pitchFamily="18" charset="0"/>
                            </a:rPr>
                          </m:ctrlPr>
                        </m:fPr>
                        <m:num>
                          <m:r>
                            <a:rPr lang="en-US" altLang="zh-TW" sz="1200" i="1">
                              <a:solidFill>
                                <a:schemeClr val="accent1"/>
                              </a:solidFill>
                              <a:latin typeface="Cambria Math" panose="02040503050406030204" pitchFamily="18" charset="0"/>
                            </a:rPr>
                            <m:t>1</m:t>
                          </m:r>
                        </m:num>
                        <m:den>
                          <m:r>
                            <a:rPr lang="en-US" altLang="zh-TW" sz="1200" b="0" i="1" smtClean="0">
                              <a:solidFill>
                                <a:schemeClr val="accent1"/>
                              </a:solidFill>
                              <a:latin typeface="Cambria Math" panose="02040503050406030204" pitchFamily="18" charset="0"/>
                            </a:rPr>
                            <m:t>4</m:t>
                          </m:r>
                        </m:den>
                      </m:f>
                    </m:oMath>
                  </m:oMathPara>
                </a14:m>
                <a:endParaRPr lang="en-US" altLang="zh-TW" sz="1200" dirty="0">
                  <a:solidFill>
                    <a:schemeClr val="accent1"/>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1"/>
                              </a:solidFill>
                              <a:latin typeface="Cambria Math" panose="02040503050406030204" pitchFamily="18" charset="0"/>
                            </a:rPr>
                          </m:ctrlPr>
                        </m:fPr>
                        <m:num>
                          <m:r>
                            <a:rPr lang="en-US" altLang="zh-TW" sz="1200" i="1">
                              <a:solidFill>
                                <a:schemeClr val="accent1"/>
                              </a:solidFill>
                              <a:latin typeface="Cambria Math" panose="02040503050406030204" pitchFamily="18" charset="0"/>
                            </a:rPr>
                            <m:t>1</m:t>
                          </m:r>
                        </m:num>
                        <m:den>
                          <m:r>
                            <a:rPr lang="en-US" altLang="zh-TW" sz="1200" i="1">
                              <a:solidFill>
                                <a:schemeClr val="accent1"/>
                              </a:solidFill>
                              <a:latin typeface="Cambria Math" panose="02040503050406030204" pitchFamily="18" charset="0"/>
                            </a:rPr>
                            <m:t>4</m:t>
                          </m:r>
                        </m:den>
                      </m:f>
                      <m:r>
                        <a:rPr lang="en-US" altLang="zh-TW" sz="1200" i="1">
                          <a:solidFill>
                            <a:schemeClr val="accent1"/>
                          </a:solidFill>
                          <a:latin typeface="Cambria Math" panose="02040503050406030204" pitchFamily="18" charset="0"/>
                        </a:rPr>
                        <m:t> </m:t>
                      </m:r>
                    </m:oMath>
                  </m:oMathPara>
                </a14:m>
                <a:endParaRPr lang="en-US" altLang="zh-TW" sz="1200" dirty="0">
                  <a:solidFill>
                    <a:schemeClr val="accent1"/>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1"/>
                              </a:solidFill>
                              <a:latin typeface="Cambria Math" panose="02040503050406030204" pitchFamily="18" charset="0"/>
                            </a:rPr>
                          </m:ctrlPr>
                        </m:fPr>
                        <m:num>
                          <m:r>
                            <a:rPr lang="en-US" altLang="zh-TW" sz="1200" i="1">
                              <a:solidFill>
                                <a:schemeClr val="accent1"/>
                              </a:solidFill>
                              <a:latin typeface="Cambria Math" panose="02040503050406030204" pitchFamily="18" charset="0"/>
                            </a:rPr>
                            <m:t>1</m:t>
                          </m:r>
                        </m:num>
                        <m:den>
                          <m:r>
                            <a:rPr lang="en-US" altLang="zh-TW" sz="1200" b="0" i="1" smtClean="0">
                              <a:solidFill>
                                <a:schemeClr val="accent1"/>
                              </a:solidFill>
                              <a:latin typeface="Cambria Math" panose="02040503050406030204" pitchFamily="18" charset="0"/>
                            </a:rPr>
                            <m:t>16</m:t>
                          </m:r>
                        </m:den>
                      </m:f>
                    </m:oMath>
                  </m:oMathPara>
                </a14:m>
                <a:endParaRPr lang="en-US" altLang="zh-TW" sz="1200" dirty="0">
                  <a:solidFill>
                    <a:schemeClr val="accent1"/>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1"/>
                              </a:solidFill>
                              <a:latin typeface="Cambria Math" panose="02040503050406030204" pitchFamily="18" charset="0"/>
                            </a:rPr>
                          </m:ctrlPr>
                        </m:fPr>
                        <m:num>
                          <m:r>
                            <a:rPr lang="en-US" altLang="zh-TW" sz="1200" i="1">
                              <a:solidFill>
                                <a:schemeClr val="accent1"/>
                              </a:solidFill>
                              <a:latin typeface="Cambria Math" panose="02040503050406030204" pitchFamily="18" charset="0"/>
                            </a:rPr>
                            <m:t>1</m:t>
                          </m:r>
                        </m:num>
                        <m:den>
                          <m:r>
                            <a:rPr lang="en-US" altLang="zh-TW" sz="1200" i="1">
                              <a:solidFill>
                                <a:schemeClr val="accent1"/>
                              </a:solidFill>
                              <a:latin typeface="Cambria Math" panose="02040503050406030204" pitchFamily="18" charset="0"/>
                            </a:rPr>
                            <m:t>16</m:t>
                          </m:r>
                        </m:den>
                      </m:f>
                      <m:r>
                        <a:rPr lang="en-US" altLang="zh-TW" sz="1200" i="1">
                          <a:solidFill>
                            <a:schemeClr val="accent1"/>
                          </a:solidFill>
                          <a:latin typeface="Cambria Math" panose="02040503050406030204" pitchFamily="18" charset="0"/>
                        </a:rPr>
                        <m:t> </m:t>
                      </m:r>
                    </m:oMath>
                  </m:oMathPara>
                </a14:m>
                <a:endParaRPr lang="en-US" altLang="zh-TW" sz="1200" dirty="0">
                  <a:solidFill>
                    <a:schemeClr val="accent1"/>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1"/>
                              </a:solidFill>
                              <a:latin typeface="Cambria Math" panose="02040503050406030204" pitchFamily="18" charset="0"/>
                            </a:rPr>
                          </m:ctrlPr>
                        </m:fPr>
                        <m:num>
                          <m:r>
                            <a:rPr lang="en-US" altLang="zh-TW" sz="1200" i="1">
                              <a:solidFill>
                                <a:schemeClr val="accent1"/>
                              </a:solidFill>
                              <a:latin typeface="Cambria Math" panose="02040503050406030204" pitchFamily="18" charset="0"/>
                            </a:rPr>
                            <m:t>1</m:t>
                          </m:r>
                        </m:num>
                        <m:den>
                          <m:r>
                            <a:rPr lang="en-US" altLang="zh-TW" sz="1200" i="1">
                              <a:solidFill>
                                <a:schemeClr val="accent1"/>
                              </a:solidFill>
                              <a:latin typeface="Cambria Math" panose="02040503050406030204" pitchFamily="18" charset="0"/>
                            </a:rPr>
                            <m:t>16</m:t>
                          </m:r>
                        </m:den>
                      </m:f>
                    </m:oMath>
                  </m:oMathPara>
                </a14:m>
                <a:endParaRPr lang="en-US" altLang="zh-TW" sz="1200" dirty="0">
                  <a:solidFill>
                    <a:schemeClr val="accent1"/>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1"/>
                              </a:solidFill>
                              <a:latin typeface="Cambria Math" panose="02040503050406030204" pitchFamily="18" charset="0"/>
                            </a:rPr>
                          </m:ctrlPr>
                        </m:fPr>
                        <m:num>
                          <m:r>
                            <a:rPr lang="en-US" altLang="zh-TW" sz="1200" i="1">
                              <a:solidFill>
                                <a:schemeClr val="accent1"/>
                              </a:solidFill>
                              <a:latin typeface="Cambria Math" panose="02040503050406030204" pitchFamily="18" charset="0"/>
                            </a:rPr>
                            <m:t>1</m:t>
                          </m:r>
                        </m:num>
                        <m:den>
                          <m:r>
                            <a:rPr lang="en-US" altLang="zh-TW" sz="1200" i="1">
                              <a:solidFill>
                                <a:schemeClr val="accent1"/>
                              </a:solidFill>
                              <a:latin typeface="Cambria Math" panose="02040503050406030204" pitchFamily="18" charset="0"/>
                            </a:rPr>
                            <m:t>16</m:t>
                          </m:r>
                        </m:den>
                      </m:f>
                    </m:oMath>
                  </m:oMathPara>
                </a14:m>
                <a:endParaRPr lang="en-US" altLang="zh-TW" sz="1200" dirty="0">
                  <a:solidFill>
                    <a:schemeClr val="accent1"/>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1"/>
                              </a:solidFill>
                              <a:latin typeface="Cambria Math" panose="02040503050406030204" pitchFamily="18" charset="0"/>
                            </a:rPr>
                          </m:ctrlPr>
                        </m:fPr>
                        <m:num>
                          <m:r>
                            <a:rPr lang="en-US" altLang="zh-TW" sz="1200" i="1">
                              <a:solidFill>
                                <a:schemeClr val="accent1"/>
                              </a:solidFill>
                              <a:latin typeface="Cambria Math" panose="02040503050406030204" pitchFamily="18" charset="0"/>
                            </a:rPr>
                            <m:t>1</m:t>
                          </m:r>
                        </m:num>
                        <m:den>
                          <m:r>
                            <a:rPr lang="en-US" altLang="zh-TW" sz="1200" i="1">
                              <a:solidFill>
                                <a:schemeClr val="accent1"/>
                              </a:solidFill>
                              <a:latin typeface="Cambria Math" panose="02040503050406030204" pitchFamily="18" charset="0"/>
                            </a:rPr>
                            <m:t>16</m:t>
                          </m:r>
                        </m:den>
                      </m:f>
                    </m:oMath>
                  </m:oMathPara>
                </a14:m>
                <a:endParaRPr lang="en-US" altLang="zh-TW" sz="1200" dirty="0">
                  <a:solidFill>
                    <a:schemeClr val="accent1"/>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1"/>
                              </a:solidFill>
                              <a:latin typeface="Cambria Math" panose="02040503050406030204" pitchFamily="18" charset="0"/>
                            </a:rPr>
                          </m:ctrlPr>
                        </m:fPr>
                        <m:num>
                          <m:r>
                            <a:rPr lang="en-US" altLang="zh-TW" sz="1200" i="1">
                              <a:solidFill>
                                <a:schemeClr val="accent1"/>
                              </a:solidFill>
                              <a:latin typeface="Cambria Math" panose="02040503050406030204" pitchFamily="18" charset="0"/>
                            </a:rPr>
                            <m:t>1</m:t>
                          </m:r>
                        </m:num>
                        <m:den>
                          <m:r>
                            <a:rPr lang="en-US" altLang="zh-TW" sz="1200" i="1">
                              <a:solidFill>
                                <a:schemeClr val="accent1"/>
                              </a:solidFill>
                              <a:latin typeface="Cambria Math" panose="02040503050406030204" pitchFamily="18" charset="0"/>
                            </a:rPr>
                            <m:t>16</m:t>
                          </m:r>
                        </m:den>
                      </m:f>
                    </m:oMath>
                  </m:oMathPara>
                </a14:m>
                <a:endParaRPr lang="en-US" altLang="zh-TW" sz="1200" dirty="0">
                  <a:solidFill>
                    <a:schemeClr val="accent1"/>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1"/>
                              </a:solidFill>
                              <a:latin typeface="Cambria Math" panose="02040503050406030204" pitchFamily="18" charset="0"/>
                            </a:rPr>
                          </m:ctrlPr>
                        </m:fPr>
                        <m:num>
                          <m:r>
                            <a:rPr lang="en-US" altLang="zh-TW" sz="1200" i="1">
                              <a:solidFill>
                                <a:schemeClr val="accent1"/>
                              </a:solidFill>
                              <a:latin typeface="Cambria Math" panose="02040503050406030204" pitchFamily="18" charset="0"/>
                            </a:rPr>
                            <m:t>1</m:t>
                          </m:r>
                        </m:num>
                        <m:den>
                          <m:r>
                            <a:rPr lang="en-US" altLang="zh-TW" sz="1200" i="1">
                              <a:solidFill>
                                <a:schemeClr val="accent1"/>
                              </a:solidFill>
                              <a:latin typeface="Cambria Math" panose="02040503050406030204" pitchFamily="18" charset="0"/>
                            </a:rPr>
                            <m:t>16</m:t>
                          </m:r>
                        </m:den>
                      </m:f>
                    </m:oMath>
                  </m:oMathPara>
                </a14:m>
                <a:endParaRPr lang="en-US" altLang="zh-TW" sz="1200" dirty="0">
                  <a:solidFill>
                    <a:schemeClr val="accent1"/>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1"/>
                              </a:solidFill>
                              <a:latin typeface="Cambria Math" panose="02040503050406030204" pitchFamily="18" charset="0"/>
                            </a:rPr>
                          </m:ctrlPr>
                        </m:fPr>
                        <m:num>
                          <m:r>
                            <a:rPr lang="en-US" altLang="zh-TW" sz="1200" i="1">
                              <a:solidFill>
                                <a:schemeClr val="accent1"/>
                              </a:solidFill>
                              <a:latin typeface="Cambria Math" panose="02040503050406030204" pitchFamily="18" charset="0"/>
                            </a:rPr>
                            <m:t>1</m:t>
                          </m:r>
                        </m:num>
                        <m:den>
                          <m:r>
                            <a:rPr lang="en-US" altLang="zh-TW" sz="1200" i="1">
                              <a:solidFill>
                                <a:schemeClr val="accent1"/>
                              </a:solidFill>
                              <a:latin typeface="Cambria Math" panose="02040503050406030204" pitchFamily="18" charset="0"/>
                            </a:rPr>
                            <m:t>16</m:t>
                          </m:r>
                        </m:den>
                      </m:f>
                    </m:oMath>
                  </m:oMathPara>
                </a14:m>
                <a:endParaRPr lang="en-US" altLang="zh-TW" sz="1200" dirty="0">
                  <a:solidFill>
                    <a:schemeClr val="accent1"/>
                  </a:solidFill>
                </a:endParaRPr>
              </a:p>
            </p:txBody>
          </p:sp>
        </mc:Choice>
        <mc:Fallback>
          <p:sp>
            <p:nvSpPr>
              <p:cNvPr id="11" name="文字方塊 10"/>
              <p:cNvSpPr txBox="1">
                <a:spLocks noRot="1" noChangeAspect="1" noMove="1" noResize="1" noEditPoints="1" noAdjustHandles="1" noChangeArrowheads="1" noChangeShapeType="1" noTextEdit="1"/>
              </p:cNvSpPr>
              <p:nvPr/>
            </p:nvSpPr>
            <p:spPr>
              <a:xfrm>
                <a:off x="4663900" y="991528"/>
                <a:ext cx="431528" cy="3939540"/>
              </a:xfrm>
              <a:prstGeom prst="rect">
                <a:avLst/>
              </a:prstGeom>
              <a:blipFill rotWithShape="1">
                <a:blip r:embed="rId2"/>
                <a:stretch>
                  <a:fillRect/>
                </a:stretch>
              </a:blipFill>
            </p:spPr>
            <p:txBody>
              <a:bodyPr/>
              <a:lstStyle/>
              <a:p>
                <a:r>
                  <a:rPr lang="zh-TW" altLang="en-US">
                    <a:noFill/>
                  </a:rPr>
                  <a:t> </a:t>
                </a:r>
                <a:endParaRPr lang="zh-TW" altLang="en-US">
                  <a:noFill/>
                </a:endParaRPr>
              </a:p>
            </p:txBody>
          </p:sp>
        </mc:Fallback>
      </mc:AlternateContent>
      <mc:AlternateContent xmlns:mc="http://schemas.openxmlformats.org/markup-compatibility/2006">
        <mc:Choice xmlns:a14="http://schemas.microsoft.com/office/drawing/2010/main" Requires="a14">
          <p:sp>
            <p:nvSpPr>
              <p:cNvPr id="13" name="文字方塊 12">
                <a:extLst>
                  <a:ext uri="{FF2B5EF4-FFF2-40B4-BE49-F238E27FC236}">
                    <a14:artisticCrisscrossEtching id="{CF5E7241-BF72-485D-A920-D791F4B583D2}"/>
                  </a:ext>
                </a:extLst>
              </p:cNvPr>
              <p:cNvSpPr txBox="1"/>
              <p:nvPr/>
            </p:nvSpPr>
            <p:spPr>
              <a:xfrm>
                <a:off x="5533296" y="5002924"/>
                <a:ext cx="3011274" cy="1729063"/>
              </a:xfrm>
              <a:prstGeom prst="rect">
                <a:avLst/>
              </a:prstGeom>
              <a:noFill/>
            </p:spPr>
            <p:txBody>
              <a:bodyPr wrap="none"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zh-TW" altLang="en-US" i="1">
                            <a:latin typeface="Cambria Math" panose="02040503050406030204" pitchFamily="18" charset="0"/>
                          </a:rPr>
                          <m:t>𝜀</m:t>
                        </m:r>
                      </m:e>
                      <m:sub>
                        <m:r>
                          <a:rPr lang="en-US" altLang="zh-TW" b="0" i="1" smtClean="0">
                            <a:latin typeface="Cambria Math" panose="02040503050406030204" pitchFamily="18" charset="0"/>
                          </a:rPr>
                          <m:t>2</m:t>
                        </m:r>
                      </m:sub>
                    </m:sSub>
                    <m:r>
                      <a:rPr lang="en-US" altLang="zh-TW" i="1">
                        <a:latin typeface="Cambria Math" panose="02040503050406030204" pitchFamily="18" charset="0"/>
                      </a:rPr>
                      <m:t> </m:t>
                    </m:r>
                  </m:oMath>
                </a14:m>
                <a:r>
                  <a:rPr lang="en-US" altLang="zh-TW" dirty="0"/>
                  <a:t>=</a:t>
                </a:r>
                <a:r>
                  <a:rPr lang="en-US" altLang="zh-TW" dirty="0">
                    <a:solidFill>
                      <a:schemeClr val="accent2"/>
                    </a:solidFill>
                  </a:rPr>
                  <a:t> </a:t>
                </a:r>
                <a14:m>
                  <m:oMath xmlns:m="http://schemas.openxmlformats.org/officeDocument/2006/math">
                    <m:f>
                      <m:fPr>
                        <m:ctrlPr>
                          <a:rPr lang="en-US" altLang="zh-TW" i="1" smtClean="0">
                            <a:solidFill>
                              <a:schemeClr val="tx1"/>
                            </a:solidFill>
                            <a:latin typeface="Cambria Math" panose="02040503050406030204" pitchFamily="18" charset="0"/>
                          </a:rPr>
                        </m:ctrlPr>
                      </m:fPr>
                      <m:num>
                        <m:r>
                          <a:rPr lang="en-US" altLang="zh-TW" i="1">
                            <a:solidFill>
                              <a:schemeClr val="tx1"/>
                            </a:solidFill>
                            <a:latin typeface="Cambria Math" panose="02040503050406030204" pitchFamily="18" charset="0"/>
                          </a:rPr>
                          <m:t>1</m:t>
                        </m:r>
                      </m:num>
                      <m:den>
                        <m:r>
                          <a:rPr lang="en-US" altLang="zh-TW" i="1">
                            <a:solidFill>
                              <a:schemeClr val="tx1"/>
                            </a:solidFill>
                            <a:latin typeface="Cambria Math" panose="02040503050406030204" pitchFamily="18" charset="0"/>
                          </a:rPr>
                          <m:t>4</m:t>
                        </m:r>
                      </m:den>
                    </m:f>
                  </m:oMath>
                </a14:m>
                <a:r>
                  <a:rPr lang="en-US" altLang="zh-TW" dirty="0"/>
                  <a:t>,</a:t>
                </a:r>
                <a14:m>
                  <m:oMath xmlns:m="http://schemas.openxmlformats.org/officeDocument/2006/math">
                    <m:r>
                      <a:rPr lang="en-US" altLang="zh-TW" i="1" smtClean="0">
                        <a:solidFill>
                          <a:srgbClr val="FF0000"/>
                        </a:solidFill>
                        <a:latin typeface="Cambria Math" panose="02040503050406030204" pitchFamily="18" charset="0"/>
                      </a:rPr>
                      <m:t> </m:t>
                    </m:r>
                    <m:r>
                      <a:rPr lang="en-US" altLang="zh-TW" b="0" i="1" smtClean="0">
                        <a:solidFill>
                          <a:srgbClr val="FF0000"/>
                        </a:solidFill>
                        <a:latin typeface="Cambria Math" panose="02040503050406030204" pitchFamily="18" charset="0"/>
                      </a:rPr>
                      <m:t>        </m:t>
                    </m:r>
                    <m:rad>
                      <m:radPr>
                        <m:degHide m:val="on"/>
                        <m:ctrlPr>
                          <a:rPr lang="en-US" altLang="zh-TW" i="1" smtClean="0">
                            <a:solidFill>
                              <a:srgbClr val="FF0000"/>
                            </a:solidFill>
                            <a:latin typeface="Cambria Math" panose="02040503050406030204" pitchFamily="18" charset="0"/>
                          </a:rPr>
                        </m:ctrlPr>
                      </m:radPr>
                      <m:deg/>
                      <m:e>
                        <m:f>
                          <m:fPr>
                            <m:ctrlPr>
                              <a:rPr lang="en-US" altLang="zh-TW" i="1" smtClean="0">
                                <a:solidFill>
                                  <a:srgbClr val="FF0000"/>
                                </a:solidFill>
                                <a:latin typeface="Cambria Math" panose="02040503050406030204" pitchFamily="18" charset="0"/>
                              </a:rPr>
                            </m:ctrlPr>
                          </m:fPr>
                          <m:num>
                            <m:r>
                              <a:rPr lang="en-US" altLang="zh-TW" b="0" i="1" smtClean="0">
                                <a:solidFill>
                                  <a:srgbClr val="FF0000"/>
                                </a:solidFill>
                                <a:latin typeface="Cambria Math" panose="02040503050406030204" pitchFamily="18" charset="0"/>
                              </a:rPr>
                              <m:t>1−</m:t>
                            </m:r>
                            <m:sSub>
                              <m:sSubPr>
                                <m:ctrlPr>
                                  <a:rPr lang="en-US" altLang="zh-TW" b="0" i="1" smtClean="0">
                                    <a:solidFill>
                                      <a:srgbClr val="FF0000"/>
                                    </a:solidFill>
                                    <a:latin typeface="Cambria Math" panose="02040503050406030204" pitchFamily="18" charset="0"/>
                                  </a:rPr>
                                </m:ctrlPr>
                              </m:sSubPr>
                              <m:e>
                                <m:r>
                                  <a:rPr lang="zh-TW" altLang="en-US" b="0" i="1" smtClean="0">
                                    <a:solidFill>
                                      <a:srgbClr val="FF0000"/>
                                    </a:solidFill>
                                    <a:latin typeface="Cambria Math" panose="02040503050406030204" pitchFamily="18" charset="0"/>
                                  </a:rPr>
                                  <m:t>𝜀</m:t>
                                </m:r>
                              </m:e>
                              <m:sub>
                                <m:r>
                                  <a:rPr lang="en-US" altLang="zh-TW" b="0" i="1" smtClean="0">
                                    <a:solidFill>
                                      <a:srgbClr val="FF0000"/>
                                    </a:solidFill>
                                    <a:latin typeface="Cambria Math" panose="02040503050406030204" pitchFamily="18" charset="0"/>
                                  </a:rPr>
                                  <m:t>2</m:t>
                                </m:r>
                              </m:sub>
                            </m:sSub>
                          </m:num>
                          <m:den>
                            <m:sSub>
                              <m:sSubPr>
                                <m:ctrlPr>
                                  <a:rPr lang="en-US" altLang="zh-TW" i="1">
                                    <a:solidFill>
                                      <a:srgbClr val="FF0000"/>
                                    </a:solidFill>
                                    <a:latin typeface="Cambria Math" panose="02040503050406030204" pitchFamily="18" charset="0"/>
                                  </a:rPr>
                                </m:ctrlPr>
                              </m:sSubPr>
                              <m:e>
                                <m:r>
                                  <a:rPr lang="zh-TW" altLang="en-US" i="1">
                                    <a:solidFill>
                                      <a:srgbClr val="FF0000"/>
                                    </a:solidFill>
                                    <a:latin typeface="Cambria Math" panose="02040503050406030204" pitchFamily="18" charset="0"/>
                                  </a:rPr>
                                  <m:t>𝜀</m:t>
                                </m:r>
                              </m:e>
                              <m:sub>
                                <m:r>
                                  <a:rPr lang="en-US" altLang="zh-TW" b="0" i="1" smtClean="0">
                                    <a:solidFill>
                                      <a:srgbClr val="FF0000"/>
                                    </a:solidFill>
                                    <a:latin typeface="Cambria Math" panose="02040503050406030204" pitchFamily="18" charset="0"/>
                                  </a:rPr>
                                  <m:t>2</m:t>
                                </m:r>
                              </m:sub>
                            </m:sSub>
                          </m:den>
                        </m:f>
                      </m:e>
                    </m:rad>
                    <m:r>
                      <a:rPr lang="en-US" altLang="zh-TW" b="0" i="1" smtClean="0">
                        <a:solidFill>
                          <a:srgbClr val="FF0000"/>
                        </a:solidFill>
                        <a:latin typeface="Cambria Math" panose="02040503050406030204" pitchFamily="18" charset="0"/>
                      </a:rPr>
                      <m:t>=</m:t>
                    </m:r>
                    <m:rad>
                      <m:radPr>
                        <m:degHide m:val="on"/>
                        <m:ctrlPr>
                          <a:rPr lang="en-US" altLang="zh-TW" b="0" i="1" smtClean="0">
                            <a:solidFill>
                              <a:srgbClr val="FF0000"/>
                            </a:solidFill>
                            <a:latin typeface="Cambria Math" panose="02040503050406030204" pitchFamily="18" charset="0"/>
                          </a:rPr>
                        </m:ctrlPr>
                      </m:radPr>
                      <m:deg/>
                      <m:e>
                        <m:f>
                          <m:fPr>
                            <m:ctrlPr>
                              <a:rPr lang="en-US" altLang="zh-TW" b="0" i="1" smtClean="0">
                                <a:solidFill>
                                  <a:srgbClr val="FF0000"/>
                                </a:solidFill>
                                <a:latin typeface="Cambria Math" panose="02040503050406030204" pitchFamily="18" charset="0"/>
                              </a:rPr>
                            </m:ctrlPr>
                          </m:fPr>
                          <m:num>
                            <m:f>
                              <m:fPr>
                                <m:ctrlPr>
                                  <a:rPr lang="en-US" altLang="zh-TW" i="1">
                                    <a:solidFill>
                                      <a:srgbClr val="FF0000"/>
                                    </a:solidFill>
                                    <a:latin typeface="Cambria Math" panose="02040503050406030204" pitchFamily="18" charset="0"/>
                                  </a:rPr>
                                </m:ctrlPr>
                              </m:fPr>
                              <m:num>
                                <m:r>
                                  <a:rPr lang="en-US" altLang="zh-TW" b="0" i="1" smtClean="0">
                                    <a:solidFill>
                                      <a:srgbClr val="FF0000"/>
                                    </a:solidFill>
                                    <a:latin typeface="Cambria Math" panose="02040503050406030204" pitchFamily="18" charset="0"/>
                                  </a:rPr>
                                  <m:t>3</m:t>
                                </m:r>
                              </m:num>
                              <m:den>
                                <m:r>
                                  <a:rPr lang="en-US" altLang="zh-TW" b="0" i="1" smtClean="0">
                                    <a:solidFill>
                                      <a:srgbClr val="FF0000"/>
                                    </a:solidFill>
                                    <a:latin typeface="Cambria Math" panose="02040503050406030204" pitchFamily="18" charset="0"/>
                                  </a:rPr>
                                  <m:t>4</m:t>
                                </m:r>
                              </m:den>
                            </m:f>
                          </m:num>
                          <m:den>
                            <m:f>
                              <m:fPr>
                                <m:ctrlPr>
                                  <a:rPr lang="en-US" altLang="zh-TW" i="1">
                                    <a:solidFill>
                                      <a:srgbClr val="FF0000"/>
                                    </a:solidFill>
                                    <a:latin typeface="Cambria Math" panose="02040503050406030204" pitchFamily="18" charset="0"/>
                                  </a:rPr>
                                </m:ctrlPr>
                              </m:fPr>
                              <m:num>
                                <m:r>
                                  <a:rPr lang="en-US" altLang="zh-TW" b="0" i="1" smtClean="0">
                                    <a:solidFill>
                                      <a:srgbClr val="FF0000"/>
                                    </a:solidFill>
                                    <a:latin typeface="Cambria Math" panose="02040503050406030204" pitchFamily="18" charset="0"/>
                                  </a:rPr>
                                  <m:t>1</m:t>
                                </m:r>
                              </m:num>
                              <m:den>
                                <m:r>
                                  <a:rPr lang="en-US" altLang="zh-TW" b="0" i="1" smtClean="0">
                                    <a:solidFill>
                                      <a:srgbClr val="FF0000"/>
                                    </a:solidFill>
                                    <a:latin typeface="Cambria Math" panose="02040503050406030204" pitchFamily="18" charset="0"/>
                                  </a:rPr>
                                  <m:t>4</m:t>
                                </m:r>
                              </m:den>
                            </m:f>
                          </m:den>
                        </m:f>
                      </m:e>
                    </m:rad>
                    <m:r>
                      <a:rPr lang="en-US" altLang="zh-TW" b="0" i="1" smtClean="0">
                        <a:solidFill>
                          <a:srgbClr val="FF0000"/>
                        </a:solidFill>
                        <a:latin typeface="Cambria Math" panose="02040503050406030204" pitchFamily="18" charset="0"/>
                      </a:rPr>
                      <m:t>=</m:t>
                    </m:r>
                    <m:rad>
                      <m:radPr>
                        <m:degHide m:val="on"/>
                        <m:ctrlPr>
                          <a:rPr lang="en-US" altLang="zh-TW" b="0" i="1" smtClean="0">
                            <a:solidFill>
                              <a:srgbClr val="FF0000"/>
                            </a:solidFill>
                            <a:latin typeface="Cambria Math" panose="02040503050406030204" pitchFamily="18" charset="0"/>
                          </a:rPr>
                        </m:ctrlPr>
                      </m:radPr>
                      <m:deg/>
                      <m:e>
                        <m:r>
                          <a:rPr lang="en-US" altLang="zh-TW" b="0" i="1" smtClean="0">
                            <a:solidFill>
                              <a:srgbClr val="FF0000"/>
                            </a:solidFill>
                            <a:latin typeface="Cambria Math" panose="02040503050406030204" pitchFamily="18" charset="0"/>
                          </a:rPr>
                          <m:t>3</m:t>
                        </m:r>
                      </m:e>
                    </m:rad>
                  </m:oMath>
                </a14:m>
                <a:endParaRPr lang="en-US" altLang="zh-TW" dirty="0">
                  <a:solidFill>
                    <a:srgbClr val="FF0000"/>
                  </a:solidFill>
                </a:endParaRPr>
              </a:p>
              <a:p>
                <a:pPr/>
                <a14:m>
                  <m:oMathPara xmlns:m="http://schemas.openxmlformats.org/officeDocument/2006/math">
                    <m:oMathParaPr>
                      <m:jc m:val="centerGroup"/>
                    </m:oMathParaPr>
                    <m:oMath xmlns:m="http://schemas.openxmlformats.org/officeDocument/2006/math">
                      <m:sSub>
                        <m:sSubPr>
                          <m:ctrlPr>
                            <a:rPr lang="en-US" altLang="zh-TW" i="1" smtClean="0">
                              <a:solidFill>
                                <a:schemeClr val="tx2"/>
                              </a:solidFill>
                              <a:latin typeface="Cambria Math" panose="02040503050406030204" pitchFamily="18" charset="0"/>
                            </a:rPr>
                          </m:ctrlPr>
                        </m:sSubPr>
                        <m:e>
                          <m:r>
                            <a:rPr lang="zh-TW" altLang="en-US" i="1">
                              <a:solidFill>
                                <a:schemeClr val="tx2"/>
                              </a:solidFill>
                              <a:latin typeface="Cambria Math" panose="02040503050406030204" pitchFamily="18" charset="0"/>
                            </a:rPr>
                            <m:t>𝛼</m:t>
                          </m:r>
                        </m:e>
                        <m:sub>
                          <m:r>
                            <a:rPr lang="en-US" altLang="zh-TW" i="1">
                              <a:solidFill>
                                <a:schemeClr val="tx2"/>
                              </a:solidFill>
                              <a:latin typeface="Cambria Math" panose="02040503050406030204" pitchFamily="18" charset="0"/>
                            </a:rPr>
                            <m:t>2</m:t>
                          </m:r>
                        </m:sub>
                      </m:sSub>
                      <m:r>
                        <a:rPr lang="en-US" altLang="zh-TW" i="1">
                          <a:solidFill>
                            <a:schemeClr val="tx2"/>
                          </a:solidFill>
                          <a:latin typeface="Cambria Math" panose="02040503050406030204" pitchFamily="18" charset="0"/>
                        </a:rPr>
                        <m:t>=</m:t>
                      </m:r>
                      <m:func>
                        <m:funcPr>
                          <m:ctrlPr>
                            <a:rPr lang="en-US" altLang="zh-TW" b="0" i="1" smtClean="0">
                              <a:solidFill>
                                <a:schemeClr val="tx2"/>
                              </a:solidFill>
                              <a:latin typeface="Cambria Math" panose="02040503050406030204" pitchFamily="18" charset="0"/>
                            </a:rPr>
                          </m:ctrlPr>
                        </m:funcPr>
                        <m:fName>
                          <m:r>
                            <m:rPr>
                              <m:sty m:val="p"/>
                            </m:rPr>
                            <a:rPr lang="en-US" altLang="zh-TW" b="0" i="0" smtClean="0">
                              <a:solidFill>
                                <a:schemeClr val="tx2"/>
                              </a:solidFill>
                              <a:latin typeface="Cambria Math" panose="02040503050406030204" pitchFamily="18" charset="0"/>
                            </a:rPr>
                            <m:t>ln</m:t>
                          </m:r>
                        </m:fName>
                        <m:e>
                          <m:d>
                            <m:dPr>
                              <m:ctrlPr>
                                <a:rPr lang="en-US" altLang="zh-TW" b="0" i="1" smtClean="0">
                                  <a:solidFill>
                                    <a:schemeClr val="tx2"/>
                                  </a:solidFill>
                                  <a:latin typeface="Cambria Math" panose="02040503050406030204" pitchFamily="18" charset="0"/>
                                </a:rPr>
                              </m:ctrlPr>
                            </m:dPr>
                            <m:e>
                              <m:rad>
                                <m:radPr>
                                  <m:degHide m:val="on"/>
                                  <m:ctrlPr>
                                    <a:rPr lang="en-US" altLang="zh-TW" i="1">
                                      <a:solidFill>
                                        <a:schemeClr val="tx2"/>
                                      </a:solidFill>
                                      <a:latin typeface="Cambria Math" panose="02040503050406030204" pitchFamily="18" charset="0"/>
                                    </a:rPr>
                                  </m:ctrlPr>
                                </m:radPr>
                                <m:deg/>
                                <m:e>
                                  <m:r>
                                    <a:rPr lang="en-US" altLang="zh-TW" i="1">
                                      <a:solidFill>
                                        <a:schemeClr val="tx2"/>
                                      </a:solidFill>
                                      <a:latin typeface="Cambria Math" panose="02040503050406030204" pitchFamily="18" charset="0"/>
                                    </a:rPr>
                                    <m:t>3</m:t>
                                  </m:r>
                                </m:e>
                              </m:rad>
                            </m:e>
                          </m:d>
                        </m:e>
                      </m:func>
                      <m:r>
                        <a:rPr lang="en-US" altLang="zh-TW" b="0" i="1" smtClean="0">
                          <a:solidFill>
                            <a:schemeClr val="tx2"/>
                          </a:solidFill>
                          <a:latin typeface="Cambria Math" panose="02040503050406030204" pitchFamily="18" charset="0"/>
                        </a:rPr>
                        <m:t>, </m:t>
                      </m:r>
                      <m:rad>
                        <m:radPr>
                          <m:degHide m:val="on"/>
                          <m:ctrlPr>
                            <a:rPr lang="en-US" altLang="zh-TW" i="1" smtClean="0">
                              <a:solidFill>
                                <a:schemeClr val="accent2"/>
                              </a:solidFill>
                              <a:latin typeface="Cambria Math" panose="02040503050406030204" pitchFamily="18" charset="0"/>
                            </a:rPr>
                          </m:ctrlPr>
                        </m:radPr>
                        <m:deg/>
                        <m:e>
                          <m:f>
                            <m:fPr>
                              <m:ctrlPr>
                                <a:rPr lang="en-US" altLang="zh-TW" i="1">
                                  <a:solidFill>
                                    <a:schemeClr val="accent2"/>
                                  </a:solidFill>
                                  <a:latin typeface="Cambria Math" panose="02040503050406030204" pitchFamily="18" charset="0"/>
                                </a:rPr>
                              </m:ctrlPr>
                            </m:fPr>
                            <m:num>
                              <m:sSub>
                                <m:sSubPr>
                                  <m:ctrlPr>
                                    <a:rPr lang="en-US" altLang="zh-TW" i="1">
                                      <a:solidFill>
                                        <a:schemeClr val="accent2"/>
                                      </a:solidFill>
                                      <a:latin typeface="Cambria Math" panose="02040503050406030204" pitchFamily="18" charset="0"/>
                                    </a:rPr>
                                  </m:ctrlPr>
                                </m:sSubPr>
                                <m:e>
                                  <m:r>
                                    <a:rPr lang="zh-TW" altLang="en-US" i="1">
                                      <a:solidFill>
                                        <a:schemeClr val="accent2"/>
                                      </a:solidFill>
                                      <a:latin typeface="Cambria Math" panose="02040503050406030204" pitchFamily="18" charset="0"/>
                                    </a:rPr>
                                    <m:t>𝜀</m:t>
                                  </m:r>
                                </m:e>
                                <m:sub>
                                  <m:r>
                                    <a:rPr lang="en-US" altLang="zh-TW" b="0" i="1" smtClean="0">
                                      <a:solidFill>
                                        <a:schemeClr val="accent2"/>
                                      </a:solidFill>
                                      <a:latin typeface="Cambria Math" panose="02040503050406030204" pitchFamily="18" charset="0"/>
                                    </a:rPr>
                                    <m:t>2</m:t>
                                  </m:r>
                                </m:sub>
                              </m:sSub>
                            </m:num>
                            <m:den>
                              <m:r>
                                <a:rPr lang="en-US" altLang="zh-TW" i="1">
                                  <a:solidFill>
                                    <a:schemeClr val="accent2"/>
                                  </a:solidFill>
                                  <a:latin typeface="Cambria Math" panose="02040503050406030204" pitchFamily="18" charset="0"/>
                                </a:rPr>
                                <m:t>1−</m:t>
                              </m:r>
                              <m:sSub>
                                <m:sSubPr>
                                  <m:ctrlPr>
                                    <a:rPr lang="en-US" altLang="zh-TW" i="1">
                                      <a:solidFill>
                                        <a:schemeClr val="accent2"/>
                                      </a:solidFill>
                                      <a:latin typeface="Cambria Math" panose="02040503050406030204" pitchFamily="18" charset="0"/>
                                    </a:rPr>
                                  </m:ctrlPr>
                                </m:sSubPr>
                                <m:e>
                                  <m:r>
                                    <a:rPr lang="zh-TW" altLang="en-US" i="1">
                                      <a:solidFill>
                                        <a:schemeClr val="accent2"/>
                                      </a:solidFill>
                                      <a:latin typeface="Cambria Math" panose="02040503050406030204" pitchFamily="18" charset="0"/>
                                    </a:rPr>
                                    <m:t>𝜀</m:t>
                                  </m:r>
                                </m:e>
                                <m:sub>
                                  <m:r>
                                    <a:rPr lang="en-US" altLang="zh-TW" b="0" i="1" smtClean="0">
                                      <a:solidFill>
                                        <a:schemeClr val="accent2"/>
                                      </a:solidFill>
                                      <a:latin typeface="Cambria Math" panose="02040503050406030204" pitchFamily="18" charset="0"/>
                                    </a:rPr>
                                    <m:t>2</m:t>
                                  </m:r>
                                </m:sub>
                              </m:sSub>
                            </m:den>
                          </m:f>
                        </m:e>
                      </m:rad>
                      <m:r>
                        <a:rPr lang="en-US" altLang="zh-TW" b="0" i="1" smtClean="0">
                          <a:solidFill>
                            <a:schemeClr val="accent2"/>
                          </a:solidFill>
                          <a:latin typeface="Cambria Math" panose="02040503050406030204" pitchFamily="18" charset="0"/>
                        </a:rPr>
                        <m:t>=</m:t>
                      </m:r>
                      <m:f>
                        <m:fPr>
                          <m:ctrlPr>
                            <a:rPr lang="en-US" altLang="zh-TW" b="0" i="1" smtClean="0">
                              <a:solidFill>
                                <a:schemeClr val="accent2"/>
                              </a:solidFill>
                              <a:latin typeface="Cambria Math" panose="02040503050406030204" pitchFamily="18" charset="0"/>
                            </a:rPr>
                          </m:ctrlPr>
                        </m:fPr>
                        <m:num>
                          <m:r>
                            <a:rPr lang="en-US" altLang="zh-TW" b="0" i="1" smtClean="0">
                              <a:solidFill>
                                <a:schemeClr val="accent2"/>
                              </a:solidFill>
                              <a:latin typeface="Cambria Math" panose="02040503050406030204" pitchFamily="18" charset="0"/>
                            </a:rPr>
                            <m:t>1</m:t>
                          </m:r>
                        </m:num>
                        <m:den>
                          <m:rad>
                            <m:radPr>
                              <m:degHide m:val="on"/>
                              <m:ctrlPr>
                                <a:rPr lang="en-US" altLang="zh-TW" i="1" smtClean="0">
                                  <a:solidFill>
                                    <a:schemeClr val="accent2"/>
                                  </a:solidFill>
                                  <a:latin typeface="Cambria Math" panose="02040503050406030204" pitchFamily="18" charset="0"/>
                                </a:rPr>
                              </m:ctrlPr>
                            </m:radPr>
                            <m:deg/>
                            <m:e>
                              <m:r>
                                <a:rPr lang="en-US" altLang="zh-TW" b="0" i="1" smtClean="0">
                                  <a:solidFill>
                                    <a:schemeClr val="accent2"/>
                                  </a:solidFill>
                                  <a:latin typeface="Cambria Math" panose="02040503050406030204" pitchFamily="18" charset="0"/>
                                </a:rPr>
                                <m:t>3</m:t>
                              </m:r>
                            </m:e>
                          </m:rad>
                        </m:den>
                      </m:f>
                    </m:oMath>
                  </m:oMathPara>
                </a14:m>
                <a:endParaRPr lang="zh-TW" altLang="en-US" dirty="0">
                  <a:solidFill>
                    <a:schemeClr val="accent2"/>
                  </a:solidFill>
                </a:endParaRPr>
              </a:p>
            </p:txBody>
          </p:sp>
        </mc:Choice>
        <mc:Fallback>
          <p:sp>
            <p:nvSpPr>
              <p:cNvPr id="13" name="文字方塊 12"/>
              <p:cNvSpPr txBox="1">
                <a:spLocks noRot="1" noChangeAspect="1" noMove="1" noResize="1" noEditPoints="1" noAdjustHandles="1" noChangeArrowheads="1" noChangeShapeType="1" noTextEdit="1"/>
              </p:cNvSpPr>
              <p:nvPr/>
            </p:nvSpPr>
            <p:spPr>
              <a:xfrm>
                <a:off x="5533296" y="5002924"/>
                <a:ext cx="3011274" cy="1729063"/>
              </a:xfrm>
              <a:prstGeom prst="rect">
                <a:avLst/>
              </a:prstGeom>
              <a:blipFill rotWithShape="1">
                <a:blip r:embed="rId3"/>
                <a:stretch>
                  <a:fillRect/>
                </a:stretch>
              </a:blipFill>
            </p:spPr>
            <p:txBody>
              <a:bodyPr/>
              <a:lstStyle/>
              <a:p>
                <a:r>
                  <a:rPr lang="zh-TW" altLang="en-US">
                    <a:noFill/>
                  </a:rPr>
                  <a:t> </a:t>
                </a:r>
                <a:endParaRPr lang="zh-TW" altLang="en-US">
                  <a:noFill/>
                </a:endParaRPr>
              </a:p>
            </p:txBody>
          </p:sp>
        </mc:Fallback>
      </mc:AlternateContent>
      <mc:AlternateContent xmlns:mc="http://schemas.openxmlformats.org/markup-compatibility/2006">
        <mc:Choice xmlns:a14="http://schemas.microsoft.com/office/drawing/2010/main" Requires="a14">
          <p:sp>
            <p:nvSpPr>
              <p:cNvPr id="15" name="文字方塊 14">
                <a:extLst>
                  <a:ext uri="{FF2B5EF4-FFF2-40B4-BE49-F238E27FC236}">
                    <a14:artisticCrisscrossEtching id="{EF6A9D80-D916-4CA5-A097-5EB65F6FEDF7}"/>
                  </a:ext>
                </a:extLst>
              </p:cNvPr>
              <p:cNvSpPr txBox="1"/>
              <p:nvPr/>
            </p:nvSpPr>
            <p:spPr>
              <a:xfrm>
                <a:off x="6648614" y="1036583"/>
                <a:ext cx="402674" cy="3939540"/>
              </a:xfrm>
              <a:prstGeom prst="rect">
                <a:avLst/>
              </a:prstGeom>
              <a:noFill/>
            </p:spPr>
            <p:txBody>
              <a:bodyPr wrap="none" rtlCol="0">
                <a:spAutoFit/>
              </a:bodyPr>
              <a:lstStyle/>
              <a:p>
                <a:pPr>
                  <a:lnSpc>
                    <a:spcPts val="3000"/>
                  </a:lnSpc>
                </a:pPr>
                <a14:m>
                  <m:oMathPara xmlns:m="http://schemas.openxmlformats.org/officeDocument/2006/math">
                    <m:oMathParaPr>
                      <m:jc m:val="centerGroup"/>
                    </m:oMathParaPr>
                    <m:oMath xmlns:m="http://schemas.openxmlformats.org/officeDocument/2006/math">
                      <m:f>
                        <m:fPr>
                          <m:ctrlPr>
                            <a:rPr lang="en-US" altLang="zh-TW" sz="1200" i="1" smtClean="0">
                              <a:solidFill>
                                <a:schemeClr val="accent1"/>
                              </a:solidFill>
                              <a:latin typeface="Cambria Math" panose="02040503050406030204" pitchFamily="18" charset="0"/>
                            </a:rPr>
                          </m:ctrlPr>
                        </m:fPr>
                        <m:num>
                          <m:r>
                            <a:rPr lang="en-US" altLang="zh-TW" sz="1200" i="1">
                              <a:solidFill>
                                <a:schemeClr val="accent1"/>
                              </a:solidFill>
                              <a:latin typeface="Cambria Math" panose="02040503050406030204" pitchFamily="18" charset="0"/>
                            </a:rPr>
                            <m:t>1</m:t>
                          </m:r>
                        </m:num>
                        <m:den>
                          <m:r>
                            <a:rPr lang="en-US" altLang="zh-TW" sz="1200" b="0" i="1" smtClean="0">
                              <a:solidFill>
                                <a:schemeClr val="accent1"/>
                              </a:solidFill>
                              <a:latin typeface="Cambria Math" panose="02040503050406030204" pitchFamily="18" charset="0"/>
                            </a:rPr>
                            <m:t>6</m:t>
                          </m:r>
                        </m:den>
                      </m:f>
                    </m:oMath>
                  </m:oMathPara>
                </a14:m>
                <a:endParaRPr lang="en-US" altLang="zh-TW" sz="1200" dirty="0">
                  <a:solidFill>
                    <a:schemeClr val="accent1"/>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1"/>
                              </a:solidFill>
                              <a:latin typeface="Cambria Math" panose="02040503050406030204" pitchFamily="18" charset="0"/>
                            </a:rPr>
                          </m:ctrlPr>
                        </m:fPr>
                        <m:num>
                          <m:r>
                            <a:rPr lang="en-US" altLang="zh-TW" sz="1200" i="1">
                              <a:solidFill>
                                <a:schemeClr val="accent1"/>
                              </a:solidFill>
                              <a:latin typeface="Cambria Math" panose="02040503050406030204" pitchFamily="18" charset="0"/>
                            </a:rPr>
                            <m:t>1</m:t>
                          </m:r>
                        </m:num>
                        <m:den>
                          <m:r>
                            <a:rPr lang="en-US" altLang="zh-TW" sz="1200" b="0" i="1" smtClean="0">
                              <a:solidFill>
                                <a:schemeClr val="accent1"/>
                              </a:solidFill>
                              <a:latin typeface="Cambria Math" panose="02040503050406030204" pitchFamily="18" charset="0"/>
                            </a:rPr>
                            <m:t>6</m:t>
                          </m:r>
                        </m:den>
                      </m:f>
                      <m:r>
                        <a:rPr lang="en-US" altLang="zh-TW" sz="1200" i="1">
                          <a:solidFill>
                            <a:schemeClr val="accent1"/>
                          </a:solidFill>
                          <a:latin typeface="Cambria Math" panose="02040503050406030204" pitchFamily="18" charset="0"/>
                        </a:rPr>
                        <m:t> </m:t>
                      </m:r>
                    </m:oMath>
                  </m:oMathPara>
                </a14:m>
                <a:endParaRPr lang="en-US" altLang="zh-TW" sz="1200" dirty="0">
                  <a:solidFill>
                    <a:schemeClr val="accent1"/>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1"/>
                              </a:solidFill>
                              <a:latin typeface="Cambria Math" panose="02040503050406030204" pitchFamily="18" charset="0"/>
                            </a:rPr>
                          </m:ctrlPr>
                        </m:fPr>
                        <m:num>
                          <m:r>
                            <a:rPr lang="en-US" altLang="zh-TW" sz="1200" i="1">
                              <a:solidFill>
                                <a:schemeClr val="accent1"/>
                              </a:solidFill>
                              <a:latin typeface="Cambria Math" panose="02040503050406030204" pitchFamily="18" charset="0"/>
                            </a:rPr>
                            <m:t>1</m:t>
                          </m:r>
                        </m:num>
                        <m:den>
                          <m:r>
                            <a:rPr lang="en-US" altLang="zh-TW" sz="1200" b="0" i="1" smtClean="0">
                              <a:solidFill>
                                <a:schemeClr val="accent1"/>
                              </a:solidFill>
                              <a:latin typeface="Cambria Math" panose="02040503050406030204" pitchFamily="18" charset="0"/>
                            </a:rPr>
                            <m:t>8</m:t>
                          </m:r>
                        </m:den>
                      </m:f>
                    </m:oMath>
                  </m:oMathPara>
                </a14:m>
                <a:endParaRPr lang="en-US" altLang="zh-TW" sz="1200" dirty="0">
                  <a:solidFill>
                    <a:schemeClr val="accent1"/>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1"/>
                              </a:solidFill>
                              <a:latin typeface="Cambria Math" panose="02040503050406030204" pitchFamily="18" charset="0"/>
                            </a:rPr>
                          </m:ctrlPr>
                        </m:fPr>
                        <m:num>
                          <m:r>
                            <a:rPr lang="en-US" altLang="zh-TW" sz="1200" i="1">
                              <a:solidFill>
                                <a:schemeClr val="accent1"/>
                              </a:solidFill>
                              <a:latin typeface="Cambria Math" panose="02040503050406030204" pitchFamily="18" charset="0"/>
                            </a:rPr>
                            <m:t>1</m:t>
                          </m:r>
                        </m:num>
                        <m:den>
                          <m:r>
                            <a:rPr lang="en-US" altLang="zh-TW" sz="1200" b="0" i="1" smtClean="0">
                              <a:solidFill>
                                <a:schemeClr val="accent1"/>
                              </a:solidFill>
                              <a:latin typeface="Cambria Math" panose="02040503050406030204" pitchFamily="18" charset="0"/>
                            </a:rPr>
                            <m:t>8</m:t>
                          </m:r>
                        </m:den>
                      </m:f>
                      <m:r>
                        <a:rPr lang="en-US" altLang="zh-TW" sz="1200" i="1">
                          <a:solidFill>
                            <a:schemeClr val="accent1"/>
                          </a:solidFill>
                          <a:latin typeface="Cambria Math" panose="02040503050406030204" pitchFamily="18" charset="0"/>
                        </a:rPr>
                        <m:t> </m:t>
                      </m:r>
                    </m:oMath>
                  </m:oMathPara>
                </a14:m>
                <a:endParaRPr lang="en-US" altLang="zh-TW" sz="1200" dirty="0">
                  <a:solidFill>
                    <a:schemeClr val="accent1"/>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1"/>
                              </a:solidFill>
                              <a:latin typeface="Cambria Math" panose="02040503050406030204" pitchFamily="18" charset="0"/>
                            </a:rPr>
                          </m:ctrlPr>
                        </m:fPr>
                        <m:num>
                          <m:r>
                            <a:rPr lang="en-US" altLang="zh-TW" sz="1200" i="1">
                              <a:solidFill>
                                <a:schemeClr val="accent1"/>
                              </a:solidFill>
                              <a:latin typeface="Cambria Math" panose="02040503050406030204" pitchFamily="18" charset="0"/>
                            </a:rPr>
                            <m:t>1</m:t>
                          </m:r>
                        </m:num>
                        <m:den>
                          <m:r>
                            <a:rPr lang="en-US" altLang="zh-TW" sz="1200" b="0" i="1" smtClean="0">
                              <a:solidFill>
                                <a:schemeClr val="accent1"/>
                              </a:solidFill>
                              <a:latin typeface="Cambria Math" panose="02040503050406030204" pitchFamily="18" charset="0"/>
                            </a:rPr>
                            <m:t>8</m:t>
                          </m:r>
                        </m:den>
                      </m:f>
                    </m:oMath>
                  </m:oMathPara>
                </a14:m>
                <a:endParaRPr lang="en-US" altLang="zh-TW" sz="1200" dirty="0">
                  <a:solidFill>
                    <a:schemeClr val="accent1"/>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1"/>
                              </a:solidFill>
                              <a:latin typeface="Cambria Math" panose="02040503050406030204" pitchFamily="18" charset="0"/>
                            </a:rPr>
                          </m:ctrlPr>
                        </m:fPr>
                        <m:num>
                          <m:r>
                            <a:rPr lang="en-US" altLang="zh-TW" sz="1200" i="1">
                              <a:solidFill>
                                <a:schemeClr val="accent1"/>
                              </a:solidFill>
                              <a:latin typeface="Cambria Math" panose="02040503050406030204" pitchFamily="18" charset="0"/>
                            </a:rPr>
                            <m:t>1</m:t>
                          </m:r>
                        </m:num>
                        <m:den>
                          <m:r>
                            <a:rPr lang="en-US" altLang="zh-TW" sz="1200" b="0" i="1" smtClean="0">
                              <a:solidFill>
                                <a:schemeClr val="accent1"/>
                              </a:solidFill>
                              <a:latin typeface="Cambria Math" panose="02040503050406030204" pitchFamily="18" charset="0"/>
                            </a:rPr>
                            <m:t>8</m:t>
                          </m:r>
                        </m:den>
                      </m:f>
                    </m:oMath>
                  </m:oMathPara>
                </a14:m>
                <a:endParaRPr lang="en-US" altLang="zh-TW" sz="1200" dirty="0">
                  <a:solidFill>
                    <a:schemeClr val="accent1"/>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1"/>
                              </a:solidFill>
                              <a:latin typeface="Cambria Math" panose="02040503050406030204" pitchFamily="18" charset="0"/>
                            </a:rPr>
                          </m:ctrlPr>
                        </m:fPr>
                        <m:num>
                          <m:r>
                            <a:rPr lang="en-US" altLang="zh-TW" sz="1200" i="1">
                              <a:solidFill>
                                <a:schemeClr val="accent1"/>
                              </a:solidFill>
                              <a:latin typeface="Cambria Math" panose="02040503050406030204" pitchFamily="18" charset="0"/>
                            </a:rPr>
                            <m:t>1</m:t>
                          </m:r>
                        </m:num>
                        <m:den>
                          <m:r>
                            <a:rPr lang="en-US" altLang="zh-TW" sz="1200" b="0" i="1" smtClean="0">
                              <a:solidFill>
                                <a:schemeClr val="accent1"/>
                              </a:solidFill>
                              <a:latin typeface="Cambria Math" panose="02040503050406030204" pitchFamily="18" charset="0"/>
                            </a:rPr>
                            <m:t>24</m:t>
                          </m:r>
                        </m:den>
                      </m:f>
                    </m:oMath>
                  </m:oMathPara>
                </a14:m>
                <a:endParaRPr lang="en-US" altLang="zh-TW" sz="1200" dirty="0">
                  <a:solidFill>
                    <a:schemeClr val="accent1"/>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1"/>
                              </a:solidFill>
                              <a:latin typeface="Cambria Math" panose="02040503050406030204" pitchFamily="18" charset="0"/>
                            </a:rPr>
                          </m:ctrlPr>
                        </m:fPr>
                        <m:num>
                          <m:r>
                            <a:rPr lang="en-US" altLang="zh-TW" sz="1200" i="1">
                              <a:solidFill>
                                <a:schemeClr val="accent1"/>
                              </a:solidFill>
                              <a:latin typeface="Cambria Math" panose="02040503050406030204" pitchFamily="18" charset="0"/>
                            </a:rPr>
                            <m:t>1</m:t>
                          </m:r>
                        </m:num>
                        <m:den>
                          <m:r>
                            <a:rPr lang="en-US" altLang="zh-TW" sz="1200" i="1">
                              <a:solidFill>
                                <a:schemeClr val="accent1"/>
                              </a:solidFill>
                              <a:latin typeface="Cambria Math" panose="02040503050406030204" pitchFamily="18" charset="0"/>
                            </a:rPr>
                            <m:t>24</m:t>
                          </m:r>
                        </m:den>
                      </m:f>
                    </m:oMath>
                  </m:oMathPara>
                </a14:m>
                <a:endParaRPr lang="en-US" altLang="zh-TW" sz="1200" dirty="0">
                  <a:solidFill>
                    <a:schemeClr val="accent1"/>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1"/>
                              </a:solidFill>
                              <a:latin typeface="Cambria Math" panose="02040503050406030204" pitchFamily="18" charset="0"/>
                            </a:rPr>
                          </m:ctrlPr>
                        </m:fPr>
                        <m:num>
                          <m:r>
                            <a:rPr lang="en-US" altLang="zh-TW" sz="1200" i="1">
                              <a:solidFill>
                                <a:schemeClr val="accent1"/>
                              </a:solidFill>
                              <a:latin typeface="Cambria Math" panose="02040503050406030204" pitchFamily="18" charset="0"/>
                            </a:rPr>
                            <m:t>1</m:t>
                          </m:r>
                        </m:num>
                        <m:den>
                          <m:r>
                            <a:rPr lang="en-US" altLang="zh-TW" sz="1200" i="1">
                              <a:solidFill>
                                <a:schemeClr val="accent1"/>
                              </a:solidFill>
                              <a:latin typeface="Cambria Math" panose="02040503050406030204" pitchFamily="18" charset="0"/>
                            </a:rPr>
                            <m:t>24</m:t>
                          </m:r>
                        </m:den>
                      </m:f>
                    </m:oMath>
                  </m:oMathPara>
                </a14:m>
                <a:endParaRPr lang="en-US" altLang="zh-TW" sz="1200" dirty="0">
                  <a:solidFill>
                    <a:schemeClr val="accent1"/>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1"/>
                              </a:solidFill>
                              <a:latin typeface="Cambria Math" panose="02040503050406030204" pitchFamily="18" charset="0"/>
                            </a:rPr>
                          </m:ctrlPr>
                        </m:fPr>
                        <m:num>
                          <m:r>
                            <a:rPr lang="en-US" altLang="zh-TW" sz="1200" i="1">
                              <a:solidFill>
                                <a:schemeClr val="accent1"/>
                              </a:solidFill>
                              <a:latin typeface="Cambria Math" panose="02040503050406030204" pitchFamily="18" charset="0"/>
                            </a:rPr>
                            <m:t>1</m:t>
                          </m:r>
                        </m:num>
                        <m:den>
                          <m:r>
                            <a:rPr lang="en-US" altLang="zh-TW" sz="1200" i="1">
                              <a:solidFill>
                                <a:schemeClr val="accent1"/>
                              </a:solidFill>
                              <a:latin typeface="Cambria Math" panose="02040503050406030204" pitchFamily="18" charset="0"/>
                            </a:rPr>
                            <m:t>24</m:t>
                          </m:r>
                        </m:den>
                      </m:f>
                    </m:oMath>
                  </m:oMathPara>
                </a14:m>
                <a:endParaRPr lang="en-US" altLang="zh-TW" sz="1200" dirty="0">
                  <a:solidFill>
                    <a:schemeClr val="accent1"/>
                  </a:solidFill>
                </a:endParaRPr>
              </a:p>
            </p:txBody>
          </p:sp>
        </mc:Choice>
        <mc:Fallback>
          <p:sp>
            <p:nvSpPr>
              <p:cNvPr id="15" name="文字方塊 14"/>
              <p:cNvSpPr txBox="1">
                <a:spLocks noRot="1" noChangeAspect="1" noMove="1" noResize="1" noEditPoints="1" noAdjustHandles="1" noChangeArrowheads="1" noChangeShapeType="1" noTextEdit="1"/>
              </p:cNvSpPr>
              <p:nvPr/>
            </p:nvSpPr>
            <p:spPr>
              <a:xfrm>
                <a:off x="6648614" y="1036583"/>
                <a:ext cx="402674" cy="3939540"/>
              </a:xfrm>
              <a:prstGeom prst="rect">
                <a:avLst/>
              </a:prstGeom>
              <a:blipFill rotWithShape="1">
                <a:blip r:embed="rId4"/>
                <a:stretch>
                  <a:fillRect/>
                </a:stretch>
              </a:blipFill>
            </p:spPr>
            <p:txBody>
              <a:bodyPr/>
              <a:lstStyle/>
              <a:p>
                <a:r>
                  <a:rPr lang="zh-TW" altLang="en-US">
                    <a:noFill/>
                  </a:rPr>
                  <a:t> </a:t>
                </a:r>
                <a:endParaRPr lang="zh-TW" altLang="en-US">
                  <a:noFill/>
                </a:endParaRPr>
              </a:p>
            </p:txBody>
          </p:sp>
        </mc:Fallback>
      </mc:AlternateContent>
      <p:grpSp>
        <p:nvGrpSpPr>
          <p:cNvPr id="22" name="群組 21"/>
          <p:cNvGrpSpPr/>
          <p:nvPr/>
        </p:nvGrpSpPr>
        <p:grpSpPr>
          <a:xfrm>
            <a:off x="4060359" y="539197"/>
            <a:ext cx="633507" cy="4370070"/>
            <a:chOff x="4060359" y="539197"/>
            <a:chExt cx="633507" cy="4370070"/>
          </a:xfrm>
        </p:grpSpPr>
        <p:sp>
          <p:nvSpPr>
            <p:cNvPr id="10" name="文字方塊 9"/>
            <p:cNvSpPr txBox="1"/>
            <p:nvPr/>
          </p:nvSpPr>
          <p:spPr>
            <a:xfrm>
              <a:off x="4060359" y="1013329"/>
              <a:ext cx="633507" cy="3895938"/>
            </a:xfrm>
            <a:prstGeom prst="rect">
              <a:avLst/>
            </a:prstGeom>
            <a:noFill/>
          </p:spPr>
          <p:txBody>
            <a:bodyPr wrap="none" rtlCol="0">
              <a:spAutoFit/>
            </a:bodyPr>
            <a:lstStyle/>
            <a:p>
              <a:pPr>
                <a:lnSpc>
                  <a:spcPts val="3000"/>
                </a:lnSpc>
              </a:pPr>
              <a:r>
                <a:rPr lang="en-US" altLang="zh-TW" dirty="0">
                  <a:solidFill>
                    <a:schemeClr val="accent3"/>
                  </a:solidFill>
                </a:rPr>
                <a:t>0.2</a:t>
              </a:r>
              <a:endParaRPr lang="en-US" altLang="zh-TW" dirty="0">
                <a:solidFill>
                  <a:schemeClr val="accent3"/>
                </a:solidFill>
              </a:endParaRPr>
            </a:p>
            <a:p>
              <a:pPr>
                <a:lnSpc>
                  <a:spcPts val="3000"/>
                </a:lnSpc>
              </a:pPr>
              <a:r>
                <a:rPr lang="en-US" altLang="zh-TW" dirty="0">
                  <a:solidFill>
                    <a:schemeClr val="accent3"/>
                  </a:solidFill>
                </a:rPr>
                <a:t>0.2</a:t>
              </a:r>
              <a:endParaRPr lang="en-US" altLang="zh-TW" dirty="0">
                <a:solidFill>
                  <a:schemeClr val="accent3"/>
                </a:solidFill>
              </a:endParaRPr>
            </a:p>
            <a:p>
              <a:pPr>
                <a:lnSpc>
                  <a:spcPts val="3000"/>
                </a:lnSpc>
              </a:pPr>
              <a:r>
                <a:rPr lang="en-US" altLang="zh-TW" dirty="0">
                  <a:solidFill>
                    <a:schemeClr val="accent3"/>
                  </a:solidFill>
                </a:rPr>
                <a:t>0.05</a:t>
              </a:r>
              <a:endParaRPr lang="en-US" altLang="zh-TW" dirty="0">
                <a:solidFill>
                  <a:schemeClr val="accent3"/>
                </a:solidFill>
              </a:endParaRPr>
            </a:p>
            <a:p>
              <a:pPr>
                <a:lnSpc>
                  <a:spcPts val="3000"/>
                </a:lnSpc>
              </a:pPr>
              <a:r>
                <a:rPr lang="en-US" altLang="zh-TW" dirty="0">
                  <a:solidFill>
                    <a:schemeClr val="accent3"/>
                  </a:solidFill>
                </a:rPr>
                <a:t>0.05</a:t>
              </a:r>
              <a:endParaRPr lang="en-US" altLang="zh-TW" dirty="0">
                <a:solidFill>
                  <a:schemeClr val="accent3"/>
                </a:solidFill>
              </a:endParaRPr>
            </a:p>
            <a:p>
              <a:pPr>
                <a:lnSpc>
                  <a:spcPts val="3000"/>
                </a:lnSpc>
              </a:pPr>
              <a:r>
                <a:rPr lang="en-US" altLang="zh-TW" dirty="0">
                  <a:solidFill>
                    <a:schemeClr val="accent3"/>
                  </a:solidFill>
                </a:rPr>
                <a:t>0.05</a:t>
              </a:r>
              <a:endParaRPr lang="en-US" altLang="zh-TW" dirty="0">
                <a:solidFill>
                  <a:schemeClr val="accent3"/>
                </a:solidFill>
              </a:endParaRPr>
            </a:p>
            <a:p>
              <a:pPr>
                <a:lnSpc>
                  <a:spcPts val="3000"/>
                </a:lnSpc>
              </a:pPr>
              <a:r>
                <a:rPr lang="en-US" altLang="zh-TW" dirty="0">
                  <a:solidFill>
                    <a:schemeClr val="accent3"/>
                  </a:solidFill>
                </a:rPr>
                <a:t>0.05</a:t>
              </a:r>
              <a:endParaRPr lang="en-US" altLang="zh-TW" dirty="0">
                <a:solidFill>
                  <a:schemeClr val="accent3"/>
                </a:solidFill>
              </a:endParaRPr>
            </a:p>
            <a:p>
              <a:pPr>
                <a:lnSpc>
                  <a:spcPts val="3000"/>
                </a:lnSpc>
              </a:pPr>
              <a:r>
                <a:rPr lang="en-US" altLang="zh-TW" dirty="0">
                  <a:solidFill>
                    <a:schemeClr val="accent3"/>
                  </a:solidFill>
                </a:rPr>
                <a:t>0.05</a:t>
              </a:r>
              <a:endParaRPr lang="en-US" altLang="zh-TW" dirty="0">
                <a:solidFill>
                  <a:schemeClr val="accent3"/>
                </a:solidFill>
              </a:endParaRPr>
            </a:p>
            <a:p>
              <a:pPr>
                <a:lnSpc>
                  <a:spcPts val="3000"/>
                </a:lnSpc>
              </a:pPr>
              <a:r>
                <a:rPr lang="en-US" altLang="zh-TW" dirty="0">
                  <a:solidFill>
                    <a:schemeClr val="accent3"/>
                  </a:solidFill>
                </a:rPr>
                <a:t>0.05</a:t>
              </a:r>
              <a:endParaRPr lang="en-US" altLang="zh-TW" dirty="0">
                <a:solidFill>
                  <a:schemeClr val="accent3"/>
                </a:solidFill>
              </a:endParaRPr>
            </a:p>
            <a:p>
              <a:pPr>
                <a:lnSpc>
                  <a:spcPts val="3000"/>
                </a:lnSpc>
              </a:pPr>
              <a:r>
                <a:rPr lang="en-US" altLang="zh-TW" dirty="0">
                  <a:solidFill>
                    <a:schemeClr val="accent3"/>
                  </a:solidFill>
                </a:rPr>
                <a:t>0.05</a:t>
              </a:r>
              <a:endParaRPr lang="en-US" altLang="zh-TW" dirty="0">
                <a:solidFill>
                  <a:schemeClr val="accent3"/>
                </a:solidFill>
              </a:endParaRPr>
            </a:p>
            <a:p>
              <a:pPr>
                <a:lnSpc>
                  <a:spcPts val="3000"/>
                </a:lnSpc>
              </a:pPr>
              <a:r>
                <a:rPr lang="en-US" altLang="zh-TW" dirty="0">
                  <a:solidFill>
                    <a:schemeClr val="accent3"/>
                  </a:solidFill>
                </a:rPr>
                <a:t>0.05</a:t>
              </a:r>
              <a:endParaRPr lang="en-US" altLang="zh-TW" dirty="0">
                <a:solidFill>
                  <a:schemeClr val="accent3"/>
                </a:solidFill>
              </a:endParaRPr>
            </a:p>
          </p:txBody>
        </p:sp>
        <p:sp>
          <p:nvSpPr>
            <p:cNvPr id="17" name="文字方塊 16"/>
            <p:cNvSpPr txBox="1"/>
            <p:nvPr/>
          </p:nvSpPr>
          <p:spPr>
            <a:xfrm>
              <a:off x="4099999" y="539197"/>
              <a:ext cx="385042" cy="369332"/>
            </a:xfrm>
            <a:prstGeom prst="rect">
              <a:avLst/>
            </a:prstGeom>
            <a:noFill/>
          </p:spPr>
          <p:txBody>
            <a:bodyPr wrap="none" rtlCol="0">
              <a:spAutoFit/>
            </a:bodyPr>
            <a:lstStyle/>
            <a:p>
              <a:r>
                <a:rPr lang="en-US" altLang="zh-TW" dirty="0" err="1"/>
                <a:t>w</a:t>
              </a:r>
              <a:r>
                <a:rPr lang="en-US" altLang="zh-TW" baseline="-25000" dirty="0" err="1"/>
                <a:t>i</a:t>
              </a:r>
              <a:endParaRPr lang="zh-TW" altLang="en-US" dirty="0"/>
            </a:p>
          </p:txBody>
        </p:sp>
      </p:grpSp>
      <p:grpSp>
        <p:nvGrpSpPr>
          <p:cNvPr id="24" name="群組 23"/>
          <p:cNvGrpSpPr/>
          <p:nvPr/>
        </p:nvGrpSpPr>
        <p:grpSpPr>
          <a:xfrm>
            <a:off x="6077018" y="540216"/>
            <a:ext cx="583878" cy="4404183"/>
            <a:chOff x="6077018" y="540216"/>
            <a:chExt cx="583878" cy="4404183"/>
          </a:xfrm>
        </p:grpSpPr>
        <mc:AlternateContent xmlns:mc="http://schemas.openxmlformats.org/markup-compatibility/2006">
          <mc:Choice xmlns:a14="http://schemas.microsoft.com/office/drawing/2010/main" Requires="a14">
            <p:sp>
              <p:nvSpPr>
                <p:cNvPr id="14" name="文字方塊 13">
                  <a:extLst>
                    <a:ext uri="{FF2B5EF4-FFF2-40B4-BE49-F238E27FC236}">
                      <a14:artisticCrisscrossEtching id="{3D8BD166-5F1A-40E5-B90C-121CCF0ACF8C}"/>
                    </a:ext>
                  </a:extLst>
                </p:cNvPr>
                <p:cNvSpPr txBox="1"/>
                <p:nvPr/>
              </p:nvSpPr>
              <p:spPr>
                <a:xfrm>
                  <a:off x="6077018" y="1004859"/>
                  <a:ext cx="583878" cy="3939540"/>
                </a:xfrm>
                <a:prstGeom prst="rect">
                  <a:avLst/>
                </a:prstGeom>
                <a:noFill/>
              </p:spPr>
              <p:txBody>
                <a:bodyPr wrap="none" rtlCol="0">
                  <a:spAutoFit/>
                </a:bodyPr>
                <a:lstStyle/>
                <a:p>
                  <a:pPr>
                    <a:lnSpc>
                      <a:spcPts val="3000"/>
                    </a:lnSpc>
                  </a:pPr>
                  <a14:m>
                    <m:oMathPara xmlns:m="http://schemas.openxmlformats.org/officeDocument/2006/math">
                      <m:oMathParaPr>
                        <m:jc m:val="centerGroup"/>
                      </m:oMathParaPr>
                      <m:oMath xmlns:m="http://schemas.openxmlformats.org/officeDocument/2006/math">
                        <m:f>
                          <m:fPr>
                            <m:ctrlPr>
                              <a:rPr lang="en-US" altLang="zh-TW" sz="1200" i="1" smtClean="0">
                                <a:solidFill>
                                  <a:schemeClr val="accent3"/>
                                </a:solidFill>
                                <a:latin typeface="Cambria Math" panose="02040503050406030204" pitchFamily="18" charset="0"/>
                              </a:rPr>
                            </m:ctrlPr>
                          </m:fPr>
                          <m:num>
                            <m:r>
                              <a:rPr lang="en-US" altLang="zh-TW" sz="1200" i="1">
                                <a:solidFill>
                                  <a:schemeClr val="accent3"/>
                                </a:solidFill>
                                <a:latin typeface="Cambria Math" panose="02040503050406030204" pitchFamily="18" charset="0"/>
                              </a:rPr>
                              <m:t>1</m:t>
                            </m:r>
                          </m:num>
                          <m:den>
                            <m:r>
                              <a:rPr lang="en-US" altLang="zh-TW" sz="1200" b="0" i="1" smtClean="0">
                                <a:solidFill>
                                  <a:schemeClr val="accent3"/>
                                </a:solidFill>
                                <a:latin typeface="Cambria Math" panose="02040503050406030204" pitchFamily="18" charset="0"/>
                              </a:rPr>
                              <m:t>4</m:t>
                            </m:r>
                            <m:rad>
                              <m:radPr>
                                <m:degHide m:val="on"/>
                                <m:ctrlPr>
                                  <a:rPr lang="en-US" altLang="zh-TW" sz="1200" i="1">
                                    <a:solidFill>
                                      <a:schemeClr val="accent3"/>
                                    </a:solidFill>
                                    <a:latin typeface="Cambria Math" panose="02040503050406030204" pitchFamily="18" charset="0"/>
                                  </a:rPr>
                                </m:ctrlPr>
                              </m:radPr>
                              <m:deg/>
                              <m:e>
                                <m:r>
                                  <a:rPr lang="en-US" altLang="zh-TW" sz="1200" i="1">
                                    <a:solidFill>
                                      <a:schemeClr val="accent3"/>
                                    </a:solidFill>
                                    <a:latin typeface="Cambria Math" panose="02040503050406030204" pitchFamily="18" charset="0"/>
                                  </a:rPr>
                                  <m:t>3</m:t>
                                </m:r>
                              </m:e>
                            </m:rad>
                          </m:den>
                        </m:f>
                      </m:oMath>
                    </m:oMathPara>
                  </a14:m>
                  <a:endParaRPr lang="en-US" altLang="zh-TW" sz="1200" dirty="0">
                    <a:solidFill>
                      <a:schemeClr val="accent3"/>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3"/>
                                </a:solidFill>
                                <a:latin typeface="Cambria Math" panose="02040503050406030204" pitchFamily="18" charset="0"/>
                              </a:rPr>
                            </m:ctrlPr>
                          </m:fPr>
                          <m:num>
                            <m:r>
                              <a:rPr lang="en-US" altLang="zh-TW" sz="1200" i="1">
                                <a:solidFill>
                                  <a:schemeClr val="accent3"/>
                                </a:solidFill>
                                <a:latin typeface="Cambria Math" panose="02040503050406030204" pitchFamily="18" charset="0"/>
                              </a:rPr>
                              <m:t>1</m:t>
                            </m:r>
                          </m:num>
                          <m:den>
                            <m:r>
                              <a:rPr lang="en-US" altLang="zh-TW" sz="1200" i="1">
                                <a:solidFill>
                                  <a:schemeClr val="accent3"/>
                                </a:solidFill>
                                <a:latin typeface="Cambria Math" panose="02040503050406030204" pitchFamily="18" charset="0"/>
                              </a:rPr>
                              <m:t>4</m:t>
                            </m:r>
                            <m:rad>
                              <m:radPr>
                                <m:degHide m:val="on"/>
                                <m:ctrlPr>
                                  <a:rPr lang="en-US" altLang="zh-TW" sz="1200" i="1">
                                    <a:solidFill>
                                      <a:schemeClr val="accent3"/>
                                    </a:solidFill>
                                    <a:latin typeface="Cambria Math" panose="02040503050406030204" pitchFamily="18" charset="0"/>
                                  </a:rPr>
                                </m:ctrlPr>
                              </m:radPr>
                              <m:deg/>
                              <m:e>
                                <m:r>
                                  <a:rPr lang="en-US" altLang="zh-TW" sz="1200" i="1">
                                    <a:solidFill>
                                      <a:schemeClr val="accent3"/>
                                    </a:solidFill>
                                    <a:latin typeface="Cambria Math" panose="02040503050406030204" pitchFamily="18" charset="0"/>
                                  </a:rPr>
                                  <m:t>3</m:t>
                                </m:r>
                              </m:e>
                            </m:rad>
                          </m:den>
                        </m:f>
                        <m:r>
                          <a:rPr lang="en-US" altLang="zh-TW" sz="1200" i="1">
                            <a:solidFill>
                              <a:schemeClr val="accent3"/>
                            </a:solidFill>
                            <a:latin typeface="Cambria Math" panose="02040503050406030204" pitchFamily="18" charset="0"/>
                          </a:rPr>
                          <m:t> </m:t>
                        </m:r>
                      </m:oMath>
                    </m:oMathPara>
                  </a14:m>
                  <a:endParaRPr lang="en-US" altLang="zh-TW" sz="1200" dirty="0">
                    <a:solidFill>
                      <a:schemeClr val="accent3"/>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3"/>
                                </a:solidFill>
                                <a:latin typeface="Cambria Math" panose="02040503050406030204" pitchFamily="18" charset="0"/>
                              </a:rPr>
                            </m:ctrlPr>
                          </m:fPr>
                          <m:num>
                            <m:rad>
                              <m:radPr>
                                <m:degHide m:val="on"/>
                                <m:ctrlPr>
                                  <a:rPr lang="en-US" altLang="zh-TW" sz="1200" i="1">
                                    <a:solidFill>
                                      <a:schemeClr val="accent3"/>
                                    </a:solidFill>
                                    <a:latin typeface="Cambria Math" panose="02040503050406030204" pitchFamily="18" charset="0"/>
                                  </a:rPr>
                                </m:ctrlPr>
                              </m:radPr>
                              <m:deg/>
                              <m:e>
                                <m:r>
                                  <a:rPr lang="en-US" altLang="zh-TW" sz="1200" i="1">
                                    <a:solidFill>
                                      <a:schemeClr val="accent3"/>
                                    </a:solidFill>
                                    <a:latin typeface="Cambria Math" panose="02040503050406030204" pitchFamily="18" charset="0"/>
                                  </a:rPr>
                                  <m:t>3</m:t>
                                </m:r>
                              </m:e>
                            </m:rad>
                          </m:num>
                          <m:den>
                            <m:r>
                              <a:rPr lang="en-US" altLang="zh-TW" sz="1200" b="0" i="1" smtClean="0">
                                <a:solidFill>
                                  <a:schemeClr val="accent3"/>
                                </a:solidFill>
                                <a:latin typeface="Cambria Math" panose="02040503050406030204" pitchFamily="18" charset="0"/>
                              </a:rPr>
                              <m:t>16</m:t>
                            </m:r>
                          </m:den>
                        </m:f>
                      </m:oMath>
                    </m:oMathPara>
                  </a14:m>
                  <a:endParaRPr lang="en-US" altLang="zh-TW" sz="1200" dirty="0">
                    <a:solidFill>
                      <a:schemeClr val="accent3"/>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3"/>
                                </a:solidFill>
                                <a:latin typeface="Cambria Math" panose="02040503050406030204" pitchFamily="18" charset="0"/>
                              </a:rPr>
                            </m:ctrlPr>
                          </m:fPr>
                          <m:num>
                            <m:rad>
                              <m:radPr>
                                <m:degHide m:val="on"/>
                                <m:ctrlPr>
                                  <a:rPr lang="en-US" altLang="zh-TW" sz="1200" i="1">
                                    <a:solidFill>
                                      <a:schemeClr val="accent3"/>
                                    </a:solidFill>
                                    <a:latin typeface="Cambria Math" panose="02040503050406030204" pitchFamily="18" charset="0"/>
                                  </a:rPr>
                                </m:ctrlPr>
                              </m:radPr>
                              <m:deg/>
                              <m:e>
                                <m:r>
                                  <a:rPr lang="en-US" altLang="zh-TW" sz="1200" i="1">
                                    <a:solidFill>
                                      <a:schemeClr val="accent3"/>
                                    </a:solidFill>
                                    <a:latin typeface="Cambria Math" panose="02040503050406030204" pitchFamily="18" charset="0"/>
                                  </a:rPr>
                                  <m:t>3</m:t>
                                </m:r>
                              </m:e>
                            </m:rad>
                          </m:num>
                          <m:den>
                            <m:r>
                              <a:rPr lang="en-US" altLang="zh-TW" sz="1200" i="1">
                                <a:solidFill>
                                  <a:schemeClr val="accent3"/>
                                </a:solidFill>
                                <a:latin typeface="Cambria Math" panose="02040503050406030204" pitchFamily="18" charset="0"/>
                              </a:rPr>
                              <m:t>16</m:t>
                            </m:r>
                          </m:den>
                        </m:f>
                        <m:r>
                          <a:rPr lang="en-US" altLang="zh-TW" sz="1200" i="1">
                            <a:solidFill>
                              <a:schemeClr val="accent3"/>
                            </a:solidFill>
                            <a:latin typeface="Cambria Math" panose="02040503050406030204" pitchFamily="18" charset="0"/>
                          </a:rPr>
                          <m:t> </m:t>
                        </m:r>
                      </m:oMath>
                    </m:oMathPara>
                  </a14:m>
                  <a:endParaRPr lang="en-US" altLang="zh-TW" sz="1200" dirty="0">
                    <a:solidFill>
                      <a:schemeClr val="accent3"/>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3"/>
                                </a:solidFill>
                                <a:latin typeface="Cambria Math" panose="02040503050406030204" pitchFamily="18" charset="0"/>
                              </a:rPr>
                            </m:ctrlPr>
                          </m:fPr>
                          <m:num>
                            <m:rad>
                              <m:radPr>
                                <m:degHide m:val="on"/>
                                <m:ctrlPr>
                                  <a:rPr lang="en-US" altLang="zh-TW" sz="1200" i="1">
                                    <a:solidFill>
                                      <a:schemeClr val="accent3"/>
                                    </a:solidFill>
                                    <a:latin typeface="Cambria Math" panose="02040503050406030204" pitchFamily="18" charset="0"/>
                                  </a:rPr>
                                </m:ctrlPr>
                              </m:radPr>
                              <m:deg/>
                              <m:e>
                                <m:r>
                                  <a:rPr lang="en-US" altLang="zh-TW" sz="1200" i="1">
                                    <a:solidFill>
                                      <a:schemeClr val="accent3"/>
                                    </a:solidFill>
                                    <a:latin typeface="Cambria Math" panose="02040503050406030204" pitchFamily="18" charset="0"/>
                                  </a:rPr>
                                  <m:t>3</m:t>
                                </m:r>
                              </m:e>
                            </m:rad>
                          </m:num>
                          <m:den>
                            <m:r>
                              <a:rPr lang="en-US" altLang="zh-TW" sz="1200" i="1">
                                <a:solidFill>
                                  <a:schemeClr val="accent3"/>
                                </a:solidFill>
                                <a:latin typeface="Cambria Math" panose="02040503050406030204" pitchFamily="18" charset="0"/>
                              </a:rPr>
                              <m:t>16</m:t>
                            </m:r>
                          </m:den>
                        </m:f>
                      </m:oMath>
                    </m:oMathPara>
                  </a14:m>
                  <a:endParaRPr lang="en-US" altLang="zh-TW" sz="1200" dirty="0">
                    <a:solidFill>
                      <a:schemeClr val="accent3"/>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3"/>
                                </a:solidFill>
                                <a:latin typeface="Cambria Math" panose="02040503050406030204" pitchFamily="18" charset="0"/>
                              </a:rPr>
                            </m:ctrlPr>
                          </m:fPr>
                          <m:num>
                            <m:rad>
                              <m:radPr>
                                <m:degHide m:val="on"/>
                                <m:ctrlPr>
                                  <a:rPr lang="en-US" altLang="zh-TW" sz="1200" i="1">
                                    <a:solidFill>
                                      <a:schemeClr val="accent3"/>
                                    </a:solidFill>
                                    <a:latin typeface="Cambria Math" panose="02040503050406030204" pitchFamily="18" charset="0"/>
                                  </a:rPr>
                                </m:ctrlPr>
                              </m:radPr>
                              <m:deg/>
                              <m:e>
                                <m:r>
                                  <a:rPr lang="en-US" altLang="zh-TW" sz="1200" i="1">
                                    <a:solidFill>
                                      <a:schemeClr val="accent3"/>
                                    </a:solidFill>
                                    <a:latin typeface="Cambria Math" panose="02040503050406030204" pitchFamily="18" charset="0"/>
                                  </a:rPr>
                                  <m:t>3</m:t>
                                </m:r>
                              </m:e>
                            </m:rad>
                          </m:num>
                          <m:den>
                            <m:r>
                              <a:rPr lang="en-US" altLang="zh-TW" sz="1200" i="1">
                                <a:solidFill>
                                  <a:schemeClr val="accent3"/>
                                </a:solidFill>
                                <a:latin typeface="Cambria Math" panose="02040503050406030204" pitchFamily="18" charset="0"/>
                              </a:rPr>
                              <m:t>16</m:t>
                            </m:r>
                          </m:den>
                        </m:f>
                      </m:oMath>
                    </m:oMathPara>
                  </a14:m>
                  <a:endParaRPr lang="en-US" altLang="zh-TW" sz="1200" dirty="0">
                    <a:solidFill>
                      <a:schemeClr val="accent3"/>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3"/>
                                </a:solidFill>
                                <a:latin typeface="Cambria Math" panose="02040503050406030204" pitchFamily="18" charset="0"/>
                              </a:rPr>
                            </m:ctrlPr>
                          </m:fPr>
                          <m:num>
                            <m:r>
                              <a:rPr lang="en-US" altLang="zh-TW" sz="1200" i="1">
                                <a:solidFill>
                                  <a:schemeClr val="accent3"/>
                                </a:solidFill>
                                <a:latin typeface="Cambria Math" panose="02040503050406030204" pitchFamily="18" charset="0"/>
                              </a:rPr>
                              <m:t>1</m:t>
                            </m:r>
                          </m:num>
                          <m:den>
                            <m:r>
                              <a:rPr lang="en-US" altLang="zh-TW" sz="1200" i="1">
                                <a:solidFill>
                                  <a:schemeClr val="accent3"/>
                                </a:solidFill>
                                <a:latin typeface="Cambria Math" panose="02040503050406030204" pitchFamily="18" charset="0"/>
                              </a:rPr>
                              <m:t>16</m:t>
                            </m:r>
                            <m:rad>
                              <m:radPr>
                                <m:degHide m:val="on"/>
                                <m:ctrlPr>
                                  <a:rPr lang="en-US" altLang="zh-TW" sz="1200" i="1">
                                    <a:solidFill>
                                      <a:schemeClr val="accent3"/>
                                    </a:solidFill>
                                    <a:latin typeface="Cambria Math" panose="02040503050406030204" pitchFamily="18" charset="0"/>
                                  </a:rPr>
                                </m:ctrlPr>
                              </m:radPr>
                              <m:deg/>
                              <m:e>
                                <m:r>
                                  <a:rPr lang="en-US" altLang="zh-TW" sz="1200" i="1">
                                    <a:solidFill>
                                      <a:schemeClr val="accent3"/>
                                    </a:solidFill>
                                    <a:latin typeface="Cambria Math" panose="02040503050406030204" pitchFamily="18" charset="0"/>
                                  </a:rPr>
                                  <m:t>3</m:t>
                                </m:r>
                              </m:e>
                            </m:rad>
                          </m:den>
                        </m:f>
                      </m:oMath>
                    </m:oMathPara>
                  </a14:m>
                  <a:endParaRPr lang="en-US" altLang="zh-TW" sz="1200" dirty="0">
                    <a:solidFill>
                      <a:schemeClr val="accent3"/>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3"/>
                                </a:solidFill>
                                <a:latin typeface="Cambria Math" panose="02040503050406030204" pitchFamily="18" charset="0"/>
                              </a:rPr>
                            </m:ctrlPr>
                          </m:fPr>
                          <m:num>
                            <m:r>
                              <a:rPr lang="en-US" altLang="zh-TW" sz="1200" i="1">
                                <a:solidFill>
                                  <a:schemeClr val="accent3"/>
                                </a:solidFill>
                                <a:latin typeface="Cambria Math" panose="02040503050406030204" pitchFamily="18" charset="0"/>
                              </a:rPr>
                              <m:t>1</m:t>
                            </m:r>
                          </m:num>
                          <m:den>
                            <m:r>
                              <a:rPr lang="en-US" altLang="zh-TW" sz="1200" i="1">
                                <a:solidFill>
                                  <a:schemeClr val="accent3"/>
                                </a:solidFill>
                                <a:latin typeface="Cambria Math" panose="02040503050406030204" pitchFamily="18" charset="0"/>
                              </a:rPr>
                              <m:t>16</m:t>
                            </m:r>
                            <m:rad>
                              <m:radPr>
                                <m:degHide m:val="on"/>
                                <m:ctrlPr>
                                  <a:rPr lang="en-US" altLang="zh-TW" sz="1200" i="1">
                                    <a:solidFill>
                                      <a:schemeClr val="accent3"/>
                                    </a:solidFill>
                                    <a:latin typeface="Cambria Math" panose="02040503050406030204" pitchFamily="18" charset="0"/>
                                  </a:rPr>
                                </m:ctrlPr>
                              </m:radPr>
                              <m:deg/>
                              <m:e>
                                <m:r>
                                  <a:rPr lang="en-US" altLang="zh-TW" sz="1200" i="1">
                                    <a:solidFill>
                                      <a:schemeClr val="accent3"/>
                                    </a:solidFill>
                                    <a:latin typeface="Cambria Math" panose="02040503050406030204" pitchFamily="18" charset="0"/>
                                  </a:rPr>
                                  <m:t>3</m:t>
                                </m:r>
                              </m:e>
                            </m:rad>
                          </m:den>
                        </m:f>
                      </m:oMath>
                    </m:oMathPara>
                  </a14:m>
                  <a:endParaRPr lang="en-US" altLang="zh-TW" sz="1200" dirty="0">
                    <a:solidFill>
                      <a:schemeClr val="accent3"/>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3"/>
                                </a:solidFill>
                                <a:latin typeface="Cambria Math" panose="02040503050406030204" pitchFamily="18" charset="0"/>
                              </a:rPr>
                            </m:ctrlPr>
                          </m:fPr>
                          <m:num>
                            <m:r>
                              <a:rPr lang="en-US" altLang="zh-TW" sz="1200" i="1">
                                <a:solidFill>
                                  <a:schemeClr val="accent3"/>
                                </a:solidFill>
                                <a:latin typeface="Cambria Math" panose="02040503050406030204" pitchFamily="18" charset="0"/>
                              </a:rPr>
                              <m:t>1</m:t>
                            </m:r>
                          </m:num>
                          <m:den>
                            <m:r>
                              <a:rPr lang="en-US" altLang="zh-TW" sz="1200" i="1">
                                <a:solidFill>
                                  <a:schemeClr val="accent3"/>
                                </a:solidFill>
                                <a:latin typeface="Cambria Math" panose="02040503050406030204" pitchFamily="18" charset="0"/>
                              </a:rPr>
                              <m:t>16</m:t>
                            </m:r>
                            <m:rad>
                              <m:radPr>
                                <m:degHide m:val="on"/>
                                <m:ctrlPr>
                                  <a:rPr lang="en-US" altLang="zh-TW" sz="1200" i="1">
                                    <a:solidFill>
                                      <a:schemeClr val="accent3"/>
                                    </a:solidFill>
                                    <a:latin typeface="Cambria Math" panose="02040503050406030204" pitchFamily="18" charset="0"/>
                                  </a:rPr>
                                </m:ctrlPr>
                              </m:radPr>
                              <m:deg/>
                              <m:e>
                                <m:r>
                                  <a:rPr lang="en-US" altLang="zh-TW" sz="1200" i="1">
                                    <a:solidFill>
                                      <a:schemeClr val="accent3"/>
                                    </a:solidFill>
                                    <a:latin typeface="Cambria Math" panose="02040503050406030204" pitchFamily="18" charset="0"/>
                                  </a:rPr>
                                  <m:t>3</m:t>
                                </m:r>
                              </m:e>
                            </m:rad>
                          </m:den>
                        </m:f>
                      </m:oMath>
                    </m:oMathPara>
                  </a14:m>
                  <a:endParaRPr lang="en-US" altLang="zh-TW" sz="1200" dirty="0">
                    <a:solidFill>
                      <a:schemeClr val="accent3"/>
                    </a:solidFill>
                  </a:endParaRPr>
                </a:p>
                <a:p>
                  <a:pPr>
                    <a:lnSpc>
                      <a:spcPts val="3000"/>
                    </a:lnSpc>
                  </a:pPr>
                  <a14:m>
                    <m:oMathPara xmlns:m="http://schemas.openxmlformats.org/officeDocument/2006/math">
                      <m:oMathParaPr>
                        <m:jc m:val="centerGroup"/>
                      </m:oMathParaPr>
                      <m:oMath xmlns:m="http://schemas.openxmlformats.org/officeDocument/2006/math">
                        <m:f>
                          <m:fPr>
                            <m:ctrlPr>
                              <a:rPr lang="en-US" altLang="zh-TW" sz="1200" i="1">
                                <a:solidFill>
                                  <a:schemeClr val="accent3"/>
                                </a:solidFill>
                                <a:latin typeface="Cambria Math" panose="02040503050406030204" pitchFamily="18" charset="0"/>
                              </a:rPr>
                            </m:ctrlPr>
                          </m:fPr>
                          <m:num>
                            <m:r>
                              <a:rPr lang="en-US" altLang="zh-TW" sz="1200" i="1">
                                <a:solidFill>
                                  <a:schemeClr val="accent3"/>
                                </a:solidFill>
                                <a:latin typeface="Cambria Math" panose="02040503050406030204" pitchFamily="18" charset="0"/>
                              </a:rPr>
                              <m:t>1</m:t>
                            </m:r>
                          </m:num>
                          <m:den>
                            <m:r>
                              <a:rPr lang="en-US" altLang="zh-TW" sz="1200" i="1">
                                <a:solidFill>
                                  <a:schemeClr val="accent3"/>
                                </a:solidFill>
                                <a:latin typeface="Cambria Math" panose="02040503050406030204" pitchFamily="18" charset="0"/>
                              </a:rPr>
                              <m:t>16</m:t>
                            </m:r>
                            <m:rad>
                              <m:radPr>
                                <m:degHide m:val="on"/>
                                <m:ctrlPr>
                                  <a:rPr lang="en-US" altLang="zh-TW" sz="1200" i="1">
                                    <a:solidFill>
                                      <a:schemeClr val="accent3"/>
                                    </a:solidFill>
                                    <a:latin typeface="Cambria Math" panose="02040503050406030204" pitchFamily="18" charset="0"/>
                                  </a:rPr>
                                </m:ctrlPr>
                              </m:radPr>
                              <m:deg/>
                              <m:e>
                                <m:r>
                                  <a:rPr lang="en-US" altLang="zh-TW" sz="1200" i="1">
                                    <a:solidFill>
                                      <a:schemeClr val="accent3"/>
                                    </a:solidFill>
                                    <a:latin typeface="Cambria Math" panose="02040503050406030204" pitchFamily="18" charset="0"/>
                                  </a:rPr>
                                  <m:t>3</m:t>
                                </m:r>
                              </m:e>
                            </m:rad>
                          </m:den>
                        </m:f>
                      </m:oMath>
                    </m:oMathPara>
                  </a14:m>
                  <a:endParaRPr lang="en-US" altLang="zh-TW" sz="1200" dirty="0">
                    <a:solidFill>
                      <a:schemeClr val="accent3"/>
                    </a:solidFill>
                  </a:endParaRPr>
                </a:p>
              </p:txBody>
            </p:sp>
          </mc:Choice>
          <mc:Fallback>
            <p:sp>
              <p:nvSpPr>
                <p:cNvPr id="14" name="文字方塊 13"/>
                <p:cNvSpPr txBox="1">
                  <a:spLocks noRot="1" noChangeAspect="1" noMove="1" noResize="1" noEditPoints="1" noAdjustHandles="1" noChangeArrowheads="1" noChangeShapeType="1" noTextEdit="1"/>
                </p:cNvSpPr>
                <p:nvPr/>
              </p:nvSpPr>
              <p:spPr>
                <a:xfrm>
                  <a:off x="6077018" y="1004859"/>
                  <a:ext cx="583878" cy="3939540"/>
                </a:xfrm>
                <a:prstGeom prst="rect">
                  <a:avLst/>
                </a:prstGeom>
                <a:blipFill rotWithShape="1">
                  <a:blip r:embed="rId5"/>
                  <a:stretch>
                    <a:fillRect/>
                  </a:stretch>
                </a:blipFill>
              </p:spPr>
              <p:txBody>
                <a:bodyPr/>
                <a:lstStyle/>
                <a:p>
                  <a:r>
                    <a:rPr lang="zh-TW" altLang="en-US">
                      <a:noFill/>
                    </a:rPr>
                    <a:t> </a:t>
                  </a:r>
                  <a:endParaRPr lang="zh-TW" altLang="en-US">
                    <a:noFill/>
                  </a:endParaRPr>
                </a:p>
              </p:txBody>
            </p:sp>
          </mc:Fallback>
        </mc:AlternateContent>
        <p:sp>
          <p:nvSpPr>
            <p:cNvPr id="18" name="矩形 17"/>
            <p:cNvSpPr/>
            <p:nvPr/>
          </p:nvSpPr>
          <p:spPr>
            <a:xfrm>
              <a:off x="6116091" y="540216"/>
              <a:ext cx="385042" cy="369332"/>
            </a:xfrm>
            <a:prstGeom prst="rect">
              <a:avLst/>
            </a:prstGeom>
          </p:spPr>
          <p:txBody>
            <a:bodyPr wrap="none">
              <a:spAutoFit/>
            </a:bodyPr>
            <a:lstStyle/>
            <a:p>
              <a:r>
                <a:rPr lang="en-US" altLang="zh-TW" dirty="0" err="1"/>
                <a:t>w</a:t>
              </a:r>
              <a:r>
                <a:rPr lang="en-US" altLang="zh-TW" baseline="-25000" dirty="0" err="1"/>
                <a:t>i</a:t>
              </a:r>
              <a:endParaRPr lang="zh-TW" altLang="en-US" dirty="0"/>
            </a:p>
          </p:txBody>
        </p:sp>
      </p:grpSp>
      <p:grpSp>
        <p:nvGrpSpPr>
          <p:cNvPr id="23" name="群組 22"/>
          <p:cNvGrpSpPr/>
          <p:nvPr/>
        </p:nvGrpSpPr>
        <p:grpSpPr>
          <a:xfrm>
            <a:off x="5415258" y="547860"/>
            <a:ext cx="700833" cy="4352937"/>
            <a:chOff x="5415258" y="547860"/>
            <a:chExt cx="700833" cy="4352937"/>
          </a:xfrm>
        </p:grpSpPr>
        <p:sp>
          <p:nvSpPr>
            <p:cNvPr id="12" name="文字方塊 11"/>
            <p:cNvSpPr txBox="1"/>
            <p:nvPr/>
          </p:nvSpPr>
          <p:spPr>
            <a:xfrm>
              <a:off x="5525413" y="1004859"/>
              <a:ext cx="447558" cy="3895938"/>
            </a:xfrm>
            <a:prstGeom prst="rect">
              <a:avLst/>
            </a:prstGeom>
            <a:noFill/>
          </p:spPr>
          <p:txBody>
            <a:bodyPr wrap="none" rtlCol="0">
              <a:spAutoFit/>
            </a:bodyPr>
            <a:lstStyle/>
            <a:p>
              <a:pPr>
                <a:lnSpc>
                  <a:spcPts val="3000"/>
                </a:lnSpc>
              </a:pPr>
              <a:r>
                <a:rPr lang="en-US" altLang="zh-TW" dirty="0"/>
                <a:t>+1</a:t>
              </a:r>
              <a:endParaRPr lang="en-US" altLang="zh-TW" dirty="0"/>
            </a:p>
            <a:p>
              <a:pPr>
                <a:lnSpc>
                  <a:spcPts val="3000"/>
                </a:lnSpc>
              </a:pPr>
              <a:r>
                <a:rPr lang="en-US" altLang="zh-TW" dirty="0"/>
                <a:t>+1</a:t>
              </a:r>
              <a:endParaRPr lang="en-US" altLang="zh-TW" dirty="0"/>
            </a:p>
            <a:p>
              <a:pPr>
                <a:lnSpc>
                  <a:spcPts val="3000"/>
                </a:lnSpc>
              </a:pPr>
              <a:r>
                <a:rPr lang="en-US" altLang="zh-TW" dirty="0">
                  <a:solidFill>
                    <a:srgbClr val="FF0000"/>
                  </a:solidFill>
                </a:rPr>
                <a:t>-1</a:t>
              </a:r>
              <a:endParaRPr lang="en-US" altLang="zh-TW" dirty="0">
                <a:solidFill>
                  <a:srgbClr val="FF0000"/>
                </a:solidFill>
              </a:endParaRPr>
            </a:p>
            <a:p>
              <a:pPr>
                <a:lnSpc>
                  <a:spcPts val="3000"/>
                </a:lnSpc>
              </a:pPr>
              <a:r>
                <a:rPr lang="en-US" altLang="zh-TW" dirty="0">
                  <a:solidFill>
                    <a:srgbClr val="FF0000"/>
                  </a:solidFill>
                </a:rPr>
                <a:t>+1</a:t>
              </a:r>
              <a:endParaRPr lang="en-US" altLang="zh-TW" dirty="0">
                <a:solidFill>
                  <a:srgbClr val="FF0000"/>
                </a:solidFill>
              </a:endParaRPr>
            </a:p>
            <a:p>
              <a:pPr>
                <a:lnSpc>
                  <a:spcPts val="3000"/>
                </a:lnSpc>
              </a:pPr>
              <a:r>
                <a:rPr lang="en-US" altLang="zh-TW" dirty="0">
                  <a:solidFill>
                    <a:srgbClr val="FF0000"/>
                  </a:solidFill>
                </a:rPr>
                <a:t>-1</a:t>
              </a:r>
              <a:endParaRPr lang="en-US" altLang="zh-TW" dirty="0">
                <a:solidFill>
                  <a:srgbClr val="FF0000"/>
                </a:solidFill>
              </a:endParaRPr>
            </a:p>
            <a:p>
              <a:pPr>
                <a:lnSpc>
                  <a:spcPts val="3000"/>
                </a:lnSpc>
              </a:pPr>
              <a:r>
                <a:rPr lang="en-US" altLang="zh-TW" dirty="0">
                  <a:solidFill>
                    <a:srgbClr val="FF0000"/>
                  </a:solidFill>
                </a:rPr>
                <a:t>+1</a:t>
              </a:r>
              <a:endParaRPr lang="en-US" altLang="zh-TW" dirty="0">
                <a:solidFill>
                  <a:srgbClr val="FF0000"/>
                </a:solidFill>
              </a:endParaRPr>
            </a:p>
            <a:p>
              <a:pPr>
                <a:lnSpc>
                  <a:spcPts val="3000"/>
                </a:lnSpc>
              </a:pPr>
              <a:r>
                <a:rPr lang="en-US" altLang="zh-TW" dirty="0"/>
                <a:t>-1</a:t>
              </a:r>
              <a:endParaRPr lang="en-US" altLang="zh-TW" dirty="0"/>
            </a:p>
            <a:p>
              <a:pPr>
                <a:lnSpc>
                  <a:spcPts val="3000"/>
                </a:lnSpc>
              </a:pPr>
              <a:r>
                <a:rPr lang="en-US" altLang="zh-TW" dirty="0"/>
                <a:t>+1</a:t>
              </a:r>
              <a:endParaRPr lang="en-US" altLang="zh-TW" dirty="0"/>
            </a:p>
            <a:p>
              <a:pPr>
                <a:lnSpc>
                  <a:spcPts val="3000"/>
                </a:lnSpc>
              </a:pPr>
              <a:r>
                <a:rPr lang="en-US" altLang="zh-TW" dirty="0"/>
                <a:t>+1</a:t>
              </a:r>
              <a:endParaRPr lang="en-US" altLang="zh-TW" dirty="0"/>
            </a:p>
            <a:p>
              <a:pPr>
                <a:lnSpc>
                  <a:spcPts val="3000"/>
                </a:lnSpc>
              </a:pPr>
              <a:r>
                <a:rPr lang="en-US" altLang="zh-TW" dirty="0"/>
                <a:t>+1</a:t>
              </a:r>
              <a:endParaRPr lang="zh-TW" altLang="en-US" dirty="0"/>
            </a:p>
          </p:txBody>
        </p:sp>
        <p:sp>
          <p:nvSpPr>
            <p:cNvPr id="19" name="文字方塊 18"/>
            <p:cNvSpPr txBox="1"/>
            <p:nvPr/>
          </p:nvSpPr>
          <p:spPr>
            <a:xfrm>
              <a:off x="5415258" y="547860"/>
              <a:ext cx="700833" cy="369332"/>
            </a:xfrm>
            <a:prstGeom prst="rect">
              <a:avLst/>
            </a:prstGeom>
            <a:noFill/>
          </p:spPr>
          <p:txBody>
            <a:bodyPr wrap="none" rtlCol="0">
              <a:spAutoFit/>
            </a:bodyPr>
            <a:lstStyle/>
            <a:p>
              <a:r>
                <a:rPr lang="en-US" altLang="zh-TW" dirty="0"/>
                <a:t>h</a:t>
              </a:r>
              <a:r>
                <a:rPr lang="en-US" altLang="zh-TW" baseline="-25000" dirty="0"/>
                <a:t>2</a:t>
              </a:r>
              <a:r>
                <a:rPr lang="en-US" altLang="zh-TW" dirty="0"/>
                <a:t>(x</a:t>
              </a:r>
              <a:r>
                <a:rPr lang="en-US" altLang="zh-TW" baseline="-25000" dirty="0"/>
                <a:t>i</a:t>
              </a:r>
              <a:r>
                <a:rPr lang="en-US" altLang="zh-TW" dirty="0"/>
                <a:t>)</a:t>
              </a:r>
              <a:endParaRPr lang="zh-TW" altLang="en-US" dirty="0"/>
            </a:p>
          </p:txBody>
        </p:sp>
      </p:grpSp>
      <p:grpSp>
        <p:nvGrpSpPr>
          <p:cNvPr id="21" name="群組 20"/>
          <p:cNvGrpSpPr/>
          <p:nvPr/>
        </p:nvGrpSpPr>
        <p:grpSpPr>
          <a:xfrm>
            <a:off x="3399166" y="547860"/>
            <a:ext cx="700833" cy="4352937"/>
            <a:chOff x="3399166" y="547860"/>
            <a:chExt cx="700833" cy="4352937"/>
          </a:xfrm>
        </p:grpSpPr>
        <p:sp>
          <p:nvSpPr>
            <p:cNvPr id="7" name="文字方塊 6"/>
            <p:cNvSpPr txBox="1"/>
            <p:nvPr/>
          </p:nvSpPr>
          <p:spPr>
            <a:xfrm>
              <a:off x="3525804" y="1004859"/>
              <a:ext cx="447558" cy="3895938"/>
            </a:xfrm>
            <a:prstGeom prst="rect">
              <a:avLst/>
            </a:prstGeom>
            <a:noFill/>
          </p:spPr>
          <p:txBody>
            <a:bodyPr wrap="none" rtlCol="0">
              <a:spAutoFit/>
            </a:bodyPr>
            <a:lstStyle/>
            <a:p>
              <a:pPr>
                <a:lnSpc>
                  <a:spcPts val="3000"/>
                </a:lnSpc>
              </a:pPr>
              <a:r>
                <a:rPr lang="en-US" altLang="zh-TW" dirty="0">
                  <a:solidFill>
                    <a:srgbClr val="FF0000"/>
                  </a:solidFill>
                </a:rPr>
                <a:t>-1</a:t>
              </a:r>
              <a:endParaRPr lang="en-US" altLang="zh-TW" dirty="0">
                <a:solidFill>
                  <a:srgbClr val="FF0000"/>
                </a:solidFill>
              </a:endParaRPr>
            </a:p>
            <a:p>
              <a:pPr>
                <a:lnSpc>
                  <a:spcPts val="3000"/>
                </a:lnSpc>
              </a:pPr>
              <a:r>
                <a:rPr lang="en-US" altLang="zh-TW" dirty="0">
                  <a:solidFill>
                    <a:srgbClr val="FF0000"/>
                  </a:solidFill>
                </a:rPr>
                <a:t>-1</a:t>
              </a:r>
              <a:endParaRPr lang="en-US" altLang="zh-TW" dirty="0">
                <a:solidFill>
                  <a:srgbClr val="FF0000"/>
                </a:solidFill>
              </a:endParaRPr>
            </a:p>
            <a:p>
              <a:pPr>
                <a:lnSpc>
                  <a:spcPts val="3000"/>
                </a:lnSpc>
              </a:pPr>
              <a:r>
                <a:rPr lang="en-US" altLang="zh-TW" dirty="0"/>
                <a:t>+1</a:t>
              </a:r>
              <a:endParaRPr lang="en-US" altLang="zh-TW" dirty="0"/>
            </a:p>
            <a:p>
              <a:pPr>
                <a:lnSpc>
                  <a:spcPts val="3000"/>
                </a:lnSpc>
              </a:pPr>
              <a:r>
                <a:rPr lang="en-US" altLang="zh-TW" dirty="0"/>
                <a:t>-1</a:t>
              </a:r>
              <a:endParaRPr lang="en-US" altLang="zh-TW" dirty="0"/>
            </a:p>
            <a:p>
              <a:pPr>
                <a:lnSpc>
                  <a:spcPts val="3000"/>
                </a:lnSpc>
              </a:pPr>
              <a:r>
                <a:rPr lang="en-US" altLang="zh-TW" dirty="0"/>
                <a:t>+1</a:t>
              </a:r>
              <a:endParaRPr lang="en-US" altLang="zh-TW" dirty="0"/>
            </a:p>
            <a:p>
              <a:pPr>
                <a:lnSpc>
                  <a:spcPts val="3000"/>
                </a:lnSpc>
              </a:pPr>
              <a:r>
                <a:rPr lang="en-US" altLang="zh-TW" dirty="0"/>
                <a:t>-1</a:t>
              </a:r>
              <a:endParaRPr lang="en-US" altLang="zh-TW" dirty="0"/>
            </a:p>
            <a:p>
              <a:pPr>
                <a:lnSpc>
                  <a:spcPts val="3000"/>
                </a:lnSpc>
              </a:pPr>
              <a:r>
                <a:rPr lang="en-US" altLang="zh-TW" dirty="0"/>
                <a:t>-1</a:t>
              </a:r>
              <a:endParaRPr lang="en-US" altLang="zh-TW" dirty="0"/>
            </a:p>
            <a:p>
              <a:pPr>
                <a:lnSpc>
                  <a:spcPts val="3000"/>
                </a:lnSpc>
              </a:pPr>
              <a:r>
                <a:rPr lang="en-US" altLang="zh-TW" dirty="0"/>
                <a:t>+1</a:t>
              </a:r>
              <a:endParaRPr lang="en-US" altLang="zh-TW" dirty="0"/>
            </a:p>
            <a:p>
              <a:pPr>
                <a:lnSpc>
                  <a:spcPts val="3000"/>
                </a:lnSpc>
              </a:pPr>
              <a:r>
                <a:rPr lang="en-US" altLang="zh-TW" dirty="0"/>
                <a:t>+1</a:t>
              </a:r>
              <a:endParaRPr lang="en-US" altLang="zh-TW" dirty="0"/>
            </a:p>
            <a:p>
              <a:pPr>
                <a:lnSpc>
                  <a:spcPts val="3000"/>
                </a:lnSpc>
              </a:pPr>
              <a:r>
                <a:rPr lang="en-US" altLang="zh-TW" dirty="0"/>
                <a:t>+1</a:t>
              </a:r>
              <a:endParaRPr lang="zh-TW" altLang="en-US" dirty="0"/>
            </a:p>
          </p:txBody>
        </p:sp>
        <p:sp>
          <p:nvSpPr>
            <p:cNvPr id="20" name="文字方塊 19"/>
            <p:cNvSpPr txBox="1"/>
            <p:nvPr/>
          </p:nvSpPr>
          <p:spPr>
            <a:xfrm>
              <a:off x="3399166" y="547860"/>
              <a:ext cx="700833" cy="369332"/>
            </a:xfrm>
            <a:prstGeom prst="rect">
              <a:avLst/>
            </a:prstGeom>
            <a:noFill/>
          </p:spPr>
          <p:txBody>
            <a:bodyPr wrap="none" rtlCol="0">
              <a:spAutoFit/>
            </a:bodyPr>
            <a:lstStyle/>
            <a:p>
              <a:r>
                <a:rPr lang="en-US" altLang="zh-TW" dirty="0"/>
                <a:t>h</a:t>
              </a:r>
              <a:r>
                <a:rPr lang="en-US" altLang="zh-TW" baseline="-25000" dirty="0"/>
                <a:t>1</a:t>
              </a:r>
              <a:r>
                <a:rPr lang="en-US" altLang="zh-TW" dirty="0"/>
                <a:t>(x</a:t>
              </a:r>
              <a:r>
                <a:rPr lang="en-US" altLang="zh-TW" baseline="-25000" dirty="0"/>
                <a:t>i</a:t>
              </a:r>
              <a:r>
                <a:rPr lang="en-US" altLang="zh-TW" dirty="0"/>
                <a:t>)</a:t>
              </a:r>
              <a:endParaRPr lang="zh-TW" altLang="en-US" dirty="0"/>
            </a:p>
          </p:txBody>
        </p:sp>
      </p:grpSp>
      <p:cxnSp>
        <p:nvCxnSpPr>
          <p:cNvPr id="26" name="直線接點 25"/>
          <p:cNvCxnSpPr/>
          <p:nvPr/>
        </p:nvCxnSpPr>
        <p:spPr>
          <a:xfrm flipV="1">
            <a:off x="1489841" y="981429"/>
            <a:ext cx="7196959" cy="144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3" grpId="0"/>
      <p:bldP spid="15"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en-US" altLang="zh-CN" sz="4800" dirty="0">
                <a:latin typeface="Arial" panose="020B0604020202020204" pitchFamily="34" charset="0"/>
                <a:ea typeface="SimSun" panose="02010600030101010101" pitchFamily="2" charset="-122"/>
                <a:cs typeface="Arial" panose="020B0604020202020204" pitchFamily="34" charset="0"/>
              </a:rPr>
              <a:t>Reweighting </a:t>
            </a:r>
            <a:endParaRPr lang="en-US" altLang="zh-CN" sz="4800" dirty="0">
              <a:latin typeface="Arial" panose="020B0604020202020204" pitchFamily="34" charset="0"/>
              <a:ea typeface="SimSun" panose="02010600030101010101" pitchFamily="2" charset="-122"/>
              <a:cs typeface="Arial" panose="020B0604020202020204" pitchFamily="34" charset="0"/>
            </a:endParaRPr>
          </a:p>
        </p:txBody>
      </p:sp>
      <p:pic>
        <p:nvPicPr>
          <p:cNvPr id="158723"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736505" y="1935161"/>
            <a:ext cx="6400800" cy="4208463"/>
          </a:xfrm>
        </p:spPr>
      </p:pic>
      <p:pic>
        <p:nvPicPr>
          <p:cNvPr id="158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48600" y="2438400"/>
            <a:ext cx="3648062"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7333" name="AutoShape 5"/>
          <p:cNvSpPr>
            <a:spLocks noChangeArrowheads="1"/>
          </p:cNvSpPr>
          <p:nvPr/>
        </p:nvSpPr>
        <p:spPr bwMode="auto">
          <a:xfrm>
            <a:off x="6121209" y="3821395"/>
            <a:ext cx="1371600" cy="381000"/>
          </a:xfrm>
          <a:prstGeom prst="wedgeRoundRectCallout">
            <a:avLst>
              <a:gd name="adj1" fmla="val -69329"/>
              <a:gd name="adj2" fmla="val 112500"/>
              <a:gd name="adj3" fmla="val 16667"/>
            </a:avLst>
          </a:prstGeom>
          <a:solidFill>
            <a:schemeClr val="accent1"/>
          </a:solidFill>
          <a:ln w="9525">
            <a:solidFill>
              <a:schemeClr val="tx1"/>
            </a:solidFill>
            <a:miter lim="800000"/>
          </a:ln>
        </p:spPr>
        <p:txBody>
          <a:bodyPr/>
          <a:lstStyle/>
          <a:p>
            <a:pPr algn="ctr" eaLnBrk="0" hangingPunct="0"/>
            <a:r>
              <a:rPr lang="en-US" altLang="zh-CN" sz="1600" dirty="0">
                <a:ea typeface="SimSun" panose="02010600030101010101" pitchFamily="2" charset="-122"/>
              </a:rPr>
              <a:t>y * h(x) = 1</a:t>
            </a:r>
            <a:endParaRPr lang="en-US" altLang="zh-CN" sz="1600" dirty="0">
              <a:ea typeface="SimSun" panose="02010600030101010101" pitchFamily="2" charset="-122"/>
            </a:endParaRPr>
          </a:p>
        </p:txBody>
      </p:sp>
      <p:sp>
        <p:nvSpPr>
          <p:cNvPr id="227334" name="AutoShape 6"/>
          <p:cNvSpPr>
            <a:spLocks noChangeArrowheads="1"/>
          </p:cNvSpPr>
          <p:nvPr/>
        </p:nvSpPr>
        <p:spPr bwMode="auto">
          <a:xfrm>
            <a:off x="6248400" y="4495800"/>
            <a:ext cx="1371600" cy="381000"/>
          </a:xfrm>
          <a:prstGeom prst="wedgeRoundRectCallout">
            <a:avLst>
              <a:gd name="adj1" fmla="val -81366"/>
              <a:gd name="adj2" fmla="val -5417"/>
              <a:gd name="adj3" fmla="val 16667"/>
            </a:avLst>
          </a:prstGeom>
          <a:solidFill>
            <a:schemeClr val="accent1"/>
          </a:solidFill>
          <a:ln w="9525">
            <a:solidFill>
              <a:schemeClr val="tx1"/>
            </a:solidFill>
            <a:miter lim="800000"/>
          </a:ln>
        </p:spPr>
        <p:txBody>
          <a:bodyPr/>
          <a:lstStyle/>
          <a:p>
            <a:pPr algn="ctr" eaLnBrk="0" hangingPunct="0"/>
            <a:r>
              <a:rPr lang="en-US" altLang="zh-CN" sz="1600" dirty="0">
                <a:ea typeface="SimSun" panose="02010600030101010101" pitchFamily="2" charset="-122"/>
              </a:rPr>
              <a:t>y * h(x) = -1</a:t>
            </a:r>
            <a:endParaRPr lang="en-US" altLang="zh-CN" sz="1600" dirty="0">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animBg="1"/>
      <p:bldP spid="22733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543005" y="608013"/>
            <a:ext cx="8229600" cy="1143000"/>
          </a:xfrm>
        </p:spPr>
        <p:txBody>
          <a:bodyPr/>
          <a:lstStyle/>
          <a:p>
            <a:pPr eaLnBrk="1" hangingPunct="1"/>
            <a:r>
              <a:rPr lang="en-US" altLang="zh-CN" sz="4800" dirty="0">
                <a:latin typeface="Arial" panose="020B0604020202020204" pitchFamily="34" charset="0"/>
                <a:ea typeface="SimSun" panose="02010600030101010101" pitchFamily="2" charset="-122"/>
                <a:cs typeface="Arial" panose="020B0604020202020204" pitchFamily="34" charset="0"/>
              </a:rPr>
              <a:t>Reweighting </a:t>
            </a:r>
            <a:endParaRPr lang="en-US" altLang="zh-CN" sz="4800" dirty="0">
              <a:latin typeface="Arial" panose="020B0604020202020204" pitchFamily="34" charset="0"/>
              <a:ea typeface="SimSun" panose="02010600030101010101" pitchFamily="2" charset="-122"/>
              <a:cs typeface="Arial" panose="020B0604020202020204" pitchFamily="34" charset="0"/>
            </a:endParaRPr>
          </a:p>
        </p:txBody>
      </p:sp>
      <p:pic>
        <p:nvPicPr>
          <p:cNvPr id="159747"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622407" y="1981200"/>
            <a:ext cx="7848600" cy="4208463"/>
          </a:xfrm>
        </p:spPr>
      </p:pic>
      <p:pic>
        <p:nvPicPr>
          <p:cNvPr id="159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2636" y="3124200"/>
            <a:ext cx="2973388" cy="235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9749" name="Text Box 5"/>
          <p:cNvSpPr txBox="1">
            <a:spLocks noChangeArrowheads="1"/>
          </p:cNvSpPr>
          <p:nvPr/>
        </p:nvSpPr>
        <p:spPr bwMode="auto">
          <a:xfrm>
            <a:off x="533400" y="5943600"/>
            <a:ext cx="92964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sz="2000" dirty="0">
                <a:latin typeface="Arial" panose="020B0604020202020204" pitchFamily="34" charset="0"/>
                <a:ea typeface="SimSun" panose="02010600030101010101" pitchFamily="2" charset="-122"/>
              </a:rPr>
              <a:t>In this way, AdaBoost “focused on” the informative or “difficult” examples.</a:t>
            </a:r>
            <a:endParaRPr lang="en-US" altLang="zh-CN" sz="2000" dirty="0">
              <a:latin typeface="Arial" panose="020B0604020202020204" pitchFamily="34" charset="0"/>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609600" y="685797"/>
            <a:ext cx="8229600" cy="1143000"/>
          </a:xfrm>
        </p:spPr>
        <p:txBody>
          <a:bodyPr/>
          <a:lstStyle/>
          <a:p>
            <a:pPr eaLnBrk="1" hangingPunct="1"/>
            <a:r>
              <a:rPr lang="en-US" altLang="zh-CN" sz="4800" dirty="0">
                <a:latin typeface="Arial" panose="020B0604020202020204" pitchFamily="34" charset="0"/>
                <a:ea typeface="SimSun" panose="02010600030101010101" pitchFamily="2" charset="-122"/>
                <a:cs typeface="Arial" panose="020B0604020202020204" pitchFamily="34" charset="0"/>
              </a:rPr>
              <a:t>Reweighting </a:t>
            </a:r>
            <a:endParaRPr lang="en-US" altLang="zh-CN" sz="4800" dirty="0">
              <a:latin typeface="Arial" panose="020B0604020202020204" pitchFamily="34" charset="0"/>
              <a:ea typeface="SimSun" panose="02010600030101010101" pitchFamily="2" charset="-122"/>
              <a:cs typeface="Arial" panose="020B0604020202020204" pitchFamily="34" charset="0"/>
            </a:endParaRPr>
          </a:p>
        </p:txBody>
      </p:sp>
      <p:pic>
        <p:nvPicPr>
          <p:cNvPr id="160771"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609600" y="1935192"/>
            <a:ext cx="6400800" cy="4208463"/>
          </a:xfrm>
        </p:spPr>
      </p:pic>
      <p:pic>
        <p:nvPicPr>
          <p:cNvPr id="16077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2400" y="2503652"/>
            <a:ext cx="3278768" cy="3287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3" name="Text Box 5"/>
          <p:cNvSpPr txBox="1">
            <a:spLocks noChangeArrowheads="1"/>
          </p:cNvSpPr>
          <p:nvPr/>
        </p:nvSpPr>
        <p:spPr bwMode="auto">
          <a:xfrm>
            <a:off x="609600" y="5943600"/>
            <a:ext cx="9525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spcBef>
                <a:spcPct val="50000"/>
              </a:spcBef>
            </a:pPr>
            <a:r>
              <a:rPr lang="en-US" altLang="zh-CN" sz="2000" dirty="0">
                <a:latin typeface="Arial" panose="020B0604020202020204" pitchFamily="34" charset="0"/>
                <a:ea typeface="SimSun" panose="02010600030101010101" pitchFamily="2" charset="-122"/>
              </a:rPr>
              <a:t>In this way, AdaBoost “focused on” the informative or “difficult” examples.</a:t>
            </a:r>
            <a:endParaRPr lang="en-US" altLang="zh-CN" sz="2000" dirty="0">
              <a:latin typeface="Arial" panose="020B0604020202020204" pitchFamily="34" charset="0"/>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379730" y="466090"/>
            <a:ext cx="5743575" cy="2943225"/>
          </a:xfrm>
          <a:prstGeom prst="rect">
            <a:avLst/>
          </a:prstGeom>
        </p:spPr>
      </p:pic>
      <p:pic>
        <p:nvPicPr>
          <p:cNvPr id="5" name="圖片 4"/>
          <p:cNvPicPr>
            <a:picLocks noChangeAspect="1"/>
          </p:cNvPicPr>
          <p:nvPr/>
        </p:nvPicPr>
        <p:blipFill>
          <a:blip r:embed="rId2"/>
          <a:stretch>
            <a:fillRect/>
          </a:stretch>
        </p:blipFill>
        <p:spPr>
          <a:xfrm>
            <a:off x="4977765" y="3826510"/>
            <a:ext cx="6967220" cy="2399030"/>
          </a:xfrm>
          <a:prstGeom prst="rect">
            <a:avLst/>
          </a:prstGeom>
        </p:spPr>
      </p:pic>
    </p:spTree>
  </p:cSld>
  <p:clrMapOvr>
    <a:masterClrMapping/>
  </p:clrMapOvr>
  <p:transition>
    <p:zoom/>
  </p:transition>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17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3" y="3"/>
            <a:ext cx="4329113"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7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819403"/>
            <a:ext cx="3733800" cy="262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0" y="3810003"/>
            <a:ext cx="4038600" cy="273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7" name="TextBox 6"/>
          <p:cNvSpPr txBox="1">
            <a:spLocks noChangeArrowheads="1"/>
          </p:cNvSpPr>
          <p:nvPr/>
        </p:nvSpPr>
        <p:spPr bwMode="auto">
          <a:xfrm>
            <a:off x="5715000" y="914403"/>
            <a:ext cx="30749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zh-TW" b="1" dirty="0">
                <a:latin typeface="Calibri" panose="020F0502020204030204" pitchFamily="34" charset="0"/>
                <a:ea typeface="新細明體" panose="02020500000000000000" charset="-120"/>
              </a:rPr>
              <a:t>Classifications (colors) and </a:t>
            </a:r>
            <a:endParaRPr lang="en-US" altLang="zh-TW" b="1" dirty="0">
              <a:latin typeface="Calibri" panose="020F0502020204030204" pitchFamily="34" charset="0"/>
              <a:ea typeface="新細明體" panose="02020500000000000000" charset="-120"/>
            </a:endParaRPr>
          </a:p>
          <a:p>
            <a:pPr eaLnBrk="1" hangingPunct="1"/>
            <a:r>
              <a:rPr lang="en-US" altLang="zh-TW" b="1" dirty="0">
                <a:latin typeface="Calibri" panose="020F0502020204030204" pitchFamily="34" charset="0"/>
                <a:ea typeface="新細明體" panose="02020500000000000000" charset="-120"/>
              </a:rPr>
              <a:t>Weights (size) after </a:t>
            </a:r>
            <a:r>
              <a:rPr lang="en-US" altLang="zh-TW" b="1" i="1" dirty="0">
                <a:latin typeface="Calibri" panose="020F0502020204030204" pitchFamily="34" charset="0"/>
                <a:ea typeface="新細明體" panose="02020500000000000000" charset="-120"/>
              </a:rPr>
              <a:t>1 iteration</a:t>
            </a:r>
            <a:endParaRPr lang="en-US" altLang="zh-TW" b="1" i="1" dirty="0">
              <a:latin typeface="Calibri" panose="020F0502020204030204" pitchFamily="34" charset="0"/>
              <a:ea typeface="新細明體" panose="02020500000000000000" charset="-120"/>
            </a:endParaRPr>
          </a:p>
          <a:p>
            <a:pPr eaLnBrk="1" hangingPunct="1"/>
            <a:r>
              <a:rPr lang="en-US" altLang="zh-TW" b="1" dirty="0">
                <a:latin typeface="Calibri" panose="020F0502020204030204" pitchFamily="34" charset="0"/>
                <a:ea typeface="新細明體" panose="02020500000000000000" charset="-120"/>
              </a:rPr>
              <a:t>Of AdaBoost</a:t>
            </a:r>
            <a:endParaRPr lang="en-US" altLang="zh-TW" b="1" dirty="0">
              <a:latin typeface="Calibri" panose="020F0502020204030204" pitchFamily="34" charset="0"/>
              <a:ea typeface="新細明體" panose="02020500000000000000" charset="-120"/>
            </a:endParaRPr>
          </a:p>
        </p:txBody>
      </p:sp>
      <p:sp>
        <p:nvSpPr>
          <p:cNvPr id="161798" name="TextBox 7"/>
          <p:cNvSpPr txBox="1">
            <a:spLocks noChangeArrowheads="1"/>
          </p:cNvSpPr>
          <p:nvPr/>
        </p:nvSpPr>
        <p:spPr bwMode="auto">
          <a:xfrm>
            <a:off x="1676403" y="3810000"/>
            <a:ext cx="1266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zh-TW" b="1" i="1">
                <a:latin typeface="Calibri" panose="020F0502020204030204" pitchFamily="34" charset="0"/>
                <a:ea typeface="新細明體" panose="02020500000000000000" charset="-120"/>
              </a:rPr>
              <a:t>3 iterations</a:t>
            </a:r>
            <a:endParaRPr lang="en-US" altLang="zh-TW" b="1" i="1">
              <a:latin typeface="Calibri" panose="020F0502020204030204" pitchFamily="34" charset="0"/>
              <a:ea typeface="新細明體" panose="02020500000000000000" charset="-120"/>
            </a:endParaRPr>
          </a:p>
        </p:txBody>
      </p:sp>
      <p:sp>
        <p:nvSpPr>
          <p:cNvPr id="161799" name="TextBox 8"/>
          <p:cNvSpPr txBox="1">
            <a:spLocks noChangeArrowheads="1"/>
          </p:cNvSpPr>
          <p:nvPr/>
        </p:nvSpPr>
        <p:spPr bwMode="auto">
          <a:xfrm>
            <a:off x="7924803" y="3505200"/>
            <a:ext cx="1382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zh-TW" b="1" i="1">
                <a:latin typeface="Calibri" panose="020F0502020204030204" pitchFamily="34" charset="0"/>
                <a:ea typeface="新細明體" panose="02020500000000000000" charset="-120"/>
              </a:rPr>
              <a:t>20 iterations</a:t>
            </a:r>
            <a:endParaRPr lang="en-US" altLang="zh-TW" b="1" i="1">
              <a:latin typeface="Calibri" panose="020F0502020204030204" pitchFamily="34" charset="0"/>
              <a:ea typeface="新細明體" panose="02020500000000000000" charset="-12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85800" y="1363663"/>
            <a:ext cx="10972800" cy="1143000"/>
          </a:xfrm>
        </p:spPr>
        <p:txBody>
          <a:bodyPr/>
          <a:lstStyle/>
          <a:p>
            <a:r>
              <a:rPr lang="en-US" altLang="zh-TW" sz="4400" dirty="0">
                <a:latin typeface="Arial" panose="020B0604020202020204" pitchFamily="34" charset="0"/>
                <a:ea typeface="新細明體" panose="02020500000000000000" charset="-120"/>
                <a:cs typeface="Arial" panose="020B0604020202020204" pitchFamily="34" charset="0"/>
              </a:rPr>
              <a:t>Attribute Selection Measure: Information Gain (ID3/C4.5)</a:t>
            </a:r>
            <a:br>
              <a:rPr lang="en-US" altLang="zh-TW" sz="4400" dirty="0">
                <a:latin typeface="Arial" panose="020B0604020202020204" pitchFamily="34" charset="0"/>
                <a:ea typeface="新細明體" panose="02020500000000000000" charset="-120"/>
                <a:cs typeface="Arial" panose="020B0604020202020204" pitchFamily="34" charset="0"/>
              </a:rPr>
            </a:br>
            <a:endParaRPr lang="zh-TW" altLang="en-US" sz="4400" dirty="0">
              <a:latin typeface="Arial" panose="020B0604020202020204" pitchFamily="34" charset="0"/>
              <a:cs typeface="Arial" panose="020B0604020202020204" pitchFamily="34" charset="0"/>
            </a:endParaRPr>
          </a:p>
        </p:txBody>
      </p:sp>
      <p:sp>
        <p:nvSpPr>
          <p:cNvPr id="4" name="Rectangle 3"/>
          <p:cNvSpPr>
            <a:spLocks noGrp="1" noChangeArrowheads="1"/>
          </p:cNvSpPr>
          <p:nvPr>
            <p:ph idx="1"/>
          </p:nvPr>
        </p:nvSpPr>
        <p:spPr bwMode="auto">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90000"/>
              </a:lnSpc>
              <a:spcBef>
                <a:spcPts val="0"/>
              </a:spcBef>
              <a:buClr>
                <a:schemeClr val="folHlink"/>
              </a:buClr>
              <a:buSzPct val="60000"/>
              <a:buFont typeface="Wingdings" panose="05000000000000000000" pitchFamily="2" charset="2"/>
              <a:buChar char="l"/>
            </a:pPr>
            <a:r>
              <a:rPr lang="en-US" altLang="zh-TW" sz="2400" dirty="0">
                <a:latin typeface="Arial" panose="020B0604020202020204" pitchFamily="34" charset="0"/>
                <a:ea typeface="新細明體" panose="02020500000000000000" charset="-120"/>
                <a:cs typeface="Arial" panose="020B0604020202020204" pitchFamily="34" charset="0"/>
              </a:rPr>
              <a:t>Select the attribute with the highest information gain</a:t>
            </a:r>
            <a:endParaRPr lang="en-US" altLang="zh-TW" sz="2400" dirty="0">
              <a:latin typeface="Arial" panose="020B0604020202020204" pitchFamily="34" charset="0"/>
              <a:ea typeface="新細明體" panose="02020500000000000000" charset="-120"/>
              <a:cs typeface="Arial" panose="020B0604020202020204" pitchFamily="34" charset="0"/>
            </a:endParaRPr>
          </a:p>
          <a:p>
            <a:pPr marL="342900" indent="-342900">
              <a:lnSpc>
                <a:spcPct val="90000"/>
              </a:lnSpc>
              <a:spcBef>
                <a:spcPts val="0"/>
              </a:spcBef>
              <a:buClr>
                <a:schemeClr val="folHlink"/>
              </a:buClr>
              <a:buSzPct val="60000"/>
              <a:buFont typeface="Wingdings" panose="05000000000000000000" pitchFamily="2" charset="2"/>
              <a:buChar char="l"/>
            </a:pPr>
            <a:r>
              <a:rPr lang="en-US" altLang="zh-TW" sz="2400" dirty="0">
                <a:latin typeface="Arial" panose="020B0604020202020204" pitchFamily="34" charset="0"/>
                <a:ea typeface="新細明體" panose="02020500000000000000" charset="-120"/>
                <a:cs typeface="Arial" panose="020B0604020202020204" pitchFamily="34" charset="0"/>
              </a:rPr>
              <a:t>Let </a:t>
            </a:r>
            <a:r>
              <a:rPr lang="en-US" altLang="zh-TW" sz="2400" i="1" dirty="0">
                <a:latin typeface="Arial" panose="020B0604020202020204" pitchFamily="34" charset="0"/>
                <a:ea typeface="新細明體" panose="02020500000000000000" charset="-120"/>
                <a:cs typeface="Arial" panose="020B0604020202020204" pitchFamily="34" charset="0"/>
              </a:rPr>
              <a:t>p</a:t>
            </a:r>
            <a:r>
              <a:rPr lang="en-US" altLang="zh-TW" sz="2400" i="1" baseline="-25000" dirty="0">
                <a:latin typeface="Arial" panose="020B0604020202020204" pitchFamily="34" charset="0"/>
                <a:ea typeface="新細明體" panose="02020500000000000000" charset="-120"/>
                <a:cs typeface="Arial" panose="020B0604020202020204" pitchFamily="34" charset="0"/>
              </a:rPr>
              <a:t>i</a:t>
            </a:r>
            <a:r>
              <a:rPr lang="en-US" altLang="zh-TW" sz="2400" dirty="0">
                <a:latin typeface="Arial" panose="020B0604020202020204" pitchFamily="34" charset="0"/>
                <a:ea typeface="新細明體" panose="02020500000000000000" charset="-120"/>
                <a:cs typeface="Arial" panose="020B0604020202020204" pitchFamily="34" charset="0"/>
              </a:rPr>
              <a:t> be the probability that an arbitrary tuple in D belongs to class C</a:t>
            </a:r>
            <a:r>
              <a:rPr lang="en-US" altLang="zh-TW" sz="2400" baseline="-25000" dirty="0">
                <a:latin typeface="Arial" panose="020B0604020202020204" pitchFamily="34" charset="0"/>
                <a:ea typeface="新細明體" panose="02020500000000000000" charset="-120"/>
                <a:cs typeface="Arial" panose="020B0604020202020204" pitchFamily="34" charset="0"/>
              </a:rPr>
              <a:t>i</a:t>
            </a:r>
            <a:r>
              <a:rPr lang="en-US" altLang="zh-TW" sz="2400" dirty="0">
                <a:latin typeface="Arial" panose="020B0604020202020204" pitchFamily="34" charset="0"/>
                <a:ea typeface="新細明體" panose="02020500000000000000" charset="-120"/>
                <a:cs typeface="Arial" panose="020B0604020202020204" pitchFamily="34" charset="0"/>
              </a:rPr>
              <a:t>, estimated by |C</a:t>
            </a:r>
            <a:r>
              <a:rPr lang="en-US" altLang="zh-TW" sz="2400" i="1" baseline="-25000" dirty="0">
                <a:latin typeface="Arial" panose="020B0604020202020204" pitchFamily="34" charset="0"/>
                <a:ea typeface="新細明體" panose="02020500000000000000" charset="-120"/>
                <a:cs typeface="Arial" panose="020B0604020202020204" pitchFamily="34" charset="0"/>
              </a:rPr>
              <a:t>i</a:t>
            </a:r>
            <a:r>
              <a:rPr lang="en-US" altLang="zh-TW" sz="2400" baseline="-25000" dirty="0">
                <a:latin typeface="Arial" panose="020B0604020202020204" pitchFamily="34" charset="0"/>
                <a:ea typeface="新細明體" panose="02020500000000000000" charset="-120"/>
                <a:cs typeface="Arial" panose="020B0604020202020204" pitchFamily="34" charset="0"/>
              </a:rPr>
              <a:t>, D</a:t>
            </a:r>
            <a:r>
              <a:rPr lang="en-US" altLang="zh-TW" sz="2400" dirty="0">
                <a:latin typeface="Arial" panose="020B0604020202020204" pitchFamily="34" charset="0"/>
                <a:ea typeface="新細明體" panose="02020500000000000000" charset="-120"/>
                <a:cs typeface="Arial" panose="020B0604020202020204" pitchFamily="34" charset="0"/>
              </a:rPr>
              <a:t>|/|D|</a:t>
            </a:r>
            <a:endParaRPr lang="en-US" altLang="zh-TW" sz="2400" dirty="0">
              <a:latin typeface="Arial" panose="020B0604020202020204" pitchFamily="34" charset="0"/>
              <a:ea typeface="新細明體" panose="02020500000000000000" charset="-120"/>
              <a:cs typeface="Arial" panose="020B0604020202020204" pitchFamily="34" charset="0"/>
            </a:endParaRPr>
          </a:p>
          <a:p>
            <a:pPr marL="342900" indent="-342900">
              <a:lnSpc>
                <a:spcPct val="90000"/>
              </a:lnSpc>
              <a:spcBef>
                <a:spcPts val="0"/>
              </a:spcBef>
              <a:buClr>
                <a:schemeClr val="folHlink"/>
              </a:buClr>
              <a:buSzPct val="60000"/>
              <a:buFont typeface="Wingdings" panose="05000000000000000000" pitchFamily="2" charset="2"/>
              <a:buChar char="l"/>
            </a:pPr>
            <a:r>
              <a:rPr lang="en-US" altLang="zh-TW" sz="2400" dirty="0">
                <a:solidFill>
                  <a:schemeClr val="accent2"/>
                </a:solidFill>
                <a:latin typeface="Arial" panose="020B0604020202020204" pitchFamily="34" charset="0"/>
                <a:ea typeface="新細明體" panose="02020500000000000000" charset="-120"/>
                <a:cs typeface="Arial" panose="020B0604020202020204" pitchFamily="34" charset="0"/>
              </a:rPr>
              <a:t>Expected information </a:t>
            </a:r>
            <a:r>
              <a:rPr lang="en-US" altLang="zh-TW" sz="2400" dirty="0">
                <a:latin typeface="Arial" panose="020B0604020202020204" pitchFamily="34" charset="0"/>
                <a:ea typeface="新細明體" panose="02020500000000000000" charset="-120"/>
                <a:cs typeface="Arial" panose="020B0604020202020204" pitchFamily="34" charset="0"/>
              </a:rPr>
              <a:t>(entropy) needed to classify a tuple in D:</a:t>
            </a:r>
            <a:endParaRPr lang="en-US" altLang="zh-TW" sz="2400" dirty="0">
              <a:latin typeface="Arial" panose="020B0604020202020204" pitchFamily="34" charset="0"/>
              <a:ea typeface="新細明體" panose="02020500000000000000" charset="-120"/>
              <a:cs typeface="Arial" panose="020B0604020202020204" pitchFamily="34" charset="0"/>
            </a:endParaRPr>
          </a:p>
          <a:p>
            <a:pPr marL="342900" indent="-342900">
              <a:lnSpc>
                <a:spcPct val="90000"/>
              </a:lnSpc>
              <a:spcBef>
                <a:spcPts val="0"/>
              </a:spcBef>
              <a:buClr>
                <a:schemeClr val="folHlink"/>
              </a:buClr>
              <a:buSzPct val="60000"/>
              <a:buFont typeface="Wingdings" panose="05000000000000000000" pitchFamily="2" charset="2"/>
              <a:buChar char="l"/>
            </a:pPr>
            <a:endParaRPr lang="en-US" altLang="zh-TW" sz="2400" dirty="0">
              <a:latin typeface="Arial" panose="020B0604020202020204" pitchFamily="34" charset="0"/>
              <a:ea typeface="新細明體" panose="02020500000000000000" charset="-120"/>
              <a:cs typeface="Arial" panose="020B0604020202020204" pitchFamily="34" charset="0"/>
            </a:endParaRPr>
          </a:p>
          <a:p>
            <a:pPr marL="342900" indent="-342900">
              <a:lnSpc>
                <a:spcPct val="90000"/>
              </a:lnSpc>
              <a:spcBef>
                <a:spcPts val="0"/>
              </a:spcBef>
              <a:buClr>
                <a:schemeClr val="folHlink"/>
              </a:buClr>
              <a:buSzPct val="60000"/>
              <a:buFont typeface="Wingdings" panose="05000000000000000000" pitchFamily="2" charset="2"/>
              <a:buChar char="l"/>
            </a:pPr>
            <a:endParaRPr lang="en-US" altLang="zh-TW" sz="2400" dirty="0">
              <a:solidFill>
                <a:schemeClr val="accent2"/>
              </a:solidFill>
              <a:latin typeface="Arial" panose="020B0604020202020204" pitchFamily="34" charset="0"/>
              <a:ea typeface="新細明體" panose="02020500000000000000" charset="-120"/>
              <a:cs typeface="Arial" panose="020B0604020202020204" pitchFamily="34" charset="0"/>
            </a:endParaRPr>
          </a:p>
          <a:p>
            <a:pPr marL="342900" indent="-342900">
              <a:lnSpc>
                <a:spcPct val="90000"/>
              </a:lnSpc>
              <a:spcBef>
                <a:spcPts val="0"/>
              </a:spcBef>
              <a:buClr>
                <a:schemeClr val="folHlink"/>
              </a:buClr>
              <a:buSzPct val="60000"/>
              <a:buFont typeface="Wingdings" panose="05000000000000000000" pitchFamily="2" charset="2"/>
              <a:buChar char="l"/>
            </a:pPr>
            <a:r>
              <a:rPr lang="en-US" altLang="zh-TW" sz="2400" dirty="0">
                <a:solidFill>
                  <a:schemeClr val="accent2"/>
                </a:solidFill>
                <a:latin typeface="Arial" panose="020B0604020202020204" pitchFamily="34" charset="0"/>
                <a:ea typeface="新細明體" panose="02020500000000000000" charset="-120"/>
                <a:cs typeface="Arial" panose="020B0604020202020204" pitchFamily="34" charset="0"/>
              </a:rPr>
              <a:t>Information</a:t>
            </a:r>
            <a:r>
              <a:rPr lang="en-US" altLang="zh-TW" sz="2400" dirty="0">
                <a:latin typeface="Arial" panose="020B0604020202020204" pitchFamily="34" charset="0"/>
                <a:ea typeface="新細明體" panose="02020500000000000000" charset="-120"/>
                <a:cs typeface="Arial" panose="020B0604020202020204" pitchFamily="34" charset="0"/>
              </a:rPr>
              <a:t> needed (after using A to split D into v partitions) to classify D:</a:t>
            </a:r>
            <a:endParaRPr lang="en-US" altLang="zh-TW" sz="2400" dirty="0">
              <a:latin typeface="Arial" panose="020B0604020202020204" pitchFamily="34" charset="0"/>
              <a:ea typeface="新細明體" panose="02020500000000000000" charset="-120"/>
              <a:cs typeface="Arial" panose="020B0604020202020204" pitchFamily="34" charset="0"/>
            </a:endParaRPr>
          </a:p>
          <a:p>
            <a:pPr marL="342900" indent="-342900">
              <a:lnSpc>
                <a:spcPct val="90000"/>
              </a:lnSpc>
              <a:spcBef>
                <a:spcPts val="0"/>
              </a:spcBef>
              <a:buClr>
                <a:schemeClr val="folHlink"/>
              </a:buClr>
              <a:buSzPct val="60000"/>
              <a:buFont typeface="Wingdings" panose="05000000000000000000" pitchFamily="2" charset="2"/>
              <a:buChar char="l"/>
            </a:pPr>
            <a:endParaRPr lang="en-US" altLang="zh-TW" sz="2400" dirty="0">
              <a:latin typeface="Arial" panose="020B0604020202020204" pitchFamily="34" charset="0"/>
              <a:ea typeface="新細明體" panose="02020500000000000000" charset="-120"/>
              <a:cs typeface="Arial" panose="020B0604020202020204" pitchFamily="34" charset="0"/>
            </a:endParaRPr>
          </a:p>
          <a:p>
            <a:pPr marL="342900" indent="-342900">
              <a:lnSpc>
                <a:spcPct val="90000"/>
              </a:lnSpc>
              <a:spcBef>
                <a:spcPts val="0"/>
              </a:spcBef>
              <a:buClr>
                <a:schemeClr val="folHlink"/>
              </a:buClr>
              <a:buSzPct val="60000"/>
              <a:buFont typeface="Wingdings" panose="05000000000000000000" pitchFamily="2" charset="2"/>
              <a:buChar char="l"/>
            </a:pPr>
            <a:endParaRPr lang="en-US" altLang="zh-TW" sz="2400" dirty="0">
              <a:latin typeface="Arial" panose="020B0604020202020204" pitchFamily="34" charset="0"/>
              <a:ea typeface="新細明體" panose="02020500000000000000" charset="-120"/>
              <a:cs typeface="Arial" panose="020B0604020202020204" pitchFamily="34" charset="0"/>
            </a:endParaRPr>
          </a:p>
          <a:p>
            <a:pPr marL="342900" indent="-342900">
              <a:lnSpc>
                <a:spcPct val="90000"/>
              </a:lnSpc>
              <a:spcBef>
                <a:spcPts val="0"/>
              </a:spcBef>
              <a:buClr>
                <a:schemeClr val="folHlink"/>
              </a:buClr>
              <a:buSzPct val="60000"/>
              <a:buFont typeface="Wingdings" panose="05000000000000000000" pitchFamily="2" charset="2"/>
              <a:buChar char="l"/>
            </a:pPr>
            <a:endParaRPr lang="en-US" altLang="zh-TW" sz="2400" dirty="0">
              <a:solidFill>
                <a:schemeClr val="accent2"/>
              </a:solidFill>
              <a:latin typeface="Arial" panose="020B0604020202020204" pitchFamily="34" charset="0"/>
              <a:ea typeface="新細明體" panose="02020500000000000000" charset="-120"/>
              <a:cs typeface="Arial" panose="020B0604020202020204" pitchFamily="34" charset="0"/>
            </a:endParaRPr>
          </a:p>
          <a:p>
            <a:pPr marL="342900" indent="-342900">
              <a:lnSpc>
                <a:spcPct val="90000"/>
              </a:lnSpc>
              <a:spcBef>
                <a:spcPts val="0"/>
              </a:spcBef>
              <a:buClr>
                <a:schemeClr val="folHlink"/>
              </a:buClr>
              <a:buSzPct val="60000"/>
              <a:buFont typeface="Wingdings" panose="05000000000000000000" pitchFamily="2" charset="2"/>
              <a:buChar char="l"/>
            </a:pPr>
            <a:r>
              <a:rPr lang="en-US" altLang="zh-TW" sz="2400" dirty="0">
                <a:solidFill>
                  <a:schemeClr val="accent2"/>
                </a:solidFill>
                <a:latin typeface="Arial" panose="020B0604020202020204" pitchFamily="34" charset="0"/>
                <a:ea typeface="新細明體" panose="02020500000000000000" charset="-120"/>
                <a:cs typeface="Arial" panose="020B0604020202020204" pitchFamily="34" charset="0"/>
              </a:rPr>
              <a:t>Information gained </a:t>
            </a:r>
            <a:r>
              <a:rPr lang="en-US" altLang="zh-TW" sz="2400" dirty="0">
                <a:latin typeface="Arial" panose="020B0604020202020204" pitchFamily="34" charset="0"/>
                <a:ea typeface="新細明體" panose="02020500000000000000" charset="-120"/>
                <a:cs typeface="Arial" panose="020B0604020202020204" pitchFamily="34" charset="0"/>
              </a:rPr>
              <a:t>by branching on attribute A</a:t>
            </a:r>
            <a:endParaRPr lang="en-US" altLang="zh-TW" sz="2400" dirty="0">
              <a:latin typeface="Arial" panose="020B0604020202020204" pitchFamily="34" charset="0"/>
              <a:ea typeface="新細明體" panose="02020500000000000000" charset="-120"/>
              <a:cs typeface="Arial" panose="020B0604020202020204" pitchFamily="34" charset="0"/>
            </a:endParaRPr>
          </a:p>
          <a:p>
            <a:pPr marL="342900" indent="-342900">
              <a:lnSpc>
                <a:spcPct val="90000"/>
              </a:lnSpc>
              <a:spcBef>
                <a:spcPts val="0"/>
              </a:spcBef>
              <a:buClr>
                <a:schemeClr val="folHlink"/>
              </a:buClr>
              <a:buSzPct val="60000"/>
              <a:buFont typeface="Wingdings" panose="05000000000000000000" pitchFamily="2" charset="2"/>
              <a:buChar char="l"/>
            </a:pPr>
            <a:endParaRPr lang="en-US" altLang="zh-TW" sz="2400" dirty="0">
              <a:latin typeface="Arial" panose="020B0604020202020204" pitchFamily="34" charset="0"/>
              <a:ea typeface="新細明體" panose="02020500000000000000" charset="-120"/>
              <a:cs typeface="Arial" panose="020B0604020202020204" pitchFamily="34" charset="0"/>
            </a:endParaRPr>
          </a:p>
        </p:txBody>
      </p:sp>
      <mc:AlternateContent xmlns:mc="http://schemas.openxmlformats.org/markup-compatibility/2006">
        <mc:Choice xmlns:a14="http://schemas.microsoft.com/office/drawing/2010/main" Requires="a14">
          <p:sp>
            <p:nvSpPr>
              <p:cNvPr id="5" name="Object 4"/>
              <p:cNvSpPr txBox="1"/>
              <p:nvPr/>
            </p:nvSpPr>
            <p:spPr bwMode="auto">
              <a:xfrm>
                <a:off x="5492750" y="3179763"/>
                <a:ext cx="3317875" cy="850900"/>
              </a:xfrm>
              <a:prstGeom prst="rect">
                <a:avLst/>
              </a:prstGeom>
              <a:noFill/>
              <a:ln>
                <a:noFill/>
              </a:ln>
              <a:effectLst/>
              <a:extLst/>
            </p:spPr>
            <p:txBody>
              <a:bodyPr>
                <a:normAutofit/>
              </a:bodyPr>
              <a:lstStyle/>
              <a:p>
                <a:pPr/>
                <a14:m>
                  <m:oMathPara xmlns:m="http://schemas.openxmlformats.org/officeDocument/2006/math">
                    <m:oMathParaPr>
                      <m:jc m:val="centerGroup"/>
                    </m:oMathParaPr>
                    <m:oMath xmlns:m="http://schemas.openxmlformats.org/officeDocument/2006/math">
                      <m:r>
                        <a:rPr lang="zh-TW" altLang="en-US" i="1" smtClean="0">
                          <a:solidFill>
                            <a:srgbClr val="000000"/>
                          </a:solidFill>
                          <a:latin typeface="Cambria Math" panose="02040503050406030204" pitchFamily="18" charset="0"/>
                        </a:rPr>
                        <m:t>𝐼𝑛𝑓</m:t>
                      </m:r>
                      <m:r>
                        <a:rPr lang="en-US" altLang="zh-TW" b="0" i="1" smtClean="0">
                          <a:solidFill>
                            <a:srgbClr val="000000"/>
                          </a:solidFill>
                          <a:latin typeface="Cambria Math" panose="02040503050406030204" pitchFamily="18" charset="0"/>
                        </a:rPr>
                        <m:t>𝑜</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𝐷</m:t>
                      </m:r>
                      <m:r>
                        <a:rPr lang="zh-TW" altLang="en-US" i="1">
                          <a:solidFill>
                            <a:srgbClr val="000000"/>
                          </a:solidFill>
                          <a:latin typeface="Cambria Math" panose="02040503050406030204" pitchFamily="18" charset="0"/>
                        </a:rPr>
                        <m:t>)=−</m:t>
                      </m:r>
                      <m:nary>
                        <m:naryPr>
                          <m:chr m:val="∑"/>
                          <m:ctrlPr>
                            <a:rPr lang="zh-TW" altLang="en-US" i="1">
                              <a:solidFill>
                                <a:srgbClr val="000000"/>
                              </a:solidFill>
                              <a:latin typeface="Cambria Math" panose="02040503050406030204" pitchFamily="18" charset="0"/>
                            </a:rPr>
                          </m:ctrlPr>
                        </m:naryPr>
                        <m:sub>
                          <m:r>
                            <a:rPr lang="zh-TW" altLang="en-US" i="1">
                              <a:solidFill>
                                <a:srgbClr val="000000"/>
                              </a:solidFill>
                              <a:latin typeface="Cambria Math" panose="02040503050406030204" pitchFamily="18" charset="0"/>
                            </a:rPr>
                            <m:t>𝑖</m:t>
                          </m:r>
                          <m:r>
                            <a:rPr lang="zh-TW" altLang="en-US" i="1">
                              <a:solidFill>
                                <a:srgbClr val="000000"/>
                              </a:solidFill>
                              <a:latin typeface="Cambria Math" panose="02040503050406030204" pitchFamily="18" charset="0"/>
                            </a:rPr>
                            <m:t>=1</m:t>
                          </m:r>
                        </m:sub>
                        <m:sup>
                          <m:r>
                            <a:rPr lang="zh-TW" altLang="en-US" i="1">
                              <a:solidFill>
                                <a:srgbClr val="000000"/>
                              </a:solidFill>
                              <a:latin typeface="Cambria Math" panose="02040503050406030204" pitchFamily="18" charset="0"/>
                            </a:rPr>
                            <m:t>𝑚</m:t>
                          </m:r>
                        </m:sup>
                        <m:e>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𝑝</m:t>
                              </m:r>
                            </m:e>
                            <m:sub>
                              <m:r>
                                <a:rPr lang="zh-TW" altLang="en-US" i="1">
                                  <a:solidFill>
                                    <a:srgbClr val="000000"/>
                                  </a:solidFill>
                                  <a:latin typeface="Cambria Math" panose="02040503050406030204" pitchFamily="18" charset="0"/>
                                </a:rPr>
                                <m:t>𝑖</m:t>
                              </m:r>
                            </m:sub>
                          </m:sSub>
                        </m:e>
                      </m:nary>
                      <m:func>
                        <m:funcPr>
                          <m:ctrlPr>
                            <a:rPr lang="zh-TW" altLang="en-US" i="1">
                              <a:solidFill>
                                <a:srgbClr val="000000"/>
                              </a:solidFill>
                              <a:latin typeface="Cambria Math" panose="02040503050406030204" pitchFamily="18" charset="0"/>
                            </a:rPr>
                          </m:ctrlPr>
                        </m:funcPr>
                        <m:fName>
                          <m:sSub>
                            <m:sSubPr>
                              <m:ctrlPr>
                                <a:rPr lang="zh-TW" altLang="en-US" i="1">
                                  <a:solidFill>
                                    <a:srgbClr val="000000"/>
                                  </a:solidFill>
                                  <a:latin typeface="Cambria Math" panose="02040503050406030204" pitchFamily="18" charset="0"/>
                                </a:rPr>
                              </m:ctrlPr>
                            </m:sSubPr>
                            <m:e>
                              <m:r>
                                <m:rPr>
                                  <m:sty m:val="p"/>
                                </m:rPr>
                                <a:rPr lang="zh-TW" altLang="en-US" i="0">
                                  <a:solidFill>
                                    <a:srgbClr val="000000"/>
                                  </a:solidFill>
                                  <a:latin typeface="Cambria Math" panose="02040503050406030204" pitchFamily="18" charset="0"/>
                                </a:rPr>
                                <m:t>log</m:t>
                              </m:r>
                            </m:e>
                            <m:sub>
                              <m:r>
                                <a:rPr lang="zh-TW" altLang="en-US" i="1">
                                  <a:solidFill>
                                    <a:srgbClr val="000000"/>
                                  </a:solidFill>
                                  <a:latin typeface="Cambria Math" panose="02040503050406030204" pitchFamily="18" charset="0"/>
                                </a:rPr>
                                <m:t>2</m:t>
                              </m:r>
                            </m:sub>
                          </m:sSub>
                        </m:fName>
                        <m:e>
                          <m:r>
                            <a:rPr lang="zh-TW" altLang="en-US" i="1">
                              <a:solidFill>
                                <a:srgbClr val="000000"/>
                              </a:solidFill>
                              <a:latin typeface="Cambria Math" panose="02040503050406030204" pitchFamily="18" charset="0"/>
                            </a:rPr>
                            <m:t>(</m:t>
                          </m:r>
                        </m:e>
                      </m:func>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𝑝</m:t>
                          </m:r>
                        </m:e>
                        <m:sub>
                          <m:r>
                            <a:rPr lang="zh-TW" altLang="en-US" i="1">
                              <a:solidFill>
                                <a:srgbClr val="000000"/>
                              </a:solidFill>
                              <a:latin typeface="Cambria Math" panose="02040503050406030204" pitchFamily="18" charset="0"/>
                            </a:rPr>
                            <m:t>𝑖</m:t>
                          </m:r>
                        </m:sub>
                      </m:sSub>
                      <m:r>
                        <a:rPr lang="zh-TW" altLang="en-US" i="1">
                          <a:solidFill>
                            <a:srgbClr val="000000"/>
                          </a:solidFill>
                          <a:latin typeface="Cambria Math" panose="02040503050406030204" pitchFamily="18" charset="0"/>
                        </a:rPr>
                        <m:t>)</m:t>
                      </m:r>
                    </m:oMath>
                  </m:oMathPara>
                </a14:m>
                <a:endParaRPr lang="zh-TW" altLang="en-US" dirty="0"/>
              </a:p>
            </p:txBody>
          </p:sp>
        </mc:Choice>
        <mc:Fallback>
          <p:sp>
            <p:nvSpPr>
              <p:cNvPr id="5" name="Object 4"/>
              <p:cNvSpPr txBox="1">
                <a:spLocks noRot="1" noChangeAspect="1" noMove="1" noResize="1" noEditPoints="1" noAdjustHandles="1" noChangeArrowheads="1" noChangeShapeType="1" noTextEdit="1"/>
              </p:cNvSpPr>
              <p:nvPr/>
            </p:nvSpPr>
            <p:spPr bwMode="auto">
              <a:xfrm>
                <a:off x="5492750" y="3179763"/>
                <a:ext cx="3317875" cy="850900"/>
              </a:xfrm>
              <a:prstGeom prst="rect">
                <a:avLst/>
              </a:prstGeom>
              <a:blipFill rotWithShape="1">
                <a:blip r:embed="rId1"/>
                <a:stretch>
                  <a:fillRect/>
                </a:stretch>
              </a:blipFill>
              <a:ln>
                <a:noFill/>
              </a:ln>
              <a:effectLst/>
            </p:spPr>
            <p:txBody>
              <a:bodyPr/>
              <a:lstStyle/>
              <a:p>
                <a:r>
                  <a:rPr lang="zh-TW" altLang="en-US">
                    <a:noFill/>
                  </a:rPr>
                  <a:t> </a:t>
                </a:r>
                <a:endParaRPr lang="zh-TW" altLang="en-US">
                  <a:noFill/>
                </a:endParaRPr>
              </a:p>
            </p:txBody>
          </p:sp>
        </mc:Fallback>
      </mc:AlternateContent>
      <p:graphicFrame>
        <p:nvGraphicFramePr>
          <p:cNvPr id="6" name="Object 5"/>
          <p:cNvGraphicFramePr>
            <a:graphicFrameLocks noChangeAspect="1"/>
          </p:cNvGraphicFramePr>
          <p:nvPr/>
        </p:nvGraphicFramePr>
        <p:xfrm>
          <a:off x="5399088" y="4343400"/>
          <a:ext cx="3506787" cy="949325"/>
        </p:xfrm>
        <a:graphic>
          <a:graphicData uri="http://schemas.openxmlformats.org/presentationml/2006/ole">
            <mc:AlternateContent xmlns:mc="http://schemas.openxmlformats.org/markup-compatibility/2006">
              <mc:Choice xmlns:v="urn:schemas-microsoft-com:vml" Requires="v">
                <p:oleObj spid="_x0000_s148058" name="方程式" r:id="rId2" imgW="45415200" imgH="10972800" progId="Equation.3">
                  <p:embed/>
                </p:oleObj>
              </mc:Choice>
              <mc:Fallback>
                <p:oleObj name="方程式" r:id="rId2" imgW="45415200" imgH="10972800" progId="Equation.3">
                  <p:embed/>
                  <p:pic>
                    <p:nvPicPr>
                      <p:cNvPr id="0" name="Object 5"/>
                      <p:cNvPicPr>
                        <a:picLocks noChangeAspect="1" noChangeArrowheads="1"/>
                      </p:cNvPicPr>
                      <p:nvPr/>
                    </p:nvPicPr>
                    <p:blipFill>
                      <a:blip r:embed="rId3"/>
                      <a:srcRect/>
                      <a:stretch>
                        <a:fillRect/>
                      </a:stretch>
                    </p:blipFill>
                    <p:spPr bwMode="auto">
                      <a:xfrm>
                        <a:off x="5399088" y="4343400"/>
                        <a:ext cx="3506787"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6"/>
          <p:cNvGraphicFramePr>
            <a:graphicFrameLocks noChangeAspect="1"/>
          </p:cNvGraphicFramePr>
          <p:nvPr/>
        </p:nvGraphicFramePr>
        <p:xfrm>
          <a:off x="5410200" y="5630863"/>
          <a:ext cx="4138613" cy="536575"/>
        </p:xfrm>
        <a:graphic>
          <a:graphicData uri="http://schemas.openxmlformats.org/presentationml/2006/ole">
            <mc:AlternateContent xmlns:mc="http://schemas.openxmlformats.org/markup-compatibility/2006">
              <mc:Choice xmlns:v="urn:schemas-microsoft-com:vml" Requires="v">
                <p:oleObj spid="_x0000_s148059" name="Equation" r:id="rId4" imgW="1790700" imgH="215900" progId="Equation.3">
                  <p:embed/>
                </p:oleObj>
              </mc:Choice>
              <mc:Fallback>
                <p:oleObj name="Equation" r:id="rId4" imgW="1790700" imgH="2159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5630863"/>
                        <a:ext cx="4138613"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文字方塊 2"/>
          <p:cNvSpPr txBox="1"/>
          <p:nvPr/>
        </p:nvSpPr>
        <p:spPr>
          <a:xfrm>
            <a:off x="1102995" y="3285490"/>
            <a:ext cx="4671695" cy="640080"/>
          </a:xfrm>
          <a:prstGeom prst="rect">
            <a:avLst/>
          </a:prstGeom>
          <a:noFill/>
        </p:spPr>
        <p:txBody>
          <a:bodyPr wrap="square" rtlCol="0">
            <a:spAutoFit/>
          </a:bodyPr>
          <a:p>
            <a:r>
              <a:rPr lang="zh-TW" altLang="en-US"/>
              <a:t>這是整個資料集中要分類一筆資料所需要的平均資訊量，熵越高表示不確定性越高。</a:t>
            </a:r>
            <a:endParaRPr lang="zh-TW" altLang="en-US"/>
          </a:p>
        </p:txBody>
      </p:sp>
      <p:sp>
        <p:nvSpPr>
          <p:cNvPr id="8" name="文字方塊 7"/>
          <p:cNvSpPr txBox="1"/>
          <p:nvPr/>
        </p:nvSpPr>
        <p:spPr>
          <a:xfrm>
            <a:off x="1102995" y="4360545"/>
            <a:ext cx="4249420" cy="914400"/>
          </a:xfrm>
          <a:prstGeom prst="rect">
            <a:avLst/>
          </a:prstGeom>
          <a:noFill/>
        </p:spPr>
        <p:txBody>
          <a:bodyPr wrap="square" rtlCol="0">
            <a:spAutoFit/>
          </a:bodyPr>
          <a:p>
            <a:r>
              <a:rPr lang="zh-TW" altLang="en-US"/>
              <a:t>把資料根據屬性 A 分成 v 組（例如根據天氣分成「晴、陰、雨」三組），再加總各組的熵（加權平均）。</a:t>
            </a:r>
            <a:endParaRPr lang="zh-TW" altLang="en-US"/>
          </a:p>
        </p:txBody>
      </p:sp>
      <p:sp>
        <p:nvSpPr>
          <p:cNvPr id="9" name="文字方塊 8"/>
          <p:cNvSpPr txBox="1"/>
          <p:nvPr/>
        </p:nvSpPr>
        <p:spPr>
          <a:xfrm>
            <a:off x="534670" y="5684520"/>
            <a:ext cx="4958080" cy="640080"/>
          </a:xfrm>
          <a:prstGeom prst="rect">
            <a:avLst/>
          </a:prstGeom>
          <a:noFill/>
        </p:spPr>
        <p:txBody>
          <a:bodyPr wrap="square" rtlCol="0">
            <a:spAutoFit/>
          </a:bodyPr>
          <a:p>
            <a:r>
              <a:rPr lang="zh-TW" altLang="en-US"/>
              <a:t>也就是切分前的不確定性減去切分後的不確定性。值越大，表示屬性 A 的分類效果越好。</a:t>
            </a:r>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en-US" altLang="zh-TW" sz="3200">
                <a:ea typeface="新細明體" panose="02020500000000000000" charset="-120"/>
              </a:rPr>
              <a:t>An example: horizontal and vertical half-planes</a:t>
            </a:r>
            <a:endParaRPr lang="en-US" altLang="zh-TW" sz="3200">
              <a:ea typeface="新細明體" panose="02020500000000000000" charset="-120"/>
            </a:endParaRPr>
          </a:p>
        </p:txBody>
      </p:sp>
      <p:pic>
        <p:nvPicPr>
          <p:cNvPr id="16281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76600" y="2057400"/>
            <a:ext cx="3168650" cy="321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4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文字方塊 1"/>
              <p:cNvSpPr txBox="1"/>
              <p:nvPr/>
            </p:nvSpPr>
            <p:spPr>
              <a:xfrm>
                <a:off x="1828800" y="5029200"/>
                <a:ext cx="3810000" cy="1555362"/>
              </a:xfrm>
              <a:prstGeom prst="rect">
                <a:avLst/>
              </a:prstGeom>
              <a:noFill/>
            </p:spPr>
            <p:txBody>
              <a:bodyPr wrap="square" rtlCol="0">
                <a:spAutoFit/>
              </a:bodyPr>
              <a:lstStyle/>
              <a:p>
                <a14:m>
                  <m:oMath xmlns:m="http://schemas.openxmlformats.org/officeDocument/2006/math">
                    <m:sSub>
                      <m:sSubPr>
                        <m:ctrlPr>
                          <a:rPr lang="en-US" altLang="zh-TW" i="1" smtClean="0">
                            <a:solidFill>
                              <a:schemeClr val="tx1"/>
                            </a:solidFill>
                            <a:latin typeface="Cambria Math" panose="02040503050406030204" pitchFamily="18" charset="0"/>
                          </a:rPr>
                        </m:ctrlPr>
                      </m:sSubPr>
                      <m:e>
                        <m:r>
                          <a:rPr lang="zh-TW" altLang="en-US" i="1">
                            <a:solidFill>
                              <a:schemeClr val="tx1"/>
                            </a:solidFill>
                            <a:latin typeface="Cambria Math" panose="02040503050406030204" pitchFamily="18" charset="0"/>
                          </a:rPr>
                          <m:t>𝛼</m:t>
                        </m:r>
                      </m:e>
                      <m:sub>
                        <m:r>
                          <a:rPr lang="en-US" altLang="zh-TW" b="0" i="1" smtClean="0">
                            <a:solidFill>
                              <a:schemeClr val="tx1"/>
                            </a:solidFill>
                            <a:latin typeface="Cambria Math" panose="02040503050406030204" pitchFamily="18" charset="0"/>
                          </a:rPr>
                          <m:t>1</m:t>
                        </m:r>
                      </m:sub>
                    </m:sSub>
                    <m:r>
                      <a:rPr lang="en-US" altLang="zh-TW" b="0" i="1" smtClean="0">
                        <a:solidFill>
                          <a:schemeClr val="tx1"/>
                        </a:solidFill>
                        <a:latin typeface="Cambria Math" panose="02040503050406030204" pitchFamily="18" charset="0"/>
                      </a:rPr>
                      <m:t>=</m:t>
                    </m:r>
                    <m:r>
                      <a:rPr lang="en-US" altLang="zh-TW" b="0" i="1" smtClean="0">
                        <a:solidFill>
                          <a:schemeClr val="tx1"/>
                        </a:solidFill>
                        <a:latin typeface="Cambria Math" panose="02040503050406030204" pitchFamily="18" charset="0"/>
                      </a:rPr>
                      <m:t>𝑙𝑛</m:t>
                    </m:r>
                    <m:r>
                      <a:rPr lang="en-US" altLang="zh-TW" b="0" i="1" smtClean="0">
                        <a:solidFill>
                          <a:schemeClr val="tx1"/>
                        </a:solidFill>
                        <a:latin typeface="Cambria Math" panose="02040503050406030204" pitchFamily="18" charset="0"/>
                      </a:rPr>
                      <m:t>⁡(</m:t>
                    </m:r>
                    <m:box>
                      <m:boxPr>
                        <m:ctrlPr>
                          <a:rPr lang="en-US" altLang="zh-TW" b="0" i="1" smtClean="0">
                            <a:solidFill>
                              <a:schemeClr val="tx1"/>
                            </a:solidFill>
                            <a:latin typeface="Cambria Math" panose="02040503050406030204" pitchFamily="18" charset="0"/>
                          </a:rPr>
                        </m:ctrlPr>
                      </m:boxPr>
                      <m:e>
                        <m:argPr>
                          <m:argSz m:val="-1"/>
                        </m:argPr>
                        <m:rad>
                          <m:radPr>
                            <m:degHide m:val="on"/>
                            <m:ctrlPr>
                              <a:rPr lang="en-US" altLang="zh-TW" b="0" i="1" smtClean="0">
                                <a:solidFill>
                                  <a:schemeClr val="tx1"/>
                                </a:solidFill>
                                <a:latin typeface="Cambria Math" panose="02040503050406030204" pitchFamily="18" charset="0"/>
                              </a:rPr>
                            </m:ctrlPr>
                          </m:radPr>
                          <m:deg/>
                          <m:e>
                            <m:f>
                              <m:fPr>
                                <m:ctrlPr>
                                  <a:rPr lang="en-US" altLang="zh-TW" i="1">
                                    <a:solidFill>
                                      <a:schemeClr val="tx1"/>
                                    </a:solidFill>
                                    <a:latin typeface="Cambria Math" panose="02040503050406030204" pitchFamily="18" charset="0"/>
                                  </a:rPr>
                                </m:ctrlPr>
                              </m:fPr>
                              <m:num>
                                <m:r>
                                  <a:rPr lang="en-US" altLang="zh-TW" i="1">
                                    <a:solidFill>
                                      <a:schemeClr val="tx1"/>
                                    </a:solidFill>
                                    <a:latin typeface="Cambria Math" panose="02040503050406030204" pitchFamily="18" charset="0"/>
                                  </a:rPr>
                                  <m:t>1−</m:t>
                                </m:r>
                                <m:sSub>
                                  <m:sSubPr>
                                    <m:ctrlPr>
                                      <a:rPr lang="en-US" altLang="zh-TW" i="1">
                                        <a:solidFill>
                                          <a:schemeClr val="tx1"/>
                                        </a:solidFill>
                                        <a:latin typeface="Cambria Math" panose="02040503050406030204" pitchFamily="18" charset="0"/>
                                      </a:rPr>
                                    </m:ctrlPr>
                                  </m:sSubPr>
                                  <m:e>
                                    <m:r>
                                      <a:rPr lang="zh-TW" altLang="en-US" i="1">
                                        <a:solidFill>
                                          <a:schemeClr val="tx1"/>
                                        </a:solidFill>
                                        <a:latin typeface="Cambria Math" panose="02040503050406030204" pitchFamily="18" charset="0"/>
                                      </a:rPr>
                                      <m:t>𝜀</m:t>
                                    </m:r>
                                  </m:e>
                                  <m:sub>
                                    <m:r>
                                      <a:rPr lang="en-US" altLang="zh-TW" i="1">
                                        <a:solidFill>
                                          <a:schemeClr val="tx1"/>
                                        </a:solidFill>
                                        <a:latin typeface="Cambria Math" panose="02040503050406030204" pitchFamily="18" charset="0"/>
                                      </a:rPr>
                                      <m:t>1</m:t>
                                    </m:r>
                                  </m:sub>
                                </m:sSub>
                              </m:num>
                              <m:den>
                                <m:sSub>
                                  <m:sSubPr>
                                    <m:ctrlPr>
                                      <a:rPr lang="en-US" altLang="zh-TW" i="1">
                                        <a:solidFill>
                                          <a:schemeClr val="tx1"/>
                                        </a:solidFill>
                                        <a:latin typeface="Cambria Math" panose="02040503050406030204" pitchFamily="18" charset="0"/>
                                      </a:rPr>
                                    </m:ctrlPr>
                                  </m:sSubPr>
                                  <m:e>
                                    <m:r>
                                      <a:rPr lang="zh-TW" altLang="en-US" i="1">
                                        <a:solidFill>
                                          <a:schemeClr val="tx1"/>
                                        </a:solidFill>
                                        <a:latin typeface="Cambria Math" panose="02040503050406030204" pitchFamily="18" charset="0"/>
                                      </a:rPr>
                                      <m:t>𝜀</m:t>
                                    </m:r>
                                  </m:e>
                                  <m:sub>
                                    <m:r>
                                      <a:rPr lang="en-US" altLang="zh-TW" i="1">
                                        <a:solidFill>
                                          <a:schemeClr val="tx1"/>
                                        </a:solidFill>
                                        <a:latin typeface="Cambria Math" panose="02040503050406030204" pitchFamily="18" charset="0"/>
                                      </a:rPr>
                                      <m:t>1</m:t>
                                    </m:r>
                                  </m:sub>
                                </m:sSub>
                              </m:den>
                            </m:f>
                          </m:e>
                        </m:rad>
                      </m:e>
                    </m:box>
                    <m:r>
                      <a:rPr lang="en-US" altLang="zh-TW" b="0" i="1" smtClean="0">
                        <a:solidFill>
                          <a:schemeClr val="tx1"/>
                        </a:solidFill>
                        <a:latin typeface="Cambria Math" panose="02040503050406030204" pitchFamily="18" charset="0"/>
                      </a:rPr>
                      <m:t>)</m:t>
                    </m:r>
                  </m:oMath>
                </a14:m>
                <a:r>
                  <a:rPr lang="en-US" altLang="zh-TW" dirty="0">
                    <a:solidFill>
                      <a:schemeClr val="tx1"/>
                    </a:solidFill>
                  </a:rPr>
                  <a:t> </a:t>
                </a:r>
                <a14:m>
                  <m:oMath xmlns:m="http://schemas.openxmlformats.org/officeDocument/2006/math">
                    <m:r>
                      <a:rPr lang="en-US" altLang="zh-TW" i="1">
                        <a:solidFill>
                          <a:schemeClr val="tx1"/>
                        </a:solidFill>
                        <a:latin typeface="Cambria Math" panose="02040503050406030204" pitchFamily="18" charset="0"/>
                      </a:rPr>
                      <m:t>=</m:t>
                    </m:r>
                    <m:func>
                      <m:funcPr>
                        <m:ctrlPr>
                          <a:rPr lang="en-US" altLang="zh-TW" i="1" smtClean="0">
                            <a:solidFill>
                              <a:schemeClr val="tx1"/>
                            </a:solidFill>
                            <a:latin typeface="Cambria Math" panose="02040503050406030204" pitchFamily="18" charset="0"/>
                          </a:rPr>
                        </m:ctrlPr>
                      </m:funcPr>
                      <m:fName>
                        <m:r>
                          <a:rPr lang="en-US" altLang="zh-TW" b="0" i="1" smtClean="0">
                            <a:solidFill>
                              <a:schemeClr val="tx1"/>
                            </a:solidFill>
                            <a:latin typeface="Cambria Math" panose="02040503050406030204" pitchFamily="18" charset="0"/>
                          </a:rPr>
                          <m:t>𝑙</m:t>
                        </m:r>
                        <m:r>
                          <a:rPr lang="en-US" altLang="zh-TW" i="1">
                            <a:solidFill>
                              <a:schemeClr val="tx1"/>
                            </a:solidFill>
                            <a:latin typeface="Cambria Math" panose="02040503050406030204" pitchFamily="18" charset="0"/>
                          </a:rPr>
                          <m:t>𝑛</m:t>
                        </m:r>
                      </m:fName>
                      <m:e>
                        <m:d>
                          <m:dPr>
                            <m:ctrlPr>
                              <a:rPr lang="en-US" altLang="zh-TW" i="1">
                                <a:solidFill>
                                  <a:schemeClr val="tx1"/>
                                </a:solidFill>
                                <a:latin typeface="Cambria Math" panose="02040503050406030204" pitchFamily="18" charset="0"/>
                              </a:rPr>
                            </m:ctrlPr>
                          </m:dPr>
                          <m:e>
                            <m:rad>
                              <m:radPr>
                                <m:degHide m:val="on"/>
                                <m:ctrlPr>
                                  <a:rPr lang="en-US" altLang="zh-TW" i="1" smtClean="0">
                                    <a:solidFill>
                                      <a:schemeClr val="tx1"/>
                                    </a:solidFill>
                                    <a:latin typeface="Cambria Math" panose="02040503050406030204" pitchFamily="18" charset="0"/>
                                  </a:rPr>
                                </m:ctrlPr>
                              </m:radPr>
                              <m:deg/>
                              <m:e>
                                <m:box>
                                  <m:boxPr>
                                    <m:ctrlPr>
                                      <a:rPr lang="en-US" altLang="zh-TW" i="1">
                                        <a:solidFill>
                                          <a:schemeClr val="tx1"/>
                                        </a:solidFill>
                                        <a:latin typeface="Cambria Math" panose="02040503050406030204" pitchFamily="18" charset="0"/>
                                      </a:rPr>
                                    </m:ctrlPr>
                                  </m:boxPr>
                                  <m:e>
                                    <m:argPr>
                                      <m:argSz m:val="-1"/>
                                    </m:argPr>
                                    <m:f>
                                      <m:fPr>
                                        <m:ctrlPr>
                                          <a:rPr lang="en-US" altLang="zh-TW" i="1">
                                            <a:solidFill>
                                              <a:schemeClr val="tx1"/>
                                            </a:solidFill>
                                            <a:latin typeface="Cambria Math" panose="02040503050406030204" pitchFamily="18" charset="0"/>
                                          </a:rPr>
                                        </m:ctrlPr>
                                      </m:fPr>
                                      <m:num>
                                        <m:r>
                                          <a:rPr lang="en-US" altLang="zh-TW" i="1">
                                            <a:solidFill>
                                              <a:schemeClr val="tx1"/>
                                            </a:solidFill>
                                            <a:latin typeface="Cambria Math" panose="02040503050406030204" pitchFamily="18" charset="0"/>
                                          </a:rPr>
                                          <m:t>1−0.3</m:t>
                                        </m:r>
                                      </m:num>
                                      <m:den>
                                        <m:r>
                                          <a:rPr lang="en-US" altLang="zh-TW" i="1">
                                            <a:solidFill>
                                              <a:schemeClr val="tx1"/>
                                            </a:solidFill>
                                            <a:latin typeface="Cambria Math" panose="02040503050406030204" pitchFamily="18" charset="0"/>
                                          </a:rPr>
                                          <m:t>0.3</m:t>
                                        </m:r>
                                      </m:den>
                                    </m:f>
                                  </m:e>
                                </m:box>
                              </m:e>
                            </m:rad>
                          </m:e>
                        </m:d>
                      </m:e>
                    </m:func>
                    <m:r>
                      <a:rPr lang="en-US" altLang="zh-TW" b="0" i="1" smtClean="0">
                        <a:solidFill>
                          <a:schemeClr val="tx1"/>
                        </a:solidFill>
                        <a:latin typeface="Cambria Math" panose="02040503050406030204" pitchFamily="18" charset="0"/>
                      </a:rPr>
                      <m:t>=0.42</m:t>
                    </m:r>
                  </m:oMath>
                </a14:m>
                <a:endParaRPr lang="zh-TW" altLang="en-US" dirty="0">
                  <a:solidFill>
                    <a:schemeClr val="tx1"/>
                  </a:solidFill>
                </a:endParaRPr>
              </a:p>
              <a:p>
                <a:pPr/>
                <a14:m>
                  <m:oMathPara xmlns:m="http://schemas.openxmlformats.org/officeDocument/2006/math">
                    <m:oMathParaPr>
                      <m:jc m:val="left"/>
                    </m:oMathParaPr>
                    <m:oMath xmlns:m="http://schemas.openxmlformats.org/officeDocument/2006/math">
                      <m:rad>
                        <m:radPr>
                          <m:degHide m:val="on"/>
                          <m:ctrlPr>
                            <a:rPr lang="en-US" altLang="zh-TW" i="1">
                              <a:solidFill>
                                <a:schemeClr val="tx1"/>
                              </a:solidFill>
                              <a:latin typeface="Cambria Math" panose="02040503050406030204" pitchFamily="18" charset="0"/>
                            </a:rPr>
                          </m:ctrlPr>
                        </m:radPr>
                        <m:deg/>
                        <m:e>
                          <m:box>
                            <m:boxPr>
                              <m:ctrlPr>
                                <a:rPr lang="en-US" altLang="zh-TW" i="1">
                                  <a:solidFill>
                                    <a:schemeClr val="tx1"/>
                                  </a:solidFill>
                                  <a:latin typeface="Cambria Math" panose="02040503050406030204" pitchFamily="18" charset="0"/>
                                </a:rPr>
                              </m:ctrlPr>
                            </m:boxPr>
                            <m:e>
                              <m:argPr>
                                <m:argSz m:val="-1"/>
                              </m:argPr>
                              <m:f>
                                <m:fPr>
                                  <m:ctrlPr>
                                    <a:rPr lang="en-US" altLang="zh-TW" i="1">
                                      <a:solidFill>
                                        <a:schemeClr val="tx1"/>
                                      </a:solidFill>
                                      <a:latin typeface="Cambria Math" panose="02040503050406030204" pitchFamily="18" charset="0"/>
                                    </a:rPr>
                                  </m:ctrlPr>
                                </m:fPr>
                                <m:num>
                                  <m:r>
                                    <a:rPr lang="en-US" altLang="zh-TW" i="1">
                                      <a:solidFill>
                                        <a:schemeClr val="tx1"/>
                                      </a:solidFill>
                                      <a:latin typeface="Cambria Math" panose="02040503050406030204" pitchFamily="18" charset="0"/>
                                    </a:rPr>
                                    <m:t>1−0.3</m:t>
                                  </m:r>
                                </m:num>
                                <m:den>
                                  <m:r>
                                    <a:rPr lang="en-US" altLang="zh-TW" i="1">
                                      <a:solidFill>
                                        <a:schemeClr val="tx1"/>
                                      </a:solidFill>
                                      <a:latin typeface="Cambria Math" panose="02040503050406030204" pitchFamily="18" charset="0"/>
                                    </a:rPr>
                                    <m:t>0.3</m:t>
                                  </m:r>
                                </m:den>
                              </m:f>
                            </m:e>
                          </m:box>
                        </m:e>
                      </m:rad>
                      <m:r>
                        <a:rPr lang="en-US" altLang="zh-TW">
                          <a:solidFill>
                            <a:schemeClr val="tx1"/>
                          </a:solidFill>
                          <a:latin typeface="Cambria Math" panose="02040503050406030204" pitchFamily="18" charset="0"/>
                          <a:ea typeface="Cambria Math" panose="02040503050406030204" pitchFamily="18" charset="0"/>
                        </a:rPr>
                        <m:t>≈</m:t>
                      </m:r>
                      <m:r>
                        <a:rPr lang="en-US" altLang="zh-TW" b="0" i="0" smtClean="0">
                          <a:solidFill>
                            <a:schemeClr val="tx1"/>
                          </a:solidFill>
                          <a:latin typeface="Cambria Math" panose="02040503050406030204" pitchFamily="18" charset="0"/>
                          <a:ea typeface="Cambria Math" panose="02040503050406030204" pitchFamily="18" charset="0"/>
                        </a:rPr>
                        <m:t>1.5</m:t>
                      </m:r>
                    </m:oMath>
                  </m:oMathPara>
                </a14:m>
                <a:endParaRPr lang="en-US" altLang="zh-TW" dirty="0">
                  <a:solidFill>
                    <a:schemeClr val="tx1"/>
                  </a:solidFill>
                </a:endParaRPr>
              </a:p>
              <a:p>
                <a:endParaRPr lang="en-US" altLang="zh-TW" dirty="0">
                  <a:solidFill>
                    <a:schemeClr val="tx1"/>
                  </a:solidFill>
                </a:endParaRPr>
              </a:p>
            </p:txBody>
          </p:sp>
        </mc:Choice>
        <mc:Fallback>
          <p:sp>
            <p:nvSpPr>
              <p:cNvPr id="2" name="文字方塊 1"/>
              <p:cNvSpPr txBox="1">
                <a:spLocks noRot="1" noChangeAspect="1" noMove="1" noResize="1" noEditPoints="1" noAdjustHandles="1" noChangeArrowheads="1" noChangeShapeType="1" noTextEdit="1"/>
              </p:cNvSpPr>
              <p:nvPr/>
            </p:nvSpPr>
            <p:spPr>
              <a:xfrm>
                <a:off x="1828800" y="5029200"/>
                <a:ext cx="3810000" cy="1555362"/>
              </a:xfrm>
              <a:prstGeom prst="rect">
                <a:avLst/>
              </a:prstGeom>
              <a:blipFill rotWithShape="1">
                <a:blip r:embed="rId2"/>
                <a:stretch>
                  <a:fillRect/>
                </a:stretch>
              </a:blipFill>
            </p:spPr>
            <p:txBody>
              <a:bodyPr/>
              <a:lstStyle/>
              <a:p>
                <a:r>
                  <a:rPr lang="zh-TW" altLang="en-US">
                    <a:noFill/>
                  </a:rPr>
                  <a:t> </a:t>
                </a:r>
                <a:endParaRPr lang="zh-TW" altLang="en-US">
                  <a:noFill/>
                </a:endParaRPr>
              </a:p>
            </p:txBody>
          </p:sp>
        </mc:Fallback>
      </mc:AlternateContent>
      <mc:AlternateContent xmlns:mc="http://schemas.openxmlformats.org/markup-compatibility/2006">
        <mc:Choice xmlns:a14="http://schemas.microsoft.com/office/drawing/2010/main" Requires="a14">
          <p:sp>
            <p:nvSpPr>
              <p:cNvPr id="3" name="文字方塊 2"/>
              <p:cNvSpPr txBox="1"/>
              <p:nvPr/>
            </p:nvSpPr>
            <p:spPr>
              <a:xfrm>
                <a:off x="6019800" y="5019043"/>
                <a:ext cx="2590800" cy="1488869"/>
              </a:xfrm>
              <a:prstGeom prst="rect">
                <a:avLst/>
              </a:prstGeom>
              <a:noFill/>
            </p:spPr>
            <p:txBody>
              <a:bodyPr wrap="square" rtlCol="0">
                <a:spAutoFit/>
              </a:bodyPr>
              <a:lstStyle/>
              <a:p>
                <a14:m>
                  <m:oMath xmlns:m="http://schemas.openxmlformats.org/officeDocument/2006/math">
                    <m:f>
                      <m:fPr>
                        <m:ctrlPr>
                          <a:rPr lang="en-US" altLang="zh-TW" i="1" smtClean="0">
                            <a:solidFill>
                              <a:schemeClr val="tx1"/>
                            </a:solidFill>
                            <a:latin typeface="Cambria Math" panose="02040503050406030204" pitchFamily="18" charset="0"/>
                          </a:rPr>
                        </m:ctrlPr>
                      </m:fPr>
                      <m:num>
                        <m:f>
                          <m:fPr>
                            <m:ctrlPr>
                              <a:rPr lang="en-US" altLang="zh-TW" i="1">
                                <a:solidFill>
                                  <a:schemeClr val="tx1"/>
                                </a:solidFill>
                                <a:latin typeface="Cambria Math" panose="02040503050406030204" pitchFamily="18" charset="0"/>
                              </a:rPr>
                            </m:ctrlPr>
                          </m:fPr>
                          <m:num>
                            <m:r>
                              <a:rPr lang="en-US" altLang="zh-TW" i="1">
                                <a:solidFill>
                                  <a:schemeClr val="tx1"/>
                                </a:solidFill>
                                <a:latin typeface="Cambria Math" panose="02040503050406030204" pitchFamily="18" charset="0"/>
                              </a:rPr>
                              <m:t>0.1</m:t>
                            </m:r>
                          </m:num>
                          <m:den>
                            <m:r>
                              <a:rPr lang="en-US" altLang="zh-TW" i="1">
                                <a:solidFill>
                                  <a:schemeClr val="tx1"/>
                                </a:solidFill>
                                <a:latin typeface="Cambria Math" panose="02040503050406030204" pitchFamily="18" charset="0"/>
                              </a:rPr>
                              <m:t>1.5</m:t>
                            </m:r>
                          </m:den>
                        </m:f>
                      </m:num>
                      <m:den>
                        <m:f>
                          <m:fPr>
                            <m:ctrlPr>
                              <a:rPr lang="en-US" altLang="zh-TW" i="1">
                                <a:solidFill>
                                  <a:schemeClr val="tx1"/>
                                </a:solidFill>
                                <a:latin typeface="Cambria Math" panose="02040503050406030204" pitchFamily="18" charset="0"/>
                              </a:rPr>
                            </m:ctrlPr>
                          </m:fPr>
                          <m:num>
                            <m:r>
                              <a:rPr lang="en-US" altLang="zh-TW" i="1">
                                <a:solidFill>
                                  <a:schemeClr val="tx1"/>
                                </a:solidFill>
                                <a:latin typeface="Cambria Math" panose="02040503050406030204" pitchFamily="18" charset="0"/>
                              </a:rPr>
                              <m:t>0.1</m:t>
                            </m:r>
                          </m:num>
                          <m:den>
                            <m:r>
                              <a:rPr lang="en-US" altLang="zh-TW" i="1">
                                <a:solidFill>
                                  <a:schemeClr val="tx1"/>
                                </a:solidFill>
                                <a:latin typeface="Cambria Math" panose="02040503050406030204" pitchFamily="18" charset="0"/>
                              </a:rPr>
                              <m:t>1.5</m:t>
                            </m:r>
                          </m:den>
                        </m:f>
                        <m:r>
                          <a:rPr lang="en-US" altLang="zh-TW" i="1">
                            <a:solidFill>
                              <a:schemeClr val="tx1"/>
                            </a:solidFill>
                            <a:latin typeface="Cambria Math" panose="02040503050406030204" pitchFamily="18" charset="0"/>
                          </a:rPr>
                          <m:t>∗7+0.1∗1.5∗3</m:t>
                        </m:r>
                      </m:den>
                    </m:f>
                  </m:oMath>
                </a14:m>
                <a:r>
                  <a:rPr lang="en-US" altLang="zh-TW" dirty="0">
                    <a:solidFill>
                      <a:schemeClr val="tx1"/>
                    </a:solidFill>
                    <a:ea typeface="Cambria Math" panose="02040503050406030204" pitchFamily="18" charset="0"/>
                  </a:rPr>
                  <a:t> </a:t>
                </a:r>
                <a14:m>
                  <m:oMath xmlns:m="http://schemas.openxmlformats.org/officeDocument/2006/math">
                    <m:r>
                      <a:rPr lang="en-US" altLang="zh-TW">
                        <a:solidFill>
                          <a:schemeClr val="tx1"/>
                        </a:solidFill>
                        <a:latin typeface="Cambria Math" panose="02040503050406030204" pitchFamily="18" charset="0"/>
                        <a:ea typeface="Cambria Math" panose="02040503050406030204" pitchFamily="18" charset="0"/>
                      </a:rPr>
                      <m:t>≈0.07</m:t>
                    </m:r>
                  </m:oMath>
                </a14:m>
                <a:r>
                  <a:rPr lang="zh-TW" altLang="en-US" dirty="0">
                    <a:solidFill>
                      <a:schemeClr val="tx1"/>
                    </a:solidFill>
                  </a:rPr>
                  <a:t> </a:t>
                </a:r>
                <a14:m>
                  <m:oMath xmlns:m="http://schemas.openxmlformats.org/officeDocument/2006/math">
                    <m:f>
                      <m:fPr>
                        <m:ctrlPr>
                          <a:rPr lang="en-US" altLang="zh-TW" i="1">
                            <a:solidFill>
                              <a:schemeClr val="tx1"/>
                            </a:solidFill>
                            <a:latin typeface="Cambria Math" panose="02040503050406030204" pitchFamily="18" charset="0"/>
                          </a:rPr>
                        </m:ctrlPr>
                      </m:fPr>
                      <m:num>
                        <m:r>
                          <a:rPr lang="en-US" altLang="zh-TW" i="1">
                            <a:solidFill>
                              <a:schemeClr val="tx1"/>
                            </a:solidFill>
                            <a:latin typeface="Cambria Math" panose="02040503050406030204" pitchFamily="18" charset="0"/>
                          </a:rPr>
                          <m:t>0.1∗1.5</m:t>
                        </m:r>
                      </m:num>
                      <m:den>
                        <m:f>
                          <m:fPr>
                            <m:ctrlPr>
                              <a:rPr lang="en-US" altLang="zh-TW" i="1">
                                <a:solidFill>
                                  <a:schemeClr val="tx1"/>
                                </a:solidFill>
                                <a:latin typeface="Cambria Math" panose="02040503050406030204" pitchFamily="18" charset="0"/>
                              </a:rPr>
                            </m:ctrlPr>
                          </m:fPr>
                          <m:num>
                            <m:r>
                              <a:rPr lang="en-US" altLang="zh-TW" i="1">
                                <a:solidFill>
                                  <a:schemeClr val="tx1"/>
                                </a:solidFill>
                                <a:latin typeface="Cambria Math" panose="02040503050406030204" pitchFamily="18" charset="0"/>
                              </a:rPr>
                              <m:t>0.1</m:t>
                            </m:r>
                          </m:num>
                          <m:den>
                            <m:r>
                              <a:rPr lang="en-US" altLang="zh-TW" i="1">
                                <a:solidFill>
                                  <a:schemeClr val="tx1"/>
                                </a:solidFill>
                                <a:latin typeface="Cambria Math" panose="02040503050406030204" pitchFamily="18" charset="0"/>
                              </a:rPr>
                              <m:t>1.5</m:t>
                            </m:r>
                          </m:den>
                        </m:f>
                        <m:r>
                          <a:rPr lang="en-US" altLang="zh-TW" i="1">
                            <a:solidFill>
                              <a:schemeClr val="tx1"/>
                            </a:solidFill>
                            <a:latin typeface="Cambria Math" panose="02040503050406030204" pitchFamily="18" charset="0"/>
                          </a:rPr>
                          <m:t>∗7+0.1∗1.5∗3</m:t>
                        </m:r>
                      </m:den>
                    </m:f>
                  </m:oMath>
                </a14:m>
                <a:r>
                  <a:rPr lang="en-US" altLang="zh-TW" dirty="0">
                    <a:solidFill>
                      <a:schemeClr val="tx1"/>
                    </a:solidFill>
                    <a:ea typeface="Cambria Math" panose="02040503050406030204" pitchFamily="18" charset="0"/>
                  </a:rPr>
                  <a:t> </a:t>
                </a:r>
                <a14:m>
                  <m:oMath xmlns:m="http://schemas.openxmlformats.org/officeDocument/2006/math">
                    <m:r>
                      <a:rPr lang="en-US" altLang="zh-TW">
                        <a:solidFill>
                          <a:schemeClr val="tx1"/>
                        </a:solidFill>
                        <a:latin typeface="Cambria Math" panose="02040503050406030204" pitchFamily="18" charset="0"/>
                        <a:ea typeface="Cambria Math" panose="02040503050406030204" pitchFamily="18" charset="0"/>
                      </a:rPr>
                      <m:t>≈0.16</m:t>
                    </m:r>
                  </m:oMath>
                </a14:m>
                <a:endParaRPr lang="zh-TW" altLang="en-US" dirty="0">
                  <a:solidFill>
                    <a:schemeClr val="tx1"/>
                  </a:solidFill>
                </a:endParaRPr>
              </a:p>
              <a:p>
                <a:endParaRPr lang="zh-TW" altLang="en-US" dirty="0">
                  <a:solidFill>
                    <a:schemeClr val="tx1"/>
                  </a:solidFill>
                </a:endParaRPr>
              </a:p>
            </p:txBody>
          </p:sp>
        </mc:Choice>
        <mc:Fallback>
          <p:sp>
            <p:nvSpPr>
              <p:cNvPr id="3" name="文字方塊 2"/>
              <p:cNvSpPr txBox="1">
                <a:spLocks noRot="1" noChangeAspect="1" noMove="1" noResize="1" noEditPoints="1" noAdjustHandles="1" noChangeArrowheads="1" noChangeShapeType="1" noTextEdit="1"/>
              </p:cNvSpPr>
              <p:nvPr/>
            </p:nvSpPr>
            <p:spPr>
              <a:xfrm>
                <a:off x="6019800" y="5019043"/>
                <a:ext cx="2590800" cy="1488869"/>
              </a:xfrm>
              <a:prstGeom prst="rect">
                <a:avLst/>
              </a:prstGeom>
              <a:blipFill rotWithShape="1">
                <a:blip r:embed="rId3"/>
                <a:stretch>
                  <a:fillRect/>
                </a:stretch>
              </a:blipFill>
            </p:spPr>
            <p:txBody>
              <a:bodyPr/>
              <a:lstStyle/>
              <a:p>
                <a:r>
                  <a:rPr lang="zh-TW" altLang="en-US">
                    <a:noFill/>
                  </a:rPr>
                  <a:t> </a:t>
                </a:r>
                <a:endParaRPr lang="zh-TW"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486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0"/>
            <a:ext cx="94678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2" name="矩形 1"/>
              <p:cNvSpPr/>
              <p:nvPr/>
            </p:nvSpPr>
            <p:spPr>
              <a:xfrm>
                <a:off x="4953003" y="5257803"/>
                <a:ext cx="3835089" cy="714683"/>
              </a:xfrm>
              <a:prstGeom prst="rect">
                <a:avLst/>
              </a:prstGeom>
            </p:spPr>
            <p:txBody>
              <a:bodyPr wrap="none">
                <a:spAutoFit/>
              </a:bodyPr>
              <a:lstStyle/>
              <a:p>
                <a14:m>
                  <m:oMath xmlns:m="http://schemas.openxmlformats.org/officeDocument/2006/math">
                    <m:sSub>
                      <m:sSubPr>
                        <m:ctrlPr>
                          <a:rPr lang="en-US" altLang="zh-TW" i="1" smtClean="0">
                            <a:latin typeface="Cambria Math" panose="02040503050406030204" pitchFamily="18" charset="0"/>
                          </a:rPr>
                        </m:ctrlPr>
                      </m:sSubPr>
                      <m:e>
                        <m:r>
                          <a:rPr lang="zh-TW" altLang="en-US" i="1">
                            <a:latin typeface="Cambria Math" panose="02040503050406030204" pitchFamily="18" charset="0"/>
                          </a:rPr>
                          <m:t>𝛼</m:t>
                        </m:r>
                      </m:e>
                      <m:sub>
                        <m:r>
                          <a:rPr lang="en-US" altLang="zh-TW" b="0" i="1" smtClean="0">
                            <a:latin typeface="Cambria Math" panose="02040503050406030204" pitchFamily="18" charset="0"/>
                          </a:rPr>
                          <m:t>2</m:t>
                        </m:r>
                      </m:sub>
                    </m:sSub>
                    <m:r>
                      <a:rPr lang="en-US" altLang="zh-TW" i="1">
                        <a:latin typeface="Cambria Math" panose="02040503050406030204" pitchFamily="18" charset="0"/>
                      </a:rPr>
                      <m:t>=</m:t>
                    </m:r>
                    <m:r>
                      <a:rPr lang="en-US" altLang="zh-TW" i="1">
                        <a:latin typeface="Cambria Math" panose="02040503050406030204" pitchFamily="18" charset="0"/>
                      </a:rPr>
                      <m:t>𝑙𝑛</m:t>
                    </m:r>
                    <m:r>
                      <a:rPr lang="en-US" altLang="zh-TW" i="1">
                        <a:latin typeface="Cambria Math" panose="02040503050406030204" pitchFamily="18" charset="0"/>
                      </a:rPr>
                      <m:t>⁡(</m:t>
                    </m:r>
                    <m:box>
                      <m:boxPr>
                        <m:ctrlPr>
                          <a:rPr lang="en-US" altLang="zh-TW" i="1">
                            <a:latin typeface="Cambria Math" panose="02040503050406030204" pitchFamily="18" charset="0"/>
                          </a:rPr>
                        </m:ctrlPr>
                      </m:boxPr>
                      <m:e>
                        <m:argPr>
                          <m:argSz m:val="-1"/>
                        </m:argPr>
                        <m:rad>
                          <m:radPr>
                            <m:degHide m:val="on"/>
                            <m:ctrlPr>
                              <a:rPr lang="en-US" altLang="zh-TW" i="1">
                                <a:latin typeface="Cambria Math" panose="02040503050406030204" pitchFamily="18" charset="0"/>
                              </a:rPr>
                            </m:ctrlPr>
                          </m:radPr>
                          <m:deg/>
                          <m:e>
                            <m:f>
                              <m:fPr>
                                <m:ctrlPr>
                                  <a:rPr lang="en-US" altLang="zh-TW" i="1">
                                    <a:latin typeface="Cambria Math" panose="02040503050406030204" pitchFamily="18" charset="0"/>
                                  </a:rPr>
                                </m:ctrlPr>
                              </m:fPr>
                              <m:num>
                                <m:r>
                                  <a:rPr lang="en-US" altLang="zh-TW" i="1">
                                    <a:latin typeface="Cambria Math" panose="02040503050406030204" pitchFamily="18" charset="0"/>
                                  </a:rPr>
                                  <m:t>1−</m:t>
                                </m:r>
                                <m:sSub>
                                  <m:sSubPr>
                                    <m:ctrlPr>
                                      <a:rPr lang="en-US" altLang="zh-TW" i="1">
                                        <a:latin typeface="Cambria Math" panose="02040503050406030204" pitchFamily="18" charset="0"/>
                                      </a:rPr>
                                    </m:ctrlPr>
                                  </m:sSubPr>
                                  <m:e>
                                    <m:r>
                                      <a:rPr lang="zh-TW" altLang="en-US" i="1">
                                        <a:latin typeface="Cambria Math" panose="02040503050406030204" pitchFamily="18" charset="0"/>
                                      </a:rPr>
                                      <m:t>𝜀</m:t>
                                    </m:r>
                                  </m:e>
                                  <m:sub>
                                    <m:r>
                                      <a:rPr lang="en-US" altLang="zh-TW" b="0" i="1" smtClean="0">
                                        <a:latin typeface="Cambria Math" panose="02040503050406030204" pitchFamily="18" charset="0"/>
                                      </a:rPr>
                                      <m:t>2</m:t>
                                    </m:r>
                                  </m:sub>
                                </m:sSub>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𝜀</m:t>
                                    </m:r>
                                  </m:e>
                                  <m:sub>
                                    <m:r>
                                      <a:rPr lang="en-US" altLang="zh-TW" b="0" i="1" smtClean="0">
                                        <a:latin typeface="Cambria Math" panose="02040503050406030204" pitchFamily="18" charset="0"/>
                                      </a:rPr>
                                      <m:t>2</m:t>
                                    </m:r>
                                  </m:sub>
                                </m:sSub>
                              </m:den>
                            </m:f>
                          </m:e>
                        </m:rad>
                      </m:e>
                    </m:box>
                    <m:r>
                      <a:rPr lang="en-US" altLang="zh-TW" i="1">
                        <a:latin typeface="Cambria Math" panose="02040503050406030204" pitchFamily="18" charset="0"/>
                      </a:rPr>
                      <m:t>)</m:t>
                    </m:r>
                  </m:oMath>
                </a14:m>
                <a:r>
                  <a:rPr lang="en-US" altLang="zh-TW" dirty="0"/>
                  <a:t> </a:t>
                </a:r>
                <a14:m>
                  <m:oMath xmlns:m="http://schemas.openxmlformats.org/officeDocument/2006/math">
                    <m:r>
                      <a:rPr lang="en-US" altLang="zh-TW" i="1">
                        <a:latin typeface="Cambria Math" panose="02040503050406030204" pitchFamily="18" charset="0"/>
                      </a:rPr>
                      <m:t>=</m:t>
                    </m:r>
                    <m:func>
                      <m:funcPr>
                        <m:ctrlPr>
                          <a:rPr lang="en-US" altLang="zh-TW" i="1">
                            <a:latin typeface="Cambria Math" panose="02040503050406030204" pitchFamily="18" charset="0"/>
                          </a:rPr>
                        </m:ctrlPr>
                      </m:funcPr>
                      <m:fName>
                        <m:r>
                          <a:rPr lang="en-US" altLang="zh-TW" b="0" i="1" smtClean="0">
                            <a:latin typeface="Cambria Math" panose="02040503050406030204" pitchFamily="18" charset="0"/>
                          </a:rPr>
                          <m:t>𝑙</m:t>
                        </m:r>
                        <m:r>
                          <a:rPr lang="en-US" altLang="zh-TW" i="1">
                            <a:latin typeface="Cambria Math" panose="02040503050406030204" pitchFamily="18" charset="0"/>
                          </a:rPr>
                          <m:t>𝑛</m:t>
                        </m:r>
                      </m:fName>
                      <m:e>
                        <m:d>
                          <m:dPr>
                            <m:ctrlPr>
                              <a:rPr lang="en-US" altLang="zh-TW" i="1">
                                <a:latin typeface="Cambria Math" panose="02040503050406030204" pitchFamily="18" charset="0"/>
                              </a:rPr>
                            </m:ctrlPr>
                          </m:dPr>
                          <m:e>
                            <m:rad>
                              <m:radPr>
                                <m:degHide m:val="on"/>
                                <m:ctrlPr>
                                  <a:rPr lang="en-US" altLang="zh-TW" i="1">
                                    <a:latin typeface="Cambria Math" panose="02040503050406030204" pitchFamily="18" charset="0"/>
                                  </a:rPr>
                                </m:ctrlPr>
                              </m:radPr>
                              <m:deg/>
                              <m:e>
                                <m:box>
                                  <m:boxPr>
                                    <m:ctrlPr>
                                      <a:rPr lang="en-US" altLang="zh-TW" i="1">
                                        <a:latin typeface="Cambria Math" panose="02040503050406030204" pitchFamily="18" charset="0"/>
                                      </a:rPr>
                                    </m:ctrlPr>
                                  </m:boxPr>
                                  <m:e>
                                    <m:argPr>
                                      <m:argSz m:val="-1"/>
                                    </m:argPr>
                                    <m:f>
                                      <m:fPr>
                                        <m:ctrlPr>
                                          <a:rPr lang="en-US" altLang="zh-TW" i="1">
                                            <a:latin typeface="Cambria Math" panose="02040503050406030204" pitchFamily="18" charset="0"/>
                                          </a:rPr>
                                        </m:ctrlPr>
                                      </m:fPr>
                                      <m:num>
                                        <m:r>
                                          <a:rPr lang="en-US" altLang="zh-TW" i="1">
                                            <a:latin typeface="Cambria Math" panose="02040503050406030204" pitchFamily="18" charset="0"/>
                                          </a:rPr>
                                          <m:t>1−0.</m:t>
                                        </m:r>
                                        <m:r>
                                          <a:rPr lang="en-US" altLang="zh-TW" b="0" i="1" smtClean="0">
                                            <a:latin typeface="Cambria Math" panose="02040503050406030204" pitchFamily="18" charset="0"/>
                                          </a:rPr>
                                          <m:t>21</m:t>
                                        </m:r>
                                      </m:num>
                                      <m:den>
                                        <m:r>
                                          <a:rPr lang="en-US" altLang="zh-TW" i="1">
                                            <a:latin typeface="Cambria Math" panose="02040503050406030204" pitchFamily="18" charset="0"/>
                                          </a:rPr>
                                          <m:t>0.</m:t>
                                        </m:r>
                                        <m:r>
                                          <a:rPr lang="en-US" altLang="zh-TW" b="0" i="1" smtClean="0">
                                            <a:latin typeface="Cambria Math" panose="02040503050406030204" pitchFamily="18" charset="0"/>
                                          </a:rPr>
                                          <m:t>21</m:t>
                                        </m:r>
                                      </m:den>
                                    </m:f>
                                  </m:e>
                                </m:box>
                              </m:e>
                            </m:rad>
                          </m:e>
                        </m:d>
                      </m:e>
                    </m:func>
                    <m:r>
                      <a:rPr lang="en-US" altLang="zh-TW" i="1">
                        <a:latin typeface="Cambria Math" panose="02040503050406030204" pitchFamily="18" charset="0"/>
                      </a:rPr>
                      <m:t>=0.</m:t>
                    </m:r>
                    <m:r>
                      <a:rPr lang="en-US" altLang="zh-TW" b="0" i="1" smtClean="0">
                        <a:latin typeface="Cambria Math" panose="02040503050406030204" pitchFamily="18" charset="0"/>
                      </a:rPr>
                      <m:t>65</m:t>
                    </m:r>
                  </m:oMath>
                </a14:m>
                <a:endParaRPr lang="zh-TW" altLang="en-US" dirty="0"/>
              </a:p>
            </p:txBody>
          </p:sp>
        </mc:Choice>
        <mc:Fallback>
          <p:sp>
            <p:nvSpPr>
              <p:cNvPr id="2" name="矩形 1"/>
              <p:cNvSpPr>
                <a:spLocks noRot="1" noChangeAspect="1" noMove="1" noResize="1" noEditPoints="1" noAdjustHandles="1" noChangeArrowheads="1" noChangeShapeType="1" noTextEdit="1"/>
              </p:cNvSpPr>
              <p:nvPr/>
            </p:nvSpPr>
            <p:spPr>
              <a:xfrm>
                <a:off x="4953003" y="5257803"/>
                <a:ext cx="3835089" cy="714683"/>
              </a:xfrm>
              <a:prstGeom prst="rect">
                <a:avLst/>
              </a:prstGeom>
              <a:blipFill rotWithShape="1">
                <a:blip r:embed="rId2"/>
                <a:stretch>
                  <a:fillRect/>
                </a:stretch>
              </a:blipFill>
            </p:spPr>
            <p:txBody>
              <a:bodyPr/>
              <a:lstStyle/>
              <a:p>
                <a:r>
                  <a:rPr lang="zh-TW" altLang="en-US">
                    <a:noFill/>
                  </a:rPr>
                  <a:t> </a:t>
                </a:r>
                <a:endParaRPr lang="zh-TW"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589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78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5" name="矩形 4"/>
              <p:cNvSpPr/>
              <p:nvPr/>
            </p:nvSpPr>
            <p:spPr>
              <a:xfrm>
                <a:off x="6756714" y="5257803"/>
                <a:ext cx="3907223" cy="714683"/>
              </a:xfrm>
              <a:prstGeom prst="rect">
                <a:avLst/>
              </a:prstGeom>
            </p:spPr>
            <p:txBody>
              <a:bodyPr wrap="none">
                <a:spAutoFit/>
              </a:bodyPr>
              <a:lstStyle/>
              <a:p>
                <a14:m>
                  <m:oMath xmlns:m="http://schemas.openxmlformats.org/officeDocument/2006/math">
                    <m:sSub>
                      <m:sSubPr>
                        <m:ctrlPr>
                          <a:rPr lang="en-US" altLang="zh-TW" i="1" smtClean="0">
                            <a:latin typeface="Cambria Math" panose="02040503050406030204" pitchFamily="18" charset="0"/>
                          </a:rPr>
                        </m:ctrlPr>
                      </m:sSubPr>
                      <m:e>
                        <m:r>
                          <a:rPr lang="zh-TW" altLang="en-US" i="1">
                            <a:latin typeface="Cambria Math" panose="02040503050406030204" pitchFamily="18" charset="0"/>
                          </a:rPr>
                          <m:t>𝛼</m:t>
                        </m:r>
                      </m:e>
                      <m:sub>
                        <m:r>
                          <a:rPr lang="en-US" altLang="zh-TW" b="0" i="1" smtClean="0">
                            <a:latin typeface="Cambria Math" panose="02040503050406030204" pitchFamily="18" charset="0"/>
                          </a:rPr>
                          <m:t>3</m:t>
                        </m:r>
                      </m:sub>
                    </m:sSub>
                    <m:r>
                      <a:rPr lang="en-US" altLang="zh-TW" i="1">
                        <a:latin typeface="Cambria Math" panose="02040503050406030204" pitchFamily="18" charset="0"/>
                      </a:rPr>
                      <m:t>=</m:t>
                    </m:r>
                    <m:r>
                      <a:rPr lang="en-US" altLang="zh-TW" i="1">
                        <a:latin typeface="Cambria Math" panose="02040503050406030204" pitchFamily="18" charset="0"/>
                      </a:rPr>
                      <m:t>𝑙𝑛</m:t>
                    </m:r>
                    <m:r>
                      <a:rPr lang="en-US" altLang="zh-TW" i="1">
                        <a:latin typeface="Cambria Math" panose="02040503050406030204" pitchFamily="18" charset="0"/>
                      </a:rPr>
                      <m:t>⁡(</m:t>
                    </m:r>
                    <m:box>
                      <m:boxPr>
                        <m:ctrlPr>
                          <a:rPr lang="en-US" altLang="zh-TW" i="1">
                            <a:latin typeface="Cambria Math" panose="02040503050406030204" pitchFamily="18" charset="0"/>
                          </a:rPr>
                        </m:ctrlPr>
                      </m:boxPr>
                      <m:e>
                        <m:argPr>
                          <m:argSz m:val="-1"/>
                        </m:argPr>
                        <m:rad>
                          <m:radPr>
                            <m:degHide m:val="on"/>
                            <m:ctrlPr>
                              <a:rPr lang="en-US" altLang="zh-TW" i="1">
                                <a:latin typeface="Cambria Math" panose="02040503050406030204" pitchFamily="18" charset="0"/>
                              </a:rPr>
                            </m:ctrlPr>
                          </m:radPr>
                          <m:deg/>
                          <m:e>
                            <m:f>
                              <m:fPr>
                                <m:ctrlPr>
                                  <a:rPr lang="en-US" altLang="zh-TW" i="1">
                                    <a:latin typeface="Cambria Math" panose="02040503050406030204" pitchFamily="18" charset="0"/>
                                  </a:rPr>
                                </m:ctrlPr>
                              </m:fPr>
                              <m:num>
                                <m:r>
                                  <a:rPr lang="en-US" altLang="zh-TW" i="1">
                                    <a:latin typeface="Cambria Math" panose="02040503050406030204" pitchFamily="18" charset="0"/>
                                  </a:rPr>
                                  <m:t>1−</m:t>
                                </m:r>
                                <m:sSub>
                                  <m:sSubPr>
                                    <m:ctrlPr>
                                      <a:rPr lang="en-US" altLang="zh-TW" i="1">
                                        <a:latin typeface="Cambria Math" panose="02040503050406030204" pitchFamily="18" charset="0"/>
                                      </a:rPr>
                                    </m:ctrlPr>
                                  </m:sSubPr>
                                  <m:e>
                                    <m:r>
                                      <a:rPr lang="zh-TW" altLang="en-US" i="1">
                                        <a:latin typeface="Cambria Math" panose="02040503050406030204" pitchFamily="18" charset="0"/>
                                      </a:rPr>
                                      <m:t>𝜀</m:t>
                                    </m:r>
                                  </m:e>
                                  <m:sub>
                                    <m:r>
                                      <a:rPr lang="en-US" altLang="zh-TW" b="0" i="1" smtClean="0">
                                        <a:latin typeface="Cambria Math" panose="02040503050406030204" pitchFamily="18" charset="0"/>
                                      </a:rPr>
                                      <m:t>3</m:t>
                                    </m:r>
                                  </m:sub>
                                </m:sSub>
                              </m:num>
                              <m:den>
                                <m:sSub>
                                  <m:sSubPr>
                                    <m:ctrlPr>
                                      <a:rPr lang="en-US" altLang="zh-TW" i="1">
                                        <a:latin typeface="Cambria Math" panose="02040503050406030204" pitchFamily="18" charset="0"/>
                                      </a:rPr>
                                    </m:ctrlPr>
                                  </m:sSubPr>
                                  <m:e>
                                    <m:r>
                                      <a:rPr lang="zh-TW" altLang="en-US" i="1">
                                        <a:latin typeface="Cambria Math" panose="02040503050406030204" pitchFamily="18" charset="0"/>
                                      </a:rPr>
                                      <m:t>𝜀</m:t>
                                    </m:r>
                                  </m:e>
                                  <m:sub>
                                    <m:r>
                                      <a:rPr lang="en-US" altLang="zh-TW" b="0" i="1" smtClean="0">
                                        <a:latin typeface="Cambria Math" panose="02040503050406030204" pitchFamily="18" charset="0"/>
                                      </a:rPr>
                                      <m:t>3</m:t>
                                    </m:r>
                                  </m:sub>
                                </m:sSub>
                              </m:den>
                            </m:f>
                          </m:e>
                        </m:rad>
                      </m:e>
                    </m:box>
                    <m:r>
                      <a:rPr lang="en-US" altLang="zh-TW" i="1">
                        <a:latin typeface="Cambria Math" panose="02040503050406030204" pitchFamily="18" charset="0"/>
                      </a:rPr>
                      <m:t>)</m:t>
                    </m:r>
                  </m:oMath>
                </a14:m>
                <a:r>
                  <a:rPr lang="en-US" altLang="zh-TW" dirty="0"/>
                  <a:t> </a:t>
                </a:r>
                <a14:m>
                  <m:oMath xmlns:m="http://schemas.openxmlformats.org/officeDocument/2006/math">
                    <m:r>
                      <a:rPr lang="en-US" altLang="zh-TW" i="1">
                        <a:latin typeface="Cambria Math" panose="02040503050406030204" pitchFamily="18" charset="0"/>
                      </a:rPr>
                      <m:t>=</m:t>
                    </m:r>
                    <m:func>
                      <m:funcPr>
                        <m:ctrlPr>
                          <a:rPr lang="en-US" altLang="zh-TW" i="1">
                            <a:latin typeface="Cambria Math" panose="02040503050406030204" pitchFamily="18" charset="0"/>
                          </a:rPr>
                        </m:ctrlPr>
                      </m:funcPr>
                      <m:fName>
                        <m:r>
                          <a:rPr lang="en-US" altLang="zh-TW" b="0" i="1" smtClean="0">
                            <a:latin typeface="Cambria Math" panose="02040503050406030204" pitchFamily="18" charset="0"/>
                          </a:rPr>
                          <m:t>𝑙</m:t>
                        </m:r>
                        <m:r>
                          <a:rPr lang="en-US" altLang="zh-TW" i="1">
                            <a:latin typeface="Cambria Math" panose="02040503050406030204" pitchFamily="18" charset="0"/>
                          </a:rPr>
                          <m:t>𝑛</m:t>
                        </m:r>
                      </m:fName>
                      <m:e>
                        <m:d>
                          <m:dPr>
                            <m:ctrlPr>
                              <a:rPr lang="en-US" altLang="zh-TW" i="1">
                                <a:latin typeface="Cambria Math" panose="02040503050406030204" pitchFamily="18" charset="0"/>
                              </a:rPr>
                            </m:ctrlPr>
                          </m:dPr>
                          <m:e>
                            <m:rad>
                              <m:radPr>
                                <m:degHide m:val="on"/>
                                <m:ctrlPr>
                                  <a:rPr lang="en-US" altLang="zh-TW" i="1">
                                    <a:latin typeface="Cambria Math" panose="02040503050406030204" pitchFamily="18" charset="0"/>
                                  </a:rPr>
                                </m:ctrlPr>
                              </m:radPr>
                              <m:deg/>
                              <m:e>
                                <m:box>
                                  <m:boxPr>
                                    <m:ctrlPr>
                                      <a:rPr lang="en-US" altLang="zh-TW" i="1">
                                        <a:latin typeface="Cambria Math" panose="02040503050406030204" pitchFamily="18" charset="0"/>
                                      </a:rPr>
                                    </m:ctrlPr>
                                  </m:boxPr>
                                  <m:e>
                                    <m:argPr>
                                      <m:argSz m:val="-1"/>
                                    </m:argPr>
                                    <m:f>
                                      <m:fPr>
                                        <m:ctrlPr>
                                          <a:rPr lang="en-US" altLang="zh-TW" i="1">
                                            <a:latin typeface="Cambria Math" panose="02040503050406030204" pitchFamily="18" charset="0"/>
                                          </a:rPr>
                                        </m:ctrlPr>
                                      </m:fPr>
                                      <m:num>
                                        <m:r>
                                          <a:rPr lang="en-US" altLang="zh-TW" i="1">
                                            <a:latin typeface="Cambria Math" panose="02040503050406030204" pitchFamily="18" charset="0"/>
                                          </a:rPr>
                                          <m:t>1−0.</m:t>
                                        </m:r>
                                        <m:r>
                                          <a:rPr lang="en-US" altLang="zh-TW" b="0" i="1" smtClean="0">
                                            <a:latin typeface="Cambria Math" panose="02040503050406030204" pitchFamily="18" charset="0"/>
                                          </a:rPr>
                                          <m:t>14</m:t>
                                        </m:r>
                                      </m:num>
                                      <m:den>
                                        <m:r>
                                          <a:rPr lang="en-US" altLang="zh-TW" i="1">
                                            <a:latin typeface="Cambria Math" panose="02040503050406030204" pitchFamily="18" charset="0"/>
                                          </a:rPr>
                                          <m:t>0.</m:t>
                                        </m:r>
                                        <m:r>
                                          <a:rPr lang="en-US" altLang="zh-TW" b="0" i="1" smtClean="0">
                                            <a:latin typeface="Cambria Math" panose="02040503050406030204" pitchFamily="18" charset="0"/>
                                          </a:rPr>
                                          <m:t>14</m:t>
                                        </m:r>
                                      </m:den>
                                    </m:f>
                                  </m:e>
                                </m:box>
                              </m:e>
                            </m:rad>
                          </m:e>
                        </m:d>
                      </m:e>
                    </m:func>
                    <m:r>
                      <a:rPr lang="en-US" altLang="zh-TW" i="1">
                        <a:latin typeface="Cambria Math" panose="02040503050406030204" pitchFamily="18" charset="0"/>
                      </a:rPr>
                      <m:t>=0.</m:t>
                    </m:r>
                    <m:r>
                      <a:rPr lang="en-US" altLang="zh-TW" b="0" i="1" smtClean="0">
                        <a:latin typeface="Cambria Math" panose="02040503050406030204" pitchFamily="18" charset="0"/>
                      </a:rPr>
                      <m:t>92</m:t>
                    </m:r>
                  </m:oMath>
                </a14:m>
                <a:endParaRPr lang="zh-TW" altLang="en-US" dirty="0"/>
              </a:p>
            </p:txBody>
          </p:sp>
        </mc:Choice>
        <mc:Fallback>
          <p:sp>
            <p:nvSpPr>
              <p:cNvPr id="5" name="矩形 4"/>
              <p:cNvSpPr>
                <a:spLocks noRot="1" noChangeAspect="1" noMove="1" noResize="1" noEditPoints="1" noAdjustHandles="1" noChangeArrowheads="1" noChangeShapeType="1" noTextEdit="1"/>
              </p:cNvSpPr>
              <p:nvPr/>
            </p:nvSpPr>
            <p:spPr>
              <a:xfrm>
                <a:off x="6756714" y="5257803"/>
                <a:ext cx="3907223" cy="714683"/>
              </a:xfrm>
              <a:prstGeom prst="rect">
                <a:avLst/>
              </a:prstGeom>
              <a:blipFill rotWithShape="1">
                <a:blip r:embed="rId2"/>
                <a:stretch>
                  <a:fillRect/>
                </a:stretch>
              </a:blipFill>
            </p:spPr>
            <p:txBody>
              <a:bodyPr/>
              <a:lstStyle/>
              <a:p>
                <a:r>
                  <a:rPr lang="zh-TW" altLang="en-US">
                    <a:noFill/>
                  </a:rPr>
                  <a:t> </a:t>
                </a:r>
                <a:endParaRPr lang="zh-TW"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6915"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524000" y="1"/>
            <a:ext cx="9144000" cy="6858000"/>
          </a:xfrm>
          <a:noFill/>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pPr eaLnBrk="1" hangingPunct="1"/>
            <a:r>
              <a:rPr lang="en-US" altLang="zh-CN" sz="4800" dirty="0">
                <a:latin typeface="Arial" panose="020B0604020202020204" pitchFamily="34" charset="0"/>
                <a:ea typeface="SimSun" panose="02010600030101010101" pitchFamily="2" charset="-122"/>
                <a:cs typeface="Arial" panose="020B0604020202020204" pitchFamily="34" charset="0"/>
              </a:rPr>
              <a:t>Pros and cons of </a:t>
            </a:r>
            <a:r>
              <a:rPr lang="en-US" altLang="zh-CN" sz="4800" dirty="0" err="1">
                <a:latin typeface="Arial" panose="020B0604020202020204" pitchFamily="34" charset="0"/>
                <a:ea typeface="SimSun" panose="02010600030101010101" pitchFamily="2" charset="-122"/>
                <a:cs typeface="Arial" panose="020B0604020202020204" pitchFamily="34" charset="0"/>
              </a:rPr>
              <a:t>AdaBoost</a:t>
            </a:r>
            <a:endParaRPr lang="en-US" altLang="zh-CN" sz="4800" dirty="0">
              <a:latin typeface="Arial" panose="020B0604020202020204" pitchFamily="34" charset="0"/>
              <a:ea typeface="SimSun" panose="02010600030101010101" pitchFamily="2" charset="-122"/>
              <a:cs typeface="Arial" panose="020B0604020202020204" pitchFamily="34" charset="0"/>
            </a:endParaRPr>
          </a:p>
        </p:txBody>
      </p:sp>
      <p:sp>
        <p:nvSpPr>
          <p:cNvPr id="176131" name="Rectangle 3"/>
          <p:cNvSpPr>
            <a:spLocks noGrp="1" noChangeArrowheads="1"/>
          </p:cNvSpPr>
          <p:nvPr>
            <p:ph idx="1"/>
          </p:nvPr>
        </p:nvSpPr>
        <p:spPr/>
        <p:txBody>
          <a:bodyPr/>
          <a:lstStyle/>
          <a:p>
            <a:pPr eaLnBrk="1" hangingPunct="1">
              <a:lnSpc>
                <a:spcPct val="90000"/>
              </a:lnSpc>
              <a:buFont typeface="Wingdings" panose="05000000000000000000" pitchFamily="2" charset="2"/>
              <a:buNone/>
            </a:pPr>
            <a:r>
              <a:rPr lang="en-US" altLang="zh-CN" dirty="0">
                <a:latin typeface="Arial" panose="020B0604020202020204" pitchFamily="34" charset="0"/>
                <a:ea typeface="SimSun" panose="02010600030101010101" pitchFamily="2" charset="-122"/>
                <a:cs typeface="Arial" panose="020B0604020202020204" pitchFamily="34" charset="0"/>
              </a:rPr>
              <a:t>Advantages</a:t>
            </a:r>
            <a:endParaRPr lang="en-US" altLang="zh-CN" dirty="0">
              <a:latin typeface="Arial" panose="020B0604020202020204" pitchFamily="34" charset="0"/>
              <a:ea typeface="SimSun" panose="02010600030101010101" pitchFamily="2" charset="-122"/>
              <a:cs typeface="Arial" panose="020B0604020202020204" pitchFamily="34" charset="0"/>
            </a:endParaRPr>
          </a:p>
          <a:p>
            <a:pPr lvl="1" eaLnBrk="1" hangingPunct="1">
              <a:lnSpc>
                <a:spcPct val="90000"/>
              </a:lnSpc>
            </a:pPr>
            <a:r>
              <a:rPr lang="en-US" altLang="zh-CN" dirty="0">
                <a:latin typeface="Arial" panose="020B0604020202020204" pitchFamily="34" charset="0"/>
                <a:ea typeface="SimSun" panose="02010600030101010101" pitchFamily="2" charset="-122"/>
                <a:cs typeface="Arial" panose="020B0604020202020204" pitchFamily="34" charset="0"/>
              </a:rPr>
              <a:t>Very simple to implement</a:t>
            </a:r>
            <a:endParaRPr lang="en-US" altLang="zh-CN" dirty="0">
              <a:latin typeface="Arial" panose="020B0604020202020204" pitchFamily="34" charset="0"/>
              <a:ea typeface="SimSun" panose="02010600030101010101" pitchFamily="2" charset="-122"/>
              <a:cs typeface="Arial" panose="020B0604020202020204" pitchFamily="34" charset="0"/>
            </a:endParaRPr>
          </a:p>
          <a:p>
            <a:pPr lvl="1" eaLnBrk="1" hangingPunct="1">
              <a:lnSpc>
                <a:spcPct val="90000"/>
              </a:lnSpc>
            </a:pPr>
            <a:r>
              <a:rPr lang="en-US" altLang="zh-CN" dirty="0">
                <a:latin typeface="Arial" panose="020B0604020202020204" pitchFamily="34" charset="0"/>
                <a:ea typeface="SimSun" panose="02010600030101010101" pitchFamily="2" charset="-122"/>
                <a:cs typeface="Arial" panose="020B0604020202020204" pitchFamily="34" charset="0"/>
              </a:rPr>
              <a:t>Does feature selection resulting in relatively simple classifier</a:t>
            </a:r>
            <a:endParaRPr lang="en-US" altLang="zh-CN" dirty="0">
              <a:latin typeface="Arial" panose="020B0604020202020204" pitchFamily="34" charset="0"/>
              <a:ea typeface="SimSun" panose="02010600030101010101" pitchFamily="2" charset="-122"/>
              <a:cs typeface="Arial" panose="020B0604020202020204" pitchFamily="34" charset="0"/>
            </a:endParaRPr>
          </a:p>
          <a:p>
            <a:pPr lvl="1" eaLnBrk="1" hangingPunct="1">
              <a:lnSpc>
                <a:spcPct val="90000"/>
              </a:lnSpc>
            </a:pPr>
            <a:r>
              <a:rPr lang="en-US" altLang="zh-CN" dirty="0">
                <a:latin typeface="Arial" panose="020B0604020202020204" pitchFamily="34" charset="0"/>
                <a:ea typeface="SimSun" panose="02010600030101010101" pitchFamily="2" charset="-122"/>
                <a:cs typeface="Arial" panose="020B0604020202020204" pitchFamily="34" charset="0"/>
              </a:rPr>
              <a:t>Fairly good generalization</a:t>
            </a:r>
            <a:endParaRPr lang="en-US" altLang="zh-CN" dirty="0">
              <a:latin typeface="Arial" panose="020B0604020202020204" pitchFamily="34" charset="0"/>
              <a:ea typeface="SimSun" panose="02010600030101010101" pitchFamily="2" charset="-122"/>
              <a:cs typeface="Arial" panose="020B0604020202020204" pitchFamily="34" charset="0"/>
            </a:endParaRPr>
          </a:p>
          <a:p>
            <a:pPr eaLnBrk="1" hangingPunct="1">
              <a:lnSpc>
                <a:spcPct val="90000"/>
              </a:lnSpc>
              <a:buFont typeface="Wingdings" panose="05000000000000000000" pitchFamily="2" charset="2"/>
              <a:buNone/>
            </a:pPr>
            <a:r>
              <a:rPr lang="en-US" altLang="zh-CN" dirty="0">
                <a:latin typeface="Arial" panose="020B0604020202020204" pitchFamily="34" charset="0"/>
                <a:ea typeface="SimSun" panose="02010600030101010101" pitchFamily="2" charset="-122"/>
                <a:cs typeface="Arial" panose="020B0604020202020204" pitchFamily="34" charset="0"/>
              </a:rPr>
              <a:t>Disadvantages</a:t>
            </a:r>
            <a:endParaRPr lang="en-US" altLang="zh-CN" dirty="0">
              <a:latin typeface="Arial" panose="020B0604020202020204" pitchFamily="34" charset="0"/>
              <a:ea typeface="SimSun" panose="02010600030101010101" pitchFamily="2" charset="-122"/>
              <a:cs typeface="Arial" panose="020B0604020202020204" pitchFamily="34" charset="0"/>
            </a:endParaRPr>
          </a:p>
          <a:p>
            <a:pPr lvl="1" eaLnBrk="1" hangingPunct="1">
              <a:lnSpc>
                <a:spcPct val="90000"/>
              </a:lnSpc>
            </a:pPr>
            <a:r>
              <a:rPr lang="en-US" altLang="zh-CN" dirty="0">
                <a:latin typeface="Arial" panose="020B0604020202020204" pitchFamily="34" charset="0"/>
                <a:ea typeface="SimSun" panose="02010600030101010101" pitchFamily="2" charset="-122"/>
                <a:cs typeface="Arial" panose="020B0604020202020204" pitchFamily="34" charset="0"/>
              </a:rPr>
              <a:t>Suboptimal solution</a:t>
            </a:r>
            <a:endParaRPr lang="en-US" altLang="zh-CN" dirty="0">
              <a:latin typeface="Arial" panose="020B0604020202020204" pitchFamily="34" charset="0"/>
              <a:ea typeface="SimSun" panose="02010600030101010101" pitchFamily="2" charset="-122"/>
              <a:cs typeface="Arial" panose="020B0604020202020204" pitchFamily="34" charset="0"/>
            </a:endParaRPr>
          </a:p>
          <a:p>
            <a:pPr lvl="1" eaLnBrk="1" hangingPunct="1">
              <a:lnSpc>
                <a:spcPct val="90000"/>
              </a:lnSpc>
            </a:pPr>
            <a:r>
              <a:rPr lang="en-US" altLang="zh-CN" dirty="0">
                <a:latin typeface="Arial" panose="020B0604020202020204" pitchFamily="34" charset="0"/>
                <a:ea typeface="SimSun" panose="02010600030101010101" pitchFamily="2" charset="-122"/>
                <a:cs typeface="Arial" panose="020B0604020202020204" pitchFamily="34" charset="0"/>
              </a:rPr>
              <a:t>Sensitive to noisy data and outliers</a:t>
            </a:r>
            <a:endParaRPr lang="en-US" altLang="zh-CN" dirty="0">
              <a:latin typeface="Arial" panose="020B0604020202020204" pitchFamily="34" charset="0"/>
              <a:ea typeface="SimSun" panose="02010600030101010101" pitchFamily="2" charset="-122"/>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9600" y="578186"/>
            <a:ext cx="10972800" cy="1143000"/>
          </a:xfrm>
        </p:spPr>
        <p:txBody>
          <a:bodyPr/>
          <a:lstStyle/>
          <a:p>
            <a:r>
              <a:rPr lang="en-US" altLang="zh-TW" dirty="0">
                <a:latin typeface="Arial" panose="020B0604020202020204" pitchFamily="34" charset="0"/>
                <a:cs typeface="Arial" panose="020B0604020202020204" pitchFamily="34" charset="0"/>
              </a:rPr>
              <a:t>Tree Boosting Method</a:t>
            </a:r>
            <a:endParaRPr lang="zh-TW" altLang="en-US" dirty="0">
              <a:latin typeface="Arial" panose="020B0604020202020204" pitchFamily="34" charset="0"/>
              <a:cs typeface="Arial" panose="020B0604020202020204" pitchFamily="34" charset="0"/>
            </a:endParaRPr>
          </a:p>
        </p:txBody>
      </p:sp>
      <p:sp>
        <p:nvSpPr>
          <p:cNvPr id="3" name="內容版面配置區 2"/>
          <p:cNvSpPr>
            <a:spLocks noGrp="1"/>
          </p:cNvSpPr>
          <p:nvPr>
            <p:ph idx="1"/>
          </p:nvPr>
        </p:nvSpPr>
        <p:spPr/>
        <p:txBody>
          <a:bodyPr/>
          <a:lstStyle/>
          <a:p>
            <a:r>
              <a:rPr lang="en-US" altLang="en-US" dirty="0">
                <a:latin typeface="Arial" panose="020B0604020202020204" pitchFamily="34" charset="0"/>
                <a:cs typeface="Arial" panose="020B0604020202020204" pitchFamily="34" charset="0"/>
              </a:rPr>
              <a:t>Trees are built sequentially such that each subsequent tree aims to reduce the errors of the previous tree.</a:t>
            </a:r>
            <a:endParaRPr lang="en-US" altLang="en-US" dirty="0">
              <a:latin typeface="Arial" panose="020B0604020202020204" pitchFamily="34" charset="0"/>
              <a:cs typeface="Arial" panose="020B0604020202020204" pitchFamily="34" charset="0"/>
            </a:endParaRPr>
          </a:p>
          <a:p>
            <a:r>
              <a:rPr lang="en-US" altLang="zh-TW" dirty="0">
                <a:latin typeface="Arial" panose="020B0604020202020204" pitchFamily="34" charset="0"/>
                <a:cs typeface="Arial" panose="020B0604020202020204" pitchFamily="34" charset="0"/>
              </a:rPr>
              <a:t>Given a dataset {</a:t>
            </a:r>
            <a:r>
              <a:rPr lang="en-US" altLang="zh-TW" dirty="0" err="1">
                <a:latin typeface="Arial" panose="020B0604020202020204" pitchFamily="34" charset="0"/>
                <a:cs typeface="Arial" panose="020B0604020202020204" pitchFamily="34" charset="0"/>
              </a:rPr>
              <a:t>x</a:t>
            </a:r>
            <a:r>
              <a:rPr lang="en-US" altLang="zh-TW" baseline="-25000" dirty="0" err="1">
                <a:latin typeface="Arial" panose="020B0604020202020204" pitchFamily="34" charset="0"/>
                <a:cs typeface="Arial" panose="020B0604020202020204" pitchFamily="34" charset="0"/>
              </a:rPr>
              <a:t>i</a:t>
            </a:r>
            <a:r>
              <a:rPr lang="en-US" altLang="zh-TW" dirty="0" err="1">
                <a:latin typeface="Arial" panose="020B0604020202020204" pitchFamily="34" charset="0"/>
                <a:cs typeface="Arial" panose="020B0604020202020204" pitchFamily="34" charset="0"/>
              </a:rPr>
              <a:t>,y</a:t>
            </a:r>
            <a:r>
              <a:rPr lang="en-US" altLang="zh-TW" baseline="-25000" dirty="0" err="1">
                <a:latin typeface="Arial" panose="020B0604020202020204" pitchFamily="34" charset="0"/>
                <a:cs typeface="Arial" panose="020B0604020202020204" pitchFamily="34" charset="0"/>
              </a:rPr>
              <a:t>i</a:t>
            </a:r>
            <a:r>
              <a:rPr lang="en-US" altLang="zh-TW" dirty="0">
                <a:latin typeface="Arial" panose="020B0604020202020204" pitchFamily="34" charset="0"/>
                <a:cs typeface="Arial" panose="020B0604020202020204" pitchFamily="34" charset="0"/>
              </a:rPr>
              <a:t>}, a tree ensemble model uses K additive functions to predict the output.</a:t>
            </a:r>
            <a:endParaRPr lang="en-US" altLang="zh-TW" dirty="0">
              <a:latin typeface="Arial" panose="020B0604020202020204" pitchFamily="34" charset="0"/>
              <a:cs typeface="Arial" panose="020B0604020202020204" pitchFamily="34" charset="0"/>
            </a:endParaRPr>
          </a:p>
          <a:p>
            <a:endParaRPr lang="en-US" altLang="zh-TW" dirty="0">
              <a:latin typeface="Arial" panose="020B0604020202020204" pitchFamily="34" charset="0"/>
              <a:cs typeface="Arial" panose="020B0604020202020204" pitchFamily="34" charset="0"/>
            </a:endParaRPr>
          </a:p>
          <a:p>
            <a:r>
              <a:rPr lang="en-US" altLang="zh-TW" dirty="0">
                <a:latin typeface="Arial" panose="020B0604020202020204" pitchFamily="34" charset="0"/>
                <a:cs typeface="Arial" panose="020B0604020202020204" pitchFamily="34" charset="0"/>
              </a:rPr>
              <a:t>Loss function, where </a:t>
            </a:r>
            <a:r>
              <a:rPr lang="en-US" altLang="zh-TW" dirty="0">
                <a:latin typeface="Arial" panose="020B0604020202020204" pitchFamily="34" charset="0"/>
                <a:cs typeface="Arial" panose="020B0604020202020204" pitchFamily="34" charset="0"/>
                <a:sym typeface="Symbol" panose="05050102010706020507" pitchFamily="18" charset="2"/>
              </a:rPr>
              <a:t></a:t>
            </a:r>
            <a:r>
              <a:rPr lang="en-US" altLang="zh-TW" dirty="0">
                <a:latin typeface="Arial" panose="020B0604020202020204" pitchFamily="34" charset="0"/>
                <a:cs typeface="Arial" panose="020B0604020202020204" pitchFamily="34" charset="0"/>
              </a:rPr>
              <a:t>(f) is a regularization term</a:t>
            </a:r>
            <a:endParaRPr lang="en-US" altLang="zh-TW" dirty="0">
              <a:latin typeface="Arial" panose="020B0604020202020204" pitchFamily="34" charset="0"/>
              <a:cs typeface="Arial" panose="020B0604020202020204" pitchFamily="34" charset="0"/>
            </a:endParaRPr>
          </a:p>
          <a:p>
            <a:endParaRPr lang="en-US" altLang="zh-TW" dirty="0">
              <a:latin typeface="Arial" panose="020B0604020202020204" pitchFamily="34" charset="0"/>
              <a:cs typeface="Arial" panose="020B0604020202020204" pitchFamily="34" charset="0"/>
            </a:endParaRPr>
          </a:p>
          <a:p>
            <a:endParaRPr lang="en-US" altLang="zh-TW" dirty="0">
              <a:latin typeface="Arial" panose="020B0604020202020204" pitchFamily="34" charset="0"/>
              <a:cs typeface="Arial" panose="020B0604020202020204" pitchFamily="34" charset="0"/>
            </a:endParaRPr>
          </a:p>
          <a:p>
            <a:pPr marL="0" indent="0">
              <a:buNone/>
            </a:pPr>
            <a:endParaRPr lang="en-US" altLang="zh-TW" dirty="0">
              <a:latin typeface="Arial" panose="020B0604020202020204" pitchFamily="34" charset="0"/>
              <a:cs typeface="Arial" panose="020B0604020202020204" pitchFamily="34" charset="0"/>
            </a:endParaRPr>
          </a:p>
          <a:p>
            <a:pPr marL="0" indent="0">
              <a:buNone/>
            </a:pPr>
            <a:endParaRPr lang="zh-TW" altLang="en-US" dirty="0">
              <a:latin typeface="Arial" panose="020B0604020202020204" pitchFamily="34" charset="0"/>
              <a:cs typeface="Arial" panose="020B0604020202020204" pitchFamily="34" charset="0"/>
            </a:endParaRPr>
          </a:p>
        </p:txBody>
      </p:sp>
      <p:pic>
        <p:nvPicPr>
          <p:cNvPr id="5" name="圖片 4"/>
          <p:cNvPicPr>
            <a:picLocks noChangeAspect="1"/>
          </p:cNvPicPr>
          <p:nvPr/>
        </p:nvPicPr>
        <p:blipFill>
          <a:blip r:embed="rId1"/>
          <a:stretch>
            <a:fillRect/>
          </a:stretch>
        </p:blipFill>
        <p:spPr>
          <a:xfrm>
            <a:off x="4199258" y="4721629"/>
            <a:ext cx="4134427" cy="1558185"/>
          </a:xfrm>
          <a:prstGeom prst="rect">
            <a:avLst/>
          </a:prstGeom>
        </p:spPr>
      </p:pic>
      <p:pic>
        <p:nvPicPr>
          <p:cNvPr id="7" name="圖片 6"/>
          <p:cNvPicPr>
            <a:picLocks noChangeAspect="1"/>
          </p:cNvPicPr>
          <p:nvPr/>
        </p:nvPicPr>
        <p:blipFill>
          <a:blip r:embed="rId2"/>
          <a:stretch>
            <a:fillRect/>
          </a:stretch>
        </p:blipFill>
        <p:spPr>
          <a:xfrm>
            <a:off x="4199258" y="3354185"/>
            <a:ext cx="3067478" cy="933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9600" y="613410"/>
            <a:ext cx="10972800" cy="1143000"/>
          </a:xfrm>
        </p:spPr>
        <p:txBody>
          <a:bodyPr/>
          <a:lstStyle/>
          <a:p>
            <a:r>
              <a:rPr lang="en-US" altLang="zh-TW" dirty="0">
                <a:latin typeface="Arial" panose="020B0604020202020204" pitchFamily="34" charset="0"/>
                <a:cs typeface="Arial" panose="020B0604020202020204" pitchFamily="34" charset="0"/>
              </a:rPr>
              <a:t>Tree Boosting Example</a:t>
            </a:r>
            <a:endParaRPr lang="zh-TW" altLang="en-US" dirty="0">
              <a:latin typeface="Arial" panose="020B0604020202020204" pitchFamily="34" charset="0"/>
              <a:cs typeface="Arial" panose="020B0604020202020204" pitchFamily="34" charset="0"/>
            </a:endParaRPr>
          </a:p>
        </p:txBody>
      </p:sp>
      <p:pic>
        <p:nvPicPr>
          <p:cNvPr id="4" name="內容版面配置區 3"/>
          <p:cNvPicPr>
            <a:picLocks noGrp="1" noChangeAspect="1"/>
          </p:cNvPicPr>
          <p:nvPr>
            <p:ph idx="1"/>
          </p:nvPr>
        </p:nvPicPr>
        <p:blipFill>
          <a:blip r:embed="rId1"/>
          <a:stretch>
            <a:fillRect/>
          </a:stretch>
        </p:blipFill>
        <p:spPr>
          <a:xfrm>
            <a:off x="1558694" y="2053244"/>
            <a:ext cx="7922842" cy="410648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09600" y="630036"/>
            <a:ext cx="10972800" cy="1143000"/>
          </a:xfrm>
        </p:spPr>
        <p:txBody>
          <a:bodyPr/>
          <a:lstStyle/>
          <a:p>
            <a:pPr eaLnBrk="1" hangingPunct="1"/>
            <a:r>
              <a:rPr lang="en-US" altLang="en-US" dirty="0" err="1">
                <a:latin typeface="Arial" panose="020B0604020202020204" pitchFamily="34" charset="0"/>
                <a:cs typeface="Arial" panose="020B0604020202020204" pitchFamily="34" charset="0"/>
              </a:rPr>
              <a:t>XGBoosting</a:t>
            </a:r>
            <a:endParaRPr lang="en-US" altLang="en-US" dirty="0">
              <a:latin typeface="Arial" panose="020B0604020202020204" pitchFamily="34" charset="0"/>
              <a:cs typeface="Arial" panose="020B0604020202020204" pitchFamily="34" charset="0"/>
            </a:endParaRPr>
          </a:p>
        </p:txBody>
      </p:sp>
      <p:sp>
        <p:nvSpPr>
          <p:cNvPr id="52227" name="Content Placeholder 2"/>
          <p:cNvSpPr>
            <a:spLocks noGrp="1"/>
          </p:cNvSpPr>
          <p:nvPr>
            <p:ph idx="1"/>
          </p:nvPr>
        </p:nvSpPr>
        <p:spPr>
          <a:xfrm>
            <a:off x="609600" y="1971386"/>
            <a:ext cx="10515600" cy="4351338"/>
          </a:xfrm>
        </p:spPr>
        <p:txBody>
          <a:bodyPr>
            <a:normAutofit/>
          </a:bodyPr>
          <a:lstStyle/>
          <a:p>
            <a:pPr eaLnBrk="1" hangingPunct="1"/>
            <a:r>
              <a:rPr lang="en-US" altLang="en-US" dirty="0" err="1">
                <a:latin typeface="Arial" panose="020B0604020202020204" pitchFamily="34" charset="0"/>
                <a:cs typeface="Arial" panose="020B0604020202020204" pitchFamily="34" charset="0"/>
              </a:rPr>
              <a:t>XGBoost</a:t>
            </a:r>
            <a:r>
              <a:rPr lang="en-US" altLang="en-US" dirty="0">
                <a:latin typeface="Arial" panose="020B0604020202020204" pitchFamily="34" charset="0"/>
                <a:cs typeface="Arial" panose="020B0604020202020204" pitchFamily="34" charset="0"/>
              </a:rPr>
              <a:t> (</a:t>
            </a:r>
            <a:r>
              <a:rPr lang="en-US" altLang="en-US" dirty="0" err="1">
                <a:latin typeface="Arial" panose="020B0604020202020204" pitchFamily="34" charset="0"/>
                <a:cs typeface="Arial" panose="020B0604020202020204" pitchFamily="34" charset="0"/>
              </a:rPr>
              <a:t>eXtreme</a:t>
            </a:r>
            <a:r>
              <a:rPr lang="en-US" altLang="en-US" dirty="0">
                <a:latin typeface="Arial" panose="020B0604020202020204" pitchFamily="34" charset="0"/>
                <a:cs typeface="Arial" panose="020B0604020202020204" pitchFamily="34" charset="0"/>
              </a:rPr>
              <a:t> Gradient Boosting) has been lauded as the holy grail of machine learning hackathons and competitions.</a:t>
            </a:r>
            <a:endParaRPr lang="en-US" altLang="en-US" dirty="0">
              <a:latin typeface="Arial" panose="020B0604020202020204" pitchFamily="34" charset="0"/>
              <a:cs typeface="Arial" panose="020B0604020202020204" pitchFamily="34" charset="0"/>
            </a:endParaRPr>
          </a:p>
          <a:p>
            <a:r>
              <a:rPr lang="en-US" altLang="zh-TW" dirty="0">
                <a:latin typeface="Arial" panose="020B0604020202020204" pitchFamily="34" charset="0"/>
                <a:cs typeface="Arial" panose="020B0604020202020204" pitchFamily="34" charset="0"/>
              </a:rPr>
              <a:t>Gradient boosting is an approach where new models are created that predict the errors of prior models and then added together to make the final prediction. It is called gradient boosting because it uses a </a:t>
            </a:r>
            <a:r>
              <a:rPr lang="en-US" altLang="zh-TW" dirty="0">
                <a:solidFill>
                  <a:srgbClr val="00B0F0"/>
                </a:solidFill>
                <a:latin typeface="Arial" panose="020B0604020202020204" pitchFamily="34" charset="0"/>
                <a:cs typeface="Arial" panose="020B0604020202020204" pitchFamily="34" charset="0"/>
              </a:rPr>
              <a:t>gradient descent algorithm</a:t>
            </a:r>
            <a:r>
              <a:rPr lang="en-US" altLang="zh-TW" dirty="0">
                <a:latin typeface="Arial" panose="020B0604020202020204" pitchFamily="34" charset="0"/>
                <a:cs typeface="Arial" panose="020B0604020202020204" pitchFamily="34" charset="0"/>
              </a:rPr>
              <a:t> to minimize the loss when adding new models.</a:t>
            </a:r>
            <a:endParaRPr lang="en-US" altLang="zh-TW" dirty="0">
              <a:latin typeface="Arial" panose="020B0604020202020204" pitchFamily="34" charset="0"/>
              <a:cs typeface="Arial" panose="020B0604020202020204" pitchFamily="34" charset="0"/>
            </a:endParaRPr>
          </a:p>
          <a:p>
            <a:r>
              <a:rPr lang="en-US" altLang="en-US" dirty="0">
                <a:latin typeface="Arial" panose="020B0604020202020204" pitchFamily="34" charset="0"/>
                <a:cs typeface="Arial" panose="020B0604020202020204" pitchFamily="34" charset="0"/>
              </a:rPr>
              <a:t>Execution speed: </a:t>
            </a:r>
            <a:r>
              <a:rPr lang="en-US" altLang="en-US" dirty="0" err="1">
                <a:latin typeface="Arial" panose="020B0604020202020204" pitchFamily="34" charset="0"/>
                <a:cs typeface="Arial" panose="020B0604020202020204" pitchFamily="34" charset="0"/>
              </a:rPr>
              <a:t>XGBoost</a:t>
            </a:r>
            <a:r>
              <a:rPr lang="en-US" altLang="en-US" dirty="0">
                <a:latin typeface="Arial" panose="020B0604020202020204" pitchFamily="34" charset="0"/>
                <a:cs typeface="Arial" panose="020B0604020202020204" pitchFamily="34" charset="0"/>
              </a:rPr>
              <a:t> is fast. Really fast when compared to other implementations of gradient boosting. But newly introduced </a:t>
            </a:r>
            <a:r>
              <a:rPr lang="en-US" altLang="en-US" dirty="0" err="1">
                <a:latin typeface="Arial" panose="020B0604020202020204" pitchFamily="34" charset="0"/>
                <a:cs typeface="Arial" panose="020B0604020202020204" pitchFamily="34" charset="0"/>
              </a:rPr>
              <a:t>LightGBM</a:t>
            </a:r>
            <a:r>
              <a:rPr lang="en-US" altLang="en-US" dirty="0">
                <a:latin typeface="Arial" panose="020B0604020202020204" pitchFamily="34" charset="0"/>
                <a:cs typeface="Arial" panose="020B0604020202020204" pitchFamily="34" charset="0"/>
              </a:rPr>
              <a:t> is faster than </a:t>
            </a:r>
            <a:r>
              <a:rPr lang="en-US" altLang="en-US" dirty="0" err="1">
                <a:latin typeface="Arial" panose="020B0604020202020204" pitchFamily="34" charset="0"/>
                <a:cs typeface="Arial" panose="020B0604020202020204" pitchFamily="34" charset="0"/>
              </a:rPr>
              <a:t>XGBoosting</a:t>
            </a:r>
            <a:r>
              <a:rPr lang="en-US" altLang="en-US" dirty="0">
                <a:latin typeface="Arial" panose="020B0604020202020204" pitchFamily="34" charset="0"/>
                <a:cs typeface="Arial" panose="020B0604020202020204" pitchFamily="34" charset="0"/>
              </a:rPr>
              <a:t>.</a:t>
            </a:r>
            <a:endParaRPr lang="en-US" altLang="en-US" dirty="0">
              <a:latin typeface="Arial" panose="020B0604020202020204" pitchFamily="34" charset="0"/>
              <a:cs typeface="Arial" panose="020B0604020202020204" pitchFamily="34" charset="0"/>
            </a:endParaRPr>
          </a:p>
          <a:p>
            <a:endParaRPr lang="en-US" altLang="zh-TW" dirty="0">
              <a:latin typeface="Arial" panose="020B0604020202020204" pitchFamily="34" charset="0"/>
              <a:cs typeface="Arial" panose="020B0604020202020204" pitchFamily="34" charset="0"/>
            </a:endParaRPr>
          </a:p>
          <a:p>
            <a:pPr eaLnBrk="1" hangingPunct="1"/>
            <a:endParaRPr lang="en-US" altLang="en-US" dirty="0">
              <a:latin typeface="Arial" panose="020B0604020202020204" pitchFamily="34" charset="0"/>
              <a:cs typeface="Arial" panose="020B0604020202020204" pitchFamily="34" charset="0"/>
            </a:endParaRPr>
          </a:p>
          <a:p>
            <a:pPr eaLnBrk="1" hangingPunct="1"/>
            <a:endParaRPr lang="en-US" altLang="en-US"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en-US" dirty="0" err="1">
                <a:latin typeface="Arial" panose="020B0604020202020204" pitchFamily="34" charset="0"/>
                <a:cs typeface="Arial" panose="020B0604020202020204" pitchFamily="34" charset="0"/>
              </a:rPr>
              <a:t>XGBoosting</a:t>
            </a:r>
            <a:r>
              <a:rPr lang="en-US" altLang="en-US" dirty="0">
                <a:latin typeface="Arial" panose="020B0604020202020204" pitchFamily="34" charset="0"/>
                <a:cs typeface="Arial" panose="020B0604020202020204" pitchFamily="34" charset="0"/>
              </a:rPr>
              <a:t> (Cont.)</a:t>
            </a:r>
            <a:endParaRPr lang="zh-TW" altLang="en-US" dirty="0">
              <a:latin typeface="Arial" panose="020B0604020202020204" pitchFamily="34" charset="0"/>
              <a:cs typeface="Arial" panose="020B0604020202020204" pitchFamily="34" charset="0"/>
            </a:endParaRPr>
          </a:p>
        </p:txBody>
      </p:sp>
      <p:sp>
        <p:nvSpPr>
          <p:cNvPr id="3" name="內容版面配置區 2"/>
          <p:cNvSpPr>
            <a:spLocks noGrp="1"/>
          </p:cNvSpPr>
          <p:nvPr>
            <p:ph idx="1"/>
          </p:nvPr>
        </p:nvSpPr>
        <p:spPr/>
        <p:txBody>
          <a:bodyPr/>
          <a:lstStyle/>
          <a:p>
            <a:r>
              <a:rPr lang="en-US" altLang="zh-TW" dirty="0">
                <a:latin typeface="Arial" panose="020B0604020202020204" pitchFamily="34" charset="0"/>
                <a:cs typeface="Arial" panose="020B0604020202020204" pitchFamily="34" charset="0"/>
              </a:rPr>
              <a:t>Loss function</a:t>
            </a:r>
            <a:endParaRPr lang="en-US" altLang="zh-TW" dirty="0">
              <a:latin typeface="Arial" panose="020B0604020202020204" pitchFamily="34" charset="0"/>
              <a:cs typeface="Arial" panose="020B0604020202020204" pitchFamily="34" charset="0"/>
            </a:endParaRPr>
          </a:p>
          <a:p>
            <a:endParaRPr lang="en-US" altLang="zh-TW" dirty="0">
              <a:latin typeface="Arial" panose="020B0604020202020204" pitchFamily="34" charset="0"/>
              <a:cs typeface="Arial" panose="020B0604020202020204" pitchFamily="34" charset="0"/>
            </a:endParaRPr>
          </a:p>
          <a:p>
            <a:endParaRPr lang="en-US" altLang="zh-TW" dirty="0">
              <a:latin typeface="Arial" panose="020B0604020202020204" pitchFamily="34" charset="0"/>
              <a:cs typeface="Arial" panose="020B0604020202020204" pitchFamily="34" charset="0"/>
            </a:endParaRPr>
          </a:p>
          <a:p>
            <a:endParaRPr lang="en-US" altLang="zh-TW" dirty="0">
              <a:latin typeface="Arial" panose="020B0604020202020204" pitchFamily="34" charset="0"/>
              <a:cs typeface="Arial" panose="020B0604020202020204" pitchFamily="34" charset="0"/>
            </a:endParaRPr>
          </a:p>
          <a:p>
            <a:endParaRPr lang="en-US" altLang="zh-TW" dirty="0">
              <a:latin typeface="Arial" panose="020B0604020202020204" pitchFamily="34" charset="0"/>
              <a:cs typeface="Arial" panose="020B0604020202020204" pitchFamily="34" charset="0"/>
            </a:endParaRPr>
          </a:p>
          <a:p>
            <a:endParaRPr lang="en-US" altLang="zh-TW" dirty="0">
              <a:latin typeface="Arial" panose="020B0604020202020204" pitchFamily="34" charset="0"/>
              <a:cs typeface="Arial" panose="020B0604020202020204" pitchFamily="34" charset="0"/>
            </a:endParaRPr>
          </a:p>
          <a:p>
            <a:r>
              <a:rPr lang="en-US" altLang="zh-TW" dirty="0">
                <a:latin typeface="Arial" panose="020B0604020202020204" pitchFamily="34" charset="0"/>
                <a:cs typeface="Arial" panose="020B0604020202020204" pitchFamily="34" charset="0"/>
              </a:rPr>
              <a:t>Ignore the constant term</a:t>
            </a:r>
            <a:endParaRPr lang="zh-TW" altLang="en-US" dirty="0">
              <a:latin typeface="Arial" panose="020B0604020202020204" pitchFamily="34" charset="0"/>
              <a:cs typeface="Arial" panose="020B0604020202020204" pitchFamily="34" charset="0"/>
            </a:endParaRPr>
          </a:p>
        </p:txBody>
      </p:sp>
      <p:pic>
        <p:nvPicPr>
          <p:cNvPr id="4" name="圖片 3"/>
          <p:cNvPicPr>
            <a:picLocks noChangeAspect="1"/>
          </p:cNvPicPr>
          <p:nvPr/>
        </p:nvPicPr>
        <p:blipFill>
          <a:blip r:embed="rId1"/>
          <a:stretch>
            <a:fillRect/>
          </a:stretch>
        </p:blipFill>
        <p:spPr>
          <a:xfrm>
            <a:off x="2685237" y="3168497"/>
            <a:ext cx="7935432" cy="1543265"/>
          </a:xfrm>
          <a:prstGeom prst="rect">
            <a:avLst/>
          </a:prstGeom>
        </p:spPr>
      </p:pic>
      <p:pic>
        <p:nvPicPr>
          <p:cNvPr id="5" name="圖片 4"/>
          <p:cNvPicPr>
            <a:picLocks noChangeAspect="1"/>
          </p:cNvPicPr>
          <p:nvPr/>
        </p:nvPicPr>
        <p:blipFill>
          <a:blip r:embed="rId2"/>
          <a:stretch>
            <a:fillRect/>
          </a:stretch>
        </p:blipFill>
        <p:spPr>
          <a:xfrm>
            <a:off x="3019416" y="2177558"/>
            <a:ext cx="5296639" cy="971163"/>
          </a:xfrm>
          <a:prstGeom prst="rect">
            <a:avLst/>
          </a:prstGeom>
        </p:spPr>
      </p:pic>
      <p:pic>
        <p:nvPicPr>
          <p:cNvPr id="6" name="圖片 5"/>
          <p:cNvPicPr>
            <a:picLocks noChangeAspect="1"/>
          </p:cNvPicPr>
          <p:nvPr/>
        </p:nvPicPr>
        <p:blipFill>
          <a:blip r:embed="rId3"/>
          <a:stretch>
            <a:fillRect/>
          </a:stretch>
        </p:blipFill>
        <p:spPr>
          <a:xfrm>
            <a:off x="3019416" y="5241001"/>
            <a:ext cx="5487166" cy="96215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417830" y="414655"/>
            <a:ext cx="7629525" cy="1724025"/>
          </a:xfrm>
          <a:prstGeom prst="rect">
            <a:avLst/>
          </a:prstGeom>
        </p:spPr>
      </p:pic>
      <p:pic>
        <p:nvPicPr>
          <p:cNvPr id="5" name="圖片 4"/>
          <p:cNvPicPr>
            <a:picLocks noChangeAspect="1"/>
          </p:cNvPicPr>
          <p:nvPr/>
        </p:nvPicPr>
        <p:blipFill>
          <a:blip r:embed="rId2"/>
          <a:stretch>
            <a:fillRect/>
          </a:stretch>
        </p:blipFill>
        <p:spPr>
          <a:xfrm>
            <a:off x="3486150" y="2164080"/>
            <a:ext cx="5219700" cy="2529840"/>
          </a:xfrm>
          <a:prstGeom prst="rect">
            <a:avLst/>
          </a:prstGeom>
        </p:spPr>
      </p:pic>
      <p:pic>
        <p:nvPicPr>
          <p:cNvPr id="6" name="圖片 5"/>
          <p:cNvPicPr>
            <a:picLocks noChangeAspect="1"/>
          </p:cNvPicPr>
          <p:nvPr/>
        </p:nvPicPr>
        <p:blipFill>
          <a:blip r:embed="rId3"/>
          <a:stretch>
            <a:fillRect/>
          </a:stretch>
        </p:blipFill>
        <p:spPr>
          <a:xfrm>
            <a:off x="5637530" y="4901565"/>
            <a:ext cx="5318760" cy="1143000"/>
          </a:xfrm>
          <a:prstGeom prst="rect">
            <a:avLst/>
          </a:prstGeom>
        </p:spPr>
      </p:pic>
    </p:spTree>
  </p:cSld>
  <p:clrMapOvr>
    <a:masterClrMapping/>
  </p:clrMapOvr>
  <p:transition>
    <p:zoom/>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en-US" dirty="0" err="1">
                <a:latin typeface="Arial" panose="020B0604020202020204" pitchFamily="34" charset="0"/>
                <a:cs typeface="Arial" panose="020B0604020202020204" pitchFamily="34" charset="0"/>
              </a:rPr>
              <a:t>XGBoosting</a:t>
            </a:r>
            <a:r>
              <a:rPr lang="en-US" altLang="en-US" dirty="0">
                <a:latin typeface="Arial" panose="020B0604020202020204" pitchFamily="34" charset="0"/>
                <a:cs typeface="Arial" panose="020B0604020202020204" pitchFamily="34" charset="0"/>
              </a:rPr>
              <a:t> </a:t>
            </a:r>
            <a:r>
              <a:rPr lang="en-US" altLang="zh-TW" dirty="0">
                <a:latin typeface="Arial" panose="020B0604020202020204" pitchFamily="34" charset="0"/>
                <a:cs typeface="Arial" panose="020B0604020202020204" pitchFamily="34" charset="0"/>
              </a:rPr>
              <a:t>(Cont.)</a:t>
            </a:r>
            <a:endParaRPr lang="zh-TW" altLang="en-US" dirty="0">
              <a:latin typeface="Arial" panose="020B0604020202020204" pitchFamily="34" charset="0"/>
              <a:cs typeface="Arial" panose="020B0604020202020204" pitchFamily="34" charset="0"/>
            </a:endParaRPr>
          </a:p>
        </p:txBody>
      </p:sp>
      <p:sp>
        <p:nvSpPr>
          <p:cNvPr id="3" name="內容版面配置區 2"/>
          <p:cNvSpPr>
            <a:spLocks noGrp="1"/>
          </p:cNvSpPr>
          <p:nvPr>
            <p:ph idx="1"/>
          </p:nvPr>
        </p:nvSpPr>
        <p:spPr/>
        <p:txBody>
          <a:bodyPr/>
          <a:lstStyle/>
          <a:p>
            <a:r>
              <a:rPr lang="en-US" altLang="zh-TW" dirty="0">
                <a:latin typeface="Arial" panose="020B0604020202020204" pitchFamily="34" charset="0"/>
                <a:cs typeface="Arial" panose="020B0604020202020204" pitchFamily="34" charset="0"/>
              </a:rPr>
              <a:t>Estimated loss function</a:t>
            </a:r>
            <a:endParaRPr lang="en-US" altLang="zh-TW" dirty="0">
              <a:latin typeface="Arial" panose="020B0604020202020204" pitchFamily="34" charset="0"/>
              <a:cs typeface="Arial" panose="020B0604020202020204" pitchFamily="34" charset="0"/>
            </a:endParaRPr>
          </a:p>
          <a:p>
            <a:endParaRPr lang="en-US" altLang="zh-TW" dirty="0">
              <a:latin typeface="Arial" panose="020B0604020202020204" pitchFamily="34" charset="0"/>
              <a:cs typeface="Arial" panose="020B0604020202020204" pitchFamily="34" charset="0"/>
            </a:endParaRPr>
          </a:p>
          <a:p>
            <a:endParaRPr lang="en-US" altLang="zh-TW" dirty="0">
              <a:latin typeface="Arial" panose="020B0604020202020204" pitchFamily="34" charset="0"/>
              <a:cs typeface="Arial" panose="020B0604020202020204" pitchFamily="34" charset="0"/>
            </a:endParaRPr>
          </a:p>
          <a:p>
            <a:endParaRPr lang="en-US" altLang="zh-TW" dirty="0">
              <a:latin typeface="Arial" panose="020B0604020202020204" pitchFamily="34" charset="0"/>
              <a:cs typeface="Arial" panose="020B0604020202020204" pitchFamily="34" charset="0"/>
            </a:endParaRPr>
          </a:p>
          <a:p>
            <a:endParaRPr lang="en-US" altLang="zh-TW" dirty="0">
              <a:latin typeface="Arial" panose="020B0604020202020204" pitchFamily="34" charset="0"/>
              <a:cs typeface="Arial" panose="020B0604020202020204" pitchFamily="34" charset="0"/>
            </a:endParaRPr>
          </a:p>
          <a:p>
            <a:r>
              <a:rPr lang="en-US" altLang="zh-TW" dirty="0">
                <a:latin typeface="Arial" panose="020B0604020202020204" pitchFamily="34" charset="0"/>
                <a:cs typeface="Arial" panose="020B0604020202020204" pitchFamily="34" charset="0"/>
              </a:rPr>
              <a:t>A greedy algorithm that starts from a single leaf and iteratively adds branches to the tree is used instead.</a:t>
            </a:r>
            <a:endParaRPr lang="zh-TW" altLang="en-US" dirty="0">
              <a:latin typeface="Arial" panose="020B0604020202020204" pitchFamily="34" charset="0"/>
              <a:cs typeface="Arial" panose="020B0604020202020204" pitchFamily="34" charset="0"/>
            </a:endParaRPr>
          </a:p>
        </p:txBody>
      </p:sp>
      <p:pic>
        <p:nvPicPr>
          <p:cNvPr id="5" name="圖片 4"/>
          <p:cNvPicPr>
            <a:picLocks noChangeAspect="1"/>
          </p:cNvPicPr>
          <p:nvPr/>
        </p:nvPicPr>
        <p:blipFill>
          <a:blip r:embed="rId1"/>
          <a:stretch>
            <a:fillRect/>
          </a:stretch>
        </p:blipFill>
        <p:spPr>
          <a:xfrm>
            <a:off x="3213227" y="2756545"/>
            <a:ext cx="4801270" cy="109552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3123565" y="2624455"/>
            <a:ext cx="5943600" cy="3009900"/>
          </a:xfrm>
          <a:prstGeom prst="rect">
            <a:avLst/>
          </a:prstGeom>
        </p:spPr>
      </p:pic>
    </p:spTree>
  </p:cSld>
  <p:clrMapOvr>
    <a:masterClrMapping/>
  </p:clrMapOvr>
  <p:transition>
    <p:zoom/>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p:txBody>
          <a:bodyPr/>
          <a:lstStyle/>
          <a:p>
            <a:pPr eaLnBrk="1" hangingPunct="1"/>
            <a:r>
              <a:rPr lang="en-US" altLang="en-US" dirty="0">
                <a:latin typeface="Arial" panose="020B0604020202020204" pitchFamily="34" charset="0"/>
                <a:cs typeface="Arial" panose="020B0604020202020204" pitchFamily="34" charset="0"/>
              </a:rPr>
              <a:t>Features of </a:t>
            </a:r>
            <a:r>
              <a:rPr lang="en-US" altLang="en-US" dirty="0" err="1">
                <a:latin typeface="Arial" panose="020B0604020202020204" pitchFamily="34" charset="0"/>
                <a:cs typeface="Arial" panose="020B0604020202020204" pitchFamily="34" charset="0"/>
              </a:rPr>
              <a:t>XGBoost</a:t>
            </a:r>
            <a:endParaRPr lang="en-US" altLang="en-US" dirty="0">
              <a:latin typeface="Arial" panose="020B0604020202020204" pitchFamily="34" charset="0"/>
              <a:cs typeface="Arial" panose="020B0604020202020204" pitchFamily="34" charset="0"/>
            </a:endParaRPr>
          </a:p>
        </p:txBody>
      </p:sp>
      <p:sp>
        <p:nvSpPr>
          <p:cNvPr id="68611" name="Content Placeholder 2"/>
          <p:cNvSpPr>
            <a:spLocks noGrp="1"/>
          </p:cNvSpPr>
          <p:nvPr>
            <p:ph idx="1"/>
          </p:nvPr>
        </p:nvSpPr>
        <p:spPr>
          <a:xfrm>
            <a:off x="522316" y="1991418"/>
            <a:ext cx="10515600" cy="4351338"/>
          </a:xfrm>
        </p:spPr>
        <p:txBody>
          <a:bodyPr>
            <a:normAutofit/>
          </a:bodyPr>
          <a:lstStyle/>
          <a:p>
            <a:pPr eaLnBrk="1" hangingPunct="1"/>
            <a:r>
              <a:rPr lang="en-US" altLang="en-US" sz="2400" b="1" dirty="0">
                <a:latin typeface="Arial" panose="020B0604020202020204" pitchFamily="34" charset="0"/>
                <a:cs typeface="Arial" panose="020B0604020202020204" pitchFamily="34" charset="0"/>
              </a:rPr>
              <a:t>Regularization: </a:t>
            </a:r>
            <a:r>
              <a:rPr lang="en-US" altLang="en-US" sz="2400" dirty="0" err="1">
                <a:latin typeface="Arial" panose="020B0604020202020204" pitchFamily="34" charset="0"/>
                <a:cs typeface="Arial" panose="020B0604020202020204" pitchFamily="34" charset="0"/>
              </a:rPr>
              <a:t>XGBoost</a:t>
            </a:r>
            <a:r>
              <a:rPr lang="en-US" altLang="en-US" sz="2400" dirty="0">
                <a:latin typeface="Arial" panose="020B0604020202020204" pitchFamily="34" charset="0"/>
                <a:cs typeface="Arial" panose="020B0604020202020204" pitchFamily="34" charset="0"/>
              </a:rPr>
              <a:t> has an option to penalize complex models through both L1 and L2 regularization. Regularization helps in preventing overfitting.</a:t>
            </a:r>
            <a:endParaRPr lang="en-US" altLang="en-US" sz="2400" dirty="0">
              <a:latin typeface="Arial" panose="020B0604020202020204" pitchFamily="34" charset="0"/>
              <a:cs typeface="Arial" panose="020B0604020202020204" pitchFamily="34" charset="0"/>
            </a:endParaRPr>
          </a:p>
          <a:p>
            <a:pPr eaLnBrk="1" hangingPunct="1"/>
            <a:r>
              <a:rPr lang="en-US" altLang="en-US" sz="2400" b="1" dirty="0">
                <a:latin typeface="Arial" panose="020B0604020202020204" pitchFamily="34" charset="0"/>
                <a:cs typeface="Arial" panose="020B0604020202020204" pitchFamily="34" charset="0"/>
              </a:rPr>
              <a:t>Handling sparse data: </a:t>
            </a:r>
            <a:r>
              <a:rPr lang="en-US" altLang="en-US" sz="2400" dirty="0" err="1">
                <a:latin typeface="Arial" panose="020B0604020202020204" pitchFamily="34" charset="0"/>
                <a:cs typeface="Arial" panose="020B0604020202020204" pitchFamily="34" charset="0"/>
              </a:rPr>
              <a:t>XGBoost</a:t>
            </a:r>
            <a:r>
              <a:rPr lang="en-US" altLang="en-US" sz="2400" dirty="0">
                <a:latin typeface="Arial" panose="020B0604020202020204" pitchFamily="34" charset="0"/>
                <a:cs typeface="Arial" panose="020B0604020202020204" pitchFamily="34" charset="0"/>
              </a:rPr>
              <a:t> incorporates a sparsity-aware split finding algorithm to handle different types of sparsity patterns in the data.</a:t>
            </a:r>
            <a:endParaRPr lang="en-US" altLang="en-US" sz="2400" dirty="0">
              <a:latin typeface="Arial" panose="020B0604020202020204" pitchFamily="34" charset="0"/>
              <a:cs typeface="Arial" panose="020B0604020202020204" pitchFamily="34" charset="0"/>
            </a:endParaRPr>
          </a:p>
          <a:p>
            <a:pPr eaLnBrk="1" hangingPunct="1"/>
            <a:r>
              <a:rPr lang="en-US" altLang="en-US" sz="2400" b="1" dirty="0">
                <a:latin typeface="Arial" panose="020B0604020202020204" pitchFamily="34" charset="0"/>
                <a:cs typeface="Arial" panose="020B0604020202020204" pitchFamily="34" charset="0"/>
              </a:rPr>
              <a:t>Weighted quantile sketch:</a:t>
            </a:r>
            <a:r>
              <a:rPr lang="en-US" altLang="en-US" sz="2400" dirty="0">
                <a:latin typeface="Arial" panose="020B0604020202020204" pitchFamily="34" charset="0"/>
                <a:cs typeface="Arial" panose="020B0604020202020204" pitchFamily="34" charset="0"/>
              </a:rPr>
              <a:t> Most existing tree based algorithms can find the split points when the data points are of equal weights (using quantile sketch algorithm). However, they are not equipped to handle weighted data. </a:t>
            </a:r>
            <a:r>
              <a:rPr lang="en-US" altLang="en-US" sz="2400" dirty="0" err="1">
                <a:latin typeface="Arial" panose="020B0604020202020204" pitchFamily="34" charset="0"/>
                <a:cs typeface="Arial" panose="020B0604020202020204" pitchFamily="34" charset="0"/>
              </a:rPr>
              <a:t>XGBoost</a:t>
            </a:r>
            <a:r>
              <a:rPr lang="en-US" altLang="en-US" sz="2400" dirty="0">
                <a:latin typeface="Arial" panose="020B0604020202020204" pitchFamily="34" charset="0"/>
                <a:cs typeface="Arial" panose="020B0604020202020204" pitchFamily="34" charset="0"/>
              </a:rPr>
              <a:t> has a distributed weighted quantile sketch algorithm to effectively handle weighted data</a:t>
            </a:r>
            <a:endParaRPr lang="en-US" altLang="en-US" sz="2400" dirty="0">
              <a:latin typeface="Arial" panose="020B0604020202020204" pitchFamily="34" charset="0"/>
              <a:cs typeface="Arial" panose="020B0604020202020204" pitchFamily="34" charset="0"/>
            </a:endParaRPr>
          </a:p>
          <a:p>
            <a:pPr eaLnBrk="1" hangingPunct="1"/>
            <a:endParaRPr lang="en-US" altLang="en-US" sz="2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a:lstStyle/>
          <a:p>
            <a:pPr eaLnBrk="1" hangingPunct="1"/>
            <a:r>
              <a:rPr lang="en-US" altLang="en-US" dirty="0">
                <a:latin typeface="Arial" panose="020B0604020202020204" pitchFamily="34" charset="0"/>
                <a:cs typeface="Arial" panose="020B0604020202020204" pitchFamily="34" charset="0"/>
              </a:rPr>
              <a:t>Features of </a:t>
            </a:r>
            <a:r>
              <a:rPr lang="en-US" altLang="en-US" dirty="0" err="1">
                <a:latin typeface="Arial" panose="020B0604020202020204" pitchFamily="34" charset="0"/>
                <a:cs typeface="Arial" panose="020B0604020202020204" pitchFamily="34" charset="0"/>
              </a:rPr>
              <a:t>XGBoost</a:t>
            </a:r>
            <a:r>
              <a:rPr lang="en-US" altLang="en-US" dirty="0">
                <a:latin typeface="Arial" panose="020B0604020202020204" pitchFamily="34" charset="0"/>
                <a:cs typeface="Arial" panose="020B0604020202020204" pitchFamily="34" charset="0"/>
              </a:rPr>
              <a:t> (Cont.)</a:t>
            </a:r>
            <a:endParaRPr lang="en-US" altLang="en-US" dirty="0">
              <a:latin typeface="Arial" panose="020B0604020202020204" pitchFamily="34" charset="0"/>
              <a:cs typeface="Arial" panose="020B0604020202020204" pitchFamily="34" charset="0"/>
            </a:endParaRPr>
          </a:p>
        </p:txBody>
      </p:sp>
      <p:sp>
        <p:nvSpPr>
          <p:cNvPr id="69635" name="Content Placeholder 2"/>
          <p:cNvSpPr>
            <a:spLocks noGrp="1"/>
          </p:cNvSpPr>
          <p:nvPr>
            <p:ph idx="1"/>
          </p:nvPr>
        </p:nvSpPr>
        <p:spPr>
          <a:xfrm>
            <a:off x="609600" y="1955915"/>
            <a:ext cx="10972800" cy="4389437"/>
          </a:xfrm>
        </p:spPr>
        <p:txBody>
          <a:bodyPr/>
          <a:lstStyle/>
          <a:p>
            <a:pPr eaLnBrk="1" hangingPunct="1"/>
            <a:r>
              <a:rPr lang="en-US" altLang="en-US" sz="2400" b="1" dirty="0">
                <a:latin typeface="Arial" panose="020B0604020202020204" pitchFamily="34" charset="0"/>
                <a:cs typeface="Arial" panose="020B0604020202020204" pitchFamily="34" charset="0"/>
              </a:rPr>
              <a:t>Block structure for parallel learning: </a:t>
            </a:r>
            <a:r>
              <a:rPr lang="en-US" altLang="en-US" sz="2400" dirty="0">
                <a:latin typeface="Arial" panose="020B0604020202020204" pitchFamily="34" charset="0"/>
                <a:cs typeface="Arial" panose="020B0604020202020204" pitchFamily="34" charset="0"/>
              </a:rPr>
              <a:t>Data is sorted and stored in in-memory units called blocks. Unlike other algorithms, this enables the data layout to be reused by subsequent iterations, instead of computing it again. This feature also serves useful for steps like split finding and column sub-sampling</a:t>
            </a:r>
            <a:endParaRPr lang="en-US" altLang="en-US" sz="2400" dirty="0">
              <a:latin typeface="Arial" panose="020B0604020202020204" pitchFamily="34" charset="0"/>
              <a:cs typeface="Arial" panose="020B0604020202020204" pitchFamily="34" charset="0"/>
            </a:endParaRPr>
          </a:p>
          <a:p>
            <a:pPr eaLnBrk="1" hangingPunct="1"/>
            <a:r>
              <a:rPr lang="en-US" altLang="en-US" sz="2400" b="1" dirty="0">
                <a:latin typeface="Arial" panose="020B0604020202020204" pitchFamily="34" charset="0"/>
                <a:cs typeface="Arial" panose="020B0604020202020204" pitchFamily="34" charset="0"/>
              </a:rPr>
              <a:t>Cache awareness:</a:t>
            </a:r>
            <a:r>
              <a:rPr lang="en-US" altLang="en-US" sz="2400" dirty="0">
                <a:latin typeface="Arial" panose="020B0604020202020204" pitchFamily="34" charset="0"/>
                <a:cs typeface="Arial" panose="020B0604020202020204" pitchFamily="34" charset="0"/>
              </a:rPr>
              <a:t> This is done by allocating internal buffers in each thread, where the gradient statistics can be stored.</a:t>
            </a:r>
            <a:endParaRPr lang="en-US" altLang="en-US" sz="2400" dirty="0">
              <a:latin typeface="Arial" panose="020B0604020202020204" pitchFamily="34" charset="0"/>
              <a:cs typeface="Arial" panose="020B0604020202020204" pitchFamily="34" charset="0"/>
            </a:endParaRPr>
          </a:p>
          <a:p>
            <a:pPr eaLnBrk="1" hangingPunct="1"/>
            <a:r>
              <a:rPr lang="en-US" altLang="en-US" sz="2400" b="1" dirty="0">
                <a:latin typeface="Arial" panose="020B0604020202020204" pitchFamily="34" charset="0"/>
                <a:cs typeface="Arial" panose="020B0604020202020204" pitchFamily="34" charset="0"/>
              </a:rPr>
              <a:t>Out-of-core computing: </a:t>
            </a:r>
            <a:r>
              <a:rPr lang="en-US" altLang="en-US" sz="2400" dirty="0">
                <a:latin typeface="Arial" panose="020B0604020202020204" pitchFamily="34" charset="0"/>
                <a:cs typeface="Arial" panose="020B0604020202020204" pitchFamily="34" charset="0"/>
              </a:rPr>
              <a:t>This feature optimizes the available disk space and maximizes its usage when handling huge datasets that do not fit into memory</a:t>
            </a:r>
            <a:endParaRPr lang="en-US" altLang="en-US" sz="2400" dirty="0">
              <a:latin typeface="Arial" panose="020B0604020202020204" pitchFamily="34" charset="0"/>
              <a:cs typeface="Arial" panose="020B0604020202020204" pitchFamily="34" charset="0"/>
            </a:endParaRPr>
          </a:p>
          <a:p>
            <a:pPr eaLnBrk="1" hangingPunct="1"/>
            <a:endParaRPr lang="en-US" altLang="en-US" sz="24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3" name="Rectangle 2"/>
          <p:cNvSpPr>
            <a:spLocks noGrp="1" noChangeArrowheads="1"/>
          </p:cNvSpPr>
          <p:nvPr>
            <p:ph type="title"/>
          </p:nvPr>
        </p:nvSpPr>
        <p:spPr>
          <a:xfrm>
            <a:off x="1035843" y="361947"/>
            <a:ext cx="8763000" cy="609600"/>
          </a:xfrm>
        </p:spPr>
        <p:txBody>
          <a:bodyPr/>
          <a:lstStyle/>
          <a:p>
            <a:pPr eaLnBrk="1" hangingPunct="1"/>
            <a:r>
              <a:rPr lang="en-US" altLang="zh-TW" sz="4000" dirty="0">
                <a:latin typeface="Arial" panose="020B0604020202020204" pitchFamily="34" charset="0"/>
                <a:ea typeface="新細明體" panose="02020500000000000000" charset="-120"/>
                <a:cs typeface="Arial" panose="020B0604020202020204" pitchFamily="34" charset="0"/>
              </a:rPr>
              <a:t>Attribute Selection: Information Gain</a:t>
            </a:r>
            <a:endParaRPr lang="en-US" altLang="zh-TW" sz="4000" dirty="0">
              <a:latin typeface="Arial" panose="020B0604020202020204" pitchFamily="34" charset="0"/>
              <a:ea typeface="新細明體" panose="02020500000000000000" charset="-120"/>
              <a:cs typeface="Arial" panose="020B0604020202020204" pitchFamily="34" charset="0"/>
            </a:endParaRPr>
          </a:p>
        </p:txBody>
      </p:sp>
      <p:sp>
        <p:nvSpPr>
          <p:cNvPr id="17414" name="Rectangle 3"/>
          <p:cNvSpPr>
            <a:spLocks noGrp="1" noChangeArrowheads="1"/>
          </p:cNvSpPr>
          <p:nvPr>
            <p:ph sz="half" idx="1"/>
          </p:nvPr>
        </p:nvSpPr>
        <p:spPr>
          <a:xfrm>
            <a:off x="914400" y="1135069"/>
            <a:ext cx="4152900" cy="1600200"/>
          </a:xfrm>
        </p:spPr>
        <p:txBody>
          <a:bodyPr/>
          <a:lstStyle/>
          <a:p>
            <a:pPr eaLnBrk="1" hangingPunct="1">
              <a:lnSpc>
                <a:spcPct val="80000"/>
              </a:lnSpc>
              <a:spcBef>
                <a:spcPct val="30000"/>
              </a:spcBef>
              <a:buSzPct val="80000"/>
              <a:buFont typeface="Marlett" pitchFamily="2" charset="2"/>
              <a:buChar char="g"/>
            </a:pPr>
            <a:r>
              <a:rPr lang="en-US" altLang="zh-TW" sz="2000" dirty="0">
                <a:solidFill>
                  <a:srgbClr val="121328"/>
                </a:solidFill>
                <a:ea typeface="新細明體" panose="02020500000000000000" charset="-120"/>
              </a:rPr>
              <a:t>Class P: buy = “yes”</a:t>
            </a:r>
            <a:endParaRPr lang="en-US" altLang="zh-TW" sz="2000" dirty="0">
              <a:solidFill>
                <a:srgbClr val="121328"/>
              </a:solidFill>
              <a:ea typeface="新細明體" panose="02020500000000000000" charset="-120"/>
            </a:endParaRPr>
          </a:p>
          <a:p>
            <a:pPr eaLnBrk="1" hangingPunct="1">
              <a:lnSpc>
                <a:spcPct val="80000"/>
              </a:lnSpc>
              <a:spcBef>
                <a:spcPct val="30000"/>
              </a:spcBef>
              <a:buSzPct val="80000"/>
              <a:buFont typeface="Marlett" pitchFamily="2" charset="2"/>
              <a:buChar char="g"/>
            </a:pPr>
            <a:r>
              <a:rPr lang="en-US" altLang="zh-TW" sz="2000" dirty="0">
                <a:solidFill>
                  <a:srgbClr val="121328"/>
                </a:solidFill>
                <a:ea typeface="新細明體" panose="02020500000000000000" charset="-120"/>
              </a:rPr>
              <a:t>Class N: buy = “no”</a:t>
            </a:r>
            <a:endParaRPr lang="en-US" altLang="zh-TW" sz="2400" dirty="0">
              <a:ea typeface="新細明體" panose="02020500000000000000" charset="-120"/>
            </a:endParaRPr>
          </a:p>
        </p:txBody>
      </p:sp>
      <p:sp>
        <p:nvSpPr>
          <p:cNvPr id="17415" name="Rectangle 4"/>
          <p:cNvSpPr>
            <a:spLocks noGrp="1" noChangeArrowheads="1"/>
          </p:cNvSpPr>
          <p:nvPr>
            <p:ph sz="half" idx="2"/>
          </p:nvPr>
        </p:nvSpPr>
        <p:spPr>
          <a:xfrm>
            <a:off x="6805774" y="2735269"/>
            <a:ext cx="4152900" cy="2209800"/>
          </a:xfrm>
        </p:spPr>
        <p:txBody>
          <a:bodyPr/>
          <a:lstStyle/>
          <a:p>
            <a:pPr eaLnBrk="1" hangingPunct="1">
              <a:lnSpc>
                <a:spcPct val="130000"/>
              </a:lnSpc>
              <a:buFont typeface="Wingdings" panose="05000000000000000000" pitchFamily="2" charset="2"/>
              <a:buNone/>
            </a:pPr>
            <a:r>
              <a:rPr lang="zh-TW" altLang="en-US" sz="2000" dirty="0">
                <a:solidFill>
                  <a:srgbClr val="121328"/>
                </a:solidFill>
                <a:ea typeface="新細明體" panose="02020500000000000000" charset="-120"/>
              </a:rPr>
              <a:t>            </a:t>
            </a:r>
            <a:r>
              <a:rPr lang="en-US" altLang="zh-TW" sz="2000" dirty="0">
                <a:solidFill>
                  <a:srgbClr val="121328"/>
                </a:solidFill>
                <a:ea typeface="新細明體" panose="02020500000000000000" charset="-120"/>
              </a:rPr>
              <a:t>means “age &lt;=30” has 5 out of 14 samples, with 2 </a:t>
            </a:r>
            <a:r>
              <a:rPr lang="en-US" altLang="zh-TW" sz="2000" dirty="0" err="1">
                <a:solidFill>
                  <a:srgbClr val="121328"/>
                </a:solidFill>
                <a:ea typeface="新細明體" panose="02020500000000000000" charset="-120"/>
              </a:rPr>
              <a:t>yes’es</a:t>
            </a:r>
            <a:r>
              <a:rPr lang="en-US" altLang="zh-TW" sz="2000" dirty="0">
                <a:solidFill>
                  <a:srgbClr val="121328"/>
                </a:solidFill>
                <a:ea typeface="新細明體" panose="02020500000000000000" charset="-120"/>
              </a:rPr>
              <a:t>  and 3 no’s.   Hence</a:t>
            </a:r>
            <a:endParaRPr lang="en-US" altLang="zh-TW" sz="2000" dirty="0">
              <a:ea typeface="新細明體" panose="02020500000000000000" charset="-120"/>
            </a:endParaRPr>
          </a:p>
          <a:p>
            <a:pPr eaLnBrk="1" hangingPunct="1">
              <a:lnSpc>
                <a:spcPct val="90000"/>
              </a:lnSpc>
              <a:buClr>
                <a:schemeClr val="accent1"/>
              </a:buClr>
              <a:buFont typeface="Wingdings 2" panose="05020102010507070707" pitchFamily="18" charset="2"/>
              <a:buNone/>
            </a:pPr>
            <a:endParaRPr lang="en-US" altLang="zh-TW" sz="2000" dirty="0">
              <a:ea typeface="新細明體" panose="02020500000000000000" charset="-120"/>
            </a:endParaRPr>
          </a:p>
          <a:p>
            <a:pPr eaLnBrk="1" hangingPunct="1">
              <a:lnSpc>
                <a:spcPct val="90000"/>
              </a:lnSpc>
              <a:buClr>
                <a:schemeClr val="accent1"/>
              </a:buClr>
              <a:buFont typeface="Wingdings 2" panose="05020102010507070707" pitchFamily="18" charset="2"/>
              <a:buNone/>
            </a:pPr>
            <a:endParaRPr lang="en-US" altLang="zh-TW" sz="2000" dirty="0">
              <a:solidFill>
                <a:srgbClr val="121328"/>
              </a:solidFill>
              <a:ea typeface="新細明體" panose="02020500000000000000" charset="-120"/>
            </a:endParaRPr>
          </a:p>
          <a:p>
            <a:pPr eaLnBrk="1" hangingPunct="1">
              <a:lnSpc>
                <a:spcPct val="90000"/>
              </a:lnSpc>
              <a:buClr>
                <a:schemeClr val="accent1"/>
              </a:buClr>
              <a:buFont typeface="Wingdings 2" panose="05020102010507070707" pitchFamily="18" charset="2"/>
              <a:buNone/>
            </a:pPr>
            <a:r>
              <a:rPr lang="en-US" altLang="zh-TW" sz="2000" dirty="0">
                <a:solidFill>
                  <a:srgbClr val="121328"/>
                </a:solidFill>
                <a:ea typeface="新細明體" panose="02020500000000000000" charset="-120"/>
              </a:rPr>
              <a:t>Similarly,</a:t>
            </a:r>
            <a:endParaRPr lang="en-US" altLang="zh-TW" sz="2000" dirty="0">
              <a:solidFill>
                <a:srgbClr val="121328"/>
              </a:solidFill>
              <a:ea typeface="新細明體" panose="02020500000000000000" charset="-120"/>
            </a:endParaRPr>
          </a:p>
        </p:txBody>
      </p:sp>
      <p:graphicFrame>
        <p:nvGraphicFramePr>
          <p:cNvPr id="17416" name="Object 5"/>
          <p:cNvGraphicFramePr>
            <a:graphicFrameLocks noChangeAspect="1"/>
          </p:cNvGraphicFramePr>
          <p:nvPr/>
        </p:nvGraphicFramePr>
        <p:xfrm>
          <a:off x="1035843" y="2408237"/>
          <a:ext cx="3354388" cy="1439863"/>
        </p:xfrm>
        <a:graphic>
          <a:graphicData uri="http://schemas.openxmlformats.org/presentationml/2006/ole">
            <mc:AlternateContent xmlns:mc="http://schemas.openxmlformats.org/markup-compatibility/2006">
              <mc:Choice xmlns:v="urn:schemas-microsoft-com:vml" Requires="v">
                <p:oleObj spid="_x0000_s155477" name="Worksheet" r:id="rId1" imgW="3164840" imgH="1287145" progId="Excel.Sheet.8">
                  <p:embed/>
                </p:oleObj>
              </mc:Choice>
              <mc:Fallback>
                <p:oleObj name="Worksheet" r:id="rId1" imgW="3164840" imgH="1287145" progId="Excel.Sheet.8">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5843" y="2408237"/>
                        <a:ext cx="3354388" cy="143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7" name="Object 6"/>
          <p:cNvGraphicFramePr>
            <a:graphicFrameLocks noChangeAspect="1"/>
          </p:cNvGraphicFramePr>
          <p:nvPr/>
        </p:nvGraphicFramePr>
        <p:xfrm>
          <a:off x="6400800" y="1295400"/>
          <a:ext cx="3754438" cy="1371600"/>
        </p:xfrm>
        <a:graphic>
          <a:graphicData uri="http://schemas.openxmlformats.org/presentationml/2006/ole">
            <mc:AlternateContent xmlns:mc="http://schemas.openxmlformats.org/markup-compatibility/2006">
              <mc:Choice xmlns:v="urn:schemas-microsoft-com:vml" Requires="v">
                <p:oleObj spid="_x0000_s155478" name="Equation" r:id="rId3" imgW="2044700" imgH="812800" progId="Equation.3">
                  <p:embed/>
                </p:oleObj>
              </mc:Choice>
              <mc:Fallback>
                <p:oleObj name="Equation" r:id="rId3" imgW="2044700" imgH="812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295400"/>
                        <a:ext cx="3754438"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8" name="Object 7"/>
          <p:cNvGraphicFramePr>
            <a:graphicFrameLocks noChangeAspect="1"/>
          </p:cNvGraphicFramePr>
          <p:nvPr/>
        </p:nvGraphicFramePr>
        <p:xfrm>
          <a:off x="6826094" y="5186365"/>
          <a:ext cx="3594100" cy="1193800"/>
        </p:xfrm>
        <a:graphic>
          <a:graphicData uri="http://schemas.openxmlformats.org/presentationml/2006/ole">
            <mc:AlternateContent xmlns:mc="http://schemas.openxmlformats.org/markup-compatibility/2006">
              <mc:Choice xmlns:v="urn:schemas-microsoft-com:vml" Requires="v">
                <p:oleObj spid="_x0000_s155479" name="Equation" r:id="rId5" imgW="3594100" imgH="1193800" progId="Equation.3">
                  <p:embed/>
                </p:oleObj>
              </mc:Choice>
              <mc:Fallback>
                <p:oleObj name="Equation" r:id="rId5" imgW="3594100" imgH="1193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26094" y="5186365"/>
                        <a:ext cx="3594100"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9" name="Object 8"/>
          <p:cNvGraphicFramePr>
            <a:graphicFrameLocks noChangeAspect="1"/>
          </p:cNvGraphicFramePr>
          <p:nvPr/>
        </p:nvGraphicFramePr>
        <p:xfrm>
          <a:off x="7054215" y="4068451"/>
          <a:ext cx="4271963" cy="388938"/>
        </p:xfrm>
        <a:graphic>
          <a:graphicData uri="http://schemas.openxmlformats.org/presentationml/2006/ole">
            <mc:AlternateContent xmlns:mc="http://schemas.openxmlformats.org/markup-compatibility/2006">
              <mc:Choice xmlns:v="urn:schemas-microsoft-com:vml" Requires="v">
                <p:oleObj spid="_x0000_s155480" name="Equation" r:id="rId7" imgW="2552700" imgH="241300" progId="Equation.3">
                  <p:embed/>
                </p:oleObj>
              </mc:Choice>
              <mc:Fallback>
                <p:oleObj name="Equation" r:id="rId7" imgW="2552700" imgH="2413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54215" y="4068451"/>
                        <a:ext cx="4271963" cy="388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0" name="Object 9"/>
          <p:cNvGraphicFramePr/>
          <p:nvPr/>
        </p:nvGraphicFramePr>
        <p:xfrm>
          <a:off x="1056163" y="4038600"/>
          <a:ext cx="4419600" cy="2667000"/>
        </p:xfrm>
        <a:graphic>
          <a:graphicData uri="http://schemas.openxmlformats.org/presentationml/2006/ole">
            <mc:AlternateContent xmlns:mc="http://schemas.openxmlformats.org/markup-compatibility/2006">
              <mc:Choice xmlns:v="urn:schemas-microsoft-com:vml" Requires="v">
                <p:oleObj spid="_x0000_s155481" name="工作表" r:id="rId9" imgW="5394325" imgH="3934460" progId="Excel.Sheet.8">
                  <p:embed/>
                </p:oleObj>
              </mc:Choice>
              <mc:Fallback>
                <p:oleObj name="工作表" r:id="rId9" imgW="5394325" imgH="3934460" progId="Excel.Sheet.8">
                  <p:embed/>
                  <p:pic>
                    <p:nvPicPr>
                      <p:cNvPr id="0" name="Object 9"/>
                      <p:cNvPicPr>
                        <a:picLocks noChangeArrowheads="1"/>
                      </p:cNvPicPr>
                      <p:nvPr/>
                    </p:nvPicPr>
                    <p:blipFill>
                      <a:blip r:embed="rId10"/>
                      <a:srcRect/>
                      <a:stretch>
                        <a:fillRect/>
                      </a:stretch>
                    </p:blipFill>
                    <p:spPr bwMode="auto">
                      <a:xfrm>
                        <a:off x="1056163" y="4038600"/>
                        <a:ext cx="4419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21" name="Object 10"/>
          <p:cNvGraphicFramePr>
            <a:graphicFrameLocks noChangeAspect="1"/>
          </p:cNvGraphicFramePr>
          <p:nvPr/>
        </p:nvGraphicFramePr>
        <p:xfrm>
          <a:off x="6517640" y="2735272"/>
          <a:ext cx="1073150" cy="665163"/>
        </p:xfrm>
        <a:graphic>
          <a:graphicData uri="http://schemas.openxmlformats.org/presentationml/2006/ole">
            <mc:AlternateContent xmlns:mc="http://schemas.openxmlformats.org/markup-compatibility/2006">
              <mc:Choice xmlns:v="urn:schemas-microsoft-com:vml" Requires="v">
                <p:oleObj spid="_x0000_s155482" name="Equation" r:id="rId11" imgW="584200" imgH="393700" progId="Equation.3">
                  <p:embed/>
                </p:oleObj>
              </mc:Choice>
              <mc:Fallback>
                <p:oleObj name="Equation" r:id="rId11" imgW="584200" imgH="3937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17640" y="2735272"/>
                        <a:ext cx="1073150"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2" name="Object 11"/>
          <p:cNvGraphicFramePr>
            <a:graphicFrameLocks noChangeAspect="1"/>
          </p:cNvGraphicFramePr>
          <p:nvPr/>
        </p:nvGraphicFramePr>
        <p:xfrm>
          <a:off x="933450" y="1846256"/>
          <a:ext cx="4800600" cy="523875"/>
        </p:xfrm>
        <a:graphic>
          <a:graphicData uri="http://schemas.openxmlformats.org/presentationml/2006/ole">
            <mc:AlternateContent xmlns:mc="http://schemas.openxmlformats.org/markup-compatibility/2006">
              <mc:Choice xmlns:v="urn:schemas-microsoft-com:vml" Requires="v">
                <p:oleObj spid="_x0000_s155483" name="Equation" r:id="rId13" imgW="3314700" imgH="393700" progId="Equation.3">
                  <p:embed/>
                </p:oleObj>
              </mc:Choice>
              <mc:Fallback>
                <p:oleObj name="Equation" r:id="rId13" imgW="3314700" imgH="3937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33450" y="1846256"/>
                        <a:ext cx="4800600" cy="523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76275" y="679453"/>
            <a:ext cx="8229600" cy="1143000"/>
          </a:xfrm>
        </p:spPr>
        <p:txBody>
          <a:bodyPr/>
          <a:lstStyle/>
          <a:p>
            <a:r>
              <a:rPr lang="en-US" altLang="zh-TW" sz="4000" dirty="0">
                <a:solidFill>
                  <a:schemeClr val="accent2">
                    <a:lumMod val="50000"/>
                  </a:schemeClr>
                </a:solidFill>
                <a:latin typeface="Arial" panose="020B0604020202020204" pitchFamily="34" charset="0"/>
                <a:ea typeface="新細明體" panose="02020500000000000000" charset="-120"/>
                <a:cs typeface="Arial" panose="020B0604020202020204" pitchFamily="34" charset="0"/>
              </a:rPr>
              <a:t>A Decision Tree for “</a:t>
            </a:r>
            <a:r>
              <a:rPr lang="en-US" altLang="zh-TW" sz="4000" i="1" dirty="0">
                <a:solidFill>
                  <a:schemeClr val="accent2">
                    <a:lumMod val="50000"/>
                  </a:schemeClr>
                </a:solidFill>
                <a:latin typeface="Arial" panose="020B0604020202020204" pitchFamily="34" charset="0"/>
                <a:ea typeface="新細明體" panose="02020500000000000000" charset="-120"/>
                <a:cs typeface="Arial" panose="020B0604020202020204" pitchFamily="34" charset="0"/>
              </a:rPr>
              <a:t>buy”</a:t>
            </a:r>
            <a:endParaRPr lang="zh-TW" altLang="en-US" sz="4000" dirty="0"/>
          </a:p>
        </p:txBody>
      </p:sp>
      <p:grpSp>
        <p:nvGrpSpPr>
          <p:cNvPr id="4" name="Group 64"/>
          <p:cNvGrpSpPr/>
          <p:nvPr/>
        </p:nvGrpSpPr>
        <p:grpSpPr bwMode="auto">
          <a:xfrm>
            <a:off x="2740025" y="2133603"/>
            <a:ext cx="6311900" cy="3814763"/>
            <a:chOff x="766" y="1152"/>
            <a:chExt cx="3976" cy="2403"/>
          </a:xfrm>
        </p:grpSpPr>
        <p:sp>
          <p:nvSpPr>
            <p:cNvPr id="5" name="Rectangle 3"/>
            <p:cNvSpPr>
              <a:spLocks noChangeArrowheads="1"/>
            </p:cNvSpPr>
            <p:nvPr/>
          </p:nvSpPr>
          <p:spPr bwMode="auto">
            <a:xfrm>
              <a:off x="2387" y="1152"/>
              <a:ext cx="475" cy="296"/>
            </a:xfrm>
            <a:prstGeom prst="rect">
              <a:avLst/>
            </a:prstGeom>
            <a:solidFill>
              <a:srgbClr val="00CCFF"/>
            </a:solidFill>
            <a:ln w="12700">
              <a:solidFill>
                <a:schemeClr val="tx1"/>
              </a:solidFill>
              <a:miter lim="800000"/>
            </a:ln>
          </p:spPr>
          <p:txBody>
            <a:bodyPr wrap="none" lIns="92075" tIns="46038" rIns="92075" bIns="46038">
              <a:spAutoFit/>
            </a:bodyPr>
            <a:lstStyle/>
            <a:p>
              <a:pPr algn="ctr" eaLnBrk="0" hangingPunct="0"/>
              <a:r>
                <a:rPr lang="en-US" altLang="zh-TW" sz="2400" dirty="0">
                  <a:latin typeface="Times New Roman" panose="02020603050405020304" pitchFamily="18" charset="0"/>
                </a:rPr>
                <a:t>age?</a:t>
              </a:r>
              <a:endParaRPr lang="en-US" altLang="zh-TW" sz="2400" dirty="0">
                <a:latin typeface="Times New Roman" panose="02020603050405020304" pitchFamily="18" charset="0"/>
              </a:endParaRPr>
            </a:p>
          </p:txBody>
        </p:sp>
        <p:sp>
          <p:nvSpPr>
            <p:cNvPr id="6" name="Rectangle 5"/>
            <p:cNvSpPr>
              <a:spLocks noChangeArrowheads="1"/>
            </p:cNvSpPr>
            <p:nvPr/>
          </p:nvSpPr>
          <p:spPr bwMode="auto">
            <a:xfrm>
              <a:off x="1229" y="2342"/>
              <a:ext cx="763" cy="296"/>
            </a:xfrm>
            <a:prstGeom prst="rect">
              <a:avLst/>
            </a:prstGeom>
            <a:solidFill>
              <a:srgbClr val="00FFCC"/>
            </a:solidFill>
            <a:ln w="12700">
              <a:solidFill>
                <a:schemeClr val="tx1"/>
              </a:solidFill>
              <a:miter lim="800000"/>
            </a:ln>
          </p:spPr>
          <p:txBody>
            <a:bodyPr wrap="none" lIns="92075" tIns="46038" rIns="92075" bIns="46038">
              <a:spAutoFit/>
            </a:bodyPr>
            <a:lstStyle/>
            <a:p>
              <a:pPr algn="ctr" eaLnBrk="0" hangingPunct="0"/>
              <a:r>
                <a:rPr lang="en-US" altLang="zh-TW" sz="2400">
                  <a:latin typeface="Times New Roman" panose="02020603050405020304" pitchFamily="18" charset="0"/>
                </a:rPr>
                <a:t>student?</a:t>
              </a:r>
              <a:endParaRPr lang="en-US" altLang="zh-TW" sz="2400">
                <a:latin typeface="Times New Roman" panose="02020603050405020304" pitchFamily="18" charset="0"/>
              </a:endParaRPr>
            </a:p>
          </p:txBody>
        </p:sp>
        <p:sp>
          <p:nvSpPr>
            <p:cNvPr id="7" name="Rectangle 6"/>
            <p:cNvSpPr>
              <a:spLocks noChangeArrowheads="1"/>
            </p:cNvSpPr>
            <p:nvPr/>
          </p:nvSpPr>
          <p:spPr bwMode="auto">
            <a:xfrm>
              <a:off x="3432" y="2342"/>
              <a:ext cx="1140" cy="296"/>
            </a:xfrm>
            <a:prstGeom prst="rect">
              <a:avLst/>
            </a:prstGeom>
            <a:solidFill>
              <a:srgbClr val="99CCFF"/>
            </a:solidFill>
            <a:ln w="12700">
              <a:solidFill>
                <a:schemeClr val="tx1"/>
              </a:solidFill>
              <a:miter lim="800000"/>
            </a:ln>
          </p:spPr>
          <p:txBody>
            <a:bodyPr wrap="none" lIns="92075" tIns="46038" rIns="92075" bIns="46038">
              <a:spAutoFit/>
            </a:bodyPr>
            <a:lstStyle/>
            <a:p>
              <a:pPr algn="ctr" eaLnBrk="0" hangingPunct="0"/>
              <a:r>
                <a:rPr lang="en-US" altLang="zh-TW" sz="2400">
                  <a:latin typeface="Times New Roman" panose="02020603050405020304" pitchFamily="18" charset="0"/>
                </a:rPr>
                <a:t>credit rating?</a:t>
              </a:r>
              <a:endParaRPr lang="en-US" altLang="zh-TW" sz="2400">
                <a:latin typeface="Times New Roman" panose="02020603050405020304" pitchFamily="18" charset="0"/>
              </a:endParaRPr>
            </a:p>
          </p:txBody>
        </p:sp>
        <p:sp>
          <p:nvSpPr>
            <p:cNvPr id="8" name="Line 11"/>
            <p:cNvSpPr>
              <a:spLocks noChangeShapeType="1"/>
            </p:cNvSpPr>
            <p:nvPr/>
          </p:nvSpPr>
          <p:spPr bwMode="auto">
            <a:xfrm flipH="1">
              <a:off x="1619" y="1462"/>
              <a:ext cx="625" cy="83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9" name="Line 12"/>
            <p:cNvSpPr>
              <a:spLocks noChangeShapeType="1"/>
            </p:cNvSpPr>
            <p:nvPr/>
          </p:nvSpPr>
          <p:spPr bwMode="auto">
            <a:xfrm flipH="1">
              <a:off x="2622" y="1491"/>
              <a:ext cx="1" cy="34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0" name="Line 13"/>
            <p:cNvSpPr>
              <a:spLocks noChangeShapeType="1"/>
            </p:cNvSpPr>
            <p:nvPr/>
          </p:nvSpPr>
          <p:spPr bwMode="auto">
            <a:xfrm>
              <a:off x="2928" y="1440"/>
              <a:ext cx="1051" cy="89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 name="Rectangle 14"/>
            <p:cNvSpPr>
              <a:spLocks noChangeArrowheads="1"/>
            </p:cNvSpPr>
            <p:nvPr/>
          </p:nvSpPr>
          <p:spPr bwMode="auto">
            <a:xfrm>
              <a:off x="1513" y="1730"/>
              <a:ext cx="534" cy="296"/>
            </a:xfrm>
            <a:prstGeom prst="rect">
              <a:avLst/>
            </a:prstGeom>
            <a:solidFill>
              <a:srgbClr val="FFFF00"/>
            </a:solidFill>
            <a:ln w="12700">
              <a:solidFill>
                <a:schemeClr val="bg1"/>
              </a:solidFill>
              <a:miter lim="800000"/>
            </a:ln>
          </p:spPr>
          <p:txBody>
            <a:bodyPr wrap="none" lIns="92075" tIns="46038" rIns="92075" bIns="46038">
              <a:spAutoFit/>
            </a:bodyPr>
            <a:lstStyle/>
            <a:p>
              <a:pPr algn="ctr" eaLnBrk="0" hangingPunct="0"/>
              <a:r>
                <a:rPr lang="en-US" altLang="zh-TW" sz="2400" b="1">
                  <a:latin typeface="Times New Roman" panose="02020603050405020304" pitchFamily="18" charset="0"/>
                </a:rPr>
                <a:t>&lt;=30</a:t>
              </a:r>
              <a:endParaRPr lang="en-US" altLang="zh-TW" sz="2400">
                <a:latin typeface="Times New Roman" panose="02020603050405020304" pitchFamily="18" charset="0"/>
              </a:endParaRPr>
            </a:p>
          </p:txBody>
        </p:sp>
        <p:sp>
          <p:nvSpPr>
            <p:cNvPr id="12" name="Rectangle 15"/>
            <p:cNvSpPr>
              <a:spLocks noChangeArrowheads="1"/>
            </p:cNvSpPr>
            <p:nvPr/>
          </p:nvSpPr>
          <p:spPr bwMode="auto">
            <a:xfrm>
              <a:off x="3310" y="1728"/>
              <a:ext cx="421" cy="29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2400" b="1">
                  <a:latin typeface="Times New Roman" panose="02020603050405020304" pitchFamily="18" charset="0"/>
                </a:rPr>
                <a:t>&gt;40</a:t>
              </a:r>
              <a:endParaRPr lang="en-US" altLang="zh-TW" sz="2400">
                <a:latin typeface="Times New Roman" panose="02020603050405020304" pitchFamily="18" charset="0"/>
              </a:endParaRPr>
            </a:p>
          </p:txBody>
        </p:sp>
        <p:sp>
          <p:nvSpPr>
            <p:cNvPr id="13" name="Line 16"/>
            <p:cNvSpPr>
              <a:spLocks noChangeShapeType="1"/>
            </p:cNvSpPr>
            <p:nvPr/>
          </p:nvSpPr>
          <p:spPr bwMode="auto">
            <a:xfrm flipH="1">
              <a:off x="960" y="2640"/>
              <a:ext cx="528" cy="62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4" name="Line 17"/>
            <p:cNvSpPr>
              <a:spLocks noChangeShapeType="1"/>
            </p:cNvSpPr>
            <p:nvPr/>
          </p:nvSpPr>
          <p:spPr bwMode="auto">
            <a:xfrm>
              <a:off x="1728" y="2640"/>
              <a:ext cx="480" cy="62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5" name="Line 18"/>
            <p:cNvSpPr>
              <a:spLocks noChangeShapeType="1"/>
            </p:cNvSpPr>
            <p:nvPr/>
          </p:nvSpPr>
          <p:spPr bwMode="auto">
            <a:xfrm flipH="1">
              <a:off x="3360" y="2640"/>
              <a:ext cx="480" cy="57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6" name="Line 19"/>
            <p:cNvSpPr>
              <a:spLocks noChangeShapeType="1"/>
            </p:cNvSpPr>
            <p:nvPr/>
          </p:nvSpPr>
          <p:spPr bwMode="auto">
            <a:xfrm>
              <a:off x="4128" y="2640"/>
              <a:ext cx="432" cy="57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 name="Line 24"/>
            <p:cNvSpPr>
              <a:spLocks noChangeShapeType="1"/>
            </p:cNvSpPr>
            <p:nvPr/>
          </p:nvSpPr>
          <p:spPr bwMode="auto">
            <a:xfrm>
              <a:off x="2623" y="2029"/>
              <a:ext cx="0" cy="27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8" name="Rectangle 25"/>
            <p:cNvSpPr>
              <a:spLocks noChangeArrowheads="1"/>
            </p:cNvSpPr>
            <p:nvPr/>
          </p:nvSpPr>
          <p:spPr bwMode="auto">
            <a:xfrm>
              <a:off x="766" y="3264"/>
              <a:ext cx="311" cy="29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2400">
                  <a:latin typeface="Times New Roman" panose="02020603050405020304" pitchFamily="18" charset="0"/>
                </a:rPr>
                <a:t>no</a:t>
              </a:r>
              <a:endParaRPr lang="en-US" altLang="zh-TW" sz="2400">
                <a:latin typeface="Times New Roman" panose="02020603050405020304" pitchFamily="18" charset="0"/>
              </a:endParaRPr>
            </a:p>
          </p:txBody>
        </p:sp>
        <p:sp>
          <p:nvSpPr>
            <p:cNvPr id="19" name="Rectangle 27"/>
            <p:cNvSpPr>
              <a:spLocks noChangeArrowheads="1"/>
            </p:cNvSpPr>
            <p:nvPr/>
          </p:nvSpPr>
          <p:spPr bwMode="auto">
            <a:xfrm>
              <a:off x="2026" y="3264"/>
              <a:ext cx="376" cy="291"/>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2400">
                  <a:latin typeface="Times New Roman" panose="02020603050405020304" pitchFamily="18" charset="0"/>
                </a:rPr>
                <a:t>yes</a:t>
              </a:r>
              <a:endParaRPr lang="en-US" altLang="zh-TW" sz="2400">
                <a:latin typeface="Times New Roman" panose="02020603050405020304" pitchFamily="18" charset="0"/>
              </a:endParaRPr>
            </a:p>
          </p:txBody>
        </p:sp>
        <p:sp>
          <p:nvSpPr>
            <p:cNvPr id="20" name="Rectangle 28"/>
            <p:cNvSpPr>
              <a:spLocks noChangeArrowheads="1"/>
            </p:cNvSpPr>
            <p:nvPr/>
          </p:nvSpPr>
          <p:spPr bwMode="auto">
            <a:xfrm>
              <a:off x="4366" y="3216"/>
              <a:ext cx="376" cy="291"/>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2400">
                  <a:latin typeface="Times New Roman" panose="02020603050405020304" pitchFamily="18" charset="0"/>
                </a:rPr>
                <a:t>yes</a:t>
              </a:r>
              <a:endParaRPr lang="en-US" altLang="zh-TW" sz="2400">
                <a:latin typeface="Times New Roman" panose="02020603050405020304" pitchFamily="18" charset="0"/>
              </a:endParaRPr>
            </a:p>
          </p:txBody>
        </p:sp>
        <p:sp>
          <p:nvSpPr>
            <p:cNvPr id="21" name="Rectangle 29"/>
            <p:cNvSpPr>
              <a:spLocks noChangeArrowheads="1"/>
            </p:cNvSpPr>
            <p:nvPr/>
          </p:nvSpPr>
          <p:spPr bwMode="auto">
            <a:xfrm>
              <a:off x="2435" y="2344"/>
              <a:ext cx="376" cy="291"/>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2400">
                  <a:latin typeface="Times New Roman" panose="02020603050405020304" pitchFamily="18" charset="0"/>
                </a:rPr>
                <a:t>yes</a:t>
              </a:r>
              <a:endParaRPr lang="en-US" altLang="zh-TW" sz="2400">
                <a:latin typeface="Times New Roman" panose="02020603050405020304" pitchFamily="18" charset="0"/>
              </a:endParaRPr>
            </a:p>
          </p:txBody>
        </p:sp>
        <p:sp>
          <p:nvSpPr>
            <p:cNvPr id="22" name="Rectangle 30"/>
            <p:cNvSpPr>
              <a:spLocks noChangeArrowheads="1"/>
            </p:cNvSpPr>
            <p:nvPr/>
          </p:nvSpPr>
          <p:spPr bwMode="auto">
            <a:xfrm>
              <a:off x="2304" y="1728"/>
              <a:ext cx="672" cy="288"/>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en-US" altLang="zh-TW" sz="2400" b="1">
                  <a:latin typeface="Times New Roman" panose="02020603050405020304" pitchFamily="18" charset="0"/>
                </a:rPr>
                <a:t>31..40</a:t>
              </a:r>
              <a:endParaRPr lang="en-US" altLang="zh-TW" sz="2400">
                <a:latin typeface="Times New Roman" panose="02020603050405020304" pitchFamily="18" charset="0"/>
              </a:endParaRPr>
            </a:p>
          </p:txBody>
        </p:sp>
        <p:sp>
          <p:nvSpPr>
            <p:cNvPr id="23" name="Rectangle 62"/>
            <p:cNvSpPr>
              <a:spLocks noChangeArrowheads="1"/>
            </p:cNvSpPr>
            <p:nvPr/>
          </p:nvSpPr>
          <p:spPr bwMode="auto">
            <a:xfrm rot="21456844">
              <a:off x="3166" y="3214"/>
              <a:ext cx="311" cy="291"/>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2400">
                  <a:latin typeface="Times New Roman" panose="02020603050405020304" pitchFamily="18" charset="0"/>
                </a:rPr>
                <a:t>no</a:t>
              </a:r>
              <a:endParaRPr lang="en-US" altLang="zh-TW" sz="2400">
                <a:latin typeface="Times New Roman" panose="02020603050405020304" pitchFamily="18" charset="0"/>
              </a:endParaRPr>
            </a:p>
          </p:txBody>
        </p:sp>
        <p:sp>
          <p:nvSpPr>
            <p:cNvPr id="24" name="Rectangle 9"/>
            <p:cNvSpPr>
              <a:spLocks noChangeArrowheads="1"/>
            </p:cNvSpPr>
            <p:nvPr/>
          </p:nvSpPr>
          <p:spPr bwMode="auto">
            <a:xfrm>
              <a:off x="4174" y="2784"/>
              <a:ext cx="386" cy="29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2400">
                  <a:latin typeface="Times New Roman" panose="02020603050405020304" pitchFamily="18" charset="0"/>
                </a:rPr>
                <a:t>fair</a:t>
              </a:r>
              <a:endParaRPr lang="en-US" altLang="zh-TW" sz="2400">
                <a:latin typeface="Times New Roman" panose="02020603050405020304" pitchFamily="18" charset="0"/>
              </a:endParaRPr>
            </a:p>
          </p:txBody>
        </p:sp>
        <p:sp>
          <p:nvSpPr>
            <p:cNvPr id="25" name="Rectangle 10"/>
            <p:cNvSpPr>
              <a:spLocks noChangeArrowheads="1"/>
            </p:cNvSpPr>
            <p:nvPr/>
          </p:nvSpPr>
          <p:spPr bwMode="auto">
            <a:xfrm>
              <a:off x="3068" y="2784"/>
              <a:ext cx="815" cy="29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2400">
                  <a:latin typeface="Times New Roman" panose="02020603050405020304" pitchFamily="18" charset="0"/>
                </a:rPr>
                <a:t>excellent</a:t>
              </a:r>
              <a:endParaRPr lang="en-US" altLang="zh-TW" sz="2400">
                <a:latin typeface="Times New Roman" panose="02020603050405020304" pitchFamily="18" charset="0"/>
              </a:endParaRPr>
            </a:p>
          </p:txBody>
        </p:sp>
        <p:sp>
          <p:nvSpPr>
            <p:cNvPr id="26" name="Rectangle 8"/>
            <p:cNvSpPr>
              <a:spLocks noChangeArrowheads="1"/>
            </p:cNvSpPr>
            <p:nvPr/>
          </p:nvSpPr>
          <p:spPr bwMode="auto">
            <a:xfrm>
              <a:off x="1870" y="2832"/>
              <a:ext cx="376" cy="29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2400">
                  <a:latin typeface="Times New Roman" panose="02020603050405020304" pitchFamily="18" charset="0"/>
                </a:rPr>
                <a:t>yes</a:t>
              </a:r>
              <a:endParaRPr lang="en-US" altLang="zh-TW" sz="2400">
                <a:latin typeface="Times New Roman" panose="02020603050405020304" pitchFamily="18" charset="0"/>
              </a:endParaRPr>
            </a:p>
          </p:txBody>
        </p:sp>
        <p:sp>
          <p:nvSpPr>
            <p:cNvPr id="27" name="Rectangle 7"/>
            <p:cNvSpPr>
              <a:spLocks noChangeArrowheads="1"/>
            </p:cNvSpPr>
            <p:nvPr/>
          </p:nvSpPr>
          <p:spPr bwMode="auto">
            <a:xfrm>
              <a:off x="960" y="2832"/>
              <a:ext cx="432" cy="291"/>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altLang="zh-TW" sz="2400">
                  <a:latin typeface="Times New Roman" panose="02020603050405020304" pitchFamily="18" charset="0"/>
                </a:rPr>
                <a:t>no</a:t>
              </a:r>
              <a:endParaRPr lang="en-US" altLang="zh-TW" sz="2400">
                <a:latin typeface="Times New Roman" panose="02020603050405020304" pitchFamily="18"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a:xfrm>
            <a:off x="609600" y="838200"/>
            <a:ext cx="10972800" cy="990600"/>
          </a:xfrm>
        </p:spPr>
        <p:txBody>
          <a:bodyPr/>
          <a:lstStyle/>
          <a:p>
            <a:pPr eaLnBrk="1" hangingPunct="1"/>
            <a:r>
              <a:rPr lang="en-US" altLang="zh-TW" sz="4000" dirty="0">
                <a:latin typeface="Arial" panose="020B0604020202020204" pitchFamily="34" charset="0"/>
                <a:ea typeface="新細明體" panose="02020500000000000000" charset="-120"/>
                <a:cs typeface="Arial" panose="020B0604020202020204" pitchFamily="34" charset="0"/>
              </a:rPr>
              <a:t>Computing Information-Gain for Continuous-Value Attributes</a:t>
            </a:r>
            <a:endParaRPr lang="en-US" altLang="zh-TW" sz="4000" i="1" dirty="0">
              <a:solidFill>
                <a:srgbClr val="CC0000"/>
              </a:solidFill>
              <a:latin typeface="Arial" panose="020B0604020202020204" pitchFamily="34" charset="0"/>
              <a:ea typeface="新細明體" panose="02020500000000000000" charset="-120"/>
              <a:cs typeface="Arial" panose="020B0604020202020204" pitchFamily="34" charset="0"/>
            </a:endParaRPr>
          </a:p>
        </p:txBody>
      </p:sp>
      <p:sp>
        <p:nvSpPr>
          <p:cNvPr id="19462" name="Rectangle 3"/>
          <p:cNvSpPr>
            <a:spLocks noGrp="1" noChangeArrowheads="1"/>
          </p:cNvSpPr>
          <p:nvPr>
            <p:ph idx="1"/>
          </p:nvPr>
        </p:nvSpPr>
        <p:spPr>
          <a:xfrm>
            <a:off x="609600" y="1828800"/>
            <a:ext cx="10972800" cy="5273675"/>
          </a:xfrm>
        </p:spPr>
        <p:txBody>
          <a:bodyPr/>
          <a:lstStyle/>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Let attribute A be a continuous-valued attribute</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Must determine the </a:t>
            </a:r>
            <a:r>
              <a:rPr lang="en-US" altLang="zh-TW" sz="2400" i="1" dirty="0">
                <a:solidFill>
                  <a:schemeClr val="accent2"/>
                </a:solidFill>
                <a:latin typeface="Arial" panose="020B0604020202020204" pitchFamily="34" charset="0"/>
                <a:ea typeface="新細明體" panose="02020500000000000000" charset="-120"/>
                <a:cs typeface="Arial" panose="020B0604020202020204" pitchFamily="34" charset="0"/>
              </a:rPr>
              <a:t>best split point</a:t>
            </a:r>
            <a:r>
              <a:rPr lang="en-US" altLang="zh-TW" sz="2400" dirty="0">
                <a:solidFill>
                  <a:schemeClr val="accent2"/>
                </a:solidFill>
                <a:latin typeface="Arial" panose="020B0604020202020204" pitchFamily="34" charset="0"/>
                <a:ea typeface="新細明體" panose="02020500000000000000" charset="-120"/>
                <a:cs typeface="Arial" panose="020B0604020202020204" pitchFamily="34" charset="0"/>
              </a:rPr>
              <a:t> </a:t>
            </a:r>
            <a:r>
              <a:rPr lang="en-US" altLang="zh-TW" sz="2400" dirty="0">
                <a:latin typeface="Arial" panose="020B0604020202020204" pitchFamily="34" charset="0"/>
                <a:ea typeface="新細明體" panose="02020500000000000000" charset="-120"/>
                <a:cs typeface="Arial" panose="020B0604020202020204" pitchFamily="34" charset="0"/>
              </a:rPr>
              <a:t>for A</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Sort the value A in increasing order</a:t>
            </a:r>
            <a:endParaRPr lang="en-US" altLang="zh-TW"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Typically, the midpoint between each pair of adjacent values is considered as a possible </a:t>
            </a:r>
            <a:r>
              <a:rPr lang="en-US" altLang="zh-TW" i="1" dirty="0">
                <a:latin typeface="Arial" panose="020B0604020202020204" pitchFamily="34" charset="0"/>
                <a:ea typeface="新細明體" panose="02020500000000000000" charset="-120"/>
                <a:cs typeface="Arial" panose="020B0604020202020204" pitchFamily="34" charset="0"/>
              </a:rPr>
              <a:t>split point</a:t>
            </a:r>
            <a:endParaRPr lang="en-US" altLang="zh-TW" i="1" dirty="0">
              <a:latin typeface="Arial" panose="020B0604020202020204" pitchFamily="34" charset="0"/>
              <a:ea typeface="新細明體" panose="02020500000000000000" charset="-120"/>
              <a:cs typeface="Arial" panose="020B0604020202020204" pitchFamily="34" charset="0"/>
            </a:endParaRPr>
          </a:p>
          <a:p>
            <a:pPr lvl="2">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(a</a:t>
            </a:r>
            <a:r>
              <a:rPr lang="en-US" altLang="zh-TW" sz="2400" baseline="-25000" dirty="0">
                <a:latin typeface="Arial" panose="020B0604020202020204" pitchFamily="34" charset="0"/>
                <a:ea typeface="新細明體" panose="02020500000000000000" charset="-120"/>
                <a:cs typeface="Arial" panose="020B0604020202020204" pitchFamily="34" charset="0"/>
              </a:rPr>
              <a:t>i</a:t>
            </a:r>
            <a:r>
              <a:rPr lang="en-US" altLang="zh-TW" sz="2400" dirty="0">
                <a:latin typeface="Arial" panose="020B0604020202020204" pitchFamily="34" charset="0"/>
                <a:ea typeface="新細明體" panose="02020500000000000000" charset="-120"/>
                <a:cs typeface="Arial" panose="020B0604020202020204" pitchFamily="34" charset="0"/>
              </a:rPr>
              <a:t>+a</a:t>
            </a:r>
            <a:r>
              <a:rPr lang="en-US" altLang="zh-TW" sz="2400" baseline="-25000" dirty="0">
                <a:latin typeface="Arial" panose="020B0604020202020204" pitchFamily="34" charset="0"/>
                <a:ea typeface="新細明體" panose="02020500000000000000" charset="-120"/>
                <a:cs typeface="Arial" panose="020B0604020202020204" pitchFamily="34" charset="0"/>
              </a:rPr>
              <a:t>i+1</a:t>
            </a:r>
            <a:r>
              <a:rPr lang="en-US" altLang="zh-TW" sz="2400" dirty="0">
                <a:latin typeface="Arial" panose="020B0604020202020204" pitchFamily="34" charset="0"/>
                <a:ea typeface="新細明體" panose="02020500000000000000" charset="-120"/>
                <a:cs typeface="Arial" panose="020B0604020202020204" pitchFamily="34" charset="0"/>
              </a:rPr>
              <a:t>)/2 is the midpoint between the values of </a:t>
            </a:r>
            <a:r>
              <a:rPr lang="en-US" altLang="zh-TW" sz="2400" dirty="0" err="1">
                <a:latin typeface="Arial" panose="020B0604020202020204" pitchFamily="34" charset="0"/>
                <a:ea typeface="新細明體" panose="02020500000000000000" charset="-120"/>
                <a:cs typeface="Arial" panose="020B0604020202020204" pitchFamily="34" charset="0"/>
              </a:rPr>
              <a:t>a</a:t>
            </a:r>
            <a:r>
              <a:rPr lang="en-US" altLang="zh-TW" sz="2400" baseline="-25000" dirty="0" err="1">
                <a:latin typeface="Arial" panose="020B0604020202020204" pitchFamily="34" charset="0"/>
                <a:ea typeface="新細明體" panose="02020500000000000000" charset="-120"/>
                <a:cs typeface="Arial" panose="020B0604020202020204" pitchFamily="34" charset="0"/>
              </a:rPr>
              <a:t>i</a:t>
            </a:r>
            <a:r>
              <a:rPr lang="en-US" altLang="zh-TW" sz="2400" dirty="0">
                <a:latin typeface="Arial" panose="020B0604020202020204" pitchFamily="34" charset="0"/>
                <a:ea typeface="新細明體" panose="02020500000000000000" charset="-120"/>
                <a:cs typeface="Arial" panose="020B0604020202020204" pitchFamily="34" charset="0"/>
              </a:rPr>
              <a:t> and a</a:t>
            </a:r>
            <a:r>
              <a:rPr lang="en-US" altLang="zh-TW" sz="2400" baseline="-25000" dirty="0">
                <a:latin typeface="Arial" panose="020B0604020202020204" pitchFamily="34" charset="0"/>
                <a:ea typeface="新細明體" panose="02020500000000000000" charset="-120"/>
                <a:cs typeface="Arial" panose="020B0604020202020204" pitchFamily="34" charset="0"/>
              </a:rPr>
              <a:t>i+1</a:t>
            </a:r>
            <a:endParaRPr lang="en-US" altLang="zh-TW" sz="2400" baseline="-250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The point with the </a:t>
            </a:r>
            <a:r>
              <a:rPr lang="en-US" altLang="zh-TW" i="1" dirty="0">
                <a:latin typeface="Arial" panose="020B0604020202020204" pitchFamily="34" charset="0"/>
                <a:ea typeface="新細明體" panose="02020500000000000000" charset="-120"/>
                <a:cs typeface="Arial" panose="020B0604020202020204" pitchFamily="34" charset="0"/>
              </a:rPr>
              <a:t>minimum expected information requirement</a:t>
            </a:r>
            <a:r>
              <a:rPr lang="en-US" altLang="zh-TW" dirty="0">
                <a:latin typeface="Arial" panose="020B0604020202020204" pitchFamily="34" charset="0"/>
                <a:ea typeface="新細明體" panose="02020500000000000000" charset="-120"/>
                <a:cs typeface="Arial" panose="020B0604020202020204" pitchFamily="34" charset="0"/>
              </a:rPr>
              <a:t> for A is selected as the split-point for A</a:t>
            </a:r>
            <a:endParaRPr lang="en-US" altLang="zh-TW"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Split:</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D1 is the set of tuples in D satisfying A ≤ split-point, and D2 is the set of tuples in D satisfying A &gt; split-point</a:t>
            </a:r>
            <a:endParaRPr lang="en-US" altLang="zh-TW"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800" dirty="0">
                <a:latin typeface="Arial" panose="020B0604020202020204" pitchFamily="34" charset="0"/>
                <a:ea typeface="新細明體" panose="02020500000000000000" charset="-120"/>
                <a:cs typeface="Arial" panose="020B0604020202020204" pitchFamily="34" charset="0"/>
              </a:rPr>
              <a:t>Gain Ratio for Attribute Selection (C4.5)</a:t>
            </a:r>
            <a:endParaRPr lang="zh-TW" altLang="en-US" sz="4800" dirty="0">
              <a:latin typeface="Arial" panose="020B0604020202020204" pitchFamily="34" charset="0"/>
              <a:cs typeface="Arial" panose="020B0604020202020204" pitchFamily="34" charset="0"/>
            </a:endParaRPr>
          </a:p>
        </p:txBody>
      </p:sp>
      <p:sp>
        <p:nvSpPr>
          <p:cNvPr id="3" name="內容版面配置區 2"/>
          <p:cNvSpPr>
            <a:spLocks noGrp="1"/>
          </p:cNvSpPr>
          <p:nvPr>
            <p:ph idx="1"/>
          </p:nvPr>
        </p:nvSpPr>
        <p:spPr>
          <a:xfrm>
            <a:off x="609600" y="1847850"/>
            <a:ext cx="10820400" cy="4389437"/>
          </a:xfrm>
        </p:spPr>
        <p:txBody>
          <a:bodyPr/>
          <a:lstStyle/>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Information gain measure is biased towards attributes with a large number of values</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C4.5 (a successor of ID3) uses gain ratio to overcome the problem (normalization to information gain)</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spcBef>
                <a:spcPts val="0"/>
              </a:spcBef>
            </a:pPr>
            <a:endParaRPr lang="en-US" altLang="zh-TW" dirty="0">
              <a:latin typeface="Arial" panose="020B0604020202020204" pitchFamily="34" charset="0"/>
              <a:ea typeface="新細明體" panose="02020500000000000000" charset="-120"/>
              <a:cs typeface="Arial" panose="020B0604020202020204" pitchFamily="34" charset="0"/>
            </a:endParaRPr>
          </a:p>
          <a:p>
            <a:pPr lvl="1">
              <a:spcBef>
                <a:spcPts val="0"/>
              </a:spcBef>
            </a:pPr>
            <a:endParaRPr lang="en-US" altLang="zh-TW" dirty="0">
              <a:latin typeface="Arial" panose="020B0604020202020204" pitchFamily="34" charset="0"/>
              <a:ea typeface="新細明體" panose="02020500000000000000" charset="-120"/>
              <a:cs typeface="Arial" panose="020B0604020202020204" pitchFamily="34" charset="0"/>
            </a:endParaRPr>
          </a:p>
          <a:p>
            <a:pPr lvl="1">
              <a:spcBef>
                <a:spcPts val="0"/>
              </a:spcBef>
            </a:pPr>
            <a:endParaRPr lang="en-US" altLang="zh-TW"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dirty="0" err="1">
                <a:latin typeface="Arial" panose="020B0604020202020204" pitchFamily="34" charset="0"/>
                <a:ea typeface="新細明體" panose="02020500000000000000" charset="-120"/>
                <a:cs typeface="Arial" panose="020B0604020202020204" pitchFamily="34" charset="0"/>
              </a:rPr>
              <a:t>GainRatio</a:t>
            </a:r>
            <a:r>
              <a:rPr lang="en-US" altLang="zh-TW" dirty="0">
                <a:latin typeface="Arial" panose="020B0604020202020204" pitchFamily="34" charset="0"/>
                <a:ea typeface="新細明體" panose="02020500000000000000" charset="-120"/>
                <a:cs typeface="Arial" panose="020B0604020202020204" pitchFamily="34" charset="0"/>
              </a:rPr>
              <a:t>(A) = Gain(A)/</a:t>
            </a:r>
            <a:r>
              <a:rPr lang="en-US" altLang="zh-TW" dirty="0" err="1">
                <a:latin typeface="Arial" panose="020B0604020202020204" pitchFamily="34" charset="0"/>
                <a:ea typeface="新細明體" panose="02020500000000000000" charset="-120"/>
                <a:cs typeface="Arial" panose="020B0604020202020204" pitchFamily="34" charset="0"/>
              </a:rPr>
              <a:t>SplitInfo</a:t>
            </a:r>
            <a:r>
              <a:rPr lang="en-US" altLang="zh-TW" baseline="-25000" dirty="0" err="1">
                <a:latin typeface="Arial" panose="020B0604020202020204" pitchFamily="34" charset="0"/>
                <a:ea typeface="新細明體" panose="02020500000000000000" charset="-120"/>
                <a:cs typeface="Arial" panose="020B0604020202020204" pitchFamily="34" charset="0"/>
              </a:rPr>
              <a:t>A</a:t>
            </a:r>
            <a:r>
              <a:rPr lang="en-US" altLang="zh-TW" dirty="0">
                <a:latin typeface="Arial" panose="020B0604020202020204" pitchFamily="34" charset="0"/>
                <a:ea typeface="新細明體" panose="02020500000000000000" charset="-120"/>
                <a:cs typeface="Arial" panose="020B0604020202020204" pitchFamily="34" charset="0"/>
              </a:rPr>
              <a:t>(D)    </a:t>
            </a:r>
            <a:r>
              <a:rPr lang="en-US" altLang="zh-TW" sz="2000" dirty="0" err="1">
                <a:latin typeface="Arial" panose="020B0604020202020204" pitchFamily="34" charset="0"/>
                <a:ea typeface="新細明體" panose="02020500000000000000" charset="-120"/>
                <a:cs typeface="Arial" panose="020B0604020202020204" pitchFamily="34" charset="0"/>
              </a:rPr>
              <a:t>GainRatio</a:t>
            </a:r>
            <a:r>
              <a:rPr lang="en-US" altLang="zh-TW" sz="2000" dirty="0">
                <a:latin typeface="Arial" panose="020B0604020202020204" pitchFamily="34" charset="0"/>
                <a:ea typeface="新細明體" panose="02020500000000000000" charset="-120"/>
                <a:cs typeface="Arial" panose="020B0604020202020204" pitchFamily="34" charset="0"/>
              </a:rPr>
              <a:t>(age) = 0.246/1.577 = 0.156</a:t>
            </a:r>
            <a:endParaRPr lang="en-US" altLang="zh-TW" dirty="0">
              <a:latin typeface="Arial" panose="020B0604020202020204" pitchFamily="34" charset="0"/>
              <a:ea typeface="新細明體" panose="02020500000000000000" charset="-120"/>
              <a:cs typeface="Arial" panose="020B0604020202020204" pitchFamily="34" charset="0"/>
            </a:endParaRPr>
          </a:p>
          <a:p>
            <a:pPr>
              <a:spcBef>
                <a:spcPts val="0"/>
              </a:spcBef>
            </a:pP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The attribute with the maximum gain ratio is selected as the splitting attribute</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endParaRPr lang="zh-TW" altLang="en-US" dirty="0">
              <a:latin typeface="Arial" panose="020B0604020202020204" pitchFamily="34" charset="0"/>
              <a:cs typeface="Arial" panose="020B0604020202020204" pitchFamily="34" charset="0"/>
            </a:endParaRPr>
          </a:p>
        </p:txBody>
      </p:sp>
      <p:graphicFrame>
        <p:nvGraphicFramePr>
          <p:cNvPr id="4" name="Object 2048"/>
          <p:cNvGraphicFramePr>
            <a:graphicFrameLocks noChangeAspect="1"/>
          </p:cNvGraphicFramePr>
          <p:nvPr/>
        </p:nvGraphicFramePr>
        <p:xfrm>
          <a:off x="2905128" y="3429000"/>
          <a:ext cx="4343400" cy="831850"/>
        </p:xfrm>
        <a:graphic>
          <a:graphicData uri="http://schemas.openxmlformats.org/presentationml/2006/ole">
            <mc:AlternateContent xmlns:mc="http://schemas.openxmlformats.org/markup-compatibility/2006">
              <mc:Choice xmlns:v="urn:schemas-microsoft-com:vml" Requires="v">
                <p:oleObj spid="_x0000_s148833" name="Equation" r:id="rId1" imgW="2387600" imgH="457200" progId="Equation.3">
                  <p:embed/>
                </p:oleObj>
              </mc:Choice>
              <mc:Fallback>
                <p:oleObj name="Equation" r:id="rId1" imgW="2387600" imgH="457200" progId="Equation.3">
                  <p:embed/>
                  <p:pic>
                    <p:nvPicPr>
                      <p:cNvPr id="0" name="Object 20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5128" y="3429000"/>
                        <a:ext cx="4343400" cy="83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5" name="Object 2049"/>
              <p:cNvSpPr txBox="1"/>
              <p:nvPr/>
            </p:nvSpPr>
            <p:spPr bwMode="auto">
              <a:xfrm>
                <a:off x="2743200" y="4260850"/>
                <a:ext cx="7696200" cy="692150"/>
              </a:xfrm>
              <a:prstGeom prst="rect">
                <a:avLst/>
              </a:prstGeom>
              <a:noFill/>
              <a:ln>
                <a:noFill/>
              </a:ln>
              <a:effectLst/>
              <a:extLst/>
            </p:spPr>
            <p:txBody>
              <a:bodyPr>
                <a:normAutofit fontScale="92500"/>
              </a:bodyPr>
              <a:lstStyle/>
              <a:p>
                <a:pPr/>
                <a14:m>
                  <m:oMathPara xmlns:m="http://schemas.openxmlformats.org/officeDocument/2006/math">
                    <m:oMathParaPr>
                      <m:jc m:val="centerGroup"/>
                    </m:oMathParaPr>
                    <m:oMath xmlns:m="http://schemas.openxmlformats.org/officeDocument/2006/math">
                      <m:r>
                        <a:rPr lang="zh-TW" altLang="en-US" i="1" smtClean="0">
                          <a:solidFill>
                            <a:srgbClr val="000000"/>
                          </a:solidFill>
                          <a:latin typeface="Cambria Math" panose="02040503050406030204" pitchFamily="18" charset="0"/>
                        </a:rPr>
                        <m:t>𝑆𝑝𝑙𝑖𝑡𝐼𝑛𝑓</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𝑜</m:t>
                          </m:r>
                        </m:e>
                        <m:sub>
                          <m:r>
                            <a:rPr lang="zh-TW" altLang="en-US" i="1">
                              <a:solidFill>
                                <a:srgbClr val="000000"/>
                              </a:solidFill>
                              <a:latin typeface="Cambria Math" panose="02040503050406030204" pitchFamily="18" charset="0"/>
                            </a:rPr>
                            <m:t>𝐴</m:t>
                          </m:r>
                        </m:sub>
                      </m:sSub>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𝐷</m:t>
                      </m:r>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en-US" altLang="zh-TW" b="0" i="1" smtClean="0">
                              <a:solidFill>
                                <a:srgbClr val="000000"/>
                              </a:solidFill>
                              <a:latin typeface="Cambria Math" panose="02040503050406030204" pitchFamily="18" charset="0"/>
                            </a:rPr>
                            <m:t>5</m:t>
                          </m:r>
                        </m:num>
                        <m:den>
                          <m:r>
                            <a:rPr lang="zh-TW" altLang="en-US" i="1">
                              <a:solidFill>
                                <a:srgbClr val="000000"/>
                              </a:solidFill>
                              <a:latin typeface="Cambria Math" panose="02040503050406030204" pitchFamily="18" charset="0"/>
                            </a:rPr>
                            <m:t>14</m:t>
                          </m:r>
                        </m:den>
                      </m:f>
                      <m:r>
                        <a:rPr lang="zh-TW" altLang="en-US" i="1">
                          <a:solidFill>
                            <a:srgbClr val="000000"/>
                          </a:solidFill>
                          <a:latin typeface="Cambria Math" panose="02040503050406030204" pitchFamily="18" charset="0"/>
                        </a:rPr>
                        <m:t>×</m:t>
                      </m:r>
                      <m:func>
                        <m:funcPr>
                          <m:ctrlPr>
                            <a:rPr lang="zh-TW" altLang="en-US" i="1">
                              <a:solidFill>
                                <a:srgbClr val="000000"/>
                              </a:solidFill>
                              <a:latin typeface="Cambria Math" panose="02040503050406030204" pitchFamily="18" charset="0"/>
                            </a:rPr>
                          </m:ctrlPr>
                        </m:funcPr>
                        <m:fName>
                          <m:sSub>
                            <m:sSubPr>
                              <m:ctrlPr>
                                <a:rPr lang="zh-TW" altLang="en-US" i="1">
                                  <a:solidFill>
                                    <a:srgbClr val="000000"/>
                                  </a:solidFill>
                                  <a:latin typeface="Cambria Math" panose="02040503050406030204" pitchFamily="18" charset="0"/>
                                </a:rPr>
                              </m:ctrlPr>
                            </m:sSubPr>
                            <m:e>
                              <m:r>
                                <m:rPr>
                                  <m:sty m:val="p"/>
                                </m:rPr>
                                <a:rPr lang="zh-TW" altLang="en-US" i="0">
                                  <a:solidFill>
                                    <a:srgbClr val="000000"/>
                                  </a:solidFill>
                                  <a:latin typeface="Cambria Math" panose="02040503050406030204" pitchFamily="18" charset="0"/>
                                </a:rPr>
                                <m:t>log</m:t>
                              </m:r>
                            </m:e>
                            <m:sub>
                              <m:r>
                                <a:rPr lang="zh-TW" altLang="en-US" i="1">
                                  <a:solidFill>
                                    <a:srgbClr val="000000"/>
                                  </a:solidFill>
                                  <a:latin typeface="Cambria Math" panose="02040503050406030204" pitchFamily="18" charset="0"/>
                                </a:rPr>
                                <m:t>2</m:t>
                              </m:r>
                            </m:sub>
                          </m:sSub>
                        </m:fName>
                        <m:e>
                          <m:r>
                            <a:rPr lang="zh-TW" altLang="en-US" i="1">
                              <a:solidFill>
                                <a:srgbClr val="000000"/>
                              </a:solidFill>
                              <a:latin typeface="Cambria Math" panose="02040503050406030204" pitchFamily="18" charset="0"/>
                            </a:rPr>
                            <m:t>(</m:t>
                          </m:r>
                        </m:e>
                      </m:func>
                      <m:f>
                        <m:fPr>
                          <m:ctrlPr>
                            <a:rPr lang="zh-TW" altLang="en-US" i="1">
                              <a:solidFill>
                                <a:srgbClr val="000000"/>
                              </a:solidFill>
                              <a:latin typeface="Cambria Math" panose="02040503050406030204" pitchFamily="18" charset="0"/>
                            </a:rPr>
                          </m:ctrlPr>
                        </m:fPr>
                        <m:num>
                          <m:r>
                            <a:rPr lang="en-US" altLang="zh-TW" b="0" i="1" smtClean="0">
                              <a:solidFill>
                                <a:srgbClr val="000000"/>
                              </a:solidFill>
                              <a:latin typeface="Cambria Math" panose="02040503050406030204" pitchFamily="18" charset="0"/>
                            </a:rPr>
                            <m:t>5</m:t>
                          </m:r>
                        </m:num>
                        <m:den>
                          <m:r>
                            <a:rPr lang="zh-TW" altLang="en-US" i="1">
                              <a:solidFill>
                                <a:srgbClr val="000000"/>
                              </a:solidFill>
                              <a:latin typeface="Cambria Math" panose="02040503050406030204" pitchFamily="18" charset="0"/>
                            </a:rPr>
                            <m:t>14</m:t>
                          </m:r>
                        </m:den>
                      </m:f>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en-US" altLang="zh-TW" b="0" i="1" smtClean="0">
                              <a:solidFill>
                                <a:srgbClr val="000000"/>
                              </a:solidFill>
                              <a:latin typeface="Cambria Math" panose="02040503050406030204" pitchFamily="18" charset="0"/>
                            </a:rPr>
                            <m:t>4</m:t>
                          </m:r>
                        </m:num>
                        <m:den>
                          <m:r>
                            <a:rPr lang="zh-TW" altLang="en-US" i="1">
                              <a:solidFill>
                                <a:srgbClr val="000000"/>
                              </a:solidFill>
                              <a:latin typeface="Cambria Math" panose="02040503050406030204" pitchFamily="18" charset="0"/>
                            </a:rPr>
                            <m:t>14</m:t>
                          </m:r>
                        </m:den>
                      </m:f>
                      <m:r>
                        <a:rPr lang="zh-TW" altLang="en-US" i="1">
                          <a:solidFill>
                            <a:srgbClr val="000000"/>
                          </a:solidFill>
                          <a:latin typeface="Cambria Math" panose="02040503050406030204" pitchFamily="18" charset="0"/>
                        </a:rPr>
                        <m:t>×</m:t>
                      </m:r>
                      <m:func>
                        <m:funcPr>
                          <m:ctrlPr>
                            <a:rPr lang="zh-TW" altLang="en-US" i="1">
                              <a:solidFill>
                                <a:srgbClr val="000000"/>
                              </a:solidFill>
                              <a:latin typeface="Cambria Math" panose="02040503050406030204" pitchFamily="18" charset="0"/>
                            </a:rPr>
                          </m:ctrlPr>
                        </m:funcPr>
                        <m:fName>
                          <m:sSub>
                            <m:sSubPr>
                              <m:ctrlPr>
                                <a:rPr lang="zh-TW" altLang="en-US" i="1">
                                  <a:solidFill>
                                    <a:srgbClr val="000000"/>
                                  </a:solidFill>
                                  <a:latin typeface="Cambria Math" panose="02040503050406030204" pitchFamily="18" charset="0"/>
                                </a:rPr>
                              </m:ctrlPr>
                            </m:sSubPr>
                            <m:e>
                              <m:r>
                                <m:rPr>
                                  <m:sty m:val="p"/>
                                </m:rPr>
                                <a:rPr lang="zh-TW" altLang="en-US" i="0">
                                  <a:solidFill>
                                    <a:srgbClr val="000000"/>
                                  </a:solidFill>
                                  <a:latin typeface="Cambria Math" panose="02040503050406030204" pitchFamily="18" charset="0"/>
                                </a:rPr>
                                <m:t>log</m:t>
                              </m:r>
                            </m:e>
                            <m:sub>
                              <m:r>
                                <a:rPr lang="zh-TW" altLang="en-US" i="1">
                                  <a:solidFill>
                                    <a:srgbClr val="000000"/>
                                  </a:solidFill>
                                  <a:latin typeface="Cambria Math" panose="02040503050406030204" pitchFamily="18" charset="0"/>
                                </a:rPr>
                                <m:t>2</m:t>
                              </m:r>
                            </m:sub>
                          </m:sSub>
                        </m:fName>
                        <m:e>
                          <m:r>
                            <a:rPr lang="zh-TW" altLang="en-US" i="1">
                              <a:solidFill>
                                <a:srgbClr val="000000"/>
                              </a:solidFill>
                              <a:latin typeface="Cambria Math" panose="02040503050406030204" pitchFamily="18" charset="0"/>
                            </a:rPr>
                            <m:t>(</m:t>
                          </m:r>
                        </m:e>
                      </m:func>
                      <m:f>
                        <m:fPr>
                          <m:ctrlPr>
                            <a:rPr lang="zh-TW" altLang="en-US" i="1">
                              <a:solidFill>
                                <a:srgbClr val="000000"/>
                              </a:solidFill>
                              <a:latin typeface="Cambria Math" panose="02040503050406030204" pitchFamily="18" charset="0"/>
                            </a:rPr>
                          </m:ctrlPr>
                        </m:fPr>
                        <m:num>
                          <m:r>
                            <a:rPr lang="en-US" altLang="zh-TW" b="0" i="1" smtClean="0">
                              <a:solidFill>
                                <a:srgbClr val="000000"/>
                              </a:solidFill>
                              <a:latin typeface="Cambria Math" panose="02040503050406030204" pitchFamily="18" charset="0"/>
                            </a:rPr>
                            <m:t>4</m:t>
                          </m:r>
                        </m:num>
                        <m:den>
                          <m:r>
                            <a:rPr lang="zh-TW" altLang="en-US" i="1">
                              <a:solidFill>
                                <a:srgbClr val="000000"/>
                              </a:solidFill>
                              <a:latin typeface="Cambria Math" panose="02040503050406030204" pitchFamily="18" charset="0"/>
                            </a:rPr>
                            <m:t>14</m:t>
                          </m:r>
                        </m:den>
                      </m:f>
                      <m:r>
                        <a:rPr lang="zh-TW" altLang="en-US" i="1">
                          <a:solidFill>
                            <a:srgbClr val="000000"/>
                          </a:solidFill>
                          <a:latin typeface="Cambria Math" panose="02040503050406030204" pitchFamily="18" charset="0"/>
                        </a:rPr>
                        <m:t>)−</m:t>
                      </m:r>
                      <m:f>
                        <m:fPr>
                          <m:ctrlPr>
                            <a:rPr lang="zh-TW" altLang="en-US" i="1">
                              <a:solidFill>
                                <a:srgbClr val="000000"/>
                              </a:solidFill>
                              <a:latin typeface="Cambria Math" panose="02040503050406030204" pitchFamily="18" charset="0"/>
                            </a:rPr>
                          </m:ctrlPr>
                        </m:fPr>
                        <m:num>
                          <m:r>
                            <a:rPr lang="en-US" altLang="zh-TW" b="0" i="1" smtClean="0">
                              <a:solidFill>
                                <a:srgbClr val="000000"/>
                              </a:solidFill>
                              <a:latin typeface="Cambria Math" panose="02040503050406030204" pitchFamily="18" charset="0"/>
                            </a:rPr>
                            <m:t>5</m:t>
                          </m:r>
                        </m:num>
                        <m:den>
                          <m:r>
                            <a:rPr lang="zh-TW" altLang="en-US" i="1">
                              <a:solidFill>
                                <a:srgbClr val="000000"/>
                              </a:solidFill>
                              <a:latin typeface="Cambria Math" panose="02040503050406030204" pitchFamily="18" charset="0"/>
                            </a:rPr>
                            <m:t>14</m:t>
                          </m:r>
                        </m:den>
                      </m:f>
                      <m:r>
                        <a:rPr lang="zh-TW" altLang="en-US" i="1">
                          <a:solidFill>
                            <a:srgbClr val="000000"/>
                          </a:solidFill>
                          <a:latin typeface="Cambria Math" panose="02040503050406030204" pitchFamily="18" charset="0"/>
                        </a:rPr>
                        <m:t>×</m:t>
                      </m:r>
                      <m:func>
                        <m:funcPr>
                          <m:ctrlPr>
                            <a:rPr lang="zh-TW" altLang="en-US" i="1">
                              <a:solidFill>
                                <a:srgbClr val="000000"/>
                              </a:solidFill>
                              <a:latin typeface="Cambria Math" panose="02040503050406030204" pitchFamily="18" charset="0"/>
                            </a:rPr>
                          </m:ctrlPr>
                        </m:funcPr>
                        <m:fName>
                          <m:sSub>
                            <m:sSubPr>
                              <m:ctrlPr>
                                <a:rPr lang="zh-TW" altLang="en-US" i="1">
                                  <a:solidFill>
                                    <a:srgbClr val="000000"/>
                                  </a:solidFill>
                                  <a:latin typeface="Cambria Math" panose="02040503050406030204" pitchFamily="18" charset="0"/>
                                </a:rPr>
                              </m:ctrlPr>
                            </m:sSubPr>
                            <m:e>
                              <m:r>
                                <m:rPr>
                                  <m:sty m:val="p"/>
                                </m:rPr>
                                <a:rPr lang="zh-TW" altLang="en-US" i="0">
                                  <a:solidFill>
                                    <a:srgbClr val="000000"/>
                                  </a:solidFill>
                                  <a:latin typeface="Cambria Math" panose="02040503050406030204" pitchFamily="18" charset="0"/>
                                </a:rPr>
                                <m:t>log</m:t>
                              </m:r>
                            </m:e>
                            <m:sub>
                              <m:r>
                                <a:rPr lang="zh-TW" altLang="en-US" i="1">
                                  <a:solidFill>
                                    <a:srgbClr val="000000"/>
                                  </a:solidFill>
                                  <a:latin typeface="Cambria Math" panose="02040503050406030204" pitchFamily="18" charset="0"/>
                                </a:rPr>
                                <m:t>2</m:t>
                              </m:r>
                            </m:sub>
                          </m:sSub>
                        </m:fName>
                        <m:e>
                          <m:r>
                            <a:rPr lang="zh-TW" altLang="en-US" i="1">
                              <a:solidFill>
                                <a:srgbClr val="000000"/>
                              </a:solidFill>
                              <a:latin typeface="Cambria Math" panose="02040503050406030204" pitchFamily="18" charset="0"/>
                            </a:rPr>
                            <m:t>(</m:t>
                          </m:r>
                        </m:e>
                      </m:func>
                      <m:f>
                        <m:fPr>
                          <m:ctrlPr>
                            <a:rPr lang="zh-TW" altLang="en-US" i="1">
                              <a:solidFill>
                                <a:srgbClr val="000000"/>
                              </a:solidFill>
                              <a:latin typeface="Cambria Math" panose="02040503050406030204" pitchFamily="18" charset="0"/>
                            </a:rPr>
                          </m:ctrlPr>
                        </m:fPr>
                        <m:num>
                          <m:r>
                            <a:rPr lang="en-US" altLang="zh-TW" b="0" i="1" smtClean="0">
                              <a:solidFill>
                                <a:srgbClr val="000000"/>
                              </a:solidFill>
                              <a:latin typeface="Cambria Math" panose="02040503050406030204" pitchFamily="18" charset="0"/>
                            </a:rPr>
                            <m:t>5</m:t>
                          </m:r>
                        </m:num>
                        <m:den>
                          <m:r>
                            <a:rPr lang="zh-TW" altLang="en-US" i="1">
                              <a:solidFill>
                                <a:srgbClr val="000000"/>
                              </a:solidFill>
                              <a:latin typeface="Cambria Math" panose="02040503050406030204" pitchFamily="18" charset="0"/>
                            </a:rPr>
                            <m:t>14</m:t>
                          </m:r>
                        </m:den>
                      </m:f>
                      <m:r>
                        <a:rPr lang="zh-TW" altLang="en-US" i="1">
                          <a:solidFill>
                            <a:srgbClr val="000000"/>
                          </a:solidFill>
                          <a:latin typeface="Cambria Math" panose="02040503050406030204" pitchFamily="18" charset="0"/>
                        </a:rPr>
                        <m:t>)=1.5</m:t>
                      </m:r>
                      <m:r>
                        <a:rPr lang="en-US" altLang="zh-TW" b="0" i="1" smtClean="0">
                          <a:solidFill>
                            <a:srgbClr val="000000"/>
                          </a:solidFill>
                          <a:latin typeface="Cambria Math" panose="02040503050406030204" pitchFamily="18" charset="0"/>
                        </a:rPr>
                        <m:t>77</m:t>
                      </m:r>
                    </m:oMath>
                  </m:oMathPara>
                </a14:m>
                <a:endParaRPr lang="zh-TW" altLang="en-US" dirty="0"/>
              </a:p>
            </p:txBody>
          </p:sp>
        </mc:Choice>
        <mc:Fallback>
          <p:sp>
            <p:nvSpPr>
              <p:cNvPr id="5" name="Object 2049"/>
              <p:cNvSpPr txBox="1">
                <a:spLocks noRot="1" noChangeAspect="1" noMove="1" noResize="1" noEditPoints="1" noAdjustHandles="1" noChangeArrowheads="1" noChangeShapeType="1" noTextEdit="1"/>
              </p:cNvSpPr>
              <p:nvPr/>
            </p:nvSpPr>
            <p:spPr bwMode="auto">
              <a:xfrm>
                <a:off x="2743200" y="4260850"/>
                <a:ext cx="7696200" cy="692150"/>
              </a:xfrm>
              <a:prstGeom prst="rect">
                <a:avLst/>
              </a:prstGeom>
              <a:blipFill rotWithShape="1">
                <a:blip r:embed="rId3"/>
                <a:stretch>
                  <a:fillRect/>
                </a:stretch>
              </a:blipFill>
              <a:ln>
                <a:noFill/>
              </a:ln>
              <a:effectLst/>
            </p:spPr>
            <p:txBody>
              <a:bodyPr/>
              <a:lstStyle/>
              <a:p>
                <a:r>
                  <a:rPr lang="zh-TW" altLang="en-US">
                    <a:noFill/>
                  </a:rPr>
                  <a:t> </a:t>
                </a:r>
                <a:endParaRPr lang="zh-TW" altLang="en-US">
                  <a:noFill/>
                </a:endParaRP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800" dirty="0">
                <a:latin typeface="Arial" panose="020B0604020202020204" pitchFamily="34" charset="0"/>
                <a:ea typeface="新細明體" panose="02020500000000000000" charset="-120"/>
                <a:cs typeface="Arial" panose="020B0604020202020204" pitchFamily="34" charset="0"/>
              </a:rPr>
              <a:t>Gini index (CART, IBM </a:t>
            </a:r>
            <a:r>
              <a:rPr lang="en-US" altLang="zh-TW" sz="4800" dirty="0" err="1">
                <a:latin typeface="Arial" panose="020B0604020202020204" pitchFamily="34" charset="0"/>
                <a:ea typeface="新細明體" panose="02020500000000000000" charset="-120"/>
                <a:cs typeface="Arial" panose="020B0604020202020204" pitchFamily="34" charset="0"/>
              </a:rPr>
              <a:t>IntelligentMiner</a:t>
            </a:r>
            <a:r>
              <a:rPr lang="en-US" altLang="zh-TW" sz="4800" dirty="0">
                <a:latin typeface="Arial" panose="020B0604020202020204" pitchFamily="34" charset="0"/>
                <a:ea typeface="新細明體" panose="02020500000000000000" charset="-120"/>
                <a:cs typeface="Arial" panose="020B0604020202020204" pitchFamily="34" charset="0"/>
              </a:rPr>
              <a:t>)</a:t>
            </a:r>
            <a:endParaRPr lang="zh-TW" altLang="en-US" sz="4800" dirty="0">
              <a:latin typeface="Arial" panose="020B0604020202020204" pitchFamily="34" charset="0"/>
              <a:cs typeface="Arial" panose="020B0604020202020204" pitchFamily="34" charset="0"/>
            </a:endParaRPr>
          </a:p>
        </p:txBody>
      </p:sp>
      <p:sp>
        <p:nvSpPr>
          <p:cNvPr id="3" name="內容版面配置區 2"/>
          <p:cNvSpPr>
            <a:spLocks noGrp="1"/>
          </p:cNvSpPr>
          <p:nvPr>
            <p:ph idx="1"/>
          </p:nvPr>
        </p:nvSpPr>
        <p:spPr/>
        <p:txBody>
          <a:bodyPr/>
          <a:lstStyle/>
          <a:p>
            <a:pPr>
              <a:lnSpc>
                <a:spcPct val="90000"/>
              </a:lnSpc>
              <a:spcBef>
                <a:spcPct val="0"/>
              </a:spcBef>
            </a:pPr>
            <a:r>
              <a:rPr lang="en-US" altLang="zh-TW" sz="2000" dirty="0">
                <a:latin typeface="Arial" panose="020B0604020202020204" pitchFamily="34" charset="0"/>
                <a:ea typeface="新細明體" panose="02020500000000000000" charset="-120"/>
                <a:cs typeface="Arial" panose="020B0604020202020204" pitchFamily="34" charset="0"/>
              </a:rPr>
              <a:t>If a data set </a:t>
            </a:r>
            <a:r>
              <a:rPr lang="en-US" altLang="zh-TW" sz="2000" i="1" dirty="0">
                <a:latin typeface="Arial" panose="020B0604020202020204" pitchFamily="34" charset="0"/>
                <a:ea typeface="新細明體" panose="02020500000000000000" charset="-120"/>
                <a:cs typeface="Arial" panose="020B0604020202020204" pitchFamily="34" charset="0"/>
              </a:rPr>
              <a:t>D </a:t>
            </a:r>
            <a:r>
              <a:rPr lang="en-US" altLang="zh-TW" sz="2000" dirty="0">
                <a:latin typeface="Arial" panose="020B0604020202020204" pitchFamily="34" charset="0"/>
                <a:ea typeface="新細明體" panose="02020500000000000000" charset="-120"/>
                <a:cs typeface="Arial" panose="020B0604020202020204" pitchFamily="34" charset="0"/>
              </a:rPr>
              <a:t>contains examples from </a:t>
            </a:r>
            <a:r>
              <a:rPr lang="en-US" altLang="zh-TW" sz="2000" i="1" dirty="0">
                <a:latin typeface="Arial" panose="020B0604020202020204" pitchFamily="34" charset="0"/>
                <a:ea typeface="新細明體" panose="02020500000000000000" charset="-120"/>
                <a:cs typeface="Arial" panose="020B0604020202020204" pitchFamily="34" charset="0"/>
              </a:rPr>
              <a:t>n</a:t>
            </a:r>
            <a:r>
              <a:rPr lang="en-US" altLang="zh-TW" sz="2000" dirty="0">
                <a:latin typeface="Arial" panose="020B0604020202020204" pitchFamily="34" charset="0"/>
                <a:ea typeface="新細明體" panose="02020500000000000000" charset="-120"/>
                <a:cs typeface="Arial" panose="020B0604020202020204" pitchFamily="34" charset="0"/>
              </a:rPr>
              <a:t> classes, </a:t>
            </a:r>
            <a:r>
              <a:rPr lang="en-US" altLang="zh-TW" sz="2000" dirty="0" err="1">
                <a:latin typeface="Arial" panose="020B0604020202020204" pitchFamily="34" charset="0"/>
                <a:ea typeface="新細明體" panose="02020500000000000000" charset="-120"/>
                <a:cs typeface="Arial" panose="020B0604020202020204" pitchFamily="34" charset="0"/>
              </a:rPr>
              <a:t>gini</a:t>
            </a:r>
            <a:r>
              <a:rPr lang="en-US" altLang="zh-TW" sz="2000" dirty="0">
                <a:latin typeface="Arial" panose="020B0604020202020204" pitchFamily="34" charset="0"/>
                <a:ea typeface="新細明體" panose="02020500000000000000" charset="-120"/>
                <a:cs typeface="Arial" panose="020B0604020202020204" pitchFamily="34" charset="0"/>
              </a:rPr>
              <a:t> index, </a:t>
            </a:r>
            <a:r>
              <a:rPr lang="en-US" altLang="zh-TW" sz="2000" i="1" dirty="0" err="1">
                <a:latin typeface="Arial" panose="020B0604020202020204" pitchFamily="34" charset="0"/>
                <a:ea typeface="新細明體" panose="02020500000000000000" charset="-120"/>
                <a:cs typeface="Arial" panose="020B0604020202020204" pitchFamily="34" charset="0"/>
              </a:rPr>
              <a:t>gini</a:t>
            </a:r>
            <a:r>
              <a:rPr lang="en-US" altLang="zh-TW" sz="2000" dirty="0">
                <a:latin typeface="Arial" panose="020B0604020202020204" pitchFamily="34" charset="0"/>
                <a:ea typeface="新細明體" panose="02020500000000000000" charset="-120"/>
                <a:cs typeface="Arial" panose="020B0604020202020204" pitchFamily="34" charset="0"/>
              </a:rPr>
              <a:t>(</a:t>
            </a:r>
            <a:r>
              <a:rPr lang="en-US" altLang="zh-TW" sz="2000" i="1" dirty="0">
                <a:latin typeface="Arial" panose="020B0604020202020204" pitchFamily="34" charset="0"/>
                <a:ea typeface="新細明體" panose="02020500000000000000" charset="-120"/>
                <a:cs typeface="Arial" panose="020B0604020202020204" pitchFamily="34" charset="0"/>
              </a:rPr>
              <a:t>D</a:t>
            </a:r>
            <a:r>
              <a:rPr lang="en-US" altLang="zh-TW" sz="2000" dirty="0">
                <a:latin typeface="Arial" panose="020B0604020202020204" pitchFamily="34" charset="0"/>
                <a:ea typeface="新細明體" panose="02020500000000000000" charset="-120"/>
                <a:cs typeface="Arial" panose="020B0604020202020204" pitchFamily="34" charset="0"/>
              </a:rPr>
              <a:t>) is defined as</a:t>
            </a:r>
            <a:endParaRPr lang="en-US" altLang="zh-TW" sz="2000" dirty="0">
              <a:latin typeface="Arial" panose="020B0604020202020204" pitchFamily="34" charset="0"/>
              <a:ea typeface="新細明體" panose="02020500000000000000" charset="-120"/>
              <a:cs typeface="Arial" panose="020B0604020202020204" pitchFamily="34" charset="0"/>
            </a:endParaRPr>
          </a:p>
          <a:p>
            <a:pPr>
              <a:lnSpc>
                <a:spcPct val="90000"/>
              </a:lnSpc>
              <a:spcBef>
                <a:spcPct val="0"/>
              </a:spcBef>
            </a:pPr>
            <a:endParaRPr lang="en-US" altLang="zh-TW" sz="2000" dirty="0">
              <a:latin typeface="Arial" panose="020B0604020202020204" pitchFamily="34" charset="0"/>
              <a:ea typeface="新細明體" panose="02020500000000000000" charset="-120"/>
              <a:cs typeface="Arial" panose="020B0604020202020204" pitchFamily="34" charset="0"/>
            </a:endParaRPr>
          </a:p>
          <a:p>
            <a:pPr>
              <a:lnSpc>
                <a:spcPct val="90000"/>
              </a:lnSpc>
              <a:spcBef>
                <a:spcPct val="0"/>
              </a:spcBef>
              <a:buNone/>
            </a:pPr>
            <a:r>
              <a:rPr lang="en-US" altLang="zh-TW" sz="2000" dirty="0">
                <a:latin typeface="Arial" panose="020B0604020202020204" pitchFamily="34" charset="0"/>
                <a:ea typeface="新細明體" panose="02020500000000000000" charset="-120"/>
                <a:cs typeface="Arial" panose="020B0604020202020204" pitchFamily="34" charset="0"/>
              </a:rPr>
              <a:t>    </a:t>
            </a:r>
            <a:endParaRPr lang="en-US" altLang="zh-TW" sz="2000" dirty="0">
              <a:latin typeface="Arial" panose="020B0604020202020204" pitchFamily="34" charset="0"/>
              <a:ea typeface="新細明體" panose="02020500000000000000" charset="-120"/>
              <a:cs typeface="Arial" panose="020B0604020202020204" pitchFamily="34" charset="0"/>
            </a:endParaRPr>
          </a:p>
          <a:p>
            <a:pPr>
              <a:lnSpc>
                <a:spcPct val="90000"/>
              </a:lnSpc>
              <a:spcBef>
                <a:spcPct val="0"/>
              </a:spcBef>
              <a:buNone/>
            </a:pPr>
            <a:r>
              <a:rPr lang="en-US" altLang="zh-TW" sz="2000" dirty="0">
                <a:latin typeface="Arial" panose="020B0604020202020204" pitchFamily="34" charset="0"/>
                <a:ea typeface="新細明體" panose="02020500000000000000" charset="-120"/>
                <a:cs typeface="Arial" panose="020B0604020202020204" pitchFamily="34" charset="0"/>
              </a:rPr>
              <a:t>   </a:t>
            </a:r>
            <a:endParaRPr lang="en-US" altLang="zh-TW" sz="2000" dirty="0">
              <a:latin typeface="Arial" panose="020B0604020202020204" pitchFamily="34" charset="0"/>
              <a:ea typeface="新細明體" panose="02020500000000000000" charset="-120"/>
              <a:cs typeface="Arial" panose="020B0604020202020204" pitchFamily="34" charset="0"/>
            </a:endParaRPr>
          </a:p>
          <a:p>
            <a:pPr>
              <a:lnSpc>
                <a:spcPct val="90000"/>
              </a:lnSpc>
              <a:spcBef>
                <a:spcPct val="0"/>
              </a:spcBef>
              <a:buNone/>
            </a:pPr>
            <a:r>
              <a:rPr lang="en-US" altLang="zh-TW" sz="2000" dirty="0">
                <a:latin typeface="Arial" panose="020B0604020202020204" pitchFamily="34" charset="0"/>
                <a:ea typeface="新細明體" panose="02020500000000000000" charset="-120"/>
                <a:cs typeface="Arial" panose="020B0604020202020204" pitchFamily="34" charset="0"/>
              </a:rPr>
              <a:t>   where </a:t>
            </a:r>
            <a:r>
              <a:rPr lang="en-US" altLang="zh-TW" sz="2000" i="1" dirty="0" err="1">
                <a:latin typeface="Arial" panose="020B0604020202020204" pitchFamily="34" charset="0"/>
                <a:ea typeface="新細明體" panose="02020500000000000000" charset="-120"/>
                <a:cs typeface="Arial" panose="020B0604020202020204" pitchFamily="34" charset="0"/>
              </a:rPr>
              <a:t>p</a:t>
            </a:r>
            <a:r>
              <a:rPr lang="en-US" altLang="zh-TW" sz="2000" i="1" baseline="-25000" dirty="0" err="1">
                <a:latin typeface="Arial" panose="020B0604020202020204" pitchFamily="34" charset="0"/>
                <a:ea typeface="新細明體" panose="02020500000000000000" charset="-120"/>
                <a:cs typeface="Arial" panose="020B0604020202020204" pitchFamily="34" charset="0"/>
              </a:rPr>
              <a:t>j</a:t>
            </a:r>
            <a:r>
              <a:rPr lang="en-US" altLang="zh-TW" sz="2000" dirty="0">
                <a:latin typeface="Arial" panose="020B0604020202020204" pitchFamily="34" charset="0"/>
                <a:ea typeface="新細明體" panose="02020500000000000000" charset="-120"/>
                <a:cs typeface="Arial" panose="020B0604020202020204" pitchFamily="34" charset="0"/>
              </a:rPr>
              <a:t> is the relative frequency of class </a:t>
            </a:r>
            <a:r>
              <a:rPr lang="en-US" altLang="zh-TW" sz="2000" i="1" dirty="0">
                <a:latin typeface="Arial" panose="020B0604020202020204" pitchFamily="34" charset="0"/>
                <a:ea typeface="新細明體" panose="02020500000000000000" charset="-120"/>
                <a:cs typeface="Arial" panose="020B0604020202020204" pitchFamily="34" charset="0"/>
              </a:rPr>
              <a:t>j</a:t>
            </a:r>
            <a:r>
              <a:rPr lang="en-US" altLang="zh-TW" sz="2000" dirty="0">
                <a:latin typeface="Arial" panose="020B0604020202020204" pitchFamily="34" charset="0"/>
                <a:ea typeface="新細明體" panose="02020500000000000000" charset="-120"/>
                <a:cs typeface="Arial" panose="020B0604020202020204" pitchFamily="34" charset="0"/>
              </a:rPr>
              <a:t> in </a:t>
            </a:r>
            <a:r>
              <a:rPr lang="en-US" altLang="zh-TW" sz="2000" i="1" dirty="0">
                <a:latin typeface="Arial" panose="020B0604020202020204" pitchFamily="34" charset="0"/>
                <a:ea typeface="新細明體" panose="02020500000000000000" charset="-120"/>
                <a:cs typeface="Arial" panose="020B0604020202020204" pitchFamily="34" charset="0"/>
              </a:rPr>
              <a:t>D</a:t>
            </a:r>
            <a:endParaRPr lang="en-US" altLang="zh-TW" sz="2000" i="1" dirty="0">
              <a:latin typeface="Arial" panose="020B0604020202020204" pitchFamily="34" charset="0"/>
              <a:ea typeface="新細明體" panose="02020500000000000000" charset="-120"/>
              <a:cs typeface="Arial" panose="020B0604020202020204" pitchFamily="34" charset="0"/>
            </a:endParaRPr>
          </a:p>
          <a:p>
            <a:pPr>
              <a:lnSpc>
                <a:spcPct val="90000"/>
              </a:lnSpc>
              <a:spcBef>
                <a:spcPct val="0"/>
              </a:spcBef>
            </a:pPr>
            <a:r>
              <a:rPr lang="en-US" altLang="zh-TW" sz="2000" dirty="0">
                <a:latin typeface="Arial" panose="020B0604020202020204" pitchFamily="34" charset="0"/>
                <a:ea typeface="新細明體" panose="02020500000000000000" charset="-120"/>
                <a:cs typeface="Arial" panose="020B0604020202020204" pitchFamily="34" charset="0"/>
              </a:rPr>
              <a:t>If a data set </a:t>
            </a:r>
            <a:r>
              <a:rPr lang="en-US" altLang="zh-TW" sz="2000" i="1" dirty="0">
                <a:latin typeface="Arial" panose="020B0604020202020204" pitchFamily="34" charset="0"/>
                <a:ea typeface="新細明體" panose="02020500000000000000" charset="-120"/>
                <a:cs typeface="Arial" panose="020B0604020202020204" pitchFamily="34" charset="0"/>
              </a:rPr>
              <a:t>D</a:t>
            </a:r>
            <a:r>
              <a:rPr lang="en-US" altLang="zh-TW" sz="2000" dirty="0">
                <a:latin typeface="Arial" panose="020B0604020202020204" pitchFamily="34" charset="0"/>
                <a:ea typeface="新細明體" panose="02020500000000000000" charset="-120"/>
                <a:cs typeface="Arial" panose="020B0604020202020204" pitchFamily="34" charset="0"/>
              </a:rPr>
              <a:t>  is split on A into two subsets </a:t>
            </a:r>
            <a:r>
              <a:rPr lang="en-US" altLang="zh-TW" sz="2000" i="1" dirty="0">
                <a:latin typeface="Arial" panose="020B0604020202020204" pitchFamily="34" charset="0"/>
                <a:ea typeface="新細明體" panose="02020500000000000000" charset="-120"/>
                <a:cs typeface="Arial" panose="020B0604020202020204" pitchFamily="34" charset="0"/>
              </a:rPr>
              <a:t>D</a:t>
            </a:r>
            <a:r>
              <a:rPr lang="en-US" altLang="zh-TW" sz="2000" i="1" baseline="-25000" dirty="0">
                <a:latin typeface="Arial" panose="020B0604020202020204" pitchFamily="34" charset="0"/>
                <a:ea typeface="新細明體" panose="02020500000000000000" charset="-120"/>
                <a:cs typeface="Arial" panose="020B0604020202020204" pitchFamily="34" charset="0"/>
              </a:rPr>
              <a:t>1</a:t>
            </a:r>
            <a:r>
              <a:rPr lang="en-US" altLang="zh-TW" sz="2000" dirty="0">
                <a:latin typeface="Arial" panose="020B0604020202020204" pitchFamily="34" charset="0"/>
                <a:ea typeface="新細明體" panose="02020500000000000000" charset="-120"/>
                <a:cs typeface="Arial" panose="020B0604020202020204" pitchFamily="34" charset="0"/>
              </a:rPr>
              <a:t> and </a:t>
            </a:r>
            <a:r>
              <a:rPr lang="en-US" altLang="zh-TW" sz="2000" i="1" dirty="0">
                <a:latin typeface="Arial" panose="020B0604020202020204" pitchFamily="34" charset="0"/>
                <a:ea typeface="新細明體" panose="02020500000000000000" charset="-120"/>
                <a:cs typeface="Arial" panose="020B0604020202020204" pitchFamily="34" charset="0"/>
              </a:rPr>
              <a:t>D</a:t>
            </a:r>
            <a:r>
              <a:rPr lang="en-US" altLang="zh-TW" sz="2000" i="1" baseline="-25000" dirty="0">
                <a:latin typeface="Arial" panose="020B0604020202020204" pitchFamily="34" charset="0"/>
                <a:ea typeface="新細明體" panose="02020500000000000000" charset="-120"/>
                <a:cs typeface="Arial" panose="020B0604020202020204" pitchFamily="34" charset="0"/>
              </a:rPr>
              <a:t>2</a:t>
            </a:r>
            <a:r>
              <a:rPr lang="en-US" altLang="zh-TW" sz="2000" dirty="0">
                <a:latin typeface="Arial" panose="020B0604020202020204" pitchFamily="34" charset="0"/>
                <a:ea typeface="新細明體" panose="02020500000000000000" charset="-120"/>
                <a:cs typeface="Arial" panose="020B0604020202020204" pitchFamily="34" charset="0"/>
              </a:rPr>
              <a:t>, the </a:t>
            </a:r>
            <a:r>
              <a:rPr lang="en-US" altLang="zh-TW" sz="2000" i="1" dirty="0" err="1">
                <a:latin typeface="Arial" panose="020B0604020202020204" pitchFamily="34" charset="0"/>
                <a:ea typeface="新細明體" panose="02020500000000000000" charset="-120"/>
                <a:cs typeface="Arial" panose="020B0604020202020204" pitchFamily="34" charset="0"/>
              </a:rPr>
              <a:t>gini</a:t>
            </a:r>
            <a:r>
              <a:rPr lang="en-US" altLang="zh-TW" sz="2000" dirty="0">
                <a:latin typeface="Arial" panose="020B0604020202020204" pitchFamily="34" charset="0"/>
                <a:ea typeface="新細明體" panose="02020500000000000000" charset="-120"/>
                <a:cs typeface="Arial" panose="020B0604020202020204" pitchFamily="34" charset="0"/>
              </a:rPr>
              <a:t> index </a:t>
            </a:r>
            <a:r>
              <a:rPr lang="en-US" altLang="zh-TW" sz="2000" i="1" dirty="0" err="1">
                <a:latin typeface="Arial" panose="020B0604020202020204" pitchFamily="34" charset="0"/>
                <a:ea typeface="新細明體" panose="02020500000000000000" charset="-120"/>
                <a:cs typeface="Arial" panose="020B0604020202020204" pitchFamily="34" charset="0"/>
              </a:rPr>
              <a:t>gini</a:t>
            </a:r>
            <a:r>
              <a:rPr lang="en-US" altLang="zh-TW" sz="2000" dirty="0">
                <a:latin typeface="Arial" panose="020B0604020202020204" pitchFamily="34" charset="0"/>
                <a:ea typeface="新細明體" panose="02020500000000000000" charset="-120"/>
                <a:cs typeface="Arial" panose="020B0604020202020204" pitchFamily="34" charset="0"/>
              </a:rPr>
              <a:t>(</a:t>
            </a:r>
            <a:r>
              <a:rPr lang="en-US" altLang="zh-TW" sz="2000" i="1" dirty="0">
                <a:latin typeface="Arial" panose="020B0604020202020204" pitchFamily="34" charset="0"/>
                <a:ea typeface="新細明體" panose="02020500000000000000" charset="-120"/>
                <a:cs typeface="Arial" panose="020B0604020202020204" pitchFamily="34" charset="0"/>
              </a:rPr>
              <a:t>D</a:t>
            </a:r>
            <a:r>
              <a:rPr lang="en-US" altLang="zh-TW" sz="2000" dirty="0">
                <a:latin typeface="Arial" panose="020B0604020202020204" pitchFamily="34" charset="0"/>
                <a:ea typeface="新細明體" panose="02020500000000000000" charset="-120"/>
                <a:cs typeface="Arial" panose="020B0604020202020204" pitchFamily="34" charset="0"/>
              </a:rPr>
              <a:t>) is defined as</a:t>
            </a:r>
            <a:endParaRPr lang="en-US" altLang="zh-TW" sz="2000" dirty="0">
              <a:latin typeface="Arial" panose="020B0604020202020204" pitchFamily="34" charset="0"/>
              <a:ea typeface="新細明體" panose="02020500000000000000" charset="-120"/>
              <a:cs typeface="Arial" panose="020B0604020202020204" pitchFamily="34" charset="0"/>
            </a:endParaRPr>
          </a:p>
          <a:p>
            <a:pPr>
              <a:lnSpc>
                <a:spcPct val="90000"/>
              </a:lnSpc>
              <a:spcBef>
                <a:spcPct val="0"/>
              </a:spcBef>
            </a:pPr>
            <a:endParaRPr lang="en-US" altLang="zh-TW" sz="2000" dirty="0">
              <a:latin typeface="Arial" panose="020B0604020202020204" pitchFamily="34" charset="0"/>
              <a:ea typeface="新細明體" panose="02020500000000000000" charset="-120"/>
              <a:cs typeface="Arial" panose="020B0604020202020204" pitchFamily="34" charset="0"/>
            </a:endParaRPr>
          </a:p>
          <a:p>
            <a:pPr>
              <a:lnSpc>
                <a:spcPct val="90000"/>
              </a:lnSpc>
              <a:spcBef>
                <a:spcPct val="0"/>
              </a:spcBef>
            </a:pPr>
            <a:endParaRPr lang="en-US" altLang="zh-TW" sz="2000" dirty="0">
              <a:latin typeface="Arial" panose="020B0604020202020204" pitchFamily="34" charset="0"/>
              <a:ea typeface="新細明體" panose="02020500000000000000" charset="-120"/>
              <a:cs typeface="Arial" panose="020B0604020202020204" pitchFamily="34" charset="0"/>
            </a:endParaRPr>
          </a:p>
          <a:p>
            <a:pPr>
              <a:lnSpc>
                <a:spcPct val="90000"/>
              </a:lnSpc>
              <a:spcBef>
                <a:spcPct val="0"/>
              </a:spcBef>
            </a:pPr>
            <a:endParaRPr lang="en-US" altLang="zh-TW" sz="2000" dirty="0">
              <a:latin typeface="Arial" panose="020B0604020202020204" pitchFamily="34" charset="0"/>
              <a:ea typeface="新細明體" panose="02020500000000000000" charset="-120"/>
              <a:cs typeface="Arial" panose="020B0604020202020204" pitchFamily="34" charset="0"/>
            </a:endParaRPr>
          </a:p>
          <a:p>
            <a:pPr>
              <a:lnSpc>
                <a:spcPct val="90000"/>
              </a:lnSpc>
              <a:spcBef>
                <a:spcPct val="0"/>
              </a:spcBef>
            </a:pPr>
            <a:r>
              <a:rPr lang="en-US" altLang="zh-TW" sz="2000" dirty="0">
                <a:latin typeface="Arial" panose="020B0604020202020204" pitchFamily="34" charset="0"/>
                <a:ea typeface="新細明體" panose="02020500000000000000" charset="-120"/>
                <a:cs typeface="Arial" panose="020B0604020202020204" pitchFamily="34" charset="0"/>
              </a:rPr>
              <a:t>Reduction in impurity:</a:t>
            </a:r>
            <a:endParaRPr lang="en-US" altLang="zh-TW" sz="2000" dirty="0">
              <a:latin typeface="Arial" panose="020B0604020202020204" pitchFamily="34" charset="0"/>
              <a:ea typeface="新細明體" panose="02020500000000000000" charset="-120"/>
              <a:cs typeface="Arial" panose="020B0604020202020204" pitchFamily="34" charset="0"/>
            </a:endParaRPr>
          </a:p>
          <a:p>
            <a:pPr>
              <a:lnSpc>
                <a:spcPct val="90000"/>
              </a:lnSpc>
              <a:spcBef>
                <a:spcPct val="0"/>
              </a:spcBef>
            </a:pPr>
            <a:endParaRPr lang="en-US" altLang="zh-TW" sz="2000" dirty="0">
              <a:latin typeface="Arial" panose="020B0604020202020204" pitchFamily="34" charset="0"/>
              <a:ea typeface="新細明體" panose="02020500000000000000" charset="-120"/>
              <a:cs typeface="Arial" panose="020B0604020202020204" pitchFamily="34" charset="0"/>
            </a:endParaRPr>
          </a:p>
          <a:p>
            <a:pPr>
              <a:lnSpc>
                <a:spcPct val="90000"/>
              </a:lnSpc>
              <a:spcBef>
                <a:spcPct val="0"/>
              </a:spcBef>
            </a:pPr>
            <a:endParaRPr lang="en-US" altLang="zh-TW" sz="2000" dirty="0">
              <a:latin typeface="Arial" panose="020B0604020202020204" pitchFamily="34" charset="0"/>
              <a:ea typeface="新細明體" panose="02020500000000000000" charset="-120"/>
              <a:cs typeface="Arial" panose="020B0604020202020204" pitchFamily="34" charset="0"/>
            </a:endParaRPr>
          </a:p>
          <a:p>
            <a:pPr>
              <a:lnSpc>
                <a:spcPct val="90000"/>
              </a:lnSpc>
              <a:spcBef>
                <a:spcPct val="0"/>
              </a:spcBef>
            </a:pPr>
            <a:endParaRPr lang="en-US" altLang="zh-TW" sz="2000" dirty="0">
              <a:latin typeface="Arial" panose="020B0604020202020204" pitchFamily="34" charset="0"/>
              <a:ea typeface="新細明體" panose="02020500000000000000" charset="-120"/>
              <a:cs typeface="Arial" panose="020B0604020202020204" pitchFamily="34" charset="0"/>
            </a:endParaRPr>
          </a:p>
          <a:p>
            <a:pPr>
              <a:lnSpc>
                <a:spcPct val="90000"/>
              </a:lnSpc>
              <a:spcBef>
                <a:spcPct val="0"/>
              </a:spcBef>
            </a:pPr>
            <a:r>
              <a:rPr lang="en-US" altLang="zh-TW" sz="2000" dirty="0">
                <a:latin typeface="Arial" panose="020B0604020202020204" pitchFamily="34" charset="0"/>
                <a:ea typeface="新細明體" panose="02020500000000000000" charset="-120"/>
                <a:cs typeface="Arial" panose="020B0604020202020204" pitchFamily="34" charset="0"/>
              </a:rPr>
              <a:t>The attribute provides the smallest </a:t>
            </a:r>
            <a:r>
              <a:rPr lang="en-US" altLang="zh-TW" sz="2000" i="1" dirty="0" err="1">
                <a:latin typeface="Arial" panose="020B0604020202020204" pitchFamily="34" charset="0"/>
                <a:ea typeface="新細明體" panose="02020500000000000000" charset="-120"/>
                <a:cs typeface="Arial" panose="020B0604020202020204" pitchFamily="34" charset="0"/>
              </a:rPr>
              <a:t>gini</a:t>
            </a:r>
            <a:r>
              <a:rPr lang="en-US" altLang="zh-TW" sz="2000" i="1" baseline="-25000" dirty="0" err="1">
                <a:latin typeface="Arial" panose="020B0604020202020204" pitchFamily="34" charset="0"/>
                <a:ea typeface="新細明體" panose="02020500000000000000" charset="-120"/>
                <a:cs typeface="Arial" panose="020B0604020202020204" pitchFamily="34" charset="0"/>
              </a:rPr>
              <a:t>split</a:t>
            </a:r>
            <a:r>
              <a:rPr lang="en-US" altLang="zh-TW" sz="2000" dirty="0">
                <a:latin typeface="Arial" panose="020B0604020202020204" pitchFamily="34" charset="0"/>
                <a:ea typeface="新細明體" panose="02020500000000000000" charset="-120"/>
                <a:cs typeface="Arial" panose="020B0604020202020204" pitchFamily="34" charset="0"/>
              </a:rPr>
              <a:t>(</a:t>
            </a:r>
            <a:r>
              <a:rPr lang="en-US" altLang="zh-TW" sz="2000" i="1" dirty="0">
                <a:latin typeface="Arial" panose="020B0604020202020204" pitchFamily="34" charset="0"/>
                <a:ea typeface="新細明體" panose="02020500000000000000" charset="-120"/>
                <a:cs typeface="Arial" panose="020B0604020202020204" pitchFamily="34" charset="0"/>
              </a:rPr>
              <a:t>D</a:t>
            </a:r>
            <a:r>
              <a:rPr lang="en-US" altLang="zh-TW" sz="2000" dirty="0">
                <a:latin typeface="Arial" panose="020B0604020202020204" pitchFamily="34" charset="0"/>
                <a:ea typeface="新細明體" panose="02020500000000000000" charset="-120"/>
                <a:cs typeface="Arial" panose="020B0604020202020204" pitchFamily="34" charset="0"/>
              </a:rPr>
              <a:t>) (or the largest reduction in impurity) is chosen to split the node (</a:t>
            </a:r>
            <a:r>
              <a:rPr lang="en-US" altLang="zh-TW" sz="2000" i="1" dirty="0">
                <a:solidFill>
                  <a:schemeClr val="accent2"/>
                </a:solidFill>
                <a:latin typeface="Arial" panose="020B0604020202020204" pitchFamily="34" charset="0"/>
                <a:ea typeface="新細明體" panose="02020500000000000000" charset="-120"/>
                <a:cs typeface="Arial" panose="020B0604020202020204" pitchFamily="34" charset="0"/>
              </a:rPr>
              <a:t>need to enumerate all the possible splitting points for each attribute</a:t>
            </a:r>
            <a:r>
              <a:rPr lang="en-US" altLang="zh-TW" sz="2000" dirty="0">
                <a:latin typeface="Arial" panose="020B0604020202020204" pitchFamily="34" charset="0"/>
                <a:ea typeface="新細明體" panose="02020500000000000000" charset="-120"/>
                <a:cs typeface="Arial" panose="020B0604020202020204" pitchFamily="34" charset="0"/>
              </a:rPr>
              <a:t>)</a:t>
            </a:r>
            <a:endParaRPr lang="en-US" altLang="zh-TW" sz="2000" dirty="0">
              <a:latin typeface="Arial" panose="020B0604020202020204" pitchFamily="34" charset="0"/>
              <a:ea typeface="新細明體" panose="02020500000000000000" charset="-120"/>
              <a:cs typeface="Arial" panose="020B0604020202020204" pitchFamily="34" charset="0"/>
            </a:endParaRPr>
          </a:p>
          <a:p>
            <a:pPr>
              <a:lnSpc>
                <a:spcPct val="90000"/>
              </a:lnSpc>
            </a:pPr>
            <a:endParaRPr lang="zh-TW" altLang="en-US" sz="2000" dirty="0">
              <a:latin typeface="Arial" panose="020B0604020202020204" pitchFamily="34" charset="0"/>
              <a:cs typeface="Arial" panose="020B0604020202020204" pitchFamily="34" charset="0"/>
            </a:endParaRPr>
          </a:p>
        </p:txBody>
      </p:sp>
      <p:graphicFrame>
        <p:nvGraphicFramePr>
          <p:cNvPr id="5" name="Object 1024"/>
          <p:cNvGraphicFramePr/>
          <p:nvPr/>
        </p:nvGraphicFramePr>
        <p:xfrm>
          <a:off x="3200400" y="2157422"/>
          <a:ext cx="2590800" cy="914400"/>
        </p:xfrm>
        <a:graphic>
          <a:graphicData uri="http://schemas.openxmlformats.org/presentationml/2006/ole">
            <mc:AlternateContent xmlns:mc="http://schemas.openxmlformats.org/markup-compatibility/2006">
              <mc:Choice xmlns:v="urn:schemas-microsoft-com:vml" Requires="v">
                <p:oleObj spid="_x0000_s150154" name="Equation" r:id="rId1" imgW="1777365" imgH="761365" progId="Equation.3">
                  <p:embed/>
                </p:oleObj>
              </mc:Choice>
              <mc:Fallback>
                <p:oleObj name="Equation" r:id="rId1" imgW="1777365" imgH="761365" progId="Equation.3">
                  <p:embed/>
                  <p:pic>
                    <p:nvPicPr>
                      <p:cNvPr id="0" name="Object 102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157422"/>
                        <a:ext cx="2590800" cy="914400"/>
                      </a:xfrm>
                      <a:prstGeom prst="rect">
                        <a:avLst/>
                      </a:prstGeom>
                      <a:noFill/>
                      <a:ln>
                        <a:noFill/>
                      </a:ln>
                      <a:effectLst/>
                    </p:spPr>
                  </p:pic>
                </p:oleObj>
              </mc:Fallback>
            </mc:AlternateContent>
          </a:graphicData>
        </a:graphic>
      </p:graphicFrame>
      <p:graphicFrame>
        <p:nvGraphicFramePr>
          <p:cNvPr id="6" name="Object 1025"/>
          <p:cNvGraphicFramePr>
            <a:graphicFrameLocks noChangeAspect="1"/>
          </p:cNvGraphicFramePr>
          <p:nvPr/>
        </p:nvGraphicFramePr>
        <p:xfrm>
          <a:off x="3271837" y="3657601"/>
          <a:ext cx="5703888" cy="854075"/>
        </p:xfrm>
        <a:graphic>
          <a:graphicData uri="http://schemas.openxmlformats.org/presentationml/2006/ole">
            <mc:AlternateContent xmlns:mc="http://schemas.openxmlformats.org/markup-compatibility/2006">
              <mc:Choice xmlns:v="urn:schemas-microsoft-com:vml" Requires="v">
                <p:oleObj spid="_x0000_s150155" name="Equation" r:id="rId3" imgW="3441700" imgH="596900" progId="Equation.3">
                  <p:embed/>
                </p:oleObj>
              </mc:Choice>
              <mc:Fallback>
                <p:oleObj name="Equation" r:id="rId3" imgW="3441700" imgH="596900" progId="Equation.3">
                  <p:embed/>
                  <p:pic>
                    <p:nvPicPr>
                      <p:cNvPr id="0"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1837" y="3657601"/>
                        <a:ext cx="5703888" cy="8540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1026"/>
          <p:cNvGraphicFramePr>
            <a:graphicFrameLocks noChangeAspect="1"/>
          </p:cNvGraphicFramePr>
          <p:nvPr/>
        </p:nvGraphicFramePr>
        <p:xfrm>
          <a:off x="3271837" y="4881782"/>
          <a:ext cx="3809999" cy="431345"/>
        </p:xfrm>
        <a:graphic>
          <a:graphicData uri="http://schemas.openxmlformats.org/presentationml/2006/ole">
            <mc:AlternateContent xmlns:mc="http://schemas.openxmlformats.org/markup-compatibility/2006">
              <mc:Choice xmlns:v="urn:schemas-microsoft-com:vml" Requires="v">
                <p:oleObj spid="_x0000_s150156" name="Equation" r:id="rId5" imgW="2692400" imgH="304800" progId="Equation.3">
                  <p:embed/>
                </p:oleObj>
              </mc:Choice>
              <mc:Fallback>
                <p:oleObj name="Equation" r:id="rId5" imgW="2692400" imgH="304800" progId="Equation.3">
                  <p:embed/>
                  <p:pic>
                    <p:nvPicPr>
                      <p:cNvPr id="0"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1837" y="4881782"/>
                        <a:ext cx="3809999" cy="431345"/>
                      </a:xfrm>
                      <a:prstGeom prst="rect">
                        <a:avLst/>
                      </a:prstGeom>
                      <a:noFill/>
                      <a:ln>
                        <a:noFill/>
                      </a:ln>
                      <a:effec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800" dirty="0">
                <a:latin typeface="Arial" panose="020B0604020202020204" pitchFamily="34" charset="0"/>
                <a:ea typeface="新細明體" panose="02020500000000000000" charset="-120"/>
                <a:cs typeface="Arial" panose="020B0604020202020204" pitchFamily="34" charset="0"/>
              </a:rPr>
              <a:t>Gini index (CART, IBM </a:t>
            </a:r>
            <a:r>
              <a:rPr lang="en-US" altLang="zh-TW" sz="4800" dirty="0" err="1">
                <a:latin typeface="Arial" panose="020B0604020202020204" pitchFamily="34" charset="0"/>
                <a:ea typeface="新細明體" panose="02020500000000000000" charset="-120"/>
                <a:cs typeface="Arial" panose="020B0604020202020204" pitchFamily="34" charset="0"/>
              </a:rPr>
              <a:t>IntelligentMiner</a:t>
            </a:r>
            <a:r>
              <a:rPr lang="en-US" altLang="zh-TW" sz="4800" dirty="0">
                <a:latin typeface="Arial" panose="020B0604020202020204" pitchFamily="34" charset="0"/>
                <a:ea typeface="新細明體" panose="02020500000000000000" charset="-120"/>
                <a:cs typeface="Arial" panose="020B0604020202020204" pitchFamily="34" charset="0"/>
              </a:rPr>
              <a:t>)</a:t>
            </a:r>
            <a:endParaRPr lang="zh-TW" altLang="en-US" sz="4800" dirty="0">
              <a:latin typeface="Arial" panose="020B0604020202020204" pitchFamily="34" charset="0"/>
              <a:cs typeface="Arial" panose="020B0604020202020204" pitchFamily="34" charset="0"/>
            </a:endParaRPr>
          </a:p>
        </p:txBody>
      </p:sp>
      <p:sp>
        <p:nvSpPr>
          <p:cNvPr id="3" name="內容版面配置區 2"/>
          <p:cNvSpPr>
            <a:spLocks noGrp="1"/>
          </p:cNvSpPr>
          <p:nvPr>
            <p:ph idx="1"/>
          </p:nvPr>
        </p:nvSpPr>
        <p:spPr/>
        <p:txBody>
          <a:bodyPr/>
          <a:lstStyle/>
          <a:p>
            <a:pPr>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Ex.  D has 9 tuples in buy = “yes” and 5 in “no”</a:t>
            </a:r>
            <a:endParaRPr lang="en-US" altLang="zh-TW" sz="2000" dirty="0">
              <a:latin typeface="Arial" panose="020B0604020202020204" pitchFamily="34" charset="0"/>
              <a:ea typeface="新細明體" panose="02020500000000000000" charset="-120"/>
              <a:cs typeface="Arial" panose="020B0604020202020204" pitchFamily="34" charset="0"/>
            </a:endParaRPr>
          </a:p>
          <a:p>
            <a:pPr>
              <a:spcBef>
                <a:spcPts val="0"/>
              </a:spcBef>
            </a:pPr>
            <a:endParaRPr lang="en-US" altLang="zh-TW" sz="2000" dirty="0">
              <a:latin typeface="Arial" panose="020B0604020202020204" pitchFamily="34" charset="0"/>
              <a:ea typeface="新細明體" panose="02020500000000000000" charset="-120"/>
              <a:cs typeface="Arial" panose="020B0604020202020204" pitchFamily="34" charset="0"/>
            </a:endParaRPr>
          </a:p>
          <a:p>
            <a:pPr>
              <a:spcBef>
                <a:spcPts val="0"/>
              </a:spcBef>
            </a:pPr>
            <a:endParaRPr lang="en-US" altLang="zh-TW" sz="20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Suppose the attribute income partitions D into 10 in D</a:t>
            </a:r>
            <a:r>
              <a:rPr lang="en-US" altLang="zh-TW" sz="2000" baseline="-25000" dirty="0">
                <a:latin typeface="Arial" panose="020B0604020202020204" pitchFamily="34" charset="0"/>
                <a:ea typeface="新細明體" panose="02020500000000000000" charset="-120"/>
                <a:cs typeface="Arial" panose="020B0604020202020204" pitchFamily="34" charset="0"/>
              </a:rPr>
              <a:t>1</a:t>
            </a:r>
            <a:r>
              <a:rPr lang="en-US" altLang="zh-TW" sz="2000" dirty="0">
                <a:latin typeface="Arial" panose="020B0604020202020204" pitchFamily="34" charset="0"/>
                <a:ea typeface="新細明體" panose="02020500000000000000" charset="-120"/>
                <a:cs typeface="Arial" panose="020B0604020202020204" pitchFamily="34" charset="0"/>
              </a:rPr>
              <a:t>: {low, medium} and 4 in D</a:t>
            </a:r>
            <a:r>
              <a:rPr lang="en-US" altLang="zh-TW" sz="2000" baseline="-25000" dirty="0">
                <a:latin typeface="Arial" panose="020B0604020202020204" pitchFamily="34" charset="0"/>
                <a:ea typeface="新細明體" panose="02020500000000000000" charset="-120"/>
                <a:cs typeface="Arial" panose="020B0604020202020204" pitchFamily="34" charset="0"/>
              </a:rPr>
              <a:t>2</a:t>
            </a:r>
            <a:r>
              <a:rPr lang="en-US" altLang="zh-TW" sz="2000" dirty="0">
                <a:latin typeface="Arial" panose="020B0604020202020204" pitchFamily="34" charset="0"/>
                <a:ea typeface="新細明體" panose="02020500000000000000" charset="-120"/>
                <a:cs typeface="Arial" panose="020B0604020202020204" pitchFamily="34" charset="0"/>
              </a:rPr>
              <a:t> : {High} </a:t>
            </a:r>
            <a:endParaRPr lang="en-US" altLang="zh-TW" sz="2000" baseline="-25000" dirty="0">
              <a:latin typeface="Arial" panose="020B0604020202020204" pitchFamily="34" charset="0"/>
              <a:ea typeface="新細明體" panose="02020500000000000000" charset="-120"/>
              <a:cs typeface="Arial" panose="020B0604020202020204" pitchFamily="34" charset="0"/>
            </a:endParaRPr>
          </a:p>
          <a:p>
            <a:pPr>
              <a:spcBef>
                <a:spcPts val="0"/>
              </a:spcBef>
            </a:pPr>
            <a:endParaRPr lang="en-US" altLang="zh-TW" sz="2000" dirty="0">
              <a:latin typeface="Arial" panose="020B0604020202020204" pitchFamily="34" charset="0"/>
              <a:ea typeface="新細明體" panose="02020500000000000000" charset="-120"/>
              <a:cs typeface="Arial" panose="020B0604020202020204" pitchFamily="34" charset="0"/>
            </a:endParaRPr>
          </a:p>
          <a:p>
            <a:pPr>
              <a:spcBef>
                <a:spcPts val="0"/>
              </a:spcBef>
            </a:pPr>
            <a:endParaRPr lang="en-US" altLang="zh-TW" sz="2000" dirty="0">
              <a:latin typeface="Arial" panose="020B0604020202020204" pitchFamily="34" charset="0"/>
              <a:ea typeface="新細明體" panose="02020500000000000000" charset="-120"/>
              <a:cs typeface="Arial" panose="020B0604020202020204" pitchFamily="34" charset="0"/>
            </a:endParaRPr>
          </a:p>
          <a:p>
            <a:pPr>
              <a:spcBef>
                <a:spcPts val="0"/>
              </a:spcBef>
            </a:pPr>
            <a:endParaRPr lang="en-US" altLang="zh-TW" sz="2000" dirty="0">
              <a:latin typeface="Arial" panose="020B0604020202020204" pitchFamily="34" charset="0"/>
              <a:ea typeface="新細明體" panose="02020500000000000000" charset="-120"/>
              <a:cs typeface="Arial" panose="020B0604020202020204" pitchFamily="34" charset="0"/>
            </a:endParaRPr>
          </a:p>
          <a:p>
            <a:pPr lvl="1">
              <a:spcBef>
                <a:spcPts val="0"/>
              </a:spcBef>
              <a:buNone/>
            </a:pPr>
            <a:endParaRPr lang="en-US" altLang="zh-TW" sz="2000" dirty="0">
              <a:latin typeface="Arial" panose="020B0604020202020204" pitchFamily="34" charset="0"/>
              <a:ea typeface="新細明體" panose="02020500000000000000" charset="-120"/>
              <a:cs typeface="Arial" panose="020B0604020202020204" pitchFamily="34" charset="0"/>
            </a:endParaRPr>
          </a:p>
          <a:p>
            <a:pPr lvl="1">
              <a:spcBef>
                <a:spcPts val="0"/>
              </a:spcBef>
              <a:buNone/>
            </a:pPr>
            <a:endParaRPr lang="en-US" altLang="zh-TW" sz="2000" dirty="0">
              <a:latin typeface="Arial" panose="020B0604020202020204" pitchFamily="34" charset="0"/>
              <a:ea typeface="新細明體" panose="02020500000000000000" charset="-120"/>
              <a:cs typeface="Arial" panose="020B0604020202020204" pitchFamily="34" charset="0"/>
            </a:endParaRPr>
          </a:p>
          <a:p>
            <a:pPr lvl="1">
              <a:spcBef>
                <a:spcPts val="0"/>
              </a:spcBef>
              <a:buNone/>
            </a:pPr>
            <a:endParaRPr lang="en-US" altLang="zh-TW" sz="2000" dirty="0">
              <a:latin typeface="Arial" panose="020B0604020202020204" pitchFamily="34" charset="0"/>
              <a:ea typeface="新細明體" panose="02020500000000000000" charset="-120"/>
              <a:cs typeface="Arial" panose="020B0604020202020204" pitchFamily="34" charset="0"/>
            </a:endParaRPr>
          </a:p>
          <a:p>
            <a:pPr lvl="1">
              <a:spcBef>
                <a:spcPts val="0"/>
              </a:spcBef>
              <a:buNone/>
            </a:pPr>
            <a:r>
              <a:rPr lang="en-US" altLang="zh-TW" sz="2000" dirty="0">
                <a:latin typeface="Arial" panose="020B0604020202020204" pitchFamily="34" charset="0"/>
                <a:ea typeface="新細明體" panose="02020500000000000000" charset="-120"/>
                <a:cs typeface="Arial" panose="020B0604020202020204" pitchFamily="34" charset="0"/>
              </a:rPr>
              <a:t>but </a:t>
            </a:r>
            <a:r>
              <a:rPr lang="en-US" altLang="zh-TW" sz="2000" dirty="0" err="1">
                <a:latin typeface="Arial" panose="020B0604020202020204" pitchFamily="34" charset="0"/>
                <a:ea typeface="新細明體" panose="02020500000000000000" charset="-120"/>
                <a:cs typeface="Arial" panose="020B0604020202020204" pitchFamily="34" charset="0"/>
              </a:rPr>
              <a:t>gini</a:t>
            </a:r>
            <a:r>
              <a:rPr lang="en-US" altLang="zh-TW" sz="2000" baseline="-25000" dirty="0">
                <a:latin typeface="Arial" panose="020B0604020202020204" pitchFamily="34" charset="0"/>
                <a:ea typeface="新細明體" panose="02020500000000000000" charset="-120"/>
                <a:cs typeface="Arial" panose="020B0604020202020204" pitchFamily="34" charset="0"/>
              </a:rPr>
              <a:t>{</a:t>
            </a:r>
            <a:r>
              <a:rPr lang="en-US" altLang="zh-TW" sz="2000" baseline="-25000" dirty="0" err="1">
                <a:latin typeface="Arial" panose="020B0604020202020204" pitchFamily="34" charset="0"/>
                <a:ea typeface="新細明體" panose="02020500000000000000" charset="-120"/>
                <a:cs typeface="Arial" panose="020B0604020202020204" pitchFamily="34" charset="0"/>
              </a:rPr>
              <a:t>medium,high</a:t>
            </a:r>
            <a:r>
              <a:rPr lang="en-US" altLang="zh-TW" sz="2000" baseline="-25000" dirty="0">
                <a:latin typeface="Arial" panose="020B0604020202020204" pitchFamily="34" charset="0"/>
                <a:ea typeface="新細明體" panose="02020500000000000000" charset="-120"/>
                <a:cs typeface="Arial" panose="020B0604020202020204" pitchFamily="34" charset="0"/>
              </a:rPr>
              <a:t>}</a:t>
            </a:r>
            <a:r>
              <a:rPr lang="en-US" altLang="zh-TW" sz="2000" dirty="0">
                <a:latin typeface="Arial" panose="020B0604020202020204" pitchFamily="34" charset="0"/>
                <a:ea typeface="新細明體" panose="02020500000000000000" charset="-120"/>
                <a:cs typeface="Arial" panose="020B0604020202020204" pitchFamily="34" charset="0"/>
              </a:rPr>
              <a:t> is 0.336 and thus the best since it is the lowest</a:t>
            </a:r>
            <a:endParaRPr lang="en-US" altLang="zh-TW" sz="20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All attributes are assumed continuous-valued</a:t>
            </a:r>
            <a:endParaRPr lang="en-US" altLang="zh-TW" sz="20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May need other tools, e.g., clustering, to get the possible split values</a:t>
            </a:r>
            <a:endParaRPr lang="en-US" altLang="zh-TW" sz="20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Can be modified for categorical attributes</a:t>
            </a:r>
            <a:endParaRPr lang="en-US" altLang="zh-TW" sz="2000" dirty="0">
              <a:latin typeface="Arial" panose="020B0604020202020204" pitchFamily="34" charset="0"/>
              <a:ea typeface="新細明體" panose="02020500000000000000" charset="-120"/>
              <a:cs typeface="Arial" panose="020B0604020202020204" pitchFamily="34" charset="0"/>
            </a:endParaRPr>
          </a:p>
          <a:p>
            <a:pPr>
              <a:spcBef>
                <a:spcPts val="0"/>
              </a:spcBef>
            </a:pPr>
            <a:endParaRPr lang="zh-TW" altLang="en-US" dirty="0">
              <a:latin typeface="Arial" panose="020B0604020202020204" pitchFamily="34" charset="0"/>
              <a:cs typeface="Arial" panose="020B0604020202020204" pitchFamily="34" charset="0"/>
            </a:endParaRPr>
          </a:p>
        </p:txBody>
      </p:sp>
      <p:graphicFrame>
        <p:nvGraphicFramePr>
          <p:cNvPr id="5" name="表格 4"/>
          <p:cNvGraphicFramePr>
            <a:graphicFrameLocks noGrp="1"/>
          </p:cNvGraphicFramePr>
          <p:nvPr/>
        </p:nvGraphicFramePr>
        <p:xfrm>
          <a:off x="1865471" y="3573621"/>
          <a:ext cx="3124199" cy="1112520"/>
        </p:xfrm>
        <a:graphic>
          <a:graphicData uri="http://schemas.openxmlformats.org/drawingml/2006/table">
            <a:tbl>
              <a:tblPr firstRow="1" bandRow="1">
                <a:tableStyleId>{5C22544A-7EE6-4342-B048-85BDC9FD1C3A}</a:tableStyleId>
              </a:tblPr>
              <a:tblGrid>
                <a:gridCol w="838199"/>
                <a:gridCol w="685800"/>
                <a:gridCol w="990600"/>
                <a:gridCol w="609600"/>
              </a:tblGrid>
              <a:tr h="370840">
                <a:tc>
                  <a:txBody>
                    <a:bodyPr/>
                    <a:lstStyle/>
                    <a:p>
                      <a:endParaRPr lang="zh-TW" altLang="en-US" dirty="0"/>
                    </a:p>
                  </a:txBody>
                  <a:tcPr/>
                </a:tc>
                <a:tc>
                  <a:txBody>
                    <a:bodyPr/>
                    <a:lstStyle/>
                    <a:p>
                      <a:pPr algn="ctr"/>
                      <a:r>
                        <a:rPr lang="en-US" altLang="zh-TW" sz="1400" dirty="0"/>
                        <a:t>Low</a:t>
                      </a:r>
                      <a:endParaRPr lang="zh-TW" altLang="en-US" sz="1400" dirty="0"/>
                    </a:p>
                  </a:txBody>
                  <a:tcPr/>
                </a:tc>
                <a:tc>
                  <a:txBody>
                    <a:bodyPr/>
                    <a:lstStyle/>
                    <a:p>
                      <a:pPr algn="ctr"/>
                      <a:r>
                        <a:rPr lang="en-US" altLang="zh-TW" sz="1400" dirty="0"/>
                        <a:t>Medium</a:t>
                      </a:r>
                      <a:endParaRPr lang="zh-TW" altLang="en-US" sz="1400" dirty="0"/>
                    </a:p>
                  </a:txBody>
                  <a:tcPr/>
                </a:tc>
                <a:tc>
                  <a:txBody>
                    <a:bodyPr/>
                    <a:lstStyle/>
                    <a:p>
                      <a:pPr algn="ctr"/>
                      <a:r>
                        <a:rPr lang="en-US" altLang="zh-TW" sz="1400" dirty="0"/>
                        <a:t>High</a:t>
                      </a:r>
                      <a:endParaRPr lang="zh-TW" altLang="en-US" sz="1400" dirty="0"/>
                    </a:p>
                  </a:txBody>
                  <a:tcPr/>
                </a:tc>
              </a:tr>
              <a:tr h="370840">
                <a:tc>
                  <a:txBody>
                    <a:bodyPr/>
                    <a:lstStyle/>
                    <a:p>
                      <a:r>
                        <a:rPr lang="en-US" altLang="zh-TW" sz="1400" dirty="0"/>
                        <a:t>Buy</a:t>
                      </a:r>
                      <a:endParaRPr lang="zh-TW" altLang="en-US" sz="1400" dirty="0"/>
                    </a:p>
                  </a:txBody>
                  <a:tcPr/>
                </a:tc>
                <a:tc>
                  <a:txBody>
                    <a:bodyPr/>
                    <a:lstStyle/>
                    <a:p>
                      <a:pPr algn="ctr"/>
                      <a:r>
                        <a:rPr lang="en-US" altLang="zh-TW" sz="1400" dirty="0"/>
                        <a:t>1</a:t>
                      </a:r>
                      <a:endParaRPr lang="zh-TW" altLang="en-US" sz="1400" dirty="0"/>
                    </a:p>
                  </a:txBody>
                  <a:tcPr/>
                </a:tc>
                <a:tc>
                  <a:txBody>
                    <a:bodyPr/>
                    <a:lstStyle/>
                    <a:p>
                      <a:pPr algn="ctr"/>
                      <a:r>
                        <a:rPr lang="en-US" altLang="zh-TW" sz="1400" dirty="0"/>
                        <a:t>5</a:t>
                      </a:r>
                      <a:endParaRPr lang="zh-TW" altLang="en-US" sz="1400" dirty="0"/>
                    </a:p>
                  </a:txBody>
                  <a:tcPr/>
                </a:tc>
                <a:tc>
                  <a:txBody>
                    <a:bodyPr/>
                    <a:lstStyle/>
                    <a:p>
                      <a:pPr algn="ctr"/>
                      <a:r>
                        <a:rPr lang="en-US" altLang="zh-TW" sz="1400" dirty="0"/>
                        <a:t>3</a:t>
                      </a:r>
                      <a:endParaRPr lang="zh-TW" altLang="en-US" sz="1400" dirty="0"/>
                    </a:p>
                  </a:txBody>
                  <a:tcPr/>
                </a:tc>
              </a:tr>
              <a:tr h="370840">
                <a:tc>
                  <a:txBody>
                    <a:bodyPr/>
                    <a:lstStyle/>
                    <a:p>
                      <a:r>
                        <a:rPr lang="en-US" altLang="zh-TW" sz="1400" dirty="0"/>
                        <a:t>Not buy</a:t>
                      </a:r>
                      <a:endParaRPr lang="zh-TW" altLang="en-US" sz="1400" dirty="0"/>
                    </a:p>
                  </a:txBody>
                  <a:tcPr/>
                </a:tc>
                <a:tc>
                  <a:txBody>
                    <a:bodyPr/>
                    <a:lstStyle/>
                    <a:p>
                      <a:pPr algn="ctr"/>
                      <a:r>
                        <a:rPr lang="en-US" altLang="zh-TW" sz="1400" dirty="0"/>
                        <a:t>3</a:t>
                      </a:r>
                      <a:endParaRPr lang="zh-TW" altLang="en-US" sz="1400" dirty="0"/>
                    </a:p>
                  </a:txBody>
                  <a:tcPr/>
                </a:tc>
                <a:tc>
                  <a:txBody>
                    <a:bodyPr/>
                    <a:lstStyle/>
                    <a:p>
                      <a:pPr algn="ctr"/>
                      <a:r>
                        <a:rPr lang="en-US" altLang="zh-TW" sz="1400" dirty="0"/>
                        <a:t>1</a:t>
                      </a:r>
                      <a:endParaRPr lang="zh-TW" altLang="en-US" sz="1400" dirty="0"/>
                    </a:p>
                  </a:txBody>
                  <a:tcPr/>
                </a:tc>
                <a:tc>
                  <a:txBody>
                    <a:bodyPr/>
                    <a:lstStyle/>
                    <a:p>
                      <a:pPr algn="ctr"/>
                      <a:r>
                        <a:rPr lang="en-US" altLang="zh-TW" sz="1400" dirty="0"/>
                        <a:t>1</a:t>
                      </a:r>
                      <a:endParaRPr lang="zh-TW" altLang="en-US" sz="1400" dirty="0"/>
                    </a:p>
                  </a:txBody>
                  <a:tcPr/>
                </a:tc>
              </a:tr>
            </a:tbl>
          </a:graphicData>
        </a:graphic>
      </p:graphicFrame>
      <p:graphicFrame>
        <p:nvGraphicFramePr>
          <p:cNvPr id="6" name="Object 1028"/>
          <p:cNvGraphicFramePr>
            <a:graphicFrameLocks noChangeAspect="1"/>
          </p:cNvGraphicFramePr>
          <p:nvPr/>
        </p:nvGraphicFramePr>
        <p:xfrm>
          <a:off x="4876800" y="2221710"/>
          <a:ext cx="3581400" cy="757237"/>
        </p:xfrm>
        <a:graphic>
          <a:graphicData uri="http://schemas.openxmlformats.org/presentationml/2006/ole">
            <mc:AlternateContent xmlns:mc="http://schemas.openxmlformats.org/markup-compatibility/2006">
              <mc:Choice xmlns:v="urn:schemas-microsoft-com:vml" Requires="v">
                <p:oleObj spid="_x0000_s150900" name="Equation" r:id="rId1" imgW="2222500" imgH="469900" progId="Equation.3">
                  <p:embed/>
                </p:oleObj>
              </mc:Choice>
              <mc:Fallback>
                <p:oleObj name="Equation" r:id="rId1" imgW="2222500" imgH="469900" progId="Equation.3">
                  <p:embed/>
                  <p:pic>
                    <p:nvPicPr>
                      <p:cNvPr id="0" name="Object 10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221710"/>
                        <a:ext cx="3581400"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7" name="Object 1032"/>
              <p:cNvSpPr txBox="1"/>
              <p:nvPr/>
            </p:nvSpPr>
            <p:spPr bwMode="auto">
              <a:xfrm>
                <a:off x="5099050" y="3195638"/>
                <a:ext cx="5568950" cy="683416"/>
              </a:xfrm>
              <a:prstGeom prst="rect">
                <a:avLst/>
              </a:prstGeom>
              <a:noFill/>
              <a:ln>
                <a:noFill/>
              </a:ln>
              <a:effectLst/>
              <a:extLst/>
            </p:spPr>
            <p:txBody>
              <a:bodyPr>
                <a:normAutofit fontScale="85000" lnSpcReduction="10000"/>
              </a:bodyPr>
              <a:lstStyle/>
              <a:p>
                <a:pPr/>
                <a14:m>
                  <m:oMathPara xmlns:m="http://schemas.openxmlformats.org/officeDocument/2006/math">
                    <m:oMathParaPr>
                      <m:jc m:val="centerGroup"/>
                    </m:oMathParaPr>
                    <m:oMath xmlns:m="http://schemas.openxmlformats.org/officeDocument/2006/math">
                      <m:r>
                        <a:rPr lang="zh-TW" altLang="en-US" i="1">
                          <a:solidFill>
                            <a:srgbClr val="000000"/>
                          </a:solidFill>
                          <a:latin typeface="Cambria Math" panose="02040503050406030204" pitchFamily="18" charset="0"/>
                        </a:rPr>
                        <m:t>𝑔𝑖𝑛</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𝑖</m:t>
                          </m:r>
                        </m:e>
                        <m:sub>
                          <m:r>
                            <a:rPr lang="zh-TW" altLang="en-US" i="1">
                              <a:solidFill>
                                <a:srgbClr val="000000"/>
                              </a:solidFill>
                              <a:latin typeface="Cambria Math" panose="02040503050406030204" pitchFamily="18" charset="0"/>
                            </a:rPr>
                            <m:t>𝑖𝑛𝑐𝑜𝑚𝑒</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𝑙𝑜𝑤</m:t>
                          </m:r>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𝑚𝑒𝑑𝑖𝑢𝑚</m:t>
                          </m:r>
                          <m:r>
                            <a:rPr lang="zh-TW" altLang="en-US" i="1">
                              <a:solidFill>
                                <a:srgbClr val="000000"/>
                              </a:solidFill>
                              <a:latin typeface="Cambria Math" panose="02040503050406030204" pitchFamily="18" charset="0"/>
                            </a:rPr>
                            <m:t>}</m:t>
                          </m:r>
                        </m:sub>
                      </m:sSub>
                      <m:r>
                        <a:rPr lang="zh-TW" altLang="en-US" i="1">
                          <a:solidFill>
                            <a:srgbClr val="000000"/>
                          </a:solidFill>
                          <a:latin typeface="Cambria Math" panose="02040503050406030204" pitchFamily="18" charset="0"/>
                        </a:rPr>
                        <m:t>(</m:t>
                      </m:r>
                      <m:r>
                        <a:rPr lang="zh-TW" altLang="en-US" i="1">
                          <a:solidFill>
                            <a:srgbClr val="000000"/>
                          </a:solidFill>
                          <a:latin typeface="Cambria Math" panose="02040503050406030204" pitchFamily="18" charset="0"/>
                        </a:rPr>
                        <m:t>𝐷</m:t>
                      </m:r>
                      <m:r>
                        <a:rPr lang="zh-TW" altLang="en-US" i="1">
                          <a:solidFill>
                            <a:srgbClr val="000000"/>
                          </a:solidFill>
                          <a:latin typeface="Cambria Math" panose="02040503050406030204" pitchFamily="18" charset="0"/>
                        </a:rPr>
                        <m:t>)=</m:t>
                      </m:r>
                      <m:d>
                        <m:dPr>
                          <m:ctrlPr>
                            <a:rPr lang="zh-TW" altLang="en-US" i="1">
                              <a:solidFill>
                                <a:srgbClr val="000000"/>
                              </a:solidFill>
                              <a:latin typeface="Cambria Math" panose="02040503050406030204" pitchFamily="18" charset="0"/>
                            </a:rPr>
                          </m:ctrlPr>
                        </m:dPr>
                        <m:e>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10</m:t>
                              </m:r>
                            </m:num>
                            <m:den>
                              <m:r>
                                <a:rPr lang="zh-TW" altLang="en-US" i="1">
                                  <a:solidFill>
                                    <a:srgbClr val="000000"/>
                                  </a:solidFill>
                                  <a:latin typeface="Cambria Math" panose="02040503050406030204" pitchFamily="18" charset="0"/>
                                </a:rPr>
                                <m:t>14</m:t>
                              </m:r>
                            </m:den>
                          </m:f>
                        </m:e>
                      </m:d>
                      <m:r>
                        <a:rPr lang="zh-TW" altLang="en-US" i="1">
                          <a:solidFill>
                            <a:srgbClr val="000000"/>
                          </a:solidFill>
                          <a:latin typeface="Cambria Math" panose="02040503050406030204" pitchFamily="18" charset="0"/>
                        </a:rPr>
                        <m:t>𝐺𝑖𝑛𝑖</m:t>
                      </m:r>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𝐷</m:t>
                          </m:r>
                        </m:e>
                        <m:sub>
                          <m:r>
                            <a:rPr lang="zh-TW" altLang="en-US" i="1">
                              <a:solidFill>
                                <a:srgbClr val="000000"/>
                              </a:solidFill>
                              <a:latin typeface="Cambria Math" panose="02040503050406030204" pitchFamily="18" charset="0"/>
                            </a:rPr>
                            <m:t>1</m:t>
                          </m:r>
                        </m:sub>
                      </m:sSub>
                      <m:r>
                        <a:rPr lang="zh-TW" altLang="en-US" i="1">
                          <a:solidFill>
                            <a:srgbClr val="000000"/>
                          </a:solidFill>
                          <a:latin typeface="Cambria Math" panose="02040503050406030204" pitchFamily="18" charset="0"/>
                        </a:rPr>
                        <m:t>)+</m:t>
                      </m:r>
                      <m:d>
                        <m:dPr>
                          <m:ctrlPr>
                            <a:rPr lang="zh-TW" altLang="en-US" i="1">
                              <a:solidFill>
                                <a:srgbClr val="000000"/>
                              </a:solidFill>
                              <a:latin typeface="Cambria Math" panose="02040503050406030204" pitchFamily="18" charset="0"/>
                            </a:rPr>
                          </m:ctrlPr>
                        </m:dPr>
                        <m:e>
                          <m:f>
                            <m:fPr>
                              <m:ctrlPr>
                                <a:rPr lang="zh-TW" altLang="en-US" i="1">
                                  <a:solidFill>
                                    <a:srgbClr val="000000"/>
                                  </a:solidFill>
                                  <a:latin typeface="Cambria Math" panose="02040503050406030204" pitchFamily="18" charset="0"/>
                                </a:rPr>
                              </m:ctrlPr>
                            </m:fPr>
                            <m:num>
                              <m:r>
                                <a:rPr lang="zh-TW" altLang="en-US" i="1">
                                  <a:solidFill>
                                    <a:srgbClr val="000000"/>
                                  </a:solidFill>
                                  <a:latin typeface="Cambria Math" panose="02040503050406030204" pitchFamily="18" charset="0"/>
                                </a:rPr>
                                <m:t>4</m:t>
                              </m:r>
                            </m:num>
                            <m:den>
                              <m:r>
                                <a:rPr lang="zh-TW" altLang="en-US" i="1">
                                  <a:solidFill>
                                    <a:srgbClr val="000000"/>
                                  </a:solidFill>
                                  <a:latin typeface="Cambria Math" panose="02040503050406030204" pitchFamily="18" charset="0"/>
                                </a:rPr>
                                <m:t>14</m:t>
                              </m:r>
                            </m:den>
                          </m:f>
                        </m:e>
                      </m:d>
                      <m:r>
                        <a:rPr lang="zh-TW" altLang="en-US" i="1">
                          <a:solidFill>
                            <a:srgbClr val="000000"/>
                          </a:solidFill>
                          <a:latin typeface="Cambria Math" panose="02040503050406030204" pitchFamily="18" charset="0"/>
                        </a:rPr>
                        <m:t>𝐺𝑖𝑛𝑖</m:t>
                      </m:r>
                      <m:r>
                        <a:rPr lang="zh-TW" altLang="en-US" i="1">
                          <a:solidFill>
                            <a:srgbClr val="000000"/>
                          </a:solidFill>
                          <a:latin typeface="Cambria Math" panose="02040503050406030204" pitchFamily="18" charset="0"/>
                        </a:rPr>
                        <m:t>(</m:t>
                      </m:r>
                      <m:sSub>
                        <m:sSubPr>
                          <m:ctrlPr>
                            <a:rPr lang="zh-TW" altLang="en-US" i="1">
                              <a:solidFill>
                                <a:srgbClr val="000000"/>
                              </a:solidFill>
                              <a:latin typeface="Cambria Math" panose="02040503050406030204" pitchFamily="18" charset="0"/>
                            </a:rPr>
                          </m:ctrlPr>
                        </m:sSubPr>
                        <m:e>
                          <m:r>
                            <a:rPr lang="zh-TW" altLang="en-US" i="1">
                              <a:solidFill>
                                <a:srgbClr val="000000"/>
                              </a:solidFill>
                              <a:latin typeface="Cambria Math" panose="02040503050406030204" pitchFamily="18" charset="0"/>
                            </a:rPr>
                            <m:t>𝐷</m:t>
                          </m:r>
                        </m:e>
                        <m:sub>
                          <m:r>
                            <a:rPr lang="en-US" altLang="zh-TW" i="1">
                              <a:solidFill>
                                <a:srgbClr val="000000"/>
                              </a:solidFill>
                              <a:latin typeface="Cambria Math" panose="02040503050406030204" pitchFamily="18" charset="0"/>
                            </a:rPr>
                            <m:t>2</m:t>
                          </m:r>
                        </m:sub>
                      </m:sSub>
                      <m:r>
                        <a:rPr lang="zh-TW" altLang="en-US" i="1">
                          <a:solidFill>
                            <a:srgbClr val="000000"/>
                          </a:solidFill>
                          <a:latin typeface="Cambria Math" panose="02040503050406030204" pitchFamily="18" charset="0"/>
                        </a:rPr>
                        <m:t>)</m:t>
                      </m:r>
                    </m:oMath>
                  </m:oMathPara>
                </a14:m>
                <a:endParaRPr lang="zh-TW" altLang="en-US" dirty="0"/>
              </a:p>
            </p:txBody>
          </p:sp>
        </mc:Choice>
        <mc:Fallback>
          <p:sp>
            <p:nvSpPr>
              <p:cNvPr id="7" name="Object 1032"/>
              <p:cNvSpPr txBox="1">
                <a:spLocks noRot="1" noChangeAspect="1" noMove="1" noResize="1" noEditPoints="1" noAdjustHandles="1" noChangeArrowheads="1" noChangeShapeType="1" noTextEdit="1"/>
              </p:cNvSpPr>
              <p:nvPr/>
            </p:nvSpPr>
            <p:spPr bwMode="auto">
              <a:xfrm>
                <a:off x="5099050" y="3195638"/>
                <a:ext cx="5568950" cy="683416"/>
              </a:xfrm>
              <a:prstGeom prst="rect">
                <a:avLst/>
              </a:prstGeom>
              <a:blipFill rotWithShape="1">
                <a:blip r:embed="rId3"/>
                <a:stretch>
                  <a:fillRect/>
                </a:stretch>
              </a:blipFill>
              <a:ln>
                <a:noFill/>
              </a:ln>
              <a:effectLst/>
            </p:spPr>
            <p:txBody>
              <a:bodyPr/>
              <a:lstStyle/>
              <a:p>
                <a:r>
                  <a:rPr lang="zh-TW" altLang="en-US">
                    <a:noFill/>
                  </a:rPr>
                  <a:t> </a:t>
                </a:r>
                <a:endParaRPr lang="zh-TW" altLang="en-US">
                  <a:noFill/>
                </a:endParaRPr>
              </a:p>
            </p:txBody>
          </p:sp>
        </mc:Fallback>
      </mc:AlternateContent>
      <p:pic>
        <p:nvPicPr>
          <p:cNvPr id="8" name="Picture 10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8788" y="3848055"/>
            <a:ext cx="41814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3"/>
          <p:cNvSpPr>
            <a:spLocks noGrp="1" noChangeArrowheads="1"/>
          </p:cNvSpPr>
          <p:nvPr>
            <p:ph type="title"/>
          </p:nvPr>
        </p:nvSpPr>
        <p:spPr>
          <a:xfrm>
            <a:off x="533400" y="1066790"/>
            <a:ext cx="8305800" cy="819150"/>
          </a:xfrm>
          <a:noFill/>
        </p:spPr>
        <p:txBody>
          <a:bodyPr vert="horz" wrap="square" lIns="92075" tIns="46038" rIns="92075" bIns="46038" numCol="1" anchor="ctr" anchorCtr="0" compatLnSpc="1"/>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Classification vs. Prediction</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4101" name="Rectangle 2"/>
          <p:cNvSpPr>
            <a:spLocks noGrp="1" noChangeArrowheads="1"/>
          </p:cNvSpPr>
          <p:nvPr>
            <p:ph idx="1"/>
          </p:nvPr>
        </p:nvSpPr>
        <p:spPr>
          <a:xfrm>
            <a:off x="685800" y="1885940"/>
            <a:ext cx="10896600" cy="5029200"/>
          </a:xfrm>
          <a:noFill/>
        </p:spPr>
        <p:txBody>
          <a:bodyPr vert="horz" wrap="square" lIns="92075" tIns="46038" rIns="92075" bIns="46038" numCol="1" anchor="t" anchorCtr="0" compatLnSpc="1"/>
          <a:lstStyle/>
          <a:p>
            <a:pPr eaLnBrk="1" hangingPunct="1">
              <a:lnSpc>
                <a:spcPct val="90000"/>
              </a:lnSpc>
            </a:pPr>
            <a:r>
              <a:rPr lang="en-US" altLang="zh-TW" sz="2200" dirty="0">
                <a:solidFill>
                  <a:schemeClr val="accent2"/>
                </a:solidFill>
                <a:latin typeface="Arial" panose="020B0604020202020204" pitchFamily="34" charset="0"/>
                <a:ea typeface="新細明體" panose="02020500000000000000" charset="-120"/>
                <a:cs typeface="Arial" panose="020B0604020202020204" pitchFamily="34" charset="0"/>
              </a:rPr>
              <a:t>Classification</a:t>
            </a:r>
            <a:r>
              <a:rPr lang="en-US" altLang="zh-TW" sz="2200" dirty="0">
                <a:latin typeface="Arial" panose="020B0604020202020204" pitchFamily="34" charset="0"/>
                <a:ea typeface="新細明體" panose="02020500000000000000" charset="-120"/>
                <a:cs typeface="Arial" panose="020B0604020202020204" pitchFamily="34" charset="0"/>
              </a:rPr>
              <a:t>  </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eaLnBrk="1" hangingPunct="1">
              <a:lnSpc>
                <a:spcPct val="90000"/>
              </a:lnSpc>
            </a:pPr>
            <a:r>
              <a:rPr lang="en-US" altLang="zh-TW" sz="2200" dirty="0">
                <a:latin typeface="Arial" panose="020B0604020202020204" pitchFamily="34" charset="0"/>
                <a:ea typeface="新細明體" panose="02020500000000000000" charset="-120"/>
                <a:cs typeface="Arial" panose="020B0604020202020204" pitchFamily="34" charset="0"/>
              </a:rPr>
              <a:t>predicts categorical class labels (discrete or nominal)</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eaLnBrk="1" hangingPunct="1">
              <a:lnSpc>
                <a:spcPct val="90000"/>
              </a:lnSpc>
            </a:pPr>
            <a:r>
              <a:rPr lang="en-US" altLang="zh-TW" sz="2200" dirty="0">
                <a:latin typeface="Arial" panose="020B0604020202020204" pitchFamily="34" charset="0"/>
                <a:ea typeface="新細明體" panose="02020500000000000000" charset="-120"/>
                <a:cs typeface="Arial" panose="020B0604020202020204" pitchFamily="34" charset="0"/>
              </a:rPr>
              <a:t>classifies data (constructs a model) based on the training set and the values (</a:t>
            </a:r>
            <a:r>
              <a:rPr lang="en-US" altLang="zh-TW" sz="2200" dirty="0">
                <a:solidFill>
                  <a:schemeClr val="accent2"/>
                </a:solidFill>
                <a:latin typeface="Arial" panose="020B0604020202020204" pitchFamily="34" charset="0"/>
                <a:ea typeface="新細明體" panose="02020500000000000000" charset="-120"/>
                <a:cs typeface="Arial" panose="020B0604020202020204" pitchFamily="34" charset="0"/>
              </a:rPr>
              <a:t>class labels</a:t>
            </a:r>
            <a:r>
              <a:rPr lang="en-US" altLang="zh-TW" sz="2200" dirty="0">
                <a:latin typeface="Arial" panose="020B0604020202020204" pitchFamily="34" charset="0"/>
                <a:ea typeface="新細明體" panose="02020500000000000000" charset="-120"/>
                <a:cs typeface="Arial" panose="020B0604020202020204" pitchFamily="34" charset="0"/>
              </a:rPr>
              <a:t>) in a classifying attribute and uses it in uses it in classifying new data</a:t>
            </a:r>
            <a:endParaRPr lang="en-US" altLang="zh-TW" sz="2200" dirty="0">
              <a:latin typeface="Arial" panose="020B0604020202020204" pitchFamily="34" charset="0"/>
              <a:ea typeface="新細明體" panose="02020500000000000000" charset="-120"/>
              <a:cs typeface="Arial" panose="020B0604020202020204" pitchFamily="34" charset="0"/>
            </a:endParaRPr>
          </a:p>
          <a:p>
            <a:pPr eaLnBrk="1" hangingPunct="1">
              <a:lnSpc>
                <a:spcPct val="90000"/>
              </a:lnSpc>
            </a:pPr>
            <a:r>
              <a:rPr lang="en-US" altLang="zh-TW" sz="2200" dirty="0">
                <a:solidFill>
                  <a:schemeClr val="accent2"/>
                </a:solidFill>
                <a:latin typeface="Arial" panose="020B0604020202020204" pitchFamily="34" charset="0"/>
                <a:ea typeface="新細明體" panose="02020500000000000000" charset="-120"/>
                <a:cs typeface="Arial" panose="020B0604020202020204" pitchFamily="34" charset="0"/>
              </a:rPr>
              <a:t>Prediction</a:t>
            </a:r>
            <a:r>
              <a:rPr lang="en-US" altLang="zh-TW" sz="2200" dirty="0">
                <a:solidFill>
                  <a:schemeClr val="hlink"/>
                </a:solidFill>
                <a:latin typeface="Arial" panose="020B0604020202020204" pitchFamily="34" charset="0"/>
                <a:ea typeface="新細明體" panose="02020500000000000000" charset="-120"/>
                <a:cs typeface="Arial" panose="020B0604020202020204" pitchFamily="34" charset="0"/>
              </a:rPr>
              <a:t>  </a:t>
            </a:r>
            <a:endParaRPr lang="en-US" altLang="zh-TW" sz="2200" dirty="0">
              <a:solidFill>
                <a:schemeClr val="hlink"/>
              </a:solidFill>
              <a:latin typeface="Arial" panose="020B0604020202020204" pitchFamily="34" charset="0"/>
              <a:ea typeface="新細明體" panose="02020500000000000000" charset="-120"/>
              <a:cs typeface="Arial" panose="020B0604020202020204" pitchFamily="34" charset="0"/>
            </a:endParaRPr>
          </a:p>
          <a:p>
            <a:pPr lvl="1" eaLnBrk="1" hangingPunct="1">
              <a:lnSpc>
                <a:spcPct val="90000"/>
              </a:lnSpc>
            </a:pPr>
            <a:r>
              <a:rPr lang="en-US" altLang="zh-TW" sz="2200" dirty="0">
                <a:latin typeface="Arial" panose="020B0604020202020204" pitchFamily="34" charset="0"/>
                <a:ea typeface="新細明體" panose="02020500000000000000" charset="-120"/>
                <a:cs typeface="Arial" panose="020B0604020202020204" pitchFamily="34" charset="0"/>
              </a:rPr>
              <a:t>models continuous-valued functions, i.e., predicts unknown or missing values </a:t>
            </a:r>
            <a:endParaRPr lang="en-US" altLang="zh-TW" sz="2200" dirty="0">
              <a:latin typeface="Arial" panose="020B0604020202020204" pitchFamily="34" charset="0"/>
              <a:ea typeface="新細明體" panose="02020500000000000000" charset="-120"/>
              <a:cs typeface="Arial" panose="020B0604020202020204" pitchFamily="34" charset="0"/>
            </a:endParaRPr>
          </a:p>
          <a:p>
            <a:pPr eaLnBrk="1" hangingPunct="1">
              <a:lnSpc>
                <a:spcPct val="90000"/>
              </a:lnSpc>
            </a:pPr>
            <a:r>
              <a:rPr lang="en-US" altLang="zh-TW" sz="2200" dirty="0">
                <a:latin typeface="Arial" panose="020B0604020202020204" pitchFamily="34" charset="0"/>
                <a:ea typeface="新細明體" panose="02020500000000000000" charset="-120"/>
                <a:cs typeface="Arial" panose="020B0604020202020204" pitchFamily="34" charset="0"/>
              </a:rPr>
              <a:t>Typical applications</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eaLnBrk="1" hangingPunct="1">
              <a:lnSpc>
                <a:spcPct val="90000"/>
              </a:lnSpc>
              <a:buClr>
                <a:srgbClr val="0000CC"/>
              </a:buClr>
            </a:pPr>
            <a:r>
              <a:rPr lang="en-US" altLang="zh-TW" sz="2200" dirty="0">
                <a:latin typeface="Arial" panose="020B0604020202020204" pitchFamily="34" charset="0"/>
                <a:ea typeface="新細明體" panose="02020500000000000000" charset="-120"/>
                <a:cs typeface="Arial" panose="020B0604020202020204" pitchFamily="34" charset="0"/>
              </a:rPr>
              <a:t>Credit approval</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eaLnBrk="1" hangingPunct="1">
              <a:lnSpc>
                <a:spcPct val="90000"/>
              </a:lnSpc>
              <a:buClr>
                <a:srgbClr val="0000CC"/>
              </a:buClr>
            </a:pPr>
            <a:r>
              <a:rPr lang="en-US" altLang="zh-TW" sz="2200" dirty="0">
                <a:latin typeface="Arial" panose="020B0604020202020204" pitchFamily="34" charset="0"/>
                <a:ea typeface="新細明體" panose="02020500000000000000" charset="-120"/>
                <a:cs typeface="Arial" panose="020B0604020202020204" pitchFamily="34" charset="0"/>
              </a:rPr>
              <a:t>Target marketing</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eaLnBrk="1" hangingPunct="1">
              <a:lnSpc>
                <a:spcPct val="90000"/>
              </a:lnSpc>
              <a:buClr>
                <a:srgbClr val="0000CC"/>
              </a:buClr>
            </a:pPr>
            <a:r>
              <a:rPr lang="en-US" altLang="zh-TW" sz="2200" dirty="0">
                <a:latin typeface="Arial" panose="020B0604020202020204" pitchFamily="34" charset="0"/>
                <a:ea typeface="新細明體" panose="02020500000000000000" charset="-120"/>
                <a:cs typeface="Arial" panose="020B0604020202020204" pitchFamily="34" charset="0"/>
              </a:rPr>
              <a:t>Medical diagnosis</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eaLnBrk="1" hangingPunct="1">
              <a:lnSpc>
                <a:spcPct val="90000"/>
              </a:lnSpc>
              <a:buClr>
                <a:srgbClr val="0000CC"/>
              </a:buClr>
            </a:pPr>
            <a:r>
              <a:rPr lang="en-US" altLang="zh-TW" sz="2200" dirty="0">
                <a:latin typeface="Arial" panose="020B0604020202020204" pitchFamily="34" charset="0"/>
                <a:ea typeface="新細明體" panose="02020500000000000000" charset="-120"/>
                <a:cs typeface="Arial" panose="020B0604020202020204" pitchFamily="34" charset="0"/>
              </a:rPr>
              <a:t>Fraud detection</a:t>
            </a:r>
            <a:endParaRPr lang="en-US" altLang="zh-TW" sz="2200"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p:cNvSpPr>
            <a:spLocks noGrp="1" noChangeArrowheads="1"/>
          </p:cNvSpPr>
          <p:nvPr>
            <p:ph type="title"/>
          </p:nvPr>
        </p:nvSpPr>
        <p:spPr>
          <a:xfrm>
            <a:off x="533400" y="1158240"/>
            <a:ext cx="9144000" cy="685800"/>
          </a:xfrm>
          <a:noFill/>
        </p:spPr>
        <p:txBody>
          <a:bodyPr vert="horz" wrap="square" lIns="92075" tIns="46038" rIns="92075" bIns="46038" numCol="1" anchor="ctr" anchorCtr="0" compatLnSpc="1"/>
          <a:lstStyle/>
          <a:p>
            <a:pPr eaLnBrk="1" hangingPunct="1"/>
            <a:r>
              <a:rPr lang="en-US" altLang="zh-TW" sz="4400" dirty="0">
                <a:latin typeface="Arial" panose="020B0604020202020204" pitchFamily="34" charset="0"/>
                <a:ea typeface="新細明體" panose="02020500000000000000" charset="-120"/>
                <a:cs typeface="Arial" panose="020B0604020202020204" pitchFamily="34" charset="0"/>
              </a:rPr>
              <a:t>Attribute Selection Measures</a:t>
            </a:r>
            <a:endParaRPr lang="en-US" altLang="zh-TW" sz="4000" dirty="0">
              <a:latin typeface="Arial" panose="020B0604020202020204" pitchFamily="34" charset="0"/>
              <a:ea typeface="新細明體" panose="02020500000000000000" charset="-120"/>
              <a:cs typeface="Arial" panose="020B0604020202020204" pitchFamily="34" charset="0"/>
            </a:endParaRPr>
          </a:p>
        </p:txBody>
      </p:sp>
      <p:sp>
        <p:nvSpPr>
          <p:cNvPr id="23558" name="Rectangle 3"/>
          <p:cNvSpPr>
            <a:spLocks noGrp="1" noChangeArrowheads="1"/>
          </p:cNvSpPr>
          <p:nvPr>
            <p:ph idx="1"/>
          </p:nvPr>
        </p:nvSpPr>
        <p:spPr>
          <a:xfrm>
            <a:off x="533400" y="1844040"/>
            <a:ext cx="10972800" cy="5257800"/>
          </a:xfrm>
          <a:noFill/>
        </p:spPr>
        <p:txBody>
          <a:bodyPr vert="horz" wrap="square" lIns="92075" tIns="46038" rIns="92075" bIns="46038" numCol="1" anchor="t" anchorCtr="0" compatLnSpc="1"/>
          <a:lstStyle/>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The three measures, in general, return good results but</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Information gain: </a:t>
            </a:r>
            <a:endParaRPr lang="en-US" altLang="zh-TW" dirty="0">
              <a:latin typeface="Arial" panose="020B0604020202020204" pitchFamily="34" charset="0"/>
              <a:ea typeface="新細明體" panose="02020500000000000000" charset="-120"/>
              <a:cs typeface="Arial" panose="020B0604020202020204" pitchFamily="34" charset="0"/>
            </a:endParaRPr>
          </a:p>
          <a:p>
            <a:pPr lvl="2">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biased towards multivalued attributes</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Gain ratio: </a:t>
            </a:r>
            <a:endParaRPr lang="en-US" altLang="zh-TW" dirty="0">
              <a:latin typeface="Arial" panose="020B0604020202020204" pitchFamily="34" charset="0"/>
              <a:ea typeface="新細明體" panose="02020500000000000000" charset="-120"/>
              <a:cs typeface="Arial" panose="020B0604020202020204" pitchFamily="34" charset="0"/>
            </a:endParaRPr>
          </a:p>
          <a:p>
            <a:pPr lvl="2">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tends to prefer unbalanced splits in which one partition is much smaller than the others</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Gini index: </a:t>
            </a:r>
            <a:endParaRPr lang="en-US" altLang="zh-TW" dirty="0">
              <a:latin typeface="Arial" panose="020B0604020202020204" pitchFamily="34" charset="0"/>
              <a:ea typeface="新細明體" panose="02020500000000000000" charset="-120"/>
              <a:cs typeface="Arial" panose="020B0604020202020204" pitchFamily="34" charset="0"/>
            </a:endParaRPr>
          </a:p>
          <a:p>
            <a:pPr lvl="2">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biased towards multivalued attributes</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2">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has difficulty when # of classes is large</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2">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tends to favor tests that result in equal-sized partitions and purity in both partitions</a:t>
            </a:r>
            <a:endParaRPr lang="en-US" altLang="zh-TW" sz="2400"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21590" y="19050"/>
            <a:ext cx="7444740" cy="4389120"/>
          </a:xfrm>
          <a:prstGeom prst="rect">
            <a:avLst/>
          </a:prstGeom>
        </p:spPr>
      </p:pic>
      <p:pic>
        <p:nvPicPr>
          <p:cNvPr id="5" name="圖片 4"/>
          <p:cNvPicPr>
            <a:picLocks noChangeAspect="1"/>
          </p:cNvPicPr>
          <p:nvPr/>
        </p:nvPicPr>
        <p:blipFill>
          <a:blip r:embed="rId2"/>
          <a:stretch>
            <a:fillRect/>
          </a:stretch>
        </p:blipFill>
        <p:spPr>
          <a:xfrm>
            <a:off x="4899660" y="4196080"/>
            <a:ext cx="6682740" cy="2118360"/>
          </a:xfrm>
          <a:prstGeom prst="rect">
            <a:avLst/>
          </a:prstGeom>
        </p:spPr>
      </p:pic>
    </p:spTree>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2245995" y="619125"/>
            <a:ext cx="7700645" cy="5619750"/>
          </a:xfrm>
          <a:prstGeom prst="rect">
            <a:avLst/>
          </a:prstGeom>
        </p:spPr>
      </p:pic>
    </p:spTree>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154940" y="216535"/>
            <a:ext cx="8734425" cy="4352925"/>
          </a:xfrm>
          <a:prstGeom prst="rect">
            <a:avLst/>
          </a:prstGeom>
        </p:spPr>
      </p:pic>
      <p:pic>
        <p:nvPicPr>
          <p:cNvPr id="5" name="圖片 4"/>
          <p:cNvPicPr>
            <a:picLocks noChangeAspect="1"/>
          </p:cNvPicPr>
          <p:nvPr/>
        </p:nvPicPr>
        <p:blipFill>
          <a:blip r:embed="rId2"/>
          <a:stretch>
            <a:fillRect/>
          </a:stretch>
        </p:blipFill>
        <p:spPr>
          <a:xfrm>
            <a:off x="1653540" y="4928870"/>
            <a:ext cx="8884920" cy="854075"/>
          </a:xfrm>
          <a:prstGeom prst="rect">
            <a:avLst/>
          </a:prstGeom>
        </p:spPr>
      </p:pic>
    </p:spTree>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2"/>
          <p:cNvSpPr>
            <a:spLocks noGrp="1" noChangeArrowheads="1"/>
          </p:cNvSpPr>
          <p:nvPr>
            <p:ph type="title"/>
          </p:nvPr>
        </p:nvSpPr>
        <p:spPr>
          <a:xfrm>
            <a:off x="609600" y="1148080"/>
            <a:ext cx="8305800" cy="685800"/>
          </a:xfrm>
          <a:noFill/>
        </p:spPr>
        <p:txBody>
          <a:bodyPr vert="horz" wrap="square" lIns="92075" tIns="46038" rIns="92075" bIns="46038" numCol="1" anchor="ctr" anchorCtr="0" compatLnSpc="1"/>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Overfitting and Tree Pruning</a:t>
            </a:r>
            <a:endParaRPr lang="en-US" altLang="zh-TW" sz="2800" dirty="0">
              <a:latin typeface="Arial" panose="020B0604020202020204" pitchFamily="34" charset="0"/>
              <a:ea typeface="新細明體" panose="02020500000000000000" charset="-120"/>
              <a:cs typeface="Arial" panose="020B0604020202020204" pitchFamily="34" charset="0"/>
            </a:endParaRPr>
          </a:p>
        </p:txBody>
      </p:sp>
      <p:sp>
        <p:nvSpPr>
          <p:cNvPr id="25606" name="Rectangle 3"/>
          <p:cNvSpPr>
            <a:spLocks noGrp="1" noChangeArrowheads="1"/>
          </p:cNvSpPr>
          <p:nvPr>
            <p:ph idx="1"/>
          </p:nvPr>
        </p:nvSpPr>
        <p:spPr>
          <a:xfrm>
            <a:off x="609600" y="1905000"/>
            <a:ext cx="10972800" cy="5257800"/>
          </a:xfrm>
          <a:noFill/>
        </p:spPr>
        <p:txBody>
          <a:bodyPr vert="horz" wrap="square" lIns="92075" tIns="46038" rIns="92075" bIns="46038" numCol="1" anchor="t" anchorCtr="0" compatLnSpc="1"/>
          <a:lstStyle/>
          <a:p>
            <a:pPr>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Overfitting:  An induced tree may </a:t>
            </a:r>
            <a:r>
              <a:rPr lang="en-US" altLang="zh-TW" sz="2800" dirty="0" err="1">
                <a:latin typeface="Arial" panose="020B0604020202020204" pitchFamily="34" charset="0"/>
                <a:ea typeface="新細明體" panose="02020500000000000000" charset="-120"/>
                <a:cs typeface="Arial" panose="020B0604020202020204" pitchFamily="34" charset="0"/>
              </a:rPr>
              <a:t>overfit</a:t>
            </a:r>
            <a:r>
              <a:rPr lang="en-US" altLang="zh-TW" sz="2800" dirty="0">
                <a:latin typeface="Arial" panose="020B0604020202020204" pitchFamily="34" charset="0"/>
                <a:ea typeface="新細明體" panose="02020500000000000000" charset="-120"/>
                <a:cs typeface="Arial" panose="020B0604020202020204" pitchFamily="34" charset="0"/>
              </a:rPr>
              <a:t> the training data </a:t>
            </a:r>
            <a:endParaRPr lang="en-US" altLang="zh-TW" sz="28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Too many branches, some may reflect anomalies due to noise or outliers</a:t>
            </a:r>
            <a:endParaRPr lang="en-US" altLang="zh-TW"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Poor accuracy for unseen samples</a:t>
            </a:r>
            <a:endParaRPr lang="en-US" altLang="zh-TW"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Two approaches to avoid overfitting </a:t>
            </a:r>
            <a:endParaRPr lang="en-US" altLang="zh-TW" sz="28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err="1">
                <a:latin typeface="Arial" panose="020B0604020202020204" pitchFamily="34" charset="0"/>
                <a:ea typeface="新細明體" panose="02020500000000000000" charset="-120"/>
                <a:cs typeface="Arial" panose="020B0604020202020204" pitchFamily="34" charset="0"/>
              </a:rPr>
              <a:t>Prepruning</a:t>
            </a:r>
            <a:r>
              <a:rPr lang="en-US" altLang="zh-TW" dirty="0">
                <a:latin typeface="Arial" panose="020B0604020202020204" pitchFamily="34" charset="0"/>
                <a:ea typeface="新細明體" panose="02020500000000000000" charset="-120"/>
                <a:cs typeface="Arial" panose="020B0604020202020204" pitchFamily="34" charset="0"/>
              </a:rPr>
              <a:t>: Halt tree construction early—do not split a node if this would result in the goodness measure falling below a threshold</a:t>
            </a:r>
            <a:endParaRPr lang="en-US" altLang="zh-TW" dirty="0">
              <a:latin typeface="Arial" panose="020B0604020202020204" pitchFamily="34" charset="0"/>
              <a:ea typeface="新細明體" panose="02020500000000000000" charset="-120"/>
              <a:cs typeface="Arial" panose="020B0604020202020204" pitchFamily="34" charset="0"/>
            </a:endParaRPr>
          </a:p>
          <a:p>
            <a:pPr lvl="2">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Difficult to choose an appropriate threshold</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err="1">
                <a:latin typeface="Arial" panose="020B0604020202020204" pitchFamily="34" charset="0"/>
                <a:ea typeface="新細明體" panose="02020500000000000000" charset="-120"/>
                <a:cs typeface="Arial" panose="020B0604020202020204" pitchFamily="34" charset="0"/>
              </a:rPr>
              <a:t>Postpruning</a:t>
            </a:r>
            <a:r>
              <a:rPr lang="en-US" altLang="zh-TW" dirty="0">
                <a:latin typeface="Arial" panose="020B0604020202020204" pitchFamily="34" charset="0"/>
                <a:ea typeface="新細明體" panose="02020500000000000000" charset="-120"/>
                <a:cs typeface="Arial" panose="020B0604020202020204" pitchFamily="34" charset="0"/>
              </a:rPr>
              <a:t>: Remove branches from a “fully grown” tree—get a sequence of progressively pruned trees</a:t>
            </a:r>
            <a:endParaRPr lang="en-US" altLang="zh-TW" dirty="0">
              <a:latin typeface="Arial" panose="020B0604020202020204" pitchFamily="34" charset="0"/>
              <a:ea typeface="新細明體" panose="02020500000000000000" charset="-120"/>
              <a:cs typeface="Arial" panose="020B0604020202020204" pitchFamily="34" charset="0"/>
            </a:endParaRPr>
          </a:p>
          <a:p>
            <a:pPr lvl="2">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Use a set of data different from the training data to decide which is the “best pruned tree”</a:t>
            </a:r>
            <a:endParaRPr lang="en-US" altLang="zh-TW" sz="2400"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1325245" y="2348230"/>
            <a:ext cx="9541510" cy="2160905"/>
          </a:xfrm>
          <a:prstGeom prst="rect">
            <a:avLst/>
          </a:prstGeom>
        </p:spPr>
      </p:pic>
    </p:spTree>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2"/>
          <p:cNvSpPr>
            <a:spLocks noGrp="1" noChangeArrowheads="1"/>
          </p:cNvSpPr>
          <p:nvPr>
            <p:ph type="title"/>
          </p:nvPr>
        </p:nvSpPr>
        <p:spPr>
          <a:xfrm>
            <a:off x="533400" y="959643"/>
            <a:ext cx="9144000" cy="1062038"/>
          </a:xfrm>
          <a:noFill/>
        </p:spPr>
        <p:txBody>
          <a:bodyPr vert="horz" wrap="square" lIns="92075" tIns="46038" rIns="92075" bIns="46038" numCol="1" anchor="ctr" anchorCtr="0" compatLnSpc="1"/>
          <a:lstStyle/>
          <a:p>
            <a:pPr eaLnBrk="1" hangingPunct="1"/>
            <a:r>
              <a:rPr lang="en-US" altLang="zh-TW" sz="3200" dirty="0">
                <a:latin typeface="Arial" panose="020B0604020202020204" pitchFamily="34" charset="0"/>
                <a:ea typeface="新細明體" panose="02020500000000000000" charset="-120"/>
                <a:cs typeface="Arial" panose="020B0604020202020204" pitchFamily="34" charset="0"/>
              </a:rPr>
              <a:t>Enhancements to Basic Decision Tree Induction</a:t>
            </a:r>
            <a:endParaRPr lang="en-US" altLang="zh-TW" sz="3200" dirty="0">
              <a:latin typeface="Arial" panose="020B0604020202020204" pitchFamily="34" charset="0"/>
              <a:ea typeface="新細明體" panose="02020500000000000000" charset="-120"/>
              <a:cs typeface="Arial" panose="020B0604020202020204" pitchFamily="34" charset="0"/>
            </a:endParaRPr>
          </a:p>
        </p:txBody>
      </p:sp>
      <p:sp>
        <p:nvSpPr>
          <p:cNvPr id="26630" name="AutoShape 3"/>
          <p:cNvSpPr>
            <a:spLocks noGrp="1" noChangeArrowheads="1"/>
          </p:cNvSpPr>
          <p:nvPr>
            <p:ph idx="1"/>
          </p:nvPr>
        </p:nvSpPr>
        <p:spPr>
          <a:xfrm>
            <a:off x="609600" y="1905000"/>
            <a:ext cx="10896600" cy="5105400"/>
          </a:xfrm>
          <a:prstGeom prst="flowChartProcess">
            <a:avLst/>
          </a:prstGeom>
          <a:noFill/>
        </p:spPr>
        <p:txBody>
          <a:bodyPr vert="horz" wrap="square" lIns="92075" tIns="46038" rIns="92075" bIns="46038" numCol="1" anchor="t" anchorCtr="0" compatLnSpc="1"/>
          <a:lstStyle/>
          <a:p>
            <a:pPr>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Allow for continuous-valued attributes</a:t>
            </a:r>
            <a:endParaRPr lang="en-US" altLang="zh-TW" sz="28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Dynamically define new discrete-valued attributes that partition the continuous attribute value into a discrete set of intervals</a:t>
            </a:r>
            <a:endParaRPr lang="en-US" altLang="zh-TW" sz="28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Handle missing attribute values</a:t>
            </a:r>
            <a:endParaRPr lang="en-US" altLang="zh-TW" sz="28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Assign the most common value of the attribute</a:t>
            </a:r>
            <a:endParaRPr lang="en-US" altLang="zh-TW" sz="28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Assign probability to each of the possible values</a:t>
            </a:r>
            <a:endParaRPr lang="en-US" altLang="zh-TW" sz="28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Attribute construction</a:t>
            </a:r>
            <a:endParaRPr lang="en-US" altLang="zh-TW" sz="28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Create new attributes based on existing ones that are sparsely represented</a:t>
            </a:r>
            <a:endParaRPr lang="en-US" altLang="zh-TW" sz="28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This reduces fragmentation, repetition, and replication</a:t>
            </a:r>
            <a:endParaRPr lang="en-US" altLang="zh-TW" sz="2800" dirty="0">
              <a:latin typeface="Arial" panose="020B0604020202020204" pitchFamily="34" charset="0"/>
              <a:ea typeface="新細明體" panose="02020500000000000000" charset="-120"/>
              <a:cs typeface="Arial" panose="020B0604020202020204" pitchFamily="34" charset="0"/>
            </a:endParaRPr>
          </a:p>
        </p:txBody>
      </p:sp>
      <p:sp>
        <p:nvSpPr>
          <p:cNvPr id="26631" name="AutoShape 4"/>
          <p:cNvSpPr>
            <a:spLocks noChangeArrowheads="1"/>
          </p:cNvSpPr>
          <p:nvPr/>
        </p:nvSpPr>
        <p:spPr bwMode="auto">
          <a:xfrm>
            <a:off x="3429000" y="3352800"/>
            <a:ext cx="76200" cy="76200"/>
          </a:xfrm>
          <a:prstGeom prst="flowChartInternalStorag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endParaRPr lang="zh-TW" altLang="en-US">
              <a:ea typeface="新細明體" panose="02020500000000000000" charset="-120"/>
            </a:endParaRPr>
          </a:p>
        </p:txBody>
      </p:sp>
      <p:sp>
        <p:nvSpPr>
          <p:cNvPr id="26632" name="Line 5"/>
          <p:cNvSpPr>
            <a:spLocks noChangeShapeType="1"/>
          </p:cNvSpPr>
          <p:nvPr/>
        </p:nvSpPr>
        <p:spPr bwMode="auto">
          <a:xfrm>
            <a:off x="2514600" y="3581400"/>
            <a:ext cx="70866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wrap="none" lIns="92075" tIns="46038" rIns="92075" bIns="46038" anchor="ctr"/>
          <a:lstStyle/>
          <a:p>
            <a:endParaRPr lang="zh-TW" altLang="en-US"/>
          </a:p>
        </p:txBody>
      </p:sp>
      <p:sp>
        <p:nvSpPr>
          <p:cNvPr id="26633" name="Line 6"/>
          <p:cNvSpPr>
            <a:spLocks noChangeShapeType="1"/>
          </p:cNvSpPr>
          <p:nvPr/>
        </p:nvSpPr>
        <p:spPr bwMode="auto">
          <a:xfrm>
            <a:off x="2514600" y="3505200"/>
            <a:ext cx="716280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wrap="none" lIns="92075" tIns="46038" rIns="92075" bIns="46038" anchor="ctr"/>
          <a:lstStyle/>
          <a:p>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1457960" y="2047875"/>
            <a:ext cx="9276080" cy="2762885"/>
          </a:xfrm>
          <a:prstGeom prst="rect">
            <a:avLst/>
          </a:prstGeom>
        </p:spPr>
      </p:pic>
    </p:spTree>
  </p:cSld>
  <p:clrMapOvr>
    <a:masterClrMapping/>
  </p:clrMapOvr>
  <p:transition>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2"/>
          <p:cNvSpPr>
            <a:spLocks noGrp="1" noChangeArrowheads="1"/>
          </p:cNvSpPr>
          <p:nvPr>
            <p:ph type="title"/>
          </p:nvPr>
        </p:nvSpPr>
        <p:spPr>
          <a:xfrm>
            <a:off x="533400" y="1219200"/>
            <a:ext cx="8936038" cy="609600"/>
          </a:xfrm>
          <a:noFill/>
        </p:spPr>
        <p:txBody>
          <a:bodyPr vert="horz" wrap="square" lIns="92075" tIns="46038" rIns="92075" bIns="46038" numCol="1" anchor="b" anchorCtr="0" compatLnSpc="1"/>
          <a:lstStyle/>
          <a:p>
            <a:pPr eaLnBrk="1" hangingPunct="1"/>
            <a:r>
              <a:rPr lang="en-US" altLang="zh-TW" sz="4000" dirty="0">
                <a:latin typeface="Arial" panose="020B0604020202020204" pitchFamily="34" charset="0"/>
                <a:ea typeface="新細明體" panose="02020500000000000000" charset="-120"/>
                <a:cs typeface="Arial" panose="020B0604020202020204" pitchFamily="34" charset="0"/>
              </a:rPr>
              <a:t>Classification in Large Databases</a:t>
            </a:r>
            <a:endParaRPr lang="en-US" altLang="zh-TW" sz="4000" dirty="0">
              <a:latin typeface="Arial" panose="020B0604020202020204" pitchFamily="34" charset="0"/>
              <a:ea typeface="新細明體" panose="02020500000000000000" charset="-120"/>
              <a:cs typeface="Arial" panose="020B0604020202020204" pitchFamily="34" charset="0"/>
            </a:endParaRPr>
          </a:p>
        </p:txBody>
      </p:sp>
      <p:sp>
        <p:nvSpPr>
          <p:cNvPr id="27654" name="Rectangle 3"/>
          <p:cNvSpPr>
            <a:spLocks noGrp="1" noChangeArrowheads="1"/>
          </p:cNvSpPr>
          <p:nvPr>
            <p:ph idx="1"/>
          </p:nvPr>
        </p:nvSpPr>
        <p:spPr>
          <a:xfrm>
            <a:off x="533400" y="1828800"/>
            <a:ext cx="11049000" cy="5151438"/>
          </a:xfrm>
          <a:noFill/>
        </p:spPr>
        <p:txBody>
          <a:bodyPr vert="horz" wrap="square" lIns="92075" tIns="46038" rIns="92075" bIns="46038" numCol="1" anchor="t" anchorCtr="0" compatLnSpc="1"/>
          <a:lstStyle/>
          <a:p>
            <a:pPr>
              <a:lnSpc>
                <a:spcPct val="110000"/>
              </a:lnSpc>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Classification—a classical problem extensively studied by statisticians and machine learning researchers</a:t>
            </a:r>
            <a:endParaRPr lang="en-US" altLang="zh-TW" sz="2800" dirty="0">
              <a:latin typeface="Arial" panose="020B0604020202020204" pitchFamily="34" charset="0"/>
              <a:ea typeface="新細明體" panose="02020500000000000000" charset="-120"/>
              <a:cs typeface="Arial" panose="020B0604020202020204" pitchFamily="34" charset="0"/>
            </a:endParaRPr>
          </a:p>
          <a:p>
            <a:pPr>
              <a:lnSpc>
                <a:spcPct val="110000"/>
              </a:lnSpc>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Scalability: Classifying data sets with millions of examples and hundreds of attributes with reasonable speed</a:t>
            </a:r>
            <a:endParaRPr lang="en-US" altLang="zh-TW" sz="2800" dirty="0">
              <a:latin typeface="Arial" panose="020B0604020202020204" pitchFamily="34" charset="0"/>
              <a:ea typeface="新細明體" panose="02020500000000000000" charset="-120"/>
              <a:cs typeface="Arial" panose="020B0604020202020204" pitchFamily="34" charset="0"/>
            </a:endParaRPr>
          </a:p>
          <a:p>
            <a:pPr>
              <a:lnSpc>
                <a:spcPct val="110000"/>
              </a:lnSpc>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Why decision tree induction in data mining?</a:t>
            </a:r>
            <a:endParaRPr lang="en-US" altLang="zh-TW" sz="28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relatively faster learning speed (than other classification methods)</a:t>
            </a:r>
            <a:endParaRPr lang="en-US" altLang="zh-TW" sz="28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convertible to simple and easy to understand classification rules</a:t>
            </a:r>
            <a:endParaRPr lang="en-US" altLang="zh-TW" sz="28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can use SQL queries for accessing databases</a:t>
            </a:r>
            <a:endParaRPr lang="en-US" altLang="zh-TW" sz="28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comparable classification accuracy with other methods</a:t>
            </a:r>
            <a:endParaRPr lang="en-US" altLang="zh-TW" sz="2800"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1798955" y="1955800"/>
            <a:ext cx="8594090" cy="2946400"/>
          </a:xfrm>
          <a:prstGeom prst="rect">
            <a:avLst/>
          </a:prstGeom>
        </p:spPr>
      </p:pic>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533400" y="990600"/>
            <a:ext cx="8001000" cy="762000"/>
          </a:xfrm>
        </p:spPr>
        <p:txBody>
          <a:bodyPr/>
          <a:lstStyle/>
          <a:p>
            <a:pPr eaLnBrk="1" hangingPunct="1"/>
            <a:r>
              <a:rPr lang="en-US" altLang="zh-TW" sz="4000" dirty="0">
                <a:latin typeface="Arial" panose="020B0604020202020204" pitchFamily="34" charset="0"/>
                <a:ea typeface="新細明體" panose="02020500000000000000" charset="-120"/>
                <a:cs typeface="Arial" panose="020B0604020202020204" pitchFamily="34" charset="0"/>
              </a:rPr>
              <a:t>Classification: A Two-Step Process</a:t>
            </a:r>
            <a:r>
              <a:rPr lang="en-US" altLang="zh-TW" sz="3600" dirty="0">
                <a:latin typeface="Arial" panose="020B0604020202020204" pitchFamily="34" charset="0"/>
                <a:ea typeface="新細明體" panose="02020500000000000000" charset="-120"/>
                <a:cs typeface="Arial" panose="020B0604020202020204" pitchFamily="34" charset="0"/>
              </a:rPr>
              <a:t> </a:t>
            </a:r>
            <a:endParaRPr lang="en-US" altLang="zh-TW" sz="4000" dirty="0">
              <a:latin typeface="Arial" panose="020B0604020202020204" pitchFamily="34" charset="0"/>
              <a:ea typeface="新細明體" panose="02020500000000000000" charset="-120"/>
              <a:cs typeface="Arial" panose="020B0604020202020204" pitchFamily="34" charset="0"/>
            </a:endParaRPr>
          </a:p>
        </p:txBody>
      </p:sp>
      <p:sp>
        <p:nvSpPr>
          <p:cNvPr id="5126" name="Rectangle 3"/>
          <p:cNvSpPr>
            <a:spLocks noGrp="1" noChangeArrowheads="1"/>
          </p:cNvSpPr>
          <p:nvPr>
            <p:ph idx="1"/>
          </p:nvPr>
        </p:nvSpPr>
        <p:spPr>
          <a:xfrm>
            <a:off x="609600" y="1905000"/>
            <a:ext cx="10972800" cy="5257800"/>
          </a:xfrm>
        </p:spPr>
        <p:txBody>
          <a:bodyPr/>
          <a:lstStyle/>
          <a:p>
            <a:pPr eaLnBrk="1" hangingPunct="1">
              <a:lnSpc>
                <a:spcPct val="90000"/>
              </a:lnSpc>
            </a:pPr>
            <a:r>
              <a:rPr lang="en-US" altLang="zh-TW" sz="2000" dirty="0">
                <a:solidFill>
                  <a:schemeClr val="accent2"/>
                </a:solidFill>
                <a:latin typeface="Arial" panose="020B0604020202020204" pitchFamily="34" charset="0"/>
                <a:ea typeface="新細明體" panose="02020500000000000000" charset="-120"/>
                <a:cs typeface="Arial" panose="020B0604020202020204" pitchFamily="34" charset="0"/>
              </a:rPr>
              <a:t>Model construction</a:t>
            </a:r>
            <a:r>
              <a:rPr lang="en-US" altLang="zh-TW" sz="2000" dirty="0">
                <a:latin typeface="Arial" panose="020B0604020202020204" pitchFamily="34" charset="0"/>
                <a:ea typeface="新細明體" panose="02020500000000000000" charset="-120"/>
                <a:cs typeface="Arial" panose="020B0604020202020204" pitchFamily="34" charset="0"/>
              </a:rPr>
              <a:t>: describing a set of predetermined classes</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1" eaLnBrk="1" hangingPunct="1">
              <a:lnSpc>
                <a:spcPct val="90000"/>
              </a:lnSpc>
            </a:pPr>
            <a:r>
              <a:rPr lang="en-US" altLang="zh-TW" sz="2000" dirty="0">
                <a:latin typeface="Arial" panose="020B0604020202020204" pitchFamily="34" charset="0"/>
                <a:ea typeface="新細明體" panose="02020500000000000000" charset="-120"/>
                <a:cs typeface="Arial" panose="020B0604020202020204" pitchFamily="34" charset="0"/>
              </a:rPr>
              <a:t>Each tuple/sample is assumed to belong to a predefined class, as determined by the </a:t>
            </a:r>
            <a:r>
              <a:rPr lang="en-US" altLang="zh-TW" sz="2000" dirty="0">
                <a:solidFill>
                  <a:schemeClr val="accent2"/>
                </a:solidFill>
                <a:latin typeface="Arial" panose="020B0604020202020204" pitchFamily="34" charset="0"/>
                <a:ea typeface="新細明體" panose="02020500000000000000" charset="-120"/>
                <a:cs typeface="Arial" panose="020B0604020202020204" pitchFamily="34" charset="0"/>
              </a:rPr>
              <a:t>class label attribute</a:t>
            </a:r>
            <a:endParaRPr lang="en-US" altLang="zh-TW" sz="2000" dirty="0">
              <a:solidFill>
                <a:schemeClr val="accent2"/>
              </a:solidFill>
              <a:latin typeface="Arial" panose="020B0604020202020204" pitchFamily="34" charset="0"/>
              <a:ea typeface="新細明體" panose="02020500000000000000" charset="-120"/>
              <a:cs typeface="Arial" panose="020B0604020202020204" pitchFamily="34" charset="0"/>
            </a:endParaRPr>
          </a:p>
          <a:p>
            <a:pPr lvl="1" eaLnBrk="1" hangingPunct="1">
              <a:lnSpc>
                <a:spcPct val="90000"/>
              </a:lnSpc>
            </a:pPr>
            <a:r>
              <a:rPr lang="en-US" altLang="zh-TW" sz="2000" dirty="0">
                <a:latin typeface="Arial" panose="020B0604020202020204" pitchFamily="34" charset="0"/>
                <a:ea typeface="新細明體" panose="02020500000000000000" charset="-120"/>
                <a:cs typeface="Arial" panose="020B0604020202020204" pitchFamily="34" charset="0"/>
              </a:rPr>
              <a:t>The set of tuples used for model construction is </a:t>
            </a:r>
            <a:r>
              <a:rPr lang="en-US" altLang="zh-TW" sz="2000" dirty="0">
                <a:solidFill>
                  <a:schemeClr val="accent2"/>
                </a:solidFill>
                <a:latin typeface="Arial" panose="020B0604020202020204" pitchFamily="34" charset="0"/>
                <a:ea typeface="新細明體" panose="02020500000000000000" charset="-120"/>
                <a:cs typeface="Arial" panose="020B0604020202020204" pitchFamily="34" charset="0"/>
              </a:rPr>
              <a:t>training set</a:t>
            </a:r>
            <a:endParaRPr lang="en-US" altLang="zh-TW" sz="2000" dirty="0">
              <a:solidFill>
                <a:schemeClr val="accent2"/>
              </a:solidFill>
              <a:latin typeface="Arial" panose="020B0604020202020204" pitchFamily="34" charset="0"/>
              <a:ea typeface="新細明體" panose="02020500000000000000" charset="-120"/>
              <a:cs typeface="Arial" panose="020B0604020202020204" pitchFamily="34" charset="0"/>
            </a:endParaRPr>
          </a:p>
          <a:p>
            <a:pPr lvl="1" eaLnBrk="1" hangingPunct="1">
              <a:lnSpc>
                <a:spcPct val="90000"/>
              </a:lnSpc>
            </a:pPr>
            <a:r>
              <a:rPr lang="en-US" altLang="zh-TW" sz="2000" dirty="0">
                <a:latin typeface="Arial" panose="020B0604020202020204" pitchFamily="34" charset="0"/>
                <a:ea typeface="新細明體" panose="02020500000000000000" charset="-120"/>
                <a:cs typeface="Arial" panose="020B0604020202020204" pitchFamily="34" charset="0"/>
              </a:rPr>
              <a:t>The model is represented as classification rules, decision trees, or mathematical formulae</a:t>
            </a:r>
            <a:endParaRPr lang="en-US" altLang="zh-TW" sz="2000" dirty="0">
              <a:latin typeface="Arial" panose="020B0604020202020204" pitchFamily="34" charset="0"/>
              <a:ea typeface="新細明體" panose="02020500000000000000" charset="-120"/>
              <a:cs typeface="Arial" panose="020B0604020202020204" pitchFamily="34" charset="0"/>
            </a:endParaRPr>
          </a:p>
          <a:p>
            <a:pPr eaLnBrk="1" hangingPunct="1">
              <a:lnSpc>
                <a:spcPct val="90000"/>
              </a:lnSpc>
            </a:pPr>
            <a:r>
              <a:rPr lang="en-US" altLang="zh-TW" sz="2000" dirty="0">
                <a:solidFill>
                  <a:schemeClr val="accent2"/>
                </a:solidFill>
                <a:latin typeface="Arial" panose="020B0604020202020204" pitchFamily="34" charset="0"/>
                <a:ea typeface="新細明體" panose="02020500000000000000" charset="-120"/>
                <a:cs typeface="Arial" panose="020B0604020202020204" pitchFamily="34" charset="0"/>
              </a:rPr>
              <a:t>Model usage</a:t>
            </a:r>
            <a:r>
              <a:rPr lang="en-US" altLang="zh-TW" sz="2000" dirty="0">
                <a:latin typeface="Arial" panose="020B0604020202020204" pitchFamily="34" charset="0"/>
                <a:ea typeface="新細明體" panose="02020500000000000000" charset="-120"/>
                <a:cs typeface="Arial" panose="020B0604020202020204" pitchFamily="34" charset="0"/>
              </a:rPr>
              <a:t>: for classifying future or unknown objects</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1" eaLnBrk="1" hangingPunct="1">
              <a:lnSpc>
                <a:spcPct val="90000"/>
              </a:lnSpc>
            </a:pPr>
            <a:r>
              <a:rPr lang="en-US" altLang="zh-TW" sz="2000" dirty="0">
                <a:solidFill>
                  <a:schemeClr val="accent2"/>
                </a:solidFill>
                <a:latin typeface="Arial" panose="020B0604020202020204" pitchFamily="34" charset="0"/>
                <a:ea typeface="新細明體" panose="02020500000000000000" charset="-120"/>
                <a:cs typeface="Arial" panose="020B0604020202020204" pitchFamily="34" charset="0"/>
              </a:rPr>
              <a:t>Estimate accuracy </a:t>
            </a:r>
            <a:r>
              <a:rPr lang="en-US" altLang="zh-TW" sz="2000" dirty="0">
                <a:latin typeface="Arial" panose="020B0604020202020204" pitchFamily="34" charset="0"/>
                <a:ea typeface="新細明體" panose="02020500000000000000" charset="-120"/>
                <a:cs typeface="Arial" panose="020B0604020202020204" pitchFamily="34" charset="0"/>
              </a:rPr>
              <a:t>of the model</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2" eaLnBrk="1" hangingPunct="1">
              <a:lnSpc>
                <a:spcPct val="90000"/>
              </a:lnSpc>
            </a:pPr>
            <a:r>
              <a:rPr lang="en-US" altLang="zh-TW" sz="2000" dirty="0">
                <a:latin typeface="Arial" panose="020B0604020202020204" pitchFamily="34" charset="0"/>
                <a:ea typeface="新細明體" panose="02020500000000000000" charset="-120"/>
                <a:cs typeface="Arial" panose="020B0604020202020204" pitchFamily="34" charset="0"/>
              </a:rPr>
              <a:t>The known label of test sample is compared with the classified result from the model</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2" eaLnBrk="1" hangingPunct="1">
              <a:lnSpc>
                <a:spcPct val="90000"/>
              </a:lnSpc>
            </a:pPr>
            <a:r>
              <a:rPr lang="en-US" altLang="zh-TW" sz="2000" dirty="0">
                <a:latin typeface="Arial" panose="020B0604020202020204" pitchFamily="34" charset="0"/>
                <a:ea typeface="新細明體" panose="02020500000000000000" charset="-120"/>
                <a:cs typeface="Arial" panose="020B0604020202020204" pitchFamily="34" charset="0"/>
              </a:rPr>
              <a:t>Accuracy rate is the percentage of test set samples that are correctly classified by the model</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2" eaLnBrk="1" hangingPunct="1">
              <a:lnSpc>
                <a:spcPct val="90000"/>
              </a:lnSpc>
            </a:pPr>
            <a:r>
              <a:rPr lang="en-US" altLang="zh-TW" sz="2000" dirty="0">
                <a:latin typeface="Arial" panose="020B0604020202020204" pitchFamily="34" charset="0"/>
                <a:ea typeface="新細明體" panose="02020500000000000000" charset="-120"/>
                <a:cs typeface="Arial" panose="020B0604020202020204" pitchFamily="34" charset="0"/>
              </a:rPr>
              <a:t>Test set is independent of training set, otherwise over-fitting will occur</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1" eaLnBrk="1" hangingPunct="1">
              <a:lnSpc>
                <a:spcPct val="90000"/>
              </a:lnSpc>
            </a:pPr>
            <a:r>
              <a:rPr lang="en-US" altLang="zh-TW" sz="2000" dirty="0">
                <a:latin typeface="Arial" panose="020B0604020202020204" pitchFamily="34" charset="0"/>
                <a:ea typeface="新細明體" panose="02020500000000000000" charset="-120"/>
                <a:cs typeface="Arial" panose="020B0604020202020204" pitchFamily="34" charset="0"/>
              </a:rPr>
              <a:t>If the accuracy is acceptable, use the model to </a:t>
            </a:r>
            <a:r>
              <a:rPr lang="en-US" altLang="zh-TW" sz="2000" dirty="0">
                <a:solidFill>
                  <a:schemeClr val="accent2"/>
                </a:solidFill>
                <a:latin typeface="Arial" panose="020B0604020202020204" pitchFamily="34" charset="0"/>
                <a:ea typeface="新細明體" panose="02020500000000000000" charset="-120"/>
                <a:cs typeface="Arial" panose="020B0604020202020204" pitchFamily="34" charset="0"/>
              </a:rPr>
              <a:t>classify data </a:t>
            </a:r>
            <a:r>
              <a:rPr lang="en-US" altLang="zh-TW" sz="2000" dirty="0">
                <a:latin typeface="Arial" panose="020B0604020202020204" pitchFamily="34" charset="0"/>
                <a:ea typeface="新細明體" panose="02020500000000000000" charset="-120"/>
                <a:cs typeface="Arial" panose="020B0604020202020204" pitchFamily="34" charset="0"/>
              </a:rPr>
              <a:t>tuples whose class labels are not known</a:t>
            </a:r>
            <a:endParaRPr lang="en-US" altLang="zh-TW" sz="2000" dirty="0">
              <a:latin typeface="Arial" panose="020B0604020202020204" pitchFamily="34" charset="0"/>
              <a:ea typeface="新細明體" panose="02020500000000000000" charset="-120"/>
              <a:cs typeface="Arial" panose="020B0604020202020204" pitchFamily="34" charset="0"/>
            </a:endParaRPr>
          </a:p>
        </p:txBody>
      </p:sp>
      <mc:AlternateContent xmlns:mc="http://schemas.openxmlformats.org/markup-compatibility/2006" xmlns:p14="http://schemas.microsoft.com/office/powerpoint/2010/main">
        <mc:Choice Requires="p14">
          <p:contentPart r:id="rId1" p14:bwMode="auto">
            <p14:nvContentPartPr>
              <p14:cNvPr id="2" name="筆跡 1"/>
              <p14:cNvContentPartPr/>
              <p14:nvPr/>
            </p14:nvContentPartPr>
            <p14:xfrm>
              <a:off x="8348760" y="3039840"/>
              <a:ext cx="360" cy="360"/>
            </p14:xfrm>
          </p:contentPart>
        </mc:Choice>
        <mc:Fallback xmlns="">
          <p:pic>
            <p:nvPicPr>
              <p:cNvPr id="2" name="筆跡 1"/>
            </p:nvPicPr>
            <p:blipFill>
              <a:blip r:embed="rId2"/>
            </p:blipFill>
            <p:spPr>
              <a:xfrm>
                <a:off x="8348760" y="3039840"/>
                <a:ext cx="360" cy="36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926465" y="619125"/>
            <a:ext cx="10339070" cy="5619750"/>
          </a:xfrm>
          <a:prstGeom prst="rect">
            <a:avLst/>
          </a:prstGeom>
        </p:spPr>
      </p:pic>
    </p:spTree>
  </p:cSld>
  <p:clrMapOvr>
    <a:masterClrMapping/>
  </p:clrMapOvr>
  <p:transition>
    <p:zoom/>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a:defRPr/>
            </a:pPr>
            <a:fld id="{4F1D6A66-EAFE-4911-A3E4-A4E2E7C6AB90}" type="slidenum">
              <a:rPr lang="zh-TW" altLang="en-US" smtClean="0"/>
            </a:fld>
            <a:endParaRPr lang="en-US" altLang="zh-TW"/>
          </a:p>
        </p:txBody>
      </p:sp>
      <p:sp>
        <p:nvSpPr>
          <p:cNvPr id="5" name="標題 4"/>
          <p:cNvSpPr>
            <a:spLocks noGrp="1"/>
          </p:cNvSpPr>
          <p:nvPr>
            <p:ph type="ctrTitle"/>
          </p:nvPr>
        </p:nvSpPr>
        <p:spPr>
          <a:xfrm>
            <a:off x="152400" y="1524000"/>
            <a:ext cx="10468864" cy="1828800"/>
          </a:xfrm>
        </p:spPr>
        <p:txBody>
          <a:bodyPr/>
          <a:lstStyle/>
          <a:p>
            <a:r>
              <a:rPr lang="en-US" altLang="zh-TW" sz="6000" dirty="0">
                <a:latin typeface="Arial" panose="020B0604020202020204" pitchFamily="34" charset="0"/>
                <a:ea typeface="新細明體" panose="02020500000000000000" charset="-120"/>
                <a:cs typeface="Arial" panose="020B0604020202020204" pitchFamily="34" charset="0"/>
              </a:rPr>
              <a:t>Bayesian Classification</a:t>
            </a:r>
            <a:endParaRPr lang="zh-TW"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2"/>
          <p:cNvSpPr>
            <a:spLocks noGrp="1" noChangeArrowheads="1"/>
          </p:cNvSpPr>
          <p:nvPr>
            <p:ph type="title"/>
          </p:nvPr>
        </p:nvSpPr>
        <p:spPr>
          <a:xfrm>
            <a:off x="533400" y="1066800"/>
            <a:ext cx="8191500" cy="685800"/>
          </a:xfrm>
          <a:noFill/>
        </p:spPr>
        <p:txBody>
          <a:bodyPr vert="horz" wrap="square" lIns="92075" tIns="46038" rIns="92075" bIns="46038" numCol="1" anchor="ctr" anchorCtr="0" compatLnSpc="1"/>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Bayesian Classification: Why?</a:t>
            </a:r>
            <a:endParaRPr lang="en-US" altLang="zh-TW" sz="2000" dirty="0">
              <a:latin typeface="Arial" panose="020B0604020202020204" pitchFamily="34" charset="0"/>
              <a:ea typeface="新細明體" panose="02020500000000000000" charset="-120"/>
              <a:cs typeface="Arial" panose="020B0604020202020204" pitchFamily="34" charset="0"/>
            </a:endParaRPr>
          </a:p>
        </p:txBody>
      </p:sp>
      <p:sp>
        <p:nvSpPr>
          <p:cNvPr id="36870" name="Rectangle 3"/>
          <p:cNvSpPr>
            <a:spLocks noGrp="1" noChangeArrowheads="1"/>
          </p:cNvSpPr>
          <p:nvPr>
            <p:ph idx="1"/>
          </p:nvPr>
        </p:nvSpPr>
        <p:spPr>
          <a:xfrm>
            <a:off x="533400" y="1905000"/>
            <a:ext cx="11049000" cy="5105400"/>
          </a:xfrm>
          <a:noFill/>
        </p:spPr>
        <p:txBody>
          <a:bodyPr vert="horz" wrap="square" lIns="92075" tIns="46038" rIns="92075" bIns="46038" numCol="1" anchor="t" anchorCtr="0" compatLnSpc="1"/>
          <a:lstStyle/>
          <a:p>
            <a:pPr>
              <a:lnSpc>
                <a:spcPct val="85000"/>
              </a:lnSpc>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A statistical classifier: performs </a:t>
            </a:r>
            <a:r>
              <a:rPr lang="en-US" altLang="zh-TW" sz="2800" dirty="0">
                <a:solidFill>
                  <a:schemeClr val="accent2"/>
                </a:solidFill>
                <a:latin typeface="Arial" panose="020B0604020202020204" pitchFamily="34" charset="0"/>
                <a:ea typeface="新細明體" panose="02020500000000000000" charset="-120"/>
                <a:cs typeface="Arial" panose="020B0604020202020204" pitchFamily="34" charset="0"/>
              </a:rPr>
              <a:t>probabilistic prediction</a:t>
            </a:r>
            <a:r>
              <a:rPr lang="en-US" altLang="zh-TW" sz="2800" i="1" dirty="0">
                <a:latin typeface="Arial" panose="020B0604020202020204" pitchFamily="34" charset="0"/>
                <a:ea typeface="新細明體" panose="02020500000000000000" charset="-120"/>
                <a:cs typeface="Arial" panose="020B0604020202020204" pitchFamily="34" charset="0"/>
              </a:rPr>
              <a:t>, i.e.,</a:t>
            </a:r>
            <a:r>
              <a:rPr lang="en-US" altLang="zh-TW" sz="2800" dirty="0">
                <a:latin typeface="Arial" panose="020B0604020202020204" pitchFamily="34" charset="0"/>
                <a:ea typeface="新細明體" panose="02020500000000000000" charset="-120"/>
                <a:cs typeface="Arial" panose="020B0604020202020204" pitchFamily="34" charset="0"/>
              </a:rPr>
              <a:t> predicts class membership probabilities</a:t>
            </a:r>
            <a:endParaRPr lang="en-US" altLang="zh-TW" sz="2800" dirty="0">
              <a:latin typeface="Arial" panose="020B0604020202020204" pitchFamily="34" charset="0"/>
              <a:ea typeface="新細明體" panose="02020500000000000000" charset="-120"/>
              <a:cs typeface="Arial" panose="020B0604020202020204" pitchFamily="34" charset="0"/>
            </a:endParaRPr>
          </a:p>
          <a:p>
            <a:pPr>
              <a:lnSpc>
                <a:spcPct val="85000"/>
              </a:lnSpc>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Foundation: Based on Bayes’ Theorem. </a:t>
            </a:r>
            <a:endParaRPr lang="en-US" altLang="zh-TW" sz="2800" dirty="0">
              <a:latin typeface="Arial" panose="020B0604020202020204" pitchFamily="34" charset="0"/>
              <a:ea typeface="新細明體" panose="02020500000000000000" charset="-120"/>
              <a:cs typeface="Arial" panose="020B0604020202020204" pitchFamily="34" charset="0"/>
            </a:endParaRPr>
          </a:p>
          <a:p>
            <a:pPr>
              <a:lnSpc>
                <a:spcPct val="85000"/>
              </a:lnSpc>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Performance: A simple Bayesian classifier, </a:t>
            </a:r>
            <a:r>
              <a:rPr lang="en-US" altLang="zh-TW" sz="2800" dirty="0">
                <a:solidFill>
                  <a:schemeClr val="accent2"/>
                </a:solidFill>
                <a:latin typeface="Arial" panose="020B0604020202020204" pitchFamily="34" charset="0"/>
                <a:ea typeface="新細明體" panose="02020500000000000000" charset="-120"/>
                <a:cs typeface="Arial" panose="020B0604020202020204" pitchFamily="34" charset="0"/>
              </a:rPr>
              <a:t>naïve Bayesian </a:t>
            </a:r>
            <a:r>
              <a:rPr lang="en-US" altLang="zh-TW" sz="2800" i="1" dirty="0">
                <a:solidFill>
                  <a:schemeClr val="accent2"/>
                </a:solidFill>
                <a:latin typeface="Arial" panose="020B0604020202020204" pitchFamily="34" charset="0"/>
                <a:ea typeface="新細明體" panose="02020500000000000000" charset="-120"/>
                <a:cs typeface="Arial" panose="020B0604020202020204" pitchFamily="34" charset="0"/>
              </a:rPr>
              <a:t>classifier</a:t>
            </a:r>
            <a:r>
              <a:rPr lang="en-US" altLang="zh-TW" sz="2800" dirty="0">
                <a:latin typeface="Arial" panose="020B0604020202020204" pitchFamily="34" charset="0"/>
                <a:ea typeface="新細明體" panose="02020500000000000000" charset="-120"/>
                <a:cs typeface="Arial" panose="020B0604020202020204" pitchFamily="34" charset="0"/>
              </a:rPr>
              <a:t>, has comparable performance with decision tree and selected neural network classifiers</a:t>
            </a:r>
            <a:endParaRPr lang="en-US" altLang="zh-TW" sz="2800" dirty="0">
              <a:latin typeface="Arial" panose="020B0604020202020204" pitchFamily="34" charset="0"/>
              <a:ea typeface="新細明體" panose="02020500000000000000" charset="-120"/>
              <a:cs typeface="Arial" panose="020B0604020202020204" pitchFamily="34" charset="0"/>
            </a:endParaRPr>
          </a:p>
          <a:p>
            <a:pPr>
              <a:lnSpc>
                <a:spcPct val="85000"/>
              </a:lnSpc>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Incremental: Each training example can incrementally increase/decrease the probability that a hypothesis is correct — prior knowledge can be combined with observed data</a:t>
            </a:r>
            <a:endParaRPr lang="en-US" altLang="zh-TW" sz="2800" dirty="0">
              <a:latin typeface="Arial" panose="020B0604020202020204" pitchFamily="34" charset="0"/>
              <a:ea typeface="新細明體" panose="02020500000000000000" charset="-120"/>
              <a:cs typeface="Arial" panose="020B0604020202020204" pitchFamily="34" charset="0"/>
            </a:endParaRPr>
          </a:p>
          <a:p>
            <a:pPr>
              <a:lnSpc>
                <a:spcPct val="85000"/>
              </a:lnSpc>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Standard: Even when Bayesian methods are computationally intractable, they can provide a standard of optimal decision making against which other methods can be measured</a:t>
            </a:r>
            <a:endParaRPr lang="en-US" altLang="zh-TW" sz="2800"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Rectangle 2"/>
          <p:cNvSpPr>
            <a:spLocks noGrp="1" noChangeArrowheads="1"/>
          </p:cNvSpPr>
          <p:nvPr>
            <p:ph type="title"/>
          </p:nvPr>
        </p:nvSpPr>
        <p:spPr>
          <a:xfrm>
            <a:off x="685800" y="1077686"/>
            <a:ext cx="7620000" cy="762000"/>
          </a:xfrm>
        </p:spPr>
        <p:txBody>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Bayesian Theorem: Basics</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37894" name="Rectangle 3"/>
          <p:cNvSpPr>
            <a:spLocks noGrp="1" noChangeArrowheads="1"/>
          </p:cNvSpPr>
          <p:nvPr>
            <p:ph idx="1"/>
          </p:nvPr>
        </p:nvSpPr>
        <p:spPr>
          <a:xfrm>
            <a:off x="533400" y="1860732"/>
            <a:ext cx="11049000" cy="5029200"/>
          </a:xfrm>
        </p:spPr>
        <p:txBody>
          <a:bodyPr/>
          <a:lstStyle/>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Let </a:t>
            </a:r>
            <a:r>
              <a:rPr lang="en-US" altLang="zh-TW" sz="2400" b="1" dirty="0">
                <a:latin typeface="Arial" panose="020B0604020202020204" pitchFamily="34" charset="0"/>
                <a:ea typeface="新細明體" panose="02020500000000000000" charset="-120"/>
                <a:cs typeface="Arial" panose="020B0604020202020204" pitchFamily="34" charset="0"/>
              </a:rPr>
              <a:t>X</a:t>
            </a:r>
            <a:r>
              <a:rPr lang="en-US" altLang="zh-TW" sz="2400" dirty="0">
                <a:latin typeface="Arial" panose="020B0604020202020204" pitchFamily="34" charset="0"/>
                <a:ea typeface="新細明體" panose="02020500000000000000" charset="-120"/>
                <a:cs typeface="Arial" panose="020B0604020202020204" pitchFamily="34" charset="0"/>
              </a:rPr>
              <a:t> be a data sample (</a:t>
            </a:r>
            <a:r>
              <a:rPr lang="en-US" altLang="zh-TW" sz="2400" dirty="0">
                <a:solidFill>
                  <a:schemeClr val="accent2"/>
                </a:solidFill>
                <a:latin typeface="Arial" panose="020B0604020202020204" pitchFamily="34" charset="0"/>
                <a:ea typeface="新細明體" panose="02020500000000000000" charset="-120"/>
                <a:cs typeface="Arial" panose="020B0604020202020204" pitchFamily="34" charset="0"/>
              </a:rPr>
              <a:t>evidence</a:t>
            </a:r>
            <a:r>
              <a:rPr lang="en-US" altLang="zh-TW" sz="2400" dirty="0">
                <a:latin typeface="Arial" panose="020B0604020202020204" pitchFamily="34" charset="0"/>
                <a:ea typeface="新細明體" panose="02020500000000000000" charset="-120"/>
                <a:cs typeface="Arial" panose="020B0604020202020204" pitchFamily="34" charset="0"/>
              </a:rPr>
              <a:t>): class label is unknown</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Let H be a </a:t>
            </a:r>
            <a:r>
              <a:rPr lang="en-US" altLang="zh-TW" sz="2400" dirty="0">
                <a:solidFill>
                  <a:schemeClr val="accent2"/>
                </a:solidFill>
                <a:latin typeface="Arial" panose="020B0604020202020204" pitchFamily="34" charset="0"/>
                <a:ea typeface="新細明體" panose="02020500000000000000" charset="-120"/>
                <a:cs typeface="Arial" panose="020B0604020202020204" pitchFamily="34" charset="0"/>
              </a:rPr>
              <a:t>hypothesis</a:t>
            </a:r>
            <a:r>
              <a:rPr lang="en-US" altLang="zh-TW" sz="2400" dirty="0">
                <a:latin typeface="Arial" panose="020B0604020202020204" pitchFamily="34" charset="0"/>
                <a:ea typeface="新細明體" panose="02020500000000000000" charset="-120"/>
                <a:cs typeface="Arial" panose="020B0604020202020204" pitchFamily="34" charset="0"/>
              </a:rPr>
              <a:t> that X belongs to class C</a:t>
            </a:r>
            <a:r>
              <a:rPr lang="en-US" altLang="zh-TW" sz="2400" baseline="-25000" dirty="0">
                <a:latin typeface="Arial" panose="020B0604020202020204" pitchFamily="34" charset="0"/>
                <a:ea typeface="新細明體" panose="02020500000000000000" charset="-120"/>
                <a:cs typeface="Arial" panose="020B0604020202020204" pitchFamily="34" charset="0"/>
              </a:rPr>
              <a:t>i</a:t>
            </a:r>
            <a:r>
              <a:rPr lang="en-US" altLang="zh-TW" sz="2400" dirty="0">
                <a:latin typeface="Arial" panose="020B0604020202020204" pitchFamily="34" charset="0"/>
                <a:ea typeface="新細明體" panose="02020500000000000000" charset="-120"/>
                <a:cs typeface="Arial" panose="020B0604020202020204" pitchFamily="34" charset="0"/>
              </a:rPr>
              <a:t>, </a:t>
            </a:r>
            <a:r>
              <a:rPr lang="en-US" altLang="zh-TW" sz="2400" dirty="0" err="1">
                <a:latin typeface="Arial" panose="020B0604020202020204" pitchFamily="34" charset="0"/>
                <a:ea typeface="新細明體" panose="02020500000000000000" charset="-120"/>
                <a:cs typeface="Arial" panose="020B0604020202020204" pitchFamily="34" charset="0"/>
              </a:rPr>
              <a:t>i</a:t>
            </a:r>
            <a:r>
              <a:rPr lang="en-US" altLang="zh-TW" sz="2400" dirty="0">
                <a:latin typeface="Arial" panose="020B0604020202020204" pitchFamily="34" charset="0"/>
                <a:ea typeface="新細明體" panose="02020500000000000000" charset="-120"/>
                <a:cs typeface="Arial" panose="020B0604020202020204" pitchFamily="34" charset="0"/>
              </a:rPr>
              <a:t>=1, 2, …, k</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Classification is to determine P(H|</a:t>
            </a:r>
            <a:r>
              <a:rPr lang="en-US" altLang="zh-TW" sz="2400" b="1" dirty="0">
                <a:latin typeface="Arial" panose="020B0604020202020204" pitchFamily="34" charset="0"/>
                <a:ea typeface="新細明體" panose="02020500000000000000" charset="-120"/>
                <a:cs typeface="Arial" panose="020B0604020202020204" pitchFamily="34" charset="0"/>
              </a:rPr>
              <a:t>X</a:t>
            </a:r>
            <a:r>
              <a:rPr lang="en-US" altLang="zh-TW" sz="2400" dirty="0">
                <a:latin typeface="Arial" panose="020B0604020202020204" pitchFamily="34" charset="0"/>
                <a:ea typeface="新細明體" panose="02020500000000000000" charset="-120"/>
                <a:cs typeface="Arial" panose="020B0604020202020204" pitchFamily="34" charset="0"/>
              </a:rPr>
              <a:t>), the probability that the hypothesis holds given the observed data sample </a:t>
            </a:r>
            <a:r>
              <a:rPr lang="en-US" altLang="zh-TW" sz="2400" b="1" dirty="0">
                <a:latin typeface="Arial" panose="020B0604020202020204" pitchFamily="34" charset="0"/>
                <a:ea typeface="新細明體" panose="02020500000000000000" charset="-120"/>
                <a:cs typeface="Arial" panose="020B0604020202020204" pitchFamily="34" charset="0"/>
              </a:rPr>
              <a:t>X</a:t>
            </a:r>
            <a:endParaRPr lang="en-US" altLang="zh-TW" sz="2400" b="1"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P(H) (</a:t>
            </a:r>
            <a:r>
              <a:rPr lang="en-US" altLang="zh-TW" sz="2400" dirty="0">
                <a:solidFill>
                  <a:schemeClr val="accent2"/>
                </a:solidFill>
                <a:latin typeface="Arial" panose="020B0604020202020204" pitchFamily="34" charset="0"/>
                <a:ea typeface="新細明體" panose="02020500000000000000" charset="-120"/>
                <a:cs typeface="Arial" panose="020B0604020202020204" pitchFamily="34" charset="0"/>
              </a:rPr>
              <a:t>prior probability</a:t>
            </a:r>
            <a:r>
              <a:rPr lang="en-US" altLang="zh-TW" sz="2400" dirty="0">
                <a:latin typeface="Arial" panose="020B0604020202020204" pitchFamily="34" charset="0"/>
                <a:ea typeface="新細明體" panose="02020500000000000000" charset="-120"/>
                <a:cs typeface="Arial" panose="020B0604020202020204" pitchFamily="34" charset="0"/>
              </a:rPr>
              <a:t>), the initial probability</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E.g.,</a:t>
            </a:r>
            <a:r>
              <a:rPr lang="en-US" altLang="zh-TW" b="1" dirty="0">
                <a:latin typeface="Arial" panose="020B0604020202020204" pitchFamily="34" charset="0"/>
                <a:ea typeface="新細明體" panose="02020500000000000000" charset="-120"/>
                <a:cs typeface="Arial" panose="020B0604020202020204" pitchFamily="34" charset="0"/>
              </a:rPr>
              <a:t> X</a:t>
            </a:r>
            <a:r>
              <a:rPr lang="en-US" altLang="zh-TW" dirty="0">
                <a:latin typeface="Arial" panose="020B0604020202020204" pitchFamily="34" charset="0"/>
                <a:ea typeface="新細明體" panose="02020500000000000000" charset="-120"/>
                <a:cs typeface="Arial" panose="020B0604020202020204" pitchFamily="34" charset="0"/>
              </a:rPr>
              <a:t> will buy computer, regardless of age, income, …</a:t>
            </a:r>
            <a:endParaRPr lang="en-US" altLang="zh-TW"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P(</a:t>
            </a:r>
            <a:r>
              <a:rPr lang="en-US" altLang="zh-TW" sz="2400" b="1" dirty="0">
                <a:latin typeface="Arial" panose="020B0604020202020204" pitchFamily="34" charset="0"/>
                <a:ea typeface="新細明體" panose="02020500000000000000" charset="-120"/>
                <a:cs typeface="Arial" panose="020B0604020202020204" pitchFamily="34" charset="0"/>
              </a:rPr>
              <a:t>X</a:t>
            </a:r>
            <a:r>
              <a:rPr lang="en-US" altLang="zh-TW" sz="2400" dirty="0">
                <a:latin typeface="Arial" panose="020B0604020202020204" pitchFamily="34" charset="0"/>
                <a:ea typeface="新細明體" panose="02020500000000000000" charset="-120"/>
                <a:cs typeface="Arial" panose="020B0604020202020204" pitchFamily="34" charset="0"/>
              </a:rPr>
              <a:t>): probability that sample data is observed</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P(</a:t>
            </a:r>
            <a:r>
              <a:rPr lang="en-US" altLang="zh-TW" sz="2400" b="1" dirty="0">
                <a:latin typeface="Arial" panose="020B0604020202020204" pitchFamily="34" charset="0"/>
                <a:ea typeface="新細明體" panose="02020500000000000000" charset="-120"/>
                <a:cs typeface="Arial" panose="020B0604020202020204" pitchFamily="34" charset="0"/>
              </a:rPr>
              <a:t>X</a:t>
            </a:r>
            <a:r>
              <a:rPr lang="en-US" altLang="zh-TW" sz="2400" dirty="0">
                <a:latin typeface="Arial" panose="020B0604020202020204" pitchFamily="34" charset="0"/>
                <a:ea typeface="新細明體" panose="02020500000000000000" charset="-120"/>
                <a:cs typeface="Arial" panose="020B0604020202020204" pitchFamily="34" charset="0"/>
              </a:rPr>
              <a:t>|H) (</a:t>
            </a:r>
            <a:r>
              <a:rPr lang="en-US" altLang="zh-TW" sz="2400" dirty="0">
                <a:solidFill>
                  <a:schemeClr val="accent2"/>
                </a:solidFill>
                <a:latin typeface="Arial" panose="020B0604020202020204" pitchFamily="34" charset="0"/>
                <a:ea typeface="新細明體" panose="02020500000000000000" charset="-120"/>
                <a:cs typeface="Arial" panose="020B0604020202020204" pitchFamily="34" charset="0"/>
              </a:rPr>
              <a:t>posteriori probability</a:t>
            </a:r>
            <a:r>
              <a:rPr lang="en-US" altLang="zh-TW" sz="2400" dirty="0">
                <a:latin typeface="Arial" panose="020B0604020202020204" pitchFamily="34" charset="0"/>
                <a:ea typeface="新細明體" panose="02020500000000000000" charset="-120"/>
                <a:cs typeface="Arial" panose="020B0604020202020204" pitchFamily="34" charset="0"/>
              </a:rPr>
              <a:t>), the probability of observing the sample </a:t>
            </a:r>
            <a:r>
              <a:rPr lang="en-US" altLang="zh-TW" sz="2400" b="1" dirty="0">
                <a:latin typeface="Arial" panose="020B0604020202020204" pitchFamily="34" charset="0"/>
                <a:ea typeface="新細明體" panose="02020500000000000000" charset="-120"/>
                <a:cs typeface="Arial" panose="020B0604020202020204" pitchFamily="34" charset="0"/>
              </a:rPr>
              <a:t>X</a:t>
            </a:r>
            <a:r>
              <a:rPr lang="en-US" altLang="zh-TW" sz="2400" dirty="0">
                <a:latin typeface="Arial" panose="020B0604020202020204" pitchFamily="34" charset="0"/>
                <a:ea typeface="新細明體" panose="02020500000000000000" charset="-120"/>
                <a:cs typeface="Arial" panose="020B0604020202020204" pitchFamily="34" charset="0"/>
              </a:rPr>
              <a:t>, given that the hypothesis holds</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E.g.,</a:t>
            </a:r>
            <a:r>
              <a:rPr lang="en-US" altLang="zh-TW" b="1" dirty="0">
                <a:latin typeface="Arial" panose="020B0604020202020204" pitchFamily="34" charset="0"/>
                <a:ea typeface="新細明體" panose="02020500000000000000" charset="-120"/>
                <a:cs typeface="Arial" panose="020B0604020202020204" pitchFamily="34" charset="0"/>
              </a:rPr>
              <a:t> </a:t>
            </a:r>
            <a:r>
              <a:rPr lang="en-US" altLang="zh-TW" dirty="0">
                <a:latin typeface="Arial" panose="020B0604020202020204" pitchFamily="34" charset="0"/>
                <a:ea typeface="新細明體" panose="02020500000000000000" charset="-120"/>
                <a:cs typeface="Arial" panose="020B0604020202020204" pitchFamily="34" charset="0"/>
              </a:rPr>
              <a:t>Given that</a:t>
            </a:r>
            <a:r>
              <a:rPr lang="en-US" altLang="zh-TW" b="1" dirty="0">
                <a:latin typeface="Arial" panose="020B0604020202020204" pitchFamily="34" charset="0"/>
                <a:ea typeface="新細明體" panose="02020500000000000000" charset="-120"/>
                <a:cs typeface="Arial" panose="020B0604020202020204" pitchFamily="34" charset="0"/>
              </a:rPr>
              <a:t> X</a:t>
            </a:r>
            <a:r>
              <a:rPr lang="en-US" altLang="zh-TW" dirty="0">
                <a:latin typeface="Arial" panose="020B0604020202020204" pitchFamily="34" charset="0"/>
                <a:ea typeface="新細明體" panose="02020500000000000000" charset="-120"/>
                <a:cs typeface="Arial" panose="020B0604020202020204" pitchFamily="34" charset="0"/>
              </a:rPr>
              <a:t> will buy computer, the prob. that X is a student with age &lt;=30, medium income, and </a:t>
            </a:r>
            <a:r>
              <a:rPr lang="en-US" altLang="zh-TW" dirty="0" err="1">
                <a:latin typeface="Arial" panose="020B0604020202020204" pitchFamily="34" charset="0"/>
                <a:ea typeface="新細明體" panose="02020500000000000000" charset="-120"/>
                <a:cs typeface="Arial" panose="020B0604020202020204" pitchFamily="34" charset="0"/>
              </a:rPr>
              <a:t>credit_rating</a:t>
            </a:r>
            <a:r>
              <a:rPr lang="en-US" altLang="zh-TW" dirty="0">
                <a:latin typeface="Arial" panose="020B0604020202020204" pitchFamily="34" charset="0"/>
                <a:ea typeface="新細明體" panose="02020500000000000000" charset="-120"/>
                <a:cs typeface="Arial" panose="020B0604020202020204" pitchFamily="34" charset="0"/>
              </a:rPr>
              <a:t>=Fair</a:t>
            </a:r>
            <a:endParaRPr lang="en-US" altLang="zh-TW" dirty="0">
              <a:latin typeface="Arial" panose="020B0604020202020204" pitchFamily="34" charset="0"/>
              <a:ea typeface="新細明體" panose="02020500000000000000" charset="-120"/>
              <a:cs typeface="Arial" panose="020B0604020202020204" pitchFamily="34" charset="0"/>
            </a:endParaRPr>
          </a:p>
        </p:txBody>
      </p:sp>
      <p:sp>
        <p:nvSpPr>
          <p:cNvPr id="2" name="文字方塊 1"/>
          <p:cNvSpPr txBox="1"/>
          <p:nvPr/>
        </p:nvSpPr>
        <p:spPr>
          <a:xfrm>
            <a:off x="2590800" y="5943600"/>
            <a:ext cx="7848600" cy="674031"/>
          </a:xfrm>
          <a:prstGeom prst="rect">
            <a:avLst/>
          </a:prstGeom>
          <a:noFill/>
        </p:spPr>
        <p:txBody>
          <a:bodyPr wrap="square" rtlCol="0">
            <a:spAutoFit/>
          </a:bodyPr>
          <a:lstStyle/>
          <a:p>
            <a:pPr eaLnBrk="1" hangingPunct="1">
              <a:lnSpc>
                <a:spcPct val="110000"/>
              </a:lnSpc>
            </a:pPr>
            <a:r>
              <a:rPr lang="en-US" altLang="zh-TW" dirty="0">
                <a:solidFill>
                  <a:schemeClr val="accent1"/>
                </a:solidFill>
              </a:rPr>
              <a:t>X = (age &lt;=30, Income = medium, Student = yes, </a:t>
            </a:r>
            <a:r>
              <a:rPr lang="en-US" altLang="zh-TW" dirty="0" err="1">
                <a:solidFill>
                  <a:schemeClr val="accent1"/>
                </a:solidFill>
              </a:rPr>
              <a:t>Credit_rating</a:t>
            </a:r>
            <a:r>
              <a:rPr lang="en-US" altLang="zh-TW" dirty="0">
                <a:solidFill>
                  <a:schemeClr val="accent1"/>
                </a:solidFill>
              </a:rPr>
              <a:t> = fair)</a:t>
            </a:r>
            <a:endParaRPr lang="en-US" altLang="zh-TW" dirty="0">
              <a:solidFill>
                <a:schemeClr val="accent1"/>
              </a:solidFill>
            </a:endParaRPr>
          </a:p>
          <a:p>
            <a:endParaRPr lang="zh-TW" altLang="en-US" dirty="0">
              <a:solidFill>
                <a:schemeClr val="accent1"/>
              </a:solidFill>
            </a:endParaRPr>
          </a:p>
        </p:txBody>
      </p:sp>
      <p:graphicFrame>
        <p:nvGraphicFramePr>
          <p:cNvPr id="5" name="Object 5"/>
          <p:cNvGraphicFramePr/>
          <p:nvPr/>
        </p:nvGraphicFramePr>
        <p:xfrm>
          <a:off x="6781800" y="637255"/>
          <a:ext cx="5135563" cy="5294313"/>
        </p:xfrm>
        <a:graphic>
          <a:graphicData uri="http://schemas.openxmlformats.org/presentationml/2006/ole">
            <mc:AlternateContent xmlns:mc="http://schemas.openxmlformats.org/markup-compatibility/2006">
              <mc:Choice xmlns:v="urn:schemas-microsoft-com:vml" Requires="v">
                <p:oleObj spid="_x0000_s162840" name="工作表" r:id="rId1" imgW="3816985" imgH="3934460" progId="Excel.Sheet.8">
                  <p:embed/>
                </p:oleObj>
              </mc:Choice>
              <mc:Fallback>
                <p:oleObj name="工作表" r:id="rId1" imgW="3816985" imgH="3934460" progId="Excel.Sheet.8">
                  <p:embed/>
                  <p:pic>
                    <p:nvPicPr>
                      <p:cNvPr id="0" name="Object 5"/>
                      <p:cNvPicPr>
                        <a:picLocks noChangeArrowheads="1"/>
                      </p:cNvPicPr>
                      <p:nvPr/>
                    </p:nvPicPr>
                    <p:blipFill>
                      <a:blip r:embed="rId2"/>
                      <a:srcRect/>
                      <a:stretch>
                        <a:fillRect/>
                      </a:stretch>
                    </p:blipFill>
                    <p:spPr bwMode="auto">
                      <a:xfrm>
                        <a:off x="6781800" y="637255"/>
                        <a:ext cx="5135563" cy="529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文字方塊 2"/>
          <p:cNvSpPr txBox="1"/>
          <p:nvPr/>
        </p:nvSpPr>
        <p:spPr>
          <a:xfrm>
            <a:off x="462280" y="637540"/>
            <a:ext cx="6319520" cy="365760"/>
          </a:xfrm>
          <a:prstGeom prst="rect">
            <a:avLst/>
          </a:prstGeom>
          <a:noFill/>
        </p:spPr>
        <p:txBody>
          <a:bodyPr wrap="square" rtlCol="0" anchor="t">
            <a:spAutoFit/>
          </a:bodyPr>
          <a:p>
            <a:r>
              <a:rPr lang="zh-TW" altLang="en-US"/>
              <a:t>已知這筆資料的特徵 X，這筆資料屬於類別 H 的機率是多少</a:t>
            </a:r>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1133475" y="2136140"/>
            <a:ext cx="9925685" cy="3552190"/>
          </a:xfrm>
          <a:prstGeom prst="rect">
            <a:avLst/>
          </a:prstGeom>
        </p:spPr>
      </p:pic>
    </p:spTree>
  </p:cSld>
  <p:clrMapOvr>
    <a:masterClrMapping/>
  </p:clrMapOvr>
  <p:transition>
    <p:zo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a:xfrm>
            <a:off x="609600" y="1219200"/>
            <a:ext cx="5867400" cy="609600"/>
          </a:xfrm>
        </p:spPr>
        <p:txBody>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Bayesian Theorem</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38918" name="Rectangle 3"/>
          <p:cNvSpPr>
            <a:spLocks noGrp="1" noChangeArrowheads="1"/>
          </p:cNvSpPr>
          <p:nvPr>
            <p:ph idx="1"/>
          </p:nvPr>
        </p:nvSpPr>
        <p:spPr>
          <a:xfrm>
            <a:off x="609600" y="1828800"/>
            <a:ext cx="10744200" cy="5029200"/>
          </a:xfrm>
        </p:spPr>
        <p:txBody>
          <a:bodyPr/>
          <a:lstStyle/>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Given training data</a:t>
            </a:r>
            <a:r>
              <a:rPr lang="en-US" altLang="zh-TW" sz="2400" i="1" dirty="0">
                <a:latin typeface="Arial" panose="020B0604020202020204" pitchFamily="34" charset="0"/>
                <a:ea typeface="新細明體" panose="02020500000000000000" charset="-120"/>
                <a:cs typeface="Arial" panose="020B0604020202020204" pitchFamily="34" charset="0"/>
              </a:rPr>
              <a:t> </a:t>
            </a:r>
            <a:r>
              <a:rPr lang="en-US" altLang="zh-TW" sz="2400" b="1" dirty="0">
                <a:latin typeface="Arial" panose="020B0604020202020204" pitchFamily="34" charset="0"/>
                <a:ea typeface="新細明體" panose="02020500000000000000" charset="-120"/>
                <a:cs typeface="Arial" panose="020B0604020202020204" pitchFamily="34" charset="0"/>
              </a:rPr>
              <a:t>X</a:t>
            </a:r>
            <a:r>
              <a:rPr lang="en-US" altLang="zh-TW" sz="2400" i="1" dirty="0">
                <a:latin typeface="Arial" panose="020B0604020202020204" pitchFamily="34" charset="0"/>
                <a:ea typeface="新細明體" panose="02020500000000000000" charset="-120"/>
                <a:cs typeface="Arial" panose="020B0604020202020204" pitchFamily="34" charset="0"/>
              </a:rPr>
              <a:t>, posteriori probability of a hypothesis </a:t>
            </a:r>
            <a:r>
              <a:rPr lang="en-US" altLang="zh-TW" sz="2400" dirty="0">
                <a:latin typeface="Arial" panose="020B0604020202020204" pitchFamily="34" charset="0"/>
                <a:ea typeface="新細明體" panose="02020500000000000000" charset="-120"/>
                <a:cs typeface="Arial" panose="020B0604020202020204" pitchFamily="34" charset="0"/>
              </a:rPr>
              <a:t>H</a:t>
            </a:r>
            <a:r>
              <a:rPr lang="en-US" altLang="zh-TW" sz="2400" i="1" dirty="0">
                <a:latin typeface="Arial" panose="020B0604020202020204" pitchFamily="34" charset="0"/>
                <a:ea typeface="新細明體" panose="02020500000000000000" charset="-120"/>
                <a:cs typeface="Arial" panose="020B0604020202020204" pitchFamily="34" charset="0"/>
              </a:rPr>
              <a:t>, </a:t>
            </a:r>
            <a:r>
              <a:rPr lang="en-US" altLang="zh-TW" sz="2400" dirty="0">
                <a:latin typeface="Arial" panose="020B0604020202020204" pitchFamily="34" charset="0"/>
                <a:ea typeface="新細明體" panose="02020500000000000000" charset="-120"/>
                <a:cs typeface="Arial" panose="020B0604020202020204" pitchFamily="34" charset="0"/>
              </a:rPr>
              <a:t>P(H|</a:t>
            </a:r>
            <a:r>
              <a:rPr lang="en-US" altLang="zh-TW" sz="2400" b="1" dirty="0">
                <a:latin typeface="Arial" panose="020B0604020202020204" pitchFamily="34" charset="0"/>
                <a:ea typeface="新細明體" panose="02020500000000000000" charset="-120"/>
                <a:cs typeface="Arial" panose="020B0604020202020204" pitchFamily="34" charset="0"/>
              </a:rPr>
              <a:t>X</a:t>
            </a:r>
            <a:r>
              <a:rPr lang="en-US" altLang="zh-TW" sz="2400" dirty="0">
                <a:latin typeface="Arial" panose="020B0604020202020204" pitchFamily="34" charset="0"/>
                <a:ea typeface="新細明體" panose="02020500000000000000" charset="-120"/>
                <a:cs typeface="Arial" panose="020B0604020202020204" pitchFamily="34" charset="0"/>
              </a:rPr>
              <a:t>)</a:t>
            </a:r>
            <a:r>
              <a:rPr lang="en-US" altLang="zh-TW" sz="2400" i="1" dirty="0">
                <a:latin typeface="Arial" panose="020B0604020202020204" pitchFamily="34" charset="0"/>
                <a:ea typeface="新細明體" panose="02020500000000000000" charset="-120"/>
                <a:cs typeface="Arial" panose="020B0604020202020204" pitchFamily="34" charset="0"/>
              </a:rPr>
              <a:t>, </a:t>
            </a:r>
            <a:r>
              <a:rPr lang="en-US" altLang="zh-TW" sz="2400" dirty="0">
                <a:latin typeface="Arial" panose="020B0604020202020204" pitchFamily="34" charset="0"/>
                <a:ea typeface="新細明體" panose="02020500000000000000" charset="-120"/>
                <a:cs typeface="Arial" panose="020B0604020202020204" pitchFamily="34" charset="0"/>
              </a:rPr>
              <a:t>follows the Bayes theorem</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buNone/>
            </a:pPr>
            <a:r>
              <a:rPr lang="en-US" altLang="zh-TW" sz="2400" dirty="0">
                <a:latin typeface="Arial" panose="020B0604020202020204" pitchFamily="34" charset="0"/>
                <a:ea typeface="新細明體" panose="02020500000000000000" charset="-120"/>
                <a:cs typeface="Arial" panose="020B0604020202020204" pitchFamily="34" charset="0"/>
              </a:rPr>
              <a:t>			</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Informally, this can be written as </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spcBef>
                <a:spcPts val="0"/>
              </a:spcBef>
              <a:buNone/>
            </a:pPr>
            <a:r>
              <a:rPr lang="en-US" altLang="zh-TW" dirty="0">
                <a:latin typeface="Arial" panose="020B0604020202020204" pitchFamily="34" charset="0"/>
                <a:ea typeface="新細明體" panose="02020500000000000000" charset="-120"/>
                <a:cs typeface="Arial" panose="020B0604020202020204" pitchFamily="34" charset="0"/>
              </a:rPr>
              <a:t>		posteriori = likelihood x prior/evidence</a:t>
            </a:r>
            <a:endParaRPr lang="en-US" altLang="zh-TW"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Predicts </a:t>
            </a:r>
            <a:r>
              <a:rPr lang="en-US" altLang="zh-TW" sz="2400" b="1" dirty="0">
                <a:latin typeface="Arial" panose="020B0604020202020204" pitchFamily="34" charset="0"/>
                <a:ea typeface="新細明體" panose="02020500000000000000" charset="-120"/>
                <a:cs typeface="Arial" panose="020B0604020202020204" pitchFamily="34" charset="0"/>
              </a:rPr>
              <a:t>X</a:t>
            </a:r>
            <a:r>
              <a:rPr lang="en-US" altLang="zh-TW" sz="2400" dirty="0">
                <a:latin typeface="Arial" panose="020B0604020202020204" pitchFamily="34" charset="0"/>
                <a:ea typeface="新細明體" panose="02020500000000000000" charset="-120"/>
                <a:cs typeface="Arial" panose="020B0604020202020204" pitchFamily="34" charset="0"/>
              </a:rPr>
              <a:t> belongs to C</a:t>
            </a:r>
            <a:r>
              <a:rPr lang="en-US" altLang="zh-TW" sz="2400" baseline="-25000" dirty="0">
                <a:latin typeface="Arial" panose="020B0604020202020204" pitchFamily="34" charset="0"/>
                <a:ea typeface="新細明體" panose="02020500000000000000" charset="-120"/>
                <a:cs typeface="Arial" panose="020B0604020202020204" pitchFamily="34" charset="0"/>
              </a:rPr>
              <a:t>i</a:t>
            </a:r>
            <a:r>
              <a:rPr lang="en-US" altLang="zh-TW" sz="2400" dirty="0">
                <a:latin typeface="Arial" panose="020B0604020202020204" pitchFamily="34" charset="0"/>
                <a:ea typeface="新細明體" panose="02020500000000000000" charset="-120"/>
                <a:cs typeface="Arial" panose="020B0604020202020204" pitchFamily="34" charset="0"/>
              </a:rPr>
              <a:t> </a:t>
            </a:r>
            <a:r>
              <a:rPr lang="en-US" altLang="zh-TW" sz="2400" dirty="0" err="1">
                <a:latin typeface="Arial" panose="020B0604020202020204" pitchFamily="34" charset="0"/>
                <a:ea typeface="新細明體" panose="02020500000000000000" charset="-120"/>
                <a:cs typeface="Arial" panose="020B0604020202020204" pitchFamily="34" charset="0"/>
              </a:rPr>
              <a:t>iff</a:t>
            </a:r>
            <a:r>
              <a:rPr lang="en-US" altLang="zh-TW" sz="2400" dirty="0">
                <a:latin typeface="Arial" panose="020B0604020202020204" pitchFamily="34" charset="0"/>
                <a:ea typeface="新細明體" panose="02020500000000000000" charset="-120"/>
                <a:cs typeface="Arial" panose="020B0604020202020204" pitchFamily="34" charset="0"/>
              </a:rPr>
              <a:t> the probability P(</a:t>
            </a:r>
            <a:r>
              <a:rPr lang="en-US" altLang="zh-TW" sz="2400" dirty="0" err="1">
                <a:latin typeface="Arial" panose="020B0604020202020204" pitchFamily="34" charset="0"/>
                <a:ea typeface="新細明體" panose="02020500000000000000" charset="-120"/>
                <a:cs typeface="Arial" panose="020B0604020202020204" pitchFamily="34" charset="0"/>
              </a:rPr>
              <a:t>C</a:t>
            </a:r>
            <a:r>
              <a:rPr lang="en-US" altLang="zh-TW" sz="2400" baseline="-25000" dirty="0" err="1">
                <a:latin typeface="Arial" panose="020B0604020202020204" pitchFamily="34" charset="0"/>
                <a:ea typeface="新細明體" panose="02020500000000000000" charset="-120"/>
                <a:cs typeface="Arial" panose="020B0604020202020204" pitchFamily="34" charset="0"/>
              </a:rPr>
              <a:t>i</a:t>
            </a:r>
            <a:r>
              <a:rPr lang="en-US" altLang="zh-TW" sz="2400" dirty="0" err="1">
                <a:latin typeface="Arial" panose="020B0604020202020204" pitchFamily="34" charset="0"/>
                <a:ea typeface="新細明體" panose="02020500000000000000" charset="-120"/>
                <a:cs typeface="Arial" panose="020B0604020202020204" pitchFamily="34" charset="0"/>
              </a:rPr>
              <a:t>|</a:t>
            </a:r>
            <a:r>
              <a:rPr lang="en-US" altLang="zh-TW" sz="2400" b="1" dirty="0" err="1">
                <a:latin typeface="Arial" panose="020B0604020202020204" pitchFamily="34" charset="0"/>
                <a:ea typeface="新細明體" panose="02020500000000000000" charset="-120"/>
                <a:cs typeface="Arial" panose="020B0604020202020204" pitchFamily="34" charset="0"/>
              </a:rPr>
              <a:t>X</a:t>
            </a:r>
            <a:r>
              <a:rPr lang="en-US" altLang="zh-TW" sz="2400" dirty="0">
                <a:latin typeface="Arial" panose="020B0604020202020204" pitchFamily="34" charset="0"/>
                <a:ea typeface="新細明體" panose="02020500000000000000" charset="-120"/>
                <a:cs typeface="Arial" panose="020B0604020202020204" pitchFamily="34" charset="0"/>
              </a:rPr>
              <a:t>) is the highest among all the </a:t>
            </a:r>
            <a:r>
              <a:rPr lang="en-US" altLang="zh-TW" sz="2400" i="1" dirty="0">
                <a:latin typeface="Arial" panose="020B0604020202020204" pitchFamily="34" charset="0"/>
                <a:ea typeface="新細明體" panose="02020500000000000000" charset="-120"/>
                <a:cs typeface="Arial" panose="020B0604020202020204" pitchFamily="34" charset="0"/>
              </a:rPr>
              <a:t>k</a:t>
            </a:r>
            <a:r>
              <a:rPr lang="en-US" altLang="zh-TW" sz="2400" dirty="0">
                <a:latin typeface="Arial" panose="020B0604020202020204" pitchFamily="34" charset="0"/>
                <a:ea typeface="新細明體" panose="02020500000000000000" charset="-120"/>
                <a:cs typeface="Arial" panose="020B0604020202020204" pitchFamily="34" charset="0"/>
              </a:rPr>
              <a:t> classes</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Practical difficulty: require initial knowledge of many probabilities, significant computational cost</a:t>
            </a:r>
            <a:endParaRPr lang="en-US" altLang="zh-TW" sz="2400" dirty="0">
              <a:latin typeface="Arial" panose="020B0604020202020204" pitchFamily="34" charset="0"/>
              <a:ea typeface="新細明體" panose="02020500000000000000" charset="-120"/>
              <a:cs typeface="Arial" panose="020B0604020202020204" pitchFamily="34" charset="0"/>
            </a:endParaRPr>
          </a:p>
        </p:txBody>
      </p:sp>
      <p:graphicFrame>
        <p:nvGraphicFramePr>
          <p:cNvPr id="38919" name="Object 4"/>
          <p:cNvGraphicFramePr>
            <a:graphicFrameLocks noChangeAspect="1"/>
          </p:cNvGraphicFramePr>
          <p:nvPr/>
        </p:nvGraphicFramePr>
        <p:xfrm>
          <a:off x="4267202" y="2667000"/>
          <a:ext cx="3883025" cy="768350"/>
        </p:xfrm>
        <a:graphic>
          <a:graphicData uri="http://schemas.openxmlformats.org/presentationml/2006/ole">
            <mc:AlternateContent xmlns:mc="http://schemas.openxmlformats.org/markup-compatibility/2006">
              <mc:Choice xmlns:v="urn:schemas-microsoft-com:vml" Requires="v">
                <p:oleObj spid="_x0000_s39188" name="Equation" r:id="rId1" imgW="2463800" imgH="558800" progId="Equation.3">
                  <p:embed/>
                </p:oleObj>
              </mc:Choice>
              <mc:Fallback>
                <p:oleObj name="Equation" r:id="rId1" imgW="2463800" imgH="5588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2" y="2667000"/>
                        <a:ext cx="3883025" cy="768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字方塊 1"/>
          <p:cNvSpPr txBox="1"/>
          <p:nvPr/>
        </p:nvSpPr>
        <p:spPr>
          <a:xfrm>
            <a:off x="8077200" y="2820342"/>
            <a:ext cx="2658100" cy="461665"/>
          </a:xfrm>
          <a:prstGeom prst="rect">
            <a:avLst/>
          </a:prstGeom>
          <a:noFill/>
        </p:spPr>
        <p:txBody>
          <a:bodyPr wrap="none" rtlCol="0">
            <a:spAutoFit/>
          </a:bodyPr>
          <a:lstStyle/>
          <a:p>
            <a:r>
              <a:rPr lang="en-US" altLang="zh-TW" sz="2400" dirty="0"/>
              <a:t>,  H=C</a:t>
            </a:r>
            <a:r>
              <a:rPr lang="en-US" altLang="zh-TW" sz="2400" baseline="-25000" dirty="0"/>
              <a:t>1</a:t>
            </a:r>
            <a:r>
              <a:rPr lang="en-US" altLang="zh-TW" sz="2400" dirty="0"/>
              <a:t>, C</a:t>
            </a:r>
            <a:r>
              <a:rPr lang="en-US" altLang="zh-TW" sz="2400" baseline="-25000" dirty="0"/>
              <a:t>2</a:t>
            </a:r>
            <a:r>
              <a:rPr lang="en-US" altLang="zh-TW" sz="2400" dirty="0"/>
              <a:t>, …, </a:t>
            </a:r>
            <a:r>
              <a:rPr lang="en-US" altLang="zh-TW" sz="2400" dirty="0" err="1"/>
              <a:t>C</a:t>
            </a:r>
            <a:r>
              <a:rPr lang="en-US" altLang="zh-TW" sz="2400" baseline="-25000" dirty="0" err="1"/>
              <a:t>k</a:t>
            </a:r>
            <a:endParaRPr lang="zh-TW" altLang="en-US" sz="2400" baseline="-25000" dirty="0"/>
          </a:p>
        </p:txBody>
      </p:sp>
      <p:sp>
        <p:nvSpPr>
          <p:cNvPr id="3" name="文字方塊 2"/>
          <p:cNvSpPr txBox="1"/>
          <p:nvPr/>
        </p:nvSpPr>
        <p:spPr>
          <a:xfrm>
            <a:off x="4502785" y="3246120"/>
            <a:ext cx="1267460" cy="365760"/>
          </a:xfrm>
          <a:prstGeom prst="rect">
            <a:avLst/>
          </a:prstGeom>
          <a:noFill/>
        </p:spPr>
        <p:txBody>
          <a:bodyPr wrap="square" rtlCol="0">
            <a:spAutoFit/>
          </a:bodyPr>
          <a:p>
            <a:r>
              <a:rPr lang="zh-TW" altLang="en-US"/>
              <a:t>後驗機率</a:t>
            </a:r>
            <a:endParaRPr lang="zh-TW" altLang="en-US"/>
          </a:p>
        </p:txBody>
      </p:sp>
      <p:sp>
        <p:nvSpPr>
          <p:cNvPr id="4" name="文字方塊 3"/>
          <p:cNvSpPr txBox="1"/>
          <p:nvPr/>
        </p:nvSpPr>
        <p:spPr>
          <a:xfrm>
            <a:off x="7343775" y="2301240"/>
            <a:ext cx="1267460" cy="365760"/>
          </a:xfrm>
          <a:prstGeom prst="rect">
            <a:avLst/>
          </a:prstGeom>
          <a:noFill/>
        </p:spPr>
        <p:txBody>
          <a:bodyPr wrap="square" rtlCol="0">
            <a:spAutoFit/>
          </a:bodyPr>
          <a:p>
            <a:r>
              <a:rPr lang="zh-TW" altLang="en-US"/>
              <a:t>先</a:t>
            </a:r>
            <a:r>
              <a:rPr lang="zh-TW" altLang="en-US"/>
              <a:t>驗機率</a:t>
            </a:r>
            <a:endParaRPr lang="zh-TW" altLang="en-US"/>
          </a:p>
        </p:txBody>
      </p:sp>
      <p:sp>
        <p:nvSpPr>
          <p:cNvPr id="5" name="文字方塊 4"/>
          <p:cNvSpPr txBox="1"/>
          <p:nvPr/>
        </p:nvSpPr>
        <p:spPr>
          <a:xfrm>
            <a:off x="5770245" y="2301240"/>
            <a:ext cx="1267460" cy="365760"/>
          </a:xfrm>
          <a:prstGeom prst="rect">
            <a:avLst/>
          </a:prstGeom>
          <a:noFill/>
        </p:spPr>
        <p:txBody>
          <a:bodyPr wrap="square" rtlCol="0">
            <a:spAutoFit/>
          </a:bodyPr>
          <a:p>
            <a:r>
              <a:rPr lang="zh-TW" altLang="en-US"/>
              <a:t>條件</a:t>
            </a:r>
            <a:r>
              <a:rPr lang="zh-TW" altLang="en-US"/>
              <a:t>機率</a:t>
            </a:r>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604520" y="663897"/>
            <a:ext cx="10972800" cy="1143000"/>
          </a:xfrm>
        </p:spPr>
        <p:txBody>
          <a:bodyPr/>
          <a:lstStyle/>
          <a:p>
            <a:r>
              <a:rPr lang="en-US" altLang="zh-TW" sz="4800" dirty="0">
                <a:latin typeface="Arial" panose="020B0604020202020204" pitchFamily="34" charset="0"/>
                <a:ea typeface="新細明體" panose="02020500000000000000" charset="-120"/>
                <a:cs typeface="Arial" panose="020B0604020202020204" pitchFamily="34" charset="0"/>
              </a:rPr>
              <a:t>Towards Naïve Bayesian Classifier</a:t>
            </a:r>
            <a:endParaRPr lang="zh-TW" altLang="en-US" sz="4800" dirty="0">
              <a:latin typeface="Arial" panose="020B0604020202020204" pitchFamily="34" charset="0"/>
              <a:cs typeface="Arial" panose="020B0604020202020204" pitchFamily="34" charset="0"/>
            </a:endParaRPr>
          </a:p>
        </p:txBody>
      </p:sp>
      <p:sp>
        <p:nvSpPr>
          <p:cNvPr id="3" name="內容版面配置區 2"/>
          <p:cNvSpPr>
            <a:spLocks noGrp="1"/>
          </p:cNvSpPr>
          <p:nvPr>
            <p:ph idx="1"/>
          </p:nvPr>
        </p:nvSpPr>
        <p:spPr/>
        <p:txBody>
          <a:bodyPr/>
          <a:lstStyle/>
          <a:p>
            <a:r>
              <a:rPr lang="en-US" altLang="zh-TW" sz="2400" dirty="0">
                <a:latin typeface="Arial" panose="020B0604020202020204" pitchFamily="34" charset="0"/>
                <a:ea typeface="新細明體" panose="02020500000000000000" charset="-120"/>
                <a:cs typeface="Arial" panose="020B0604020202020204" pitchFamily="34" charset="0"/>
              </a:rPr>
              <a:t>Let D be a training set of tuples and their associated class labels, and each tuple is represented by an n-D attribute vector </a:t>
            </a:r>
            <a:r>
              <a:rPr lang="en-US" altLang="zh-TW" sz="2400" b="1" dirty="0">
                <a:latin typeface="Arial" panose="020B0604020202020204" pitchFamily="34" charset="0"/>
                <a:ea typeface="新細明體" panose="02020500000000000000" charset="-120"/>
                <a:cs typeface="Arial" panose="020B0604020202020204" pitchFamily="34" charset="0"/>
              </a:rPr>
              <a:t>X</a:t>
            </a:r>
            <a:r>
              <a:rPr lang="en-US" altLang="zh-TW" sz="2400" dirty="0">
                <a:latin typeface="Arial" panose="020B0604020202020204" pitchFamily="34" charset="0"/>
                <a:ea typeface="新細明體" panose="02020500000000000000" charset="-120"/>
                <a:cs typeface="Arial" panose="020B0604020202020204" pitchFamily="34" charset="0"/>
              </a:rPr>
              <a:t> = (x</a:t>
            </a:r>
            <a:r>
              <a:rPr lang="en-US" altLang="zh-TW" sz="2400" baseline="-25000" dirty="0">
                <a:latin typeface="Arial" panose="020B0604020202020204" pitchFamily="34" charset="0"/>
                <a:ea typeface="新細明體" panose="02020500000000000000" charset="-120"/>
                <a:cs typeface="Arial" panose="020B0604020202020204" pitchFamily="34" charset="0"/>
              </a:rPr>
              <a:t>1</a:t>
            </a:r>
            <a:r>
              <a:rPr lang="en-US" altLang="zh-TW" sz="2400" dirty="0">
                <a:latin typeface="Arial" panose="020B0604020202020204" pitchFamily="34" charset="0"/>
                <a:ea typeface="新細明體" panose="02020500000000000000" charset="-120"/>
                <a:cs typeface="Arial" panose="020B0604020202020204" pitchFamily="34" charset="0"/>
              </a:rPr>
              <a:t>, x</a:t>
            </a:r>
            <a:r>
              <a:rPr lang="en-US" altLang="zh-TW" sz="2400" baseline="-25000" dirty="0">
                <a:latin typeface="Arial" panose="020B0604020202020204" pitchFamily="34" charset="0"/>
                <a:ea typeface="新細明體" panose="02020500000000000000" charset="-120"/>
                <a:cs typeface="Arial" panose="020B0604020202020204" pitchFamily="34" charset="0"/>
              </a:rPr>
              <a:t>2</a:t>
            </a:r>
            <a:r>
              <a:rPr lang="en-US" altLang="zh-TW" sz="2400" dirty="0">
                <a:latin typeface="Arial" panose="020B0604020202020204" pitchFamily="34" charset="0"/>
                <a:ea typeface="新細明體" panose="02020500000000000000" charset="-120"/>
                <a:cs typeface="Arial" panose="020B0604020202020204" pitchFamily="34" charset="0"/>
              </a:rPr>
              <a:t>, …, </a:t>
            </a:r>
            <a:r>
              <a:rPr lang="en-US" altLang="zh-TW" sz="2400" dirty="0" err="1">
                <a:latin typeface="Arial" panose="020B0604020202020204" pitchFamily="34" charset="0"/>
                <a:ea typeface="新細明體" panose="02020500000000000000" charset="-120"/>
                <a:cs typeface="Arial" panose="020B0604020202020204" pitchFamily="34" charset="0"/>
              </a:rPr>
              <a:t>x</a:t>
            </a:r>
            <a:r>
              <a:rPr lang="en-US" altLang="zh-TW" sz="2400" baseline="-25000" dirty="0" err="1">
                <a:latin typeface="Arial" panose="020B0604020202020204" pitchFamily="34" charset="0"/>
                <a:ea typeface="新細明體" panose="02020500000000000000" charset="-120"/>
                <a:cs typeface="Arial" panose="020B0604020202020204" pitchFamily="34" charset="0"/>
              </a:rPr>
              <a:t>n</a:t>
            </a:r>
            <a:r>
              <a:rPr lang="en-US" altLang="zh-TW" sz="2400" dirty="0">
                <a:latin typeface="Arial" panose="020B0604020202020204" pitchFamily="34" charset="0"/>
                <a:ea typeface="新細明體" panose="02020500000000000000" charset="-120"/>
                <a:cs typeface="Arial" panose="020B0604020202020204" pitchFamily="34" charset="0"/>
              </a:rPr>
              <a:t>)</a:t>
            </a:r>
            <a:endParaRPr lang="en-US" altLang="zh-TW" sz="2400" dirty="0">
              <a:latin typeface="Arial" panose="020B0604020202020204" pitchFamily="34" charset="0"/>
              <a:ea typeface="新細明體" panose="02020500000000000000" charset="-120"/>
              <a:cs typeface="Arial" panose="020B0604020202020204" pitchFamily="34" charset="0"/>
            </a:endParaRPr>
          </a:p>
          <a:p>
            <a:r>
              <a:rPr lang="en-US" altLang="zh-TW" sz="2400" dirty="0">
                <a:latin typeface="Arial" panose="020B0604020202020204" pitchFamily="34" charset="0"/>
                <a:ea typeface="新細明體" panose="02020500000000000000" charset="-120"/>
                <a:cs typeface="Arial" panose="020B0604020202020204" pitchFamily="34" charset="0"/>
              </a:rPr>
              <a:t>Suppose there are </a:t>
            </a:r>
            <a:r>
              <a:rPr lang="en-US" altLang="zh-TW" sz="2400" i="1" dirty="0">
                <a:latin typeface="Arial" panose="020B0604020202020204" pitchFamily="34" charset="0"/>
                <a:ea typeface="新細明體" panose="02020500000000000000" charset="-120"/>
                <a:cs typeface="Arial" panose="020B0604020202020204" pitchFamily="34" charset="0"/>
              </a:rPr>
              <a:t>k</a:t>
            </a:r>
            <a:r>
              <a:rPr lang="en-US" altLang="zh-TW" sz="2400" dirty="0">
                <a:latin typeface="Arial" panose="020B0604020202020204" pitchFamily="34" charset="0"/>
                <a:ea typeface="新細明體" panose="02020500000000000000" charset="-120"/>
                <a:cs typeface="Arial" panose="020B0604020202020204" pitchFamily="34" charset="0"/>
              </a:rPr>
              <a:t> classes C</a:t>
            </a:r>
            <a:r>
              <a:rPr lang="en-US" altLang="zh-TW" sz="2400" baseline="-25000" dirty="0">
                <a:latin typeface="Arial" panose="020B0604020202020204" pitchFamily="34" charset="0"/>
                <a:ea typeface="新細明體" panose="02020500000000000000" charset="-120"/>
                <a:cs typeface="Arial" panose="020B0604020202020204" pitchFamily="34" charset="0"/>
              </a:rPr>
              <a:t>1</a:t>
            </a:r>
            <a:r>
              <a:rPr lang="en-US" altLang="zh-TW" sz="2400" dirty="0">
                <a:latin typeface="Arial" panose="020B0604020202020204" pitchFamily="34" charset="0"/>
                <a:ea typeface="新細明體" panose="02020500000000000000" charset="-120"/>
                <a:cs typeface="Arial" panose="020B0604020202020204" pitchFamily="34" charset="0"/>
              </a:rPr>
              <a:t>, C</a:t>
            </a:r>
            <a:r>
              <a:rPr lang="en-US" altLang="zh-TW" sz="2400" baseline="-25000" dirty="0">
                <a:latin typeface="Arial" panose="020B0604020202020204" pitchFamily="34" charset="0"/>
                <a:ea typeface="新細明體" panose="02020500000000000000" charset="-120"/>
                <a:cs typeface="Arial" panose="020B0604020202020204" pitchFamily="34" charset="0"/>
              </a:rPr>
              <a:t>2</a:t>
            </a:r>
            <a:r>
              <a:rPr lang="en-US" altLang="zh-TW" sz="2400" dirty="0">
                <a:latin typeface="Arial" panose="020B0604020202020204" pitchFamily="34" charset="0"/>
                <a:ea typeface="新細明體" panose="02020500000000000000" charset="-120"/>
                <a:cs typeface="Arial" panose="020B0604020202020204" pitchFamily="34" charset="0"/>
              </a:rPr>
              <a:t>, …, C</a:t>
            </a:r>
            <a:r>
              <a:rPr lang="en-US" altLang="zh-TW" sz="2400" baseline="-25000" dirty="0">
                <a:latin typeface="Arial" panose="020B0604020202020204" pitchFamily="34" charset="0"/>
                <a:ea typeface="新細明體" panose="02020500000000000000" charset="-120"/>
                <a:cs typeface="Arial" panose="020B0604020202020204" pitchFamily="34" charset="0"/>
              </a:rPr>
              <a:t>k</a:t>
            </a:r>
            <a:r>
              <a:rPr lang="en-US" altLang="zh-TW" sz="2400" dirty="0">
                <a:latin typeface="Arial" panose="020B0604020202020204" pitchFamily="34" charset="0"/>
                <a:ea typeface="新細明體" panose="02020500000000000000" charset="-120"/>
                <a:cs typeface="Arial" panose="020B0604020202020204" pitchFamily="34" charset="0"/>
              </a:rPr>
              <a:t>.</a:t>
            </a:r>
            <a:endParaRPr lang="en-US" altLang="zh-TW" sz="2400" dirty="0">
              <a:latin typeface="Arial" panose="020B0604020202020204" pitchFamily="34" charset="0"/>
              <a:ea typeface="新細明體" panose="02020500000000000000" charset="-120"/>
              <a:cs typeface="Arial" panose="020B0604020202020204" pitchFamily="34" charset="0"/>
            </a:endParaRPr>
          </a:p>
          <a:p>
            <a:pPr>
              <a:lnSpc>
                <a:spcPct val="90000"/>
              </a:lnSpc>
            </a:pPr>
            <a:r>
              <a:rPr lang="en-US" altLang="zh-TW" sz="2400" dirty="0">
                <a:latin typeface="Arial" panose="020B0604020202020204" pitchFamily="34" charset="0"/>
                <a:ea typeface="新細明體" panose="02020500000000000000" charset="-120"/>
                <a:cs typeface="Arial" panose="020B0604020202020204" pitchFamily="34" charset="0"/>
              </a:rPr>
              <a:t>Classification is to derive the maximum posteriori, i.e., the maximal P(</a:t>
            </a:r>
            <a:r>
              <a:rPr lang="en-US" altLang="zh-TW" sz="2400" dirty="0" err="1">
                <a:latin typeface="Arial" panose="020B0604020202020204" pitchFamily="34" charset="0"/>
                <a:ea typeface="新細明體" panose="02020500000000000000" charset="-120"/>
                <a:cs typeface="Arial" panose="020B0604020202020204" pitchFamily="34" charset="0"/>
              </a:rPr>
              <a:t>C</a:t>
            </a:r>
            <a:r>
              <a:rPr lang="en-US" altLang="zh-TW" sz="2400" baseline="-25000" dirty="0" err="1">
                <a:latin typeface="Arial" panose="020B0604020202020204" pitchFamily="34" charset="0"/>
                <a:ea typeface="新細明體" panose="02020500000000000000" charset="-120"/>
                <a:cs typeface="Arial" panose="020B0604020202020204" pitchFamily="34" charset="0"/>
              </a:rPr>
              <a:t>i</a:t>
            </a:r>
            <a:r>
              <a:rPr lang="en-US" altLang="zh-TW" sz="2400" dirty="0" err="1">
                <a:latin typeface="Arial" panose="020B0604020202020204" pitchFamily="34" charset="0"/>
                <a:ea typeface="新細明體" panose="02020500000000000000" charset="-120"/>
                <a:cs typeface="Arial" panose="020B0604020202020204" pitchFamily="34" charset="0"/>
              </a:rPr>
              <a:t>|</a:t>
            </a:r>
            <a:r>
              <a:rPr lang="en-US" altLang="zh-TW" sz="2400" b="1" dirty="0" err="1">
                <a:latin typeface="Arial" panose="020B0604020202020204" pitchFamily="34" charset="0"/>
                <a:ea typeface="新細明體" panose="02020500000000000000" charset="-120"/>
                <a:cs typeface="Arial" panose="020B0604020202020204" pitchFamily="34" charset="0"/>
              </a:rPr>
              <a:t>X</a:t>
            </a:r>
            <a:r>
              <a:rPr lang="en-US" altLang="zh-TW" sz="2400" dirty="0">
                <a:latin typeface="Arial" panose="020B0604020202020204" pitchFamily="34" charset="0"/>
                <a:ea typeface="新細明體" panose="02020500000000000000" charset="-120"/>
                <a:cs typeface="Arial" panose="020B0604020202020204" pitchFamily="34" charset="0"/>
              </a:rPr>
              <a:t>)</a:t>
            </a:r>
            <a:endParaRPr lang="en-US" altLang="zh-TW" sz="2400" dirty="0">
              <a:latin typeface="Arial" panose="020B0604020202020204" pitchFamily="34" charset="0"/>
              <a:ea typeface="新細明體" panose="02020500000000000000" charset="-120"/>
              <a:cs typeface="Arial" panose="020B0604020202020204" pitchFamily="34" charset="0"/>
            </a:endParaRPr>
          </a:p>
          <a:p>
            <a:pPr>
              <a:lnSpc>
                <a:spcPct val="90000"/>
              </a:lnSpc>
            </a:pPr>
            <a:r>
              <a:rPr lang="en-US" altLang="zh-TW" sz="2400" dirty="0">
                <a:latin typeface="Arial" panose="020B0604020202020204" pitchFamily="34" charset="0"/>
                <a:ea typeface="新細明體" panose="02020500000000000000" charset="-120"/>
                <a:cs typeface="Arial" panose="020B0604020202020204" pitchFamily="34" charset="0"/>
              </a:rPr>
              <a:t>This can be derived from Bayes’ theorem</a:t>
            </a:r>
            <a:endParaRPr lang="en-US" altLang="zh-TW" sz="2400" dirty="0">
              <a:latin typeface="Arial" panose="020B0604020202020204" pitchFamily="34" charset="0"/>
              <a:ea typeface="新細明體" panose="02020500000000000000" charset="-120"/>
              <a:cs typeface="Arial" panose="020B0604020202020204" pitchFamily="34" charset="0"/>
            </a:endParaRPr>
          </a:p>
          <a:p>
            <a:pPr>
              <a:lnSpc>
                <a:spcPct val="90000"/>
              </a:lnSpc>
            </a:pPr>
            <a:endParaRPr lang="en-US" altLang="zh-TW" sz="2400" dirty="0">
              <a:latin typeface="Arial" panose="020B0604020202020204" pitchFamily="34" charset="0"/>
              <a:ea typeface="新細明體" panose="02020500000000000000" charset="-120"/>
              <a:cs typeface="Arial" panose="020B0604020202020204" pitchFamily="34" charset="0"/>
            </a:endParaRPr>
          </a:p>
          <a:p>
            <a:pPr>
              <a:lnSpc>
                <a:spcPct val="90000"/>
              </a:lnSpc>
            </a:pPr>
            <a:endParaRPr lang="en-US" altLang="zh-TW" sz="2400" dirty="0">
              <a:latin typeface="Arial" panose="020B0604020202020204" pitchFamily="34" charset="0"/>
              <a:ea typeface="新細明體" panose="02020500000000000000" charset="-120"/>
              <a:cs typeface="Arial" panose="020B0604020202020204" pitchFamily="34" charset="0"/>
            </a:endParaRPr>
          </a:p>
          <a:p>
            <a:pPr>
              <a:lnSpc>
                <a:spcPct val="90000"/>
              </a:lnSpc>
            </a:pPr>
            <a:r>
              <a:rPr lang="en-US" altLang="zh-TW" sz="2400" dirty="0">
                <a:latin typeface="Arial" panose="020B0604020202020204" pitchFamily="34" charset="0"/>
                <a:ea typeface="新細明體" panose="02020500000000000000" charset="-120"/>
                <a:cs typeface="Arial" panose="020B0604020202020204" pitchFamily="34" charset="0"/>
              </a:rPr>
              <a:t>Since P(X) is constant for all classes, only                                        </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lnSpc>
                <a:spcPct val="90000"/>
              </a:lnSpc>
              <a:buNone/>
            </a:pPr>
            <a:r>
              <a:rPr lang="en-US" altLang="zh-TW" dirty="0">
                <a:latin typeface="Arial" panose="020B0604020202020204" pitchFamily="34" charset="0"/>
                <a:ea typeface="新細明體" panose="02020500000000000000" charset="-120"/>
                <a:cs typeface="Arial" panose="020B0604020202020204" pitchFamily="34" charset="0"/>
              </a:rPr>
              <a:t>needs to be maximized</a:t>
            </a:r>
            <a:endParaRPr lang="en-US" altLang="zh-TW" dirty="0">
              <a:latin typeface="Arial" panose="020B0604020202020204" pitchFamily="34" charset="0"/>
              <a:ea typeface="新細明體" panose="02020500000000000000" charset="-120"/>
              <a:cs typeface="Arial" panose="020B0604020202020204" pitchFamily="34" charset="0"/>
            </a:endParaRPr>
          </a:p>
          <a:p>
            <a:endParaRPr lang="zh-TW" altLang="en-US" dirty="0">
              <a:latin typeface="Arial" panose="020B0604020202020204" pitchFamily="34" charset="0"/>
              <a:cs typeface="Arial" panose="020B0604020202020204" pitchFamily="34" charset="0"/>
            </a:endParaRPr>
          </a:p>
        </p:txBody>
      </p:sp>
      <p:graphicFrame>
        <p:nvGraphicFramePr>
          <p:cNvPr id="4" name="Object 5"/>
          <p:cNvGraphicFramePr>
            <a:graphicFrameLocks noChangeAspect="1"/>
          </p:cNvGraphicFramePr>
          <p:nvPr/>
        </p:nvGraphicFramePr>
        <p:xfrm>
          <a:off x="5105400" y="4129884"/>
          <a:ext cx="2741613" cy="709613"/>
        </p:xfrm>
        <a:graphic>
          <a:graphicData uri="http://schemas.openxmlformats.org/presentationml/2006/ole">
            <mc:AlternateContent xmlns:mc="http://schemas.openxmlformats.org/markup-compatibility/2006">
              <mc:Choice xmlns:v="urn:schemas-microsoft-com:vml" Requires="v">
                <p:oleObj spid="_x0000_s145857" name="Equation" r:id="rId1" imgW="2501900" imgH="647700" progId="Equation.3">
                  <p:embed/>
                </p:oleObj>
              </mc:Choice>
              <mc:Fallback>
                <p:oleObj name="Equation" r:id="rId1" imgW="2501900" imgH="6477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4129884"/>
                        <a:ext cx="2741613" cy="709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Object 7"/>
          <p:cNvGraphicFramePr>
            <a:graphicFrameLocks noChangeAspect="1"/>
          </p:cNvGraphicFramePr>
          <p:nvPr/>
        </p:nvGraphicFramePr>
        <p:xfrm>
          <a:off x="5028406" y="5486400"/>
          <a:ext cx="2895600" cy="446088"/>
        </p:xfrm>
        <a:graphic>
          <a:graphicData uri="http://schemas.openxmlformats.org/presentationml/2006/ole">
            <mc:AlternateContent xmlns:mc="http://schemas.openxmlformats.org/markup-compatibility/2006">
              <mc:Choice xmlns:v="urn:schemas-microsoft-com:vml" Requires="v">
                <p:oleObj spid="_x0000_s145858" name="Equation" r:id="rId3" imgW="2476500" imgH="381000" progId="Equation.3">
                  <p:embed/>
                </p:oleObj>
              </mc:Choice>
              <mc:Fallback>
                <p:oleObj name="Equation" r:id="rId3" imgW="2476500" imgH="381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8406" y="5486400"/>
                        <a:ext cx="2895600"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文字方塊 5"/>
          <p:cNvSpPr txBox="1"/>
          <p:nvPr/>
        </p:nvSpPr>
        <p:spPr>
          <a:xfrm>
            <a:off x="10509588" y="4026361"/>
            <a:ext cx="832279" cy="2308324"/>
          </a:xfrm>
          <a:prstGeom prst="rect">
            <a:avLst/>
          </a:prstGeom>
          <a:noFill/>
        </p:spPr>
        <p:txBody>
          <a:bodyPr wrap="none" rtlCol="0">
            <a:spAutoFit/>
          </a:bodyPr>
          <a:lstStyle/>
          <a:p>
            <a:r>
              <a:rPr lang="en-US" altLang="zh-TW" dirty="0">
                <a:solidFill>
                  <a:schemeClr val="accent2">
                    <a:lumMod val="60000"/>
                    <a:lumOff val="40000"/>
                  </a:schemeClr>
                </a:solidFill>
              </a:rPr>
              <a:t>= 0.1</a:t>
            </a:r>
            <a:endParaRPr lang="en-US" altLang="zh-TW" dirty="0">
              <a:solidFill>
                <a:schemeClr val="accent2">
                  <a:lumMod val="60000"/>
                  <a:lumOff val="40000"/>
                </a:schemeClr>
              </a:solidFill>
            </a:endParaRPr>
          </a:p>
          <a:p>
            <a:r>
              <a:rPr lang="en-US" altLang="zh-TW" dirty="0">
                <a:solidFill>
                  <a:schemeClr val="accent2">
                    <a:lumMod val="60000"/>
                    <a:lumOff val="40000"/>
                  </a:schemeClr>
                </a:solidFill>
              </a:rPr>
              <a:t>= 0.25</a:t>
            </a:r>
            <a:endParaRPr lang="en-US" altLang="zh-TW" dirty="0">
              <a:solidFill>
                <a:schemeClr val="accent2">
                  <a:lumMod val="60000"/>
                  <a:lumOff val="40000"/>
                </a:schemeClr>
              </a:solidFill>
            </a:endParaRPr>
          </a:p>
          <a:p>
            <a:r>
              <a:rPr lang="en-US" altLang="zh-TW" dirty="0">
                <a:solidFill>
                  <a:schemeClr val="accent2">
                    <a:lumMod val="60000"/>
                    <a:lumOff val="40000"/>
                  </a:schemeClr>
                </a:solidFill>
              </a:rPr>
              <a:t>       </a:t>
            </a:r>
            <a:endParaRPr lang="en-US" altLang="zh-TW" dirty="0">
              <a:solidFill>
                <a:schemeClr val="accent2">
                  <a:lumMod val="60000"/>
                  <a:lumOff val="40000"/>
                </a:schemeClr>
              </a:solidFill>
            </a:endParaRPr>
          </a:p>
          <a:p>
            <a:r>
              <a:rPr lang="en-US" altLang="zh-TW" dirty="0">
                <a:solidFill>
                  <a:schemeClr val="accent2">
                    <a:lumMod val="60000"/>
                    <a:lumOff val="40000"/>
                  </a:schemeClr>
                </a:solidFill>
              </a:rPr>
              <a:t>       </a:t>
            </a:r>
            <a:endParaRPr lang="en-US" altLang="zh-TW" dirty="0">
              <a:solidFill>
                <a:schemeClr val="accent2">
                  <a:lumMod val="60000"/>
                  <a:lumOff val="40000"/>
                </a:schemeClr>
              </a:solidFill>
            </a:endParaRPr>
          </a:p>
          <a:p>
            <a:r>
              <a:rPr lang="en-US" altLang="zh-TW" dirty="0">
                <a:solidFill>
                  <a:schemeClr val="accent2">
                    <a:lumMod val="60000"/>
                    <a:lumOff val="40000"/>
                  </a:schemeClr>
                </a:solidFill>
              </a:rPr>
              <a:t>       </a:t>
            </a:r>
            <a:endParaRPr lang="en-US" altLang="zh-TW" dirty="0">
              <a:solidFill>
                <a:schemeClr val="accent2">
                  <a:lumMod val="60000"/>
                  <a:lumOff val="40000"/>
                </a:schemeClr>
              </a:solidFill>
            </a:endParaRPr>
          </a:p>
          <a:p>
            <a:endParaRPr lang="en-US" altLang="zh-TW" dirty="0">
              <a:solidFill>
                <a:schemeClr val="accent2">
                  <a:lumMod val="60000"/>
                  <a:lumOff val="40000"/>
                </a:schemeClr>
              </a:solidFill>
            </a:endParaRPr>
          </a:p>
          <a:p>
            <a:r>
              <a:rPr lang="en-US" altLang="zh-TW" dirty="0">
                <a:solidFill>
                  <a:schemeClr val="accent2">
                    <a:lumMod val="60000"/>
                    <a:lumOff val="40000"/>
                  </a:schemeClr>
                </a:solidFill>
              </a:rPr>
              <a:t>= 0.15</a:t>
            </a:r>
            <a:endParaRPr lang="en-US" altLang="zh-TW" dirty="0">
              <a:solidFill>
                <a:schemeClr val="accent2">
                  <a:lumMod val="60000"/>
                  <a:lumOff val="40000"/>
                </a:schemeClr>
              </a:solidFill>
            </a:endParaRPr>
          </a:p>
          <a:p>
            <a:endParaRPr lang="zh-TW" altLang="en-US" dirty="0"/>
          </a:p>
        </p:txBody>
      </p:sp>
      <p:sp>
        <p:nvSpPr>
          <p:cNvPr id="7" name="文字方塊 6"/>
          <p:cNvSpPr txBox="1"/>
          <p:nvPr/>
        </p:nvSpPr>
        <p:spPr>
          <a:xfrm>
            <a:off x="8229600" y="4026361"/>
            <a:ext cx="2424062" cy="2308324"/>
          </a:xfrm>
          <a:prstGeom prst="rect">
            <a:avLst/>
          </a:prstGeom>
          <a:noFill/>
        </p:spPr>
        <p:txBody>
          <a:bodyPr wrap="none" rtlCol="0">
            <a:spAutoFit/>
          </a:bodyPr>
          <a:lstStyle/>
          <a:p>
            <a:r>
              <a:rPr lang="en-US" altLang="zh-TW" dirty="0">
                <a:solidFill>
                  <a:schemeClr val="accent2">
                    <a:lumMod val="60000"/>
                    <a:lumOff val="40000"/>
                  </a:schemeClr>
                </a:solidFill>
              </a:rPr>
              <a:t>P(C</a:t>
            </a:r>
            <a:r>
              <a:rPr lang="en-US" altLang="zh-TW" baseline="-25000" dirty="0">
                <a:solidFill>
                  <a:schemeClr val="accent2">
                    <a:lumMod val="60000"/>
                    <a:lumOff val="40000"/>
                  </a:schemeClr>
                </a:solidFill>
              </a:rPr>
              <a:t>1</a:t>
            </a:r>
            <a:r>
              <a:rPr lang="en-US" altLang="zh-TW" dirty="0">
                <a:solidFill>
                  <a:schemeClr val="accent2">
                    <a:lumMod val="60000"/>
                    <a:lumOff val="40000"/>
                  </a:schemeClr>
                </a:solidFill>
              </a:rPr>
              <a:t>|X)=P(X|C</a:t>
            </a:r>
            <a:r>
              <a:rPr lang="en-US" altLang="zh-TW" baseline="-25000" dirty="0">
                <a:solidFill>
                  <a:schemeClr val="accent2">
                    <a:lumMod val="60000"/>
                    <a:lumOff val="40000"/>
                  </a:schemeClr>
                </a:solidFill>
              </a:rPr>
              <a:t>1</a:t>
            </a:r>
            <a:r>
              <a:rPr lang="en-US" altLang="zh-TW" dirty="0">
                <a:solidFill>
                  <a:schemeClr val="accent2">
                    <a:lumMod val="60000"/>
                    <a:lumOff val="40000"/>
                  </a:schemeClr>
                </a:solidFill>
              </a:rPr>
              <a:t>)P(C</a:t>
            </a:r>
            <a:r>
              <a:rPr lang="en-US" altLang="zh-TW" baseline="-25000" dirty="0">
                <a:solidFill>
                  <a:schemeClr val="accent2">
                    <a:lumMod val="60000"/>
                    <a:lumOff val="40000"/>
                  </a:schemeClr>
                </a:solidFill>
              </a:rPr>
              <a:t>1</a:t>
            </a:r>
            <a:r>
              <a:rPr lang="en-US" altLang="zh-TW" dirty="0">
                <a:solidFill>
                  <a:schemeClr val="accent2">
                    <a:lumMod val="60000"/>
                    <a:lumOff val="40000"/>
                  </a:schemeClr>
                </a:solidFill>
              </a:rPr>
              <a:t>)</a:t>
            </a:r>
            <a:endParaRPr lang="en-US" altLang="zh-TW" dirty="0">
              <a:solidFill>
                <a:schemeClr val="accent2">
                  <a:lumMod val="60000"/>
                  <a:lumOff val="40000"/>
                </a:schemeClr>
              </a:solidFill>
            </a:endParaRPr>
          </a:p>
          <a:p>
            <a:r>
              <a:rPr lang="en-US" altLang="zh-TW" dirty="0">
                <a:solidFill>
                  <a:schemeClr val="accent2">
                    <a:lumMod val="60000"/>
                    <a:lumOff val="40000"/>
                  </a:schemeClr>
                </a:solidFill>
              </a:rPr>
              <a:t>P(C</a:t>
            </a:r>
            <a:r>
              <a:rPr lang="en-US" altLang="zh-TW" baseline="-25000" dirty="0">
                <a:solidFill>
                  <a:schemeClr val="accent2">
                    <a:lumMod val="60000"/>
                    <a:lumOff val="40000"/>
                  </a:schemeClr>
                </a:solidFill>
              </a:rPr>
              <a:t>2</a:t>
            </a:r>
            <a:r>
              <a:rPr lang="en-US" altLang="zh-TW" dirty="0">
                <a:solidFill>
                  <a:schemeClr val="accent2">
                    <a:lumMod val="60000"/>
                    <a:lumOff val="40000"/>
                  </a:schemeClr>
                </a:solidFill>
              </a:rPr>
              <a:t>|X)=P(X|C</a:t>
            </a:r>
            <a:r>
              <a:rPr lang="en-US" altLang="zh-TW" baseline="-25000" dirty="0">
                <a:solidFill>
                  <a:schemeClr val="accent2">
                    <a:lumMod val="60000"/>
                    <a:lumOff val="40000"/>
                  </a:schemeClr>
                </a:solidFill>
              </a:rPr>
              <a:t>2</a:t>
            </a:r>
            <a:r>
              <a:rPr lang="en-US" altLang="zh-TW" dirty="0">
                <a:solidFill>
                  <a:schemeClr val="accent2">
                    <a:lumMod val="60000"/>
                    <a:lumOff val="40000"/>
                  </a:schemeClr>
                </a:solidFill>
              </a:rPr>
              <a:t>)P(C</a:t>
            </a:r>
            <a:r>
              <a:rPr lang="en-US" altLang="zh-TW" baseline="-25000" dirty="0">
                <a:solidFill>
                  <a:schemeClr val="accent2">
                    <a:lumMod val="60000"/>
                    <a:lumOff val="40000"/>
                  </a:schemeClr>
                </a:solidFill>
              </a:rPr>
              <a:t>2</a:t>
            </a:r>
            <a:r>
              <a:rPr lang="en-US" altLang="zh-TW" dirty="0">
                <a:solidFill>
                  <a:schemeClr val="accent2">
                    <a:lumMod val="60000"/>
                    <a:lumOff val="40000"/>
                  </a:schemeClr>
                </a:solidFill>
              </a:rPr>
              <a:t>)</a:t>
            </a:r>
            <a:endParaRPr lang="en-US" altLang="zh-TW" dirty="0">
              <a:solidFill>
                <a:schemeClr val="accent2">
                  <a:lumMod val="60000"/>
                  <a:lumOff val="40000"/>
                </a:schemeClr>
              </a:solidFill>
            </a:endParaRPr>
          </a:p>
          <a:p>
            <a:r>
              <a:rPr lang="en-US" altLang="zh-TW" dirty="0">
                <a:solidFill>
                  <a:schemeClr val="accent2">
                    <a:lumMod val="60000"/>
                    <a:lumOff val="40000"/>
                  </a:schemeClr>
                </a:solidFill>
              </a:rPr>
              <a:t>        .</a:t>
            </a:r>
            <a:endParaRPr lang="en-US" altLang="zh-TW" dirty="0">
              <a:solidFill>
                <a:schemeClr val="accent2">
                  <a:lumMod val="60000"/>
                  <a:lumOff val="40000"/>
                </a:schemeClr>
              </a:solidFill>
            </a:endParaRPr>
          </a:p>
          <a:p>
            <a:r>
              <a:rPr lang="en-US" altLang="zh-TW" dirty="0">
                <a:solidFill>
                  <a:schemeClr val="accent2">
                    <a:lumMod val="60000"/>
                    <a:lumOff val="40000"/>
                  </a:schemeClr>
                </a:solidFill>
              </a:rPr>
              <a:t>        .</a:t>
            </a:r>
            <a:endParaRPr lang="en-US" altLang="zh-TW" dirty="0">
              <a:solidFill>
                <a:schemeClr val="accent2">
                  <a:lumMod val="60000"/>
                  <a:lumOff val="40000"/>
                </a:schemeClr>
              </a:solidFill>
            </a:endParaRPr>
          </a:p>
          <a:p>
            <a:r>
              <a:rPr lang="en-US" altLang="zh-TW" dirty="0">
                <a:solidFill>
                  <a:schemeClr val="accent2">
                    <a:lumMod val="60000"/>
                    <a:lumOff val="40000"/>
                  </a:schemeClr>
                </a:solidFill>
              </a:rPr>
              <a:t>        .</a:t>
            </a:r>
            <a:endParaRPr lang="en-US" altLang="zh-TW" dirty="0">
              <a:solidFill>
                <a:schemeClr val="accent2">
                  <a:lumMod val="60000"/>
                  <a:lumOff val="40000"/>
                </a:schemeClr>
              </a:solidFill>
            </a:endParaRPr>
          </a:p>
          <a:p>
            <a:endParaRPr lang="en-US" altLang="zh-TW" dirty="0">
              <a:solidFill>
                <a:schemeClr val="accent2">
                  <a:lumMod val="60000"/>
                  <a:lumOff val="40000"/>
                </a:schemeClr>
              </a:solidFill>
            </a:endParaRPr>
          </a:p>
          <a:p>
            <a:r>
              <a:rPr lang="en-US" altLang="zh-TW" dirty="0">
                <a:solidFill>
                  <a:schemeClr val="accent2">
                    <a:lumMod val="60000"/>
                    <a:lumOff val="40000"/>
                  </a:schemeClr>
                </a:solidFill>
              </a:rPr>
              <a:t>P(</a:t>
            </a:r>
            <a:r>
              <a:rPr lang="en-US" altLang="zh-TW" dirty="0" err="1">
                <a:solidFill>
                  <a:schemeClr val="accent2">
                    <a:lumMod val="60000"/>
                    <a:lumOff val="40000"/>
                  </a:schemeClr>
                </a:solidFill>
              </a:rPr>
              <a:t>C</a:t>
            </a:r>
            <a:r>
              <a:rPr lang="en-US" altLang="zh-TW" baseline="-25000" dirty="0" err="1">
                <a:solidFill>
                  <a:schemeClr val="accent2">
                    <a:lumMod val="60000"/>
                    <a:lumOff val="40000"/>
                  </a:schemeClr>
                </a:solidFill>
              </a:rPr>
              <a:t>k</a:t>
            </a:r>
            <a:r>
              <a:rPr lang="en-US" altLang="zh-TW" dirty="0" err="1">
                <a:solidFill>
                  <a:schemeClr val="accent2">
                    <a:lumMod val="60000"/>
                    <a:lumOff val="40000"/>
                  </a:schemeClr>
                </a:solidFill>
              </a:rPr>
              <a:t>|X</a:t>
            </a:r>
            <a:r>
              <a:rPr lang="en-US" altLang="zh-TW" dirty="0">
                <a:solidFill>
                  <a:schemeClr val="accent2">
                    <a:lumMod val="60000"/>
                    <a:lumOff val="40000"/>
                  </a:schemeClr>
                </a:solidFill>
              </a:rPr>
              <a:t>)=P(</a:t>
            </a:r>
            <a:r>
              <a:rPr lang="en-US" altLang="zh-TW" dirty="0" err="1">
                <a:solidFill>
                  <a:schemeClr val="accent2">
                    <a:lumMod val="60000"/>
                    <a:lumOff val="40000"/>
                  </a:schemeClr>
                </a:solidFill>
              </a:rPr>
              <a:t>X|C</a:t>
            </a:r>
            <a:r>
              <a:rPr lang="en-US" altLang="zh-TW" baseline="-25000" dirty="0" err="1">
                <a:solidFill>
                  <a:schemeClr val="accent2">
                    <a:lumMod val="60000"/>
                    <a:lumOff val="40000"/>
                  </a:schemeClr>
                </a:solidFill>
              </a:rPr>
              <a:t>k</a:t>
            </a:r>
            <a:r>
              <a:rPr lang="en-US" altLang="zh-TW" dirty="0">
                <a:solidFill>
                  <a:schemeClr val="accent2">
                    <a:lumMod val="60000"/>
                    <a:lumOff val="40000"/>
                  </a:schemeClr>
                </a:solidFill>
              </a:rPr>
              <a:t>)P(C</a:t>
            </a:r>
            <a:r>
              <a:rPr lang="en-US" altLang="zh-TW" baseline="-25000" dirty="0">
                <a:solidFill>
                  <a:schemeClr val="accent2">
                    <a:lumMod val="60000"/>
                    <a:lumOff val="40000"/>
                  </a:schemeClr>
                </a:solidFill>
              </a:rPr>
              <a:t>k</a:t>
            </a:r>
            <a:r>
              <a:rPr lang="en-US" altLang="zh-TW" dirty="0">
                <a:solidFill>
                  <a:schemeClr val="accent2">
                    <a:lumMod val="60000"/>
                    <a:lumOff val="40000"/>
                  </a:schemeClr>
                </a:solidFill>
              </a:rPr>
              <a:t>)</a:t>
            </a:r>
            <a:endParaRPr lang="en-US" altLang="zh-TW" dirty="0">
              <a:solidFill>
                <a:schemeClr val="accent2">
                  <a:lumMod val="60000"/>
                  <a:lumOff val="40000"/>
                </a:schemeClr>
              </a:solidFill>
            </a:endParaRPr>
          </a:p>
          <a:p>
            <a:endParaRPr lang="zh-TW" altLang="en-US"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31115" y="26670"/>
            <a:ext cx="6267450" cy="3095625"/>
          </a:xfrm>
          <a:prstGeom prst="rect">
            <a:avLst/>
          </a:prstGeom>
        </p:spPr>
      </p:pic>
      <p:pic>
        <p:nvPicPr>
          <p:cNvPr id="5" name="圖片 4"/>
          <p:cNvPicPr>
            <a:picLocks noChangeAspect="1"/>
          </p:cNvPicPr>
          <p:nvPr/>
        </p:nvPicPr>
        <p:blipFill>
          <a:blip r:embed="rId2"/>
          <a:stretch>
            <a:fillRect/>
          </a:stretch>
        </p:blipFill>
        <p:spPr>
          <a:xfrm>
            <a:off x="6298565" y="26670"/>
            <a:ext cx="4480560" cy="1821180"/>
          </a:xfrm>
          <a:prstGeom prst="rect">
            <a:avLst/>
          </a:prstGeom>
        </p:spPr>
      </p:pic>
      <p:pic>
        <p:nvPicPr>
          <p:cNvPr id="6" name="圖片 5"/>
          <p:cNvPicPr>
            <a:picLocks noChangeAspect="1"/>
          </p:cNvPicPr>
          <p:nvPr/>
        </p:nvPicPr>
        <p:blipFill>
          <a:blip r:embed="rId3"/>
          <a:stretch>
            <a:fillRect/>
          </a:stretch>
        </p:blipFill>
        <p:spPr>
          <a:xfrm>
            <a:off x="6298565" y="1847850"/>
            <a:ext cx="5897880" cy="1805940"/>
          </a:xfrm>
          <a:prstGeom prst="rect">
            <a:avLst/>
          </a:prstGeom>
        </p:spPr>
      </p:pic>
      <p:pic>
        <p:nvPicPr>
          <p:cNvPr id="7" name="圖片 6"/>
          <p:cNvPicPr>
            <a:picLocks noChangeAspect="1"/>
          </p:cNvPicPr>
          <p:nvPr/>
        </p:nvPicPr>
        <p:blipFill>
          <a:blip r:embed="rId4"/>
          <a:stretch>
            <a:fillRect/>
          </a:stretch>
        </p:blipFill>
        <p:spPr>
          <a:xfrm>
            <a:off x="6298565" y="3653790"/>
            <a:ext cx="5052060" cy="2362200"/>
          </a:xfrm>
          <a:prstGeom prst="rect">
            <a:avLst/>
          </a:prstGeom>
        </p:spPr>
      </p:pic>
    </p:spTree>
  </p:cSld>
  <p:clrMapOvr>
    <a:masterClrMapping/>
  </p:clrMapOvr>
  <p:transition>
    <p:zo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800" dirty="0">
                <a:latin typeface="Arial" panose="020B0604020202020204" pitchFamily="34" charset="0"/>
                <a:ea typeface="新細明體" panose="02020500000000000000" charset="-120"/>
                <a:cs typeface="Arial" panose="020B0604020202020204" pitchFamily="34" charset="0"/>
              </a:rPr>
              <a:t>Derivation of Naïve Bayes Classifier </a:t>
            </a:r>
            <a:endParaRPr lang="zh-TW" altLang="en-US" sz="4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585310" y="1866900"/>
                <a:ext cx="10844689" cy="4389437"/>
              </a:xfrm>
            </p:spPr>
            <p:txBody>
              <a:bodyPr/>
              <a:lstStyle/>
              <a:p>
                <a:pPr>
                  <a:spcBef>
                    <a:spcPts val="0"/>
                  </a:spcBef>
                </a:pPr>
                <a:r>
                  <a:rPr lang="en-US" altLang="zh-TW" sz="2000" dirty="0">
                    <a:latin typeface="Arial" panose="020B0604020202020204" pitchFamily="34" charset="0"/>
                    <a:ea typeface="新細明體" charset="-120"/>
                    <a:cs typeface="Arial" panose="020B0604020202020204" pitchFamily="34" charset="0"/>
                  </a:rPr>
                  <a:t>A simplified assumption: attributes are conditionally independent</a:t>
                </a:r>
              </a:p>
              <a:p>
                <a:pPr marL="0" indent="0">
                  <a:spcBef>
                    <a:spcPts val="0"/>
                  </a:spcBef>
                  <a:buNone/>
                </a:pPr>
                <a14:m>
                  <m:oMathPara xmlns:m="http://schemas.openxmlformats.org/officeDocument/2006/math">
                    <m:oMathParaPr>
                      <m:jc m:val="centerGroup"/>
                    </m:oMathParaPr>
                    <m:oMath xmlns:m="http://schemas.openxmlformats.org/officeDocument/2006/math">
                      <m:r>
                        <a:rPr lang="en-US" altLang="zh-TW" sz="2400" b="0" i="1" smtClean="0">
                          <a:latin typeface="Cambria Math" panose="02040503050406030204" pitchFamily="18" charset="0"/>
                          <a:ea typeface="新細明體" charset="-120"/>
                          <a:cs typeface="Arial" panose="020B0604020202020204" pitchFamily="34" charset="0"/>
                        </a:rPr>
                        <m:t>𝑃</m:t>
                      </m:r>
                      <m:d>
                        <m:dPr>
                          <m:ctrlPr>
                            <a:rPr lang="en-US" altLang="zh-TW" sz="2400" b="0" i="1" smtClean="0">
                              <a:latin typeface="Cambria Math" panose="02040503050406030204" pitchFamily="18" charset="0"/>
                              <a:ea typeface="新細明體" charset="-120"/>
                              <a:cs typeface="Arial" panose="020B0604020202020204" pitchFamily="34" charset="0"/>
                            </a:rPr>
                          </m:ctrlPr>
                        </m:dPr>
                        <m:e>
                          <m:r>
                            <a:rPr lang="en-US" altLang="zh-TW" sz="2400" b="0" i="1" smtClean="0">
                              <a:latin typeface="Cambria Math" panose="02040503050406030204" pitchFamily="18" charset="0"/>
                              <a:ea typeface="新細明體" charset="-120"/>
                              <a:cs typeface="Arial" panose="020B0604020202020204" pitchFamily="34" charset="0"/>
                            </a:rPr>
                            <m:t>𝑋</m:t>
                          </m:r>
                        </m:e>
                        <m:e>
                          <m:sSub>
                            <m:sSubPr>
                              <m:ctrlPr>
                                <a:rPr lang="en-US" altLang="zh-TW" sz="2400" b="0" i="1" smtClean="0">
                                  <a:latin typeface="Cambria Math" panose="02040503050406030204" pitchFamily="18" charset="0"/>
                                  <a:ea typeface="新細明體" charset="-120"/>
                                  <a:cs typeface="Arial" panose="020B0604020202020204" pitchFamily="34" charset="0"/>
                                </a:rPr>
                              </m:ctrlPr>
                            </m:sSubPr>
                            <m:e>
                              <m:r>
                                <a:rPr lang="en-US" altLang="zh-TW" sz="2400" b="0" i="1" smtClean="0">
                                  <a:latin typeface="Cambria Math" panose="02040503050406030204" pitchFamily="18" charset="0"/>
                                  <a:ea typeface="新細明體" charset="-120"/>
                                  <a:cs typeface="Arial" panose="020B0604020202020204" pitchFamily="34" charset="0"/>
                                </a:rPr>
                                <m:t>𝐶</m:t>
                              </m:r>
                            </m:e>
                            <m:sub>
                              <m:r>
                                <a:rPr lang="en-US" altLang="zh-TW" sz="2400" b="0" i="1" smtClean="0">
                                  <a:latin typeface="Cambria Math" panose="02040503050406030204" pitchFamily="18" charset="0"/>
                                  <a:ea typeface="新細明體" charset="-120"/>
                                  <a:cs typeface="Arial" panose="020B0604020202020204" pitchFamily="34" charset="0"/>
                                </a:rPr>
                                <m:t>𝑖</m:t>
                              </m:r>
                            </m:sub>
                          </m:sSub>
                        </m:e>
                      </m:d>
                      <m:r>
                        <a:rPr lang="en-US" altLang="zh-TW" sz="2400" b="0" i="1" smtClean="0">
                          <a:latin typeface="Cambria Math" panose="02040503050406030204" pitchFamily="18" charset="0"/>
                          <a:ea typeface="新細明體" charset="-120"/>
                          <a:cs typeface="Arial" panose="020B0604020202020204" pitchFamily="34" charset="0"/>
                        </a:rPr>
                        <m:t>=</m:t>
                      </m:r>
                      <m:nary>
                        <m:naryPr>
                          <m:chr m:val="∏"/>
                          <m:limLoc m:val="subSup"/>
                          <m:ctrlPr>
                            <a:rPr lang="en-US" altLang="zh-TW" sz="2400" b="0" i="1" smtClean="0">
                              <a:latin typeface="Cambria Math" panose="02040503050406030204" pitchFamily="18" charset="0"/>
                              <a:ea typeface="新細明體" charset="-120"/>
                              <a:cs typeface="Arial" panose="020B0604020202020204" pitchFamily="34" charset="0"/>
                            </a:rPr>
                          </m:ctrlPr>
                        </m:naryPr>
                        <m:sub>
                          <m:r>
                            <m:rPr>
                              <m:brk m:alnAt="25"/>
                            </m:rPr>
                            <a:rPr lang="en-US" altLang="zh-TW" sz="2400" b="0" i="1" smtClean="0">
                              <a:latin typeface="Cambria Math" panose="02040503050406030204" pitchFamily="18" charset="0"/>
                              <a:ea typeface="新細明體" charset="-120"/>
                              <a:cs typeface="Arial" panose="020B0604020202020204" pitchFamily="34" charset="0"/>
                            </a:rPr>
                            <m:t>𝑗</m:t>
                          </m:r>
                          <m:r>
                            <a:rPr lang="en-US" altLang="zh-TW" sz="2400" b="0" i="1" smtClean="0">
                              <a:latin typeface="Cambria Math" panose="02040503050406030204" pitchFamily="18" charset="0"/>
                              <a:ea typeface="新細明體" charset="-120"/>
                              <a:cs typeface="Arial" panose="020B0604020202020204" pitchFamily="34" charset="0"/>
                            </a:rPr>
                            <m:t>=1</m:t>
                          </m:r>
                        </m:sub>
                        <m:sup>
                          <m:r>
                            <a:rPr lang="en-US" altLang="zh-TW" sz="2400" b="0" i="1" smtClean="0">
                              <a:latin typeface="Cambria Math" panose="02040503050406030204" pitchFamily="18" charset="0"/>
                              <a:ea typeface="新細明體" charset="-120"/>
                              <a:cs typeface="Arial" panose="020B0604020202020204" pitchFamily="34" charset="0"/>
                            </a:rPr>
                            <m:t>𝑘</m:t>
                          </m:r>
                        </m:sup>
                        <m:e>
                          <m:r>
                            <a:rPr lang="en-US" altLang="zh-TW" sz="2400" b="0" i="1" smtClean="0">
                              <a:latin typeface="Cambria Math" panose="02040503050406030204" pitchFamily="18" charset="0"/>
                              <a:ea typeface="新細明體" charset="-120"/>
                              <a:cs typeface="Arial" panose="020B0604020202020204" pitchFamily="34" charset="0"/>
                            </a:rPr>
                            <m:t>𝑃</m:t>
                          </m:r>
                          <m:d>
                            <m:dPr>
                              <m:ctrlPr>
                                <a:rPr lang="en-US" altLang="zh-TW" sz="2400" b="0" i="1" smtClean="0">
                                  <a:latin typeface="Cambria Math" panose="02040503050406030204" pitchFamily="18" charset="0"/>
                                  <a:ea typeface="新細明體" charset="-120"/>
                                  <a:cs typeface="Arial" panose="020B0604020202020204" pitchFamily="34" charset="0"/>
                                </a:rPr>
                              </m:ctrlPr>
                            </m:dPr>
                            <m:e>
                              <m:sSub>
                                <m:sSubPr>
                                  <m:ctrlPr>
                                    <a:rPr lang="en-US" altLang="zh-TW" sz="2400" b="0" i="1" smtClean="0">
                                      <a:latin typeface="Cambria Math" panose="02040503050406030204" pitchFamily="18" charset="0"/>
                                      <a:ea typeface="新細明體" charset="-120"/>
                                      <a:cs typeface="Arial" panose="020B0604020202020204" pitchFamily="34" charset="0"/>
                                    </a:rPr>
                                  </m:ctrlPr>
                                </m:sSubPr>
                                <m:e>
                                  <m:r>
                                    <a:rPr lang="en-US" altLang="zh-TW" sz="2400" b="0" i="1" smtClean="0">
                                      <a:latin typeface="Cambria Math" panose="02040503050406030204" pitchFamily="18" charset="0"/>
                                      <a:ea typeface="新細明體" charset="-120"/>
                                      <a:cs typeface="Arial" panose="020B0604020202020204" pitchFamily="34" charset="0"/>
                                    </a:rPr>
                                    <m:t>𝑥</m:t>
                                  </m:r>
                                </m:e>
                                <m:sub>
                                  <m:r>
                                    <a:rPr lang="en-US" altLang="zh-TW" sz="2400" b="0" i="1" smtClean="0">
                                      <a:latin typeface="Cambria Math" panose="02040503050406030204" pitchFamily="18" charset="0"/>
                                      <a:ea typeface="新細明體" charset="-120"/>
                                      <a:cs typeface="Arial" panose="020B0604020202020204" pitchFamily="34" charset="0"/>
                                    </a:rPr>
                                    <m:t>𝑗</m:t>
                                  </m:r>
                                </m:sub>
                              </m:sSub>
                              <m:r>
                                <a:rPr lang="en-US" altLang="zh-TW" sz="2400" b="0" i="1" smtClean="0">
                                  <a:latin typeface="Cambria Math" panose="02040503050406030204" pitchFamily="18" charset="0"/>
                                  <a:ea typeface="新細明體" charset="-120"/>
                                  <a:cs typeface="Arial" panose="020B0604020202020204" pitchFamily="34" charset="0"/>
                                </a:rPr>
                                <m:t>|</m:t>
                              </m:r>
                              <m:sSub>
                                <m:sSubPr>
                                  <m:ctrlPr>
                                    <a:rPr lang="en-US" altLang="zh-TW" sz="2400" b="0" i="1" smtClean="0">
                                      <a:latin typeface="Cambria Math" panose="02040503050406030204" pitchFamily="18" charset="0"/>
                                      <a:ea typeface="新細明體" charset="-120"/>
                                      <a:cs typeface="Arial" panose="020B0604020202020204" pitchFamily="34" charset="0"/>
                                    </a:rPr>
                                  </m:ctrlPr>
                                </m:sSubPr>
                                <m:e>
                                  <m:r>
                                    <a:rPr lang="en-US" altLang="zh-TW" sz="2400" b="0" i="1" smtClean="0">
                                      <a:latin typeface="Cambria Math" panose="02040503050406030204" pitchFamily="18" charset="0"/>
                                      <a:ea typeface="新細明體" charset="-120"/>
                                      <a:cs typeface="Arial" panose="020B0604020202020204" pitchFamily="34" charset="0"/>
                                    </a:rPr>
                                    <m:t>𝐶</m:t>
                                  </m:r>
                                </m:e>
                                <m:sub>
                                  <m:r>
                                    <a:rPr lang="en-US" altLang="zh-TW" sz="2400" b="0" i="1" smtClean="0">
                                      <a:latin typeface="Cambria Math" panose="02040503050406030204" pitchFamily="18" charset="0"/>
                                      <a:ea typeface="新細明體" charset="-120"/>
                                      <a:cs typeface="Arial" panose="020B0604020202020204" pitchFamily="34" charset="0"/>
                                    </a:rPr>
                                    <m:t>𝑖</m:t>
                                  </m:r>
                                </m:sub>
                              </m:sSub>
                            </m:e>
                          </m:d>
                          <m:r>
                            <a:rPr lang="en-US" altLang="zh-TW" sz="2400" b="0" i="1" smtClean="0">
                              <a:latin typeface="Cambria Math" panose="02040503050406030204" pitchFamily="18" charset="0"/>
                              <a:ea typeface="新細明體" charset="-120"/>
                              <a:cs typeface="Arial" panose="020B0604020202020204" pitchFamily="34" charset="0"/>
                            </a:rPr>
                            <m:t>=</m:t>
                          </m:r>
                          <m:r>
                            <a:rPr lang="en-US" altLang="zh-TW" sz="2400" b="0" i="1" smtClean="0">
                              <a:latin typeface="Cambria Math" panose="02040503050406030204" pitchFamily="18" charset="0"/>
                              <a:ea typeface="新細明體" charset="-120"/>
                              <a:cs typeface="Arial" panose="020B0604020202020204" pitchFamily="34" charset="0"/>
                            </a:rPr>
                            <m:t>𝑃</m:t>
                          </m:r>
                          <m:d>
                            <m:dPr>
                              <m:ctrlPr>
                                <a:rPr lang="en-US" altLang="zh-TW" sz="2400" i="1">
                                  <a:latin typeface="Cambria Math" panose="02040503050406030204" pitchFamily="18" charset="0"/>
                                  <a:ea typeface="新細明體" charset="-120"/>
                                  <a:cs typeface="Arial" panose="020B0604020202020204" pitchFamily="34" charset="0"/>
                                </a:rPr>
                              </m:ctrlPr>
                            </m:dPr>
                            <m:e>
                              <m:sSub>
                                <m:sSubPr>
                                  <m:ctrlPr>
                                    <a:rPr lang="en-US" altLang="zh-TW" sz="2400" i="1">
                                      <a:latin typeface="Cambria Math" panose="02040503050406030204" pitchFamily="18" charset="0"/>
                                      <a:ea typeface="新細明體" charset="-120"/>
                                      <a:cs typeface="Arial" panose="020B0604020202020204" pitchFamily="34" charset="0"/>
                                    </a:rPr>
                                  </m:ctrlPr>
                                </m:sSubPr>
                                <m:e>
                                  <m:r>
                                    <a:rPr lang="en-US" altLang="zh-TW" sz="2400" i="1">
                                      <a:latin typeface="Cambria Math" panose="02040503050406030204" pitchFamily="18" charset="0"/>
                                      <a:ea typeface="新細明體" charset="-120"/>
                                      <a:cs typeface="Arial" panose="020B0604020202020204" pitchFamily="34" charset="0"/>
                                    </a:rPr>
                                    <m:t>𝑥</m:t>
                                  </m:r>
                                </m:e>
                                <m:sub>
                                  <m:r>
                                    <a:rPr lang="en-US" altLang="zh-TW" sz="2400" b="0" i="1" smtClean="0">
                                      <a:latin typeface="Cambria Math" panose="02040503050406030204" pitchFamily="18" charset="0"/>
                                      <a:ea typeface="新細明體" charset="-120"/>
                                      <a:cs typeface="Arial" panose="020B0604020202020204" pitchFamily="34" charset="0"/>
                                    </a:rPr>
                                    <m:t>1</m:t>
                                  </m:r>
                                </m:sub>
                              </m:sSub>
                              <m:r>
                                <a:rPr lang="en-US" altLang="zh-TW" sz="2400" i="1">
                                  <a:latin typeface="Cambria Math" panose="02040503050406030204" pitchFamily="18" charset="0"/>
                                  <a:ea typeface="新細明體" charset="-120"/>
                                  <a:cs typeface="Arial" panose="020B0604020202020204" pitchFamily="34" charset="0"/>
                                </a:rPr>
                                <m:t>|</m:t>
                              </m:r>
                              <m:sSub>
                                <m:sSubPr>
                                  <m:ctrlPr>
                                    <a:rPr lang="en-US" altLang="zh-TW" sz="2400" i="1">
                                      <a:latin typeface="Cambria Math" panose="02040503050406030204" pitchFamily="18" charset="0"/>
                                      <a:ea typeface="新細明體" charset="-120"/>
                                      <a:cs typeface="Arial" panose="020B0604020202020204" pitchFamily="34" charset="0"/>
                                    </a:rPr>
                                  </m:ctrlPr>
                                </m:sSubPr>
                                <m:e>
                                  <m:r>
                                    <a:rPr lang="en-US" altLang="zh-TW" sz="2400" i="1">
                                      <a:latin typeface="Cambria Math" panose="02040503050406030204" pitchFamily="18" charset="0"/>
                                      <a:ea typeface="新細明體" charset="-120"/>
                                      <a:cs typeface="Arial" panose="020B0604020202020204" pitchFamily="34" charset="0"/>
                                    </a:rPr>
                                    <m:t>𝐶</m:t>
                                  </m:r>
                                </m:e>
                                <m:sub>
                                  <m:r>
                                    <a:rPr lang="en-US" altLang="zh-TW" sz="2400" i="1">
                                      <a:latin typeface="Cambria Math" panose="02040503050406030204" pitchFamily="18" charset="0"/>
                                      <a:ea typeface="新細明體" charset="-120"/>
                                      <a:cs typeface="Arial" panose="020B0604020202020204" pitchFamily="34" charset="0"/>
                                    </a:rPr>
                                    <m:t>𝑖</m:t>
                                  </m:r>
                                </m:sub>
                              </m:sSub>
                            </m:e>
                          </m:d>
                          <m:r>
                            <a:rPr lang="en-US" altLang="zh-TW"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TW" sz="2400" i="1">
                              <a:latin typeface="Cambria Math" panose="02040503050406030204" pitchFamily="18" charset="0"/>
                              <a:ea typeface="新細明體" charset="-120"/>
                              <a:cs typeface="Arial" panose="020B0604020202020204" pitchFamily="34" charset="0"/>
                            </a:rPr>
                            <m:t>𝑃</m:t>
                          </m:r>
                          <m:d>
                            <m:dPr>
                              <m:ctrlPr>
                                <a:rPr lang="en-US" altLang="zh-TW" sz="2400" i="1">
                                  <a:latin typeface="Cambria Math" panose="02040503050406030204" pitchFamily="18" charset="0"/>
                                  <a:ea typeface="新細明體" charset="-120"/>
                                  <a:cs typeface="Arial" panose="020B0604020202020204" pitchFamily="34" charset="0"/>
                                </a:rPr>
                              </m:ctrlPr>
                            </m:dPr>
                            <m:e>
                              <m:sSub>
                                <m:sSubPr>
                                  <m:ctrlPr>
                                    <a:rPr lang="en-US" altLang="zh-TW" sz="2400" i="1">
                                      <a:latin typeface="Cambria Math" panose="02040503050406030204" pitchFamily="18" charset="0"/>
                                      <a:ea typeface="新細明體" charset="-120"/>
                                      <a:cs typeface="Arial" panose="020B0604020202020204" pitchFamily="34" charset="0"/>
                                    </a:rPr>
                                  </m:ctrlPr>
                                </m:sSubPr>
                                <m:e>
                                  <m:r>
                                    <a:rPr lang="en-US" altLang="zh-TW" sz="2400" i="1">
                                      <a:latin typeface="Cambria Math" panose="02040503050406030204" pitchFamily="18" charset="0"/>
                                      <a:ea typeface="新細明體" charset="-120"/>
                                      <a:cs typeface="Arial" panose="020B0604020202020204" pitchFamily="34" charset="0"/>
                                    </a:rPr>
                                    <m:t>𝑥</m:t>
                                  </m:r>
                                </m:e>
                                <m:sub>
                                  <m:r>
                                    <a:rPr lang="en-US" altLang="zh-TW" sz="2400" b="0" i="1" smtClean="0">
                                      <a:latin typeface="Cambria Math" panose="02040503050406030204" pitchFamily="18" charset="0"/>
                                      <a:ea typeface="新細明體" charset="-120"/>
                                      <a:cs typeface="Arial" panose="020B0604020202020204" pitchFamily="34" charset="0"/>
                                    </a:rPr>
                                    <m:t>2</m:t>
                                  </m:r>
                                </m:sub>
                              </m:sSub>
                              <m:r>
                                <a:rPr lang="en-US" altLang="zh-TW" sz="2400" i="1">
                                  <a:latin typeface="Cambria Math" panose="02040503050406030204" pitchFamily="18" charset="0"/>
                                  <a:ea typeface="新細明體" charset="-120"/>
                                  <a:cs typeface="Arial" panose="020B0604020202020204" pitchFamily="34" charset="0"/>
                                </a:rPr>
                                <m:t>|</m:t>
                              </m:r>
                              <m:sSub>
                                <m:sSubPr>
                                  <m:ctrlPr>
                                    <a:rPr lang="en-US" altLang="zh-TW" sz="2400" i="1">
                                      <a:latin typeface="Cambria Math" panose="02040503050406030204" pitchFamily="18" charset="0"/>
                                      <a:ea typeface="新細明體" charset="-120"/>
                                      <a:cs typeface="Arial" panose="020B0604020202020204" pitchFamily="34" charset="0"/>
                                    </a:rPr>
                                  </m:ctrlPr>
                                </m:sSubPr>
                                <m:e>
                                  <m:r>
                                    <a:rPr lang="en-US" altLang="zh-TW" sz="2400" i="1">
                                      <a:latin typeface="Cambria Math" panose="02040503050406030204" pitchFamily="18" charset="0"/>
                                      <a:ea typeface="新細明體" charset="-120"/>
                                      <a:cs typeface="Arial" panose="020B0604020202020204" pitchFamily="34" charset="0"/>
                                    </a:rPr>
                                    <m:t>𝐶</m:t>
                                  </m:r>
                                </m:e>
                                <m:sub>
                                  <m:r>
                                    <a:rPr lang="en-US" altLang="zh-TW" sz="2400" i="1">
                                      <a:latin typeface="Cambria Math" panose="02040503050406030204" pitchFamily="18" charset="0"/>
                                      <a:ea typeface="新細明體" charset="-120"/>
                                      <a:cs typeface="Arial" panose="020B0604020202020204" pitchFamily="34" charset="0"/>
                                    </a:rPr>
                                    <m:t>𝑖</m:t>
                                  </m:r>
                                </m:sub>
                              </m:sSub>
                            </m:e>
                          </m:d>
                          <m:r>
                            <a:rPr lang="en-US" altLang="zh-TW" sz="2400" i="1">
                              <a:latin typeface="Cambria Math" panose="02040503050406030204" pitchFamily="18" charset="0"/>
                              <a:ea typeface="Cambria Math" panose="02040503050406030204" pitchFamily="18" charset="0"/>
                              <a:cs typeface="Arial" panose="020B0604020202020204" pitchFamily="34" charset="0"/>
                            </a:rPr>
                            <m:t>×</m:t>
                          </m:r>
                          <m:r>
                            <a:rPr lang="en-US" altLang="zh-TW" sz="2400" b="0" i="1" smtClean="0">
                              <a:latin typeface="Cambria Math" panose="02040503050406030204" pitchFamily="18" charset="0"/>
                              <a:ea typeface="Cambria Math" panose="02040503050406030204" pitchFamily="18" charset="0"/>
                              <a:cs typeface="Arial" panose="020B0604020202020204" pitchFamily="34" charset="0"/>
                            </a:rPr>
                            <m:t>…</m:t>
                          </m:r>
                          <m:r>
                            <a:rPr lang="en-US" altLang="zh-TW" sz="2400" i="1" smtClean="0">
                              <a:latin typeface="Cambria Math" panose="02040503050406030204" pitchFamily="18" charset="0"/>
                              <a:ea typeface="Cambria Math" panose="02040503050406030204" pitchFamily="18" charset="0"/>
                              <a:cs typeface="Arial" panose="020B0604020202020204" pitchFamily="34" charset="0"/>
                            </a:rPr>
                            <m:t>×</m:t>
                          </m:r>
                          <m:r>
                            <a:rPr lang="en-US" altLang="zh-TW" sz="2400" i="1">
                              <a:latin typeface="Cambria Math" panose="02040503050406030204" pitchFamily="18" charset="0"/>
                              <a:ea typeface="新細明體" charset="-120"/>
                              <a:cs typeface="Arial" panose="020B0604020202020204" pitchFamily="34" charset="0"/>
                            </a:rPr>
                            <m:t>𝑃</m:t>
                          </m:r>
                          <m:d>
                            <m:dPr>
                              <m:ctrlPr>
                                <a:rPr lang="en-US" altLang="zh-TW" sz="2400" i="1">
                                  <a:latin typeface="Cambria Math" panose="02040503050406030204" pitchFamily="18" charset="0"/>
                                  <a:ea typeface="新細明體" charset="-120"/>
                                  <a:cs typeface="Arial" panose="020B0604020202020204" pitchFamily="34" charset="0"/>
                                </a:rPr>
                              </m:ctrlPr>
                            </m:dPr>
                            <m:e>
                              <m:sSub>
                                <m:sSubPr>
                                  <m:ctrlPr>
                                    <a:rPr lang="en-US" altLang="zh-TW" sz="2400" i="1">
                                      <a:latin typeface="Cambria Math" panose="02040503050406030204" pitchFamily="18" charset="0"/>
                                      <a:ea typeface="新細明體" charset="-120"/>
                                      <a:cs typeface="Arial" panose="020B0604020202020204" pitchFamily="34" charset="0"/>
                                    </a:rPr>
                                  </m:ctrlPr>
                                </m:sSubPr>
                                <m:e>
                                  <m:r>
                                    <a:rPr lang="en-US" altLang="zh-TW" sz="2400" i="1">
                                      <a:latin typeface="Cambria Math" panose="02040503050406030204" pitchFamily="18" charset="0"/>
                                      <a:ea typeface="新細明體" charset="-120"/>
                                      <a:cs typeface="Arial" panose="020B0604020202020204" pitchFamily="34" charset="0"/>
                                    </a:rPr>
                                    <m:t>𝑥</m:t>
                                  </m:r>
                                </m:e>
                                <m:sub>
                                  <m:r>
                                    <a:rPr lang="en-US" altLang="zh-TW" sz="2400" b="0" i="1" smtClean="0">
                                      <a:latin typeface="Cambria Math" panose="02040503050406030204" pitchFamily="18" charset="0"/>
                                      <a:ea typeface="新細明體" charset="-120"/>
                                      <a:cs typeface="Arial" panose="020B0604020202020204" pitchFamily="34" charset="0"/>
                                    </a:rPr>
                                    <m:t>𝑘</m:t>
                                  </m:r>
                                </m:sub>
                              </m:sSub>
                              <m:r>
                                <a:rPr lang="en-US" altLang="zh-TW" sz="2400" i="1">
                                  <a:latin typeface="Cambria Math" panose="02040503050406030204" pitchFamily="18" charset="0"/>
                                  <a:ea typeface="新細明體" charset="-120"/>
                                  <a:cs typeface="Arial" panose="020B0604020202020204" pitchFamily="34" charset="0"/>
                                </a:rPr>
                                <m:t>|</m:t>
                              </m:r>
                              <m:sSub>
                                <m:sSubPr>
                                  <m:ctrlPr>
                                    <a:rPr lang="en-US" altLang="zh-TW" sz="2400" i="1">
                                      <a:latin typeface="Cambria Math" panose="02040503050406030204" pitchFamily="18" charset="0"/>
                                      <a:ea typeface="新細明體" charset="-120"/>
                                      <a:cs typeface="Arial" panose="020B0604020202020204" pitchFamily="34" charset="0"/>
                                    </a:rPr>
                                  </m:ctrlPr>
                                </m:sSubPr>
                                <m:e>
                                  <m:r>
                                    <a:rPr lang="en-US" altLang="zh-TW" sz="2400" i="1">
                                      <a:latin typeface="Cambria Math" panose="02040503050406030204" pitchFamily="18" charset="0"/>
                                      <a:ea typeface="新細明體" charset="-120"/>
                                      <a:cs typeface="Arial" panose="020B0604020202020204" pitchFamily="34" charset="0"/>
                                    </a:rPr>
                                    <m:t>𝐶</m:t>
                                  </m:r>
                                </m:e>
                                <m:sub>
                                  <m:r>
                                    <a:rPr lang="en-US" altLang="zh-TW" sz="2400" i="1">
                                      <a:latin typeface="Cambria Math" panose="02040503050406030204" pitchFamily="18" charset="0"/>
                                      <a:ea typeface="新細明體" charset="-120"/>
                                      <a:cs typeface="Arial" panose="020B0604020202020204" pitchFamily="34" charset="0"/>
                                    </a:rPr>
                                    <m:t>𝑖</m:t>
                                  </m:r>
                                </m:sub>
                              </m:sSub>
                            </m:e>
                          </m:d>
                        </m:e>
                      </m:nary>
                    </m:oMath>
                  </m:oMathPara>
                </a14:m>
                <a:endParaRPr lang="en-US" altLang="zh-TW" sz="2000" dirty="0">
                  <a:latin typeface="Arial" panose="020B0604020202020204" pitchFamily="34" charset="0"/>
                  <a:ea typeface="新細明體" charset="-120"/>
                  <a:cs typeface="Arial" panose="020B0604020202020204" pitchFamily="34" charset="0"/>
                </a:endParaRPr>
              </a:p>
              <a:p>
                <a:pPr>
                  <a:spcBef>
                    <a:spcPts val="0"/>
                  </a:spcBef>
                </a:pPr>
                <a:r>
                  <a:rPr lang="en-US" altLang="zh-TW" sz="2000" dirty="0">
                    <a:latin typeface="Arial" panose="020B0604020202020204" pitchFamily="34" charset="0"/>
                    <a:ea typeface="新細明體" charset="-120"/>
                    <a:cs typeface="Arial" panose="020B0604020202020204" pitchFamily="34" charset="0"/>
                  </a:rPr>
                  <a:t>This greatly reduces the computation cost: Only counts the class distribution</a:t>
                </a:r>
              </a:p>
              <a:p>
                <a:pPr>
                  <a:spcBef>
                    <a:spcPts val="0"/>
                  </a:spcBef>
                </a:pPr>
                <a:r>
                  <a:rPr lang="en-US" altLang="zh-TW" sz="2000" dirty="0">
                    <a:latin typeface="Arial" panose="020B0604020202020204" pitchFamily="34" charset="0"/>
                    <a:ea typeface="新細明體" charset="-120"/>
                    <a:cs typeface="Arial" panose="020B0604020202020204" pitchFamily="34" charset="0"/>
                  </a:rPr>
                  <a:t>If </a:t>
                </a:r>
                <a:r>
                  <a:rPr lang="en-US" altLang="zh-TW" sz="2000" dirty="0" err="1">
                    <a:latin typeface="Arial" panose="020B0604020202020204" pitchFamily="34" charset="0"/>
                    <a:ea typeface="新細明體" charset="-120"/>
                    <a:cs typeface="Arial" panose="020B0604020202020204" pitchFamily="34" charset="0"/>
                  </a:rPr>
                  <a:t>A</a:t>
                </a:r>
                <a:r>
                  <a:rPr lang="en-US" altLang="zh-TW" sz="2000" baseline="-25000" dirty="0" err="1">
                    <a:latin typeface="Arial" panose="020B0604020202020204" pitchFamily="34" charset="0"/>
                    <a:ea typeface="新細明體" charset="-120"/>
                    <a:cs typeface="Arial" panose="020B0604020202020204" pitchFamily="34" charset="0"/>
                  </a:rPr>
                  <a:t>j</a:t>
                </a:r>
                <a:r>
                  <a:rPr lang="en-US" altLang="zh-TW" sz="2000" dirty="0">
                    <a:latin typeface="Arial" panose="020B0604020202020204" pitchFamily="34" charset="0"/>
                    <a:ea typeface="新細明體" charset="-120"/>
                    <a:cs typeface="Arial" panose="020B0604020202020204" pitchFamily="34" charset="0"/>
                  </a:rPr>
                  <a:t> is categorical, P(</a:t>
                </a:r>
                <a:r>
                  <a:rPr lang="en-US" altLang="zh-TW" sz="2000" dirty="0" err="1">
                    <a:latin typeface="Arial" panose="020B0604020202020204" pitchFamily="34" charset="0"/>
                    <a:ea typeface="新細明體" charset="-120"/>
                    <a:cs typeface="Arial" panose="020B0604020202020204" pitchFamily="34" charset="0"/>
                  </a:rPr>
                  <a:t>x</a:t>
                </a:r>
                <a:r>
                  <a:rPr lang="en-US" altLang="zh-TW" sz="2000" baseline="-25000" dirty="0" err="1">
                    <a:latin typeface="Arial" panose="020B0604020202020204" pitchFamily="34" charset="0"/>
                    <a:ea typeface="新細明體" charset="-120"/>
                    <a:cs typeface="Arial" panose="020B0604020202020204" pitchFamily="34" charset="0"/>
                  </a:rPr>
                  <a:t>j</a:t>
                </a:r>
                <a:r>
                  <a:rPr lang="en-US" altLang="zh-TW" sz="2000" dirty="0" err="1">
                    <a:latin typeface="Arial" panose="020B0604020202020204" pitchFamily="34" charset="0"/>
                    <a:ea typeface="新細明體" charset="-120"/>
                    <a:cs typeface="Arial" panose="020B0604020202020204" pitchFamily="34" charset="0"/>
                  </a:rPr>
                  <a:t>|C</a:t>
                </a:r>
                <a:r>
                  <a:rPr lang="en-US" altLang="zh-TW" sz="2000" baseline="-25000" dirty="0" err="1">
                    <a:latin typeface="Arial" panose="020B0604020202020204" pitchFamily="34" charset="0"/>
                    <a:ea typeface="新細明體" charset="-120"/>
                    <a:cs typeface="Arial" panose="020B0604020202020204" pitchFamily="34" charset="0"/>
                  </a:rPr>
                  <a:t>i</a:t>
                </a:r>
                <a:r>
                  <a:rPr lang="en-US" altLang="zh-TW" sz="2000" dirty="0">
                    <a:latin typeface="Arial" panose="020B0604020202020204" pitchFamily="34" charset="0"/>
                    <a:ea typeface="新細明體" charset="-120"/>
                    <a:cs typeface="Arial" panose="020B0604020202020204" pitchFamily="34" charset="0"/>
                  </a:rPr>
                  <a:t>) is the # of tuples in C</a:t>
                </a:r>
                <a:r>
                  <a:rPr lang="en-US" altLang="zh-TW" sz="2000" baseline="-25000" dirty="0">
                    <a:latin typeface="Arial" panose="020B0604020202020204" pitchFamily="34" charset="0"/>
                    <a:ea typeface="新細明體" charset="-120"/>
                    <a:cs typeface="Arial" panose="020B0604020202020204" pitchFamily="34" charset="0"/>
                  </a:rPr>
                  <a:t>i</a:t>
                </a:r>
                <a:r>
                  <a:rPr lang="en-US" altLang="zh-TW" sz="2000" dirty="0">
                    <a:latin typeface="Arial" panose="020B0604020202020204" pitchFamily="34" charset="0"/>
                    <a:ea typeface="新細明體" charset="-120"/>
                    <a:cs typeface="Arial" panose="020B0604020202020204" pitchFamily="34" charset="0"/>
                  </a:rPr>
                  <a:t> having value </a:t>
                </a:r>
                <a:r>
                  <a:rPr lang="en-US" altLang="zh-TW" sz="2000" dirty="0" err="1">
                    <a:latin typeface="Arial" panose="020B0604020202020204" pitchFamily="34" charset="0"/>
                    <a:ea typeface="新細明體" charset="-120"/>
                    <a:cs typeface="Arial" panose="020B0604020202020204" pitchFamily="34" charset="0"/>
                  </a:rPr>
                  <a:t>x</a:t>
                </a:r>
                <a:r>
                  <a:rPr lang="en-US" altLang="zh-TW" sz="2000" baseline="-25000" dirty="0" err="1">
                    <a:latin typeface="Arial" panose="020B0604020202020204" pitchFamily="34" charset="0"/>
                    <a:ea typeface="新細明體" charset="-120"/>
                    <a:cs typeface="Arial" panose="020B0604020202020204" pitchFamily="34" charset="0"/>
                  </a:rPr>
                  <a:t>j</a:t>
                </a:r>
                <a:r>
                  <a:rPr lang="en-US" altLang="zh-TW" sz="2000" dirty="0">
                    <a:latin typeface="Arial" panose="020B0604020202020204" pitchFamily="34" charset="0"/>
                    <a:ea typeface="新細明體" charset="-120"/>
                    <a:cs typeface="Arial" panose="020B0604020202020204" pitchFamily="34" charset="0"/>
                  </a:rPr>
                  <a:t> for </a:t>
                </a:r>
                <a:r>
                  <a:rPr lang="en-US" altLang="zh-TW" sz="2000" dirty="0" err="1">
                    <a:latin typeface="Arial" panose="020B0604020202020204" pitchFamily="34" charset="0"/>
                    <a:ea typeface="新細明體" charset="-120"/>
                    <a:cs typeface="Arial" panose="020B0604020202020204" pitchFamily="34" charset="0"/>
                  </a:rPr>
                  <a:t>A</a:t>
                </a:r>
                <a:r>
                  <a:rPr lang="en-US" altLang="zh-TW" sz="2000" baseline="-25000" dirty="0" err="1">
                    <a:latin typeface="Arial" panose="020B0604020202020204" pitchFamily="34" charset="0"/>
                    <a:ea typeface="新細明體" charset="-120"/>
                    <a:cs typeface="Arial" panose="020B0604020202020204" pitchFamily="34" charset="0"/>
                  </a:rPr>
                  <a:t>j</a:t>
                </a:r>
                <a:r>
                  <a:rPr lang="en-US" altLang="zh-TW" sz="2000" dirty="0">
                    <a:latin typeface="Arial" panose="020B0604020202020204" pitchFamily="34" charset="0"/>
                    <a:ea typeface="新細明體" charset="-120"/>
                    <a:cs typeface="Arial" panose="020B0604020202020204" pitchFamily="34" charset="0"/>
                  </a:rPr>
                  <a:t> divided by |C</a:t>
                </a:r>
                <a:r>
                  <a:rPr lang="en-US" altLang="zh-TW" sz="2000" baseline="-25000" dirty="0">
                    <a:latin typeface="Arial" panose="020B0604020202020204" pitchFamily="34" charset="0"/>
                    <a:ea typeface="新細明體" charset="-120"/>
                    <a:cs typeface="Arial" panose="020B0604020202020204" pitchFamily="34" charset="0"/>
                  </a:rPr>
                  <a:t>i, D</a:t>
                </a:r>
                <a:r>
                  <a:rPr lang="en-US" altLang="zh-TW" sz="2000" dirty="0">
                    <a:latin typeface="Arial" panose="020B0604020202020204" pitchFamily="34" charset="0"/>
                    <a:ea typeface="新細明體" charset="-120"/>
                    <a:cs typeface="Arial" panose="020B0604020202020204" pitchFamily="34" charset="0"/>
                  </a:rPr>
                  <a:t>| (# of tuples of C</a:t>
                </a:r>
                <a:r>
                  <a:rPr lang="en-US" altLang="zh-TW" sz="2000" baseline="-25000" dirty="0">
                    <a:latin typeface="Arial" panose="020B0604020202020204" pitchFamily="34" charset="0"/>
                    <a:ea typeface="新細明體" charset="-120"/>
                    <a:cs typeface="Arial" panose="020B0604020202020204" pitchFamily="34" charset="0"/>
                  </a:rPr>
                  <a:t>i</a:t>
                </a:r>
                <a:r>
                  <a:rPr lang="en-US" altLang="zh-TW" sz="2000" dirty="0">
                    <a:latin typeface="Arial" panose="020B0604020202020204" pitchFamily="34" charset="0"/>
                    <a:ea typeface="新細明體" charset="-120"/>
                    <a:cs typeface="Arial" panose="020B0604020202020204" pitchFamily="34" charset="0"/>
                  </a:rPr>
                  <a:t> in D)</a:t>
                </a:r>
              </a:p>
              <a:p>
                <a:pPr>
                  <a:spcBef>
                    <a:spcPts val="0"/>
                  </a:spcBef>
                </a:pPr>
                <a:r>
                  <a:rPr lang="en-US" altLang="zh-TW" sz="2000" dirty="0">
                    <a:latin typeface="Arial" panose="020B0604020202020204" pitchFamily="34" charset="0"/>
                    <a:ea typeface="新細明體" charset="-120"/>
                    <a:cs typeface="Arial" panose="020B0604020202020204" pitchFamily="34" charset="0"/>
                  </a:rPr>
                  <a:t>If </a:t>
                </a:r>
                <a:r>
                  <a:rPr lang="en-US" altLang="zh-TW" sz="2000" dirty="0" err="1">
                    <a:latin typeface="Arial" panose="020B0604020202020204" pitchFamily="34" charset="0"/>
                    <a:ea typeface="新細明體" charset="-120"/>
                    <a:cs typeface="Arial" panose="020B0604020202020204" pitchFamily="34" charset="0"/>
                  </a:rPr>
                  <a:t>A</a:t>
                </a:r>
                <a:r>
                  <a:rPr lang="en-US" altLang="zh-TW" sz="2000" baseline="-25000" dirty="0" err="1">
                    <a:latin typeface="Arial" panose="020B0604020202020204" pitchFamily="34" charset="0"/>
                    <a:ea typeface="新細明體" charset="-120"/>
                    <a:cs typeface="Arial" panose="020B0604020202020204" pitchFamily="34" charset="0"/>
                  </a:rPr>
                  <a:t>j</a:t>
                </a:r>
                <a:r>
                  <a:rPr lang="en-US" altLang="zh-TW" sz="2000" dirty="0">
                    <a:latin typeface="Arial" panose="020B0604020202020204" pitchFamily="34" charset="0"/>
                    <a:ea typeface="新細明體" charset="-120"/>
                    <a:cs typeface="Arial" panose="020B0604020202020204" pitchFamily="34" charset="0"/>
                  </a:rPr>
                  <a:t> is </a:t>
                </a:r>
                <a:r>
                  <a:rPr lang="en-US" altLang="zh-TW" sz="2000" dirty="0" err="1">
                    <a:latin typeface="Arial" panose="020B0604020202020204" pitchFamily="34" charset="0"/>
                    <a:ea typeface="新細明體" charset="-120"/>
                    <a:cs typeface="Arial" panose="020B0604020202020204" pitchFamily="34" charset="0"/>
                  </a:rPr>
                  <a:t>continous</a:t>
                </a:r>
                <a:r>
                  <a:rPr lang="en-US" altLang="zh-TW" sz="2000" dirty="0">
                    <a:latin typeface="Arial" panose="020B0604020202020204" pitchFamily="34" charset="0"/>
                    <a:ea typeface="新細明體" charset="-120"/>
                    <a:cs typeface="Arial" panose="020B0604020202020204" pitchFamily="34" charset="0"/>
                  </a:rPr>
                  <a:t>-valued, P(</a:t>
                </a:r>
                <a:r>
                  <a:rPr lang="en-US" altLang="zh-TW" sz="2000" dirty="0" err="1">
                    <a:latin typeface="Arial" panose="020B0604020202020204" pitchFamily="34" charset="0"/>
                    <a:ea typeface="新細明體" charset="-120"/>
                    <a:cs typeface="Arial" panose="020B0604020202020204" pitchFamily="34" charset="0"/>
                  </a:rPr>
                  <a:t>x</a:t>
                </a:r>
                <a:r>
                  <a:rPr lang="en-US" altLang="zh-TW" sz="2000" baseline="-25000" dirty="0" err="1">
                    <a:latin typeface="Arial" panose="020B0604020202020204" pitchFamily="34" charset="0"/>
                    <a:ea typeface="新細明體" charset="-120"/>
                    <a:cs typeface="Arial" panose="020B0604020202020204" pitchFamily="34" charset="0"/>
                  </a:rPr>
                  <a:t>j</a:t>
                </a:r>
                <a:r>
                  <a:rPr lang="en-US" altLang="zh-TW" sz="2000" dirty="0" err="1">
                    <a:latin typeface="Arial" panose="020B0604020202020204" pitchFamily="34" charset="0"/>
                    <a:ea typeface="新細明體" charset="-120"/>
                    <a:cs typeface="Arial" panose="020B0604020202020204" pitchFamily="34" charset="0"/>
                  </a:rPr>
                  <a:t>|C</a:t>
                </a:r>
                <a:r>
                  <a:rPr lang="en-US" altLang="zh-TW" sz="2000" baseline="-25000" dirty="0" err="1">
                    <a:latin typeface="Arial" panose="020B0604020202020204" pitchFamily="34" charset="0"/>
                    <a:ea typeface="新細明體" charset="-120"/>
                    <a:cs typeface="Arial" panose="020B0604020202020204" pitchFamily="34" charset="0"/>
                  </a:rPr>
                  <a:t>i</a:t>
                </a:r>
                <a:r>
                  <a:rPr lang="en-US" altLang="zh-TW" sz="2000" dirty="0">
                    <a:latin typeface="Arial" panose="020B0604020202020204" pitchFamily="34" charset="0"/>
                    <a:ea typeface="新細明體" charset="-120"/>
                    <a:cs typeface="Arial" panose="020B0604020202020204" pitchFamily="34" charset="0"/>
                  </a:rPr>
                  <a:t>) is usually computed based on Gaussian distribution with a mean </a:t>
                </a:r>
                <a:r>
                  <a:rPr lang="el-GR" altLang="zh-TW" sz="2000" dirty="0">
                    <a:latin typeface="Arial" panose="020B0604020202020204" pitchFamily="34" charset="0"/>
                    <a:cs typeface="Arial" panose="020B0604020202020204" pitchFamily="34" charset="0"/>
                  </a:rPr>
                  <a:t>μ</a:t>
                </a:r>
                <a:r>
                  <a:rPr lang="en-US" altLang="zh-TW" sz="2000" dirty="0">
                    <a:latin typeface="Arial" panose="020B0604020202020204" pitchFamily="34" charset="0"/>
                    <a:ea typeface="新細明體" charset="-120"/>
                    <a:cs typeface="Arial" panose="020B0604020202020204" pitchFamily="34" charset="0"/>
                  </a:rPr>
                  <a:t> and standard deviation </a:t>
                </a:r>
                <a:r>
                  <a:rPr lang="el-GR" altLang="zh-TW" sz="2000" dirty="0">
                    <a:latin typeface="Arial" panose="020B0604020202020204" pitchFamily="34" charset="0"/>
                    <a:cs typeface="Arial" panose="020B0604020202020204" pitchFamily="34" charset="0"/>
                  </a:rPr>
                  <a:t>σ</a:t>
                </a:r>
                <a:r>
                  <a:rPr lang="en-US" altLang="zh-TW" sz="2000" dirty="0">
                    <a:latin typeface="Arial" panose="020B0604020202020204" pitchFamily="34" charset="0"/>
                    <a:cs typeface="Arial" panose="020B0604020202020204" pitchFamily="34" charset="0"/>
                  </a:rPr>
                  <a:t> </a:t>
                </a:r>
                <a:endParaRPr lang="el-GR" altLang="zh-TW" sz="2000" dirty="0">
                  <a:latin typeface="Arial" panose="020B0604020202020204" pitchFamily="34" charset="0"/>
                  <a:cs typeface="Arial" panose="020B0604020202020204" pitchFamily="34" charset="0"/>
                </a:endParaRPr>
              </a:p>
              <a:p>
                <a:pPr>
                  <a:spcBef>
                    <a:spcPts val="0"/>
                  </a:spcBef>
                </a:pPr>
                <a:endParaRPr lang="en-US" altLang="zh-TW" sz="2000" dirty="0">
                  <a:latin typeface="Arial" panose="020B0604020202020204" pitchFamily="34" charset="0"/>
                  <a:ea typeface="新細明體" charset="-120"/>
                  <a:cs typeface="Arial" panose="020B0604020202020204" pitchFamily="34" charset="0"/>
                </a:endParaRPr>
              </a:p>
              <a:p>
                <a:pPr lvl="1">
                  <a:spcBef>
                    <a:spcPts val="0"/>
                  </a:spcBef>
                  <a:buNone/>
                </a:pPr>
                <a:endParaRPr lang="en-US" altLang="zh-TW" sz="2000" dirty="0">
                  <a:latin typeface="Arial" panose="020B0604020202020204" pitchFamily="34" charset="0"/>
                  <a:ea typeface="新細明體" charset="-120"/>
                  <a:cs typeface="Arial" panose="020B0604020202020204" pitchFamily="34" charset="0"/>
                </a:endParaRPr>
              </a:p>
              <a:p>
                <a:pPr lvl="1">
                  <a:spcBef>
                    <a:spcPts val="0"/>
                  </a:spcBef>
                  <a:buNone/>
                </a:pPr>
                <a:r>
                  <a:rPr lang="en-US" altLang="zh-TW" sz="2000" dirty="0">
                    <a:latin typeface="Arial" panose="020B0604020202020204" pitchFamily="34" charset="0"/>
                    <a:ea typeface="新細明體" charset="-120"/>
                    <a:cs typeface="Arial" panose="020B0604020202020204" pitchFamily="34" charset="0"/>
                  </a:rPr>
                  <a:t>and P(</a:t>
                </a:r>
                <a:r>
                  <a:rPr lang="en-US" altLang="zh-TW" sz="2000" dirty="0" err="1">
                    <a:latin typeface="Arial" panose="020B0604020202020204" pitchFamily="34" charset="0"/>
                    <a:ea typeface="新細明體" charset="-120"/>
                    <a:cs typeface="Arial" panose="020B0604020202020204" pitchFamily="34" charset="0"/>
                  </a:rPr>
                  <a:t>x</a:t>
                </a:r>
                <a:r>
                  <a:rPr lang="en-US" altLang="zh-TW" sz="2000" baseline="-25000" dirty="0" err="1">
                    <a:latin typeface="Arial" panose="020B0604020202020204" pitchFamily="34" charset="0"/>
                    <a:ea typeface="新細明體" charset="-120"/>
                    <a:cs typeface="Arial" panose="020B0604020202020204" pitchFamily="34" charset="0"/>
                  </a:rPr>
                  <a:t>j</a:t>
                </a:r>
                <a:r>
                  <a:rPr lang="en-US" altLang="zh-TW" sz="2000" dirty="0" err="1">
                    <a:latin typeface="Arial" panose="020B0604020202020204" pitchFamily="34" charset="0"/>
                    <a:ea typeface="新細明體" charset="-120"/>
                    <a:cs typeface="Arial" panose="020B0604020202020204" pitchFamily="34" charset="0"/>
                  </a:rPr>
                  <a:t>|C</a:t>
                </a:r>
                <a:r>
                  <a:rPr lang="en-US" altLang="zh-TW" sz="2000" baseline="-25000" dirty="0" err="1">
                    <a:latin typeface="Arial" panose="020B0604020202020204" pitchFamily="34" charset="0"/>
                    <a:ea typeface="新細明體" charset="-120"/>
                    <a:cs typeface="Arial" panose="020B0604020202020204" pitchFamily="34" charset="0"/>
                  </a:rPr>
                  <a:t>i</a:t>
                </a:r>
                <a:r>
                  <a:rPr lang="en-US" altLang="zh-TW" sz="2000" dirty="0">
                    <a:latin typeface="Arial" panose="020B0604020202020204" pitchFamily="34" charset="0"/>
                    <a:ea typeface="新細明體" charset="-120"/>
                    <a:cs typeface="Arial" panose="020B0604020202020204" pitchFamily="34" charset="0"/>
                  </a:rPr>
                  <a:t>) is </a:t>
                </a:r>
              </a:p>
              <a:p>
                <a:pPr lvl="1">
                  <a:spcBef>
                    <a:spcPts val="0"/>
                  </a:spcBef>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ea typeface="新細明體" charset="-120"/>
                          <a:cs typeface="Arial" panose="020B0604020202020204" pitchFamily="34" charset="0"/>
                        </a:rPr>
                        <m:t>𝑃</m:t>
                      </m:r>
                      <m:d>
                        <m:dPr>
                          <m:ctrlPr>
                            <a:rPr lang="en-US" altLang="zh-TW" b="0" i="1" smtClean="0">
                              <a:latin typeface="Cambria Math" panose="02040503050406030204" pitchFamily="18" charset="0"/>
                              <a:ea typeface="新細明體" charset="-120"/>
                              <a:cs typeface="Arial" panose="020B0604020202020204" pitchFamily="34" charset="0"/>
                            </a:rPr>
                          </m:ctrlPr>
                        </m:dPr>
                        <m:e>
                          <m:sSub>
                            <m:sSubPr>
                              <m:ctrlPr>
                                <a:rPr lang="en-US" altLang="zh-TW" b="0" i="1" smtClean="0">
                                  <a:latin typeface="Cambria Math" panose="02040503050406030204" pitchFamily="18" charset="0"/>
                                  <a:ea typeface="新細明體" charset="-120"/>
                                  <a:cs typeface="Arial" panose="020B0604020202020204" pitchFamily="34" charset="0"/>
                                </a:rPr>
                              </m:ctrlPr>
                            </m:sSubPr>
                            <m:e>
                              <m:r>
                                <a:rPr lang="en-US" altLang="zh-TW" b="0" i="1" smtClean="0">
                                  <a:latin typeface="Cambria Math" panose="02040503050406030204" pitchFamily="18" charset="0"/>
                                  <a:ea typeface="新細明體" charset="-120"/>
                                  <a:cs typeface="Arial" panose="020B0604020202020204" pitchFamily="34" charset="0"/>
                                </a:rPr>
                                <m:t>𝑥</m:t>
                              </m:r>
                            </m:e>
                            <m:sub>
                              <m:r>
                                <a:rPr lang="en-US" altLang="zh-TW" b="0" i="1" smtClean="0">
                                  <a:latin typeface="Cambria Math" panose="02040503050406030204" pitchFamily="18" charset="0"/>
                                  <a:ea typeface="新細明體" charset="-120"/>
                                  <a:cs typeface="Arial" panose="020B0604020202020204" pitchFamily="34" charset="0"/>
                                </a:rPr>
                                <m:t>𝑖</m:t>
                              </m:r>
                            </m:sub>
                          </m:sSub>
                        </m:e>
                        <m:e>
                          <m:sSub>
                            <m:sSubPr>
                              <m:ctrlPr>
                                <a:rPr lang="en-US" altLang="zh-TW" b="0" i="1" smtClean="0">
                                  <a:latin typeface="Cambria Math" panose="02040503050406030204" pitchFamily="18" charset="0"/>
                                  <a:ea typeface="新細明體" charset="-120"/>
                                  <a:cs typeface="Arial" panose="020B0604020202020204" pitchFamily="34" charset="0"/>
                                </a:rPr>
                              </m:ctrlPr>
                            </m:sSubPr>
                            <m:e>
                              <m:r>
                                <a:rPr lang="en-US" altLang="zh-TW" b="0" i="1" smtClean="0">
                                  <a:latin typeface="Cambria Math" panose="02040503050406030204" pitchFamily="18" charset="0"/>
                                  <a:ea typeface="新細明體" charset="-120"/>
                                  <a:cs typeface="Arial" panose="020B0604020202020204" pitchFamily="34" charset="0"/>
                                </a:rPr>
                                <m:t>𝐶</m:t>
                              </m:r>
                            </m:e>
                            <m:sub>
                              <m:r>
                                <a:rPr lang="en-US" altLang="zh-TW" b="0" i="1" smtClean="0">
                                  <a:latin typeface="Cambria Math" panose="02040503050406030204" pitchFamily="18" charset="0"/>
                                  <a:ea typeface="新細明體" charset="-120"/>
                                  <a:cs typeface="Arial" panose="020B0604020202020204" pitchFamily="34" charset="0"/>
                                </a:rPr>
                                <m:t>𝑖</m:t>
                              </m:r>
                            </m:sub>
                          </m:sSub>
                        </m:e>
                      </m:d>
                      <m:r>
                        <a:rPr lang="en-US" altLang="zh-TW" b="0" i="1" smtClean="0">
                          <a:latin typeface="Cambria Math" panose="02040503050406030204" pitchFamily="18" charset="0"/>
                          <a:ea typeface="新細明體" charset="-120"/>
                          <a:cs typeface="Arial" panose="020B0604020202020204" pitchFamily="34" charset="0"/>
                        </a:rPr>
                        <m:t>=</m:t>
                      </m:r>
                      <m:r>
                        <a:rPr lang="en-US" altLang="zh-TW" b="0" i="1" smtClean="0">
                          <a:latin typeface="Cambria Math" panose="02040503050406030204" pitchFamily="18" charset="0"/>
                          <a:ea typeface="新細明體" charset="-120"/>
                          <a:cs typeface="Arial" panose="020B0604020202020204" pitchFamily="34" charset="0"/>
                        </a:rPr>
                        <m:t>𝑔</m:t>
                      </m:r>
                      <m:r>
                        <a:rPr lang="en-US" altLang="zh-TW" b="0" i="1" smtClean="0">
                          <a:latin typeface="Cambria Math" panose="02040503050406030204" pitchFamily="18" charset="0"/>
                          <a:ea typeface="新細明體" charset="-120"/>
                          <a:cs typeface="Arial" panose="020B0604020202020204" pitchFamily="34" charset="0"/>
                        </a:rPr>
                        <m:t>(</m:t>
                      </m:r>
                      <m:sSub>
                        <m:sSubPr>
                          <m:ctrlPr>
                            <a:rPr lang="en-US" altLang="zh-TW" b="0" i="1" smtClean="0">
                              <a:latin typeface="Cambria Math" panose="02040503050406030204" pitchFamily="18" charset="0"/>
                              <a:ea typeface="新細明體" charset="-120"/>
                              <a:cs typeface="Arial" panose="020B0604020202020204" pitchFamily="34" charset="0"/>
                            </a:rPr>
                          </m:ctrlPr>
                        </m:sSubPr>
                        <m:e>
                          <m:r>
                            <a:rPr lang="en-US" altLang="zh-TW" b="0" i="1" smtClean="0">
                              <a:latin typeface="Cambria Math" panose="02040503050406030204" pitchFamily="18" charset="0"/>
                              <a:ea typeface="新細明體" charset="-120"/>
                              <a:cs typeface="Arial" panose="020B0604020202020204" pitchFamily="34" charset="0"/>
                            </a:rPr>
                            <m:t>𝑥</m:t>
                          </m:r>
                        </m:e>
                        <m:sub>
                          <m:r>
                            <a:rPr lang="en-US" altLang="zh-TW" b="0" i="1" smtClean="0">
                              <a:latin typeface="Cambria Math" panose="02040503050406030204" pitchFamily="18" charset="0"/>
                              <a:ea typeface="新細明體" charset="-120"/>
                              <a:cs typeface="Arial" panose="020B0604020202020204" pitchFamily="34" charset="0"/>
                            </a:rPr>
                            <m:t>𝑗</m:t>
                          </m:r>
                        </m:sub>
                      </m:sSub>
                      <m:r>
                        <a:rPr lang="en-US" altLang="zh-TW" b="0" i="1" smtClean="0">
                          <a:latin typeface="Cambria Math" panose="02040503050406030204" pitchFamily="18" charset="0"/>
                          <a:ea typeface="新細明體" charset="-120"/>
                          <a:cs typeface="Arial" panose="020B0604020202020204" pitchFamily="34" charset="0"/>
                        </a:rPr>
                        <m:t>,</m:t>
                      </m:r>
                      <m:sSub>
                        <m:sSubPr>
                          <m:ctrlPr>
                            <a:rPr lang="en-US" altLang="zh-TW" b="0" i="1" smtClean="0">
                              <a:latin typeface="Cambria Math" panose="02040503050406030204" pitchFamily="18" charset="0"/>
                              <a:ea typeface="新細明體" charset="-120"/>
                              <a:cs typeface="Arial" panose="020B0604020202020204" pitchFamily="34" charset="0"/>
                            </a:rPr>
                          </m:ctrlPr>
                        </m:sSubPr>
                        <m:e>
                          <m:r>
                            <a:rPr lang="zh-TW" altLang="en-US" b="0" i="1" smtClean="0">
                              <a:latin typeface="Cambria Math" panose="02040503050406030204" pitchFamily="18" charset="0"/>
                              <a:ea typeface="新細明體" charset="-120"/>
                              <a:cs typeface="Arial" panose="020B0604020202020204" pitchFamily="34" charset="0"/>
                            </a:rPr>
                            <m:t>𝜇</m:t>
                          </m:r>
                        </m:e>
                        <m:sub>
                          <m:sSub>
                            <m:sSubPr>
                              <m:ctrlPr>
                                <a:rPr lang="en-US" altLang="zh-TW" b="0" i="1" smtClean="0">
                                  <a:latin typeface="Cambria Math" panose="02040503050406030204" pitchFamily="18" charset="0"/>
                                  <a:ea typeface="新細明體" charset="-120"/>
                                  <a:cs typeface="Arial" panose="020B0604020202020204" pitchFamily="34" charset="0"/>
                                </a:rPr>
                              </m:ctrlPr>
                            </m:sSubPr>
                            <m:e>
                              <m:r>
                                <a:rPr lang="en-US" altLang="zh-TW" b="0" i="1" smtClean="0">
                                  <a:latin typeface="Cambria Math" panose="02040503050406030204" pitchFamily="18" charset="0"/>
                                  <a:ea typeface="新細明體" charset="-120"/>
                                  <a:cs typeface="Arial" panose="020B0604020202020204" pitchFamily="34" charset="0"/>
                                </a:rPr>
                                <m:t>𝐶</m:t>
                              </m:r>
                            </m:e>
                            <m:sub>
                              <m:r>
                                <a:rPr lang="en-US" altLang="zh-TW" b="0" i="1" smtClean="0">
                                  <a:latin typeface="Cambria Math" panose="02040503050406030204" pitchFamily="18" charset="0"/>
                                  <a:ea typeface="新細明體" charset="-120"/>
                                  <a:cs typeface="Arial" panose="020B0604020202020204" pitchFamily="34" charset="0"/>
                                </a:rPr>
                                <m:t>𝑖</m:t>
                              </m:r>
                            </m:sub>
                          </m:sSub>
                        </m:sub>
                      </m:sSub>
                      <m:r>
                        <a:rPr lang="en-US" altLang="zh-TW" b="0" i="1" smtClean="0">
                          <a:latin typeface="Cambria Math" panose="02040503050406030204" pitchFamily="18" charset="0"/>
                          <a:ea typeface="新細明體" charset="-120"/>
                          <a:cs typeface="Arial" panose="020B0604020202020204" pitchFamily="34" charset="0"/>
                        </a:rPr>
                        <m:t>,</m:t>
                      </m:r>
                      <m:sSub>
                        <m:sSubPr>
                          <m:ctrlPr>
                            <a:rPr lang="en-US" altLang="zh-TW" b="0" i="1" smtClean="0">
                              <a:latin typeface="Cambria Math" panose="02040503050406030204" pitchFamily="18" charset="0"/>
                              <a:ea typeface="新細明體" charset="-120"/>
                              <a:cs typeface="Arial" panose="020B0604020202020204" pitchFamily="34" charset="0"/>
                            </a:rPr>
                          </m:ctrlPr>
                        </m:sSubPr>
                        <m:e>
                          <m:r>
                            <a:rPr lang="zh-TW" altLang="en-US" b="0" i="1" smtClean="0">
                              <a:latin typeface="Cambria Math" panose="02040503050406030204" pitchFamily="18" charset="0"/>
                              <a:ea typeface="新細明體" charset="-120"/>
                              <a:cs typeface="Arial" panose="020B0604020202020204" pitchFamily="34" charset="0"/>
                            </a:rPr>
                            <m:t>𝜎</m:t>
                          </m:r>
                        </m:e>
                        <m:sub>
                          <m:sSub>
                            <m:sSubPr>
                              <m:ctrlPr>
                                <a:rPr lang="en-US" altLang="zh-TW" b="0" i="1" smtClean="0">
                                  <a:latin typeface="Cambria Math" panose="02040503050406030204" pitchFamily="18" charset="0"/>
                                  <a:ea typeface="新細明體" charset="-120"/>
                                  <a:cs typeface="Arial" panose="020B0604020202020204" pitchFamily="34" charset="0"/>
                                </a:rPr>
                              </m:ctrlPr>
                            </m:sSubPr>
                            <m:e>
                              <m:r>
                                <a:rPr lang="en-US" altLang="zh-TW" b="0" i="1" smtClean="0">
                                  <a:latin typeface="Cambria Math" panose="02040503050406030204" pitchFamily="18" charset="0"/>
                                  <a:ea typeface="新細明體" charset="-120"/>
                                  <a:cs typeface="Arial" panose="020B0604020202020204" pitchFamily="34" charset="0"/>
                                </a:rPr>
                                <m:t>𝐶</m:t>
                              </m:r>
                            </m:e>
                            <m:sub>
                              <m:r>
                                <a:rPr lang="en-US" altLang="zh-TW" b="0" i="1" smtClean="0">
                                  <a:latin typeface="Cambria Math" panose="02040503050406030204" pitchFamily="18" charset="0"/>
                                  <a:ea typeface="新細明體" charset="-120"/>
                                  <a:cs typeface="Arial" panose="020B0604020202020204" pitchFamily="34" charset="0"/>
                                </a:rPr>
                                <m:t>𝑖</m:t>
                              </m:r>
                            </m:sub>
                          </m:sSub>
                        </m:sub>
                      </m:sSub>
                      <m:r>
                        <a:rPr lang="en-US" altLang="zh-TW" b="0" i="1" smtClean="0">
                          <a:latin typeface="Cambria Math" panose="02040503050406030204" pitchFamily="18" charset="0"/>
                          <a:ea typeface="新細明體" charset="-120"/>
                          <a:cs typeface="Arial" panose="020B0604020202020204" pitchFamily="34" charset="0"/>
                        </a:rPr>
                        <m:t>)</m:t>
                      </m:r>
                    </m:oMath>
                  </m:oMathPara>
                </a14:m>
                <a:endParaRPr lang="en-US" altLang="zh-TW" dirty="0">
                  <a:latin typeface="Arial" panose="020B0604020202020204" pitchFamily="34" charset="0"/>
                  <a:ea typeface="新細明體" charset="-120"/>
                  <a:cs typeface="Arial" panose="020B0604020202020204" pitchFamily="34" charset="0"/>
                </a:endParaRPr>
              </a:p>
              <a:p>
                <a:pPr>
                  <a:spcBef>
                    <a:spcPts val="0"/>
                  </a:spcBef>
                </a:pPr>
                <a:endParaRPr lang="zh-TW" altLang="en-US" sz="2400" dirty="0">
                  <a:latin typeface="Arial" panose="020B0604020202020204" pitchFamily="34" charset="0"/>
                  <a:cs typeface="Arial" panose="020B0604020202020204" pitchFamily="34" charset="0"/>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585310" y="1866900"/>
                <a:ext cx="10844689" cy="4389437"/>
              </a:xfrm>
              <a:blipFill rotWithShape="1">
                <a:blip r:embed="rId1"/>
                <a:stretch>
                  <a:fillRect l="-337" t="-556"/>
                </a:stretch>
              </a:blipFill>
            </p:spPr>
            <p:txBody>
              <a:bodyPr/>
              <a:lstStyle/>
              <a:p>
                <a:r>
                  <a:rPr lang="zh-TW" altLang="en-US">
                    <a:noFill/>
                  </a:rPr>
                  <a:t> </a:t>
                </a:r>
                <a:endParaRPr lang="zh-TW" altLang="en-US">
                  <a:noFill/>
                </a:endParaRPr>
              </a:p>
            </p:txBody>
          </p:sp>
        </mc:Fallback>
      </mc:AlternateContent>
      <p:graphicFrame>
        <p:nvGraphicFramePr>
          <p:cNvPr id="5" name="Object 12"/>
          <p:cNvGraphicFramePr/>
          <p:nvPr/>
        </p:nvGraphicFramePr>
        <p:xfrm>
          <a:off x="4267200" y="4343400"/>
          <a:ext cx="2627313" cy="762000"/>
        </p:xfrm>
        <a:graphic>
          <a:graphicData uri="http://schemas.openxmlformats.org/presentationml/2006/ole">
            <mc:AlternateContent xmlns:mc="http://schemas.openxmlformats.org/markup-compatibility/2006">
              <mc:Choice xmlns:v="urn:schemas-microsoft-com:vml" Requires="v">
                <p:oleObj spid="_x0000_s147066" name="Equation" r:id="rId2" imgW="1663700" imgH="482600" progId="Equation.3">
                  <p:embed/>
                </p:oleObj>
              </mc:Choice>
              <mc:Fallback>
                <p:oleObj name="Equation" r:id="rId2" imgW="1663700" imgH="482600" progId="Equation.3">
                  <p:embed/>
                  <p:pic>
                    <p:nvPicPr>
                      <p:cNvPr id="0" name="Object 1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4343400"/>
                        <a:ext cx="262731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文字方塊 6"/>
          <p:cNvSpPr txBox="1"/>
          <p:nvPr/>
        </p:nvSpPr>
        <p:spPr>
          <a:xfrm>
            <a:off x="7391400" y="4454262"/>
            <a:ext cx="4648200" cy="1892826"/>
          </a:xfrm>
          <a:prstGeom prst="rect">
            <a:avLst/>
          </a:prstGeom>
          <a:noFill/>
        </p:spPr>
        <p:txBody>
          <a:bodyPr wrap="square" rtlCol="0">
            <a:spAutoFit/>
          </a:bodyPr>
          <a:lstStyle/>
          <a:p>
            <a:pPr marL="538480" indent="-538480" eaLnBrk="1" hangingPunct="1">
              <a:lnSpc>
                <a:spcPct val="110000"/>
              </a:lnSpc>
            </a:pPr>
            <a:r>
              <a:rPr lang="en-US" altLang="zh-TW" dirty="0">
                <a:solidFill>
                  <a:schemeClr val="accent1"/>
                </a:solidFill>
              </a:rPr>
              <a:t>X = (age &lt;=30, Income = medium, Student = yes, </a:t>
            </a:r>
            <a:r>
              <a:rPr lang="en-US" altLang="zh-TW" dirty="0" err="1">
                <a:solidFill>
                  <a:schemeClr val="accent1"/>
                </a:solidFill>
              </a:rPr>
              <a:t>Credit_rating</a:t>
            </a:r>
            <a:r>
              <a:rPr lang="en-US" altLang="zh-TW" dirty="0">
                <a:solidFill>
                  <a:schemeClr val="accent1"/>
                </a:solidFill>
              </a:rPr>
              <a:t> = Fair)</a:t>
            </a:r>
            <a:endParaRPr lang="en-US" altLang="zh-TW" dirty="0">
              <a:solidFill>
                <a:schemeClr val="accent1"/>
              </a:solidFill>
            </a:endParaRPr>
          </a:p>
          <a:p>
            <a:pPr marL="538480" indent="-538480" eaLnBrk="1" hangingPunct="1">
              <a:lnSpc>
                <a:spcPct val="110000"/>
              </a:lnSpc>
            </a:pPr>
            <a:r>
              <a:rPr lang="en-US" altLang="zh-TW" dirty="0">
                <a:solidFill>
                  <a:schemeClr val="accent1"/>
                </a:solidFill>
              </a:rPr>
              <a:t>P(</a:t>
            </a:r>
            <a:r>
              <a:rPr lang="en-US" altLang="zh-TW" dirty="0" err="1">
                <a:solidFill>
                  <a:schemeClr val="accent1"/>
                </a:solidFill>
              </a:rPr>
              <a:t>X|Ci</a:t>
            </a:r>
            <a:r>
              <a:rPr lang="en-US" altLang="zh-TW" dirty="0">
                <a:solidFill>
                  <a:schemeClr val="accent1"/>
                </a:solidFill>
              </a:rPr>
              <a:t>)=P(age &lt;=30|Ci)P(Income = </a:t>
            </a:r>
            <a:r>
              <a:rPr lang="en-US" altLang="zh-TW" dirty="0" err="1">
                <a:solidFill>
                  <a:schemeClr val="accent1"/>
                </a:solidFill>
              </a:rPr>
              <a:t>medium|Ci</a:t>
            </a:r>
            <a:r>
              <a:rPr lang="en-US" altLang="zh-TW" dirty="0">
                <a:solidFill>
                  <a:schemeClr val="accent1"/>
                </a:solidFill>
              </a:rPr>
              <a:t>)P(Student = </a:t>
            </a:r>
            <a:r>
              <a:rPr lang="en-US" altLang="zh-TW" dirty="0" err="1">
                <a:solidFill>
                  <a:schemeClr val="accent1"/>
                </a:solidFill>
              </a:rPr>
              <a:t>yes|Ci</a:t>
            </a:r>
            <a:r>
              <a:rPr lang="en-US" altLang="zh-TW" dirty="0">
                <a:solidFill>
                  <a:schemeClr val="accent1"/>
                </a:solidFill>
              </a:rPr>
              <a:t>)P(</a:t>
            </a:r>
            <a:r>
              <a:rPr lang="en-US" altLang="zh-TW" dirty="0" err="1">
                <a:solidFill>
                  <a:schemeClr val="accent1"/>
                </a:solidFill>
              </a:rPr>
              <a:t>Credit_rating</a:t>
            </a:r>
            <a:r>
              <a:rPr lang="en-US" altLang="zh-TW" dirty="0">
                <a:solidFill>
                  <a:schemeClr val="accent1"/>
                </a:solidFill>
              </a:rPr>
              <a:t> = </a:t>
            </a:r>
            <a:r>
              <a:rPr lang="en-US" altLang="zh-TW" dirty="0" err="1">
                <a:solidFill>
                  <a:schemeClr val="accent1"/>
                </a:solidFill>
              </a:rPr>
              <a:t>Fair|Ci</a:t>
            </a:r>
            <a:r>
              <a:rPr lang="en-US" altLang="zh-TW" dirty="0">
                <a:solidFill>
                  <a:schemeClr val="accent1"/>
                </a:solidFill>
              </a:rPr>
              <a:t>)</a:t>
            </a:r>
            <a:endParaRPr lang="en-US" altLang="zh-TW" dirty="0">
              <a:solidFill>
                <a:schemeClr val="accent1"/>
              </a:solidFill>
            </a:endParaRPr>
          </a:p>
          <a:p>
            <a:endParaRPr lang="zh-TW" altLang="en-US" dirty="0">
              <a:solidFill>
                <a:schemeClr val="accent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a:xfrm>
            <a:off x="990600" y="352428"/>
            <a:ext cx="9144000" cy="609600"/>
          </a:xfrm>
        </p:spPr>
        <p:txBody>
          <a:bodyPr/>
          <a:lstStyle/>
          <a:p>
            <a:pPr eaLnBrk="1" hangingPunct="1"/>
            <a:r>
              <a:rPr lang="en-US" altLang="zh-TW" sz="3600" dirty="0">
                <a:latin typeface="Arial" panose="020B0604020202020204" pitchFamily="34" charset="0"/>
                <a:ea typeface="新細明體" panose="02020500000000000000" charset="-120"/>
                <a:cs typeface="Arial" panose="020B0604020202020204" pitchFamily="34" charset="0"/>
              </a:rPr>
              <a:t>Naïve Bayesian Classifier: Training Dataset</a:t>
            </a:r>
            <a:endParaRPr lang="en-US" altLang="zh-TW" sz="3600" dirty="0">
              <a:latin typeface="Arial" panose="020B0604020202020204" pitchFamily="34" charset="0"/>
              <a:ea typeface="新細明體" panose="02020500000000000000" charset="-120"/>
              <a:cs typeface="Arial" panose="020B0604020202020204" pitchFamily="34" charset="0"/>
            </a:endParaRPr>
          </a:p>
        </p:txBody>
      </p:sp>
      <p:graphicFrame>
        <p:nvGraphicFramePr>
          <p:cNvPr id="41991" name="Object 5"/>
          <p:cNvGraphicFramePr>
            <a:graphicFrameLocks noGrp="1"/>
          </p:cNvGraphicFramePr>
          <p:nvPr>
            <p:ph idx="1"/>
          </p:nvPr>
        </p:nvGraphicFramePr>
        <p:xfrm>
          <a:off x="5178428" y="1123953"/>
          <a:ext cx="5135563" cy="5294313"/>
        </p:xfrm>
        <a:graphic>
          <a:graphicData uri="http://schemas.openxmlformats.org/presentationml/2006/ole">
            <mc:AlternateContent xmlns:mc="http://schemas.openxmlformats.org/markup-compatibility/2006">
              <mc:Choice xmlns:v="urn:schemas-microsoft-com:vml" Requires="v">
                <p:oleObj spid="_x0000_s42263" name="工作表" r:id="rId1" imgW="3816985" imgH="3934460" progId="Excel.Sheet.8">
                  <p:embed/>
                </p:oleObj>
              </mc:Choice>
              <mc:Fallback>
                <p:oleObj name="工作表" r:id="rId1" imgW="3816985" imgH="3934460" progId="Excel.Sheet.8">
                  <p:embed/>
                  <p:pic>
                    <p:nvPicPr>
                      <p:cNvPr id="0" name="Object 5"/>
                      <p:cNvPicPr>
                        <a:picLocks noChangeArrowheads="1"/>
                      </p:cNvPicPr>
                      <p:nvPr/>
                    </p:nvPicPr>
                    <p:blipFill>
                      <a:blip r:embed="rId2"/>
                      <a:srcRect/>
                      <a:stretch>
                        <a:fillRect/>
                      </a:stretch>
                    </p:blipFill>
                    <p:spPr bwMode="auto">
                      <a:xfrm>
                        <a:off x="5178428" y="1123953"/>
                        <a:ext cx="5135563" cy="529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90" name="Text Box 4"/>
          <p:cNvSpPr txBox="1">
            <a:spLocks noChangeArrowheads="1"/>
          </p:cNvSpPr>
          <p:nvPr/>
        </p:nvSpPr>
        <p:spPr bwMode="auto">
          <a:xfrm>
            <a:off x="970280" y="1752600"/>
            <a:ext cx="3429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110000"/>
              </a:lnSpc>
            </a:pPr>
            <a:r>
              <a:rPr lang="en-US" altLang="zh-TW" sz="2000" dirty="0"/>
              <a:t>Class:</a:t>
            </a:r>
            <a:endParaRPr lang="en-US" altLang="zh-TW" sz="2000" dirty="0"/>
          </a:p>
          <a:p>
            <a:pPr eaLnBrk="1" hangingPunct="1">
              <a:lnSpc>
                <a:spcPct val="110000"/>
              </a:lnSpc>
            </a:pPr>
            <a:r>
              <a:rPr lang="en-US" altLang="zh-TW" sz="2000" dirty="0"/>
              <a:t>C</a:t>
            </a:r>
            <a:r>
              <a:rPr lang="en-US" altLang="zh-TW" sz="2000" baseline="-25000" dirty="0"/>
              <a:t>1</a:t>
            </a:r>
            <a:r>
              <a:rPr lang="en-US" altLang="zh-TW" sz="2000" dirty="0"/>
              <a:t>:buy = ‘yes’</a:t>
            </a:r>
            <a:endParaRPr lang="en-US" altLang="zh-TW" sz="2000" dirty="0"/>
          </a:p>
          <a:p>
            <a:pPr eaLnBrk="1" hangingPunct="1">
              <a:lnSpc>
                <a:spcPct val="110000"/>
              </a:lnSpc>
            </a:pPr>
            <a:r>
              <a:rPr lang="en-US" altLang="zh-TW" sz="2000" dirty="0"/>
              <a:t>C</a:t>
            </a:r>
            <a:r>
              <a:rPr lang="en-US" altLang="zh-TW" sz="2000" baseline="-25000" dirty="0"/>
              <a:t>2</a:t>
            </a:r>
            <a:r>
              <a:rPr lang="en-US" altLang="zh-TW" sz="2000" dirty="0"/>
              <a:t>:buy = ‘no’</a:t>
            </a:r>
            <a:endParaRPr lang="en-US" altLang="zh-TW" sz="2000" dirty="0"/>
          </a:p>
          <a:p>
            <a:pPr eaLnBrk="1" hangingPunct="1">
              <a:lnSpc>
                <a:spcPct val="110000"/>
              </a:lnSpc>
            </a:pPr>
            <a:endParaRPr lang="en-US" altLang="zh-TW" sz="2000" dirty="0"/>
          </a:p>
          <a:p>
            <a:pPr eaLnBrk="1" hangingPunct="1">
              <a:lnSpc>
                <a:spcPct val="110000"/>
              </a:lnSpc>
            </a:pPr>
            <a:r>
              <a:rPr lang="en-US" altLang="zh-TW" sz="2000" dirty="0"/>
              <a:t>Data sample </a:t>
            </a:r>
            <a:endParaRPr lang="en-US" altLang="zh-TW" sz="2000" dirty="0"/>
          </a:p>
          <a:p>
            <a:pPr eaLnBrk="1" hangingPunct="1">
              <a:lnSpc>
                <a:spcPct val="110000"/>
              </a:lnSpc>
            </a:pPr>
            <a:r>
              <a:rPr lang="en-US" altLang="zh-TW" sz="2000" dirty="0"/>
              <a:t>X = (age &lt;=30,</a:t>
            </a:r>
            <a:endParaRPr lang="en-US" altLang="zh-TW" sz="2000" dirty="0"/>
          </a:p>
          <a:p>
            <a:pPr eaLnBrk="1" hangingPunct="1">
              <a:lnSpc>
                <a:spcPct val="110000"/>
              </a:lnSpc>
            </a:pPr>
            <a:r>
              <a:rPr lang="en-US" altLang="zh-TW" sz="2000" dirty="0"/>
              <a:t>Income = medium,</a:t>
            </a:r>
            <a:endParaRPr lang="en-US" altLang="zh-TW" sz="2000" dirty="0"/>
          </a:p>
          <a:p>
            <a:pPr eaLnBrk="1" hangingPunct="1">
              <a:lnSpc>
                <a:spcPct val="110000"/>
              </a:lnSpc>
            </a:pPr>
            <a:r>
              <a:rPr lang="en-US" altLang="zh-TW" sz="2000" dirty="0"/>
              <a:t>Student = yes,</a:t>
            </a:r>
            <a:endParaRPr lang="en-US" altLang="zh-TW" sz="2000" dirty="0"/>
          </a:p>
          <a:p>
            <a:pPr eaLnBrk="1" hangingPunct="1">
              <a:lnSpc>
                <a:spcPct val="110000"/>
              </a:lnSpc>
            </a:pPr>
            <a:r>
              <a:rPr lang="en-US" altLang="zh-TW" sz="2000" dirty="0" err="1"/>
              <a:t>Credit_rating</a:t>
            </a:r>
            <a:r>
              <a:rPr lang="en-US" altLang="zh-TW" sz="2000" dirty="0"/>
              <a:t> = Fair)</a:t>
            </a:r>
            <a:endParaRPr lang="en-US" altLang="zh-TW" sz="20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p:nvPr>
        </p:nvSpPr>
        <p:spPr>
          <a:xfrm>
            <a:off x="522912" y="1090736"/>
            <a:ext cx="8077200" cy="762000"/>
          </a:xfrm>
          <a:noFill/>
        </p:spPr>
        <p:txBody>
          <a:bodyPr vert="horz" wrap="square" lIns="92075" tIns="46038" rIns="92075" bIns="46038" numCol="1" anchor="b" anchorCtr="0" compatLnSpc="1"/>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Model Construction</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grpSp>
        <p:nvGrpSpPr>
          <p:cNvPr id="6150" name="Group 3"/>
          <p:cNvGrpSpPr/>
          <p:nvPr/>
        </p:nvGrpSpPr>
        <p:grpSpPr bwMode="auto">
          <a:xfrm>
            <a:off x="3498309" y="1997284"/>
            <a:ext cx="1698625" cy="1506538"/>
            <a:chOff x="1283" y="1118"/>
            <a:chExt cx="1070" cy="949"/>
          </a:xfrm>
        </p:grpSpPr>
        <p:pic>
          <p:nvPicPr>
            <p:cNvPr id="6164" name="Picture 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283" y="1118"/>
              <a:ext cx="107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5" name="Rectangle 5"/>
            <p:cNvSpPr>
              <a:spLocks noChangeArrowheads="1"/>
            </p:cNvSpPr>
            <p:nvPr/>
          </p:nvSpPr>
          <p:spPr bwMode="auto">
            <a:xfrm>
              <a:off x="1347" y="1395"/>
              <a:ext cx="934"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lgn="ctr" eaLnBrk="0" hangingPunct="0"/>
              <a:r>
                <a:rPr lang="en-US" altLang="zh-TW" sz="2400" dirty="0">
                  <a:latin typeface="Times New Roman" panose="02020603050405020304" pitchFamily="18" charset="0"/>
                </a:rPr>
                <a:t>Training</a:t>
              </a:r>
              <a:endParaRPr lang="en-US" altLang="zh-TW" sz="2400" dirty="0">
                <a:latin typeface="Times New Roman" panose="02020603050405020304" pitchFamily="18" charset="0"/>
              </a:endParaRPr>
            </a:p>
            <a:p>
              <a:pPr algn="ctr" eaLnBrk="0" hangingPunct="0"/>
              <a:r>
                <a:rPr lang="en-US" altLang="zh-TW" sz="2400" dirty="0">
                  <a:latin typeface="Times New Roman" panose="02020603050405020304" pitchFamily="18" charset="0"/>
                </a:rPr>
                <a:t>Data</a:t>
              </a:r>
              <a:endParaRPr lang="en-US" altLang="zh-TW" sz="2400" dirty="0">
                <a:latin typeface="Times New Roman" panose="02020603050405020304" pitchFamily="18" charset="0"/>
              </a:endParaRPr>
            </a:p>
          </p:txBody>
        </p:sp>
      </p:grpSp>
      <p:graphicFrame>
        <p:nvGraphicFramePr>
          <p:cNvPr id="6151" name="Object 1024"/>
          <p:cNvGraphicFramePr/>
          <p:nvPr/>
        </p:nvGraphicFramePr>
        <p:xfrm>
          <a:off x="1812925" y="3825875"/>
          <a:ext cx="5437188" cy="2495550"/>
        </p:xfrm>
        <a:graphic>
          <a:graphicData uri="http://schemas.openxmlformats.org/presentationml/2006/ole">
            <mc:AlternateContent xmlns:mc="http://schemas.openxmlformats.org/markup-compatibility/2006">
              <mc:Choice xmlns:v="urn:schemas-microsoft-com:vml" Requires="v">
                <p:oleObj spid="_x0000_s6432" name="Worksheet" r:id="rId2" imgW="5437505" imgH="2495550" progId="Excel.Sheet.8">
                  <p:embed/>
                </p:oleObj>
              </mc:Choice>
              <mc:Fallback>
                <p:oleObj name="Worksheet" r:id="rId2" imgW="5437505" imgH="2495550" progId="Excel.Sheet.8">
                  <p:embed/>
                  <p:pic>
                    <p:nvPicPr>
                      <p:cNvPr id="0" name="Object 102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2925" y="3825875"/>
                        <a:ext cx="5437188"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2" name="Line 7"/>
          <p:cNvSpPr>
            <a:spLocks noChangeShapeType="1"/>
          </p:cNvSpPr>
          <p:nvPr/>
        </p:nvSpPr>
        <p:spPr bwMode="auto">
          <a:xfrm flipH="1">
            <a:off x="1830388" y="3111500"/>
            <a:ext cx="1644650" cy="7000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53" name="Line 8"/>
          <p:cNvSpPr>
            <a:spLocks noChangeShapeType="1"/>
          </p:cNvSpPr>
          <p:nvPr/>
        </p:nvSpPr>
        <p:spPr bwMode="auto">
          <a:xfrm>
            <a:off x="5260975" y="3111500"/>
            <a:ext cx="2025650" cy="7000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54" name="Rectangle 9"/>
          <p:cNvSpPr>
            <a:spLocks noChangeArrowheads="1"/>
          </p:cNvSpPr>
          <p:nvPr/>
        </p:nvSpPr>
        <p:spPr bwMode="auto">
          <a:xfrm>
            <a:off x="7964481" y="1892148"/>
            <a:ext cx="1870075" cy="835025"/>
          </a:xfrm>
          <a:prstGeom prst="rect">
            <a:avLst/>
          </a:prstGeom>
          <a:solidFill>
            <a:srgbClr val="CCFFFF"/>
          </a:solidFill>
          <a:ln w="12700">
            <a:solidFill>
              <a:schemeClr val="tx1"/>
            </a:solidFill>
            <a:miter lim="800000"/>
          </a:ln>
        </p:spPr>
        <p:txBody>
          <a:bodyPr wrap="none" lIns="92075" tIns="46038" rIns="92075" bIns="46038" anchor="ctr">
            <a:spAutoFit/>
          </a:bodyPr>
          <a:lstStyle/>
          <a:p>
            <a:pPr algn="ctr" eaLnBrk="0" hangingPunct="0"/>
            <a:r>
              <a:rPr lang="en-US" altLang="zh-TW" sz="2400" dirty="0">
                <a:latin typeface="Times New Roman" panose="02020603050405020304" pitchFamily="18" charset="0"/>
              </a:rPr>
              <a:t>Classification</a:t>
            </a:r>
            <a:endParaRPr lang="en-US" altLang="zh-TW" sz="2400" dirty="0">
              <a:latin typeface="Times New Roman" panose="02020603050405020304" pitchFamily="18" charset="0"/>
            </a:endParaRPr>
          </a:p>
          <a:p>
            <a:pPr algn="ctr" eaLnBrk="0" hangingPunct="0"/>
            <a:r>
              <a:rPr lang="en-US" altLang="zh-TW" sz="2400" dirty="0">
                <a:latin typeface="Times New Roman" panose="02020603050405020304" pitchFamily="18" charset="0"/>
              </a:rPr>
              <a:t>method</a:t>
            </a:r>
            <a:endParaRPr lang="en-US" altLang="zh-TW" sz="2400" dirty="0">
              <a:latin typeface="Times New Roman" panose="02020603050405020304" pitchFamily="18" charset="0"/>
            </a:endParaRPr>
          </a:p>
        </p:txBody>
      </p:sp>
      <p:sp>
        <p:nvSpPr>
          <p:cNvPr id="6155" name="AutoShape 10"/>
          <p:cNvSpPr>
            <a:spLocks noChangeArrowheads="1"/>
          </p:cNvSpPr>
          <p:nvPr/>
        </p:nvSpPr>
        <p:spPr bwMode="auto">
          <a:xfrm rot="20460000">
            <a:off x="5790369" y="2255849"/>
            <a:ext cx="1623073" cy="484187"/>
          </a:xfrm>
          <a:prstGeom prst="rightArrow">
            <a:avLst>
              <a:gd name="adj1" fmla="val 50000"/>
              <a:gd name="adj2" fmla="val 85606"/>
            </a:avLst>
          </a:prstGeom>
          <a:solidFill>
            <a:srgbClr val="2597B8"/>
          </a:solidFill>
          <a:ln w="12700">
            <a:solidFill>
              <a:srgbClr val="000000"/>
            </a:solidFill>
            <a:miter lim="800000"/>
          </a:ln>
        </p:spPr>
        <p:txBody>
          <a:bodyPr wrap="none" anchor="ctr"/>
          <a:lstStyle/>
          <a:p>
            <a:endParaRPr lang="zh-TW" altLang="en-US">
              <a:ea typeface="新細明體" panose="02020500000000000000" charset="-120"/>
            </a:endParaRPr>
          </a:p>
        </p:txBody>
      </p:sp>
      <p:grpSp>
        <p:nvGrpSpPr>
          <p:cNvPr id="6156" name="Group 12"/>
          <p:cNvGrpSpPr/>
          <p:nvPr/>
        </p:nvGrpSpPr>
        <p:grpSpPr bwMode="auto">
          <a:xfrm>
            <a:off x="7932254" y="3307550"/>
            <a:ext cx="1889125" cy="1506538"/>
            <a:chOff x="4081" y="2026"/>
            <a:chExt cx="1190" cy="949"/>
          </a:xfrm>
        </p:grpSpPr>
        <p:pic>
          <p:nvPicPr>
            <p:cNvPr id="6162" name="Picture 1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3" name="Rectangle 14"/>
            <p:cNvSpPr>
              <a:spLocks noChangeArrowheads="1"/>
            </p:cNvSpPr>
            <p:nvPr/>
          </p:nvSpPr>
          <p:spPr bwMode="auto">
            <a:xfrm>
              <a:off x="4241" y="2303"/>
              <a:ext cx="859"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eaLnBrk="0" hangingPunct="0"/>
              <a:r>
                <a:rPr lang="en-US" altLang="zh-TW" sz="2400">
                  <a:latin typeface="Times New Roman" panose="02020603050405020304" pitchFamily="18" charset="0"/>
                </a:rPr>
                <a:t>Classifier</a:t>
              </a:r>
              <a:endParaRPr lang="en-US" altLang="zh-TW" sz="2400">
                <a:latin typeface="Times New Roman" panose="02020603050405020304" pitchFamily="18" charset="0"/>
              </a:endParaRPr>
            </a:p>
            <a:p>
              <a:pPr algn="ctr" eaLnBrk="0" hangingPunct="0"/>
              <a:r>
                <a:rPr lang="en-US" altLang="zh-TW" sz="2400">
                  <a:latin typeface="Times New Roman" panose="02020603050405020304" pitchFamily="18" charset="0"/>
                </a:rPr>
                <a:t>(Model)</a:t>
              </a:r>
              <a:endParaRPr lang="en-US" altLang="zh-TW" sz="2400">
                <a:latin typeface="Times New Roman" panose="02020603050405020304" pitchFamily="18" charset="0"/>
              </a:endParaRPr>
            </a:p>
          </p:txBody>
        </p:sp>
      </p:grpSp>
      <p:grpSp>
        <p:nvGrpSpPr>
          <p:cNvPr id="4" name="群組 20"/>
          <p:cNvGrpSpPr/>
          <p:nvPr/>
        </p:nvGrpSpPr>
        <p:grpSpPr bwMode="auto">
          <a:xfrm>
            <a:off x="7323294" y="4145084"/>
            <a:ext cx="3155458" cy="2107959"/>
            <a:chOff x="5946775" y="4543425"/>
            <a:chExt cx="3000375" cy="1913521"/>
          </a:xfrm>
        </p:grpSpPr>
        <p:sp>
          <p:nvSpPr>
            <p:cNvPr id="6159" name="Rectangle 11"/>
            <p:cNvSpPr>
              <a:spLocks noChangeArrowheads="1"/>
            </p:cNvSpPr>
            <p:nvPr/>
          </p:nvSpPr>
          <p:spPr bwMode="auto">
            <a:xfrm>
              <a:off x="5948363" y="5366753"/>
              <a:ext cx="2854497" cy="1090193"/>
            </a:xfrm>
            <a:prstGeom prst="rect">
              <a:avLst/>
            </a:prstGeom>
            <a:solidFill>
              <a:srgbClr val="CCFFCC"/>
            </a:solidFill>
            <a:ln w="12700">
              <a:solidFill>
                <a:schemeClr val="tx1"/>
              </a:solidFill>
              <a:miter lim="800000"/>
            </a:ln>
          </p:spPr>
          <p:txBody>
            <a:bodyPr wrap="none" lIns="92075" tIns="46038" rIns="92075" bIns="46038" anchor="ctr">
              <a:spAutoFit/>
            </a:bodyPr>
            <a:lstStyle/>
            <a:p>
              <a:pPr eaLnBrk="0" hangingPunct="0"/>
              <a:r>
                <a:rPr lang="en-US" altLang="zh-TW" sz="2400">
                  <a:latin typeface="Times New Roman" panose="02020603050405020304" pitchFamily="18" charset="0"/>
                </a:rPr>
                <a:t>IF rank = ‘professor’</a:t>
              </a:r>
              <a:endParaRPr lang="en-US" altLang="zh-TW" sz="2400">
                <a:latin typeface="Times New Roman" panose="02020603050405020304" pitchFamily="18" charset="0"/>
              </a:endParaRPr>
            </a:p>
            <a:p>
              <a:pPr eaLnBrk="0" hangingPunct="0"/>
              <a:r>
                <a:rPr lang="en-US" altLang="zh-TW" sz="2400">
                  <a:latin typeface="Times New Roman" panose="02020603050405020304" pitchFamily="18" charset="0"/>
                </a:rPr>
                <a:t>OR years &gt; 6</a:t>
              </a:r>
              <a:endParaRPr lang="en-US" altLang="zh-TW" sz="2400">
                <a:latin typeface="Times New Roman" panose="02020603050405020304" pitchFamily="18" charset="0"/>
              </a:endParaRPr>
            </a:p>
            <a:p>
              <a:pPr eaLnBrk="0" hangingPunct="0"/>
              <a:r>
                <a:rPr lang="en-US" altLang="zh-TW" sz="2400">
                  <a:latin typeface="Times New Roman" panose="02020603050405020304" pitchFamily="18" charset="0"/>
                </a:rPr>
                <a:t>THEN tenured = ‘yes’ </a:t>
              </a:r>
              <a:endParaRPr lang="en-US" altLang="zh-TW" sz="2400">
                <a:latin typeface="Times New Roman" panose="02020603050405020304" pitchFamily="18" charset="0"/>
              </a:endParaRPr>
            </a:p>
          </p:txBody>
        </p:sp>
        <p:sp>
          <p:nvSpPr>
            <p:cNvPr id="6160" name="Line 15"/>
            <p:cNvSpPr>
              <a:spLocks noChangeShapeType="1"/>
            </p:cNvSpPr>
            <p:nvPr/>
          </p:nvSpPr>
          <p:spPr bwMode="auto">
            <a:xfrm flipH="1">
              <a:off x="5946775" y="4621213"/>
              <a:ext cx="531813" cy="7143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6161" name="Line 16"/>
            <p:cNvSpPr>
              <a:spLocks noChangeShapeType="1"/>
            </p:cNvSpPr>
            <p:nvPr/>
          </p:nvSpPr>
          <p:spPr bwMode="auto">
            <a:xfrm>
              <a:off x="8369300" y="4543425"/>
              <a:ext cx="577850" cy="7905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grpSp>
      <p:sp>
        <p:nvSpPr>
          <p:cNvPr id="6158" name="AutoShape 17"/>
          <p:cNvSpPr>
            <a:spLocks noChangeArrowheads="1"/>
          </p:cNvSpPr>
          <p:nvPr/>
        </p:nvSpPr>
        <p:spPr bwMode="auto">
          <a:xfrm>
            <a:off x="8595032" y="2775139"/>
            <a:ext cx="546100" cy="592137"/>
          </a:xfrm>
          <a:prstGeom prst="downArrow">
            <a:avLst>
              <a:gd name="adj1" fmla="val 50000"/>
              <a:gd name="adj2" fmla="val 27118"/>
            </a:avLst>
          </a:prstGeom>
          <a:solidFill>
            <a:srgbClr val="2597B8"/>
          </a:solidFill>
          <a:ln w="12700">
            <a:solidFill>
              <a:srgbClr val="000000"/>
            </a:solidFill>
            <a:miter lim="800000"/>
          </a:ln>
        </p:spPr>
        <p:txBody>
          <a:bodyPr wrap="none" anchor="ctr"/>
          <a:lstStyle/>
          <a:p>
            <a:endParaRPr lang="zh-TW" altLang="en-US">
              <a:ea typeface="新細明體" panose="02020500000000000000" charset="-12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3" name="Rectangle 2"/>
          <p:cNvSpPr>
            <a:spLocks noGrp="1" noChangeArrowheads="1"/>
          </p:cNvSpPr>
          <p:nvPr>
            <p:ph type="title"/>
          </p:nvPr>
        </p:nvSpPr>
        <p:spPr>
          <a:xfrm>
            <a:off x="1981200" y="304800"/>
            <a:ext cx="8610600" cy="609600"/>
          </a:xfrm>
        </p:spPr>
        <p:txBody>
          <a:bodyPr/>
          <a:lstStyle/>
          <a:p>
            <a:pPr eaLnBrk="1" hangingPunct="1"/>
            <a:r>
              <a:rPr lang="en-US" altLang="zh-TW" dirty="0">
                <a:latin typeface="Arial" panose="020B0604020202020204" pitchFamily="34" charset="0"/>
                <a:ea typeface="新細明體" panose="02020500000000000000" charset="-120"/>
                <a:cs typeface="Arial" panose="020B0604020202020204" pitchFamily="34" charset="0"/>
              </a:rPr>
              <a:t>An Example</a:t>
            </a:r>
            <a:endParaRPr lang="en-US" altLang="zh-TW" dirty="0">
              <a:latin typeface="Arial" panose="020B0604020202020204" pitchFamily="34" charset="0"/>
              <a:ea typeface="新細明體" panose="02020500000000000000" charset="-120"/>
              <a:cs typeface="Arial" panose="020B0604020202020204" pitchFamily="34" charset="0"/>
            </a:endParaRPr>
          </a:p>
        </p:txBody>
      </p:sp>
      <p:sp>
        <p:nvSpPr>
          <p:cNvPr id="43014" name="Rectangle 3"/>
          <p:cNvSpPr>
            <a:spLocks noGrp="1" noChangeArrowheads="1"/>
          </p:cNvSpPr>
          <p:nvPr>
            <p:ph idx="1"/>
          </p:nvPr>
        </p:nvSpPr>
        <p:spPr>
          <a:xfrm>
            <a:off x="722313" y="1066800"/>
            <a:ext cx="8610600" cy="5105400"/>
          </a:xfrm>
        </p:spPr>
        <p:txBody>
          <a:bodyPr/>
          <a:lstStyle/>
          <a:p>
            <a:pPr eaLnBrk="1" hangingPunct="1">
              <a:lnSpc>
                <a:spcPct val="80000"/>
              </a:lnSpc>
            </a:pPr>
            <a:r>
              <a:rPr lang="en-US" altLang="zh-TW" sz="2000" dirty="0">
                <a:ea typeface="新細明體" panose="02020500000000000000" charset="-120"/>
              </a:rPr>
              <a:t>P(C</a:t>
            </a:r>
            <a:r>
              <a:rPr lang="en-US" altLang="zh-TW" sz="2000" baseline="-25000" dirty="0">
                <a:ea typeface="新細明體" panose="02020500000000000000" charset="-120"/>
              </a:rPr>
              <a:t>i</a:t>
            </a:r>
            <a:r>
              <a:rPr lang="en-US" altLang="zh-TW" sz="2000" dirty="0">
                <a:ea typeface="新細明體" panose="02020500000000000000" charset="-120"/>
              </a:rPr>
              <a:t>):</a:t>
            </a:r>
            <a:r>
              <a:rPr lang="en-US" altLang="zh-TW" sz="1600" dirty="0">
                <a:ea typeface="新細明體" panose="02020500000000000000" charset="-120"/>
              </a:rPr>
              <a:t>P(buy = “yes”)  = 9/14 = 0.643</a:t>
            </a:r>
            <a:endParaRPr lang="en-US" altLang="zh-TW" sz="1600" dirty="0">
              <a:ea typeface="新細明體" panose="02020500000000000000" charset="-120"/>
            </a:endParaRPr>
          </a:p>
          <a:p>
            <a:pPr eaLnBrk="1" hangingPunct="1">
              <a:lnSpc>
                <a:spcPct val="80000"/>
              </a:lnSpc>
              <a:buFont typeface="Wingdings" panose="05000000000000000000" pitchFamily="2" charset="2"/>
              <a:buNone/>
            </a:pPr>
            <a:r>
              <a:rPr lang="en-US" altLang="zh-TW" sz="1600" dirty="0">
                <a:ea typeface="新細明體" panose="02020500000000000000" charset="-120"/>
              </a:rPr>
              <a:t>               P(buy = “no”) = 5/14= 0.357</a:t>
            </a:r>
            <a:endParaRPr lang="en-US" altLang="zh-TW" sz="1600" dirty="0">
              <a:ea typeface="新細明體" panose="02020500000000000000" charset="-120"/>
            </a:endParaRPr>
          </a:p>
          <a:p>
            <a:pPr eaLnBrk="1" hangingPunct="1">
              <a:lnSpc>
                <a:spcPct val="80000"/>
              </a:lnSpc>
              <a:buFont typeface="Wingdings" panose="05000000000000000000" pitchFamily="2" charset="2"/>
              <a:buNone/>
            </a:pPr>
            <a:endParaRPr lang="en-US" altLang="zh-TW" sz="1600" dirty="0">
              <a:ea typeface="新細明體" panose="02020500000000000000" charset="-120"/>
            </a:endParaRPr>
          </a:p>
          <a:p>
            <a:pPr eaLnBrk="1" hangingPunct="1">
              <a:lnSpc>
                <a:spcPct val="80000"/>
              </a:lnSpc>
            </a:pPr>
            <a:r>
              <a:rPr lang="en-US" altLang="zh-TW" sz="2000" dirty="0">
                <a:ea typeface="新細明體" panose="02020500000000000000" charset="-120"/>
              </a:rPr>
              <a:t>Compute P(</a:t>
            </a:r>
            <a:r>
              <a:rPr lang="en-US" altLang="zh-TW" sz="2000" dirty="0" err="1">
                <a:ea typeface="新細明體" panose="02020500000000000000" charset="-120"/>
              </a:rPr>
              <a:t>x</a:t>
            </a:r>
            <a:r>
              <a:rPr lang="en-US" altLang="zh-TW" sz="2000" baseline="-25000" dirty="0" err="1">
                <a:ea typeface="新細明體" panose="02020500000000000000" charset="-120"/>
              </a:rPr>
              <a:t>i</a:t>
            </a:r>
            <a:r>
              <a:rPr lang="en-US" altLang="zh-TW" sz="2000" dirty="0" err="1">
                <a:ea typeface="新細明體" panose="02020500000000000000" charset="-120"/>
              </a:rPr>
              <a:t>|C</a:t>
            </a:r>
            <a:r>
              <a:rPr lang="en-US" altLang="zh-TW" sz="2000" baseline="-25000" dirty="0" err="1">
                <a:ea typeface="新細明體" panose="02020500000000000000" charset="-120"/>
              </a:rPr>
              <a:t>i</a:t>
            </a:r>
            <a:r>
              <a:rPr lang="en-US" altLang="zh-TW" sz="2000" dirty="0">
                <a:ea typeface="新細明體" panose="02020500000000000000" charset="-120"/>
              </a:rPr>
              <a:t>) for each class</a:t>
            </a:r>
            <a:endParaRPr lang="en-US" altLang="zh-TW" sz="2000" dirty="0">
              <a:ea typeface="新細明體" panose="02020500000000000000" charset="-120"/>
            </a:endParaRPr>
          </a:p>
          <a:p>
            <a:pPr eaLnBrk="1" hangingPunct="1">
              <a:lnSpc>
                <a:spcPct val="80000"/>
              </a:lnSpc>
              <a:buFont typeface="Wingdings" panose="05000000000000000000" pitchFamily="2" charset="2"/>
              <a:buNone/>
            </a:pPr>
            <a:r>
              <a:rPr lang="en-US" altLang="zh-TW" sz="1600" dirty="0">
                <a:ea typeface="新細明體" panose="02020500000000000000" charset="-120"/>
              </a:rPr>
              <a:t>P(age = “&lt;=30” | buy = “yes”)  = 2/9 = 0.222</a:t>
            </a:r>
            <a:endParaRPr lang="en-US" altLang="zh-TW" sz="1600" dirty="0">
              <a:ea typeface="新細明體" panose="02020500000000000000" charset="-120"/>
            </a:endParaRPr>
          </a:p>
          <a:p>
            <a:pPr eaLnBrk="1" hangingPunct="1">
              <a:lnSpc>
                <a:spcPct val="80000"/>
              </a:lnSpc>
              <a:buFont typeface="Wingdings" panose="05000000000000000000" pitchFamily="2" charset="2"/>
              <a:buNone/>
            </a:pPr>
            <a:r>
              <a:rPr lang="en-US" altLang="zh-TW" sz="1600" dirty="0">
                <a:ea typeface="新細明體" panose="02020500000000000000" charset="-120"/>
              </a:rPr>
              <a:t>P(income = “medium” | buy = “yes”) =4/9=0.444</a:t>
            </a:r>
            <a:endParaRPr lang="en-US" altLang="zh-TW" sz="1600" dirty="0">
              <a:ea typeface="新細明體" panose="02020500000000000000" charset="-120"/>
            </a:endParaRPr>
          </a:p>
          <a:p>
            <a:pPr eaLnBrk="1" hangingPunct="1">
              <a:lnSpc>
                <a:spcPct val="80000"/>
              </a:lnSpc>
              <a:buFont typeface="Wingdings" panose="05000000000000000000" pitchFamily="2" charset="2"/>
              <a:buNone/>
            </a:pPr>
            <a:r>
              <a:rPr lang="en-US" altLang="zh-TW" sz="1600" dirty="0">
                <a:ea typeface="新細明體" panose="02020500000000000000" charset="-120"/>
              </a:rPr>
              <a:t>P(student = “yes” | buy = “yes) = 6/9 = 0.667</a:t>
            </a:r>
            <a:endParaRPr lang="en-US" altLang="zh-TW" sz="1600" dirty="0">
              <a:ea typeface="新細明體" panose="02020500000000000000" charset="-120"/>
            </a:endParaRPr>
          </a:p>
          <a:p>
            <a:pPr eaLnBrk="1" hangingPunct="1">
              <a:lnSpc>
                <a:spcPct val="80000"/>
              </a:lnSpc>
              <a:buFont typeface="Wingdings" panose="05000000000000000000" pitchFamily="2" charset="2"/>
              <a:buNone/>
            </a:pPr>
            <a:r>
              <a:rPr lang="en-US" altLang="zh-TW" sz="1600" dirty="0">
                <a:ea typeface="新細明體" panose="02020500000000000000" charset="-120"/>
              </a:rPr>
              <a:t>P(</a:t>
            </a:r>
            <a:r>
              <a:rPr lang="en-US" altLang="zh-TW" sz="1600" dirty="0" err="1">
                <a:ea typeface="新細明體" panose="02020500000000000000" charset="-120"/>
              </a:rPr>
              <a:t>credit_rating</a:t>
            </a:r>
            <a:r>
              <a:rPr lang="en-US" altLang="zh-TW" sz="1600" dirty="0">
                <a:ea typeface="新細明體" panose="02020500000000000000" charset="-120"/>
              </a:rPr>
              <a:t> = “fair” | buy = “yes”) =6/9=0.667</a:t>
            </a:r>
            <a:endParaRPr lang="en-US" altLang="zh-TW" sz="1600" dirty="0">
              <a:ea typeface="新細明體" panose="02020500000000000000" charset="-120"/>
            </a:endParaRPr>
          </a:p>
          <a:p>
            <a:pPr eaLnBrk="1" hangingPunct="1">
              <a:lnSpc>
                <a:spcPct val="80000"/>
              </a:lnSpc>
              <a:buFont typeface="Wingdings" panose="05000000000000000000" pitchFamily="2" charset="2"/>
              <a:buNone/>
            </a:pPr>
            <a:endParaRPr lang="en-US" altLang="zh-TW" sz="1600" dirty="0">
              <a:ea typeface="新細明體" panose="02020500000000000000" charset="-120"/>
            </a:endParaRPr>
          </a:p>
          <a:p>
            <a:pPr eaLnBrk="1" hangingPunct="1">
              <a:lnSpc>
                <a:spcPct val="80000"/>
              </a:lnSpc>
              <a:buFont typeface="Wingdings" panose="05000000000000000000" pitchFamily="2" charset="2"/>
              <a:buNone/>
            </a:pPr>
            <a:r>
              <a:rPr lang="en-US" altLang="zh-TW" sz="1600" dirty="0">
                <a:ea typeface="新細明體" panose="02020500000000000000" charset="-120"/>
              </a:rPr>
              <a:t>P(age = “&lt;= 30” | buy = “no”) = 3/5 = 0.6</a:t>
            </a:r>
            <a:endParaRPr lang="en-US" altLang="zh-TW" sz="1600" dirty="0">
              <a:ea typeface="新細明體" panose="02020500000000000000" charset="-120"/>
            </a:endParaRPr>
          </a:p>
          <a:p>
            <a:pPr eaLnBrk="1" hangingPunct="1">
              <a:lnSpc>
                <a:spcPct val="80000"/>
              </a:lnSpc>
              <a:buFont typeface="Wingdings" panose="05000000000000000000" pitchFamily="2" charset="2"/>
              <a:buNone/>
            </a:pPr>
            <a:r>
              <a:rPr lang="en-US" altLang="zh-TW" sz="1600" dirty="0">
                <a:ea typeface="新細明體" panose="02020500000000000000" charset="-120"/>
              </a:rPr>
              <a:t>P(income = “medium” | buy = “no”) = 2/5 = 0.4</a:t>
            </a:r>
            <a:endParaRPr lang="en-US" altLang="zh-TW" sz="1600" dirty="0">
              <a:ea typeface="新細明體" panose="02020500000000000000" charset="-120"/>
            </a:endParaRPr>
          </a:p>
          <a:p>
            <a:pPr eaLnBrk="1" hangingPunct="1">
              <a:lnSpc>
                <a:spcPct val="80000"/>
              </a:lnSpc>
              <a:buFont typeface="Wingdings" panose="05000000000000000000" pitchFamily="2" charset="2"/>
              <a:buNone/>
            </a:pPr>
            <a:r>
              <a:rPr lang="en-US" altLang="zh-TW" sz="1600" dirty="0">
                <a:ea typeface="新細明體" panose="02020500000000000000" charset="-120"/>
              </a:rPr>
              <a:t>P(student = “yes” | buy = “no”) = 1/5 = 0.2</a:t>
            </a:r>
            <a:endParaRPr lang="en-US" altLang="zh-TW" sz="1600" dirty="0">
              <a:ea typeface="新細明體" panose="02020500000000000000" charset="-120"/>
            </a:endParaRPr>
          </a:p>
          <a:p>
            <a:pPr eaLnBrk="1" hangingPunct="1">
              <a:lnSpc>
                <a:spcPct val="80000"/>
              </a:lnSpc>
              <a:buFont typeface="Wingdings" panose="05000000000000000000" pitchFamily="2" charset="2"/>
              <a:buNone/>
            </a:pPr>
            <a:r>
              <a:rPr lang="en-US" altLang="zh-TW" sz="1600" dirty="0">
                <a:ea typeface="新細明體" panose="02020500000000000000" charset="-120"/>
              </a:rPr>
              <a:t>P(</a:t>
            </a:r>
            <a:r>
              <a:rPr lang="en-US" altLang="zh-TW" sz="1600" dirty="0" err="1">
                <a:ea typeface="新細明體" panose="02020500000000000000" charset="-120"/>
              </a:rPr>
              <a:t>credit_rating</a:t>
            </a:r>
            <a:r>
              <a:rPr lang="en-US" altLang="zh-TW" sz="1600" dirty="0">
                <a:ea typeface="新細明體" panose="02020500000000000000" charset="-120"/>
              </a:rPr>
              <a:t> = “fair” | buy = “no”) = 2/5 = 0.4</a:t>
            </a:r>
            <a:endParaRPr lang="en-US" altLang="zh-TW" sz="1600" dirty="0">
              <a:ea typeface="新細明體" panose="02020500000000000000" charset="-120"/>
            </a:endParaRPr>
          </a:p>
          <a:p>
            <a:pPr eaLnBrk="1" hangingPunct="1">
              <a:lnSpc>
                <a:spcPct val="80000"/>
              </a:lnSpc>
              <a:buFont typeface="Wingdings" panose="05000000000000000000" pitchFamily="2" charset="2"/>
              <a:buNone/>
            </a:pPr>
            <a:endParaRPr lang="en-US" altLang="zh-TW" sz="1600" dirty="0">
              <a:ea typeface="新細明體" panose="02020500000000000000" charset="-120"/>
            </a:endParaRPr>
          </a:p>
          <a:p>
            <a:pPr eaLnBrk="1" hangingPunct="1">
              <a:lnSpc>
                <a:spcPct val="80000"/>
              </a:lnSpc>
            </a:pPr>
            <a:r>
              <a:rPr lang="en-US" altLang="zh-TW" sz="1600" b="1" dirty="0">
                <a:ea typeface="新細明體" panose="02020500000000000000" charset="-120"/>
              </a:rPr>
              <a:t> X = (age &lt;= 30 , income = medium, student = yes, </a:t>
            </a:r>
            <a:r>
              <a:rPr lang="en-US" altLang="zh-TW" sz="1600" b="1" dirty="0" err="1">
                <a:ea typeface="新細明體" panose="02020500000000000000" charset="-120"/>
              </a:rPr>
              <a:t>credit_rating</a:t>
            </a:r>
            <a:r>
              <a:rPr lang="en-US" altLang="zh-TW" sz="1600" b="1" dirty="0">
                <a:ea typeface="新細明體" panose="02020500000000000000" charset="-120"/>
              </a:rPr>
              <a:t> = fair)</a:t>
            </a:r>
            <a:endParaRPr lang="en-US" altLang="zh-TW" sz="1600" b="1" dirty="0">
              <a:ea typeface="新細明體" panose="02020500000000000000" charset="-120"/>
            </a:endParaRPr>
          </a:p>
          <a:p>
            <a:pPr eaLnBrk="1" hangingPunct="1">
              <a:lnSpc>
                <a:spcPct val="80000"/>
              </a:lnSpc>
              <a:buFont typeface="Wingdings" panose="05000000000000000000" pitchFamily="2" charset="2"/>
              <a:buNone/>
            </a:pPr>
            <a:endParaRPr lang="en-US" altLang="zh-TW" sz="1600" b="1" dirty="0">
              <a:ea typeface="新細明體" panose="02020500000000000000" charset="-120"/>
            </a:endParaRPr>
          </a:p>
          <a:p>
            <a:pPr eaLnBrk="1" hangingPunct="1">
              <a:lnSpc>
                <a:spcPct val="80000"/>
              </a:lnSpc>
              <a:buFont typeface="Wingdings" panose="05000000000000000000" pitchFamily="2" charset="2"/>
              <a:buNone/>
            </a:pPr>
            <a:r>
              <a:rPr lang="en-US" altLang="zh-TW" sz="1600" dirty="0">
                <a:ea typeface="新細明體" panose="02020500000000000000" charset="-120"/>
              </a:rPr>
              <a:t> </a:t>
            </a:r>
            <a:r>
              <a:rPr lang="en-US" altLang="zh-TW" sz="1600" b="1" dirty="0">
                <a:ea typeface="新細明體" panose="02020500000000000000" charset="-120"/>
              </a:rPr>
              <a:t>P(</a:t>
            </a:r>
            <a:r>
              <a:rPr lang="en-US" altLang="zh-TW" sz="1600" b="1" dirty="0" err="1">
                <a:ea typeface="新細明體" panose="02020500000000000000" charset="-120"/>
              </a:rPr>
              <a:t>X|C</a:t>
            </a:r>
            <a:r>
              <a:rPr lang="en-US" altLang="zh-TW" sz="1600" b="1" baseline="-25000" dirty="0" err="1">
                <a:ea typeface="新細明體" panose="02020500000000000000" charset="-120"/>
              </a:rPr>
              <a:t>i</a:t>
            </a:r>
            <a:r>
              <a:rPr lang="en-US" altLang="zh-TW" sz="1600" b="1" dirty="0">
                <a:ea typeface="新細明體" panose="02020500000000000000" charset="-120"/>
              </a:rPr>
              <a:t>) :</a:t>
            </a:r>
            <a:r>
              <a:rPr lang="en-US" altLang="zh-TW" sz="1600" dirty="0">
                <a:ea typeface="新細明體" panose="02020500000000000000" charset="-120"/>
              </a:rPr>
              <a:t> P(</a:t>
            </a:r>
            <a:r>
              <a:rPr lang="en-US" altLang="zh-TW" sz="1600" dirty="0" err="1">
                <a:ea typeface="新細明體" panose="02020500000000000000" charset="-120"/>
              </a:rPr>
              <a:t>X|buy</a:t>
            </a:r>
            <a:r>
              <a:rPr lang="en-US" altLang="zh-TW" sz="1600" dirty="0">
                <a:ea typeface="新細明體" panose="02020500000000000000" charset="-120"/>
              </a:rPr>
              <a:t> = “yes”) = 0.222 x 0.444 x 0.667 x 0.667 = 0.044</a:t>
            </a:r>
            <a:endParaRPr lang="en-US" altLang="zh-TW" sz="1600" dirty="0">
              <a:ea typeface="新細明體" panose="02020500000000000000" charset="-120"/>
            </a:endParaRPr>
          </a:p>
          <a:p>
            <a:pPr eaLnBrk="1" hangingPunct="1">
              <a:lnSpc>
                <a:spcPct val="80000"/>
              </a:lnSpc>
              <a:buFont typeface="Wingdings" panose="05000000000000000000" pitchFamily="2" charset="2"/>
              <a:buNone/>
            </a:pPr>
            <a:r>
              <a:rPr lang="en-US" altLang="zh-TW" sz="1600" dirty="0">
                <a:ea typeface="新細明體" panose="02020500000000000000" charset="-120"/>
              </a:rPr>
              <a:t>                P(</a:t>
            </a:r>
            <a:r>
              <a:rPr lang="en-US" altLang="zh-TW" sz="1600" dirty="0" err="1">
                <a:ea typeface="新細明體" panose="02020500000000000000" charset="-120"/>
              </a:rPr>
              <a:t>X|buy</a:t>
            </a:r>
            <a:r>
              <a:rPr lang="en-US" altLang="zh-TW" sz="1600" dirty="0">
                <a:ea typeface="新細明體" panose="02020500000000000000" charset="-120"/>
              </a:rPr>
              <a:t> = “no”) = 0.6 x 0.4 x 0.2 x 0.4 = 0.019</a:t>
            </a:r>
            <a:endParaRPr lang="en-US" altLang="zh-TW" sz="1600" dirty="0">
              <a:ea typeface="新細明體" panose="02020500000000000000" charset="-120"/>
            </a:endParaRPr>
          </a:p>
          <a:p>
            <a:pPr eaLnBrk="1" hangingPunct="1">
              <a:lnSpc>
                <a:spcPct val="80000"/>
              </a:lnSpc>
              <a:buFont typeface="Wingdings" panose="05000000000000000000" pitchFamily="2" charset="2"/>
              <a:buNone/>
            </a:pPr>
            <a:r>
              <a:rPr lang="en-US" altLang="zh-TW" sz="1600" b="1" dirty="0">
                <a:ea typeface="新細明體" panose="02020500000000000000" charset="-120"/>
              </a:rPr>
              <a:t>P(</a:t>
            </a:r>
            <a:r>
              <a:rPr lang="en-US" altLang="zh-TW" sz="1600" b="1" dirty="0" err="1">
                <a:ea typeface="新細明體" panose="02020500000000000000" charset="-120"/>
              </a:rPr>
              <a:t>X|C</a:t>
            </a:r>
            <a:r>
              <a:rPr lang="en-US" altLang="zh-TW" sz="1600" b="1" baseline="-25000" dirty="0" err="1">
                <a:ea typeface="新細明體" panose="02020500000000000000" charset="-120"/>
              </a:rPr>
              <a:t>i</a:t>
            </a:r>
            <a:r>
              <a:rPr lang="en-US" altLang="zh-TW" sz="1600" b="1" dirty="0">
                <a:ea typeface="新細明體" panose="02020500000000000000" charset="-120"/>
              </a:rPr>
              <a:t>)*P(C</a:t>
            </a:r>
            <a:r>
              <a:rPr lang="en-US" altLang="zh-TW" sz="1600" b="1" baseline="-25000" dirty="0">
                <a:ea typeface="新細明體" panose="02020500000000000000" charset="-120"/>
              </a:rPr>
              <a:t>i</a:t>
            </a:r>
            <a:r>
              <a:rPr lang="en-US" altLang="zh-TW" sz="1600" b="1" dirty="0">
                <a:ea typeface="新細明體" panose="02020500000000000000" charset="-120"/>
              </a:rPr>
              <a:t>) : </a:t>
            </a:r>
            <a:r>
              <a:rPr lang="en-US" altLang="zh-TW" sz="1600" dirty="0">
                <a:ea typeface="新細明體" panose="02020500000000000000" charset="-120"/>
              </a:rPr>
              <a:t>P(</a:t>
            </a:r>
            <a:r>
              <a:rPr lang="en-US" altLang="zh-TW" sz="1600" dirty="0" err="1">
                <a:ea typeface="新細明體" panose="02020500000000000000" charset="-120"/>
              </a:rPr>
              <a:t>X|buy</a:t>
            </a:r>
            <a:r>
              <a:rPr lang="en-US" altLang="zh-TW" sz="1600" dirty="0">
                <a:ea typeface="新細明體" panose="02020500000000000000" charset="-120"/>
              </a:rPr>
              <a:t> = “yes”) * P(buy = “yes”) = 0.028</a:t>
            </a:r>
            <a:endParaRPr lang="en-US" altLang="zh-TW" sz="1600" dirty="0">
              <a:ea typeface="新細明體" panose="02020500000000000000" charset="-120"/>
            </a:endParaRPr>
          </a:p>
          <a:p>
            <a:pPr eaLnBrk="1" hangingPunct="1">
              <a:lnSpc>
                <a:spcPct val="80000"/>
              </a:lnSpc>
              <a:buFont typeface="Wingdings" panose="05000000000000000000" pitchFamily="2" charset="2"/>
              <a:buNone/>
            </a:pPr>
            <a:r>
              <a:rPr lang="en-US" altLang="zh-TW" sz="1600" b="1" dirty="0">
                <a:ea typeface="新細明體" panose="02020500000000000000" charset="-120"/>
              </a:rPr>
              <a:t>		             </a:t>
            </a:r>
            <a:r>
              <a:rPr lang="en-US" altLang="zh-TW" sz="1600" dirty="0">
                <a:ea typeface="新細明體" panose="02020500000000000000" charset="-120"/>
              </a:rPr>
              <a:t>P(</a:t>
            </a:r>
            <a:r>
              <a:rPr lang="en-US" altLang="zh-TW" sz="1600" dirty="0" err="1">
                <a:ea typeface="新細明體" panose="02020500000000000000" charset="-120"/>
              </a:rPr>
              <a:t>X|buy</a:t>
            </a:r>
            <a:r>
              <a:rPr lang="en-US" altLang="zh-TW" sz="1600" dirty="0">
                <a:ea typeface="新細明體" panose="02020500000000000000" charset="-120"/>
              </a:rPr>
              <a:t> = “no”) * P(buy = “no”) = 0.007</a:t>
            </a:r>
            <a:endParaRPr lang="en-US" altLang="zh-TW" sz="1600" dirty="0">
              <a:ea typeface="新細明體" panose="02020500000000000000" charset="-120"/>
            </a:endParaRPr>
          </a:p>
          <a:p>
            <a:pPr eaLnBrk="1" hangingPunct="1">
              <a:lnSpc>
                <a:spcPct val="80000"/>
              </a:lnSpc>
              <a:buFont typeface="Wingdings" panose="05000000000000000000" pitchFamily="2" charset="2"/>
              <a:buNone/>
            </a:pPr>
            <a:endParaRPr lang="en-US" altLang="zh-TW" sz="1600" b="1" dirty="0">
              <a:ea typeface="新細明體" panose="02020500000000000000" charset="-120"/>
            </a:endParaRPr>
          </a:p>
          <a:p>
            <a:pPr eaLnBrk="1" hangingPunct="1">
              <a:lnSpc>
                <a:spcPct val="80000"/>
              </a:lnSpc>
              <a:buFont typeface="Wingdings" panose="05000000000000000000" pitchFamily="2" charset="2"/>
              <a:buNone/>
            </a:pPr>
            <a:r>
              <a:rPr lang="en-US" altLang="zh-TW" sz="1600" b="1" dirty="0">
                <a:ea typeface="新細明體" panose="02020500000000000000" charset="-120"/>
              </a:rPr>
              <a:t>Therefore,  X belongs to class (“</a:t>
            </a:r>
            <a:r>
              <a:rPr lang="en-US" altLang="zh-TW" sz="1600" b="1" dirty="0" err="1">
                <a:ea typeface="新細明體" panose="02020500000000000000" charset="-120"/>
              </a:rPr>
              <a:t>buys_computer</a:t>
            </a:r>
            <a:r>
              <a:rPr lang="en-US" altLang="zh-TW" sz="1600" b="1" dirty="0">
                <a:ea typeface="新細明體" panose="02020500000000000000" charset="-120"/>
              </a:rPr>
              <a:t> = yes”)</a:t>
            </a:r>
            <a:r>
              <a:rPr lang="en-US" altLang="zh-TW" sz="1400" b="1" dirty="0">
                <a:ea typeface="新細明體" panose="02020500000000000000" charset="-120"/>
              </a:rPr>
              <a:t>		</a:t>
            </a:r>
            <a:endParaRPr lang="en-US" altLang="zh-TW" sz="1400" b="1" dirty="0">
              <a:ea typeface="新細明體" panose="02020500000000000000" charset="-120"/>
            </a:endParaRPr>
          </a:p>
        </p:txBody>
      </p:sp>
      <p:graphicFrame>
        <p:nvGraphicFramePr>
          <p:cNvPr id="43015" name="Object 9"/>
          <p:cNvGraphicFramePr/>
          <p:nvPr/>
        </p:nvGraphicFramePr>
        <p:xfrm>
          <a:off x="6281420" y="1034418"/>
          <a:ext cx="3308350" cy="2079625"/>
        </p:xfrm>
        <a:graphic>
          <a:graphicData uri="http://schemas.openxmlformats.org/presentationml/2006/ole">
            <mc:AlternateContent xmlns:mc="http://schemas.openxmlformats.org/markup-compatibility/2006">
              <mc:Choice xmlns:v="urn:schemas-microsoft-com:vml" Requires="v">
                <p:oleObj spid="_x0000_s43555" name="工作表" r:id="rId1" imgW="4185920" imgH="2625725" progId="Excel.Sheet.8">
                  <p:embed/>
                </p:oleObj>
              </mc:Choice>
              <mc:Fallback>
                <p:oleObj name="工作表" r:id="rId1" imgW="4185920" imgH="2625725" progId="Excel.Sheet.8">
                  <p:embed/>
                  <p:pic>
                    <p:nvPicPr>
                      <p:cNvPr id="0" name="Object 9"/>
                      <p:cNvPicPr>
                        <a:picLocks noChangeArrowheads="1"/>
                      </p:cNvPicPr>
                      <p:nvPr/>
                    </p:nvPicPr>
                    <p:blipFill>
                      <a:blip r:embed="rId2"/>
                      <a:srcRect/>
                      <a:stretch>
                        <a:fillRect/>
                      </a:stretch>
                    </p:blipFill>
                    <p:spPr bwMode="auto">
                      <a:xfrm>
                        <a:off x="6281420" y="1034418"/>
                        <a:ext cx="3308350" cy="207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016" name="Object 8"/>
          <p:cNvGraphicFramePr/>
          <p:nvPr/>
        </p:nvGraphicFramePr>
        <p:xfrm>
          <a:off x="6281420" y="3251206"/>
          <a:ext cx="3357562" cy="1243013"/>
        </p:xfrm>
        <a:graphic>
          <a:graphicData uri="http://schemas.openxmlformats.org/presentationml/2006/ole">
            <mc:AlternateContent xmlns:mc="http://schemas.openxmlformats.org/markup-compatibility/2006">
              <mc:Choice xmlns:v="urn:schemas-microsoft-com:vml" Requires="v">
                <p:oleObj spid="_x0000_s43556" name="工作表" r:id="rId3" imgW="4227830" imgH="1593850" progId="Excel.Sheet.8">
                  <p:embed/>
                </p:oleObj>
              </mc:Choice>
              <mc:Fallback>
                <p:oleObj name="工作表" r:id="rId3" imgW="4227830" imgH="1593850" progId="Excel.Sheet.8">
                  <p:embed/>
                  <p:pic>
                    <p:nvPicPr>
                      <p:cNvPr id="0" name="Object 8"/>
                      <p:cNvPicPr>
                        <a:picLocks noChangeArrowheads="1"/>
                      </p:cNvPicPr>
                      <p:nvPr/>
                    </p:nvPicPr>
                    <p:blipFill>
                      <a:blip r:embed="rId4"/>
                      <a:srcRect/>
                      <a:stretch>
                        <a:fillRect/>
                      </a:stretch>
                    </p:blipFill>
                    <p:spPr bwMode="auto">
                      <a:xfrm>
                        <a:off x="6281420" y="3251206"/>
                        <a:ext cx="3357562" cy="1243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2943860" y="2263775"/>
            <a:ext cx="6304280" cy="3792220"/>
          </a:xfrm>
          <a:prstGeom prst="rect">
            <a:avLst/>
          </a:prstGeom>
        </p:spPr>
      </p:pic>
    </p:spTree>
  </p:cSld>
  <p:clrMapOvr>
    <a:masterClrMapping/>
  </p:clrMapOvr>
  <p:transition>
    <p:zo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800" dirty="0">
                <a:latin typeface="Arial" panose="020B0604020202020204" pitchFamily="34" charset="0"/>
                <a:ea typeface="新細明體" panose="02020500000000000000" charset="-120"/>
                <a:cs typeface="Arial" panose="020B0604020202020204" pitchFamily="34" charset="0"/>
              </a:rPr>
              <a:t>Avoiding the 0-Probability Problem</a:t>
            </a:r>
            <a:endParaRPr lang="zh-TW" altLang="en-US" sz="4800" dirty="0">
              <a:latin typeface="Arial" panose="020B0604020202020204" pitchFamily="34" charset="0"/>
              <a:cs typeface="Arial" panose="020B0604020202020204" pitchFamily="34" charset="0"/>
            </a:endParaRPr>
          </a:p>
        </p:txBody>
      </p:sp>
      <p:sp>
        <p:nvSpPr>
          <p:cNvPr id="3" name="內容版面配置區 2"/>
          <p:cNvSpPr>
            <a:spLocks noGrp="1"/>
          </p:cNvSpPr>
          <p:nvPr>
            <p:ph idx="1"/>
          </p:nvPr>
        </p:nvSpPr>
        <p:spPr/>
        <p:txBody>
          <a:bodyPr/>
          <a:lstStyle/>
          <a:p>
            <a:pPr>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Naïve Bayesian prediction requires each conditional prob. be non-zero.  Otherwise, the predicted prob. will be zero</a:t>
            </a:r>
            <a:endParaRPr lang="en-US" altLang="zh-TW" sz="2000" dirty="0">
              <a:latin typeface="Arial" panose="020B0604020202020204" pitchFamily="34" charset="0"/>
              <a:ea typeface="新細明體" panose="02020500000000000000" charset="-120"/>
              <a:cs typeface="Arial" panose="020B0604020202020204" pitchFamily="34" charset="0"/>
            </a:endParaRPr>
          </a:p>
          <a:p>
            <a:pPr>
              <a:spcBef>
                <a:spcPts val="0"/>
              </a:spcBef>
            </a:pPr>
            <a:endParaRPr lang="en-US" altLang="zh-TW" sz="2000" dirty="0">
              <a:latin typeface="Arial" panose="020B0604020202020204" pitchFamily="34" charset="0"/>
              <a:ea typeface="新細明體" panose="02020500000000000000" charset="-120"/>
              <a:cs typeface="Arial" panose="020B0604020202020204" pitchFamily="34" charset="0"/>
            </a:endParaRPr>
          </a:p>
          <a:p>
            <a:pPr>
              <a:spcBef>
                <a:spcPts val="0"/>
              </a:spcBef>
              <a:buNone/>
            </a:pPr>
            <a:r>
              <a:rPr lang="en-US" altLang="zh-TW" sz="2000" b="1" dirty="0">
                <a:latin typeface="Arial" panose="020B0604020202020204" pitchFamily="34" charset="0"/>
                <a:ea typeface="新細明體" panose="02020500000000000000" charset="-120"/>
                <a:cs typeface="Arial" panose="020B0604020202020204" pitchFamily="34" charset="0"/>
              </a:rPr>
              <a:t>	</a:t>
            </a:r>
            <a:endParaRPr lang="en-US" altLang="zh-TW" sz="2000" b="1" dirty="0">
              <a:latin typeface="Arial" panose="020B0604020202020204" pitchFamily="34" charset="0"/>
              <a:ea typeface="新細明體" panose="02020500000000000000" charset="-120"/>
              <a:cs typeface="Arial" panose="020B0604020202020204" pitchFamily="34" charset="0"/>
            </a:endParaRPr>
          </a:p>
          <a:p>
            <a:pPr>
              <a:spcBef>
                <a:spcPts val="0"/>
              </a:spcBef>
            </a:pPr>
            <a:endParaRPr lang="en-US" altLang="zh-TW" sz="20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Suppose a dataset with 1000 tuples, income=low (0), income= medium (990), and income = high (10), </a:t>
            </a:r>
            <a:endParaRPr lang="en-US" altLang="zh-TW" sz="20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Use Laplacian correction (or Laplacian estimator)</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Adding 1 to each case</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2">
              <a:spcBef>
                <a:spcPts val="0"/>
              </a:spcBef>
              <a:buNone/>
            </a:pPr>
            <a:r>
              <a:rPr lang="en-US" altLang="zh-TW" sz="2000" dirty="0" err="1">
                <a:latin typeface="Arial" panose="020B0604020202020204" pitchFamily="34" charset="0"/>
                <a:ea typeface="新細明體" panose="02020500000000000000" charset="-120"/>
                <a:cs typeface="Arial" panose="020B0604020202020204" pitchFamily="34" charset="0"/>
              </a:rPr>
              <a:t>Prob</a:t>
            </a:r>
            <a:r>
              <a:rPr lang="en-US" altLang="zh-TW" sz="2000" dirty="0">
                <a:latin typeface="Arial" panose="020B0604020202020204" pitchFamily="34" charset="0"/>
                <a:ea typeface="新細明體" panose="02020500000000000000" charset="-120"/>
                <a:cs typeface="Arial" panose="020B0604020202020204" pitchFamily="34" charset="0"/>
              </a:rPr>
              <a:t>(income = low) = 1/1003</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2">
              <a:spcBef>
                <a:spcPts val="0"/>
              </a:spcBef>
              <a:buNone/>
            </a:pPr>
            <a:r>
              <a:rPr lang="en-US" altLang="zh-TW" sz="2000" dirty="0" err="1">
                <a:latin typeface="Arial" panose="020B0604020202020204" pitchFamily="34" charset="0"/>
                <a:ea typeface="新細明體" panose="02020500000000000000" charset="-120"/>
                <a:cs typeface="Arial" panose="020B0604020202020204" pitchFamily="34" charset="0"/>
              </a:rPr>
              <a:t>Prob</a:t>
            </a:r>
            <a:r>
              <a:rPr lang="en-US" altLang="zh-TW" sz="2000" dirty="0">
                <a:latin typeface="Arial" panose="020B0604020202020204" pitchFamily="34" charset="0"/>
                <a:ea typeface="新細明體" panose="02020500000000000000" charset="-120"/>
                <a:cs typeface="Arial" panose="020B0604020202020204" pitchFamily="34" charset="0"/>
              </a:rPr>
              <a:t>(income = medium) = 991/1003</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2">
              <a:spcBef>
                <a:spcPts val="0"/>
              </a:spcBef>
              <a:buNone/>
            </a:pPr>
            <a:r>
              <a:rPr lang="en-US" altLang="zh-TW" sz="2000" dirty="0" err="1">
                <a:latin typeface="Arial" panose="020B0604020202020204" pitchFamily="34" charset="0"/>
                <a:ea typeface="新細明體" panose="02020500000000000000" charset="-120"/>
                <a:cs typeface="Arial" panose="020B0604020202020204" pitchFamily="34" charset="0"/>
              </a:rPr>
              <a:t>Prob</a:t>
            </a:r>
            <a:r>
              <a:rPr lang="en-US" altLang="zh-TW" sz="2000" dirty="0">
                <a:latin typeface="Arial" panose="020B0604020202020204" pitchFamily="34" charset="0"/>
                <a:ea typeface="新細明體" panose="02020500000000000000" charset="-120"/>
                <a:cs typeface="Arial" panose="020B0604020202020204" pitchFamily="34" charset="0"/>
              </a:rPr>
              <a:t>(income = high) = 11/1003</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The “corrected” prob. estimates are close to their “uncorrected” counterparts</a:t>
            </a:r>
            <a:endParaRPr lang="en-US" altLang="zh-TW" sz="2000" dirty="0">
              <a:latin typeface="Arial" panose="020B0604020202020204" pitchFamily="34" charset="0"/>
              <a:ea typeface="新細明體" panose="02020500000000000000" charset="-120"/>
              <a:cs typeface="Arial" panose="020B0604020202020204" pitchFamily="34" charset="0"/>
            </a:endParaRPr>
          </a:p>
          <a:p>
            <a:pPr>
              <a:spcBef>
                <a:spcPts val="0"/>
              </a:spcBef>
            </a:pPr>
            <a:endParaRPr lang="zh-TW" altLang="en-US" dirty="0">
              <a:latin typeface="Arial" panose="020B0604020202020204" pitchFamily="34" charset="0"/>
              <a:cs typeface="Arial" panose="020B0604020202020204" pitchFamily="34" charset="0"/>
            </a:endParaRPr>
          </a:p>
        </p:txBody>
      </p:sp>
      <p:graphicFrame>
        <p:nvGraphicFramePr>
          <p:cNvPr id="4" name="Object 4"/>
          <p:cNvGraphicFramePr/>
          <p:nvPr/>
        </p:nvGraphicFramePr>
        <p:xfrm>
          <a:off x="3886203" y="2590800"/>
          <a:ext cx="2913063" cy="838200"/>
        </p:xfrm>
        <a:graphic>
          <a:graphicData uri="http://schemas.openxmlformats.org/presentationml/2006/ole">
            <mc:AlternateContent xmlns:mc="http://schemas.openxmlformats.org/markup-compatibility/2006">
              <mc:Choice xmlns:v="urn:schemas-microsoft-com:vml" Requires="v">
                <p:oleObj spid="_x0000_s151768" name="Equation" r:id="rId1" imgW="1765300" imgH="508000" progId="Equation.3">
                  <p:embed/>
                </p:oleObj>
              </mc:Choice>
              <mc:Fallback>
                <p:oleObj name="Equation" r:id="rId1" imgW="1765300" imgH="508000" progId="Equation.3">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3" y="2590800"/>
                        <a:ext cx="2913063"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xmlns:p14="http://schemas.microsoft.com/office/powerpoint/2010/main">
        <mc:Choice Requires="p14">
          <p:contentPart r:id="rId3" p14:bwMode="auto">
            <p14:nvContentPartPr>
              <p14:cNvPr id="15" name="筆跡 14"/>
              <p14:cNvContentPartPr/>
              <p14:nvPr/>
            </p14:nvContentPartPr>
            <p14:xfrm>
              <a:off x="344292" y="3352932"/>
              <a:ext cx="360" cy="360"/>
            </p14:xfrm>
          </p:contentPart>
        </mc:Choice>
        <mc:Fallback xmlns="">
          <p:pic>
            <p:nvPicPr>
              <p:cNvPr id="15" name="筆跡 14"/>
            </p:nvPicPr>
            <p:blipFill>
              <a:blip r:embed="rId4"/>
            </p:blipFill>
            <p:spPr>
              <a:xfrm>
                <a:off x="344292" y="3352932"/>
                <a:ext cx="360" cy="360"/>
              </a:xfrm>
              <a:prstGeom prst="rect"/>
            </p:spPr>
          </p:pic>
        </mc:Fallback>
      </mc:AlternateContent>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5" name="內容版面配置區 4"/>
          <p:cNvPicPr>
            <a:picLocks noChangeAspect="1"/>
          </p:cNvPicPr>
          <p:nvPr>
            <p:ph idx="1"/>
          </p:nvPr>
        </p:nvPicPr>
        <p:blipFill>
          <a:blip r:embed="rId1"/>
          <a:stretch>
            <a:fillRect/>
          </a:stretch>
        </p:blipFill>
        <p:spPr>
          <a:xfrm>
            <a:off x="2300605" y="2338705"/>
            <a:ext cx="7591425" cy="3581400"/>
          </a:xfrm>
          <a:prstGeom prst="rect">
            <a:avLst/>
          </a:prstGeom>
        </p:spPr>
      </p:pic>
    </p:spTree>
  </p:cSld>
  <p:clrMapOvr>
    <a:masterClrMapping/>
  </p:clrMapOvr>
  <p:transition>
    <p:zo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2"/>
          <p:cNvSpPr>
            <a:spLocks noGrp="1" noChangeArrowheads="1"/>
          </p:cNvSpPr>
          <p:nvPr>
            <p:ph type="title"/>
          </p:nvPr>
        </p:nvSpPr>
        <p:spPr>
          <a:xfrm>
            <a:off x="609600" y="1208314"/>
            <a:ext cx="10515600" cy="609600"/>
          </a:xfrm>
        </p:spPr>
        <p:txBody>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Naïve Bayesian Classifier: Comments</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45062" name="Rectangle 3"/>
          <p:cNvSpPr>
            <a:spLocks noGrp="1" noChangeArrowheads="1"/>
          </p:cNvSpPr>
          <p:nvPr>
            <p:ph idx="1"/>
          </p:nvPr>
        </p:nvSpPr>
        <p:spPr>
          <a:xfrm>
            <a:off x="609600" y="1817914"/>
            <a:ext cx="10896600" cy="5105400"/>
          </a:xfrm>
        </p:spPr>
        <p:txBody>
          <a:bodyPr/>
          <a:lstStyle/>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Advantages </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Easy to implement </a:t>
            </a:r>
            <a:endParaRPr lang="en-US" altLang="zh-TW"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Good results obtained in most of the cases</a:t>
            </a:r>
            <a:endParaRPr lang="en-US" altLang="zh-TW"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Disadvantages</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Assumption: class conditional independence, therefore loss of accuracy</a:t>
            </a:r>
            <a:endParaRPr lang="en-US" altLang="zh-TW"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Practically, dependencies exist among variables </a:t>
            </a:r>
            <a:endParaRPr lang="en-US" altLang="zh-TW" dirty="0">
              <a:latin typeface="Arial" panose="020B0604020202020204" pitchFamily="34" charset="0"/>
              <a:ea typeface="新細明體" panose="02020500000000000000" charset="-120"/>
              <a:cs typeface="Arial" panose="020B0604020202020204" pitchFamily="34" charset="0"/>
            </a:endParaRPr>
          </a:p>
          <a:p>
            <a:pPr lvl="2">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E.g.,  hospitals: patients: </a:t>
            </a:r>
            <a:endParaRPr lang="en-US" altLang="zh-TW" sz="2000" dirty="0">
              <a:latin typeface="Arial" panose="020B0604020202020204" pitchFamily="34" charset="0"/>
              <a:ea typeface="新細明體" panose="02020500000000000000" charset="-120"/>
              <a:cs typeface="Arial" panose="020B0604020202020204" pitchFamily="34" charset="0"/>
            </a:endParaRPr>
          </a:p>
          <a:p>
            <a:pPr marL="668020" lvl="2" indent="0">
              <a:spcBef>
                <a:spcPts val="0"/>
              </a:spcBef>
              <a:buNone/>
            </a:pPr>
            <a:r>
              <a:rPr lang="en-US" altLang="zh-TW" sz="2000" dirty="0">
                <a:latin typeface="Arial" panose="020B0604020202020204" pitchFamily="34" charset="0"/>
                <a:ea typeface="新細明體" panose="02020500000000000000" charset="-120"/>
                <a:cs typeface="Arial" panose="020B0604020202020204" pitchFamily="34" charset="0"/>
              </a:rPr>
              <a:t>             Profile: age, family history, etc. </a:t>
            </a:r>
            <a:endParaRPr lang="en-US" altLang="zh-TW" sz="2000" dirty="0">
              <a:latin typeface="Arial" panose="020B0604020202020204" pitchFamily="34" charset="0"/>
              <a:ea typeface="新細明體" panose="02020500000000000000" charset="-120"/>
              <a:cs typeface="Arial" panose="020B0604020202020204" pitchFamily="34" charset="0"/>
            </a:endParaRPr>
          </a:p>
          <a:p>
            <a:pPr marL="1706880" lvl="2" indent="-1038225">
              <a:spcBef>
                <a:spcPts val="0"/>
              </a:spcBef>
              <a:buNone/>
            </a:pPr>
            <a:r>
              <a:rPr lang="en-US" altLang="zh-TW" sz="2000" dirty="0">
                <a:latin typeface="Arial" panose="020B0604020202020204" pitchFamily="34" charset="0"/>
                <a:ea typeface="新細明體" panose="02020500000000000000" charset="-120"/>
                <a:cs typeface="Arial" panose="020B0604020202020204" pitchFamily="34" charset="0"/>
              </a:rPr>
              <a:t>             Symptoms: fever, cough etc. </a:t>
            </a:r>
            <a:endParaRPr lang="en-US" altLang="zh-TW" sz="2000" dirty="0">
              <a:latin typeface="Arial" panose="020B0604020202020204" pitchFamily="34" charset="0"/>
              <a:ea typeface="新細明體" panose="02020500000000000000" charset="-120"/>
              <a:cs typeface="Arial" panose="020B0604020202020204" pitchFamily="34" charset="0"/>
            </a:endParaRPr>
          </a:p>
          <a:p>
            <a:pPr marL="1706880" lvl="2" indent="-1038225">
              <a:spcBef>
                <a:spcPts val="0"/>
              </a:spcBef>
              <a:buNone/>
            </a:pPr>
            <a:r>
              <a:rPr lang="en-US" altLang="zh-TW" sz="2000" dirty="0">
                <a:latin typeface="Arial" panose="020B0604020202020204" pitchFamily="34" charset="0"/>
                <a:ea typeface="新細明體" panose="02020500000000000000" charset="-120"/>
                <a:cs typeface="Arial" panose="020B0604020202020204" pitchFamily="34" charset="0"/>
              </a:rPr>
              <a:t>             Disease: lung cancer, diabetes, etc. </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2">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Dependencies among these cannot be modeled by Naïve Bayesian Classifier</a:t>
            </a:r>
            <a:endParaRPr lang="en-US" altLang="zh-TW" sz="20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How to deal with these dependencies?</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Bayesian Belief Networks </a:t>
            </a:r>
            <a:endParaRPr lang="en-US" altLang="zh-TW"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5" name="Rectangle 2"/>
          <p:cNvSpPr>
            <a:spLocks noGrp="1" noChangeArrowheads="1"/>
          </p:cNvSpPr>
          <p:nvPr>
            <p:ph type="title"/>
          </p:nvPr>
        </p:nvSpPr>
        <p:spPr/>
        <p:txBody>
          <a:bodyPr/>
          <a:lstStyle/>
          <a:p>
            <a:pPr eaLnBrk="1" hangingPunct="1"/>
            <a:r>
              <a:rPr lang="en-US" altLang="zh-TW" dirty="0">
                <a:ea typeface="新細明體" panose="02020500000000000000" charset="-120"/>
              </a:rPr>
              <a:t>Bayesian Belief Networks</a:t>
            </a:r>
            <a:endParaRPr lang="en-US" altLang="zh-TW" dirty="0">
              <a:ea typeface="新細明體" panose="02020500000000000000" charset="-120"/>
            </a:endParaRPr>
          </a:p>
        </p:txBody>
      </p:sp>
      <p:sp>
        <p:nvSpPr>
          <p:cNvPr id="46086" name="Rectangle 3"/>
          <p:cNvSpPr>
            <a:spLocks noGrp="1" noChangeArrowheads="1"/>
          </p:cNvSpPr>
          <p:nvPr>
            <p:ph idx="1"/>
          </p:nvPr>
        </p:nvSpPr>
        <p:spPr>
          <a:xfrm>
            <a:off x="609600" y="1847850"/>
            <a:ext cx="8534400" cy="5029200"/>
          </a:xfrm>
        </p:spPr>
        <p:txBody>
          <a:bodyPr/>
          <a:lstStyle/>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Bayesian belief network allows a </a:t>
            </a:r>
            <a:r>
              <a:rPr lang="en-US" altLang="zh-TW" sz="2400" i="1" dirty="0">
                <a:latin typeface="Arial" panose="020B0604020202020204" pitchFamily="34" charset="0"/>
                <a:ea typeface="新細明體" panose="02020500000000000000" charset="-120"/>
                <a:cs typeface="Arial" panose="020B0604020202020204" pitchFamily="34" charset="0"/>
              </a:rPr>
              <a:t>subset</a:t>
            </a:r>
            <a:r>
              <a:rPr lang="en-US" altLang="zh-TW" sz="2400" dirty="0">
                <a:latin typeface="Arial" panose="020B0604020202020204" pitchFamily="34" charset="0"/>
                <a:ea typeface="新細明體" panose="02020500000000000000" charset="-120"/>
                <a:cs typeface="Arial" panose="020B0604020202020204" pitchFamily="34" charset="0"/>
              </a:rPr>
              <a:t> of the variables conditionally independent</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A graphical model of causal relationships</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Represents </a:t>
            </a:r>
            <a:r>
              <a:rPr lang="en-US" altLang="zh-TW" dirty="0">
                <a:solidFill>
                  <a:schemeClr val="accent2"/>
                </a:solidFill>
                <a:latin typeface="Arial" panose="020B0604020202020204" pitchFamily="34" charset="0"/>
                <a:ea typeface="新細明體" panose="02020500000000000000" charset="-120"/>
                <a:cs typeface="Arial" panose="020B0604020202020204" pitchFamily="34" charset="0"/>
              </a:rPr>
              <a:t>dependency</a:t>
            </a:r>
            <a:r>
              <a:rPr lang="en-US" altLang="zh-TW" dirty="0">
                <a:latin typeface="Arial" panose="020B0604020202020204" pitchFamily="34" charset="0"/>
                <a:ea typeface="新細明體" panose="02020500000000000000" charset="-120"/>
                <a:cs typeface="Arial" panose="020B0604020202020204" pitchFamily="34" charset="0"/>
              </a:rPr>
              <a:t> among the variables </a:t>
            </a:r>
            <a:endParaRPr lang="en-US" altLang="zh-TW"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Gives a specification of joint probability distribution </a:t>
            </a:r>
            <a:endParaRPr lang="en-US" altLang="zh-TW" dirty="0">
              <a:latin typeface="Arial" panose="020B0604020202020204" pitchFamily="34" charset="0"/>
              <a:ea typeface="新細明體" panose="02020500000000000000" charset="-120"/>
              <a:cs typeface="Arial" panose="020B0604020202020204" pitchFamily="34" charset="0"/>
            </a:endParaRPr>
          </a:p>
        </p:txBody>
      </p:sp>
      <p:sp>
        <p:nvSpPr>
          <p:cNvPr id="46087" name="AutoShape 4"/>
          <p:cNvSpPr>
            <a:spLocks noChangeArrowheads="1"/>
          </p:cNvSpPr>
          <p:nvPr/>
        </p:nvSpPr>
        <p:spPr bwMode="auto">
          <a:xfrm>
            <a:off x="1646624" y="4290254"/>
            <a:ext cx="457200" cy="457200"/>
          </a:xfrm>
          <a:prstGeom prst="flowChartConnector">
            <a:avLst/>
          </a:prstGeom>
          <a:solidFill>
            <a:schemeClr val="accent1"/>
          </a:solidFill>
          <a:ln w="9525">
            <a:solidFill>
              <a:schemeClr val="tx1"/>
            </a:solidFill>
            <a:miter lim="800000"/>
          </a:ln>
        </p:spPr>
        <p:txBody>
          <a:bodyPr wrap="none" anchor="ctr"/>
          <a:lstStyle/>
          <a:p>
            <a:pPr algn="ctr"/>
            <a:r>
              <a:rPr lang="en-US" altLang="zh-TW" sz="2400" b="1" dirty="0"/>
              <a:t>U</a:t>
            </a:r>
            <a:endParaRPr lang="en-US" altLang="zh-TW" sz="2400" b="1" dirty="0"/>
          </a:p>
        </p:txBody>
      </p:sp>
      <p:grpSp>
        <p:nvGrpSpPr>
          <p:cNvPr id="46088" name="Group 14"/>
          <p:cNvGrpSpPr/>
          <p:nvPr/>
        </p:nvGrpSpPr>
        <p:grpSpPr bwMode="auto">
          <a:xfrm>
            <a:off x="1875224" y="3853625"/>
            <a:ext cx="2185988" cy="1676400"/>
            <a:chOff x="1344" y="2400"/>
            <a:chExt cx="1377" cy="1056"/>
          </a:xfrm>
        </p:grpSpPr>
        <p:sp>
          <p:nvSpPr>
            <p:cNvPr id="46090" name="AutoShape 5"/>
            <p:cNvSpPr>
              <a:spLocks noChangeArrowheads="1"/>
            </p:cNvSpPr>
            <p:nvPr/>
          </p:nvSpPr>
          <p:spPr bwMode="auto">
            <a:xfrm>
              <a:off x="2064" y="2640"/>
              <a:ext cx="288" cy="288"/>
            </a:xfrm>
            <a:prstGeom prst="flowChartConnector">
              <a:avLst/>
            </a:prstGeom>
            <a:solidFill>
              <a:schemeClr val="accent1"/>
            </a:solidFill>
            <a:ln w="9525">
              <a:solidFill>
                <a:schemeClr val="tx1"/>
              </a:solidFill>
              <a:miter lim="800000"/>
            </a:ln>
          </p:spPr>
          <p:txBody>
            <a:bodyPr wrap="none" anchor="ctr"/>
            <a:lstStyle/>
            <a:p>
              <a:pPr algn="ctr"/>
              <a:r>
                <a:rPr lang="en-US" altLang="zh-TW" sz="2400" b="1" dirty="0"/>
                <a:t>V</a:t>
              </a:r>
              <a:endParaRPr lang="en-US" altLang="zh-TW" sz="2400" b="1" dirty="0"/>
            </a:p>
          </p:txBody>
        </p:sp>
        <p:sp>
          <p:nvSpPr>
            <p:cNvPr id="46091" name="AutoShape 6"/>
            <p:cNvSpPr>
              <a:spLocks noChangeArrowheads="1"/>
            </p:cNvSpPr>
            <p:nvPr/>
          </p:nvSpPr>
          <p:spPr bwMode="auto">
            <a:xfrm>
              <a:off x="1584" y="3168"/>
              <a:ext cx="288" cy="288"/>
            </a:xfrm>
            <a:prstGeom prst="flowChartConnector">
              <a:avLst/>
            </a:prstGeom>
            <a:solidFill>
              <a:schemeClr val="accent1"/>
            </a:solidFill>
            <a:ln w="9525">
              <a:solidFill>
                <a:schemeClr val="tx1"/>
              </a:solidFill>
              <a:miter lim="800000"/>
            </a:ln>
          </p:spPr>
          <p:txBody>
            <a:bodyPr wrap="none" anchor="ctr"/>
            <a:lstStyle/>
            <a:p>
              <a:pPr algn="ctr"/>
              <a:r>
                <a:rPr lang="en-US" altLang="zh-TW" sz="2400" b="1" dirty="0"/>
                <a:t>Z</a:t>
              </a:r>
              <a:endParaRPr lang="en-US" altLang="zh-TW" sz="2400" b="1" dirty="0"/>
            </a:p>
          </p:txBody>
        </p:sp>
        <p:sp>
          <p:nvSpPr>
            <p:cNvPr id="46092" name="Line 7"/>
            <p:cNvSpPr>
              <a:spLocks noChangeShapeType="1"/>
            </p:cNvSpPr>
            <p:nvPr/>
          </p:nvSpPr>
          <p:spPr bwMode="auto">
            <a:xfrm>
              <a:off x="1445" y="2939"/>
              <a:ext cx="192" cy="288"/>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6093" name="Line 8"/>
            <p:cNvSpPr>
              <a:spLocks noChangeShapeType="1"/>
            </p:cNvSpPr>
            <p:nvPr/>
          </p:nvSpPr>
          <p:spPr bwMode="auto">
            <a:xfrm flipH="1">
              <a:off x="1776" y="2880"/>
              <a:ext cx="336" cy="336"/>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6094" name="AutoShape 9"/>
            <p:cNvSpPr>
              <a:spLocks noChangeArrowheads="1"/>
            </p:cNvSpPr>
            <p:nvPr/>
          </p:nvSpPr>
          <p:spPr bwMode="auto">
            <a:xfrm>
              <a:off x="2433" y="3126"/>
              <a:ext cx="288" cy="288"/>
            </a:xfrm>
            <a:prstGeom prst="flowChartConnector">
              <a:avLst/>
            </a:prstGeom>
            <a:solidFill>
              <a:schemeClr val="accent1"/>
            </a:solidFill>
            <a:ln w="9525">
              <a:solidFill>
                <a:schemeClr val="tx1"/>
              </a:solidFill>
              <a:miter lim="800000"/>
            </a:ln>
          </p:spPr>
          <p:txBody>
            <a:bodyPr wrap="none" anchor="ctr"/>
            <a:lstStyle/>
            <a:p>
              <a:pPr algn="ctr"/>
              <a:r>
                <a:rPr lang="en-US" altLang="zh-TW" sz="2400" b="1"/>
                <a:t>P</a:t>
              </a:r>
              <a:endParaRPr lang="en-US" altLang="zh-TW" sz="2400" b="1"/>
            </a:p>
          </p:txBody>
        </p:sp>
        <p:sp>
          <p:nvSpPr>
            <p:cNvPr id="46095" name="Line 10"/>
            <p:cNvSpPr>
              <a:spLocks noChangeShapeType="1"/>
            </p:cNvSpPr>
            <p:nvPr/>
          </p:nvSpPr>
          <p:spPr bwMode="auto">
            <a:xfrm>
              <a:off x="2292" y="2905"/>
              <a:ext cx="255" cy="238"/>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6096" name="Line 11"/>
            <p:cNvSpPr>
              <a:spLocks noChangeShapeType="1"/>
            </p:cNvSpPr>
            <p:nvPr/>
          </p:nvSpPr>
          <p:spPr bwMode="auto">
            <a:xfrm>
              <a:off x="1344" y="2400"/>
              <a:ext cx="0" cy="288"/>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46097" name="Line 12"/>
            <p:cNvSpPr>
              <a:spLocks noChangeShapeType="1"/>
            </p:cNvSpPr>
            <p:nvPr/>
          </p:nvSpPr>
          <p:spPr bwMode="auto">
            <a:xfrm>
              <a:off x="2221" y="2400"/>
              <a:ext cx="0" cy="24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grpSp>
      <p:sp>
        <p:nvSpPr>
          <p:cNvPr id="46089" name="Text Box 13"/>
          <p:cNvSpPr txBox="1">
            <a:spLocks noChangeArrowheads="1"/>
          </p:cNvSpPr>
          <p:nvPr/>
        </p:nvSpPr>
        <p:spPr bwMode="auto">
          <a:xfrm>
            <a:off x="4951800" y="3746315"/>
            <a:ext cx="6630600" cy="2045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lnSpc>
                <a:spcPct val="130000"/>
              </a:lnSpc>
              <a:buFont typeface="Wingdings" panose="05000000000000000000" pitchFamily="2" charset="2"/>
              <a:buChar char="q"/>
            </a:pPr>
            <a:r>
              <a:rPr lang="zh-TW" altLang="en-US" sz="2000" dirty="0"/>
              <a:t> </a:t>
            </a:r>
            <a:r>
              <a:rPr lang="en-US" altLang="zh-TW" sz="2000" dirty="0"/>
              <a:t>Nodes: random variables</a:t>
            </a:r>
            <a:endParaRPr lang="en-US" altLang="zh-TW" sz="2000" dirty="0"/>
          </a:p>
          <a:p>
            <a:pPr eaLnBrk="1" hangingPunct="1">
              <a:lnSpc>
                <a:spcPct val="130000"/>
              </a:lnSpc>
              <a:buFont typeface="Wingdings" panose="05000000000000000000" pitchFamily="2" charset="2"/>
              <a:buChar char="q"/>
            </a:pPr>
            <a:r>
              <a:rPr lang="en-US" altLang="zh-TW" sz="2000" dirty="0"/>
              <a:t> Links: dependency</a:t>
            </a:r>
            <a:endParaRPr lang="en-US" altLang="zh-TW" sz="2000" dirty="0"/>
          </a:p>
          <a:p>
            <a:pPr eaLnBrk="1" hangingPunct="1">
              <a:lnSpc>
                <a:spcPct val="130000"/>
              </a:lnSpc>
              <a:buFont typeface="Wingdings" panose="05000000000000000000" pitchFamily="2" charset="2"/>
              <a:buChar char="q"/>
            </a:pPr>
            <a:r>
              <a:rPr lang="en-US" altLang="zh-TW" sz="2000" dirty="0"/>
              <a:t> U and V are the parents of Z, and V is the parent of P</a:t>
            </a:r>
            <a:endParaRPr lang="en-US" altLang="zh-TW" sz="2000" dirty="0"/>
          </a:p>
          <a:p>
            <a:pPr eaLnBrk="1" hangingPunct="1">
              <a:lnSpc>
                <a:spcPct val="130000"/>
              </a:lnSpc>
              <a:buFont typeface="Wingdings" panose="05000000000000000000" pitchFamily="2" charset="2"/>
              <a:buChar char="q"/>
            </a:pPr>
            <a:r>
              <a:rPr lang="en-US" altLang="zh-TW" sz="2000" dirty="0"/>
              <a:t> No dependency between Z and P</a:t>
            </a:r>
            <a:endParaRPr lang="en-US" altLang="zh-TW" sz="2000" dirty="0"/>
          </a:p>
          <a:p>
            <a:pPr eaLnBrk="1" hangingPunct="1">
              <a:lnSpc>
                <a:spcPct val="130000"/>
              </a:lnSpc>
              <a:buFont typeface="Wingdings" panose="05000000000000000000" pitchFamily="2" charset="2"/>
              <a:buChar char="q"/>
            </a:pPr>
            <a:r>
              <a:rPr lang="en-US" altLang="zh-TW" sz="2000" dirty="0"/>
              <a:t> Has no loops or cycles</a:t>
            </a:r>
            <a:endParaRPr lang="en-US" altLang="zh-TW" sz="2000" dirty="0"/>
          </a:p>
        </p:txBody>
      </p:sp>
      <p:sp>
        <p:nvSpPr>
          <p:cNvPr id="18" name="AutoShape 6"/>
          <p:cNvSpPr>
            <a:spLocks noChangeArrowheads="1"/>
          </p:cNvSpPr>
          <p:nvPr/>
        </p:nvSpPr>
        <p:spPr bwMode="auto">
          <a:xfrm>
            <a:off x="2826271" y="5789935"/>
            <a:ext cx="457200" cy="457200"/>
          </a:xfrm>
          <a:prstGeom prst="flowChartConnector">
            <a:avLst/>
          </a:prstGeom>
          <a:solidFill>
            <a:schemeClr val="accent1"/>
          </a:solidFill>
          <a:ln w="9525">
            <a:solidFill>
              <a:schemeClr val="tx1"/>
            </a:solidFill>
            <a:miter lim="800000"/>
          </a:ln>
        </p:spPr>
        <p:txBody>
          <a:bodyPr wrap="none" anchor="ctr"/>
          <a:lstStyle/>
          <a:p>
            <a:pPr algn="ctr"/>
            <a:r>
              <a:rPr lang="en-US" altLang="zh-TW" sz="2400" b="1" dirty="0"/>
              <a:t>W</a:t>
            </a:r>
            <a:endParaRPr lang="en-US" altLang="zh-TW" sz="2400" b="1" dirty="0"/>
          </a:p>
        </p:txBody>
      </p:sp>
      <p:sp>
        <p:nvSpPr>
          <p:cNvPr id="19" name="Line 7"/>
          <p:cNvSpPr>
            <a:spLocks noChangeShapeType="1"/>
          </p:cNvSpPr>
          <p:nvPr/>
        </p:nvSpPr>
        <p:spPr bwMode="auto">
          <a:xfrm>
            <a:off x="2590063" y="5393281"/>
            <a:ext cx="304800" cy="4572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20" name="Line 8"/>
          <p:cNvSpPr>
            <a:spLocks noChangeShapeType="1"/>
          </p:cNvSpPr>
          <p:nvPr/>
        </p:nvSpPr>
        <p:spPr bwMode="auto">
          <a:xfrm flipH="1">
            <a:off x="3268255" y="5453826"/>
            <a:ext cx="533400" cy="5334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2" name="文字方塊 1"/>
          <p:cNvSpPr txBox="1"/>
          <p:nvPr/>
        </p:nvSpPr>
        <p:spPr>
          <a:xfrm>
            <a:off x="7738350" y="5862563"/>
            <a:ext cx="4446154" cy="369332"/>
          </a:xfrm>
          <a:prstGeom prst="rect">
            <a:avLst/>
          </a:prstGeom>
          <a:noFill/>
        </p:spPr>
        <p:txBody>
          <a:bodyPr wrap="none" rtlCol="0">
            <a:spAutoFit/>
          </a:bodyPr>
          <a:lstStyle/>
          <a:p>
            <a:r>
              <a:rPr lang="en-US" altLang="zh-TW" dirty="0">
                <a:solidFill>
                  <a:schemeClr val="tx2">
                    <a:lumMod val="60000"/>
                    <a:lumOff val="40000"/>
                  </a:schemeClr>
                </a:solidFill>
              </a:rPr>
              <a:t>P(</a:t>
            </a:r>
            <a:r>
              <a:rPr lang="en-US" altLang="zh-TW" dirty="0" err="1">
                <a:solidFill>
                  <a:schemeClr val="tx2">
                    <a:lumMod val="60000"/>
                    <a:lumOff val="40000"/>
                  </a:schemeClr>
                </a:solidFill>
              </a:rPr>
              <a:t>X|C</a:t>
            </a:r>
            <a:r>
              <a:rPr lang="en-US" altLang="zh-TW" baseline="-25000" dirty="0" err="1">
                <a:solidFill>
                  <a:schemeClr val="tx2">
                    <a:lumMod val="60000"/>
                    <a:lumOff val="40000"/>
                  </a:schemeClr>
                </a:solidFill>
              </a:rPr>
              <a:t>i</a:t>
            </a:r>
            <a:r>
              <a:rPr lang="en-US" altLang="zh-TW" dirty="0">
                <a:solidFill>
                  <a:schemeClr val="tx2">
                    <a:lumMod val="60000"/>
                    <a:lumOff val="40000"/>
                  </a:schemeClr>
                </a:solidFill>
              </a:rPr>
              <a:t>)=</a:t>
            </a:r>
            <a:r>
              <a:rPr lang="en-US" altLang="zh-TW" dirty="0">
                <a:solidFill>
                  <a:schemeClr val="accent2">
                    <a:lumMod val="60000"/>
                    <a:lumOff val="40000"/>
                  </a:schemeClr>
                </a:solidFill>
              </a:rPr>
              <a:t>P(W|P,Z)P(Z|U,V)P(P|V)P(U)P(V)</a:t>
            </a:r>
            <a:endParaRPr lang="zh-TW" altLang="en-US" dirty="0">
              <a:solidFill>
                <a:schemeClr val="accent2">
                  <a:lumMod val="60000"/>
                  <a:lumOff val="40000"/>
                </a:schemeClr>
              </a:solidFill>
            </a:endParaRPr>
          </a:p>
        </p:txBody>
      </p:sp>
      <p:sp>
        <p:nvSpPr>
          <p:cNvPr id="21" name="文字方塊 20"/>
          <p:cNvSpPr txBox="1"/>
          <p:nvPr/>
        </p:nvSpPr>
        <p:spPr>
          <a:xfrm>
            <a:off x="7728190" y="5475442"/>
            <a:ext cx="3464410" cy="369332"/>
          </a:xfrm>
          <a:prstGeom prst="rect">
            <a:avLst/>
          </a:prstGeom>
          <a:noFill/>
        </p:spPr>
        <p:txBody>
          <a:bodyPr wrap="none" rtlCol="0">
            <a:spAutoFit/>
          </a:bodyPr>
          <a:lstStyle/>
          <a:p>
            <a:r>
              <a:rPr lang="en-US" altLang="zh-TW" dirty="0">
                <a:solidFill>
                  <a:schemeClr val="tx2">
                    <a:lumMod val="60000"/>
                    <a:lumOff val="40000"/>
                  </a:schemeClr>
                </a:solidFill>
              </a:rPr>
              <a:t>P(</a:t>
            </a:r>
            <a:r>
              <a:rPr lang="en-US" altLang="zh-TW" dirty="0" err="1">
                <a:solidFill>
                  <a:schemeClr val="tx2">
                    <a:lumMod val="60000"/>
                    <a:lumOff val="40000"/>
                  </a:schemeClr>
                </a:solidFill>
              </a:rPr>
              <a:t>X|C</a:t>
            </a:r>
            <a:r>
              <a:rPr lang="en-US" altLang="zh-TW" baseline="-25000" dirty="0" err="1">
                <a:solidFill>
                  <a:schemeClr val="tx2">
                    <a:lumMod val="60000"/>
                    <a:lumOff val="40000"/>
                  </a:schemeClr>
                </a:solidFill>
              </a:rPr>
              <a:t>i</a:t>
            </a:r>
            <a:r>
              <a:rPr lang="en-US" altLang="zh-TW" dirty="0">
                <a:solidFill>
                  <a:schemeClr val="tx2">
                    <a:lumMod val="60000"/>
                    <a:lumOff val="40000"/>
                  </a:schemeClr>
                </a:solidFill>
              </a:rPr>
              <a:t>) =</a:t>
            </a:r>
            <a:r>
              <a:rPr lang="en-US" altLang="zh-TW" dirty="0">
                <a:solidFill>
                  <a:schemeClr val="accent2">
                    <a:lumMod val="60000"/>
                    <a:lumOff val="40000"/>
                  </a:schemeClr>
                </a:solidFill>
              </a:rPr>
              <a:t>P(W)P(Z)P(P)P(U)P(V)</a:t>
            </a:r>
            <a:endParaRPr lang="zh-TW" altLang="en-US" dirty="0">
              <a:solidFill>
                <a:schemeClr val="accent2">
                  <a:lumMod val="60000"/>
                  <a:lumOff val="40000"/>
                </a:schemeClr>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9" name="Rectangle 1026"/>
          <p:cNvSpPr>
            <a:spLocks noGrp="1" noChangeArrowheads="1"/>
          </p:cNvSpPr>
          <p:nvPr>
            <p:ph type="title"/>
          </p:nvPr>
        </p:nvSpPr>
        <p:spPr>
          <a:xfrm>
            <a:off x="1905000" y="304800"/>
            <a:ext cx="8763000" cy="609600"/>
          </a:xfrm>
        </p:spPr>
        <p:txBody>
          <a:bodyPr/>
          <a:lstStyle/>
          <a:p>
            <a:pPr eaLnBrk="1" hangingPunct="1"/>
            <a:r>
              <a:rPr lang="en-US" altLang="zh-TW" dirty="0">
                <a:ea typeface="新細明體" panose="02020500000000000000" charset="-120"/>
              </a:rPr>
              <a:t>An Example</a:t>
            </a:r>
            <a:endParaRPr lang="en-US" altLang="zh-TW" dirty="0">
              <a:ea typeface="新細明體" panose="02020500000000000000" charset="-120"/>
            </a:endParaRPr>
          </a:p>
        </p:txBody>
      </p:sp>
      <p:sp>
        <p:nvSpPr>
          <p:cNvPr id="47110" name="Oval 1027"/>
          <p:cNvSpPr>
            <a:spLocks noChangeArrowheads="1"/>
          </p:cNvSpPr>
          <p:nvPr/>
        </p:nvSpPr>
        <p:spPr bwMode="auto">
          <a:xfrm>
            <a:off x="1981200" y="1447800"/>
            <a:ext cx="1295400" cy="762000"/>
          </a:xfrm>
          <a:prstGeom prst="ellipse">
            <a:avLst/>
          </a:prstGeom>
          <a:solidFill>
            <a:srgbClr val="F6E6EA"/>
          </a:solidFill>
          <a:ln w="12700">
            <a:solidFill>
              <a:schemeClr val="tx1"/>
            </a:solidFill>
            <a:round/>
            <a:headEnd type="none" w="sm" len="sm"/>
            <a:tailEnd type="none" w="sm" len="sm"/>
          </a:ln>
        </p:spPr>
        <p:txBody>
          <a:bodyPr wrap="none" anchor="ctr"/>
          <a:lstStyle/>
          <a:p>
            <a:pPr algn="ctr" eaLnBrk="0" hangingPunct="0"/>
            <a:r>
              <a:rPr lang="en-US" altLang="zh-TW" b="1">
                <a:solidFill>
                  <a:srgbClr val="000000"/>
                </a:solidFill>
                <a:latin typeface="Times New Roman" panose="02020603050405020304" pitchFamily="18" charset="0"/>
                <a:ea typeface="新細明體" panose="02020500000000000000" charset="-120"/>
              </a:rPr>
              <a:t>Family</a:t>
            </a:r>
            <a:endParaRPr lang="en-US" altLang="zh-TW" b="1">
              <a:solidFill>
                <a:srgbClr val="000000"/>
              </a:solidFill>
              <a:latin typeface="Times New Roman" panose="02020603050405020304" pitchFamily="18" charset="0"/>
              <a:ea typeface="新細明體" panose="02020500000000000000" charset="-120"/>
            </a:endParaRPr>
          </a:p>
          <a:p>
            <a:pPr algn="ctr" eaLnBrk="0" hangingPunct="0"/>
            <a:r>
              <a:rPr lang="en-US" altLang="zh-TW" b="1">
                <a:solidFill>
                  <a:srgbClr val="000000"/>
                </a:solidFill>
                <a:latin typeface="Times New Roman" panose="02020603050405020304" pitchFamily="18" charset="0"/>
                <a:ea typeface="新細明體" panose="02020500000000000000" charset="-120"/>
              </a:rPr>
              <a:t>History</a:t>
            </a:r>
            <a:endParaRPr lang="en-US" altLang="zh-TW">
              <a:latin typeface="Times New Roman" panose="02020603050405020304" pitchFamily="18" charset="0"/>
              <a:ea typeface="新細明體" panose="02020500000000000000" charset="-120"/>
            </a:endParaRPr>
          </a:p>
        </p:txBody>
      </p:sp>
      <p:sp>
        <p:nvSpPr>
          <p:cNvPr id="47111" name="Oval 1028"/>
          <p:cNvSpPr>
            <a:spLocks noChangeArrowheads="1"/>
          </p:cNvSpPr>
          <p:nvPr/>
        </p:nvSpPr>
        <p:spPr bwMode="auto">
          <a:xfrm>
            <a:off x="1981200" y="3048000"/>
            <a:ext cx="1295400" cy="762000"/>
          </a:xfrm>
          <a:prstGeom prst="ellipse">
            <a:avLst/>
          </a:prstGeom>
          <a:solidFill>
            <a:srgbClr val="CCCC00"/>
          </a:solidFill>
          <a:ln w="12700">
            <a:solidFill>
              <a:schemeClr val="tx1"/>
            </a:solidFill>
            <a:round/>
            <a:headEnd type="none" w="sm" len="sm"/>
            <a:tailEnd type="none" w="sm" len="sm"/>
          </a:ln>
        </p:spPr>
        <p:txBody>
          <a:bodyPr wrap="none" anchor="ctr"/>
          <a:lstStyle/>
          <a:p>
            <a:pPr algn="ctr" eaLnBrk="0" hangingPunct="0"/>
            <a:r>
              <a:rPr lang="en-US" altLang="zh-TW" b="1">
                <a:solidFill>
                  <a:srgbClr val="000000"/>
                </a:solidFill>
                <a:latin typeface="Times New Roman" panose="02020603050405020304" pitchFamily="18" charset="0"/>
                <a:ea typeface="新細明體" panose="02020500000000000000" charset="-120"/>
              </a:rPr>
              <a:t>LungCancer</a:t>
            </a:r>
            <a:endParaRPr lang="en-US" altLang="zh-TW">
              <a:latin typeface="Times New Roman" panose="02020603050405020304" pitchFamily="18" charset="0"/>
              <a:ea typeface="新細明體" panose="02020500000000000000" charset="-120"/>
            </a:endParaRPr>
          </a:p>
        </p:txBody>
      </p:sp>
      <p:sp>
        <p:nvSpPr>
          <p:cNvPr id="47112" name="Oval 1029"/>
          <p:cNvSpPr>
            <a:spLocks noChangeArrowheads="1"/>
          </p:cNvSpPr>
          <p:nvPr/>
        </p:nvSpPr>
        <p:spPr bwMode="auto">
          <a:xfrm>
            <a:off x="2057400" y="4724400"/>
            <a:ext cx="1295400" cy="762000"/>
          </a:xfrm>
          <a:prstGeom prst="ellipse">
            <a:avLst/>
          </a:prstGeom>
          <a:solidFill>
            <a:srgbClr val="FAE2F6"/>
          </a:solidFill>
          <a:ln w="12700">
            <a:solidFill>
              <a:schemeClr val="tx1"/>
            </a:solidFill>
            <a:round/>
            <a:headEnd type="none" w="sm" len="sm"/>
            <a:tailEnd type="none" w="sm" len="sm"/>
          </a:ln>
        </p:spPr>
        <p:txBody>
          <a:bodyPr wrap="none" anchor="ctr"/>
          <a:lstStyle/>
          <a:p>
            <a:pPr algn="ctr" eaLnBrk="0" hangingPunct="0"/>
            <a:r>
              <a:rPr lang="en-US" altLang="zh-TW" b="1">
                <a:solidFill>
                  <a:srgbClr val="000000"/>
                </a:solidFill>
                <a:latin typeface="Times New Roman" panose="02020603050405020304" pitchFamily="18" charset="0"/>
                <a:ea typeface="新細明體" panose="02020500000000000000" charset="-120"/>
              </a:rPr>
              <a:t>PositiveXRay</a:t>
            </a:r>
            <a:endParaRPr lang="en-US" altLang="zh-TW">
              <a:latin typeface="Times New Roman" panose="02020603050405020304" pitchFamily="18" charset="0"/>
              <a:ea typeface="新細明體" panose="02020500000000000000" charset="-120"/>
            </a:endParaRPr>
          </a:p>
        </p:txBody>
      </p:sp>
      <p:sp>
        <p:nvSpPr>
          <p:cNvPr id="47113" name="Oval 1030"/>
          <p:cNvSpPr>
            <a:spLocks noChangeArrowheads="1"/>
          </p:cNvSpPr>
          <p:nvPr/>
        </p:nvSpPr>
        <p:spPr bwMode="auto">
          <a:xfrm>
            <a:off x="4191000" y="1447800"/>
            <a:ext cx="1295400" cy="762000"/>
          </a:xfrm>
          <a:prstGeom prst="ellipse">
            <a:avLst/>
          </a:prstGeom>
          <a:solidFill>
            <a:srgbClr val="FFFF00"/>
          </a:solidFill>
          <a:ln w="12700">
            <a:solidFill>
              <a:schemeClr val="tx1"/>
            </a:solidFill>
            <a:round/>
            <a:headEnd type="none" w="sm" len="sm"/>
            <a:tailEnd type="none" w="sm" len="sm"/>
          </a:ln>
        </p:spPr>
        <p:txBody>
          <a:bodyPr wrap="none" anchor="ctr"/>
          <a:lstStyle/>
          <a:p>
            <a:pPr algn="ctr" eaLnBrk="0" hangingPunct="0"/>
            <a:r>
              <a:rPr lang="en-US" altLang="zh-TW" b="1">
                <a:solidFill>
                  <a:srgbClr val="000000"/>
                </a:solidFill>
                <a:latin typeface="Times New Roman" panose="02020603050405020304" pitchFamily="18" charset="0"/>
                <a:ea typeface="新細明體" panose="02020500000000000000" charset="-120"/>
              </a:rPr>
              <a:t>Smoker</a:t>
            </a:r>
            <a:endParaRPr lang="en-US" altLang="zh-TW" b="1">
              <a:solidFill>
                <a:srgbClr val="000000"/>
              </a:solidFill>
              <a:latin typeface="Times New Roman" panose="02020603050405020304" pitchFamily="18" charset="0"/>
              <a:ea typeface="新細明體" panose="02020500000000000000" charset="-120"/>
            </a:endParaRPr>
          </a:p>
        </p:txBody>
      </p:sp>
      <p:sp>
        <p:nvSpPr>
          <p:cNvPr id="47114" name="Oval 1031"/>
          <p:cNvSpPr>
            <a:spLocks noChangeArrowheads="1"/>
          </p:cNvSpPr>
          <p:nvPr/>
        </p:nvSpPr>
        <p:spPr bwMode="auto">
          <a:xfrm>
            <a:off x="4267200" y="3048000"/>
            <a:ext cx="1295400" cy="762000"/>
          </a:xfrm>
          <a:prstGeom prst="ellipse">
            <a:avLst/>
          </a:prstGeom>
          <a:solidFill>
            <a:srgbClr val="CCFFCC"/>
          </a:solidFill>
          <a:ln w="12700">
            <a:solidFill>
              <a:schemeClr val="tx1"/>
            </a:solidFill>
            <a:round/>
            <a:headEnd type="none" w="sm" len="sm"/>
            <a:tailEnd type="none" w="sm" len="sm"/>
          </a:ln>
        </p:spPr>
        <p:txBody>
          <a:bodyPr wrap="none" anchor="ctr"/>
          <a:lstStyle/>
          <a:p>
            <a:pPr algn="ctr" eaLnBrk="0" hangingPunct="0"/>
            <a:r>
              <a:rPr lang="en-US" altLang="zh-TW" b="1">
                <a:solidFill>
                  <a:srgbClr val="000000"/>
                </a:solidFill>
                <a:latin typeface="Times New Roman" panose="02020603050405020304" pitchFamily="18" charset="0"/>
                <a:ea typeface="新細明體" panose="02020500000000000000" charset="-120"/>
              </a:rPr>
              <a:t>Emphysema</a:t>
            </a:r>
            <a:endParaRPr lang="en-US" altLang="zh-TW">
              <a:latin typeface="Times New Roman" panose="02020603050405020304" pitchFamily="18" charset="0"/>
              <a:ea typeface="新細明體" panose="02020500000000000000" charset="-120"/>
            </a:endParaRPr>
          </a:p>
        </p:txBody>
      </p:sp>
      <p:sp>
        <p:nvSpPr>
          <p:cNvPr id="47115" name="Oval 1032"/>
          <p:cNvSpPr>
            <a:spLocks noChangeArrowheads="1"/>
          </p:cNvSpPr>
          <p:nvPr/>
        </p:nvSpPr>
        <p:spPr bwMode="auto">
          <a:xfrm>
            <a:off x="4419600" y="4724400"/>
            <a:ext cx="1295400" cy="762000"/>
          </a:xfrm>
          <a:prstGeom prst="ellipse">
            <a:avLst/>
          </a:prstGeom>
          <a:solidFill>
            <a:srgbClr val="99CCFF"/>
          </a:solidFill>
          <a:ln w="12700">
            <a:solidFill>
              <a:schemeClr val="tx1"/>
            </a:solidFill>
            <a:round/>
            <a:headEnd type="none" w="sm" len="sm"/>
            <a:tailEnd type="none" w="sm" len="sm"/>
          </a:ln>
        </p:spPr>
        <p:txBody>
          <a:bodyPr wrap="none" anchor="ctr"/>
          <a:lstStyle/>
          <a:p>
            <a:pPr algn="ctr" eaLnBrk="0" hangingPunct="0"/>
            <a:r>
              <a:rPr lang="en-US" altLang="zh-TW" b="1">
                <a:solidFill>
                  <a:srgbClr val="000000"/>
                </a:solidFill>
                <a:latin typeface="Times New Roman" panose="02020603050405020304" pitchFamily="18" charset="0"/>
                <a:ea typeface="新細明體" panose="02020500000000000000" charset="-120"/>
              </a:rPr>
              <a:t>Dyspnea</a:t>
            </a:r>
            <a:endParaRPr lang="en-US" altLang="zh-TW" b="1">
              <a:solidFill>
                <a:srgbClr val="000000"/>
              </a:solidFill>
              <a:latin typeface="Times New Roman" panose="02020603050405020304" pitchFamily="18" charset="0"/>
              <a:ea typeface="新細明體" panose="02020500000000000000" charset="-120"/>
            </a:endParaRPr>
          </a:p>
        </p:txBody>
      </p:sp>
      <p:sp>
        <p:nvSpPr>
          <p:cNvPr id="47116" name="Line 1033"/>
          <p:cNvSpPr>
            <a:spLocks noChangeShapeType="1"/>
          </p:cNvSpPr>
          <p:nvPr/>
        </p:nvSpPr>
        <p:spPr bwMode="auto">
          <a:xfrm>
            <a:off x="2667000" y="2209800"/>
            <a:ext cx="0" cy="838200"/>
          </a:xfrm>
          <a:prstGeom prst="line">
            <a:avLst/>
          </a:prstGeom>
          <a:noFill/>
          <a:ln w="38100">
            <a:solidFill>
              <a:srgbClr val="CC0099"/>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7117" name="Line 1034"/>
          <p:cNvSpPr>
            <a:spLocks noChangeShapeType="1"/>
          </p:cNvSpPr>
          <p:nvPr/>
        </p:nvSpPr>
        <p:spPr bwMode="auto">
          <a:xfrm>
            <a:off x="2667000" y="3810000"/>
            <a:ext cx="0" cy="914400"/>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7118" name="Line 1035"/>
          <p:cNvSpPr>
            <a:spLocks noChangeShapeType="1"/>
          </p:cNvSpPr>
          <p:nvPr/>
        </p:nvSpPr>
        <p:spPr bwMode="auto">
          <a:xfrm>
            <a:off x="4876800" y="2209800"/>
            <a:ext cx="0" cy="838200"/>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7119" name="Line 1036"/>
          <p:cNvSpPr>
            <a:spLocks noChangeShapeType="1"/>
          </p:cNvSpPr>
          <p:nvPr/>
        </p:nvSpPr>
        <p:spPr bwMode="auto">
          <a:xfrm>
            <a:off x="4953000" y="3810000"/>
            <a:ext cx="0" cy="914400"/>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7120" name="Line 1037"/>
          <p:cNvSpPr>
            <a:spLocks noChangeShapeType="1"/>
          </p:cNvSpPr>
          <p:nvPr/>
        </p:nvSpPr>
        <p:spPr bwMode="auto">
          <a:xfrm flipH="1">
            <a:off x="2743200" y="2133600"/>
            <a:ext cx="1752600" cy="914400"/>
          </a:xfrm>
          <a:prstGeom prst="line">
            <a:avLst/>
          </a:prstGeom>
          <a:noFill/>
          <a:ln w="38100">
            <a:solidFill>
              <a:srgbClr val="CC0099"/>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7121" name="Line 1038"/>
          <p:cNvSpPr>
            <a:spLocks noChangeShapeType="1"/>
          </p:cNvSpPr>
          <p:nvPr/>
        </p:nvSpPr>
        <p:spPr bwMode="auto">
          <a:xfrm>
            <a:off x="2667000" y="3810000"/>
            <a:ext cx="2209800" cy="838200"/>
          </a:xfrm>
          <a:prstGeom prst="line">
            <a:avLst/>
          </a:prstGeom>
          <a:noFill/>
          <a:ln w="1270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zh-TW" altLang="en-US"/>
          </a:p>
        </p:txBody>
      </p:sp>
      <p:grpSp>
        <p:nvGrpSpPr>
          <p:cNvPr id="47122" name="Group 1063"/>
          <p:cNvGrpSpPr/>
          <p:nvPr/>
        </p:nvGrpSpPr>
        <p:grpSpPr bwMode="auto">
          <a:xfrm>
            <a:off x="5791200" y="2286000"/>
            <a:ext cx="4687888" cy="1479550"/>
            <a:chOff x="2688" y="1468"/>
            <a:chExt cx="2953" cy="932"/>
          </a:xfrm>
        </p:grpSpPr>
        <p:sp>
          <p:nvSpPr>
            <p:cNvPr id="47128" name="Rectangle 1039"/>
            <p:cNvSpPr>
              <a:spLocks noChangeArrowheads="1"/>
            </p:cNvSpPr>
            <p:nvPr/>
          </p:nvSpPr>
          <p:spPr bwMode="auto">
            <a:xfrm>
              <a:off x="2688" y="1632"/>
              <a:ext cx="2928" cy="768"/>
            </a:xfrm>
            <a:prstGeom prst="rect">
              <a:avLst/>
            </a:prstGeom>
            <a:solidFill>
              <a:srgbClr val="00E498"/>
            </a:solidFill>
            <a:ln w="12700">
              <a:solidFill>
                <a:schemeClr val="tx1"/>
              </a:solidFill>
              <a:miter lim="800000"/>
              <a:headEnd type="none" w="sm" len="sm"/>
              <a:tailEnd type="none" w="sm" len="sm"/>
            </a:ln>
          </p:spPr>
          <p:txBody>
            <a:bodyPr wrap="none" anchor="ctr"/>
            <a:lstStyle/>
            <a:p>
              <a:pPr algn="ctr" eaLnBrk="0" hangingPunct="0"/>
              <a:endParaRPr lang="zh-TW" altLang="en-US">
                <a:latin typeface="Times New Roman" panose="02020603050405020304" pitchFamily="18" charset="0"/>
                <a:ea typeface="新細明體" panose="02020500000000000000" charset="-120"/>
              </a:endParaRPr>
            </a:p>
          </p:txBody>
        </p:sp>
        <p:sp>
          <p:nvSpPr>
            <p:cNvPr id="47129" name="Line 1040"/>
            <p:cNvSpPr>
              <a:spLocks noChangeShapeType="1"/>
            </p:cNvSpPr>
            <p:nvPr/>
          </p:nvSpPr>
          <p:spPr bwMode="auto">
            <a:xfrm>
              <a:off x="2784" y="2016"/>
              <a:ext cx="28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7130" name="Line 1041"/>
            <p:cNvSpPr>
              <a:spLocks noChangeShapeType="1"/>
            </p:cNvSpPr>
            <p:nvPr/>
          </p:nvSpPr>
          <p:spPr bwMode="auto">
            <a:xfrm>
              <a:off x="3216" y="1632"/>
              <a:ext cx="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7131" name="Line 1042"/>
            <p:cNvSpPr>
              <a:spLocks noChangeShapeType="1"/>
            </p:cNvSpPr>
            <p:nvPr/>
          </p:nvSpPr>
          <p:spPr bwMode="auto">
            <a:xfrm>
              <a:off x="3456" y="1632"/>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7132" name="Line 1043"/>
            <p:cNvSpPr>
              <a:spLocks noChangeShapeType="1"/>
            </p:cNvSpPr>
            <p:nvPr/>
          </p:nvSpPr>
          <p:spPr bwMode="auto">
            <a:xfrm>
              <a:off x="4512" y="1632"/>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7133" name="Line 1044"/>
            <p:cNvSpPr>
              <a:spLocks noChangeShapeType="1"/>
            </p:cNvSpPr>
            <p:nvPr/>
          </p:nvSpPr>
          <p:spPr bwMode="auto">
            <a:xfrm>
              <a:off x="3936" y="1632"/>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7134" name="Line 1045"/>
            <p:cNvSpPr>
              <a:spLocks noChangeShapeType="1"/>
            </p:cNvSpPr>
            <p:nvPr/>
          </p:nvSpPr>
          <p:spPr bwMode="auto">
            <a:xfrm>
              <a:off x="5040" y="1632"/>
              <a:ext cx="0" cy="76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47135" name="Text Box 1046"/>
            <p:cNvSpPr txBox="1">
              <a:spLocks noChangeArrowheads="1"/>
            </p:cNvSpPr>
            <p:nvPr/>
          </p:nvSpPr>
          <p:spPr bwMode="auto">
            <a:xfrm>
              <a:off x="2985" y="1713"/>
              <a:ext cx="33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zh-TW" sz="2000" b="1">
                  <a:solidFill>
                    <a:srgbClr val="000000"/>
                  </a:solidFill>
                  <a:latin typeface="Times New Roman" panose="02020603050405020304" pitchFamily="18" charset="0"/>
                </a:rPr>
                <a:t>LC</a:t>
              </a:r>
              <a:endParaRPr lang="en-US" altLang="zh-TW">
                <a:latin typeface="Times New Roman" panose="02020603050405020304" pitchFamily="18" charset="0"/>
                <a:ea typeface="新細明體" panose="02020500000000000000" charset="-120"/>
              </a:endParaRPr>
            </a:p>
          </p:txBody>
        </p:sp>
        <p:sp>
          <p:nvSpPr>
            <p:cNvPr id="47136" name="Text Box 1047"/>
            <p:cNvSpPr txBox="1">
              <a:spLocks noChangeArrowheads="1"/>
            </p:cNvSpPr>
            <p:nvPr/>
          </p:nvSpPr>
          <p:spPr bwMode="auto">
            <a:xfrm>
              <a:off x="2884" y="2049"/>
              <a:ext cx="42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zh-TW" sz="2000" b="1">
                  <a:solidFill>
                    <a:srgbClr val="000000"/>
                  </a:solidFill>
                  <a:latin typeface="Times New Roman" panose="02020603050405020304" pitchFamily="18" charset="0"/>
                </a:rPr>
                <a:t>~LC</a:t>
              </a:r>
              <a:endParaRPr lang="en-US" altLang="zh-TW">
                <a:latin typeface="Times New Roman" panose="02020603050405020304" pitchFamily="18" charset="0"/>
                <a:ea typeface="新細明體" panose="02020500000000000000" charset="-120"/>
              </a:endParaRPr>
            </a:p>
          </p:txBody>
        </p:sp>
        <p:sp>
          <p:nvSpPr>
            <p:cNvPr id="47137" name="Text Box 1048"/>
            <p:cNvSpPr txBox="1">
              <a:spLocks noChangeArrowheads="1"/>
            </p:cNvSpPr>
            <p:nvPr/>
          </p:nvSpPr>
          <p:spPr bwMode="auto">
            <a:xfrm>
              <a:off x="3408" y="1468"/>
              <a:ext cx="51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zh-TW" sz="1600" b="1">
                  <a:solidFill>
                    <a:srgbClr val="CC0099"/>
                  </a:solidFill>
                  <a:latin typeface="Times New Roman" panose="02020603050405020304" pitchFamily="18" charset="0"/>
                </a:rPr>
                <a:t>(FH, S)</a:t>
              </a:r>
              <a:endParaRPr lang="en-US" altLang="zh-TW" b="1">
                <a:solidFill>
                  <a:srgbClr val="000000"/>
                </a:solidFill>
                <a:latin typeface="Times New Roman" panose="02020603050405020304" pitchFamily="18" charset="0"/>
                <a:ea typeface="新細明體" panose="02020500000000000000" charset="-120"/>
              </a:endParaRPr>
            </a:p>
          </p:txBody>
        </p:sp>
        <p:sp>
          <p:nvSpPr>
            <p:cNvPr id="47138" name="Text Box 1049"/>
            <p:cNvSpPr txBox="1">
              <a:spLocks noChangeArrowheads="1"/>
            </p:cNvSpPr>
            <p:nvPr/>
          </p:nvSpPr>
          <p:spPr bwMode="auto">
            <a:xfrm>
              <a:off x="3930" y="1468"/>
              <a:ext cx="5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zh-TW" sz="1600" b="1">
                  <a:solidFill>
                    <a:srgbClr val="CC0099"/>
                  </a:solidFill>
                  <a:latin typeface="Times New Roman" panose="02020603050405020304" pitchFamily="18" charset="0"/>
                </a:rPr>
                <a:t>(FH, ~S)</a:t>
              </a:r>
              <a:endParaRPr lang="en-US" altLang="zh-TW" sz="1600">
                <a:latin typeface="Times New Roman" panose="02020603050405020304" pitchFamily="18" charset="0"/>
              </a:endParaRPr>
            </a:p>
          </p:txBody>
        </p:sp>
        <p:sp>
          <p:nvSpPr>
            <p:cNvPr id="47139" name="Text Box 1050"/>
            <p:cNvSpPr txBox="1">
              <a:spLocks noChangeArrowheads="1"/>
            </p:cNvSpPr>
            <p:nvPr/>
          </p:nvSpPr>
          <p:spPr bwMode="auto">
            <a:xfrm>
              <a:off x="4464" y="1468"/>
              <a:ext cx="58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zh-TW" sz="1600" b="1">
                  <a:solidFill>
                    <a:srgbClr val="CC0099"/>
                  </a:solidFill>
                  <a:latin typeface="Times New Roman" panose="02020603050405020304" pitchFamily="18" charset="0"/>
                </a:rPr>
                <a:t>(~FH, S)</a:t>
              </a:r>
              <a:endParaRPr lang="en-US" altLang="zh-TW" sz="1600">
                <a:latin typeface="Times New Roman" panose="02020603050405020304" pitchFamily="18" charset="0"/>
              </a:endParaRPr>
            </a:p>
          </p:txBody>
        </p:sp>
        <p:sp>
          <p:nvSpPr>
            <p:cNvPr id="47140" name="Text Box 1051"/>
            <p:cNvSpPr txBox="1">
              <a:spLocks noChangeArrowheads="1"/>
            </p:cNvSpPr>
            <p:nvPr/>
          </p:nvSpPr>
          <p:spPr bwMode="auto">
            <a:xfrm>
              <a:off x="4992" y="1468"/>
              <a:ext cx="64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zh-TW" sz="1600" b="1">
                  <a:solidFill>
                    <a:srgbClr val="CC0099"/>
                  </a:solidFill>
                  <a:latin typeface="Times New Roman" panose="02020603050405020304" pitchFamily="18" charset="0"/>
                </a:rPr>
                <a:t>(~FH, ~S)</a:t>
              </a:r>
              <a:endParaRPr lang="en-US" altLang="zh-TW" sz="1600">
                <a:latin typeface="Times New Roman" panose="02020603050405020304" pitchFamily="18" charset="0"/>
              </a:endParaRPr>
            </a:p>
          </p:txBody>
        </p:sp>
        <p:sp>
          <p:nvSpPr>
            <p:cNvPr id="47141" name="Text Box 1052"/>
            <p:cNvSpPr txBox="1">
              <a:spLocks noChangeArrowheads="1"/>
            </p:cNvSpPr>
            <p:nvPr/>
          </p:nvSpPr>
          <p:spPr bwMode="auto">
            <a:xfrm>
              <a:off x="3552" y="1728"/>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zh-TW" sz="2000" b="1">
                  <a:solidFill>
                    <a:srgbClr val="000000"/>
                  </a:solidFill>
                  <a:latin typeface="Times New Roman" panose="02020603050405020304" pitchFamily="18" charset="0"/>
                </a:rPr>
                <a:t>0.8</a:t>
              </a:r>
              <a:endParaRPr lang="en-US" altLang="zh-TW">
                <a:latin typeface="Times New Roman" panose="02020603050405020304" pitchFamily="18" charset="0"/>
                <a:ea typeface="新細明體" panose="02020500000000000000" charset="-120"/>
              </a:endParaRPr>
            </a:p>
          </p:txBody>
        </p:sp>
        <p:sp>
          <p:nvSpPr>
            <p:cNvPr id="47142" name="Text Box 1053"/>
            <p:cNvSpPr txBox="1">
              <a:spLocks noChangeArrowheads="1"/>
            </p:cNvSpPr>
            <p:nvPr/>
          </p:nvSpPr>
          <p:spPr bwMode="auto">
            <a:xfrm>
              <a:off x="3572" y="2064"/>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zh-TW" sz="2000" b="1">
                  <a:solidFill>
                    <a:srgbClr val="000000"/>
                  </a:solidFill>
                  <a:latin typeface="Times New Roman" panose="02020603050405020304" pitchFamily="18" charset="0"/>
                </a:rPr>
                <a:t>0.2</a:t>
              </a:r>
              <a:endParaRPr lang="en-US" altLang="zh-TW">
                <a:latin typeface="Times New Roman" panose="02020603050405020304" pitchFamily="18" charset="0"/>
                <a:ea typeface="新細明體" panose="02020500000000000000" charset="-120"/>
              </a:endParaRPr>
            </a:p>
          </p:txBody>
        </p:sp>
        <p:sp>
          <p:nvSpPr>
            <p:cNvPr id="47143" name="Text Box 1054"/>
            <p:cNvSpPr txBox="1">
              <a:spLocks noChangeArrowheads="1"/>
            </p:cNvSpPr>
            <p:nvPr/>
          </p:nvSpPr>
          <p:spPr bwMode="auto">
            <a:xfrm>
              <a:off x="4080" y="1737"/>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zh-TW" sz="2000" b="1">
                  <a:solidFill>
                    <a:srgbClr val="000000"/>
                  </a:solidFill>
                  <a:latin typeface="Times New Roman" panose="02020603050405020304" pitchFamily="18" charset="0"/>
                </a:rPr>
                <a:t>0.5</a:t>
              </a:r>
              <a:endParaRPr lang="en-US" altLang="zh-TW">
                <a:latin typeface="Times New Roman" panose="02020603050405020304" pitchFamily="18" charset="0"/>
                <a:ea typeface="新細明體" panose="02020500000000000000" charset="-120"/>
              </a:endParaRPr>
            </a:p>
          </p:txBody>
        </p:sp>
        <p:sp>
          <p:nvSpPr>
            <p:cNvPr id="47144" name="Text Box 1055"/>
            <p:cNvSpPr txBox="1">
              <a:spLocks noChangeArrowheads="1"/>
            </p:cNvSpPr>
            <p:nvPr/>
          </p:nvSpPr>
          <p:spPr bwMode="auto">
            <a:xfrm>
              <a:off x="4100" y="2064"/>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zh-TW" sz="2000" b="1">
                  <a:solidFill>
                    <a:srgbClr val="000000"/>
                  </a:solidFill>
                  <a:latin typeface="Times New Roman" panose="02020603050405020304" pitchFamily="18" charset="0"/>
                </a:rPr>
                <a:t>0.5</a:t>
              </a:r>
              <a:endParaRPr lang="en-US" altLang="zh-TW">
                <a:latin typeface="Times New Roman" panose="02020603050405020304" pitchFamily="18" charset="0"/>
                <a:ea typeface="新細明體" panose="02020500000000000000" charset="-120"/>
              </a:endParaRPr>
            </a:p>
          </p:txBody>
        </p:sp>
        <p:sp>
          <p:nvSpPr>
            <p:cNvPr id="47145" name="Text Box 1056"/>
            <p:cNvSpPr txBox="1">
              <a:spLocks noChangeArrowheads="1"/>
            </p:cNvSpPr>
            <p:nvPr/>
          </p:nvSpPr>
          <p:spPr bwMode="auto">
            <a:xfrm>
              <a:off x="4608" y="1728"/>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zh-TW" sz="2000" b="1">
                  <a:solidFill>
                    <a:srgbClr val="000000"/>
                  </a:solidFill>
                  <a:latin typeface="Times New Roman" panose="02020603050405020304" pitchFamily="18" charset="0"/>
                </a:rPr>
                <a:t>0.7</a:t>
              </a:r>
              <a:endParaRPr lang="en-US" altLang="zh-TW">
                <a:latin typeface="Times New Roman" panose="02020603050405020304" pitchFamily="18" charset="0"/>
                <a:ea typeface="新細明體" panose="02020500000000000000" charset="-120"/>
              </a:endParaRPr>
            </a:p>
          </p:txBody>
        </p:sp>
        <p:sp>
          <p:nvSpPr>
            <p:cNvPr id="47146" name="Text Box 1057"/>
            <p:cNvSpPr txBox="1">
              <a:spLocks noChangeArrowheads="1"/>
            </p:cNvSpPr>
            <p:nvPr/>
          </p:nvSpPr>
          <p:spPr bwMode="auto">
            <a:xfrm>
              <a:off x="4608" y="2064"/>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zh-TW" sz="2000" b="1">
                  <a:solidFill>
                    <a:srgbClr val="000000"/>
                  </a:solidFill>
                  <a:latin typeface="Times New Roman" panose="02020603050405020304" pitchFamily="18" charset="0"/>
                </a:rPr>
                <a:t>0.3</a:t>
              </a:r>
              <a:endParaRPr lang="en-US" altLang="zh-TW">
                <a:latin typeface="Times New Roman" panose="02020603050405020304" pitchFamily="18" charset="0"/>
                <a:ea typeface="新細明體" panose="02020500000000000000" charset="-120"/>
              </a:endParaRPr>
            </a:p>
          </p:txBody>
        </p:sp>
        <p:sp>
          <p:nvSpPr>
            <p:cNvPr id="47147" name="Text Box 1058"/>
            <p:cNvSpPr txBox="1">
              <a:spLocks noChangeArrowheads="1"/>
            </p:cNvSpPr>
            <p:nvPr/>
          </p:nvSpPr>
          <p:spPr bwMode="auto">
            <a:xfrm>
              <a:off x="5108" y="1737"/>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zh-TW" sz="2000" b="1">
                  <a:solidFill>
                    <a:srgbClr val="000000"/>
                  </a:solidFill>
                  <a:latin typeface="Times New Roman" panose="02020603050405020304" pitchFamily="18" charset="0"/>
                </a:rPr>
                <a:t>0.1</a:t>
              </a:r>
              <a:endParaRPr lang="en-US" altLang="zh-TW">
                <a:latin typeface="Times New Roman" panose="02020603050405020304" pitchFamily="18" charset="0"/>
                <a:ea typeface="新細明體" panose="02020500000000000000" charset="-120"/>
              </a:endParaRPr>
            </a:p>
          </p:txBody>
        </p:sp>
        <p:sp>
          <p:nvSpPr>
            <p:cNvPr id="47148" name="Text Box 1059"/>
            <p:cNvSpPr txBox="1">
              <a:spLocks noChangeArrowheads="1"/>
            </p:cNvSpPr>
            <p:nvPr/>
          </p:nvSpPr>
          <p:spPr bwMode="auto">
            <a:xfrm>
              <a:off x="5136" y="2064"/>
              <a:ext cx="3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zh-TW" sz="2000" b="1">
                  <a:solidFill>
                    <a:srgbClr val="000000"/>
                  </a:solidFill>
                  <a:latin typeface="Times New Roman" panose="02020603050405020304" pitchFamily="18" charset="0"/>
                </a:rPr>
                <a:t>0.9</a:t>
              </a:r>
              <a:endParaRPr lang="en-US" altLang="zh-TW">
                <a:latin typeface="Times New Roman" panose="02020603050405020304" pitchFamily="18" charset="0"/>
                <a:ea typeface="新細明體" panose="02020500000000000000" charset="-120"/>
              </a:endParaRPr>
            </a:p>
          </p:txBody>
        </p:sp>
      </p:grpSp>
      <p:sp>
        <p:nvSpPr>
          <p:cNvPr id="47123" name="Text Box 1060"/>
          <p:cNvSpPr txBox="1">
            <a:spLocks noChangeArrowheads="1"/>
          </p:cNvSpPr>
          <p:nvPr/>
        </p:nvSpPr>
        <p:spPr bwMode="auto">
          <a:xfrm>
            <a:off x="1704978" y="5715000"/>
            <a:ext cx="4086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r"/>
            <a:r>
              <a:rPr lang="en-US" altLang="zh-TW" sz="2400" b="1">
                <a:solidFill>
                  <a:srgbClr val="000000"/>
                </a:solidFill>
              </a:rPr>
              <a:t>Bayesian Belief Networks</a:t>
            </a:r>
            <a:endParaRPr lang="en-US" altLang="zh-TW">
              <a:ea typeface="新細明體" panose="02020500000000000000" charset="-120"/>
            </a:endParaRPr>
          </a:p>
        </p:txBody>
      </p:sp>
      <p:sp>
        <p:nvSpPr>
          <p:cNvPr id="47124" name="Text Box 1061"/>
          <p:cNvSpPr txBox="1">
            <a:spLocks noChangeArrowheads="1"/>
          </p:cNvSpPr>
          <p:nvPr/>
        </p:nvSpPr>
        <p:spPr bwMode="auto">
          <a:xfrm>
            <a:off x="5715003" y="1447803"/>
            <a:ext cx="45513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sz="2000" dirty="0">
                <a:solidFill>
                  <a:srgbClr val="000000"/>
                </a:solidFill>
              </a:rPr>
              <a:t>The </a:t>
            </a:r>
            <a:r>
              <a:rPr lang="en-US" altLang="zh-TW" sz="2000" dirty="0">
                <a:solidFill>
                  <a:schemeClr val="accent2"/>
                </a:solidFill>
              </a:rPr>
              <a:t>conditional probability table </a:t>
            </a:r>
            <a:r>
              <a:rPr lang="en-US" altLang="zh-TW" sz="2000" dirty="0">
                <a:solidFill>
                  <a:srgbClr val="000000"/>
                </a:solidFill>
              </a:rPr>
              <a:t>(</a:t>
            </a:r>
            <a:r>
              <a:rPr lang="en-US" altLang="zh-TW" sz="2000" dirty="0">
                <a:solidFill>
                  <a:schemeClr val="accent2"/>
                </a:solidFill>
              </a:rPr>
              <a:t>CPT</a:t>
            </a:r>
            <a:r>
              <a:rPr lang="en-US" altLang="zh-TW" sz="2000" dirty="0">
                <a:solidFill>
                  <a:srgbClr val="000000"/>
                </a:solidFill>
              </a:rPr>
              <a:t>) for variable </a:t>
            </a:r>
            <a:r>
              <a:rPr lang="en-US" altLang="zh-TW" sz="2000" dirty="0" err="1">
                <a:solidFill>
                  <a:srgbClr val="000000"/>
                </a:solidFill>
              </a:rPr>
              <a:t>LungCancer</a:t>
            </a:r>
            <a:r>
              <a:rPr lang="en-US" altLang="zh-TW" sz="2000" dirty="0">
                <a:solidFill>
                  <a:srgbClr val="000000"/>
                </a:solidFill>
              </a:rPr>
              <a:t>:</a:t>
            </a:r>
            <a:endParaRPr lang="en-US" altLang="zh-TW" sz="2000" dirty="0"/>
          </a:p>
        </p:txBody>
      </p:sp>
      <p:graphicFrame>
        <p:nvGraphicFramePr>
          <p:cNvPr id="47125" name="Object 1062"/>
          <p:cNvGraphicFramePr>
            <a:graphicFrameLocks noChangeAspect="1"/>
          </p:cNvGraphicFramePr>
          <p:nvPr/>
        </p:nvGraphicFramePr>
        <p:xfrm>
          <a:off x="6294439" y="5715003"/>
          <a:ext cx="3611562" cy="701675"/>
        </p:xfrm>
        <a:graphic>
          <a:graphicData uri="http://schemas.openxmlformats.org/presentationml/2006/ole">
            <mc:AlternateContent xmlns:mc="http://schemas.openxmlformats.org/markup-compatibility/2006">
              <mc:Choice xmlns:v="urn:schemas-microsoft-com:vml" Requires="v">
                <p:oleObj spid="_x0000_s47416" name="方程式" r:id="rId1" imgW="54559200" imgH="12192000" progId="Equation.3">
                  <p:embed/>
                </p:oleObj>
              </mc:Choice>
              <mc:Fallback>
                <p:oleObj name="方程式" r:id="rId1" imgW="54559200" imgH="12192000" progId="Equation.3">
                  <p:embed/>
                  <p:pic>
                    <p:nvPicPr>
                      <p:cNvPr id="0" name="Object 1062"/>
                      <p:cNvPicPr>
                        <a:picLocks noChangeAspect="1" noChangeArrowheads="1"/>
                      </p:cNvPicPr>
                      <p:nvPr/>
                    </p:nvPicPr>
                    <p:blipFill>
                      <a:blip r:embed="rId2"/>
                      <a:srcRect/>
                      <a:stretch>
                        <a:fillRect/>
                      </a:stretch>
                    </p:blipFill>
                    <p:spPr bwMode="auto">
                      <a:xfrm>
                        <a:off x="6294439" y="5715003"/>
                        <a:ext cx="3611562" cy="701675"/>
                      </a:xfrm>
                      <a:prstGeom prst="rect">
                        <a:avLst/>
                      </a:prstGeom>
                      <a:noFill/>
                      <a:ln>
                        <a:noFill/>
                      </a:ln>
                      <a:effectLst/>
                    </p:spPr>
                  </p:pic>
                </p:oleObj>
              </mc:Fallback>
            </mc:AlternateContent>
          </a:graphicData>
        </a:graphic>
      </p:graphicFrame>
      <p:sp>
        <p:nvSpPr>
          <p:cNvPr id="47126" name="Rectangle 1064"/>
          <p:cNvSpPr>
            <a:spLocks noChangeArrowheads="1"/>
          </p:cNvSpPr>
          <p:nvPr/>
        </p:nvSpPr>
        <p:spPr bwMode="auto">
          <a:xfrm>
            <a:off x="6019800" y="3854450"/>
            <a:ext cx="4572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TW">
                <a:solidFill>
                  <a:srgbClr val="000000"/>
                </a:solidFill>
                <a:ea typeface="新細明體" panose="02020500000000000000" charset="-120"/>
              </a:rPr>
              <a:t>CPT shows the conditional probability for each possible combination of its parents</a:t>
            </a:r>
            <a:endParaRPr lang="en-US" altLang="zh-TW">
              <a:solidFill>
                <a:srgbClr val="000000"/>
              </a:solidFill>
              <a:ea typeface="新細明體" panose="02020500000000000000" charset="-120"/>
            </a:endParaRPr>
          </a:p>
        </p:txBody>
      </p:sp>
      <p:sp>
        <p:nvSpPr>
          <p:cNvPr id="47127" name="Text Box 1065"/>
          <p:cNvSpPr txBox="1">
            <a:spLocks noChangeArrowheads="1"/>
          </p:cNvSpPr>
          <p:nvPr/>
        </p:nvSpPr>
        <p:spPr bwMode="auto">
          <a:xfrm>
            <a:off x="5867400" y="4800603"/>
            <a:ext cx="45720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zh-TW" sz="2000" dirty="0"/>
              <a:t>Derivation of the probability of a particular combination of values of </a:t>
            </a:r>
            <a:r>
              <a:rPr lang="en-US" altLang="zh-TW" sz="2000" b="1" dirty="0"/>
              <a:t>X</a:t>
            </a:r>
            <a:r>
              <a:rPr lang="en-US" altLang="zh-TW" sz="2000" dirty="0"/>
              <a:t>, from CPT:</a:t>
            </a:r>
            <a:endParaRPr lang="en-US" altLang="zh-TW" sz="20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a:xfrm>
            <a:off x="2514600" y="2286000"/>
            <a:ext cx="7772400" cy="1362456"/>
          </a:xfrm>
        </p:spPr>
        <p:txBody>
          <a:bodyPr/>
          <a:lstStyle/>
          <a:p>
            <a:r>
              <a:rPr lang="en-US" altLang="zh-TW" dirty="0"/>
              <a:t>Rule-Based Classification</a:t>
            </a:r>
            <a:endParaRPr lang="zh-TW" altLang="en-US" dirty="0"/>
          </a:p>
        </p:txBody>
      </p:sp>
      <p:sp>
        <p:nvSpPr>
          <p:cNvPr id="4" name="投影片編號版面配置區 3"/>
          <p:cNvSpPr>
            <a:spLocks noGrp="1"/>
          </p:cNvSpPr>
          <p:nvPr>
            <p:ph type="sldNum" sz="quarter" idx="12"/>
          </p:nvPr>
        </p:nvSpPr>
        <p:spPr/>
        <p:txBody>
          <a:bodyPr/>
          <a:lstStyle/>
          <a:p>
            <a:pPr>
              <a:defRPr/>
            </a:pPr>
            <a:fld id="{5ADB89F8-2A0E-4B58-ACCB-270A2F4E878B}" type="slidenum">
              <a:rPr lang="zh-TW" altLang="en-US" smtClean="0"/>
            </a:fld>
            <a:endParaRPr lang="en-US" altLang="zh-TW"/>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noChangeArrowheads="1"/>
          </p:cNvSpPr>
          <p:nvPr>
            <p:ph type="title"/>
          </p:nvPr>
        </p:nvSpPr>
        <p:spPr>
          <a:xfrm>
            <a:off x="533400" y="1143000"/>
            <a:ext cx="8783638" cy="609600"/>
          </a:xfrm>
        </p:spPr>
        <p:txBody>
          <a:bodyPr/>
          <a:lstStyle/>
          <a:p>
            <a:pPr eaLnBrk="1" hangingPunct="1"/>
            <a:r>
              <a:rPr lang="en-US" altLang="zh-TW" sz="3600" dirty="0">
                <a:latin typeface="Arial" panose="020B0604020202020204" pitchFamily="34" charset="0"/>
                <a:ea typeface="新細明體" panose="02020500000000000000" charset="-120"/>
                <a:cs typeface="Arial" panose="020B0604020202020204" pitchFamily="34" charset="0"/>
              </a:rPr>
              <a:t>Using IF-THEN Rules for Classification</a:t>
            </a:r>
            <a:endParaRPr lang="en-US" altLang="zh-TW" sz="3600" dirty="0">
              <a:latin typeface="Arial" panose="020B0604020202020204" pitchFamily="34" charset="0"/>
              <a:ea typeface="新細明體" panose="02020500000000000000" charset="-120"/>
              <a:cs typeface="Arial" panose="020B0604020202020204" pitchFamily="34" charset="0"/>
            </a:endParaRPr>
          </a:p>
        </p:txBody>
      </p:sp>
      <p:sp>
        <p:nvSpPr>
          <p:cNvPr id="50182" name="Rectangle 3"/>
          <p:cNvSpPr>
            <a:spLocks noGrp="1" noChangeArrowheads="1"/>
          </p:cNvSpPr>
          <p:nvPr>
            <p:ph idx="1"/>
          </p:nvPr>
        </p:nvSpPr>
        <p:spPr>
          <a:xfrm>
            <a:off x="553720" y="1905000"/>
            <a:ext cx="10952480" cy="5257800"/>
          </a:xfrm>
        </p:spPr>
        <p:txBody>
          <a:bodyPr/>
          <a:lstStyle/>
          <a:p>
            <a:pPr>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Represent the knowledge in the form of </a:t>
            </a:r>
            <a:r>
              <a:rPr lang="en-US" altLang="zh-TW" sz="2000" dirty="0">
                <a:solidFill>
                  <a:schemeClr val="accent2"/>
                </a:solidFill>
                <a:latin typeface="Arial" panose="020B0604020202020204" pitchFamily="34" charset="0"/>
                <a:ea typeface="新細明體" panose="02020500000000000000" charset="-120"/>
                <a:cs typeface="Arial" panose="020B0604020202020204" pitchFamily="34" charset="0"/>
              </a:rPr>
              <a:t>IF-THEN</a:t>
            </a:r>
            <a:r>
              <a:rPr lang="en-US" altLang="zh-TW" sz="2000" dirty="0">
                <a:latin typeface="Arial" panose="020B0604020202020204" pitchFamily="34" charset="0"/>
                <a:ea typeface="新細明體" panose="02020500000000000000" charset="-120"/>
                <a:cs typeface="Arial" panose="020B0604020202020204" pitchFamily="34" charset="0"/>
              </a:rPr>
              <a:t> rules</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1">
              <a:spcBef>
                <a:spcPts val="0"/>
              </a:spcBef>
              <a:buNone/>
            </a:pPr>
            <a:r>
              <a:rPr lang="en-US" altLang="zh-TW" sz="2000" dirty="0">
                <a:latin typeface="Arial" panose="020B0604020202020204" pitchFamily="34" charset="0"/>
                <a:ea typeface="新細明體" panose="02020500000000000000" charset="-120"/>
                <a:cs typeface="Arial" panose="020B0604020202020204" pitchFamily="34" charset="0"/>
              </a:rPr>
              <a:t>R:  IF </a:t>
            </a:r>
            <a:r>
              <a:rPr lang="en-US" altLang="zh-TW" sz="2000" i="1" dirty="0">
                <a:latin typeface="Arial" panose="020B0604020202020204" pitchFamily="34" charset="0"/>
                <a:ea typeface="新細明體" panose="02020500000000000000" charset="-120"/>
                <a:cs typeface="Arial" panose="020B0604020202020204" pitchFamily="34" charset="0"/>
              </a:rPr>
              <a:t>age</a:t>
            </a:r>
            <a:r>
              <a:rPr lang="en-US" altLang="zh-TW" sz="2000" dirty="0">
                <a:latin typeface="Arial" panose="020B0604020202020204" pitchFamily="34" charset="0"/>
                <a:ea typeface="新細明體" panose="02020500000000000000" charset="-120"/>
                <a:cs typeface="Arial" panose="020B0604020202020204" pitchFamily="34" charset="0"/>
              </a:rPr>
              <a:t> = youth AND </a:t>
            </a:r>
            <a:r>
              <a:rPr lang="en-US" altLang="zh-TW" sz="2000" i="1" dirty="0">
                <a:latin typeface="Arial" panose="020B0604020202020204" pitchFamily="34" charset="0"/>
                <a:ea typeface="新細明體" panose="02020500000000000000" charset="-120"/>
                <a:cs typeface="Arial" panose="020B0604020202020204" pitchFamily="34" charset="0"/>
              </a:rPr>
              <a:t>student</a:t>
            </a:r>
            <a:r>
              <a:rPr lang="en-US" altLang="zh-TW" sz="2000" dirty="0">
                <a:latin typeface="Arial" panose="020B0604020202020204" pitchFamily="34" charset="0"/>
                <a:ea typeface="新細明體" panose="02020500000000000000" charset="-120"/>
                <a:cs typeface="Arial" panose="020B0604020202020204" pitchFamily="34" charset="0"/>
              </a:rPr>
              <a:t> = yes  THEN </a:t>
            </a:r>
            <a:r>
              <a:rPr lang="en-US" altLang="zh-TW" sz="2000" i="1" dirty="0">
                <a:latin typeface="Arial" panose="020B0604020202020204" pitchFamily="34" charset="0"/>
                <a:ea typeface="新細明體" panose="02020500000000000000" charset="-120"/>
                <a:cs typeface="Arial" panose="020B0604020202020204" pitchFamily="34" charset="0"/>
              </a:rPr>
              <a:t>buy</a:t>
            </a:r>
            <a:r>
              <a:rPr lang="en-US" altLang="zh-TW" sz="2000" dirty="0">
                <a:latin typeface="Arial" panose="020B0604020202020204" pitchFamily="34" charset="0"/>
                <a:ea typeface="新細明體" panose="02020500000000000000" charset="-120"/>
                <a:cs typeface="Arial" panose="020B0604020202020204" pitchFamily="34" charset="0"/>
              </a:rPr>
              <a:t> = yes</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Rule antecedent/precondition vs. rule consequent</a:t>
            </a:r>
            <a:endParaRPr lang="en-US" altLang="zh-TW" sz="20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Assessment of a rule: </a:t>
            </a:r>
            <a:r>
              <a:rPr lang="en-US" altLang="zh-TW" sz="2000" i="1" dirty="0">
                <a:latin typeface="Arial" panose="020B0604020202020204" pitchFamily="34" charset="0"/>
                <a:ea typeface="新細明體" panose="02020500000000000000" charset="-120"/>
                <a:cs typeface="Arial" panose="020B0604020202020204" pitchFamily="34" charset="0"/>
              </a:rPr>
              <a:t>coverage</a:t>
            </a:r>
            <a:r>
              <a:rPr lang="en-US" altLang="zh-TW" sz="2000" dirty="0">
                <a:latin typeface="Arial" panose="020B0604020202020204" pitchFamily="34" charset="0"/>
                <a:ea typeface="新細明體" panose="02020500000000000000" charset="-120"/>
                <a:cs typeface="Arial" panose="020B0604020202020204" pitchFamily="34" charset="0"/>
              </a:rPr>
              <a:t> and </a:t>
            </a:r>
            <a:r>
              <a:rPr lang="en-US" altLang="zh-TW" sz="2000" i="1" dirty="0">
                <a:latin typeface="Arial" panose="020B0604020202020204" pitchFamily="34" charset="0"/>
                <a:ea typeface="新細明體" panose="02020500000000000000" charset="-120"/>
                <a:cs typeface="Arial" panose="020B0604020202020204" pitchFamily="34" charset="0"/>
              </a:rPr>
              <a:t>accuracy</a:t>
            </a:r>
            <a:r>
              <a:rPr lang="en-US" altLang="zh-TW" sz="2000" dirty="0">
                <a:latin typeface="Arial" panose="020B0604020202020204" pitchFamily="34" charset="0"/>
                <a:ea typeface="新細明體" panose="02020500000000000000" charset="-120"/>
                <a:cs typeface="Arial" panose="020B0604020202020204" pitchFamily="34" charset="0"/>
              </a:rPr>
              <a:t> </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000" dirty="0" err="1">
                <a:latin typeface="Arial" panose="020B0604020202020204" pitchFamily="34" charset="0"/>
                <a:ea typeface="新細明體" panose="02020500000000000000" charset="-120"/>
                <a:cs typeface="Arial" panose="020B0604020202020204" pitchFamily="34" charset="0"/>
              </a:rPr>
              <a:t>n</a:t>
            </a:r>
            <a:r>
              <a:rPr lang="en-US" altLang="zh-TW" sz="2000" baseline="-25000" dirty="0" err="1">
                <a:latin typeface="Arial" panose="020B0604020202020204" pitchFamily="34" charset="0"/>
                <a:ea typeface="新細明體" panose="02020500000000000000" charset="-120"/>
                <a:cs typeface="Arial" panose="020B0604020202020204" pitchFamily="34" charset="0"/>
              </a:rPr>
              <a:t>covers</a:t>
            </a:r>
            <a:r>
              <a:rPr lang="en-US" altLang="zh-TW" sz="2000" baseline="-25000" dirty="0">
                <a:latin typeface="Arial" panose="020B0604020202020204" pitchFamily="34" charset="0"/>
                <a:ea typeface="新細明體" panose="02020500000000000000" charset="-120"/>
                <a:cs typeface="Arial" panose="020B0604020202020204" pitchFamily="34" charset="0"/>
              </a:rPr>
              <a:t> </a:t>
            </a:r>
            <a:r>
              <a:rPr lang="en-US" altLang="zh-TW" sz="2000" dirty="0">
                <a:latin typeface="Arial" panose="020B0604020202020204" pitchFamily="34" charset="0"/>
                <a:ea typeface="新細明體" panose="02020500000000000000" charset="-120"/>
                <a:cs typeface="Arial" panose="020B0604020202020204" pitchFamily="34" charset="0"/>
              </a:rPr>
              <a:t>= # of tuples covered by R</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000" dirty="0" err="1">
                <a:latin typeface="Arial" panose="020B0604020202020204" pitchFamily="34" charset="0"/>
                <a:ea typeface="新細明體" panose="02020500000000000000" charset="-120"/>
                <a:cs typeface="Arial" panose="020B0604020202020204" pitchFamily="34" charset="0"/>
              </a:rPr>
              <a:t>n</a:t>
            </a:r>
            <a:r>
              <a:rPr lang="en-US" altLang="zh-TW" sz="2000" baseline="-25000" dirty="0" err="1">
                <a:latin typeface="Arial" panose="020B0604020202020204" pitchFamily="34" charset="0"/>
                <a:ea typeface="新細明體" panose="02020500000000000000" charset="-120"/>
                <a:cs typeface="Arial" panose="020B0604020202020204" pitchFamily="34" charset="0"/>
              </a:rPr>
              <a:t>correct</a:t>
            </a:r>
            <a:r>
              <a:rPr lang="en-US" altLang="zh-TW" sz="2000" baseline="-25000" dirty="0">
                <a:latin typeface="Arial" panose="020B0604020202020204" pitchFamily="34" charset="0"/>
                <a:ea typeface="新細明體" panose="02020500000000000000" charset="-120"/>
                <a:cs typeface="Arial" panose="020B0604020202020204" pitchFamily="34" charset="0"/>
              </a:rPr>
              <a:t> </a:t>
            </a:r>
            <a:r>
              <a:rPr lang="en-US" altLang="zh-TW" sz="2000" dirty="0">
                <a:latin typeface="Arial" panose="020B0604020202020204" pitchFamily="34" charset="0"/>
                <a:ea typeface="新細明體" panose="02020500000000000000" charset="-120"/>
                <a:cs typeface="Arial" panose="020B0604020202020204" pitchFamily="34" charset="0"/>
              </a:rPr>
              <a:t>= # of tuples correctly classified by R</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1">
              <a:spcBef>
                <a:spcPts val="0"/>
              </a:spcBef>
              <a:buNone/>
            </a:pPr>
            <a:r>
              <a:rPr lang="en-US" altLang="zh-TW" sz="2000" dirty="0">
                <a:latin typeface="Arial" panose="020B0604020202020204" pitchFamily="34" charset="0"/>
                <a:ea typeface="新細明體" panose="02020500000000000000" charset="-120"/>
                <a:cs typeface="Arial" panose="020B0604020202020204" pitchFamily="34" charset="0"/>
              </a:rPr>
              <a:t>coverage(R) = </a:t>
            </a:r>
            <a:r>
              <a:rPr lang="en-US" altLang="zh-TW" sz="2000" dirty="0" err="1">
                <a:latin typeface="Arial" panose="020B0604020202020204" pitchFamily="34" charset="0"/>
                <a:ea typeface="新細明體" panose="02020500000000000000" charset="-120"/>
                <a:cs typeface="Arial" panose="020B0604020202020204" pitchFamily="34" charset="0"/>
              </a:rPr>
              <a:t>n</a:t>
            </a:r>
            <a:r>
              <a:rPr lang="en-US" altLang="zh-TW" sz="2000" baseline="-25000" dirty="0" err="1">
                <a:latin typeface="Arial" panose="020B0604020202020204" pitchFamily="34" charset="0"/>
                <a:ea typeface="新細明體" panose="02020500000000000000" charset="-120"/>
                <a:cs typeface="Arial" panose="020B0604020202020204" pitchFamily="34" charset="0"/>
              </a:rPr>
              <a:t>covers</a:t>
            </a:r>
            <a:r>
              <a:rPr lang="en-US" altLang="zh-TW" sz="2000" baseline="-25000" dirty="0">
                <a:latin typeface="Arial" panose="020B0604020202020204" pitchFamily="34" charset="0"/>
                <a:ea typeface="新細明體" panose="02020500000000000000" charset="-120"/>
                <a:cs typeface="Arial" panose="020B0604020202020204" pitchFamily="34" charset="0"/>
              </a:rPr>
              <a:t> </a:t>
            </a:r>
            <a:r>
              <a:rPr lang="en-US" altLang="zh-TW" sz="2000" dirty="0">
                <a:latin typeface="Arial" panose="020B0604020202020204" pitchFamily="34" charset="0"/>
                <a:ea typeface="新細明體" panose="02020500000000000000" charset="-120"/>
                <a:cs typeface="Arial" panose="020B0604020202020204" pitchFamily="34" charset="0"/>
              </a:rPr>
              <a:t>/|D|   /* D: training data set */</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1">
              <a:spcBef>
                <a:spcPts val="0"/>
              </a:spcBef>
              <a:buNone/>
            </a:pPr>
            <a:r>
              <a:rPr lang="en-US" altLang="zh-TW" sz="2000" dirty="0">
                <a:latin typeface="Arial" panose="020B0604020202020204" pitchFamily="34" charset="0"/>
                <a:ea typeface="新細明體" panose="02020500000000000000" charset="-120"/>
                <a:cs typeface="Arial" panose="020B0604020202020204" pitchFamily="34" charset="0"/>
              </a:rPr>
              <a:t>accuracy(R) = </a:t>
            </a:r>
            <a:r>
              <a:rPr lang="en-US" altLang="zh-TW" sz="2000" dirty="0" err="1">
                <a:latin typeface="Arial" panose="020B0604020202020204" pitchFamily="34" charset="0"/>
                <a:ea typeface="新細明體" panose="02020500000000000000" charset="-120"/>
                <a:cs typeface="Arial" panose="020B0604020202020204" pitchFamily="34" charset="0"/>
              </a:rPr>
              <a:t>n</a:t>
            </a:r>
            <a:r>
              <a:rPr lang="en-US" altLang="zh-TW" sz="2000" baseline="-25000" dirty="0" err="1">
                <a:latin typeface="Arial" panose="020B0604020202020204" pitchFamily="34" charset="0"/>
                <a:ea typeface="新細明體" panose="02020500000000000000" charset="-120"/>
                <a:cs typeface="Arial" panose="020B0604020202020204" pitchFamily="34" charset="0"/>
              </a:rPr>
              <a:t>correct</a:t>
            </a:r>
            <a:r>
              <a:rPr lang="en-US" altLang="zh-TW" sz="2000" baseline="-25000" dirty="0">
                <a:latin typeface="Arial" panose="020B0604020202020204" pitchFamily="34" charset="0"/>
                <a:ea typeface="新細明體" panose="02020500000000000000" charset="-120"/>
                <a:cs typeface="Arial" panose="020B0604020202020204" pitchFamily="34" charset="0"/>
              </a:rPr>
              <a:t> </a:t>
            </a:r>
            <a:r>
              <a:rPr lang="en-US" altLang="zh-TW" sz="2000" dirty="0">
                <a:latin typeface="Arial" panose="020B0604020202020204" pitchFamily="34" charset="0"/>
                <a:ea typeface="新細明體" panose="02020500000000000000" charset="-120"/>
                <a:cs typeface="Arial" panose="020B0604020202020204" pitchFamily="34" charset="0"/>
              </a:rPr>
              <a:t>/ </a:t>
            </a:r>
            <a:r>
              <a:rPr lang="en-US" altLang="zh-TW" sz="2000" dirty="0" err="1">
                <a:latin typeface="Arial" panose="020B0604020202020204" pitchFamily="34" charset="0"/>
                <a:ea typeface="新細明體" panose="02020500000000000000" charset="-120"/>
                <a:cs typeface="Arial" panose="020B0604020202020204" pitchFamily="34" charset="0"/>
              </a:rPr>
              <a:t>n</a:t>
            </a:r>
            <a:r>
              <a:rPr lang="en-US" altLang="zh-TW" sz="2000" baseline="-25000" dirty="0" err="1">
                <a:latin typeface="Arial" panose="020B0604020202020204" pitchFamily="34" charset="0"/>
                <a:ea typeface="新細明體" panose="02020500000000000000" charset="-120"/>
                <a:cs typeface="Arial" panose="020B0604020202020204" pitchFamily="34" charset="0"/>
              </a:rPr>
              <a:t>covers</a:t>
            </a:r>
            <a:endParaRPr lang="en-US" altLang="zh-TW" sz="20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If more than one rule is triggered, need </a:t>
            </a:r>
            <a:r>
              <a:rPr lang="en-US" altLang="zh-TW" sz="2000" b="1" dirty="0">
                <a:latin typeface="Arial" panose="020B0604020202020204" pitchFamily="34" charset="0"/>
                <a:ea typeface="新細明體" panose="02020500000000000000" charset="-120"/>
                <a:cs typeface="Arial" panose="020B0604020202020204" pitchFamily="34" charset="0"/>
              </a:rPr>
              <a:t>conflict resolution</a:t>
            </a:r>
            <a:endParaRPr lang="en-US" altLang="zh-TW" sz="2000" b="1"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Size ordering: assign the highest priority to the triggering rules that has the “toughest” requirement (i.e., with the </a:t>
            </a:r>
            <a:r>
              <a:rPr lang="en-US" altLang="zh-TW" sz="2000" i="1" dirty="0">
                <a:latin typeface="Arial" panose="020B0604020202020204" pitchFamily="34" charset="0"/>
                <a:ea typeface="新細明體" panose="02020500000000000000" charset="-120"/>
                <a:cs typeface="Arial" panose="020B0604020202020204" pitchFamily="34" charset="0"/>
              </a:rPr>
              <a:t>most attribute test</a:t>
            </a:r>
            <a:r>
              <a:rPr lang="en-US" altLang="zh-TW" sz="2000" dirty="0">
                <a:latin typeface="Arial" panose="020B0604020202020204" pitchFamily="34" charset="0"/>
                <a:ea typeface="新細明體" panose="02020500000000000000" charset="-120"/>
                <a:cs typeface="Arial" panose="020B0604020202020204" pitchFamily="34" charset="0"/>
              </a:rPr>
              <a:t>)</a:t>
            </a:r>
            <a:endParaRPr lang="en-US" altLang="zh-TW" sz="20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Class-based ordering: decreasing order of </a:t>
            </a:r>
            <a:r>
              <a:rPr lang="en-US" altLang="zh-TW" sz="2000" i="1" dirty="0">
                <a:latin typeface="Arial" panose="020B0604020202020204" pitchFamily="34" charset="0"/>
                <a:ea typeface="新細明體" panose="02020500000000000000" charset="-120"/>
                <a:cs typeface="Arial" panose="020B0604020202020204" pitchFamily="34" charset="0"/>
              </a:rPr>
              <a:t>prevalence or misclassification cost per class</a:t>
            </a:r>
            <a:endParaRPr lang="en-US" altLang="zh-TW" sz="2000" i="1"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000" dirty="0">
                <a:latin typeface="Arial" panose="020B0604020202020204" pitchFamily="34" charset="0"/>
                <a:ea typeface="新細明體" panose="02020500000000000000" charset="-120"/>
                <a:cs typeface="Arial" panose="020B0604020202020204" pitchFamily="34" charset="0"/>
              </a:rPr>
              <a:t>Rule-based ordering (</a:t>
            </a:r>
            <a:r>
              <a:rPr lang="en-US" altLang="zh-TW" sz="2000" b="1" dirty="0">
                <a:latin typeface="Arial" panose="020B0604020202020204" pitchFamily="34" charset="0"/>
                <a:ea typeface="新細明體" panose="02020500000000000000" charset="-120"/>
                <a:cs typeface="Arial" panose="020B0604020202020204" pitchFamily="34" charset="0"/>
              </a:rPr>
              <a:t>decision list</a:t>
            </a:r>
            <a:r>
              <a:rPr lang="en-US" altLang="zh-TW" sz="2000" dirty="0">
                <a:latin typeface="Arial" panose="020B0604020202020204" pitchFamily="34" charset="0"/>
                <a:ea typeface="新細明體" panose="02020500000000000000" charset="-120"/>
                <a:cs typeface="Arial" panose="020B0604020202020204" pitchFamily="34" charset="0"/>
              </a:rPr>
              <a:t>): rules are organized into one long priority list, according to some measure of rule quality or by experts</a:t>
            </a:r>
            <a:endParaRPr lang="en-US" altLang="zh-TW" sz="2000"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7" name="Rectangle 2"/>
          <p:cNvSpPr>
            <a:spLocks noGrp="1" noChangeArrowheads="1"/>
          </p:cNvSpPr>
          <p:nvPr>
            <p:ph type="title"/>
          </p:nvPr>
        </p:nvSpPr>
        <p:spPr>
          <a:xfrm>
            <a:off x="616256" y="1201899"/>
            <a:ext cx="8783638" cy="609600"/>
          </a:xfrm>
        </p:spPr>
        <p:txBody>
          <a:bodyPr/>
          <a:lstStyle/>
          <a:p>
            <a:pPr eaLnBrk="1" hangingPunct="1"/>
            <a:r>
              <a:rPr lang="en-US" altLang="zh-TW" sz="3600" dirty="0">
                <a:latin typeface="Arial" panose="020B0604020202020204" pitchFamily="34" charset="0"/>
                <a:ea typeface="新細明體" panose="02020500000000000000" charset="-120"/>
                <a:cs typeface="Arial" panose="020B0604020202020204" pitchFamily="34" charset="0"/>
              </a:rPr>
              <a:t>Rule Extraction from a Decision Tree</a:t>
            </a:r>
            <a:endParaRPr lang="en-US" altLang="zh-TW" sz="3600" dirty="0">
              <a:latin typeface="Arial" panose="020B0604020202020204" pitchFamily="34" charset="0"/>
              <a:ea typeface="新細明體" panose="02020500000000000000" charset="-120"/>
              <a:cs typeface="Arial" panose="020B0604020202020204" pitchFamily="34" charset="0"/>
            </a:endParaRPr>
          </a:p>
        </p:txBody>
      </p:sp>
      <p:sp>
        <p:nvSpPr>
          <p:cNvPr id="51206" name="Rectangle 3"/>
          <p:cNvSpPr>
            <a:spLocks noGrp="1" noChangeArrowheads="1"/>
          </p:cNvSpPr>
          <p:nvPr>
            <p:ph idx="1"/>
          </p:nvPr>
        </p:nvSpPr>
        <p:spPr>
          <a:xfrm>
            <a:off x="3729980" y="3962089"/>
            <a:ext cx="8763000" cy="2362200"/>
          </a:xfrm>
        </p:spPr>
        <p:txBody>
          <a:bodyPr/>
          <a:lstStyle/>
          <a:p>
            <a:pPr eaLnBrk="1" hangingPunct="1">
              <a:lnSpc>
                <a:spcPct val="120000"/>
              </a:lnSpc>
            </a:pPr>
            <a:r>
              <a:rPr lang="en-US" altLang="zh-TW" sz="1800" dirty="0">
                <a:solidFill>
                  <a:schemeClr val="accent2">
                    <a:lumMod val="60000"/>
                    <a:lumOff val="40000"/>
                  </a:schemeClr>
                </a:solidFill>
                <a:ea typeface="新細明體" panose="02020500000000000000" charset="-120"/>
              </a:rPr>
              <a:t>Example:</a:t>
            </a:r>
            <a:endParaRPr lang="en-US" altLang="zh-TW" sz="1800" dirty="0">
              <a:solidFill>
                <a:schemeClr val="accent2">
                  <a:lumMod val="60000"/>
                  <a:lumOff val="40000"/>
                </a:schemeClr>
              </a:solidFill>
              <a:ea typeface="新細明體" panose="02020500000000000000" charset="-120"/>
            </a:endParaRPr>
          </a:p>
          <a:p>
            <a:pPr lvl="1" eaLnBrk="1" hangingPunct="1">
              <a:lnSpc>
                <a:spcPct val="120000"/>
              </a:lnSpc>
              <a:spcBef>
                <a:spcPct val="40000"/>
              </a:spcBef>
              <a:buFont typeface="Wingdings" panose="05000000000000000000" pitchFamily="2" charset="2"/>
              <a:buNone/>
            </a:pPr>
            <a:r>
              <a:rPr lang="en-US" altLang="zh-TW" sz="1800" dirty="0">
                <a:solidFill>
                  <a:schemeClr val="accent2">
                    <a:lumMod val="60000"/>
                    <a:lumOff val="40000"/>
                  </a:schemeClr>
                </a:solidFill>
                <a:ea typeface="新細明體" panose="02020500000000000000" charset="-120"/>
              </a:rPr>
              <a:t>IF </a:t>
            </a:r>
            <a:r>
              <a:rPr lang="en-US" altLang="zh-TW" sz="1800" i="1" dirty="0">
                <a:solidFill>
                  <a:schemeClr val="accent2">
                    <a:lumMod val="60000"/>
                    <a:lumOff val="40000"/>
                  </a:schemeClr>
                </a:solidFill>
                <a:ea typeface="新細明體" panose="02020500000000000000" charset="-120"/>
              </a:rPr>
              <a:t>age</a:t>
            </a:r>
            <a:r>
              <a:rPr lang="en-US" altLang="zh-TW" sz="1800" dirty="0">
                <a:solidFill>
                  <a:schemeClr val="accent2">
                    <a:lumMod val="60000"/>
                    <a:lumOff val="40000"/>
                  </a:schemeClr>
                </a:solidFill>
                <a:ea typeface="新細明體" panose="02020500000000000000" charset="-120"/>
              </a:rPr>
              <a:t> = young AND </a:t>
            </a:r>
            <a:r>
              <a:rPr lang="en-US" altLang="zh-TW" sz="1800" i="1" dirty="0">
                <a:solidFill>
                  <a:schemeClr val="accent2">
                    <a:lumMod val="60000"/>
                    <a:lumOff val="40000"/>
                  </a:schemeClr>
                </a:solidFill>
                <a:ea typeface="新細明體" panose="02020500000000000000" charset="-120"/>
              </a:rPr>
              <a:t>student</a:t>
            </a:r>
            <a:r>
              <a:rPr lang="en-US" altLang="zh-TW" sz="1800" dirty="0">
                <a:solidFill>
                  <a:schemeClr val="accent2">
                    <a:lumMod val="60000"/>
                    <a:lumOff val="40000"/>
                  </a:schemeClr>
                </a:solidFill>
                <a:ea typeface="新細明體" panose="02020500000000000000" charset="-120"/>
              </a:rPr>
              <a:t> = </a:t>
            </a:r>
            <a:r>
              <a:rPr lang="en-US" altLang="zh-TW" sz="1800" i="1" dirty="0">
                <a:solidFill>
                  <a:schemeClr val="accent2">
                    <a:lumMod val="60000"/>
                    <a:lumOff val="40000"/>
                  </a:schemeClr>
                </a:solidFill>
                <a:ea typeface="新細明體" panose="02020500000000000000" charset="-120"/>
              </a:rPr>
              <a:t>no</a:t>
            </a:r>
            <a:r>
              <a:rPr lang="en-US" altLang="zh-TW" sz="1800" dirty="0">
                <a:solidFill>
                  <a:schemeClr val="accent2">
                    <a:lumMod val="60000"/>
                    <a:lumOff val="40000"/>
                  </a:schemeClr>
                </a:solidFill>
                <a:ea typeface="新細明體" panose="02020500000000000000" charset="-120"/>
              </a:rPr>
              <a:t>             THEN </a:t>
            </a:r>
            <a:r>
              <a:rPr lang="en-US" altLang="zh-TW" sz="1800" i="1" dirty="0">
                <a:solidFill>
                  <a:schemeClr val="accent2">
                    <a:lumMod val="60000"/>
                    <a:lumOff val="40000"/>
                  </a:schemeClr>
                </a:solidFill>
                <a:ea typeface="新細明體" panose="02020500000000000000" charset="-120"/>
              </a:rPr>
              <a:t>buy</a:t>
            </a:r>
            <a:r>
              <a:rPr lang="en-US" altLang="zh-TW" sz="1800" dirty="0">
                <a:solidFill>
                  <a:schemeClr val="accent2">
                    <a:lumMod val="60000"/>
                    <a:lumOff val="40000"/>
                  </a:schemeClr>
                </a:solidFill>
                <a:ea typeface="新細明體" panose="02020500000000000000" charset="-120"/>
              </a:rPr>
              <a:t> = </a:t>
            </a:r>
            <a:r>
              <a:rPr lang="en-US" altLang="zh-TW" sz="1800" i="1" dirty="0">
                <a:solidFill>
                  <a:schemeClr val="accent2">
                    <a:lumMod val="60000"/>
                    <a:lumOff val="40000"/>
                  </a:schemeClr>
                </a:solidFill>
                <a:ea typeface="新細明體" panose="02020500000000000000" charset="-120"/>
              </a:rPr>
              <a:t>no</a:t>
            </a:r>
            <a:endParaRPr lang="en-US" altLang="zh-TW" sz="1800" dirty="0">
              <a:solidFill>
                <a:schemeClr val="accent2">
                  <a:lumMod val="60000"/>
                  <a:lumOff val="40000"/>
                </a:schemeClr>
              </a:solidFill>
              <a:ea typeface="新細明體" panose="02020500000000000000" charset="-120"/>
            </a:endParaRPr>
          </a:p>
          <a:p>
            <a:pPr lvl="1" eaLnBrk="1" hangingPunct="1">
              <a:lnSpc>
                <a:spcPct val="120000"/>
              </a:lnSpc>
              <a:buFont typeface="Wingdings" panose="05000000000000000000" pitchFamily="2" charset="2"/>
              <a:buNone/>
            </a:pPr>
            <a:r>
              <a:rPr lang="en-US" altLang="zh-TW" sz="1800" dirty="0">
                <a:solidFill>
                  <a:schemeClr val="accent2">
                    <a:lumMod val="60000"/>
                    <a:lumOff val="40000"/>
                  </a:schemeClr>
                </a:solidFill>
                <a:ea typeface="新細明體" panose="02020500000000000000" charset="-120"/>
              </a:rPr>
              <a:t>IF </a:t>
            </a:r>
            <a:r>
              <a:rPr lang="en-US" altLang="zh-TW" sz="1800" i="1" dirty="0">
                <a:solidFill>
                  <a:schemeClr val="accent2">
                    <a:lumMod val="60000"/>
                    <a:lumOff val="40000"/>
                  </a:schemeClr>
                </a:solidFill>
                <a:ea typeface="新細明體" panose="02020500000000000000" charset="-120"/>
              </a:rPr>
              <a:t>age</a:t>
            </a:r>
            <a:r>
              <a:rPr lang="en-US" altLang="zh-TW" sz="1800" dirty="0">
                <a:solidFill>
                  <a:schemeClr val="accent2">
                    <a:lumMod val="60000"/>
                    <a:lumOff val="40000"/>
                  </a:schemeClr>
                </a:solidFill>
                <a:ea typeface="新細明體" panose="02020500000000000000" charset="-120"/>
              </a:rPr>
              <a:t> = young AND </a:t>
            </a:r>
            <a:r>
              <a:rPr lang="en-US" altLang="zh-TW" sz="1800" i="1" dirty="0">
                <a:solidFill>
                  <a:schemeClr val="accent2">
                    <a:lumMod val="60000"/>
                    <a:lumOff val="40000"/>
                  </a:schemeClr>
                </a:solidFill>
                <a:ea typeface="新細明體" panose="02020500000000000000" charset="-120"/>
              </a:rPr>
              <a:t>student</a:t>
            </a:r>
            <a:r>
              <a:rPr lang="en-US" altLang="zh-TW" sz="1800" dirty="0">
                <a:solidFill>
                  <a:schemeClr val="accent2">
                    <a:lumMod val="60000"/>
                    <a:lumOff val="40000"/>
                  </a:schemeClr>
                </a:solidFill>
                <a:ea typeface="新細明體" panose="02020500000000000000" charset="-120"/>
              </a:rPr>
              <a:t> = </a:t>
            </a:r>
            <a:r>
              <a:rPr lang="en-US" altLang="zh-TW" sz="1800" i="1" dirty="0">
                <a:solidFill>
                  <a:schemeClr val="accent2">
                    <a:lumMod val="60000"/>
                    <a:lumOff val="40000"/>
                  </a:schemeClr>
                </a:solidFill>
                <a:ea typeface="新細明體" panose="02020500000000000000" charset="-120"/>
              </a:rPr>
              <a:t>yes</a:t>
            </a:r>
            <a:r>
              <a:rPr lang="en-US" altLang="zh-TW" sz="1800" dirty="0">
                <a:solidFill>
                  <a:schemeClr val="accent2">
                    <a:lumMod val="60000"/>
                    <a:lumOff val="40000"/>
                  </a:schemeClr>
                </a:solidFill>
                <a:ea typeface="新細明體" panose="02020500000000000000" charset="-120"/>
              </a:rPr>
              <a:t>            THEN </a:t>
            </a:r>
            <a:r>
              <a:rPr lang="en-US" altLang="zh-TW" sz="1800" i="1" dirty="0">
                <a:solidFill>
                  <a:schemeClr val="accent2">
                    <a:lumMod val="60000"/>
                    <a:lumOff val="40000"/>
                  </a:schemeClr>
                </a:solidFill>
                <a:ea typeface="新細明體" panose="02020500000000000000" charset="-120"/>
              </a:rPr>
              <a:t>buy</a:t>
            </a:r>
            <a:r>
              <a:rPr lang="en-US" altLang="zh-TW" sz="1800" dirty="0">
                <a:solidFill>
                  <a:schemeClr val="accent2">
                    <a:lumMod val="60000"/>
                    <a:lumOff val="40000"/>
                  </a:schemeClr>
                </a:solidFill>
                <a:ea typeface="新細明體" panose="02020500000000000000" charset="-120"/>
              </a:rPr>
              <a:t> = </a:t>
            </a:r>
            <a:r>
              <a:rPr lang="en-US" altLang="zh-TW" sz="1800" i="1" dirty="0">
                <a:solidFill>
                  <a:schemeClr val="accent2">
                    <a:lumMod val="60000"/>
                    <a:lumOff val="40000"/>
                  </a:schemeClr>
                </a:solidFill>
                <a:ea typeface="新細明體" panose="02020500000000000000" charset="-120"/>
              </a:rPr>
              <a:t>yes</a:t>
            </a:r>
            <a:endParaRPr lang="en-US" altLang="zh-TW" sz="1800" dirty="0">
              <a:solidFill>
                <a:schemeClr val="accent2">
                  <a:lumMod val="60000"/>
                  <a:lumOff val="40000"/>
                </a:schemeClr>
              </a:solidFill>
              <a:ea typeface="新細明體" panose="02020500000000000000" charset="-120"/>
            </a:endParaRPr>
          </a:p>
          <a:p>
            <a:pPr lvl="1" eaLnBrk="1" hangingPunct="1">
              <a:lnSpc>
                <a:spcPct val="120000"/>
              </a:lnSpc>
              <a:buFont typeface="Wingdings" panose="05000000000000000000" pitchFamily="2" charset="2"/>
              <a:buNone/>
            </a:pPr>
            <a:r>
              <a:rPr lang="en-US" altLang="zh-TW" sz="1800" dirty="0">
                <a:solidFill>
                  <a:schemeClr val="accent2">
                    <a:lumMod val="60000"/>
                    <a:lumOff val="40000"/>
                  </a:schemeClr>
                </a:solidFill>
                <a:ea typeface="新細明體" panose="02020500000000000000" charset="-120"/>
              </a:rPr>
              <a:t>IF </a:t>
            </a:r>
            <a:r>
              <a:rPr lang="en-US" altLang="zh-TW" sz="1800" i="1" dirty="0">
                <a:solidFill>
                  <a:schemeClr val="accent2">
                    <a:lumMod val="60000"/>
                    <a:lumOff val="40000"/>
                  </a:schemeClr>
                </a:solidFill>
                <a:ea typeface="新細明體" panose="02020500000000000000" charset="-120"/>
              </a:rPr>
              <a:t>age</a:t>
            </a:r>
            <a:r>
              <a:rPr lang="en-US" altLang="zh-TW" sz="1800" dirty="0">
                <a:solidFill>
                  <a:schemeClr val="accent2">
                    <a:lumMod val="60000"/>
                    <a:lumOff val="40000"/>
                  </a:schemeClr>
                </a:solidFill>
                <a:ea typeface="新細明體" panose="02020500000000000000" charset="-120"/>
              </a:rPr>
              <a:t> = mid-age 			    THEN </a:t>
            </a:r>
            <a:r>
              <a:rPr lang="en-US" altLang="zh-TW" sz="1800" i="1" dirty="0">
                <a:solidFill>
                  <a:schemeClr val="accent2">
                    <a:lumMod val="60000"/>
                    <a:lumOff val="40000"/>
                  </a:schemeClr>
                </a:solidFill>
                <a:ea typeface="新細明體" panose="02020500000000000000" charset="-120"/>
              </a:rPr>
              <a:t>buy</a:t>
            </a:r>
            <a:r>
              <a:rPr lang="en-US" altLang="zh-TW" sz="1800" dirty="0">
                <a:solidFill>
                  <a:schemeClr val="accent2">
                    <a:lumMod val="60000"/>
                    <a:lumOff val="40000"/>
                  </a:schemeClr>
                </a:solidFill>
                <a:ea typeface="新細明體" panose="02020500000000000000" charset="-120"/>
              </a:rPr>
              <a:t> = </a:t>
            </a:r>
            <a:r>
              <a:rPr lang="en-US" altLang="zh-TW" sz="1800" i="1" dirty="0">
                <a:solidFill>
                  <a:schemeClr val="accent2">
                    <a:lumMod val="60000"/>
                    <a:lumOff val="40000"/>
                  </a:schemeClr>
                </a:solidFill>
                <a:ea typeface="新細明體" panose="02020500000000000000" charset="-120"/>
              </a:rPr>
              <a:t>yes</a:t>
            </a:r>
            <a:endParaRPr lang="en-US" altLang="zh-TW" sz="1800" dirty="0">
              <a:solidFill>
                <a:schemeClr val="accent2">
                  <a:lumMod val="60000"/>
                  <a:lumOff val="40000"/>
                </a:schemeClr>
              </a:solidFill>
              <a:ea typeface="新細明體" panose="02020500000000000000" charset="-120"/>
            </a:endParaRPr>
          </a:p>
          <a:p>
            <a:pPr lvl="1" eaLnBrk="1" hangingPunct="1">
              <a:lnSpc>
                <a:spcPct val="120000"/>
              </a:lnSpc>
              <a:buFont typeface="Wingdings" panose="05000000000000000000" pitchFamily="2" charset="2"/>
              <a:buNone/>
            </a:pPr>
            <a:r>
              <a:rPr lang="en-US" altLang="zh-TW" sz="1800" dirty="0">
                <a:solidFill>
                  <a:schemeClr val="accent2">
                    <a:lumMod val="60000"/>
                    <a:lumOff val="40000"/>
                  </a:schemeClr>
                </a:solidFill>
                <a:ea typeface="新細明體" panose="02020500000000000000" charset="-120"/>
              </a:rPr>
              <a:t>IF </a:t>
            </a:r>
            <a:r>
              <a:rPr lang="en-US" altLang="zh-TW" sz="1800" i="1" dirty="0">
                <a:solidFill>
                  <a:schemeClr val="accent2">
                    <a:lumMod val="60000"/>
                    <a:lumOff val="40000"/>
                  </a:schemeClr>
                </a:solidFill>
                <a:ea typeface="新細明體" panose="02020500000000000000" charset="-120"/>
              </a:rPr>
              <a:t>age</a:t>
            </a:r>
            <a:r>
              <a:rPr lang="en-US" altLang="zh-TW" sz="1800" dirty="0">
                <a:solidFill>
                  <a:schemeClr val="accent2">
                    <a:lumMod val="60000"/>
                    <a:lumOff val="40000"/>
                  </a:schemeClr>
                </a:solidFill>
                <a:ea typeface="新細明體" panose="02020500000000000000" charset="-120"/>
              </a:rPr>
              <a:t> = old AND </a:t>
            </a:r>
            <a:r>
              <a:rPr lang="en-US" altLang="zh-TW" sz="1800" i="1" dirty="0" err="1">
                <a:solidFill>
                  <a:schemeClr val="accent2">
                    <a:lumMod val="60000"/>
                    <a:lumOff val="40000"/>
                  </a:schemeClr>
                </a:solidFill>
                <a:ea typeface="新細明體" panose="02020500000000000000" charset="-120"/>
              </a:rPr>
              <a:t>credit_rating</a:t>
            </a:r>
            <a:r>
              <a:rPr lang="en-US" altLang="zh-TW" sz="1800" dirty="0">
                <a:solidFill>
                  <a:schemeClr val="accent2">
                    <a:lumMod val="60000"/>
                    <a:lumOff val="40000"/>
                  </a:schemeClr>
                </a:solidFill>
                <a:ea typeface="新細明體" panose="02020500000000000000" charset="-120"/>
              </a:rPr>
              <a:t> = </a:t>
            </a:r>
            <a:r>
              <a:rPr lang="en-US" altLang="zh-TW" sz="1800" i="1" dirty="0">
                <a:solidFill>
                  <a:schemeClr val="accent2">
                    <a:lumMod val="60000"/>
                    <a:lumOff val="40000"/>
                  </a:schemeClr>
                </a:solidFill>
                <a:ea typeface="新細明體" panose="02020500000000000000" charset="-120"/>
              </a:rPr>
              <a:t>excellent</a:t>
            </a:r>
            <a:r>
              <a:rPr lang="en-US" altLang="zh-TW" sz="1800" dirty="0">
                <a:solidFill>
                  <a:schemeClr val="accent2">
                    <a:lumMod val="60000"/>
                    <a:lumOff val="40000"/>
                  </a:schemeClr>
                </a:solidFill>
                <a:ea typeface="新細明體" panose="02020500000000000000" charset="-120"/>
              </a:rPr>
              <a:t>  THEN </a:t>
            </a:r>
            <a:r>
              <a:rPr lang="en-US" altLang="zh-TW" sz="1800" i="1" dirty="0">
                <a:solidFill>
                  <a:schemeClr val="accent2">
                    <a:lumMod val="60000"/>
                    <a:lumOff val="40000"/>
                  </a:schemeClr>
                </a:solidFill>
                <a:ea typeface="新細明體" panose="02020500000000000000" charset="-120"/>
              </a:rPr>
              <a:t>buy </a:t>
            </a:r>
            <a:r>
              <a:rPr lang="en-US" altLang="zh-TW" sz="1800" dirty="0">
                <a:solidFill>
                  <a:schemeClr val="accent2">
                    <a:lumMod val="60000"/>
                    <a:lumOff val="40000"/>
                  </a:schemeClr>
                </a:solidFill>
                <a:ea typeface="新細明體" panose="02020500000000000000" charset="-120"/>
              </a:rPr>
              <a:t>= </a:t>
            </a:r>
            <a:r>
              <a:rPr lang="en-US" altLang="zh-TW" sz="1800" i="1" dirty="0">
                <a:solidFill>
                  <a:schemeClr val="accent2">
                    <a:lumMod val="60000"/>
                    <a:lumOff val="40000"/>
                  </a:schemeClr>
                </a:solidFill>
                <a:ea typeface="新細明體" panose="02020500000000000000" charset="-120"/>
              </a:rPr>
              <a:t>yes</a:t>
            </a:r>
            <a:endParaRPr lang="en-US" altLang="zh-TW" sz="1800" dirty="0">
              <a:solidFill>
                <a:schemeClr val="accent2">
                  <a:lumMod val="60000"/>
                  <a:lumOff val="40000"/>
                </a:schemeClr>
              </a:solidFill>
              <a:ea typeface="新細明體" panose="02020500000000000000" charset="-120"/>
            </a:endParaRPr>
          </a:p>
          <a:p>
            <a:pPr lvl="1" eaLnBrk="1" hangingPunct="1">
              <a:lnSpc>
                <a:spcPct val="120000"/>
              </a:lnSpc>
              <a:buFont typeface="Wingdings" panose="05000000000000000000" pitchFamily="2" charset="2"/>
              <a:buNone/>
            </a:pPr>
            <a:r>
              <a:rPr lang="en-US" altLang="zh-TW" sz="1800" dirty="0">
                <a:solidFill>
                  <a:schemeClr val="accent2">
                    <a:lumMod val="60000"/>
                    <a:lumOff val="40000"/>
                  </a:schemeClr>
                </a:solidFill>
                <a:ea typeface="新細明體" panose="02020500000000000000" charset="-120"/>
              </a:rPr>
              <a:t>IF </a:t>
            </a:r>
            <a:r>
              <a:rPr lang="en-US" altLang="zh-TW" sz="1800" i="1" dirty="0">
                <a:solidFill>
                  <a:schemeClr val="accent2">
                    <a:lumMod val="60000"/>
                    <a:lumOff val="40000"/>
                  </a:schemeClr>
                </a:solidFill>
                <a:ea typeface="新細明體" panose="02020500000000000000" charset="-120"/>
              </a:rPr>
              <a:t>age</a:t>
            </a:r>
            <a:r>
              <a:rPr lang="en-US" altLang="zh-TW" sz="1800" dirty="0">
                <a:solidFill>
                  <a:schemeClr val="accent2">
                    <a:lumMod val="60000"/>
                    <a:lumOff val="40000"/>
                  </a:schemeClr>
                </a:solidFill>
                <a:ea typeface="新細明體" panose="02020500000000000000" charset="-120"/>
              </a:rPr>
              <a:t> = young AND </a:t>
            </a:r>
            <a:r>
              <a:rPr lang="en-US" altLang="zh-TW" sz="1800" i="1" dirty="0" err="1">
                <a:solidFill>
                  <a:schemeClr val="accent2">
                    <a:lumMod val="60000"/>
                    <a:lumOff val="40000"/>
                  </a:schemeClr>
                </a:solidFill>
                <a:ea typeface="新細明體" panose="02020500000000000000" charset="-120"/>
              </a:rPr>
              <a:t>credit_rating</a:t>
            </a:r>
            <a:r>
              <a:rPr lang="en-US" altLang="zh-TW" sz="1800" dirty="0">
                <a:solidFill>
                  <a:schemeClr val="accent2">
                    <a:lumMod val="60000"/>
                    <a:lumOff val="40000"/>
                  </a:schemeClr>
                </a:solidFill>
                <a:ea typeface="新細明體" panose="02020500000000000000" charset="-120"/>
              </a:rPr>
              <a:t> = </a:t>
            </a:r>
            <a:r>
              <a:rPr lang="en-US" altLang="zh-TW" sz="1800" i="1" dirty="0">
                <a:solidFill>
                  <a:schemeClr val="accent2">
                    <a:lumMod val="60000"/>
                    <a:lumOff val="40000"/>
                  </a:schemeClr>
                </a:solidFill>
                <a:ea typeface="新細明體" panose="02020500000000000000" charset="-120"/>
              </a:rPr>
              <a:t>fair</a:t>
            </a:r>
            <a:r>
              <a:rPr lang="en-US" altLang="zh-TW" sz="1800" dirty="0">
                <a:solidFill>
                  <a:schemeClr val="accent2">
                    <a:lumMod val="60000"/>
                    <a:lumOff val="40000"/>
                  </a:schemeClr>
                </a:solidFill>
                <a:ea typeface="新細明體" panose="02020500000000000000" charset="-120"/>
              </a:rPr>
              <a:t>     THEN </a:t>
            </a:r>
            <a:r>
              <a:rPr lang="en-US" altLang="zh-TW" sz="1800" i="1" dirty="0">
                <a:solidFill>
                  <a:schemeClr val="accent2">
                    <a:lumMod val="60000"/>
                    <a:lumOff val="40000"/>
                  </a:schemeClr>
                </a:solidFill>
                <a:ea typeface="新細明體" panose="02020500000000000000" charset="-120"/>
              </a:rPr>
              <a:t>buy</a:t>
            </a:r>
            <a:r>
              <a:rPr lang="en-US" altLang="zh-TW" sz="1800" dirty="0">
                <a:solidFill>
                  <a:schemeClr val="accent2">
                    <a:lumMod val="60000"/>
                    <a:lumOff val="40000"/>
                  </a:schemeClr>
                </a:solidFill>
                <a:ea typeface="新細明體" panose="02020500000000000000" charset="-120"/>
              </a:rPr>
              <a:t> = </a:t>
            </a:r>
            <a:r>
              <a:rPr lang="en-US" altLang="zh-TW" sz="1800" i="1" dirty="0">
                <a:solidFill>
                  <a:schemeClr val="accent2">
                    <a:lumMod val="60000"/>
                    <a:lumOff val="40000"/>
                  </a:schemeClr>
                </a:solidFill>
                <a:ea typeface="新細明體" panose="02020500000000000000" charset="-120"/>
              </a:rPr>
              <a:t>no</a:t>
            </a:r>
            <a:endParaRPr lang="en-US" altLang="zh-TW" sz="1800" i="1" dirty="0">
              <a:solidFill>
                <a:schemeClr val="accent2">
                  <a:lumMod val="60000"/>
                  <a:lumOff val="40000"/>
                </a:schemeClr>
              </a:solidFill>
              <a:ea typeface="新細明體" panose="02020500000000000000" charset="-120"/>
            </a:endParaRPr>
          </a:p>
        </p:txBody>
      </p:sp>
      <p:grpSp>
        <p:nvGrpSpPr>
          <p:cNvPr id="51205" name="Group 59"/>
          <p:cNvGrpSpPr/>
          <p:nvPr/>
        </p:nvGrpSpPr>
        <p:grpSpPr bwMode="auto">
          <a:xfrm>
            <a:off x="7212955" y="1981203"/>
            <a:ext cx="3324224" cy="1984375"/>
            <a:chOff x="3503" y="144"/>
            <a:chExt cx="2094" cy="1250"/>
          </a:xfrm>
        </p:grpSpPr>
        <p:sp>
          <p:nvSpPr>
            <p:cNvPr id="51209" name="Rectangle 34"/>
            <p:cNvSpPr>
              <a:spLocks noChangeArrowheads="1"/>
            </p:cNvSpPr>
            <p:nvPr/>
          </p:nvSpPr>
          <p:spPr bwMode="auto">
            <a:xfrm>
              <a:off x="4272" y="144"/>
              <a:ext cx="336" cy="200"/>
            </a:xfrm>
            <a:prstGeom prst="rect">
              <a:avLst/>
            </a:prstGeom>
            <a:solidFill>
              <a:srgbClr val="00CCFF"/>
            </a:solidFill>
            <a:ln w="12700">
              <a:solidFill>
                <a:schemeClr val="tx1"/>
              </a:solidFill>
              <a:miter lim="800000"/>
            </a:ln>
          </p:spPr>
          <p:txBody>
            <a:bodyPr lIns="92075" tIns="46038" rIns="92075" bIns="46038">
              <a:spAutoFit/>
            </a:bodyPr>
            <a:lstStyle/>
            <a:p>
              <a:pPr algn="ctr" eaLnBrk="0" hangingPunct="0"/>
              <a:r>
                <a:rPr lang="en-US" altLang="zh-TW" sz="1400" dirty="0">
                  <a:latin typeface="Times New Roman" panose="02020603050405020304" pitchFamily="18" charset="0"/>
                </a:rPr>
                <a:t>age?</a:t>
              </a:r>
              <a:endParaRPr lang="en-US" altLang="zh-TW" sz="1400" dirty="0">
                <a:latin typeface="Times New Roman" panose="02020603050405020304" pitchFamily="18" charset="0"/>
              </a:endParaRPr>
            </a:p>
          </p:txBody>
        </p:sp>
        <p:grpSp>
          <p:nvGrpSpPr>
            <p:cNvPr id="51210" name="Group 58"/>
            <p:cNvGrpSpPr/>
            <p:nvPr/>
          </p:nvGrpSpPr>
          <p:grpSpPr bwMode="auto">
            <a:xfrm>
              <a:off x="3503" y="290"/>
              <a:ext cx="2094" cy="1104"/>
              <a:chOff x="3503" y="144"/>
              <a:chExt cx="2094" cy="1104"/>
            </a:xfrm>
          </p:grpSpPr>
          <p:sp>
            <p:nvSpPr>
              <p:cNvPr id="51211" name="Rectangle 36"/>
              <p:cNvSpPr>
                <a:spLocks noChangeArrowheads="1"/>
              </p:cNvSpPr>
              <p:nvPr/>
            </p:nvSpPr>
            <p:spPr bwMode="auto">
              <a:xfrm>
                <a:off x="3717" y="528"/>
                <a:ext cx="498" cy="200"/>
              </a:xfrm>
              <a:prstGeom prst="rect">
                <a:avLst/>
              </a:prstGeom>
              <a:solidFill>
                <a:srgbClr val="00FFCC"/>
              </a:solidFill>
              <a:ln w="12700">
                <a:solidFill>
                  <a:schemeClr val="tx1"/>
                </a:solidFill>
                <a:miter lim="800000"/>
              </a:ln>
            </p:spPr>
            <p:txBody>
              <a:bodyPr wrap="none" lIns="92075" tIns="46038" rIns="92075" bIns="46038">
                <a:spAutoFit/>
              </a:bodyPr>
              <a:lstStyle/>
              <a:p>
                <a:pPr algn="ctr" eaLnBrk="0" hangingPunct="0"/>
                <a:r>
                  <a:rPr lang="en-US" altLang="zh-TW" sz="1400">
                    <a:latin typeface="Times New Roman" panose="02020603050405020304" pitchFamily="18" charset="0"/>
                  </a:rPr>
                  <a:t>student?</a:t>
                </a:r>
                <a:endParaRPr lang="en-US" altLang="zh-TW" sz="1400">
                  <a:latin typeface="Times New Roman" panose="02020603050405020304" pitchFamily="18" charset="0"/>
                </a:endParaRPr>
              </a:p>
            </p:txBody>
          </p:sp>
          <p:sp>
            <p:nvSpPr>
              <p:cNvPr id="51212" name="Rectangle 37"/>
              <p:cNvSpPr>
                <a:spLocks noChangeArrowheads="1"/>
              </p:cNvSpPr>
              <p:nvPr/>
            </p:nvSpPr>
            <p:spPr bwMode="auto">
              <a:xfrm>
                <a:off x="4824" y="528"/>
                <a:ext cx="718" cy="200"/>
              </a:xfrm>
              <a:prstGeom prst="rect">
                <a:avLst/>
              </a:prstGeom>
              <a:solidFill>
                <a:srgbClr val="99CCFF"/>
              </a:solidFill>
              <a:ln w="12700">
                <a:solidFill>
                  <a:schemeClr val="tx1"/>
                </a:solidFill>
                <a:miter lim="800000"/>
              </a:ln>
            </p:spPr>
            <p:txBody>
              <a:bodyPr wrap="none" lIns="92075" tIns="46038" rIns="92075" bIns="46038">
                <a:spAutoFit/>
              </a:bodyPr>
              <a:lstStyle/>
              <a:p>
                <a:pPr algn="ctr" eaLnBrk="0" hangingPunct="0"/>
                <a:r>
                  <a:rPr lang="en-US" altLang="zh-TW" sz="1400">
                    <a:latin typeface="Times New Roman" panose="02020603050405020304" pitchFamily="18" charset="0"/>
                  </a:rPr>
                  <a:t>credit rating?</a:t>
                </a:r>
                <a:endParaRPr lang="en-US" altLang="zh-TW" sz="1400">
                  <a:latin typeface="Times New Roman" panose="02020603050405020304" pitchFamily="18" charset="0"/>
                </a:endParaRPr>
              </a:p>
            </p:txBody>
          </p:sp>
          <p:sp>
            <p:nvSpPr>
              <p:cNvPr id="51213" name="Line 38"/>
              <p:cNvSpPr>
                <a:spLocks noChangeShapeType="1"/>
              </p:cNvSpPr>
              <p:nvPr/>
            </p:nvSpPr>
            <p:spPr bwMode="auto">
              <a:xfrm flipH="1">
                <a:off x="3971" y="155"/>
                <a:ext cx="317" cy="41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214" name="Line 39"/>
              <p:cNvSpPr>
                <a:spLocks noChangeShapeType="1"/>
              </p:cNvSpPr>
              <p:nvPr/>
            </p:nvSpPr>
            <p:spPr bwMode="auto">
              <a:xfrm flipH="1">
                <a:off x="4481" y="169"/>
                <a:ext cx="0" cy="17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215" name="Line 40"/>
              <p:cNvSpPr>
                <a:spLocks noChangeShapeType="1"/>
              </p:cNvSpPr>
              <p:nvPr/>
            </p:nvSpPr>
            <p:spPr bwMode="auto">
              <a:xfrm>
                <a:off x="4636" y="144"/>
                <a:ext cx="534" cy="44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216" name="Rectangle 41"/>
              <p:cNvSpPr>
                <a:spLocks noChangeArrowheads="1"/>
              </p:cNvSpPr>
              <p:nvPr/>
            </p:nvSpPr>
            <p:spPr bwMode="auto">
              <a:xfrm>
                <a:off x="3889" y="288"/>
                <a:ext cx="330" cy="181"/>
              </a:xfrm>
              <a:prstGeom prst="rect">
                <a:avLst/>
              </a:prstGeom>
              <a:solidFill>
                <a:srgbClr val="FFFF00"/>
              </a:solidFill>
              <a:ln w="12700">
                <a:solidFill>
                  <a:schemeClr val="bg1"/>
                </a:solidFill>
                <a:miter lim="800000"/>
              </a:ln>
            </p:spPr>
            <p:txBody>
              <a:bodyPr wrap="none" lIns="92075" tIns="46038" rIns="92075" bIns="46038">
                <a:spAutoFit/>
              </a:bodyPr>
              <a:lstStyle/>
              <a:p>
                <a:pPr algn="ctr" eaLnBrk="0" hangingPunct="0"/>
                <a:r>
                  <a:rPr lang="en-US" altLang="zh-TW" sz="1200" b="1">
                    <a:latin typeface="Times New Roman" panose="02020603050405020304" pitchFamily="18" charset="0"/>
                  </a:rPr>
                  <a:t>&lt;=30</a:t>
                </a:r>
                <a:endParaRPr lang="en-US" altLang="zh-TW" sz="1200">
                  <a:latin typeface="Times New Roman" panose="02020603050405020304" pitchFamily="18" charset="0"/>
                </a:endParaRPr>
              </a:p>
            </p:txBody>
          </p:sp>
          <p:sp>
            <p:nvSpPr>
              <p:cNvPr id="51217" name="Rectangle 42"/>
              <p:cNvSpPr>
                <a:spLocks noChangeArrowheads="1"/>
              </p:cNvSpPr>
              <p:nvPr/>
            </p:nvSpPr>
            <p:spPr bwMode="auto">
              <a:xfrm>
                <a:off x="4778" y="286"/>
                <a:ext cx="270" cy="1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1200" b="1">
                    <a:latin typeface="Times New Roman" panose="02020603050405020304" pitchFamily="18" charset="0"/>
                  </a:rPr>
                  <a:t>&gt;40</a:t>
                </a:r>
                <a:endParaRPr lang="en-US" altLang="zh-TW" sz="1200">
                  <a:latin typeface="Times New Roman" panose="02020603050405020304" pitchFamily="18" charset="0"/>
                </a:endParaRPr>
              </a:p>
            </p:txBody>
          </p:sp>
          <p:sp>
            <p:nvSpPr>
              <p:cNvPr id="51218" name="Line 43"/>
              <p:cNvSpPr>
                <a:spLocks noChangeShapeType="1"/>
              </p:cNvSpPr>
              <p:nvPr/>
            </p:nvSpPr>
            <p:spPr bwMode="auto">
              <a:xfrm flipH="1">
                <a:off x="3636" y="743"/>
                <a:ext cx="268" cy="31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219" name="Line 44"/>
              <p:cNvSpPr>
                <a:spLocks noChangeShapeType="1"/>
              </p:cNvSpPr>
              <p:nvPr/>
            </p:nvSpPr>
            <p:spPr bwMode="auto">
              <a:xfrm>
                <a:off x="4026" y="743"/>
                <a:ext cx="244" cy="311"/>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220" name="Line 45"/>
              <p:cNvSpPr>
                <a:spLocks noChangeShapeType="1"/>
              </p:cNvSpPr>
              <p:nvPr/>
            </p:nvSpPr>
            <p:spPr bwMode="auto">
              <a:xfrm flipH="1">
                <a:off x="4856" y="743"/>
                <a:ext cx="244" cy="2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221" name="Line 46"/>
              <p:cNvSpPr>
                <a:spLocks noChangeShapeType="1"/>
              </p:cNvSpPr>
              <p:nvPr/>
            </p:nvSpPr>
            <p:spPr bwMode="auto">
              <a:xfrm>
                <a:off x="5246" y="743"/>
                <a:ext cx="220" cy="2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222" name="Line 47"/>
              <p:cNvSpPr>
                <a:spLocks noChangeShapeType="1"/>
              </p:cNvSpPr>
              <p:nvPr/>
            </p:nvSpPr>
            <p:spPr bwMode="auto">
              <a:xfrm>
                <a:off x="4481" y="438"/>
                <a:ext cx="0" cy="1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51223" name="Rectangle 48"/>
              <p:cNvSpPr>
                <a:spLocks noChangeArrowheads="1"/>
              </p:cNvSpPr>
              <p:nvPr/>
            </p:nvSpPr>
            <p:spPr bwMode="auto">
              <a:xfrm>
                <a:off x="3503" y="1054"/>
                <a:ext cx="230" cy="194"/>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1400">
                    <a:latin typeface="Times New Roman" panose="02020603050405020304" pitchFamily="18" charset="0"/>
                  </a:rPr>
                  <a:t>no</a:t>
                </a:r>
                <a:endParaRPr lang="en-US" altLang="zh-TW" sz="1400">
                  <a:latin typeface="Times New Roman" panose="02020603050405020304" pitchFamily="18" charset="0"/>
                </a:endParaRPr>
              </a:p>
            </p:txBody>
          </p:sp>
          <p:sp>
            <p:nvSpPr>
              <p:cNvPr id="51224" name="Rectangle 49"/>
              <p:cNvSpPr>
                <a:spLocks noChangeArrowheads="1"/>
              </p:cNvSpPr>
              <p:nvPr/>
            </p:nvSpPr>
            <p:spPr bwMode="auto">
              <a:xfrm>
                <a:off x="4138" y="1054"/>
                <a:ext cx="269" cy="194"/>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1400">
                    <a:latin typeface="Times New Roman" panose="02020603050405020304" pitchFamily="18" charset="0"/>
                  </a:rPr>
                  <a:t>yes</a:t>
                </a:r>
                <a:endParaRPr lang="en-US" altLang="zh-TW" sz="1400">
                  <a:latin typeface="Times New Roman" panose="02020603050405020304" pitchFamily="18" charset="0"/>
                </a:endParaRPr>
              </a:p>
            </p:txBody>
          </p:sp>
          <p:sp>
            <p:nvSpPr>
              <p:cNvPr id="51225" name="Rectangle 50"/>
              <p:cNvSpPr>
                <a:spLocks noChangeArrowheads="1"/>
              </p:cNvSpPr>
              <p:nvPr/>
            </p:nvSpPr>
            <p:spPr bwMode="auto">
              <a:xfrm>
                <a:off x="5328" y="1030"/>
                <a:ext cx="269" cy="194"/>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1400">
                    <a:latin typeface="Times New Roman" panose="02020603050405020304" pitchFamily="18" charset="0"/>
                  </a:rPr>
                  <a:t>yes</a:t>
                </a:r>
                <a:endParaRPr lang="en-US" altLang="zh-TW" sz="1400">
                  <a:latin typeface="Times New Roman" panose="02020603050405020304" pitchFamily="18" charset="0"/>
                </a:endParaRPr>
              </a:p>
            </p:txBody>
          </p:sp>
          <p:sp>
            <p:nvSpPr>
              <p:cNvPr id="51226" name="Rectangle 51"/>
              <p:cNvSpPr>
                <a:spLocks noChangeArrowheads="1"/>
              </p:cNvSpPr>
              <p:nvPr/>
            </p:nvSpPr>
            <p:spPr bwMode="auto">
              <a:xfrm>
                <a:off x="4347" y="595"/>
                <a:ext cx="269" cy="194"/>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1400">
                    <a:latin typeface="Times New Roman" panose="02020603050405020304" pitchFamily="18" charset="0"/>
                  </a:rPr>
                  <a:t>yes</a:t>
                </a:r>
                <a:endParaRPr lang="en-US" altLang="zh-TW" sz="1400">
                  <a:latin typeface="Times New Roman" panose="02020603050405020304" pitchFamily="18" charset="0"/>
                </a:endParaRPr>
              </a:p>
            </p:txBody>
          </p:sp>
          <p:sp>
            <p:nvSpPr>
              <p:cNvPr id="51227" name="Rectangle 52"/>
              <p:cNvSpPr>
                <a:spLocks noChangeArrowheads="1"/>
              </p:cNvSpPr>
              <p:nvPr/>
            </p:nvSpPr>
            <p:spPr bwMode="auto">
              <a:xfrm>
                <a:off x="4299" y="286"/>
                <a:ext cx="341" cy="192"/>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p>
                <a:pPr algn="ctr" eaLnBrk="0" hangingPunct="0"/>
                <a:r>
                  <a:rPr lang="en-US" altLang="zh-TW" sz="1200" b="1">
                    <a:latin typeface="Times New Roman" panose="02020603050405020304" pitchFamily="18" charset="0"/>
                  </a:rPr>
                  <a:t>31..40</a:t>
                </a:r>
                <a:endParaRPr lang="en-US" altLang="zh-TW" sz="1200">
                  <a:latin typeface="Times New Roman" panose="02020603050405020304" pitchFamily="18" charset="0"/>
                </a:endParaRPr>
              </a:p>
            </p:txBody>
          </p:sp>
          <p:sp>
            <p:nvSpPr>
              <p:cNvPr id="51228" name="Rectangle 53"/>
              <p:cNvSpPr>
                <a:spLocks noChangeArrowheads="1"/>
              </p:cNvSpPr>
              <p:nvPr/>
            </p:nvSpPr>
            <p:spPr bwMode="auto">
              <a:xfrm rot="21456844">
                <a:off x="4722" y="1029"/>
                <a:ext cx="230" cy="194"/>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1400">
                    <a:latin typeface="Times New Roman" panose="02020603050405020304" pitchFamily="18" charset="0"/>
                  </a:rPr>
                  <a:t>no</a:t>
                </a:r>
                <a:endParaRPr lang="en-US" altLang="zh-TW" sz="1400">
                  <a:latin typeface="Times New Roman" panose="02020603050405020304" pitchFamily="18" charset="0"/>
                </a:endParaRPr>
              </a:p>
            </p:txBody>
          </p:sp>
          <p:sp>
            <p:nvSpPr>
              <p:cNvPr id="51229" name="Rectangle 54"/>
              <p:cNvSpPr>
                <a:spLocks noChangeArrowheads="1"/>
              </p:cNvSpPr>
              <p:nvPr/>
            </p:nvSpPr>
            <p:spPr bwMode="auto">
              <a:xfrm>
                <a:off x="5241" y="815"/>
                <a:ext cx="252" cy="1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1200">
                    <a:latin typeface="Times New Roman" panose="02020603050405020304" pitchFamily="18" charset="0"/>
                  </a:rPr>
                  <a:t>fair</a:t>
                </a:r>
                <a:endParaRPr lang="en-US" altLang="zh-TW" sz="1200">
                  <a:latin typeface="Times New Roman" panose="02020603050405020304" pitchFamily="18" charset="0"/>
                </a:endParaRPr>
              </a:p>
            </p:txBody>
          </p:sp>
          <p:sp>
            <p:nvSpPr>
              <p:cNvPr id="51230" name="Rectangle 55"/>
              <p:cNvSpPr>
                <a:spLocks noChangeArrowheads="1"/>
              </p:cNvSpPr>
              <p:nvPr/>
            </p:nvSpPr>
            <p:spPr bwMode="auto">
              <a:xfrm>
                <a:off x="4680" y="815"/>
                <a:ext cx="470" cy="1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1200">
                    <a:latin typeface="Times New Roman" panose="02020603050405020304" pitchFamily="18" charset="0"/>
                  </a:rPr>
                  <a:t>excellent</a:t>
                </a:r>
                <a:endParaRPr lang="en-US" altLang="zh-TW" sz="1200">
                  <a:latin typeface="Times New Roman" panose="02020603050405020304" pitchFamily="18" charset="0"/>
                </a:endParaRPr>
              </a:p>
            </p:txBody>
          </p:sp>
          <p:sp>
            <p:nvSpPr>
              <p:cNvPr id="51231" name="Rectangle 56"/>
              <p:cNvSpPr>
                <a:spLocks noChangeArrowheads="1"/>
              </p:cNvSpPr>
              <p:nvPr/>
            </p:nvSpPr>
            <p:spPr bwMode="auto">
              <a:xfrm>
                <a:off x="4069" y="839"/>
                <a:ext cx="246" cy="1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1200">
                    <a:latin typeface="Times New Roman" panose="02020603050405020304" pitchFamily="18" charset="0"/>
                  </a:rPr>
                  <a:t>yes</a:t>
                </a:r>
                <a:endParaRPr lang="en-US" altLang="zh-TW" sz="1200">
                  <a:latin typeface="Times New Roman" panose="02020603050405020304" pitchFamily="18" charset="0"/>
                </a:endParaRPr>
              </a:p>
            </p:txBody>
          </p:sp>
          <p:sp>
            <p:nvSpPr>
              <p:cNvPr id="51232" name="Rectangle 57"/>
              <p:cNvSpPr>
                <a:spLocks noChangeArrowheads="1"/>
              </p:cNvSpPr>
              <p:nvPr/>
            </p:nvSpPr>
            <p:spPr bwMode="auto">
              <a:xfrm>
                <a:off x="3637" y="839"/>
                <a:ext cx="218" cy="1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ctr" eaLnBrk="0" hangingPunct="0"/>
                <a:r>
                  <a:rPr lang="en-US" altLang="zh-TW" sz="1200">
                    <a:latin typeface="Times New Roman" panose="02020603050405020304" pitchFamily="18" charset="0"/>
                  </a:rPr>
                  <a:t>no</a:t>
                </a:r>
                <a:endParaRPr lang="en-US" altLang="zh-TW" sz="1200">
                  <a:latin typeface="Times New Roman" panose="02020603050405020304" pitchFamily="18" charset="0"/>
                </a:endParaRPr>
              </a:p>
            </p:txBody>
          </p:sp>
        </p:grpSp>
      </p:grpSp>
      <p:sp>
        <p:nvSpPr>
          <p:cNvPr id="51208" name="Rectangle 60"/>
          <p:cNvSpPr>
            <a:spLocks noChangeArrowheads="1"/>
          </p:cNvSpPr>
          <p:nvPr/>
        </p:nvSpPr>
        <p:spPr bwMode="auto">
          <a:xfrm>
            <a:off x="615305" y="1903416"/>
            <a:ext cx="6096000"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spcBef>
                <a:spcPts val="0"/>
              </a:spcBef>
              <a:buClr>
                <a:schemeClr val="folHlink"/>
              </a:buClr>
              <a:buSzPct val="60000"/>
              <a:buFont typeface="Wingdings" panose="05000000000000000000" pitchFamily="2" charset="2"/>
              <a:buChar char="l"/>
            </a:pPr>
            <a:r>
              <a:rPr lang="en-US" altLang="zh-TW" sz="2000" dirty="0"/>
              <a:t>Rules are easier to understand than large trees</a:t>
            </a:r>
            <a:endParaRPr lang="en-US" altLang="zh-TW" sz="2000" dirty="0"/>
          </a:p>
          <a:p>
            <a:pPr marL="342900" indent="-342900">
              <a:spcBef>
                <a:spcPts val="0"/>
              </a:spcBef>
              <a:buClr>
                <a:schemeClr val="folHlink"/>
              </a:buClr>
              <a:buSzPct val="60000"/>
              <a:buFont typeface="Wingdings" panose="05000000000000000000" pitchFamily="2" charset="2"/>
              <a:buChar char="l"/>
            </a:pPr>
            <a:r>
              <a:rPr lang="en-US" altLang="zh-TW" sz="2000" dirty="0"/>
              <a:t>One rule is created for each path from the root to a leaf</a:t>
            </a:r>
            <a:endParaRPr lang="en-US" altLang="zh-TW" sz="2000" dirty="0"/>
          </a:p>
          <a:p>
            <a:pPr marL="342900" indent="-342900">
              <a:spcBef>
                <a:spcPts val="0"/>
              </a:spcBef>
              <a:buClr>
                <a:schemeClr val="folHlink"/>
              </a:buClr>
              <a:buSzPct val="60000"/>
              <a:buFont typeface="Wingdings" panose="05000000000000000000" pitchFamily="2" charset="2"/>
              <a:buChar char="l"/>
            </a:pPr>
            <a:r>
              <a:rPr lang="en-US" altLang="zh-TW" sz="2000" dirty="0"/>
              <a:t>Each attribute-value pair along a path forms a conjunction: the leaf holds the class prediction </a:t>
            </a:r>
            <a:endParaRPr lang="en-US" altLang="zh-TW" sz="2000" dirty="0"/>
          </a:p>
          <a:p>
            <a:pPr marL="342900" indent="-342900">
              <a:spcBef>
                <a:spcPts val="0"/>
              </a:spcBef>
              <a:buClr>
                <a:schemeClr val="folHlink"/>
              </a:buClr>
              <a:buSzPct val="60000"/>
              <a:buFont typeface="Wingdings" panose="05000000000000000000" pitchFamily="2" charset="2"/>
              <a:buChar char="l"/>
            </a:pPr>
            <a:r>
              <a:rPr lang="en-US" altLang="zh-TW" sz="2000" dirty="0"/>
              <a:t>Rules are mutually exclusive and exhaustive</a:t>
            </a:r>
            <a:endParaRPr lang="en-US" altLang="zh-TW" sz="20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06">
                                            <p:txEl>
                                              <p:pRg st="0" end="0"/>
                                            </p:txEl>
                                          </p:spTgt>
                                        </p:tgtEl>
                                        <p:attrNameLst>
                                          <p:attrName>style.visibility</p:attrName>
                                        </p:attrNameLst>
                                      </p:cBhvr>
                                      <p:to>
                                        <p:strVal val="visible"/>
                                      </p:to>
                                    </p:set>
                                    <p:animEffect transition="in" filter="fade">
                                      <p:cBhvr>
                                        <p:cTn id="7" dur="500"/>
                                        <p:tgtEl>
                                          <p:spTgt spid="5120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206">
                                            <p:txEl>
                                              <p:pRg st="1" end="1"/>
                                            </p:txEl>
                                          </p:spTgt>
                                        </p:tgtEl>
                                        <p:attrNameLst>
                                          <p:attrName>style.visibility</p:attrName>
                                        </p:attrNameLst>
                                      </p:cBhvr>
                                      <p:to>
                                        <p:strVal val="visible"/>
                                      </p:to>
                                    </p:set>
                                    <p:animEffect transition="in" filter="fade">
                                      <p:cBhvr>
                                        <p:cTn id="10" dur="500"/>
                                        <p:tgtEl>
                                          <p:spTgt spid="5120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1206">
                                            <p:txEl>
                                              <p:pRg st="2" end="2"/>
                                            </p:txEl>
                                          </p:spTgt>
                                        </p:tgtEl>
                                        <p:attrNameLst>
                                          <p:attrName>style.visibility</p:attrName>
                                        </p:attrNameLst>
                                      </p:cBhvr>
                                      <p:to>
                                        <p:strVal val="visible"/>
                                      </p:to>
                                    </p:set>
                                    <p:animEffect transition="in" filter="fade">
                                      <p:cBhvr>
                                        <p:cTn id="13" dur="500"/>
                                        <p:tgtEl>
                                          <p:spTgt spid="51206">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1206">
                                            <p:txEl>
                                              <p:pRg st="3" end="3"/>
                                            </p:txEl>
                                          </p:spTgt>
                                        </p:tgtEl>
                                        <p:attrNameLst>
                                          <p:attrName>style.visibility</p:attrName>
                                        </p:attrNameLst>
                                      </p:cBhvr>
                                      <p:to>
                                        <p:strVal val="visible"/>
                                      </p:to>
                                    </p:set>
                                    <p:animEffect transition="in" filter="fade">
                                      <p:cBhvr>
                                        <p:cTn id="16" dur="500"/>
                                        <p:tgtEl>
                                          <p:spTgt spid="51206">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1206">
                                            <p:txEl>
                                              <p:pRg st="4" end="4"/>
                                            </p:txEl>
                                          </p:spTgt>
                                        </p:tgtEl>
                                        <p:attrNameLst>
                                          <p:attrName>style.visibility</p:attrName>
                                        </p:attrNameLst>
                                      </p:cBhvr>
                                      <p:to>
                                        <p:strVal val="visible"/>
                                      </p:to>
                                    </p:set>
                                    <p:animEffect transition="in" filter="fade">
                                      <p:cBhvr>
                                        <p:cTn id="19" dur="500"/>
                                        <p:tgtEl>
                                          <p:spTgt spid="51206">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1206">
                                            <p:txEl>
                                              <p:pRg st="5" end="5"/>
                                            </p:txEl>
                                          </p:spTgt>
                                        </p:tgtEl>
                                        <p:attrNameLst>
                                          <p:attrName>style.visibility</p:attrName>
                                        </p:attrNameLst>
                                      </p:cBhvr>
                                      <p:to>
                                        <p:strVal val="visible"/>
                                      </p:to>
                                    </p:set>
                                    <p:animEffect transition="in" filter="fade">
                                      <p:cBhvr>
                                        <p:cTn id="22" dur="500"/>
                                        <p:tgtEl>
                                          <p:spTgt spid="512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p:cNvSpPr>
            <a:spLocks noGrp="1" noChangeArrowheads="1"/>
          </p:cNvSpPr>
          <p:nvPr>
            <p:ph type="title"/>
          </p:nvPr>
        </p:nvSpPr>
        <p:spPr>
          <a:xfrm>
            <a:off x="533400" y="1089691"/>
            <a:ext cx="9144000" cy="838200"/>
          </a:xfrm>
          <a:noFill/>
        </p:spPr>
        <p:txBody>
          <a:bodyPr vert="horz" wrap="square" lIns="92075" tIns="46038" rIns="92075" bIns="46038" numCol="1" anchor="b" anchorCtr="0" compatLnSpc="1"/>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Prediction</a:t>
            </a:r>
            <a:r>
              <a:rPr lang="en-US" altLang="zh-TW" sz="7200" dirty="0">
                <a:latin typeface="Arial" panose="020B0604020202020204" pitchFamily="34" charset="0"/>
                <a:ea typeface="新細明體" panose="02020500000000000000" charset="-120"/>
                <a:cs typeface="Arial" panose="020B0604020202020204" pitchFamily="34" charset="0"/>
              </a:rPr>
              <a:t> </a:t>
            </a:r>
            <a:endParaRPr lang="en-US" altLang="zh-TW" sz="7200" dirty="0">
              <a:latin typeface="Arial" panose="020B0604020202020204" pitchFamily="34" charset="0"/>
              <a:ea typeface="新細明體" panose="02020500000000000000" charset="-120"/>
              <a:cs typeface="Arial" panose="020B0604020202020204" pitchFamily="34" charset="0"/>
            </a:endParaRPr>
          </a:p>
        </p:txBody>
      </p:sp>
      <p:grpSp>
        <p:nvGrpSpPr>
          <p:cNvPr id="7174" name="Group 3"/>
          <p:cNvGrpSpPr/>
          <p:nvPr/>
        </p:nvGrpSpPr>
        <p:grpSpPr bwMode="auto">
          <a:xfrm>
            <a:off x="5856291" y="1947186"/>
            <a:ext cx="1889125" cy="1506537"/>
            <a:chOff x="2800" y="989"/>
            <a:chExt cx="1190" cy="949"/>
          </a:xfrm>
        </p:grpSpPr>
        <p:pic>
          <p:nvPicPr>
            <p:cNvPr id="7192" name="Picture 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00" y="989"/>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3" name="Rectangle 5"/>
            <p:cNvSpPr>
              <a:spLocks noChangeArrowheads="1"/>
            </p:cNvSpPr>
            <p:nvPr/>
          </p:nvSpPr>
          <p:spPr bwMode="auto">
            <a:xfrm>
              <a:off x="2960" y="1382"/>
              <a:ext cx="8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eaLnBrk="0" hangingPunct="0"/>
              <a:r>
                <a:rPr lang="en-US" altLang="zh-TW" sz="2400">
                  <a:latin typeface="Times New Roman" panose="02020603050405020304" pitchFamily="18" charset="0"/>
                </a:rPr>
                <a:t>Classifier</a:t>
              </a:r>
              <a:endParaRPr lang="en-US" altLang="zh-TW" sz="2400">
                <a:latin typeface="Times New Roman" panose="02020603050405020304" pitchFamily="18" charset="0"/>
              </a:endParaRPr>
            </a:p>
          </p:txBody>
        </p:sp>
      </p:grpSp>
      <p:grpSp>
        <p:nvGrpSpPr>
          <p:cNvPr id="7175" name="Group 6"/>
          <p:cNvGrpSpPr/>
          <p:nvPr/>
        </p:nvGrpSpPr>
        <p:grpSpPr bwMode="auto">
          <a:xfrm>
            <a:off x="3632204" y="2773366"/>
            <a:ext cx="1698625" cy="1506537"/>
            <a:chOff x="1328" y="1747"/>
            <a:chExt cx="1070" cy="949"/>
          </a:xfrm>
        </p:grpSpPr>
        <p:pic>
          <p:nvPicPr>
            <p:cNvPr id="7190" name="Picture 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28" y="1747"/>
              <a:ext cx="107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91" name="Rectangle 8"/>
            <p:cNvSpPr>
              <a:spLocks noChangeArrowheads="1"/>
            </p:cNvSpPr>
            <p:nvPr/>
          </p:nvSpPr>
          <p:spPr bwMode="auto">
            <a:xfrm>
              <a:off x="1423" y="2000"/>
              <a:ext cx="934"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p>
              <a:pPr algn="ctr" eaLnBrk="0" hangingPunct="0"/>
              <a:r>
                <a:rPr lang="en-US" altLang="zh-TW" sz="2400" dirty="0">
                  <a:latin typeface="Times New Roman" panose="02020603050405020304" pitchFamily="18" charset="0"/>
                </a:rPr>
                <a:t>Testing</a:t>
              </a:r>
              <a:endParaRPr lang="en-US" altLang="zh-TW" sz="2400" dirty="0">
                <a:latin typeface="Times New Roman" panose="02020603050405020304" pitchFamily="18" charset="0"/>
              </a:endParaRPr>
            </a:p>
            <a:p>
              <a:pPr algn="ctr" eaLnBrk="0" hangingPunct="0"/>
              <a:r>
                <a:rPr lang="en-US" altLang="zh-TW" sz="2400" dirty="0">
                  <a:latin typeface="Times New Roman" panose="02020603050405020304" pitchFamily="18" charset="0"/>
                </a:rPr>
                <a:t>Data</a:t>
              </a:r>
              <a:endParaRPr lang="en-US" altLang="zh-TW" sz="2400" dirty="0">
                <a:latin typeface="Times New Roman" panose="02020603050405020304" pitchFamily="18" charset="0"/>
              </a:endParaRPr>
            </a:p>
          </p:txBody>
        </p:sp>
      </p:grpSp>
      <p:graphicFrame>
        <p:nvGraphicFramePr>
          <p:cNvPr id="7176" name="Object 1024"/>
          <p:cNvGraphicFramePr/>
          <p:nvPr/>
        </p:nvGraphicFramePr>
        <p:xfrm>
          <a:off x="1968503" y="4576082"/>
          <a:ext cx="5438775" cy="1765300"/>
        </p:xfrm>
        <a:graphic>
          <a:graphicData uri="http://schemas.openxmlformats.org/presentationml/2006/ole">
            <mc:AlternateContent xmlns:mc="http://schemas.openxmlformats.org/markup-compatibility/2006">
              <mc:Choice xmlns:v="urn:schemas-microsoft-com:vml" Requires="v">
                <p:oleObj spid="_x0000_s7460" name="Worksheet" r:id="rId3" imgW="5438775" imgH="1765300" progId="Excel.Sheet.8">
                  <p:embed/>
                </p:oleObj>
              </mc:Choice>
              <mc:Fallback>
                <p:oleObj name="Worksheet" r:id="rId3" imgW="5438775" imgH="1765300" progId="Excel.Sheet.8">
                  <p:embed/>
                  <p:pic>
                    <p:nvPicPr>
                      <p:cNvPr id="0" name="Object 102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8503" y="4576082"/>
                        <a:ext cx="5438775"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7" name="Line 10"/>
          <p:cNvSpPr>
            <a:spLocks noChangeShapeType="1"/>
          </p:cNvSpPr>
          <p:nvPr/>
        </p:nvSpPr>
        <p:spPr bwMode="auto">
          <a:xfrm flipH="1">
            <a:off x="1996025" y="3875997"/>
            <a:ext cx="1644650" cy="7000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178" name="Line 11"/>
          <p:cNvSpPr>
            <a:spLocks noChangeShapeType="1"/>
          </p:cNvSpPr>
          <p:nvPr/>
        </p:nvSpPr>
        <p:spPr bwMode="auto">
          <a:xfrm>
            <a:off x="5330826" y="3806259"/>
            <a:ext cx="2052756" cy="76982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179" name="AutoShape 12"/>
          <p:cNvSpPr>
            <a:spLocks noChangeArrowheads="1"/>
          </p:cNvSpPr>
          <p:nvPr/>
        </p:nvSpPr>
        <p:spPr bwMode="auto">
          <a:xfrm>
            <a:off x="9317038" y="5000625"/>
            <a:ext cx="546100" cy="592138"/>
          </a:xfrm>
          <a:prstGeom prst="downArrow">
            <a:avLst>
              <a:gd name="adj1" fmla="val 50000"/>
              <a:gd name="adj2" fmla="val 27118"/>
            </a:avLst>
          </a:prstGeom>
          <a:solidFill>
            <a:srgbClr val="2597B8"/>
          </a:solidFill>
          <a:ln w="12700">
            <a:solidFill>
              <a:srgbClr val="000000"/>
            </a:solidFill>
            <a:miter lim="800000"/>
          </a:ln>
        </p:spPr>
        <p:txBody>
          <a:bodyPr wrap="none" anchor="ctr"/>
          <a:lstStyle/>
          <a:p>
            <a:endParaRPr lang="zh-TW" altLang="en-US">
              <a:ea typeface="新細明體" panose="02020500000000000000" charset="-120"/>
            </a:endParaRPr>
          </a:p>
        </p:txBody>
      </p:sp>
      <p:sp>
        <p:nvSpPr>
          <p:cNvPr id="7180" name="Freeform 13"/>
          <p:cNvSpPr/>
          <p:nvPr/>
        </p:nvSpPr>
        <p:spPr bwMode="auto">
          <a:xfrm>
            <a:off x="8047041" y="2173288"/>
            <a:ext cx="941387" cy="766762"/>
          </a:xfrm>
          <a:custGeom>
            <a:avLst/>
            <a:gdLst>
              <a:gd name="T0" fmla="*/ 0 w 593"/>
              <a:gd name="T1" fmla="*/ 2147483647 h 483"/>
              <a:gd name="T2" fmla="*/ 2147483647 w 593"/>
              <a:gd name="T3" fmla="*/ 0 h 483"/>
              <a:gd name="T4" fmla="*/ 2147483647 w 593"/>
              <a:gd name="T5" fmla="*/ 2147483647 h 483"/>
              <a:gd name="T6" fmla="*/ 2147483647 w 593"/>
              <a:gd name="T7" fmla="*/ 2147483647 h 483"/>
              <a:gd name="T8" fmla="*/ 2147483647 w 593"/>
              <a:gd name="T9" fmla="*/ 2147483647 h 483"/>
              <a:gd name="T10" fmla="*/ 2147483647 w 593"/>
              <a:gd name="T11" fmla="*/ 2147483647 h 483"/>
              <a:gd name="T12" fmla="*/ 2147483647 w 593"/>
              <a:gd name="T13" fmla="*/ 2147483647 h 483"/>
              <a:gd name="T14" fmla="*/ 2147483647 w 593"/>
              <a:gd name="T15" fmla="*/ 2147483647 h 483"/>
              <a:gd name="T16" fmla="*/ 2147483647 w 593"/>
              <a:gd name="T17" fmla="*/ 2147483647 h 483"/>
              <a:gd name="T18" fmla="*/ 2147483647 w 593"/>
              <a:gd name="T19" fmla="*/ 2147483647 h 483"/>
              <a:gd name="T20" fmla="*/ 0 w 593"/>
              <a:gd name="T21" fmla="*/ 2147483647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3"/>
              <a:gd name="T34" fmla="*/ 0 h 483"/>
              <a:gd name="T35" fmla="*/ 593 w 593"/>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a:solidFill>
              <a:srgbClr val="000000"/>
            </a:solidFill>
            <a:round/>
          </a:ln>
        </p:spPr>
        <p:txBody>
          <a:bodyPr/>
          <a:lstStyle/>
          <a:p>
            <a:endParaRPr lang="zh-TW" altLang="en-US"/>
          </a:p>
        </p:txBody>
      </p:sp>
      <p:grpSp>
        <p:nvGrpSpPr>
          <p:cNvPr id="7181" name="Group 14"/>
          <p:cNvGrpSpPr/>
          <p:nvPr/>
        </p:nvGrpSpPr>
        <p:grpSpPr bwMode="auto">
          <a:xfrm>
            <a:off x="8170866" y="3187703"/>
            <a:ext cx="1781175" cy="815975"/>
            <a:chOff x="4187" y="2008"/>
            <a:chExt cx="1122" cy="514"/>
          </a:xfrm>
        </p:grpSpPr>
        <p:pic>
          <p:nvPicPr>
            <p:cNvPr id="7188" name="Picture 15"/>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9" name="Rectangle 16"/>
            <p:cNvSpPr>
              <a:spLocks noChangeArrowheads="1"/>
            </p:cNvSpPr>
            <p:nvPr/>
          </p:nvSpPr>
          <p:spPr bwMode="auto">
            <a:xfrm>
              <a:off x="4188" y="2149"/>
              <a:ext cx="111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eaLnBrk="0" hangingPunct="0"/>
              <a:r>
                <a:rPr lang="en-US" altLang="zh-TW" sz="2400">
                  <a:latin typeface="Times New Roman" panose="02020603050405020304" pitchFamily="18" charset="0"/>
                </a:rPr>
                <a:t>Unseen Data</a:t>
              </a:r>
              <a:endParaRPr lang="en-US" altLang="zh-TW" sz="2400">
                <a:latin typeface="Times New Roman" panose="02020603050405020304" pitchFamily="18" charset="0"/>
              </a:endParaRPr>
            </a:p>
          </p:txBody>
        </p:sp>
      </p:grpSp>
      <p:sp>
        <p:nvSpPr>
          <p:cNvPr id="7182" name="Rectangle 17"/>
          <p:cNvSpPr>
            <a:spLocks noChangeArrowheads="1"/>
          </p:cNvSpPr>
          <p:nvPr/>
        </p:nvSpPr>
        <p:spPr bwMode="auto">
          <a:xfrm>
            <a:off x="7826514" y="4262441"/>
            <a:ext cx="2460353" cy="46230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2400">
                <a:latin typeface="Times New Roman" panose="02020603050405020304" pitchFamily="18" charset="0"/>
              </a:rPr>
              <a:t>(Jeff, Professor, 4)</a:t>
            </a:r>
            <a:endParaRPr lang="en-US" altLang="zh-TW" sz="2400">
              <a:latin typeface="Times New Roman" panose="02020603050405020304" pitchFamily="18" charset="0"/>
            </a:endParaRPr>
          </a:p>
        </p:txBody>
      </p:sp>
      <p:sp>
        <p:nvSpPr>
          <p:cNvPr id="7183" name="Line 18"/>
          <p:cNvSpPr>
            <a:spLocks noChangeShapeType="1"/>
          </p:cNvSpPr>
          <p:nvPr/>
        </p:nvSpPr>
        <p:spPr bwMode="auto">
          <a:xfrm flipH="1">
            <a:off x="7829552" y="3903663"/>
            <a:ext cx="333375" cy="3492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184" name="Line 19"/>
          <p:cNvSpPr>
            <a:spLocks noChangeShapeType="1"/>
          </p:cNvSpPr>
          <p:nvPr/>
        </p:nvSpPr>
        <p:spPr bwMode="auto">
          <a:xfrm>
            <a:off x="9952041" y="3875995"/>
            <a:ext cx="331787" cy="36580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185" name="Freeform 20"/>
          <p:cNvSpPr/>
          <p:nvPr/>
        </p:nvSpPr>
        <p:spPr bwMode="auto">
          <a:xfrm>
            <a:off x="4907082" y="2209123"/>
            <a:ext cx="901700" cy="593725"/>
          </a:xfrm>
          <a:custGeom>
            <a:avLst/>
            <a:gdLst>
              <a:gd name="T0" fmla="*/ 2147483647 w 568"/>
              <a:gd name="T1" fmla="*/ 2147483647 h 374"/>
              <a:gd name="T2" fmla="*/ 2147483647 w 568"/>
              <a:gd name="T3" fmla="*/ 2147483647 h 374"/>
              <a:gd name="T4" fmla="*/ 2147483647 w 568"/>
              <a:gd name="T5" fmla="*/ 2147483647 h 374"/>
              <a:gd name="T6" fmla="*/ 2147483647 w 568"/>
              <a:gd name="T7" fmla="*/ 2147483647 h 374"/>
              <a:gd name="T8" fmla="*/ 2147483647 w 568"/>
              <a:gd name="T9" fmla="*/ 2147483647 h 374"/>
              <a:gd name="T10" fmla="*/ 0 w 568"/>
              <a:gd name="T11" fmla="*/ 2147483647 h 374"/>
              <a:gd name="T12" fmla="*/ 2147483647 w 568"/>
              <a:gd name="T13" fmla="*/ 2147483647 h 374"/>
              <a:gd name="T14" fmla="*/ 2147483647 w 568"/>
              <a:gd name="T15" fmla="*/ 2147483647 h 374"/>
              <a:gd name="T16" fmla="*/ 2147483647 w 568"/>
              <a:gd name="T17" fmla="*/ 2147483647 h 374"/>
              <a:gd name="T18" fmla="*/ 2147483647 w 568"/>
              <a:gd name="T19" fmla="*/ 0 h 374"/>
              <a:gd name="T20" fmla="*/ 2147483647 w 568"/>
              <a:gd name="T21" fmla="*/ 2147483647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74"/>
              <a:gd name="T35" fmla="*/ 568 w 568"/>
              <a:gd name="T36" fmla="*/ 374 h 3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a:solidFill>
              <a:srgbClr val="000000"/>
            </a:solidFill>
            <a:round/>
          </a:ln>
        </p:spPr>
        <p:txBody>
          <a:bodyPr/>
          <a:lstStyle/>
          <a:p>
            <a:endParaRPr lang="zh-TW" altLang="en-US"/>
          </a:p>
        </p:txBody>
      </p:sp>
      <p:pic>
        <p:nvPicPr>
          <p:cNvPr id="7186" name="Picture 21"/>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251953" y="5688096"/>
            <a:ext cx="7207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7" name="Rectangle 22"/>
          <p:cNvSpPr>
            <a:spLocks noChangeArrowheads="1"/>
          </p:cNvSpPr>
          <p:nvPr/>
        </p:nvSpPr>
        <p:spPr bwMode="auto">
          <a:xfrm>
            <a:off x="7745416" y="4959353"/>
            <a:ext cx="1525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algn="ctr" eaLnBrk="0" hangingPunct="0"/>
            <a:r>
              <a:rPr lang="en-US" altLang="zh-TW" sz="2800">
                <a:latin typeface="Times New Roman" panose="02020603050405020304" pitchFamily="18" charset="0"/>
              </a:rPr>
              <a:t>Tenured?</a:t>
            </a:r>
            <a:endParaRPr lang="en-US" altLang="zh-TW" sz="280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600200" y="2209800"/>
            <a:ext cx="9275064" cy="1362456"/>
          </a:xfrm>
        </p:spPr>
        <p:txBody>
          <a:bodyPr/>
          <a:lstStyle/>
          <a:p>
            <a:r>
              <a:rPr lang="en-US" altLang="zh-TW" sz="6000" dirty="0">
                <a:latin typeface="Arial" panose="020B0604020202020204" pitchFamily="34" charset="0"/>
                <a:ea typeface="新細明體" panose="02020500000000000000" charset="-120"/>
                <a:cs typeface="Arial" panose="020B0604020202020204" pitchFamily="34" charset="0"/>
              </a:rPr>
              <a:t>Support Vector Machine</a:t>
            </a:r>
            <a:endParaRPr lang="zh-TW" altLang="en-US" dirty="0"/>
          </a:p>
        </p:txBody>
      </p:sp>
      <p:sp>
        <p:nvSpPr>
          <p:cNvPr id="4" name="投影片編號版面配置區 3"/>
          <p:cNvSpPr>
            <a:spLocks noGrp="1"/>
          </p:cNvSpPr>
          <p:nvPr>
            <p:ph type="sldNum" sz="quarter" idx="12"/>
          </p:nvPr>
        </p:nvSpPr>
        <p:spPr/>
        <p:txBody>
          <a:bodyPr/>
          <a:lstStyle/>
          <a:p>
            <a:pPr>
              <a:defRPr/>
            </a:pPr>
            <a:fld id="{5ADB89F8-2A0E-4B58-ACCB-270A2F4E878B}" type="slidenum">
              <a:rPr lang="zh-TW" altLang="en-US" smtClean="0"/>
            </a:fld>
            <a:endParaRPr lang="en-US" altLang="zh-TW"/>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Rectangle 2"/>
          <p:cNvSpPr>
            <a:spLocks noGrp="1" noChangeArrowheads="1"/>
          </p:cNvSpPr>
          <p:nvPr>
            <p:ph type="title"/>
          </p:nvPr>
        </p:nvSpPr>
        <p:spPr>
          <a:xfrm>
            <a:off x="609600" y="1216639"/>
            <a:ext cx="8534400" cy="609600"/>
          </a:xfrm>
        </p:spPr>
        <p:txBody>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Support Vector Machine (SVM)</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76806" name="Rectangle 3"/>
          <p:cNvSpPr>
            <a:spLocks noGrp="1" noChangeArrowheads="1"/>
          </p:cNvSpPr>
          <p:nvPr>
            <p:ph idx="1"/>
          </p:nvPr>
        </p:nvSpPr>
        <p:spPr>
          <a:xfrm>
            <a:off x="666590" y="1905000"/>
            <a:ext cx="10992010" cy="5181600"/>
          </a:xfrm>
        </p:spPr>
        <p:txBody>
          <a:bodyPr/>
          <a:lstStyle/>
          <a:p>
            <a:pPr>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A classification method for both linear and nonlinear data</a:t>
            </a:r>
            <a:endParaRPr lang="en-US" altLang="zh-TW" sz="28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It uses a nonlinear mapping to transform the original training data into a higher dimension</a:t>
            </a:r>
            <a:endParaRPr lang="en-US" altLang="zh-TW" sz="28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With the new dimension, it searches for the linear optimal separating hyperplane (i.e., “decision boundary”)</a:t>
            </a:r>
            <a:endParaRPr lang="en-US" altLang="zh-TW" sz="28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With an appropriate nonlinear mapping to a sufficiently high dimension, data from two classes can always be separated by a hyperplane</a:t>
            </a:r>
            <a:endParaRPr lang="en-US" altLang="zh-TW" sz="28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SVM finds this hyperplane using support vectors (“essential” training tuples) and margins (defined by the support vectors)</a:t>
            </a:r>
            <a:endParaRPr lang="en-US" altLang="zh-TW" sz="2800"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2"/>
          <p:cNvSpPr>
            <a:spLocks noGrp="1" noChangeArrowheads="1"/>
          </p:cNvSpPr>
          <p:nvPr>
            <p:ph type="title"/>
          </p:nvPr>
        </p:nvSpPr>
        <p:spPr/>
        <p:txBody>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SVM—History</a:t>
            </a:r>
            <a:r>
              <a:rPr lang="en-US" altLang="zh-TW" sz="4800" dirty="0">
                <a:ea typeface="新細明體" panose="02020500000000000000" charset="-120"/>
              </a:rPr>
              <a:t> and Applications</a:t>
            </a:r>
            <a:endParaRPr lang="en-US" altLang="zh-TW" sz="4800" dirty="0">
              <a:ea typeface="新細明體" panose="02020500000000000000" charset="-120"/>
            </a:endParaRPr>
          </a:p>
        </p:txBody>
      </p:sp>
      <p:sp>
        <p:nvSpPr>
          <p:cNvPr id="77830" name="Rectangle 3"/>
          <p:cNvSpPr>
            <a:spLocks noGrp="1" noChangeArrowheads="1"/>
          </p:cNvSpPr>
          <p:nvPr>
            <p:ph idx="1"/>
          </p:nvPr>
        </p:nvSpPr>
        <p:spPr>
          <a:xfrm>
            <a:off x="605118" y="1847850"/>
            <a:ext cx="11053482" cy="5181600"/>
          </a:xfrm>
        </p:spPr>
        <p:txBody>
          <a:bodyPr/>
          <a:lstStyle/>
          <a:p>
            <a:pPr>
              <a:spcBef>
                <a:spcPts val="0"/>
              </a:spcBef>
            </a:pPr>
            <a:r>
              <a:rPr lang="en-US" altLang="zh-TW" sz="2400" dirty="0" err="1">
                <a:latin typeface="Arial" panose="020B0604020202020204" pitchFamily="34" charset="0"/>
                <a:ea typeface="新細明體" panose="02020500000000000000" charset="-120"/>
                <a:cs typeface="Arial" panose="020B0604020202020204" pitchFamily="34" charset="0"/>
              </a:rPr>
              <a:t>Vapnik</a:t>
            </a:r>
            <a:r>
              <a:rPr lang="en-US" altLang="zh-TW" sz="2400" dirty="0">
                <a:latin typeface="Arial" panose="020B0604020202020204" pitchFamily="34" charset="0"/>
                <a:ea typeface="新細明體" panose="02020500000000000000" charset="-120"/>
                <a:cs typeface="Arial" panose="020B0604020202020204" pitchFamily="34" charset="0"/>
              </a:rPr>
              <a:t> and colleagues (1992)—groundwork from </a:t>
            </a:r>
            <a:r>
              <a:rPr lang="en-US" altLang="zh-TW" sz="2400" dirty="0" err="1">
                <a:latin typeface="Arial" panose="020B0604020202020204" pitchFamily="34" charset="0"/>
                <a:ea typeface="新細明體" panose="02020500000000000000" charset="-120"/>
                <a:cs typeface="Arial" panose="020B0604020202020204" pitchFamily="34" charset="0"/>
              </a:rPr>
              <a:t>Vapnik</a:t>
            </a:r>
            <a:r>
              <a:rPr lang="en-US" altLang="zh-TW" sz="2400" dirty="0">
                <a:latin typeface="Arial" panose="020B0604020202020204" pitchFamily="34" charset="0"/>
                <a:ea typeface="新細明體" panose="02020500000000000000" charset="-120"/>
                <a:cs typeface="Arial" panose="020B0604020202020204" pitchFamily="34" charset="0"/>
              </a:rPr>
              <a:t> &amp; </a:t>
            </a:r>
            <a:r>
              <a:rPr lang="en-US" altLang="zh-TW" sz="2400" dirty="0" err="1">
                <a:latin typeface="Arial" panose="020B0604020202020204" pitchFamily="34" charset="0"/>
                <a:ea typeface="新細明體" panose="02020500000000000000" charset="-120"/>
                <a:cs typeface="Arial" panose="020B0604020202020204" pitchFamily="34" charset="0"/>
              </a:rPr>
              <a:t>Chervonenkis</a:t>
            </a:r>
            <a:r>
              <a:rPr lang="en-US" altLang="zh-TW" sz="2400" dirty="0">
                <a:latin typeface="Arial" panose="020B0604020202020204" pitchFamily="34" charset="0"/>
                <a:ea typeface="新細明體" panose="02020500000000000000" charset="-120"/>
                <a:cs typeface="Arial" panose="020B0604020202020204" pitchFamily="34" charset="0"/>
              </a:rPr>
              <a:t>’ statistical learning theory in 1960s</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Features: training can be slow but accuracy is high owing to their ability to model complex nonlinear decision boundaries (margin maximization</a:t>
            </a:r>
            <a:r>
              <a:rPr lang="en-US" altLang="zh-TW" sz="2000" dirty="0">
                <a:latin typeface="Arial" panose="020B0604020202020204" pitchFamily="34" charset="0"/>
                <a:ea typeface="新細明體" panose="02020500000000000000" charset="-120"/>
                <a:cs typeface="Arial" panose="020B0604020202020204" pitchFamily="34" charset="0"/>
              </a:rPr>
              <a:t>)</a:t>
            </a:r>
            <a:endParaRPr lang="en-US" altLang="zh-TW" sz="20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Used both for classification and prediction</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Applications: </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handwritten digit recognition, object recognition, speaker identification, benchmarking time-series prediction tests </a:t>
            </a:r>
            <a:endParaRPr lang="en-US" altLang="zh-TW"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3" name="Rectangle 2"/>
          <p:cNvSpPr>
            <a:spLocks noGrp="1" noChangeArrowheads="1"/>
          </p:cNvSpPr>
          <p:nvPr>
            <p:ph type="title"/>
          </p:nvPr>
        </p:nvSpPr>
        <p:spPr/>
        <p:txBody>
          <a:bodyPr>
            <a:normAutofit/>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Support Vector Machine</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78852" name="投影片編號版面配置區 4"/>
          <p:cNvSpPr>
            <a:spLocks noGrp="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3272C5F6-E933-4BE0-84E2-B87878838012}" type="slidenum">
              <a:rPr lang="zh-TW" altLang="en-US" smtClean="0"/>
            </a:fld>
            <a:endParaRPr lang="en-US" altLang="zh-TW"/>
          </a:p>
        </p:txBody>
      </p:sp>
      <p:sp>
        <p:nvSpPr>
          <p:cNvPr id="78854" name="Rectangle 3"/>
          <p:cNvSpPr>
            <a:spLocks noGrp="1" noChangeArrowheads="1"/>
          </p:cNvSpPr>
          <p:nvPr>
            <p:ph type="body" sz="half" idx="4294967295"/>
          </p:nvPr>
        </p:nvSpPr>
        <p:spPr>
          <a:xfrm>
            <a:off x="1981200" y="5972189"/>
            <a:ext cx="8534400" cy="381000"/>
          </a:xfrm>
        </p:spPr>
        <p:txBody>
          <a:bodyPr/>
          <a:lstStyle/>
          <a:p>
            <a:pPr marL="292100" indent="-292100">
              <a:lnSpc>
                <a:spcPct val="90000"/>
              </a:lnSpc>
            </a:pPr>
            <a:r>
              <a:rPr lang="en-US" altLang="zh-TW" sz="2000" dirty="0">
                <a:latin typeface="Arial" panose="020B0604020202020204" pitchFamily="34" charset="0"/>
                <a:ea typeface="新細明體" panose="02020500000000000000" charset="-120"/>
                <a:cs typeface="Arial" panose="020B0604020202020204" pitchFamily="34" charset="0"/>
              </a:rPr>
              <a:t>Find a linear hyperplane (decision boundary) that will separate the data</a:t>
            </a:r>
            <a:endParaRPr lang="en-US" altLang="zh-TW" sz="2000" dirty="0">
              <a:latin typeface="Arial" panose="020B0604020202020204" pitchFamily="34" charset="0"/>
              <a:ea typeface="新細明體" panose="02020500000000000000" charset="-120"/>
              <a:cs typeface="Arial" panose="020B0604020202020204" pitchFamily="34" charset="0"/>
            </a:endParaRPr>
          </a:p>
        </p:txBody>
      </p:sp>
      <p:graphicFrame>
        <p:nvGraphicFramePr>
          <p:cNvPr id="78855" name="Object 4"/>
          <p:cNvGraphicFramePr>
            <a:graphicFrameLocks noGrp="1" noChangeAspect="1"/>
          </p:cNvGraphicFramePr>
          <p:nvPr>
            <p:ph sz="half" idx="4294967295"/>
          </p:nvPr>
        </p:nvGraphicFramePr>
        <p:xfrm>
          <a:off x="4876803" y="1752600"/>
          <a:ext cx="4960937" cy="4535488"/>
        </p:xfrm>
        <a:graphic>
          <a:graphicData uri="http://schemas.openxmlformats.org/presentationml/2006/ole">
            <mc:AlternateContent xmlns:mc="http://schemas.openxmlformats.org/markup-compatibility/2006">
              <mc:Choice xmlns:v="urn:schemas-microsoft-com:vml" Requires="v">
                <p:oleObj spid="_x0000_s79123" name="Visio" r:id="rId1" imgW="7499350" imgH="7268210" progId="Visio.Drawing.6">
                  <p:embed/>
                </p:oleObj>
              </mc:Choice>
              <mc:Fallback>
                <p:oleObj name="Visio" r:id="rId1" imgW="7499350" imgH="7268210" progId="Visio.Drawing.6">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3" y="1752600"/>
                        <a:ext cx="4960937" cy="453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7" name="Rectangle 2"/>
          <p:cNvSpPr>
            <a:spLocks noGrp="1" noChangeArrowheads="1"/>
          </p:cNvSpPr>
          <p:nvPr>
            <p:ph type="title"/>
          </p:nvPr>
        </p:nvSpPr>
        <p:spPr/>
        <p:txBody>
          <a:bodyPr>
            <a:normAutofit/>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Support Vector Machine</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79876" name="投影片編號版面配置區 4"/>
          <p:cNvSpPr>
            <a:spLocks noGrp="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27264652-0A25-406E-BBED-ECDDC9D1C9F3}" type="slidenum">
              <a:rPr lang="zh-TW" altLang="en-US" smtClean="0"/>
            </a:fld>
            <a:endParaRPr lang="en-US" altLang="zh-TW"/>
          </a:p>
        </p:txBody>
      </p:sp>
      <p:sp>
        <p:nvSpPr>
          <p:cNvPr id="79878" name="Rectangle 3"/>
          <p:cNvSpPr>
            <a:spLocks noGrp="1" noChangeArrowheads="1"/>
          </p:cNvSpPr>
          <p:nvPr>
            <p:ph type="body" sz="half" idx="4294967295"/>
          </p:nvPr>
        </p:nvSpPr>
        <p:spPr>
          <a:xfrm>
            <a:off x="1905000" y="5962044"/>
            <a:ext cx="8534400" cy="381000"/>
          </a:xfrm>
        </p:spPr>
        <p:txBody>
          <a:bodyPr/>
          <a:lstStyle/>
          <a:p>
            <a:pPr marL="292100" indent="-292100">
              <a:lnSpc>
                <a:spcPct val="90000"/>
              </a:lnSpc>
            </a:pPr>
            <a:r>
              <a:rPr lang="en-US" altLang="zh-TW" sz="2000" dirty="0">
                <a:latin typeface="Arial" panose="020B0604020202020204" pitchFamily="34" charset="0"/>
                <a:ea typeface="新細明體" panose="02020500000000000000" charset="-120"/>
                <a:cs typeface="Arial" panose="020B0604020202020204" pitchFamily="34" charset="0"/>
              </a:rPr>
              <a:t>One Possible Solution</a:t>
            </a:r>
            <a:endParaRPr lang="en-US" altLang="zh-TW" sz="2000" dirty="0">
              <a:latin typeface="Arial" panose="020B0604020202020204" pitchFamily="34" charset="0"/>
              <a:ea typeface="新細明體" panose="02020500000000000000" charset="-120"/>
              <a:cs typeface="Arial" panose="020B0604020202020204" pitchFamily="34" charset="0"/>
            </a:endParaRPr>
          </a:p>
        </p:txBody>
      </p:sp>
      <p:graphicFrame>
        <p:nvGraphicFramePr>
          <p:cNvPr id="79879" name="Object 4"/>
          <p:cNvGraphicFramePr>
            <a:graphicFrameLocks noGrp="1" noChangeAspect="1"/>
          </p:cNvGraphicFramePr>
          <p:nvPr>
            <p:ph sz="half" idx="4294967295"/>
          </p:nvPr>
        </p:nvGraphicFramePr>
        <p:xfrm>
          <a:off x="4953000" y="1835548"/>
          <a:ext cx="4960937" cy="4535488"/>
        </p:xfrm>
        <a:graphic>
          <a:graphicData uri="http://schemas.openxmlformats.org/presentationml/2006/ole">
            <mc:AlternateContent xmlns:mc="http://schemas.openxmlformats.org/markup-compatibility/2006">
              <mc:Choice xmlns:v="urn:schemas-microsoft-com:vml" Requires="v">
                <p:oleObj spid="_x0000_s80148" name="Visio" r:id="rId1" imgW="7499350" imgH="7268210" progId="Visio.Drawing.6">
                  <p:embed/>
                </p:oleObj>
              </mc:Choice>
              <mc:Fallback>
                <p:oleObj name="Visio" r:id="rId1" imgW="7499350" imgH="7268210" progId="Visio.Drawing.6">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835548"/>
                        <a:ext cx="4960937" cy="453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1" name="Rectangle 2"/>
          <p:cNvSpPr>
            <a:spLocks noGrp="1" noChangeArrowheads="1"/>
          </p:cNvSpPr>
          <p:nvPr>
            <p:ph type="title"/>
          </p:nvPr>
        </p:nvSpPr>
        <p:spPr/>
        <p:txBody>
          <a:bodyPr>
            <a:normAutofit/>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Support Vector Machine</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80900" name="投影片編號版面配置區 4"/>
          <p:cNvSpPr>
            <a:spLocks noGrp="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A9469AD5-ABB5-4E9A-B2A3-2F9DDD9CD756}" type="slidenum">
              <a:rPr lang="zh-TW" altLang="en-US" smtClean="0"/>
            </a:fld>
            <a:endParaRPr lang="en-US" altLang="zh-TW"/>
          </a:p>
        </p:txBody>
      </p:sp>
      <p:sp>
        <p:nvSpPr>
          <p:cNvPr id="80902" name="Rectangle 3"/>
          <p:cNvSpPr>
            <a:spLocks noGrp="1" noChangeArrowheads="1"/>
          </p:cNvSpPr>
          <p:nvPr>
            <p:ph type="body" sz="half" idx="4294967295"/>
          </p:nvPr>
        </p:nvSpPr>
        <p:spPr>
          <a:xfrm>
            <a:off x="2133600" y="5943600"/>
            <a:ext cx="8534400" cy="381000"/>
          </a:xfrm>
        </p:spPr>
        <p:txBody>
          <a:bodyPr/>
          <a:lstStyle/>
          <a:p>
            <a:pPr marL="292100" indent="-292100">
              <a:lnSpc>
                <a:spcPct val="90000"/>
              </a:lnSpc>
            </a:pPr>
            <a:r>
              <a:rPr lang="en-US" altLang="zh-TW" sz="2000" dirty="0">
                <a:latin typeface="Arial" panose="020B0604020202020204" pitchFamily="34" charset="0"/>
                <a:ea typeface="新細明體" panose="02020500000000000000" charset="-120"/>
                <a:cs typeface="Arial" panose="020B0604020202020204" pitchFamily="34" charset="0"/>
              </a:rPr>
              <a:t>Another possible solution</a:t>
            </a:r>
            <a:endParaRPr lang="en-US" altLang="zh-TW" sz="2000" dirty="0">
              <a:latin typeface="Arial" panose="020B0604020202020204" pitchFamily="34" charset="0"/>
              <a:ea typeface="新細明體" panose="02020500000000000000" charset="-120"/>
              <a:cs typeface="Arial" panose="020B0604020202020204" pitchFamily="34" charset="0"/>
            </a:endParaRPr>
          </a:p>
        </p:txBody>
      </p:sp>
      <p:graphicFrame>
        <p:nvGraphicFramePr>
          <p:cNvPr id="80903" name="Object 4"/>
          <p:cNvGraphicFramePr>
            <a:graphicFrameLocks noGrp="1" noChangeAspect="1"/>
          </p:cNvGraphicFramePr>
          <p:nvPr>
            <p:ph sz="half" idx="4294967295"/>
          </p:nvPr>
        </p:nvGraphicFramePr>
        <p:xfrm>
          <a:off x="5181603" y="1787528"/>
          <a:ext cx="4960937" cy="4537075"/>
        </p:xfrm>
        <a:graphic>
          <a:graphicData uri="http://schemas.openxmlformats.org/presentationml/2006/ole">
            <mc:AlternateContent xmlns:mc="http://schemas.openxmlformats.org/markup-compatibility/2006">
              <mc:Choice xmlns:v="urn:schemas-microsoft-com:vml" Requires="v">
                <p:oleObj spid="_x0000_s81173" name="Visio" r:id="rId1" imgW="7499350" imgH="7268210" progId="Visio.Drawing.6">
                  <p:embed/>
                </p:oleObj>
              </mc:Choice>
              <mc:Fallback>
                <p:oleObj name="Visio" r:id="rId1" imgW="7499350" imgH="7268210" progId="Visio.Drawing.6">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3" y="1787528"/>
                        <a:ext cx="4960937" cy="453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2"/>
          <p:cNvSpPr>
            <a:spLocks noGrp="1" noChangeArrowheads="1"/>
          </p:cNvSpPr>
          <p:nvPr>
            <p:ph type="title"/>
          </p:nvPr>
        </p:nvSpPr>
        <p:spPr/>
        <p:txBody>
          <a:bodyPr>
            <a:normAutofit/>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Support Vector Machine</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81924" name="投影片編號版面配置區 4"/>
          <p:cNvSpPr>
            <a:spLocks noGrp="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BF8F3903-5447-4D96-A5C1-FE4D5F0B2005}" type="slidenum">
              <a:rPr lang="zh-TW" altLang="en-US" smtClean="0"/>
            </a:fld>
            <a:endParaRPr lang="en-US" altLang="zh-TW"/>
          </a:p>
        </p:txBody>
      </p:sp>
      <p:sp>
        <p:nvSpPr>
          <p:cNvPr id="81926" name="Rectangle 3"/>
          <p:cNvSpPr>
            <a:spLocks noGrp="1" noChangeArrowheads="1"/>
          </p:cNvSpPr>
          <p:nvPr>
            <p:ph type="body" sz="half" idx="4294967295"/>
          </p:nvPr>
        </p:nvSpPr>
        <p:spPr>
          <a:xfrm>
            <a:off x="2133600" y="5943600"/>
            <a:ext cx="8534400" cy="381000"/>
          </a:xfrm>
        </p:spPr>
        <p:txBody>
          <a:bodyPr/>
          <a:lstStyle/>
          <a:p>
            <a:pPr marL="292100" indent="-292100">
              <a:lnSpc>
                <a:spcPct val="90000"/>
              </a:lnSpc>
            </a:pPr>
            <a:r>
              <a:rPr lang="en-US" altLang="zh-TW" sz="2000" dirty="0">
                <a:latin typeface="Arial" panose="020B0604020202020204" pitchFamily="34" charset="0"/>
                <a:ea typeface="新細明體" panose="02020500000000000000" charset="-120"/>
                <a:cs typeface="Arial" panose="020B0604020202020204" pitchFamily="34" charset="0"/>
              </a:rPr>
              <a:t>Other possible solutions</a:t>
            </a:r>
            <a:endParaRPr lang="en-US" altLang="zh-TW" sz="2000" dirty="0">
              <a:latin typeface="Arial" panose="020B0604020202020204" pitchFamily="34" charset="0"/>
              <a:ea typeface="新細明體" panose="02020500000000000000" charset="-120"/>
              <a:cs typeface="Arial" panose="020B0604020202020204" pitchFamily="34" charset="0"/>
            </a:endParaRPr>
          </a:p>
        </p:txBody>
      </p:sp>
      <p:graphicFrame>
        <p:nvGraphicFramePr>
          <p:cNvPr id="81927" name="Object 4"/>
          <p:cNvGraphicFramePr>
            <a:graphicFrameLocks noGrp="1" noChangeAspect="1"/>
          </p:cNvGraphicFramePr>
          <p:nvPr>
            <p:ph sz="half" idx="4294967295"/>
          </p:nvPr>
        </p:nvGraphicFramePr>
        <p:xfrm>
          <a:off x="5181600" y="1882388"/>
          <a:ext cx="4957762" cy="4535487"/>
        </p:xfrm>
        <a:graphic>
          <a:graphicData uri="http://schemas.openxmlformats.org/presentationml/2006/ole">
            <mc:AlternateContent xmlns:mc="http://schemas.openxmlformats.org/markup-compatibility/2006">
              <mc:Choice xmlns:v="urn:schemas-microsoft-com:vml" Requires="v">
                <p:oleObj spid="_x0000_s82201" name="Visio" r:id="rId1" imgW="7499350" imgH="7268210" progId="Visio.Drawing.6">
                  <p:embed/>
                </p:oleObj>
              </mc:Choice>
              <mc:Fallback>
                <p:oleObj name="Visio" r:id="rId1" imgW="7499350" imgH="7268210" progId="Visio.Drawing.6">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882388"/>
                        <a:ext cx="4957762" cy="453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20005" name="Line 5"/>
          <p:cNvSpPr>
            <a:spLocks noChangeShapeType="1"/>
          </p:cNvSpPr>
          <p:nvPr/>
        </p:nvSpPr>
        <p:spPr bwMode="auto">
          <a:xfrm>
            <a:off x="5486403" y="3581400"/>
            <a:ext cx="4213225" cy="1455738"/>
          </a:xfrm>
          <a:prstGeom prst="line">
            <a:avLst/>
          </a:prstGeom>
          <a:noFill/>
          <a:ln w="19050">
            <a:solidFill>
              <a:srgbClr val="FF0000"/>
            </a:solidFill>
            <a:prstDash val="lgDash"/>
            <a:round/>
          </a:ln>
          <a:extLst>
            <a:ext uri="{909E8E84-426E-40DD-AFC4-6F175D3DCCD1}">
              <a14:hiddenFill xmlns:a14="http://schemas.microsoft.com/office/drawing/2010/main">
                <a:noFill/>
              </a14:hiddenFill>
            </a:ext>
          </a:extLst>
        </p:spPr>
        <p:txBody>
          <a:bodyPr/>
          <a:lstStyle/>
          <a:p>
            <a:endParaRPr lang="zh-TW" altLang="en-US"/>
          </a:p>
        </p:txBody>
      </p:sp>
      <p:sp>
        <p:nvSpPr>
          <p:cNvPr id="1920006" name="Line 6"/>
          <p:cNvSpPr>
            <a:spLocks noChangeShapeType="1"/>
          </p:cNvSpPr>
          <p:nvPr/>
        </p:nvSpPr>
        <p:spPr bwMode="auto">
          <a:xfrm>
            <a:off x="5486403" y="3429000"/>
            <a:ext cx="4213225" cy="1392238"/>
          </a:xfrm>
          <a:prstGeom prst="line">
            <a:avLst/>
          </a:prstGeom>
          <a:noFill/>
          <a:ln w="19050">
            <a:solidFill>
              <a:srgbClr val="FF0000"/>
            </a:solidFill>
            <a:prstDash val="lgDash"/>
            <a:round/>
          </a:ln>
          <a:extLst>
            <a:ext uri="{909E8E84-426E-40DD-AFC4-6F175D3DCCD1}">
              <a14:hiddenFill xmlns:a14="http://schemas.microsoft.com/office/drawing/2010/main">
                <a:noFill/>
              </a14:hiddenFill>
            </a:ext>
          </a:extLst>
        </p:spPr>
        <p:txBody>
          <a:bodyPr/>
          <a:lstStyle/>
          <a:p>
            <a:endParaRPr lang="zh-TW" altLang="en-US"/>
          </a:p>
        </p:txBody>
      </p:sp>
      <p:sp>
        <p:nvSpPr>
          <p:cNvPr id="1920007" name="Line 7"/>
          <p:cNvSpPr>
            <a:spLocks noChangeShapeType="1"/>
          </p:cNvSpPr>
          <p:nvPr/>
        </p:nvSpPr>
        <p:spPr bwMode="auto">
          <a:xfrm>
            <a:off x="5486403" y="2590800"/>
            <a:ext cx="4213225" cy="2209800"/>
          </a:xfrm>
          <a:prstGeom prst="line">
            <a:avLst/>
          </a:prstGeom>
          <a:noFill/>
          <a:ln w="19050">
            <a:solidFill>
              <a:srgbClr val="FF0000"/>
            </a:solidFill>
            <a:prstDash val="lgDash"/>
            <a:round/>
          </a:ln>
          <a:extLst>
            <a:ext uri="{909E8E84-426E-40DD-AFC4-6F175D3DCCD1}">
              <a14:hiddenFill xmlns:a14="http://schemas.microsoft.com/office/drawing/2010/main">
                <a:noFill/>
              </a14:hiddenFill>
            </a:ext>
          </a:extLst>
        </p:spPr>
        <p:txBody>
          <a:bodyPr/>
          <a:lstStyle/>
          <a:p>
            <a:endParaRPr lang="zh-TW" altLang="en-US"/>
          </a:p>
        </p:txBody>
      </p:sp>
      <p:sp>
        <p:nvSpPr>
          <p:cNvPr id="1920008" name="Line 8"/>
          <p:cNvSpPr>
            <a:spLocks noChangeShapeType="1"/>
          </p:cNvSpPr>
          <p:nvPr/>
        </p:nvSpPr>
        <p:spPr bwMode="auto">
          <a:xfrm>
            <a:off x="5486403" y="3429000"/>
            <a:ext cx="4213225" cy="1968500"/>
          </a:xfrm>
          <a:prstGeom prst="line">
            <a:avLst/>
          </a:prstGeom>
          <a:noFill/>
          <a:ln w="19050">
            <a:solidFill>
              <a:srgbClr val="FF0000"/>
            </a:solidFill>
            <a:prstDash val="lgDash"/>
            <a:round/>
          </a:ln>
          <a:extLst>
            <a:ext uri="{909E8E84-426E-40DD-AFC4-6F175D3DCCD1}">
              <a14:hiddenFill xmlns:a14="http://schemas.microsoft.com/office/drawing/2010/main">
                <a:noFill/>
              </a14:hiddenFill>
            </a:ext>
          </a:extLst>
        </p:spPr>
        <p:txBody>
          <a:bodyPr/>
          <a:lstStyle/>
          <a:p>
            <a:endParaRPr lang="zh-TW" altLang="en-US"/>
          </a:p>
        </p:txBody>
      </p:sp>
      <p:sp>
        <p:nvSpPr>
          <p:cNvPr id="1920009" name="Line 9"/>
          <p:cNvSpPr>
            <a:spLocks noChangeShapeType="1"/>
          </p:cNvSpPr>
          <p:nvPr/>
        </p:nvSpPr>
        <p:spPr bwMode="auto">
          <a:xfrm>
            <a:off x="5486403" y="3276603"/>
            <a:ext cx="4213225" cy="1616075"/>
          </a:xfrm>
          <a:prstGeom prst="line">
            <a:avLst/>
          </a:prstGeom>
          <a:noFill/>
          <a:ln w="19050">
            <a:solidFill>
              <a:srgbClr val="FF0000"/>
            </a:solidFill>
            <a:prstDash val="lgDash"/>
            <a:round/>
          </a:ln>
          <a:extLst>
            <a:ext uri="{909E8E84-426E-40DD-AFC4-6F175D3DCCD1}">
              <a14:hiddenFill xmlns:a14="http://schemas.microsoft.com/office/drawing/2010/main">
                <a:noFill/>
              </a14:hiddenFill>
            </a:ext>
          </a:extLst>
        </p:spPr>
        <p:txBody>
          <a:bodyPr/>
          <a:lstStyle/>
          <a:p>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499"/>
                                          </p:stCondLst>
                                        </p:cTn>
                                        <p:tgtEl>
                                          <p:spTgt spid="1920006"/>
                                        </p:tgtEl>
                                        <p:attrNameLst>
                                          <p:attrName>style.visibility</p:attrName>
                                        </p:attrNameLst>
                                      </p:cBhvr>
                                      <p:to>
                                        <p:strVal val="visible"/>
                                      </p:to>
                                    </p:set>
                                  </p:childTnLst>
                                </p:cTn>
                              </p:par>
                            </p:childTnLst>
                          </p:cTn>
                        </p:par>
                        <p:par>
                          <p:cTn id="7" fill="hold">
                            <p:stCondLst>
                              <p:cond delay="1000"/>
                            </p:stCondLst>
                            <p:childTnLst>
                              <p:par>
                                <p:cTn id="8" presetID="1" presetClass="entr" presetSubtype="0" fill="hold" grpId="0" nodeType="afterEffect">
                                  <p:stCondLst>
                                    <p:cond delay="500"/>
                                  </p:stCondLst>
                                  <p:childTnLst>
                                    <p:set>
                                      <p:cBhvr>
                                        <p:cTn id="9" dur="1" fill="hold">
                                          <p:stCondLst>
                                            <p:cond delay="499"/>
                                          </p:stCondLst>
                                        </p:cTn>
                                        <p:tgtEl>
                                          <p:spTgt spid="1920007"/>
                                        </p:tgtEl>
                                        <p:attrNameLst>
                                          <p:attrName>style.visibility</p:attrName>
                                        </p:attrNameLst>
                                      </p:cBhvr>
                                      <p:to>
                                        <p:strVal val="visible"/>
                                      </p:to>
                                    </p:set>
                                  </p:childTnLst>
                                </p:cTn>
                              </p:par>
                            </p:childTnLst>
                          </p:cTn>
                        </p:par>
                        <p:par>
                          <p:cTn id="10" fill="hold">
                            <p:stCondLst>
                              <p:cond delay="2000"/>
                            </p:stCondLst>
                            <p:childTnLst>
                              <p:par>
                                <p:cTn id="11" presetID="1" presetClass="entr" presetSubtype="0" fill="hold" grpId="0" nodeType="afterEffect">
                                  <p:stCondLst>
                                    <p:cond delay="500"/>
                                  </p:stCondLst>
                                  <p:childTnLst>
                                    <p:set>
                                      <p:cBhvr>
                                        <p:cTn id="12" dur="1" fill="hold">
                                          <p:stCondLst>
                                            <p:cond delay="499"/>
                                          </p:stCondLst>
                                        </p:cTn>
                                        <p:tgtEl>
                                          <p:spTgt spid="1920008"/>
                                        </p:tgtEl>
                                        <p:attrNameLst>
                                          <p:attrName>style.visibility</p:attrName>
                                        </p:attrNameLst>
                                      </p:cBhvr>
                                      <p:to>
                                        <p:strVal val="visible"/>
                                      </p:to>
                                    </p:set>
                                  </p:childTnLst>
                                </p:cTn>
                              </p:par>
                            </p:childTnLst>
                          </p:cTn>
                        </p:par>
                        <p:par>
                          <p:cTn id="13" fill="hold">
                            <p:stCondLst>
                              <p:cond delay="3000"/>
                            </p:stCondLst>
                            <p:childTnLst>
                              <p:par>
                                <p:cTn id="14" presetID="1" presetClass="entr" presetSubtype="0" fill="hold" grpId="0" nodeType="afterEffect">
                                  <p:stCondLst>
                                    <p:cond delay="500"/>
                                  </p:stCondLst>
                                  <p:childTnLst>
                                    <p:set>
                                      <p:cBhvr>
                                        <p:cTn id="15" dur="1" fill="hold">
                                          <p:stCondLst>
                                            <p:cond delay="499"/>
                                          </p:stCondLst>
                                        </p:cTn>
                                        <p:tgtEl>
                                          <p:spTgt spid="1920005"/>
                                        </p:tgtEl>
                                        <p:attrNameLst>
                                          <p:attrName>style.visibility</p:attrName>
                                        </p:attrNameLst>
                                      </p:cBhvr>
                                      <p:to>
                                        <p:strVal val="visible"/>
                                      </p:to>
                                    </p:set>
                                  </p:childTnLst>
                                </p:cTn>
                              </p:par>
                            </p:childTnLst>
                          </p:cTn>
                        </p:par>
                        <p:par>
                          <p:cTn id="16" fill="hold">
                            <p:stCondLst>
                              <p:cond delay="4000"/>
                            </p:stCondLst>
                            <p:childTnLst>
                              <p:par>
                                <p:cTn id="17" presetID="1" presetClass="entr" presetSubtype="0" fill="hold" grpId="0" nodeType="afterEffect">
                                  <p:stCondLst>
                                    <p:cond delay="500"/>
                                  </p:stCondLst>
                                  <p:childTnLst>
                                    <p:set>
                                      <p:cBhvr>
                                        <p:cTn id="18" dur="1" fill="hold">
                                          <p:stCondLst>
                                            <p:cond delay="499"/>
                                          </p:stCondLst>
                                        </p:cTn>
                                        <p:tgtEl>
                                          <p:spTgt spid="19200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0005" grpId="0" animBg="1"/>
      <p:bldP spid="1920006" grpId="0" animBg="1"/>
      <p:bldP spid="1920007" grpId="0" animBg="1"/>
      <p:bldP spid="1920008" grpId="0" animBg="1"/>
      <p:bldP spid="192000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9" name="Rectangle 2"/>
          <p:cNvSpPr>
            <a:spLocks noGrp="1" noChangeArrowheads="1"/>
          </p:cNvSpPr>
          <p:nvPr>
            <p:ph type="title"/>
          </p:nvPr>
        </p:nvSpPr>
        <p:spPr/>
        <p:txBody>
          <a:bodyPr>
            <a:normAutofit/>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Support Vector Machine</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82948" name="投影片編號版面配置區 4"/>
          <p:cNvSpPr>
            <a:spLocks noGrp="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393892E3-66C2-4564-B3BD-41B1FED40A66}" type="slidenum">
              <a:rPr lang="zh-TW" altLang="en-US" smtClean="0"/>
            </a:fld>
            <a:endParaRPr lang="en-US" altLang="zh-TW"/>
          </a:p>
        </p:txBody>
      </p:sp>
      <p:sp>
        <p:nvSpPr>
          <p:cNvPr id="82950" name="Rectangle 3"/>
          <p:cNvSpPr>
            <a:spLocks noGrp="1" noChangeArrowheads="1"/>
          </p:cNvSpPr>
          <p:nvPr>
            <p:ph type="body" sz="half" idx="4294967295"/>
          </p:nvPr>
        </p:nvSpPr>
        <p:spPr>
          <a:xfrm>
            <a:off x="1989137" y="5486400"/>
            <a:ext cx="8534400" cy="762000"/>
          </a:xfrm>
        </p:spPr>
        <p:txBody>
          <a:bodyPr/>
          <a:lstStyle/>
          <a:p>
            <a:pPr marL="292100" indent="-292100"/>
            <a:r>
              <a:rPr lang="en-US" altLang="zh-TW" sz="2000" dirty="0">
                <a:latin typeface="Arial" panose="020B0604020202020204" pitchFamily="34" charset="0"/>
                <a:ea typeface="新細明體" panose="02020500000000000000" charset="-120"/>
                <a:cs typeface="Arial" panose="020B0604020202020204" pitchFamily="34" charset="0"/>
              </a:rPr>
              <a:t>Which one is better? B1 or B2?</a:t>
            </a:r>
            <a:endParaRPr lang="en-US" altLang="zh-TW" sz="2000" dirty="0">
              <a:latin typeface="Arial" panose="020B0604020202020204" pitchFamily="34" charset="0"/>
              <a:ea typeface="新細明體" panose="02020500000000000000" charset="-120"/>
              <a:cs typeface="Arial" panose="020B0604020202020204" pitchFamily="34" charset="0"/>
            </a:endParaRPr>
          </a:p>
          <a:p>
            <a:pPr marL="292100" indent="-292100"/>
            <a:r>
              <a:rPr lang="en-US" altLang="zh-TW" sz="2000" dirty="0">
                <a:latin typeface="Arial" panose="020B0604020202020204" pitchFamily="34" charset="0"/>
                <a:ea typeface="新細明體" panose="02020500000000000000" charset="-120"/>
                <a:cs typeface="Arial" panose="020B0604020202020204" pitchFamily="34" charset="0"/>
              </a:rPr>
              <a:t>How do you define better?</a:t>
            </a:r>
            <a:endParaRPr lang="en-US" altLang="zh-TW" sz="2000" dirty="0">
              <a:latin typeface="Arial" panose="020B0604020202020204" pitchFamily="34" charset="0"/>
              <a:ea typeface="新細明體" panose="02020500000000000000" charset="-120"/>
              <a:cs typeface="Arial" panose="020B0604020202020204" pitchFamily="34" charset="0"/>
            </a:endParaRPr>
          </a:p>
        </p:txBody>
      </p:sp>
      <p:graphicFrame>
        <p:nvGraphicFramePr>
          <p:cNvPr id="82951" name="Object 4"/>
          <p:cNvGraphicFramePr>
            <a:graphicFrameLocks noGrp="1" noChangeAspect="1"/>
          </p:cNvGraphicFramePr>
          <p:nvPr>
            <p:ph sz="half" idx="4294967295"/>
          </p:nvPr>
        </p:nvGraphicFramePr>
        <p:xfrm>
          <a:off x="5562603" y="1847088"/>
          <a:ext cx="4960937" cy="4535488"/>
        </p:xfrm>
        <a:graphic>
          <a:graphicData uri="http://schemas.openxmlformats.org/presentationml/2006/ole">
            <mc:AlternateContent xmlns:mc="http://schemas.openxmlformats.org/markup-compatibility/2006">
              <mc:Choice xmlns:v="urn:schemas-microsoft-com:vml" Requires="v">
                <p:oleObj spid="_x0000_s83219" name="Visio" r:id="rId1" imgW="7499350" imgH="7268210" progId="Visio.Drawing.6">
                  <p:embed/>
                </p:oleObj>
              </mc:Choice>
              <mc:Fallback>
                <p:oleObj name="Visio" r:id="rId1" imgW="7499350" imgH="7268210" progId="Visio.Drawing.6">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3" y="1847088"/>
                        <a:ext cx="4960937" cy="453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3" name="Rectangle 2"/>
          <p:cNvSpPr>
            <a:spLocks noGrp="1" noChangeArrowheads="1"/>
          </p:cNvSpPr>
          <p:nvPr>
            <p:ph type="title"/>
          </p:nvPr>
        </p:nvSpPr>
        <p:spPr/>
        <p:txBody>
          <a:bodyPr>
            <a:normAutofit/>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Support Vector Machine</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83972" name="投影片編號版面配置區 4"/>
          <p:cNvSpPr>
            <a:spLocks noGrp="1"/>
          </p:cNvSpPr>
          <p:nvPr>
            <p:ph type="sldNum" sz="quarter" idx="4"/>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991DE237-60E2-4F9E-BFFA-ADE799556928}" type="slidenum">
              <a:rPr lang="zh-TW" altLang="en-US" smtClean="0"/>
            </a:fld>
            <a:endParaRPr lang="en-US" altLang="zh-TW"/>
          </a:p>
        </p:txBody>
      </p:sp>
      <p:sp>
        <p:nvSpPr>
          <p:cNvPr id="83974" name="Rectangle 3"/>
          <p:cNvSpPr>
            <a:spLocks noGrp="1" noChangeArrowheads="1"/>
          </p:cNvSpPr>
          <p:nvPr>
            <p:ph type="body" sz="half" idx="4294967295"/>
          </p:nvPr>
        </p:nvSpPr>
        <p:spPr>
          <a:xfrm>
            <a:off x="1905000" y="5334000"/>
            <a:ext cx="3657600" cy="381000"/>
          </a:xfrm>
        </p:spPr>
        <p:txBody>
          <a:bodyPr/>
          <a:lstStyle/>
          <a:p>
            <a:pPr marL="292100" indent="-292100">
              <a:lnSpc>
                <a:spcPct val="90000"/>
              </a:lnSpc>
            </a:pPr>
            <a:r>
              <a:rPr lang="en-US" altLang="zh-TW" sz="2000" dirty="0">
                <a:latin typeface="Arial" panose="020B0604020202020204" pitchFamily="34" charset="0"/>
                <a:ea typeface="新細明體" panose="02020500000000000000" charset="-120"/>
                <a:cs typeface="Arial" panose="020B0604020202020204" pitchFamily="34" charset="0"/>
              </a:rPr>
              <a:t>Find hyperplane </a:t>
            </a:r>
            <a:r>
              <a:rPr lang="en-US" altLang="zh-TW" sz="2000" dirty="0">
                <a:solidFill>
                  <a:schemeClr val="accent2"/>
                </a:solidFill>
                <a:latin typeface="Arial" panose="020B0604020202020204" pitchFamily="34" charset="0"/>
                <a:ea typeface="新細明體" panose="02020500000000000000" charset="-120"/>
                <a:cs typeface="Arial" panose="020B0604020202020204" pitchFamily="34" charset="0"/>
              </a:rPr>
              <a:t>maximizes</a:t>
            </a:r>
            <a:r>
              <a:rPr lang="en-US" altLang="zh-TW" sz="2000" dirty="0">
                <a:latin typeface="Arial" panose="020B0604020202020204" pitchFamily="34" charset="0"/>
                <a:ea typeface="新細明體" panose="02020500000000000000" charset="-120"/>
                <a:cs typeface="Arial" panose="020B0604020202020204" pitchFamily="34" charset="0"/>
              </a:rPr>
              <a:t> the margin =&gt; B1 is better than B2</a:t>
            </a:r>
            <a:endParaRPr lang="en-US" altLang="zh-TW" sz="2000" dirty="0">
              <a:latin typeface="Arial" panose="020B0604020202020204" pitchFamily="34" charset="0"/>
              <a:ea typeface="新細明體" panose="02020500000000000000" charset="-120"/>
              <a:cs typeface="Arial" panose="020B0604020202020204" pitchFamily="34" charset="0"/>
            </a:endParaRPr>
          </a:p>
        </p:txBody>
      </p:sp>
      <p:graphicFrame>
        <p:nvGraphicFramePr>
          <p:cNvPr id="83975" name="Object 4"/>
          <p:cNvGraphicFramePr>
            <a:graphicFrameLocks noGrp="1" noChangeAspect="1"/>
          </p:cNvGraphicFramePr>
          <p:nvPr>
            <p:ph sz="half" idx="4294967295"/>
          </p:nvPr>
        </p:nvGraphicFramePr>
        <p:xfrm>
          <a:off x="5326066" y="1882384"/>
          <a:ext cx="4960937" cy="4535488"/>
        </p:xfrm>
        <a:graphic>
          <a:graphicData uri="http://schemas.openxmlformats.org/presentationml/2006/ole">
            <mc:AlternateContent xmlns:mc="http://schemas.openxmlformats.org/markup-compatibility/2006">
              <mc:Choice xmlns:v="urn:schemas-microsoft-com:vml" Requires="v">
                <p:oleObj spid="_x0000_s84243" name="Visio" r:id="rId1" imgW="7499350" imgH="7268210" progId="Visio.Drawing.6">
                  <p:embed/>
                </p:oleObj>
              </mc:Choice>
              <mc:Fallback>
                <p:oleObj name="Visio" r:id="rId1" imgW="7499350" imgH="7268210" progId="Visio.Drawing.6">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6066" y="1882384"/>
                        <a:ext cx="4960937" cy="453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 name="圖片 1"/>
          <p:cNvPicPr>
            <a:picLocks noChangeAspect="1"/>
          </p:cNvPicPr>
          <p:nvPr/>
        </p:nvPicPr>
        <p:blipFill>
          <a:blip r:embed="rId3"/>
          <a:stretch>
            <a:fillRect/>
          </a:stretch>
        </p:blipFill>
        <p:spPr>
          <a:xfrm>
            <a:off x="1028700" y="2947035"/>
            <a:ext cx="4297680" cy="12877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7" name="Rectangle 2"/>
          <p:cNvSpPr>
            <a:spLocks noGrp="1" noChangeArrowheads="1"/>
          </p:cNvSpPr>
          <p:nvPr>
            <p:ph type="title"/>
          </p:nvPr>
        </p:nvSpPr>
        <p:spPr/>
        <p:txBody>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Support Vector Machine</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graphicFrame>
        <p:nvGraphicFramePr>
          <p:cNvPr id="84998" name="Object 3"/>
          <p:cNvGraphicFramePr>
            <a:graphicFrameLocks noGrp="1" noChangeAspect="1"/>
          </p:cNvGraphicFramePr>
          <p:nvPr>
            <p:ph sz="half" idx="4294967295"/>
          </p:nvPr>
        </p:nvGraphicFramePr>
        <p:xfrm>
          <a:off x="6588806" y="1847850"/>
          <a:ext cx="4960937" cy="4535488"/>
        </p:xfrm>
        <a:graphic>
          <a:graphicData uri="http://schemas.openxmlformats.org/presentationml/2006/ole">
            <mc:AlternateContent xmlns:mc="http://schemas.openxmlformats.org/markup-compatibility/2006">
              <mc:Choice xmlns:v="urn:schemas-microsoft-com:vml" Requires="v">
                <p:oleObj spid="_x0000_s159316" name="Visio" r:id="rId1" imgW="7499350" imgH="7268210" progId="Visio.Drawing.6">
                  <p:embed/>
                </p:oleObj>
              </mc:Choice>
              <mc:Fallback>
                <p:oleObj name="Visio" r:id="rId1" imgW="7499350" imgH="7268210" progId="Visio.Drawing.6">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8806" y="1847850"/>
                        <a:ext cx="4960937" cy="453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85002" name="Object 7"/>
          <p:cNvGraphicFramePr>
            <a:graphicFrameLocks noChangeAspect="1"/>
          </p:cNvGraphicFramePr>
          <p:nvPr/>
        </p:nvGraphicFramePr>
        <p:xfrm>
          <a:off x="9069274" y="5254825"/>
          <a:ext cx="1571625" cy="319088"/>
        </p:xfrm>
        <a:graphic>
          <a:graphicData uri="http://schemas.openxmlformats.org/presentationml/2006/ole">
            <mc:AlternateContent xmlns:mc="http://schemas.openxmlformats.org/markup-compatibility/2006">
              <mc:Choice xmlns:v="urn:schemas-microsoft-com:vml" Requires="v">
                <p:oleObj spid="_x0000_s159317" name="Equation" r:id="rId3" imgW="875665" imgH="177800" progId="Equation.3">
                  <p:embed/>
                </p:oleObj>
              </mc:Choice>
              <mc:Fallback>
                <p:oleObj name="Equation" r:id="rId3" imgW="875665" imgH="1778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9274" y="5254825"/>
                        <a:ext cx="1571625"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4" name="Object 9"/>
          <p:cNvGraphicFramePr>
            <a:graphicFrameLocks noChangeAspect="1"/>
          </p:cNvGraphicFramePr>
          <p:nvPr/>
        </p:nvGraphicFramePr>
        <p:xfrm>
          <a:off x="9463769" y="3800274"/>
          <a:ext cx="1571625" cy="319088"/>
        </p:xfrm>
        <a:graphic>
          <a:graphicData uri="http://schemas.openxmlformats.org/presentationml/2006/ole">
            <mc:AlternateContent xmlns:mc="http://schemas.openxmlformats.org/markup-compatibility/2006">
              <mc:Choice xmlns:v="urn:schemas-microsoft-com:vml" Requires="v">
                <p:oleObj spid="_x0000_s159318" name="Equation" r:id="rId5" imgW="875665" imgH="177800" progId="Equation.3">
                  <p:embed/>
                </p:oleObj>
              </mc:Choice>
              <mc:Fallback>
                <p:oleObj name="Equation" r:id="rId5" imgW="875665" imgH="177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63769" y="3800274"/>
                        <a:ext cx="1571625"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5" name="Object 10"/>
          <p:cNvGraphicFramePr>
            <a:graphicFrameLocks noChangeAspect="1"/>
          </p:cNvGraphicFramePr>
          <p:nvPr/>
        </p:nvGraphicFramePr>
        <p:xfrm>
          <a:off x="2843891" y="5042296"/>
          <a:ext cx="3937000" cy="839787"/>
        </p:xfrm>
        <a:graphic>
          <a:graphicData uri="http://schemas.openxmlformats.org/presentationml/2006/ole">
            <mc:AlternateContent xmlns:mc="http://schemas.openxmlformats.org/markup-compatibility/2006">
              <mc:Choice xmlns:v="urn:schemas-microsoft-com:vml" Requires="v">
                <p:oleObj spid="_x0000_s159319" name="Equation" r:id="rId7" imgW="1879600" imgH="457200" progId="Equation.3">
                  <p:embed/>
                </p:oleObj>
              </mc:Choice>
              <mc:Fallback>
                <p:oleObj name="Equation" r:id="rId7" imgW="1879600" imgH="4572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43891" y="5042296"/>
                        <a:ext cx="3937000" cy="839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5006" name="Object 11"/>
          <p:cNvGraphicFramePr>
            <a:graphicFrameLocks noChangeAspect="1"/>
          </p:cNvGraphicFramePr>
          <p:nvPr/>
        </p:nvGraphicFramePr>
        <p:xfrm>
          <a:off x="4623535" y="3022597"/>
          <a:ext cx="1798637" cy="752475"/>
        </p:xfrm>
        <a:graphic>
          <a:graphicData uri="http://schemas.openxmlformats.org/presentationml/2006/ole">
            <mc:AlternateContent xmlns:mc="http://schemas.openxmlformats.org/markup-compatibility/2006">
              <mc:Choice xmlns:v="urn:schemas-microsoft-com:vml" Requires="v">
                <p:oleObj spid="_x0000_s159320" name="Equation" r:id="rId9" imgW="1002665" imgH="419100" progId="Equation.3">
                  <p:embed/>
                </p:oleObj>
              </mc:Choice>
              <mc:Fallback>
                <p:oleObj name="Equation" r:id="rId9" imgW="1002665" imgH="4191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23535" y="3022597"/>
                        <a:ext cx="1798637"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7" name="Text Box 19"/>
          <p:cNvSpPr txBox="1">
            <a:spLocks noChangeArrowheads="1"/>
          </p:cNvSpPr>
          <p:nvPr/>
        </p:nvSpPr>
        <p:spPr bwMode="auto">
          <a:xfrm>
            <a:off x="4587437" y="2054022"/>
            <a:ext cx="1905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50000"/>
              </a:spcBef>
            </a:pPr>
            <a:r>
              <a:rPr lang="en-US" altLang="zh-TW" dirty="0">
                <a:solidFill>
                  <a:schemeClr val="accent2"/>
                </a:solidFill>
                <a:latin typeface="Arial" panose="020B0604020202020204" pitchFamily="34" charset="0"/>
                <a:cs typeface="Arial" panose="020B0604020202020204" pitchFamily="34" charset="0"/>
              </a:rPr>
              <a:t>Support vectors</a:t>
            </a:r>
            <a:endParaRPr lang="en-US" altLang="zh-TW" dirty="0">
              <a:solidFill>
                <a:schemeClr val="accent2"/>
              </a:solidFill>
              <a:latin typeface="Arial" panose="020B0604020202020204" pitchFamily="34" charset="0"/>
              <a:cs typeface="Arial" panose="020B0604020202020204" pitchFamily="34" charset="0"/>
            </a:endParaRPr>
          </a:p>
        </p:txBody>
      </p:sp>
      <p:sp>
        <p:nvSpPr>
          <p:cNvPr id="85008" name="Line 20"/>
          <p:cNvSpPr>
            <a:spLocks noChangeShapeType="1"/>
          </p:cNvSpPr>
          <p:nvPr/>
        </p:nvSpPr>
        <p:spPr bwMode="auto">
          <a:xfrm>
            <a:off x="6340037" y="2282619"/>
            <a:ext cx="2971800" cy="13716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sp>
        <p:nvSpPr>
          <p:cNvPr id="85009" name="Line 21"/>
          <p:cNvSpPr>
            <a:spLocks noChangeShapeType="1"/>
          </p:cNvSpPr>
          <p:nvPr/>
        </p:nvSpPr>
        <p:spPr bwMode="auto">
          <a:xfrm>
            <a:off x="6340037" y="2282619"/>
            <a:ext cx="2209800" cy="1981200"/>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TW" altLang="en-US"/>
          </a:p>
        </p:txBody>
      </p:sp>
      <p:graphicFrame>
        <p:nvGraphicFramePr>
          <p:cNvPr id="18" name="Object 7"/>
          <p:cNvGraphicFramePr>
            <a:graphicFrameLocks noChangeAspect="1"/>
          </p:cNvGraphicFramePr>
          <p:nvPr/>
        </p:nvGraphicFramePr>
        <p:xfrm>
          <a:off x="9247866" y="4562078"/>
          <a:ext cx="1411288" cy="319087"/>
        </p:xfrm>
        <a:graphic>
          <a:graphicData uri="http://schemas.openxmlformats.org/presentationml/2006/ole">
            <mc:AlternateContent xmlns:mc="http://schemas.openxmlformats.org/markup-compatibility/2006">
              <mc:Choice xmlns:v="urn:schemas-microsoft-com:vml" Requires="v">
                <p:oleObj spid="_x0000_s159321" name="方程式" r:id="rId11" imgW="18897600" imgH="4267200" progId="Equation.3">
                  <p:embed/>
                </p:oleObj>
              </mc:Choice>
              <mc:Fallback>
                <p:oleObj name="方程式" r:id="rId11" imgW="18897600" imgH="4267200" progId="Equation.3">
                  <p:embed/>
                  <p:pic>
                    <p:nvPicPr>
                      <p:cNvPr id="0" name="Object 7"/>
                      <p:cNvPicPr>
                        <a:picLocks noChangeAspect="1" noChangeArrowheads="1"/>
                      </p:cNvPicPr>
                      <p:nvPr/>
                    </p:nvPicPr>
                    <p:blipFill>
                      <a:blip r:embed="rId12"/>
                      <a:srcRect/>
                      <a:stretch>
                        <a:fillRect/>
                      </a:stretch>
                    </p:blipFill>
                    <p:spPr bwMode="auto">
                      <a:xfrm>
                        <a:off x="9247866" y="4562078"/>
                        <a:ext cx="1411288"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2"/>
          <p:cNvSpPr>
            <a:spLocks noGrp="1" noChangeArrowheads="1"/>
          </p:cNvSpPr>
          <p:nvPr>
            <p:ph type="title"/>
          </p:nvPr>
        </p:nvSpPr>
        <p:spPr>
          <a:xfrm>
            <a:off x="533400" y="1117600"/>
            <a:ext cx="8783638" cy="762000"/>
          </a:xfrm>
          <a:noFill/>
        </p:spPr>
        <p:txBody>
          <a:bodyPr vert="horz" wrap="square" lIns="92075" tIns="46038" rIns="92075" bIns="46038" numCol="1" anchor="b" anchorCtr="0" compatLnSpc="1"/>
          <a:lstStyle/>
          <a:p>
            <a:r>
              <a:rPr lang="en-US" altLang="zh-TW" sz="4800" dirty="0"/>
              <a:t>Machine Learning Paradigms</a:t>
            </a:r>
            <a:endParaRPr lang="en-US" altLang="zh-TW" sz="3200" dirty="0">
              <a:latin typeface="Arial" panose="020B0604020202020204" pitchFamily="34" charset="0"/>
              <a:ea typeface="新細明體" panose="02020500000000000000" charset="-120"/>
              <a:cs typeface="Arial" panose="020B0604020202020204" pitchFamily="34" charset="0"/>
            </a:endParaRPr>
          </a:p>
        </p:txBody>
      </p:sp>
      <p:sp>
        <p:nvSpPr>
          <p:cNvPr id="8198" name="Rectangle 3"/>
          <p:cNvSpPr>
            <a:spLocks noGrp="1" noChangeArrowheads="1"/>
          </p:cNvSpPr>
          <p:nvPr>
            <p:ph idx="1"/>
          </p:nvPr>
        </p:nvSpPr>
        <p:spPr>
          <a:xfrm>
            <a:off x="533400" y="1838960"/>
            <a:ext cx="11049000" cy="4876800"/>
          </a:xfrm>
          <a:noFill/>
        </p:spPr>
        <p:txBody>
          <a:bodyPr vert="horz" wrap="square" lIns="92075" tIns="46038" rIns="92075" bIns="46038" numCol="1" anchor="t" anchorCtr="0" compatLnSpc="1"/>
          <a:lstStyle/>
          <a:p>
            <a:pPr>
              <a:spcBef>
                <a:spcPts val="0"/>
              </a:spcBef>
            </a:pPr>
            <a:r>
              <a:rPr lang="en-US" altLang="zh-TW" sz="2800" dirty="0">
                <a:solidFill>
                  <a:srgbClr val="00B0F0"/>
                </a:solidFill>
                <a:latin typeface="Arial" panose="020B0604020202020204" pitchFamily="34" charset="0"/>
                <a:ea typeface="新細明體" panose="02020500000000000000" charset="-120"/>
                <a:cs typeface="Arial" panose="020B0604020202020204" pitchFamily="34" charset="0"/>
              </a:rPr>
              <a:t>Supervised learning (classification)</a:t>
            </a:r>
            <a:endParaRPr lang="en-US" altLang="zh-TW" sz="2800" dirty="0">
              <a:solidFill>
                <a:srgbClr val="00B0F0"/>
              </a:solidFill>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The training data (observations, measurements, etc.) are accompanied by labels indicating the class of the observations</a:t>
            </a:r>
            <a:endParaRPr lang="en-US" altLang="zh-TW" sz="28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800" dirty="0">
                <a:solidFill>
                  <a:srgbClr val="00B0F0"/>
                </a:solidFill>
                <a:latin typeface="Arial" panose="020B0604020202020204" pitchFamily="34" charset="0"/>
                <a:ea typeface="新細明體" panose="02020500000000000000" charset="-120"/>
                <a:cs typeface="Arial" panose="020B0604020202020204" pitchFamily="34" charset="0"/>
              </a:rPr>
              <a:t>Unsupervised learning (clustering)</a:t>
            </a:r>
            <a:endParaRPr lang="en-US" altLang="zh-TW" sz="2800" dirty="0">
              <a:solidFill>
                <a:srgbClr val="00B0F0"/>
              </a:solidFill>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The class labels of training data is unknown</a:t>
            </a:r>
            <a:endParaRPr lang="en-US" altLang="zh-TW" sz="28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Given a set of measurements, observations, etc. with the aim of establishing the existence of classes or clusters in the data</a:t>
            </a:r>
            <a:endParaRPr lang="en-US" altLang="zh-TW" sz="28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800" dirty="0">
                <a:solidFill>
                  <a:srgbClr val="00B0F0"/>
                </a:solidFill>
                <a:latin typeface="Arial" panose="020B0604020202020204" pitchFamily="34" charset="0"/>
                <a:ea typeface="新細明體" panose="02020500000000000000" charset="-120"/>
                <a:cs typeface="Arial" panose="020B0604020202020204" pitchFamily="34" charset="0"/>
              </a:rPr>
              <a:t>Reinforcement learning</a:t>
            </a:r>
            <a:endParaRPr lang="en-US" altLang="zh-TW" sz="2800" dirty="0">
              <a:solidFill>
                <a:srgbClr val="00B0F0"/>
              </a:solidFill>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how the methods take actions in an environment to maximize the cumulative reward</a:t>
            </a:r>
            <a:endParaRPr lang="en-US" altLang="zh-TW" sz="2800"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1904365" y="2729230"/>
            <a:ext cx="8382000" cy="2800350"/>
          </a:xfrm>
          <a:prstGeom prst="rect">
            <a:avLst/>
          </a:prstGeom>
        </p:spPr>
      </p:pic>
    </p:spTree>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1" name="Rectangle 2"/>
          <p:cNvSpPr>
            <a:spLocks noGrp="1" noChangeArrowheads="1"/>
          </p:cNvSpPr>
          <p:nvPr>
            <p:ph type="title"/>
          </p:nvPr>
        </p:nvSpPr>
        <p:spPr/>
        <p:txBody>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Support Vector Machine</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86022" name="Rectangle 3"/>
          <p:cNvSpPr>
            <a:spLocks noGrp="1" noChangeArrowheads="1"/>
          </p:cNvSpPr>
          <p:nvPr>
            <p:ph idx="1"/>
          </p:nvPr>
        </p:nvSpPr>
        <p:spPr>
          <a:xfrm>
            <a:off x="685800" y="1861937"/>
            <a:ext cx="9296400" cy="4114800"/>
          </a:xfrm>
        </p:spPr>
        <p:txBody>
          <a:bodyPr/>
          <a:lstStyle/>
          <a:p>
            <a:pPr marL="292100" indent="-292100"/>
            <a:r>
              <a:rPr lang="en-US" altLang="zh-TW" dirty="0">
                <a:latin typeface="Arial" panose="020B0604020202020204" pitchFamily="34" charset="0"/>
                <a:ea typeface="新細明體" panose="02020500000000000000" charset="-120"/>
                <a:cs typeface="Arial" panose="020B0604020202020204" pitchFamily="34" charset="0"/>
              </a:rPr>
              <a:t>We want to maximize:</a:t>
            </a:r>
            <a:endParaRPr lang="en-US" altLang="zh-TW" dirty="0">
              <a:latin typeface="Arial" panose="020B0604020202020204" pitchFamily="34" charset="0"/>
              <a:ea typeface="新細明體" panose="02020500000000000000" charset="-120"/>
              <a:cs typeface="Arial" panose="020B0604020202020204" pitchFamily="34" charset="0"/>
            </a:endParaRPr>
          </a:p>
          <a:p>
            <a:pPr marL="292100" indent="-292100">
              <a:spcBef>
                <a:spcPct val="35000"/>
              </a:spcBef>
            </a:pPr>
            <a:endParaRPr lang="en-US" altLang="zh-TW" dirty="0">
              <a:latin typeface="Arial" panose="020B0604020202020204" pitchFamily="34" charset="0"/>
              <a:ea typeface="新細明體" panose="02020500000000000000" charset="-120"/>
              <a:cs typeface="Arial" panose="020B0604020202020204" pitchFamily="34" charset="0"/>
            </a:endParaRPr>
          </a:p>
          <a:p>
            <a:pPr marL="292100" indent="-292100">
              <a:spcBef>
                <a:spcPct val="35000"/>
              </a:spcBef>
            </a:pPr>
            <a:r>
              <a:rPr lang="en-US" altLang="zh-TW" dirty="0">
                <a:latin typeface="Arial" panose="020B0604020202020204" pitchFamily="34" charset="0"/>
                <a:ea typeface="新細明體" panose="02020500000000000000" charset="-120"/>
                <a:cs typeface="Arial" panose="020B0604020202020204" pitchFamily="34" charset="0"/>
              </a:rPr>
              <a:t>Which is equivalent to minimizing:</a:t>
            </a:r>
            <a:endParaRPr lang="en-US" altLang="zh-TW" dirty="0">
              <a:latin typeface="Arial" panose="020B0604020202020204" pitchFamily="34" charset="0"/>
              <a:ea typeface="新細明體" panose="02020500000000000000" charset="-120"/>
              <a:cs typeface="Arial" panose="020B0604020202020204" pitchFamily="34" charset="0"/>
            </a:endParaRPr>
          </a:p>
          <a:p>
            <a:pPr marL="292100" indent="-292100">
              <a:spcBef>
                <a:spcPct val="0"/>
              </a:spcBef>
            </a:pPr>
            <a:endParaRPr lang="en-US" altLang="zh-TW" dirty="0">
              <a:latin typeface="Arial" panose="020B0604020202020204" pitchFamily="34" charset="0"/>
              <a:ea typeface="新細明體" panose="02020500000000000000" charset="-120"/>
              <a:cs typeface="Arial" panose="020B0604020202020204" pitchFamily="34" charset="0"/>
            </a:endParaRPr>
          </a:p>
          <a:p>
            <a:pPr marL="800100" lvl="1" indent="-342900"/>
            <a:r>
              <a:rPr lang="en-US" altLang="zh-TW" dirty="0">
                <a:latin typeface="Arial" panose="020B0604020202020204" pitchFamily="34" charset="0"/>
                <a:ea typeface="新細明體" panose="02020500000000000000" charset="-120"/>
                <a:cs typeface="Arial" panose="020B0604020202020204" pitchFamily="34" charset="0"/>
              </a:rPr>
              <a:t>But subjected to the following constraints:</a:t>
            </a:r>
            <a:endParaRPr lang="en-US" altLang="zh-TW" dirty="0">
              <a:latin typeface="Arial" panose="020B0604020202020204" pitchFamily="34" charset="0"/>
              <a:ea typeface="新細明體" panose="02020500000000000000" charset="-120"/>
              <a:cs typeface="Arial" panose="020B0604020202020204" pitchFamily="34" charset="0"/>
            </a:endParaRPr>
          </a:p>
          <a:p>
            <a:pPr marL="800100" lvl="1" indent="-342900"/>
            <a:endParaRPr lang="en-US" altLang="zh-TW" dirty="0">
              <a:latin typeface="Arial" panose="020B0604020202020204" pitchFamily="34" charset="0"/>
              <a:ea typeface="新細明體" panose="02020500000000000000" charset="-120"/>
              <a:cs typeface="Arial" panose="020B0604020202020204" pitchFamily="34" charset="0"/>
            </a:endParaRPr>
          </a:p>
          <a:p>
            <a:pPr marL="800100" lvl="1" indent="-342900"/>
            <a:endParaRPr lang="en-US" altLang="zh-TW" dirty="0">
              <a:latin typeface="Arial" panose="020B0604020202020204" pitchFamily="34" charset="0"/>
              <a:ea typeface="新細明體" panose="02020500000000000000" charset="-120"/>
              <a:cs typeface="Arial" panose="020B0604020202020204" pitchFamily="34" charset="0"/>
            </a:endParaRPr>
          </a:p>
          <a:p>
            <a:pPr marL="800100" lvl="1" indent="-342900"/>
            <a:endParaRPr lang="en-US" altLang="zh-TW" dirty="0">
              <a:latin typeface="Arial" panose="020B0604020202020204" pitchFamily="34" charset="0"/>
              <a:ea typeface="新細明體" panose="02020500000000000000" charset="-120"/>
              <a:cs typeface="Arial" panose="020B0604020202020204" pitchFamily="34" charset="0"/>
            </a:endParaRPr>
          </a:p>
          <a:p>
            <a:pPr marL="457200" lvl="1" indent="0">
              <a:buNone/>
            </a:pPr>
            <a:r>
              <a:rPr lang="en-US" altLang="zh-TW" dirty="0">
                <a:latin typeface="Arial" panose="020B0604020202020204" pitchFamily="34" charset="0"/>
                <a:ea typeface="新細明體" panose="02020500000000000000" charset="-120"/>
                <a:cs typeface="Arial" panose="020B0604020202020204" pitchFamily="34" charset="0"/>
              </a:rPr>
              <a:t> This is a constrained optimization problem</a:t>
            </a:r>
            <a:endParaRPr lang="en-US" altLang="zh-TW" dirty="0">
              <a:latin typeface="Arial" panose="020B0604020202020204" pitchFamily="34" charset="0"/>
              <a:ea typeface="新細明體" panose="02020500000000000000" charset="-120"/>
              <a:cs typeface="Arial" panose="020B0604020202020204" pitchFamily="34" charset="0"/>
            </a:endParaRPr>
          </a:p>
          <a:p>
            <a:pPr lvl="3" eaLnBrk="1" hangingPunct="1"/>
            <a:r>
              <a:rPr lang="en-US" altLang="zh-TW" dirty="0">
                <a:latin typeface="Arial" panose="020B0604020202020204" pitchFamily="34" charset="0"/>
                <a:ea typeface="新細明體" panose="02020500000000000000" charset="-120"/>
                <a:cs typeface="Arial" panose="020B0604020202020204" pitchFamily="34" charset="0"/>
              </a:rPr>
              <a:t>Numerical approaches to solve it (e.g., quadratic programming)</a:t>
            </a:r>
            <a:endParaRPr lang="en-US" altLang="zh-TW" dirty="0">
              <a:latin typeface="Arial" panose="020B0604020202020204" pitchFamily="34" charset="0"/>
              <a:ea typeface="新細明體" panose="02020500000000000000" charset="-120"/>
              <a:cs typeface="Arial" panose="020B0604020202020204" pitchFamily="34" charset="0"/>
            </a:endParaRPr>
          </a:p>
        </p:txBody>
      </p:sp>
      <p:graphicFrame>
        <p:nvGraphicFramePr>
          <p:cNvPr id="86023" name="Object 4"/>
          <p:cNvGraphicFramePr>
            <a:graphicFrameLocks noChangeAspect="1"/>
          </p:cNvGraphicFramePr>
          <p:nvPr/>
        </p:nvGraphicFramePr>
        <p:xfrm>
          <a:off x="4495800" y="1847850"/>
          <a:ext cx="1981200" cy="828252"/>
        </p:xfrm>
        <a:graphic>
          <a:graphicData uri="http://schemas.openxmlformats.org/presentationml/2006/ole">
            <mc:AlternateContent xmlns:mc="http://schemas.openxmlformats.org/markup-compatibility/2006">
              <mc:Choice xmlns:v="urn:schemas-microsoft-com:vml" Requires="v">
                <p:oleObj spid="_x0000_s86827" name="Equation" r:id="rId1" imgW="1002665" imgH="419100" progId="Equation.3">
                  <p:embed/>
                </p:oleObj>
              </mc:Choice>
              <mc:Fallback>
                <p:oleObj name="Equation" r:id="rId1" imgW="1002665" imgH="4191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1847850"/>
                        <a:ext cx="1981200" cy="828252"/>
                      </a:xfrm>
                      <a:prstGeom prst="rect">
                        <a:avLst/>
                      </a:prstGeom>
                      <a:noFill/>
                      <a:ln>
                        <a:noFill/>
                      </a:ln>
                      <a:effectLst/>
                    </p:spPr>
                  </p:pic>
                </p:oleObj>
              </mc:Fallback>
            </mc:AlternateContent>
          </a:graphicData>
        </a:graphic>
      </p:graphicFrame>
      <p:graphicFrame>
        <p:nvGraphicFramePr>
          <p:cNvPr id="86024" name="Object 5"/>
          <p:cNvGraphicFramePr>
            <a:graphicFrameLocks noChangeAspect="1"/>
          </p:cNvGraphicFramePr>
          <p:nvPr/>
        </p:nvGraphicFramePr>
        <p:xfrm>
          <a:off x="3048000" y="4312350"/>
          <a:ext cx="5116513" cy="1085850"/>
        </p:xfrm>
        <a:graphic>
          <a:graphicData uri="http://schemas.openxmlformats.org/presentationml/2006/ole">
            <mc:AlternateContent xmlns:mc="http://schemas.openxmlformats.org/markup-compatibility/2006">
              <mc:Choice xmlns:v="urn:schemas-microsoft-com:vml" Requires="v">
                <p:oleObj spid="_x0000_s86828" name="方程式" r:id="rId3" imgW="1993900" imgH="482600" progId="Equation.3">
                  <p:embed/>
                </p:oleObj>
              </mc:Choice>
              <mc:Fallback>
                <p:oleObj name="方程式" r:id="rId3" imgW="1993900" imgH="482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312350"/>
                        <a:ext cx="5116513"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5" name="Object 6"/>
          <p:cNvGraphicFramePr>
            <a:graphicFrameLocks noChangeAspect="1"/>
          </p:cNvGraphicFramePr>
          <p:nvPr/>
        </p:nvGraphicFramePr>
        <p:xfrm>
          <a:off x="6096000" y="2724351"/>
          <a:ext cx="1938338" cy="955675"/>
        </p:xfrm>
        <a:graphic>
          <a:graphicData uri="http://schemas.openxmlformats.org/presentationml/2006/ole">
            <mc:AlternateContent xmlns:mc="http://schemas.openxmlformats.org/markup-compatibility/2006">
              <mc:Choice xmlns:v="urn:schemas-microsoft-com:vml" Requires="v">
                <p:oleObj spid="_x0000_s86829" name="Equation" r:id="rId5" imgW="850265" imgH="419100" progId="Equation.3">
                  <p:embed/>
                </p:oleObj>
              </mc:Choice>
              <mc:Fallback>
                <p:oleObj name="Equation" r:id="rId5" imgW="850265" imgH="4191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2724351"/>
                        <a:ext cx="1938338"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5" name="Rectangle 2"/>
          <p:cNvSpPr>
            <a:spLocks noGrp="1" noChangeArrowheads="1"/>
          </p:cNvSpPr>
          <p:nvPr>
            <p:ph type="title"/>
          </p:nvPr>
        </p:nvSpPr>
        <p:spPr/>
        <p:txBody>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SVM—Linearly Separable</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87046" name="Rectangle 3"/>
          <p:cNvSpPr>
            <a:spLocks noChangeArrowheads="1"/>
          </p:cNvSpPr>
          <p:nvPr/>
        </p:nvSpPr>
        <p:spPr bwMode="auto">
          <a:xfrm>
            <a:off x="628170" y="1828800"/>
            <a:ext cx="1095423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nSpc>
                <a:spcPct val="110000"/>
              </a:lnSpc>
              <a:spcBef>
                <a:spcPts val="0"/>
              </a:spcBef>
              <a:buClr>
                <a:schemeClr val="folHlink"/>
              </a:buClr>
              <a:buSzPct val="60000"/>
              <a:buFont typeface="Wingdings" panose="05000000000000000000" pitchFamily="2" charset="2"/>
              <a:buChar char="n"/>
            </a:pPr>
            <a:r>
              <a:rPr lang="en-US" altLang="zh-TW" sz="2000" dirty="0"/>
              <a:t>A separating hyperplane can be written as</a:t>
            </a:r>
            <a:endParaRPr lang="en-US" altLang="zh-TW" sz="2000" dirty="0"/>
          </a:p>
          <a:p>
            <a:pPr marL="1143000" lvl="2" indent="-228600">
              <a:lnSpc>
                <a:spcPct val="110000"/>
              </a:lnSpc>
              <a:spcBef>
                <a:spcPts val="0"/>
              </a:spcBef>
              <a:buClr>
                <a:schemeClr val="folHlink"/>
              </a:buClr>
              <a:buSzPct val="50000"/>
            </a:pPr>
            <a:r>
              <a:rPr lang="en-US" altLang="zh-TW" sz="2000" b="1" dirty="0"/>
              <a:t>W</a:t>
            </a:r>
            <a:r>
              <a:rPr lang="en-US" altLang="zh-TW" sz="2000" dirty="0"/>
              <a:t> ● </a:t>
            </a:r>
            <a:r>
              <a:rPr lang="en-US" altLang="zh-TW" sz="2000" b="1" dirty="0"/>
              <a:t>X</a:t>
            </a:r>
            <a:r>
              <a:rPr lang="en-US" altLang="zh-TW" sz="2000" dirty="0"/>
              <a:t> + b = 0</a:t>
            </a:r>
            <a:endParaRPr lang="en-US" altLang="zh-TW" sz="2000" dirty="0"/>
          </a:p>
          <a:p>
            <a:pPr marL="742950" lvl="1" indent="-285750">
              <a:lnSpc>
                <a:spcPct val="110000"/>
              </a:lnSpc>
              <a:spcBef>
                <a:spcPts val="0"/>
              </a:spcBef>
              <a:buClr>
                <a:schemeClr val="hlink"/>
              </a:buClr>
              <a:buSzPct val="55000"/>
            </a:pPr>
            <a:r>
              <a:rPr lang="en-US" altLang="zh-TW" sz="2000" dirty="0"/>
              <a:t>where </a:t>
            </a:r>
            <a:r>
              <a:rPr lang="en-US" altLang="zh-TW" sz="2000" b="1" dirty="0"/>
              <a:t>W</a:t>
            </a:r>
            <a:r>
              <a:rPr lang="en-US" altLang="zh-TW" sz="2000" dirty="0"/>
              <a:t>={w</a:t>
            </a:r>
            <a:r>
              <a:rPr lang="en-US" altLang="zh-TW" sz="2000" baseline="-25000" dirty="0"/>
              <a:t>1</a:t>
            </a:r>
            <a:r>
              <a:rPr lang="en-US" altLang="zh-TW" sz="2000" dirty="0"/>
              <a:t>, w</a:t>
            </a:r>
            <a:r>
              <a:rPr lang="en-US" altLang="zh-TW" sz="2000" baseline="-25000" dirty="0"/>
              <a:t>2</a:t>
            </a:r>
            <a:r>
              <a:rPr lang="en-US" altLang="zh-TW" sz="2000" dirty="0"/>
              <a:t>, …, </a:t>
            </a:r>
            <a:r>
              <a:rPr lang="en-US" altLang="zh-TW" sz="2000" dirty="0" err="1"/>
              <a:t>w</a:t>
            </a:r>
            <a:r>
              <a:rPr lang="en-US" altLang="zh-TW" sz="2000" baseline="-25000" dirty="0" err="1"/>
              <a:t>n</a:t>
            </a:r>
            <a:r>
              <a:rPr lang="en-US" altLang="zh-TW" sz="2000" dirty="0"/>
              <a:t>} is a weight vector and b a scalar (bias)</a:t>
            </a:r>
            <a:endParaRPr lang="en-US" altLang="zh-TW" sz="2000" dirty="0"/>
          </a:p>
          <a:p>
            <a:pPr marL="342900" indent="-342900">
              <a:lnSpc>
                <a:spcPct val="110000"/>
              </a:lnSpc>
              <a:spcBef>
                <a:spcPts val="0"/>
              </a:spcBef>
              <a:buClr>
                <a:schemeClr val="folHlink"/>
              </a:buClr>
              <a:buSzPct val="60000"/>
              <a:buFont typeface="Wingdings" panose="05000000000000000000" pitchFamily="2" charset="2"/>
              <a:buChar char="n"/>
            </a:pPr>
            <a:r>
              <a:rPr lang="en-US" altLang="zh-TW" sz="2000" dirty="0"/>
              <a:t>For 2-D it can be written as</a:t>
            </a:r>
            <a:endParaRPr lang="en-US" altLang="zh-TW" sz="2000" dirty="0"/>
          </a:p>
          <a:p>
            <a:pPr marL="1143000" lvl="2" indent="-228600">
              <a:lnSpc>
                <a:spcPct val="110000"/>
              </a:lnSpc>
              <a:spcBef>
                <a:spcPts val="0"/>
              </a:spcBef>
              <a:buClr>
                <a:schemeClr val="folHlink"/>
              </a:buClr>
              <a:buSzPct val="50000"/>
            </a:pPr>
            <a:r>
              <a:rPr lang="en-US" altLang="zh-TW" sz="2000" dirty="0"/>
              <a:t>w</a:t>
            </a:r>
            <a:r>
              <a:rPr lang="en-US" altLang="zh-TW" sz="2000" baseline="-25000" dirty="0"/>
              <a:t>0</a:t>
            </a:r>
            <a:r>
              <a:rPr lang="en-US" altLang="zh-TW" sz="2000" dirty="0"/>
              <a:t> + w</a:t>
            </a:r>
            <a:r>
              <a:rPr lang="en-US" altLang="zh-TW" sz="2000" baseline="-25000" dirty="0"/>
              <a:t>1</a:t>
            </a:r>
            <a:r>
              <a:rPr lang="en-US" altLang="zh-TW" sz="2000" dirty="0"/>
              <a:t> x</a:t>
            </a:r>
            <a:r>
              <a:rPr lang="en-US" altLang="zh-TW" sz="2000" baseline="-25000" dirty="0"/>
              <a:t>1</a:t>
            </a:r>
            <a:r>
              <a:rPr lang="en-US" altLang="zh-TW" sz="2000" dirty="0"/>
              <a:t> + w</a:t>
            </a:r>
            <a:r>
              <a:rPr lang="en-US" altLang="zh-TW" sz="2000" baseline="-25000" dirty="0"/>
              <a:t>2</a:t>
            </a:r>
            <a:r>
              <a:rPr lang="en-US" altLang="zh-TW" sz="2000" dirty="0"/>
              <a:t> x</a:t>
            </a:r>
            <a:r>
              <a:rPr lang="en-US" altLang="zh-TW" sz="2000" baseline="-25000" dirty="0"/>
              <a:t>2</a:t>
            </a:r>
            <a:r>
              <a:rPr lang="en-US" altLang="zh-TW" sz="2000" dirty="0"/>
              <a:t> = 0</a:t>
            </a:r>
            <a:endParaRPr lang="en-US" altLang="zh-TW" sz="2000" dirty="0"/>
          </a:p>
          <a:p>
            <a:pPr marL="342900" indent="-342900">
              <a:lnSpc>
                <a:spcPct val="110000"/>
              </a:lnSpc>
              <a:spcBef>
                <a:spcPts val="0"/>
              </a:spcBef>
              <a:buClr>
                <a:schemeClr val="folHlink"/>
              </a:buClr>
              <a:buSzPct val="60000"/>
              <a:buFont typeface="Wingdings" panose="05000000000000000000" pitchFamily="2" charset="2"/>
              <a:buChar char="n"/>
            </a:pPr>
            <a:r>
              <a:rPr lang="en-US" altLang="zh-TW" sz="2000" dirty="0"/>
              <a:t>The hyperplane defining the sides of the margin: </a:t>
            </a:r>
            <a:endParaRPr lang="en-US" altLang="zh-TW" sz="2000" dirty="0"/>
          </a:p>
          <a:p>
            <a:pPr marL="1143000" lvl="2" indent="-228600">
              <a:lnSpc>
                <a:spcPct val="110000"/>
              </a:lnSpc>
              <a:spcBef>
                <a:spcPts val="0"/>
              </a:spcBef>
              <a:buClr>
                <a:schemeClr val="folHlink"/>
              </a:buClr>
              <a:buSzPct val="50000"/>
            </a:pPr>
            <a:r>
              <a:rPr lang="en-US" altLang="zh-TW" sz="2000" dirty="0"/>
              <a:t>H</a:t>
            </a:r>
            <a:r>
              <a:rPr lang="en-US" altLang="zh-TW" sz="2000" baseline="-25000" dirty="0"/>
              <a:t>1</a:t>
            </a:r>
            <a:r>
              <a:rPr lang="en-US" altLang="zh-TW" sz="2000" dirty="0"/>
              <a:t>: w</a:t>
            </a:r>
            <a:r>
              <a:rPr lang="en-US" altLang="zh-TW" sz="2000" baseline="-25000" dirty="0"/>
              <a:t>0</a:t>
            </a:r>
            <a:r>
              <a:rPr lang="en-US" altLang="zh-TW" sz="2000" dirty="0"/>
              <a:t> + w</a:t>
            </a:r>
            <a:r>
              <a:rPr lang="en-US" altLang="zh-TW" sz="2000" baseline="-25000" dirty="0"/>
              <a:t>1</a:t>
            </a:r>
            <a:r>
              <a:rPr lang="en-US" altLang="zh-TW" sz="2000" dirty="0"/>
              <a:t> x</a:t>
            </a:r>
            <a:r>
              <a:rPr lang="en-US" altLang="zh-TW" sz="2000" baseline="-25000" dirty="0"/>
              <a:t>1</a:t>
            </a:r>
            <a:r>
              <a:rPr lang="en-US" altLang="zh-TW" sz="2000" dirty="0"/>
              <a:t> + w</a:t>
            </a:r>
            <a:r>
              <a:rPr lang="en-US" altLang="zh-TW" sz="2000" baseline="-25000" dirty="0"/>
              <a:t>2</a:t>
            </a:r>
            <a:r>
              <a:rPr lang="en-US" altLang="zh-TW" sz="2000" dirty="0"/>
              <a:t> x</a:t>
            </a:r>
            <a:r>
              <a:rPr lang="en-US" altLang="zh-TW" sz="2000" baseline="-25000" dirty="0"/>
              <a:t>2</a:t>
            </a:r>
            <a:r>
              <a:rPr lang="en-US" altLang="zh-TW" sz="2000" dirty="0"/>
              <a:t> ≥ 1    for </a:t>
            </a:r>
            <a:r>
              <a:rPr lang="en-US" altLang="zh-TW" sz="2000" dirty="0" err="1"/>
              <a:t>y</a:t>
            </a:r>
            <a:r>
              <a:rPr lang="en-US" altLang="zh-TW" sz="2000" baseline="-25000" dirty="0" err="1"/>
              <a:t>i</a:t>
            </a:r>
            <a:r>
              <a:rPr lang="en-US" altLang="zh-TW" sz="2000" baseline="-25000" dirty="0"/>
              <a:t> </a:t>
            </a:r>
            <a:r>
              <a:rPr lang="en-US" altLang="zh-TW" sz="2000" dirty="0"/>
              <a:t>= +1, and</a:t>
            </a:r>
            <a:endParaRPr lang="en-US" altLang="zh-TW" sz="2000" dirty="0"/>
          </a:p>
          <a:p>
            <a:pPr marL="1143000" lvl="2" indent="-228600">
              <a:lnSpc>
                <a:spcPct val="110000"/>
              </a:lnSpc>
              <a:spcBef>
                <a:spcPts val="0"/>
              </a:spcBef>
              <a:buClr>
                <a:schemeClr val="folHlink"/>
              </a:buClr>
              <a:buSzPct val="50000"/>
            </a:pPr>
            <a:r>
              <a:rPr lang="en-US" altLang="zh-TW" sz="2000" dirty="0"/>
              <a:t>H</a:t>
            </a:r>
            <a:r>
              <a:rPr lang="en-US" altLang="zh-TW" sz="2000" baseline="-25000" dirty="0"/>
              <a:t>2</a:t>
            </a:r>
            <a:r>
              <a:rPr lang="en-US" altLang="zh-TW" sz="2000" dirty="0"/>
              <a:t>: w</a:t>
            </a:r>
            <a:r>
              <a:rPr lang="en-US" altLang="zh-TW" sz="2000" baseline="-25000" dirty="0"/>
              <a:t>0</a:t>
            </a:r>
            <a:r>
              <a:rPr lang="en-US" altLang="zh-TW" sz="2000" dirty="0"/>
              <a:t> + w</a:t>
            </a:r>
            <a:r>
              <a:rPr lang="en-US" altLang="zh-TW" sz="2000" baseline="-25000" dirty="0"/>
              <a:t>1</a:t>
            </a:r>
            <a:r>
              <a:rPr lang="en-US" altLang="zh-TW" sz="2000" dirty="0"/>
              <a:t> x</a:t>
            </a:r>
            <a:r>
              <a:rPr lang="en-US" altLang="zh-TW" sz="2000" baseline="-25000" dirty="0"/>
              <a:t>1</a:t>
            </a:r>
            <a:r>
              <a:rPr lang="en-US" altLang="zh-TW" sz="2000" dirty="0"/>
              <a:t> + w</a:t>
            </a:r>
            <a:r>
              <a:rPr lang="en-US" altLang="zh-TW" sz="2000" baseline="-25000" dirty="0"/>
              <a:t>2</a:t>
            </a:r>
            <a:r>
              <a:rPr lang="en-US" altLang="zh-TW" sz="2000" dirty="0"/>
              <a:t> x</a:t>
            </a:r>
            <a:r>
              <a:rPr lang="en-US" altLang="zh-TW" sz="2000" baseline="-25000" dirty="0"/>
              <a:t>2</a:t>
            </a:r>
            <a:r>
              <a:rPr lang="en-US" altLang="zh-TW" sz="2000" dirty="0"/>
              <a:t> ≤ – 1 for </a:t>
            </a:r>
            <a:r>
              <a:rPr lang="en-US" altLang="zh-TW" sz="2000" dirty="0" err="1"/>
              <a:t>y</a:t>
            </a:r>
            <a:r>
              <a:rPr lang="en-US" altLang="zh-TW" sz="2000" baseline="-25000" dirty="0" err="1"/>
              <a:t>i</a:t>
            </a:r>
            <a:r>
              <a:rPr lang="en-US" altLang="zh-TW" sz="2000" baseline="-25000" dirty="0"/>
              <a:t> </a:t>
            </a:r>
            <a:r>
              <a:rPr lang="en-US" altLang="zh-TW" sz="2000" dirty="0"/>
              <a:t>= –1</a:t>
            </a:r>
            <a:endParaRPr lang="en-US" altLang="zh-TW" sz="2000" dirty="0"/>
          </a:p>
          <a:p>
            <a:pPr marL="342900" indent="-342900">
              <a:lnSpc>
                <a:spcPct val="110000"/>
              </a:lnSpc>
              <a:spcBef>
                <a:spcPts val="0"/>
              </a:spcBef>
              <a:buClr>
                <a:schemeClr val="folHlink"/>
              </a:buClr>
              <a:buSzPct val="60000"/>
              <a:buFont typeface="Wingdings" panose="05000000000000000000" pitchFamily="2" charset="2"/>
              <a:buChar char="n"/>
            </a:pPr>
            <a:r>
              <a:rPr lang="en-US" altLang="zh-TW" sz="2000" dirty="0"/>
              <a:t>Any training tuples that fall on hyperplanes H</a:t>
            </a:r>
            <a:r>
              <a:rPr lang="en-US" altLang="zh-TW" sz="2000" baseline="-25000" dirty="0"/>
              <a:t>1</a:t>
            </a:r>
            <a:r>
              <a:rPr lang="en-US" altLang="zh-TW" sz="2000" dirty="0"/>
              <a:t> or H</a:t>
            </a:r>
            <a:r>
              <a:rPr lang="en-US" altLang="zh-TW" sz="2000" baseline="-25000" dirty="0"/>
              <a:t>2</a:t>
            </a:r>
            <a:r>
              <a:rPr lang="en-US" altLang="zh-TW" sz="2000" dirty="0"/>
              <a:t> (i.e., the sides defining the margin) are </a:t>
            </a:r>
            <a:r>
              <a:rPr lang="en-US" altLang="zh-TW" sz="2000" dirty="0">
                <a:solidFill>
                  <a:schemeClr val="accent2"/>
                </a:solidFill>
              </a:rPr>
              <a:t>support vectors</a:t>
            </a:r>
            <a:endParaRPr lang="en-US" altLang="zh-TW" sz="2000" dirty="0">
              <a:solidFill>
                <a:schemeClr val="accent2"/>
              </a:solidFill>
            </a:endParaRPr>
          </a:p>
          <a:p>
            <a:pPr marL="342900" indent="-342900">
              <a:lnSpc>
                <a:spcPct val="110000"/>
              </a:lnSpc>
              <a:spcBef>
                <a:spcPts val="0"/>
              </a:spcBef>
              <a:buClr>
                <a:schemeClr val="folHlink"/>
              </a:buClr>
              <a:buSzPct val="60000"/>
              <a:buFont typeface="Wingdings" panose="05000000000000000000" pitchFamily="2" charset="2"/>
              <a:buChar char="n"/>
            </a:pPr>
            <a:r>
              <a:rPr lang="en-US" altLang="zh-TW" sz="2000" dirty="0"/>
              <a:t>This becomes a </a:t>
            </a:r>
            <a:r>
              <a:rPr lang="en-US" altLang="zh-TW" sz="2000" dirty="0">
                <a:solidFill>
                  <a:schemeClr val="accent2"/>
                </a:solidFill>
              </a:rPr>
              <a:t>constrained (convex) quadratic optimization </a:t>
            </a:r>
            <a:r>
              <a:rPr lang="en-US" altLang="zh-TW" sz="2000" dirty="0"/>
              <a:t>problem: Quadratic objective function and linear constraints </a:t>
            </a:r>
            <a:r>
              <a:rPr lang="en-US" altLang="zh-TW" sz="2000" dirty="0">
                <a:sym typeface="Wingdings" panose="05000000000000000000" pitchFamily="2" charset="2"/>
              </a:rPr>
              <a:t></a:t>
            </a:r>
            <a:r>
              <a:rPr lang="en-US" altLang="zh-TW" sz="2000" dirty="0"/>
              <a:t> </a:t>
            </a:r>
            <a:r>
              <a:rPr lang="en-US" altLang="zh-TW" sz="2000" i="1" dirty="0"/>
              <a:t>Quadratic Programming (QP) </a:t>
            </a:r>
            <a:r>
              <a:rPr lang="en-US" altLang="zh-TW" sz="2000" dirty="0">
                <a:sym typeface="Wingdings" panose="05000000000000000000" pitchFamily="2" charset="2"/>
              </a:rPr>
              <a:t></a:t>
            </a:r>
            <a:r>
              <a:rPr lang="en-US" altLang="zh-TW" sz="2000" dirty="0"/>
              <a:t> </a:t>
            </a:r>
            <a:r>
              <a:rPr lang="en-US" altLang="zh-TW" sz="2000" dirty="0" err="1"/>
              <a:t>Lagrangian</a:t>
            </a:r>
            <a:r>
              <a:rPr lang="en-US" altLang="zh-TW" sz="2000" dirty="0"/>
              <a:t> multipliers</a:t>
            </a:r>
            <a:endParaRPr lang="en-US" altLang="zh-TW" sz="2000" dirty="0"/>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9" name="Rectangle 2"/>
          <p:cNvSpPr>
            <a:spLocks noGrp="1" noChangeArrowheads="1"/>
          </p:cNvSpPr>
          <p:nvPr>
            <p:ph type="title"/>
          </p:nvPr>
        </p:nvSpPr>
        <p:spPr/>
        <p:txBody>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Nonlinear Support Vector Machine</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pic>
        <p:nvPicPr>
          <p:cNvPr id="88071"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3535458" y="2209881"/>
            <a:ext cx="5121084" cy="3840000"/>
          </a:xfrm>
          <a:noFill/>
        </p:spPr>
      </p:pic>
      <p:sp>
        <p:nvSpPr>
          <p:cNvPr id="88070" name="Rectangle 3"/>
          <p:cNvSpPr>
            <a:spLocks noGrp="1" noChangeArrowheads="1"/>
          </p:cNvSpPr>
          <p:nvPr>
            <p:ph type="body" idx="4294967295"/>
          </p:nvPr>
        </p:nvSpPr>
        <p:spPr>
          <a:xfrm>
            <a:off x="533400" y="1874046"/>
            <a:ext cx="9144000" cy="4511675"/>
          </a:xfrm>
        </p:spPr>
        <p:txBody>
          <a:bodyPr/>
          <a:lstStyle/>
          <a:p>
            <a:pPr marL="292100" indent="-292100"/>
            <a:r>
              <a:rPr lang="en-US" altLang="zh-TW" dirty="0">
                <a:latin typeface="Arial" panose="020B0604020202020204" pitchFamily="34" charset="0"/>
                <a:ea typeface="新細明體" panose="02020500000000000000" charset="-120"/>
                <a:cs typeface="Arial" panose="020B0604020202020204" pitchFamily="34" charset="0"/>
              </a:rPr>
              <a:t>What if decision boundary is not linear?</a:t>
            </a:r>
            <a:endParaRPr lang="en-US" altLang="zh-TW" dirty="0">
              <a:latin typeface="Arial" panose="020B0604020202020204" pitchFamily="34" charset="0"/>
              <a:ea typeface="新細明體" panose="02020500000000000000" charset="-120"/>
              <a:cs typeface="Arial" panose="020B0604020202020204" pitchFamily="34" charset="0"/>
            </a:endParaRPr>
          </a:p>
        </p:txBody>
      </p:sp>
      <p:sp>
        <p:nvSpPr>
          <p:cNvPr id="1927173" name="Arc 5"/>
          <p:cNvSpPr/>
          <p:nvPr/>
        </p:nvSpPr>
        <p:spPr bwMode="auto">
          <a:xfrm rot="-8313467">
            <a:off x="5334000" y="3810003"/>
            <a:ext cx="3671888" cy="2232025"/>
          </a:xfrm>
          <a:custGeom>
            <a:avLst/>
            <a:gdLst>
              <a:gd name="T0" fmla="*/ 2147483647 w 21600"/>
              <a:gd name="T1" fmla="*/ 0 h 42318"/>
              <a:gd name="T2" fmla="*/ 2147483647 w 21600"/>
              <a:gd name="T3" fmla="*/ 2147483647 h 42318"/>
              <a:gd name="T4" fmla="*/ 0 w 21600"/>
              <a:gd name="T5" fmla="*/ 2147483647 h 42318"/>
              <a:gd name="T6" fmla="*/ 0 60000 65536"/>
              <a:gd name="T7" fmla="*/ 0 60000 65536"/>
              <a:gd name="T8" fmla="*/ 0 60000 65536"/>
              <a:gd name="T9" fmla="*/ 0 w 21600"/>
              <a:gd name="T10" fmla="*/ 0 h 42318"/>
              <a:gd name="T11" fmla="*/ 21600 w 21600"/>
              <a:gd name="T12" fmla="*/ 42318 h 42318"/>
            </a:gdLst>
            <a:ahLst/>
            <a:cxnLst>
              <a:cxn ang="T6">
                <a:pos x="T0" y="T1"/>
              </a:cxn>
              <a:cxn ang="T7">
                <a:pos x="T2" y="T3"/>
              </a:cxn>
              <a:cxn ang="T8">
                <a:pos x="T4" y="T5"/>
              </a:cxn>
            </a:cxnLst>
            <a:rect l="T9" t="T10" r="T11" b="T12"/>
            <a:pathLst>
              <a:path w="21600" h="42318" fill="none" extrusionOk="0">
                <a:moveTo>
                  <a:pt x="2219" y="0"/>
                </a:moveTo>
                <a:cubicBezTo>
                  <a:pt x="13231" y="1138"/>
                  <a:pt x="21600" y="10416"/>
                  <a:pt x="21600" y="21486"/>
                </a:cubicBezTo>
                <a:cubicBezTo>
                  <a:pt x="21600" y="31216"/>
                  <a:pt x="15094" y="39745"/>
                  <a:pt x="5709" y="42317"/>
                </a:cubicBezTo>
              </a:path>
              <a:path w="21600" h="42318" stroke="0" extrusionOk="0">
                <a:moveTo>
                  <a:pt x="2219" y="0"/>
                </a:moveTo>
                <a:cubicBezTo>
                  <a:pt x="13231" y="1138"/>
                  <a:pt x="21600" y="10416"/>
                  <a:pt x="21600" y="21486"/>
                </a:cubicBezTo>
                <a:cubicBezTo>
                  <a:pt x="21600" y="31216"/>
                  <a:pt x="15094" y="39745"/>
                  <a:pt x="5709" y="42317"/>
                </a:cubicBezTo>
                <a:lnTo>
                  <a:pt x="0" y="21486"/>
                </a:lnTo>
                <a:lnTo>
                  <a:pt x="2219" y="0"/>
                </a:lnTo>
                <a:close/>
              </a:path>
            </a:pathLst>
          </a:custGeom>
          <a:noFill/>
          <a:ln w="381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2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7173"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3" name="Rectangle 2"/>
          <p:cNvSpPr>
            <a:spLocks noGrp="1" noChangeArrowheads="1"/>
          </p:cNvSpPr>
          <p:nvPr>
            <p:ph type="title"/>
          </p:nvPr>
        </p:nvSpPr>
        <p:spPr/>
        <p:txBody>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Nonlinear Support Vector Machine</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pic>
        <p:nvPicPr>
          <p:cNvPr id="89095"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a:xfrm>
            <a:off x="6248400" y="2286000"/>
            <a:ext cx="5121084" cy="3840000"/>
          </a:xfrm>
          <a:noFill/>
        </p:spPr>
      </p:pic>
      <p:sp>
        <p:nvSpPr>
          <p:cNvPr id="89094" name="Rectangle 3"/>
          <p:cNvSpPr>
            <a:spLocks noGrp="1" noChangeArrowheads="1"/>
          </p:cNvSpPr>
          <p:nvPr>
            <p:ph type="body" idx="4294967295"/>
          </p:nvPr>
        </p:nvSpPr>
        <p:spPr>
          <a:xfrm>
            <a:off x="609600" y="1847850"/>
            <a:ext cx="9753600" cy="5105400"/>
          </a:xfrm>
        </p:spPr>
        <p:txBody>
          <a:bodyPr/>
          <a:lstStyle/>
          <a:p>
            <a:pPr marL="292100" indent="-292100"/>
            <a:r>
              <a:rPr lang="en-US" altLang="zh-TW" dirty="0">
                <a:latin typeface="Arial" panose="020B0604020202020204" pitchFamily="34" charset="0"/>
                <a:ea typeface="新細明體" panose="02020500000000000000" charset="-120"/>
                <a:cs typeface="Arial" panose="020B0604020202020204" pitchFamily="34" charset="0"/>
              </a:rPr>
              <a:t>Transform data into higher dimensional space</a:t>
            </a:r>
            <a:endParaRPr lang="en-US" altLang="zh-TW"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標題 1"/>
          <p:cNvSpPr>
            <a:spLocks noGrp="1"/>
          </p:cNvSpPr>
          <p:nvPr>
            <p:ph type="title"/>
          </p:nvPr>
        </p:nvSpPr>
        <p:spPr/>
        <p:txBody>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SVM</a:t>
            </a:r>
            <a:endParaRPr lang="zh-TW" altLang="en-US" dirty="0">
              <a:latin typeface="Arial" panose="020B0604020202020204" pitchFamily="34" charset="0"/>
              <a:ea typeface="新細明體" panose="02020500000000000000" charset="-120"/>
              <a:cs typeface="Arial" panose="020B0604020202020204" pitchFamily="34" charset="0"/>
            </a:endParaRPr>
          </a:p>
        </p:txBody>
      </p:sp>
      <p:pic>
        <p:nvPicPr>
          <p:cNvPr id="90115" name="內容版面配置區 3" descr="http://www.dtreg.com/SvmFlow.jpg"/>
          <p:cNvPicPr>
            <a:picLocks noGrp="1"/>
          </p:cNvPicPr>
          <p:nvPr>
            <p:ph idx="1"/>
          </p:nvPr>
        </p:nvPicPr>
        <p:blipFill>
          <a:blip r:embed="rId1">
            <a:extLst>
              <a:ext uri="{28A0092B-C50C-407E-A947-70E740481C1C}">
                <a14:useLocalDpi xmlns:a14="http://schemas.microsoft.com/office/drawing/2010/main" val="0"/>
              </a:ext>
            </a:extLst>
          </a:blip>
          <a:srcRect/>
          <a:stretch>
            <a:fillRect/>
          </a:stretch>
        </p:blipFill>
        <p:spPr>
          <a:xfrm>
            <a:off x="2743200" y="2209800"/>
            <a:ext cx="5786438" cy="3929062"/>
          </a:xfr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Kernel Functions</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91139" name="Rectangle 3"/>
          <p:cNvSpPr>
            <a:spLocks noGrp="1" noChangeArrowheads="1"/>
          </p:cNvSpPr>
          <p:nvPr>
            <p:ph idx="1"/>
          </p:nvPr>
        </p:nvSpPr>
        <p:spPr/>
        <p:txBody>
          <a:bodyPr/>
          <a:lstStyle/>
          <a:p>
            <a:pPr eaLnBrk="1" hangingPunct="1"/>
            <a:r>
              <a:rPr lang="en-US" altLang="zh-TW" sz="2800" dirty="0">
                <a:latin typeface="Arial" panose="020B0604020202020204" pitchFamily="34" charset="0"/>
                <a:ea typeface="新細明體" panose="02020500000000000000" charset="-120"/>
                <a:cs typeface="Arial" panose="020B0604020202020204" pitchFamily="34" charset="0"/>
              </a:rPr>
              <a:t>To make the data linearly separable we could:</a:t>
            </a:r>
            <a:endParaRPr lang="en-US" altLang="zh-TW" sz="2800" dirty="0">
              <a:latin typeface="Arial" panose="020B0604020202020204" pitchFamily="34" charset="0"/>
              <a:ea typeface="新細明體" panose="02020500000000000000" charset="-120"/>
              <a:cs typeface="Arial" panose="020B0604020202020204" pitchFamily="34" charset="0"/>
            </a:endParaRPr>
          </a:p>
          <a:p>
            <a:pPr lvl="1" eaLnBrk="1" hangingPunct="1"/>
            <a:r>
              <a:rPr lang="en-US" altLang="zh-TW" sz="2800" dirty="0">
                <a:latin typeface="Arial" panose="020B0604020202020204" pitchFamily="34" charset="0"/>
                <a:ea typeface="新細明體" panose="02020500000000000000" charset="-120"/>
                <a:cs typeface="Arial" panose="020B0604020202020204" pitchFamily="34" charset="0"/>
              </a:rPr>
              <a:t>Project the data from the input space to a new space called “feature space”</a:t>
            </a:r>
            <a:endParaRPr lang="en-US" altLang="zh-TW" sz="2800" dirty="0">
              <a:latin typeface="Arial" panose="020B0604020202020204" pitchFamily="34" charset="0"/>
              <a:ea typeface="新細明體" panose="02020500000000000000" charset="-120"/>
              <a:cs typeface="Arial" panose="020B0604020202020204" pitchFamily="34" charset="0"/>
            </a:endParaRPr>
          </a:p>
          <a:p>
            <a:pPr lvl="1" eaLnBrk="1" hangingPunct="1"/>
            <a:r>
              <a:rPr lang="en-US" altLang="zh-TW" sz="2800" dirty="0">
                <a:latin typeface="Arial" panose="020B0604020202020204" pitchFamily="34" charset="0"/>
                <a:ea typeface="新細明體" panose="02020500000000000000" charset="-120"/>
                <a:cs typeface="Arial" panose="020B0604020202020204" pitchFamily="34" charset="0"/>
              </a:rPr>
              <a:t>This feature space having more dimensions than the input space we could separate the data THERE…</a:t>
            </a:r>
            <a:endParaRPr lang="en-US" altLang="zh-TW" sz="2800"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z="4800" dirty="0">
                <a:latin typeface="Arial" panose="020B0604020202020204" pitchFamily="34" charset="0"/>
                <a:ea typeface="新細明體" panose="02020500000000000000" charset="-120"/>
                <a:cs typeface="Arial" panose="020B0604020202020204" pitchFamily="34" charset="0"/>
              </a:rPr>
              <a:t>Kernel Functions</a:t>
            </a:r>
            <a:endParaRPr lang="zh-TW" altLang="en-US" sz="48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591030" y="1905000"/>
                <a:ext cx="10838970" cy="4389437"/>
              </a:xfrm>
            </p:spPr>
            <p:txBody>
              <a:bodyPr/>
              <a:lstStyle/>
              <a:p>
                <a:r>
                  <a:rPr lang="en-US" altLang="zh-TW" sz="2400" dirty="0">
                    <a:latin typeface="Arial" panose="020B0604020202020204" pitchFamily="34" charset="0"/>
                    <a:ea typeface="新細明體" charset="-120"/>
                    <a:cs typeface="Arial" panose="020B0604020202020204" pitchFamily="34" charset="0"/>
                  </a:rPr>
                  <a:t>Let’s use an example projection:</a:t>
                </a:r>
              </a:p>
              <a:p>
                <a:pPr marL="0" indent="0">
                  <a:buNone/>
                </a:pPr>
                <a:r>
                  <a:rPr lang="en-US" altLang="zh-TW" sz="2400" dirty="0">
                    <a:cs typeface="Arial" panose="020B0604020202020204" pitchFamily="34" charset="0"/>
                  </a:rPr>
                  <a:t>                               (</a:t>
                </a:r>
                <a14:m>
                  <m:oMath xmlns:m="http://schemas.openxmlformats.org/officeDocument/2006/math">
                    <m:m>
                      <m:mPr>
                        <m:mcs>
                          <m:mc>
                            <m:mcPr>
                              <m:count m:val="1"/>
                              <m:mcJc m:val="center"/>
                            </m:mcPr>
                          </m:mc>
                        </m:mcs>
                        <m:ctrlPr>
                          <a:rPr lang="en-US" altLang="zh-TW" sz="2400" i="1" smtClean="0">
                            <a:latin typeface="Cambria Math" panose="02040503050406030204" pitchFamily="18" charset="0"/>
                            <a:cs typeface="Arial" panose="020B0604020202020204" pitchFamily="34" charset="0"/>
                          </a:rPr>
                        </m:ctrlPr>
                      </m:mPr>
                      <m:mr>
                        <m:e>
                          <m:sSub>
                            <m:sSubPr>
                              <m:ctrlPr>
                                <a:rPr lang="en-US" altLang="zh-TW" sz="2400" i="1" smtClean="0">
                                  <a:latin typeface="Cambria Math" panose="02040503050406030204" pitchFamily="18" charset="0"/>
                                  <a:cs typeface="Arial" panose="020B0604020202020204" pitchFamily="34" charset="0"/>
                                </a:rPr>
                              </m:ctrlPr>
                            </m:sSubPr>
                            <m:e>
                              <m:r>
                                <a:rPr lang="en-US" altLang="zh-TW" sz="2400" b="0" i="1" smtClean="0">
                                  <a:latin typeface="Cambria Math" panose="02040503050406030204" pitchFamily="18" charset="0"/>
                                  <a:cs typeface="Arial" panose="020B0604020202020204" pitchFamily="34" charset="0"/>
                                </a:rPr>
                                <m:t>𝑥</m:t>
                              </m:r>
                            </m:e>
                            <m:sub>
                              <m:r>
                                <a:rPr lang="en-US" altLang="zh-TW" sz="2400" b="0" i="1" smtClean="0">
                                  <a:latin typeface="Cambria Math" panose="02040503050406030204" pitchFamily="18" charset="0"/>
                                  <a:cs typeface="Arial" panose="020B0604020202020204" pitchFamily="34" charset="0"/>
                                </a:rPr>
                                <m:t>1</m:t>
                              </m:r>
                            </m:sub>
                          </m:sSub>
                        </m:e>
                      </m:mr>
                      <m:mr>
                        <m:e>
                          <m:sSub>
                            <m:sSubPr>
                              <m:ctrlPr>
                                <a:rPr lang="en-US" altLang="zh-TW" sz="2400" i="1" smtClean="0">
                                  <a:latin typeface="Cambria Math" panose="02040503050406030204" pitchFamily="18" charset="0"/>
                                  <a:cs typeface="Arial" panose="020B0604020202020204" pitchFamily="34" charset="0"/>
                                </a:rPr>
                              </m:ctrlPr>
                            </m:sSubPr>
                            <m:e>
                              <m:r>
                                <a:rPr lang="en-US" altLang="zh-TW" sz="2400" b="0" i="1" smtClean="0">
                                  <a:latin typeface="Cambria Math" panose="02040503050406030204" pitchFamily="18" charset="0"/>
                                  <a:cs typeface="Arial" panose="020B0604020202020204" pitchFamily="34" charset="0"/>
                                </a:rPr>
                                <m:t>𝑥</m:t>
                              </m:r>
                            </m:e>
                            <m:sub>
                              <m:r>
                                <a:rPr lang="en-US" altLang="zh-TW" sz="2400" b="0" i="1" smtClean="0">
                                  <a:latin typeface="Cambria Math" panose="02040503050406030204" pitchFamily="18" charset="0"/>
                                  <a:cs typeface="Arial" panose="020B0604020202020204" pitchFamily="34" charset="0"/>
                                </a:rPr>
                                <m:t>2</m:t>
                              </m:r>
                            </m:sub>
                          </m:sSub>
                        </m:e>
                      </m:mr>
                    </m:m>
                  </m:oMath>
                </a14:m>
                <a:r>
                  <a:rPr lang="en-US" altLang="zh-TW" sz="2400" dirty="0">
                    <a:cs typeface="Arial" panose="020B0604020202020204" pitchFamily="34" charset="0"/>
                  </a:rPr>
                  <a:t>)</a:t>
                </a:r>
                <a:r>
                  <a:rPr lang="en-US" altLang="zh-TW" sz="2400" dirty="0">
                    <a:cs typeface="Arial" panose="020B0604020202020204" pitchFamily="34" charset="0"/>
                    <a:sym typeface="Symbol" panose="05050102010706020507" pitchFamily="18" charset="2"/>
                  </a:rPr>
                  <a:t></a:t>
                </a:r>
                <a14:m>
                  <m:oMath xmlns:m="http://schemas.openxmlformats.org/officeDocument/2006/math">
                    <m:d>
                      <m:dPr>
                        <m:ctrlPr>
                          <a:rPr lang="en-US" altLang="zh-TW" sz="2400" b="0" i="1" dirty="0" smtClean="0">
                            <a:latin typeface="Cambria Math" panose="02040503050406030204" pitchFamily="18" charset="0"/>
                            <a:cs typeface="Arial" panose="020B0604020202020204" pitchFamily="34" charset="0"/>
                          </a:rPr>
                        </m:ctrlPr>
                      </m:dPr>
                      <m:e>
                        <m:m>
                          <m:mPr>
                            <m:mcs>
                              <m:mc>
                                <m:mcPr>
                                  <m:count m:val="1"/>
                                  <m:mcJc m:val="center"/>
                                </m:mcPr>
                              </m:mc>
                            </m:mcs>
                            <m:ctrlPr>
                              <a:rPr lang="en-US" altLang="zh-TW" sz="2400" i="1" dirty="0">
                                <a:latin typeface="Cambria Math" panose="02040503050406030204" pitchFamily="18" charset="0"/>
                                <a:cs typeface="Arial" panose="020B0604020202020204" pitchFamily="34" charset="0"/>
                              </a:rPr>
                            </m:ctrlPr>
                          </m:mPr>
                          <m:mr>
                            <m:e>
                              <m:sSubSup>
                                <m:sSubSupPr>
                                  <m:ctrlPr>
                                    <a:rPr lang="en-US" altLang="zh-TW" sz="2400" i="1" dirty="0">
                                      <a:latin typeface="Cambria Math" panose="02040503050406030204" pitchFamily="18" charset="0"/>
                                      <a:cs typeface="Arial" panose="020B0604020202020204" pitchFamily="34" charset="0"/>
                                    </a:rPr>
                                  </m:ctrlPr>
                                </m:sSubSupPr>
                                <m:e>
                                  <m:r>
                                    <a:rPr lang="en-US" altLang="zh-TW" sz="2400" i="1" dirty="0">
                                      <a:latin typeface="Cambria Math" panose="02040503050406030204" pitchFamily="18" charset="0"/>
                                      <a:cs typeface="Arial" panose="020B0604020202020204" pitchFamily="34" charset="0"/>
                                    </a:rPr>
                                    <m:t>𝑥</m:t>
                                  </m:r>
                                </m:e>
                                <m:sub>
                                  <m:r>
                                    <a:rPr lang="en-US" altLang="zh-TW" sz="2400" i="1" dirty="0">
                                      <a:latin typeface="Cambria Math" panose="02040503050406030204" pitchFamily="18" charset="0"/>
                                      <a:cs typeface="Arial" panose="020B0604020202020204" pitchFamily="34" charset="0"/>
                                    </a:rPr>
                                    <m:t>1</m:t>
                                  </m:r>
                                </m:sub>
                                <m:sup>
                                  <m:r>
                                    <a:rPr lang="en-US" altLang="zh-TW" sz="2400" i="1" dirty="0">
                                      <a:latin typeface="Cambria Math" panose="02040503050406030204" pitchFamily="18" charset="0"/>
                                      <a:cs typeface="Arial" panose="020B0604020202020204" pitchFamily="34" charset="0"/>
                                    </a:rPr>
                                    <m:t>2</m:t>
                                  </m:r>
                                </m:sup>
                              </m:sSubSup>
                            </m:e>
                          </m:mr>
                          <m:mr>
                            <m:e>
                              <m:rad>
                                <m:radPr>
                                  <m:degHide m:val="on"/>
                                  <m:ctrlPr>
                                    <a:rPr lang="en-US" altLang="zh-TW" sz="2400" i="1" dirty="0">
                                      <a:latin typeface="Cambria Math" panose="02040503050406030204" pitchFamily="18" charset="0"/>
                                      <a:cs typeface="Arial" panose="020B0604020202020204" pitchFamily="34" charset="0"/>
                                    </a:rPr>
                                  </m:ctrlPr>
                                </m:radPr>
                                <m:deg/>
                                <m:e>
                                  <m:r>
                                    <a:rPr lang="en-US" altLang="zh-TW" sz="2400" i="1" dirty="0">
                                      <a:latin typeface="Cambria Math" panose="02040503050406030204" pitchFamily="18" charset="0"/>
                                      <a:cs typeface="Arial" panose="020B0604020202020204" pitchFamily="34" charset="0"/>
                                    </a:rPr>
                                    <m:t>2</m:t>
                                  </m:r>
                                </m:e>
                              </m:rad>
                              <m:sSub>
                                <m:sSubPr>
                                  <m:ctrlPr>
                                    <a:rPr lang="en-US" altLang="zh-TW" sz="2400" i="1" dirty="0">
                                      <a:latin typeface="Cambria Math" panose="02040503050406030204" pitchFamily="18" charset="0"/>
                                      <a:cs typeface="Arial" panose="020B0604020202020204" pitchFamily="34" charset="0"/>
                                    </a:rPr>
                                  </m:ctrlPr>
                                </m:sSubPr>
                                <m:e>
                                  <m:r>
                                    <a:rPr lang="en-US" altLang="zh-TW" sz="2400" i="1" dirty="0">
                                      <a:latin typeface="Cambria Math" panose="02040503050406030204" pitchFamily="18" charset="0"/>
                                      <a:cs typeface="Arial" panose="020B0604020202020204" pitchFamily="34" charset="0"/>
                                    </a:rPr>
                                    <m:t>𝑥</m:t>
                                  </m:r>
                                </m:e>
                                <m:sub>
                                  <m:r>
                                    <a:rPr lang="en-US" altLang="zh-TW" sz="2400" i="1" dirty="0">
                                      <a:latin typeface="Cambria Math" panose="02040503050406030204" pitchFamily="18" charset="0"/>
                                      <a:cs typeface="Arial" panose="020B0604020202020204" pitchFamily="34" charset="0"/>
                                    </a:rPr>
                                    <m:t>1</m:t>
                                  </m:r>
                                </m:sub>
                              </m:sSub>
                              <m:sSub>
                                <m:sSubPr>
                                  <m:ctrlPr>
                                    <a:rPr lang="en-US" altLang="zh-TW" sz="2400" i="1" dirty="0">
                                      <a:latin typeface="Cambria Math" panose="02040503050406030204" pitchFamily="18" charset="0"/>
                                      <a:cs typeface="Arial" panose="020B0604020202020204" pitchFamily="34" charset="0"/>
                                    </a:rPr>
                                  </m:ctrlPr>
                                </m:sSubPr>
                                <m:e>
                                  <m:r>
                                    <a:rPr lang="en-US" altLang="zh-TW" sz="2400" i="1" dirty="0">
                                      <a:latin typeface="Cambria Math" panose="02040503050406030204" pitchFamily="18" charset="0"/>
                                      <a:cs typeface="Arial" panose="020B0604020202020204" pitchFamily="34" charset="0"/>
                                    </a:rPr>
                                    <m:t>𝑥</m:t>
                                  </m:r>
                                </m:e>
                                <m:sub>
                                  <m:r>
                                    <a:rPr lang="en-US" altLang="zh-TW" sz="2400" i="1" dirty="0">
                                      <a:latin typeface="Cambria Math" panose="02040503050406030204" pitchFamily="18" charset="0"/>
                                      <a:cs typeface="Arial" panose="020B0604020202020204" pitchFamily="34" charset="0"/>
                                    </a:rPr>
                                    <m:t>2</m:t>
                                  </m:r>
                                </m:sub>
                              </m:sSub>
                            </m:e>
                          </m:mr>
                          <m:mr>
                            <m:e>
                              <m:sSubSup>
                                <m:sSubSupPr>
                                  <m:ctrlPr>
                                    <a:rPr lang="en-US" altLang="zh-TW" sz="2400" i="1" dirty="0">
                                      <a:latin typeface="Cambria Math" panose="02040503050406030204" pitchFamily="18" charset="0"/>
                                      <a:cs typeface="Arial" panose="020B0604020202020204" pitchFamily="34" charset="0"/>
                                    </a:rPr>
                                  </m:ctrlPr>
                                </m:sSubSupPr>
                                <m:e>
                                  <m:r>
                                    <a:rPr lang="en-US" altLang="zh-TW" sz="2400" i="1" dirty="0">
                                      <a:latin typeface="Cambria Math" panose="02040503050406030204" pitchFamily="18" charset="0"/>
                                      <a:cs typeface="Arial" panose="020B0604020202020204" pitchFamily="34" charset="0"/>
                                    </a:rPr>
                                    <m:t>𝑥</m:t>
                                  </m:r>
                                </m:e>
                                <m:sub>
                                  <m:r>
                                    <a:rPr lang="en-US" altLang="zh-TW" sz="2400" b="0" i="1" dirty="0" smtClean="0">
                                      <a:latin typeface="Cambria Math" panose="02040503050406030204" pitchFamily="18" charset="0"/>
                                      <a:cs typeface="Arial" panose="020B0604020202020204" pitchFamily="34" charset="0"/>
                                    </a:rPr>
                                    <m:t>2</m:t>
                                  </m:r>
                                </m:sub>
                                <m:sup>
                                  <m:r>
                                    <a:rPr lang="en-US" altLang="zh-TW" sz="2400" i="1" dirty="0">
                                      <a:latin typeface="Cambria Math" panose="02040503050406030204" pitchFamily="18" charset="0"/>
                                      <a:cs typeface="Arial" panose="020B0604020202020204" pitchFamily="34" charset="0"/>
                                    </a:rPr>
                                    <m:t>2</m:t>
                                  </m:r>
                                </m:sup>
                              </m:sSubSup>
                            </m:e>
                          </m:mr>
                        </m:m>
                      </m:e>
                    </m:d>
                  </m:oMath>
                </a14:m>
                <a:endParaRPr lang="en-US" altLang="zh-TW" sz="2400" dirty="0">
                  <a:latin typeface="Arial" panose="020B0604020202020204" pitchFamily="34" charset="0"/>
                  <a:ea typeface="新細明體" charset="-120"/>
                  <a:cs typeface="Arial" panose="020B0604020202020204" pitchFamily="34" charset="0"/>
                </a:endParaRPr>
              </a:p>
              <a:p>
                <a:r>
                  <a:rPr lang="en-US" altLang="zh-TW" sz="2400" dirty="0">
                    <a:latin typeface="Arial" panose="020B0604020202020204" pitchFamily="34" charset="0"/>
                    <a:ea typeface="新細明體" charset="-120"/>
                    <a:cs typeface="Arial" panose="020B0604020202020204" pitchFamily="34" charset="0"/>
                  </a:rPr>
                  <a:t>The inner product of two vectors x and y projected in the space </a:t>
                </a:r>
                <a:r>
                  <a:rPr lang="en-US" altLang="zh-TW" sz="2400" b="1" dirty="0">
                    <a:latin typeface="Arial" panose="020B0604020202020204" pitchFamily="34" charset="0"/>
                    <a:ea typeface="新細明體" charset="-120"/>
                    <a:cs typeface="Arial" panose="020B0604020202020204" pitchFamily="34" charset="0"/>
                  </a:rPr>
                  <a:t>F</a:t>
                </a:r>
                <a:r>
                  <a:rPr lang="en-US" altLang="zh-TW" sz="2400" dirty="0">
                    <a:latin typeface="Arial" panose="020B0604020202020204" pitchFamily="34" charset="0"/>
                    <a:ea typeface="新細明體" charset="-120"/>
                    <a:cs typeface="Arial" panose="020B0604020202020204" pitchFamily="34" charset="0"/>
                  </a:rPr>
                  <a:t> becomes:</a:t>
                </a:r>
              </a:p>
              <a:p>
                <a:pPr marL="0" indent="0">
                  <a:buNone/>
                </a:pPr>
                <a:r>
                  <a:rPr lang="en-US" altLang="zh-TW" sz="2400" dirty="0">
                    <a:cs typeface="Arial" panose="020B0604020202020204" pitchFamily="34" charset="0"/>
                  </a:rPr>
                  <a:t>          </a:t>
                </a:r>
                <a14:m>
                  <m:oMath xmlns:m="http://schemas.openxmlformats.org/officeDocument/2006/math">
                    <m:d>
                      <m:dPr>
                        <m:ctrlPr>
                          <a:rPr lang="en-US" altLang="zh-TW" sz="2400" i="1" dirty="0">
                            <a:latin typeface="Cambria Math" panose="02040503050406030204" pitchFamily="18" charset="0"/>
                            <a:cs typeface="Arial" panose="020B0604020202020204" pitchFamily="34" charset="0"/>
                          </a:rPr>
                        </m:ctrlPr>
                      </m:dPr>
                      <m:e>
                        <m:m>
                          <m:mPr>
                            <m:mcs>
                              <m:mc>
                                <m:mcPr>
                                  <m:count m:val="1"/>
                                  <m:mcJc m:val="center"/>
                                </m:mcPr>
                              </m:mc>
                            </m:mcs>
                            <m:ctrlPr>
                              <a:rPr lang="en-US" altLang="zh-TW" sz="2400" i="1" dirty="0">
                                <a:latin typeface="Cambria Math" panose="02040503050406030204" pitchFamily="18" charset="0"/>
                                <a:cs typeface="Arial" panose="020B0604020202020204" pitchFamily="34" charset="0"/>
                              </a:rPr>
                            </m:ctrlPr>
                          </m:mPr>
                          <m:mr>
                            <m:e>
                              <m:sSubSup>
                                <m:sSubSupPr>
                                  <m:ctrlPr>
                                    <a:rPr lang="en-US" altLang="zh-TW" sz="2400" i="1" dirty="0">
                                      <a:latin typeface="Cambria Math" panose="02040503050406030204" pitchFamily="18" charset="0"/>
                                      <a:cs typeface="Arial" panose="020B0604020202020204" pitchFamily="34" charset="0"/>
                                    </a:rPr>
                                  </m:ctrlPr>
                                </m:sSubSupPr>
                                <m:e>
                                  <m:r>
                                    <a:rPr lang="en-US" altLang="zh-TW" sz="2400" i="1" dirty="0">
                                      <a:latin typeface="Cambria Math" panose="02040503050406030204" pitchFamily="18" charset="0"/>
                                      <a:cs typeface="Arial" panose="020B0604020202020204" pitchFamily="34" charset="0"/>
                                    </a:rPr>
                                    <m:t>𝑥</m:t>
                                  </m:r>
                                </m:e>
                                <m:sub>
                                  <m:r>
                                    <a:rPr lang="en-US" altLang="zh-TW" sz="2400" i="1" dirty="0">
                                      <a:latin typeface="Cambria Math" panose="02040503050406030204" pitchFamily="18" charset="0"/>
                                      <a:cs typeface="Arial" panose="020B0604020202020204" pitchFamily="34" charset="0"/>
                                    </a:rPr>
                                    <m:t>1</m:t>
                                  </m:r>
                                </m:sub>
                                <m:sup>
                                  <m:r>
                                    <a:rPr lang="en-US" altLang="zh-TW" sz="2400" i="1" dirty="0">
                                      <a:latin typeface="Cambria Math" panose="02040503050406030204" pitchFamily="18" charset="0"/>
                                      <a:cs typeface="Arial" panose="020B0604020202020204" pitchFamily="34" charset="0"/>
                                    </a:rPr>
                                    <m:t>2</m:t>
                                  </m:r>
                                </m:sup>
                              </m:sSubSup>
                            </m:e>
                          </m:mr>
                          <m:mr>
                            <m:e>
                              <m:rad>
                                <m:radPr>
                                  <m:degHide m:val="on"/>
                                  <m:ctrlPr>
                                    <a:rPr lang="en-US" altLang="zh-TW" sz="2400" i="1" dirty="0">
                                      <a:latin typeface="Cambria Math" panose="02040503050406030204" pitchFamily="18" charset="0"/>
                                      <a:cs typeface="Arial" panose="020B0604020202020204" pitchFamily="34" charset="0"/>
                                    </a:rPr>
                                  </m:ctrlPr>
                                </m:radPr>
                                <m:deg/>
                                <m:e>
                                  <m:r>
                                    <a:rPr lang="en-US" altLang="zh-TW" sz="2400" i="1" dirty="0">
                                      <a:latin typeface="Cambria Math" panose="02040503050406030204" pitchFamily="18" charset="0"/>
                                      <a:cs typeface="Arial" panose="020B0604020202020204" pitchFamily="34" charset="0"/>
                                    </a:rPr>
                                    <m:t>2</m:t>
                                  </m:r>
                                </m:e>
                              </m:rad>
                              <m:sSub>
                                <m:sSubPr>
                                  <m:ctrlPr>
                                    <a:rPr lang="en-US" altLang="zh-TW" sz="2400" i="1" dirty="0">
                                      <a:latin typeface="Cambria Math" panose="02040503050406030204" pitchFamily="18" charset="0"/>
                                      <a:cs typeface="Arial" panose="020B0604020202020204" pitchFamily="34" charset="0"/>
                                    </a:rPr>
                                  </m:ctrlPr>
                                </m:sSubPr>
                                <m:e>
                                  <m:r>
                                    <a:rPr lang="en-US" altLang="zh-TW" sz="2400" i="1" dirty="0">
                                      <a:latin typeface="Cambria Math" panose="02040503050406030204" pitchFamily="18" charset="0"/>
                                      <a:cs typeface="Arial" panose="020B0604020202020204" pitchFamily="34" charset="0"/>
                                    </a:rPr>
                                    <m:t>𝑥</m:t>
                                  </m:r>
                                </m:e>
                                <m:sub>
                                  <m:r>
                                    <a:rPr lang="en-US" altLang="zh-TW" sz="2400" i="1" dirty="0">
                                      <a:latin typeface="Cambria Math" panose="02040503050406030204" pitchFamily="18" charset="0"/>
                                      <a:cs typeface="Arial" panose="020B0604020202020204" pitchFamily="34" charset="0"/>
                                    </a:rPr>
                                    <m:t>1</m:t>
                                  </m:r>
                                </m:sub>
                              </m:sSub>
                              <m:sSub>
                                <m:sSubPr>
                                  <m:ctrlPr>
                                    <a:rPr lang="en-US" altLang="zh-TW" sz="2400" i="1" dirty="0">
                                      <a:latin typeface="Cambria Math" panose="02040503050406030204" pitchFamily="18" charset="0"/>
                                      <a:cs typeface="Arial" panose="020B0604020202020204" pitchFamily="34" charset="0"/>
                                    </a:rPr>
                                  </m:ctrlPr>
                                </m:sSubPr>
                                <m:e>
                                  <m:r>
                                    <a:rPr lang="en-US" altLang="zh-TW" sz="2400" i="1" dirty="0">
                                      <a:latin typeface="Cambria Math" panose="02040503050406030204" pitchFamily="18" charset="0"/>
                                      <a:cs typeface="Arial" panose="020B0604020202020204" pitchFamily="34" charset="0"/>
                                    </a:rPr>
                                    <m:t>𝑥</m:t>
                                  </m:r>
                                </m:e>
                                <m:sub>
                                  <m:r>
                                    <a:rPr lang="en-US" altLang="zh-TW" sz="2400" i="1" dirty="0">
                                      <a:latin typeface="Cambria Math" panose="02040503050406030204" pitchFamily="18" charset="0"/>
                                      <a:cs typeface="Arial" panose="020B0604020202020204" pitchFamily="34" charset="0"/>
                                    </a:rPr>
                                    <m:t>2</m:t>
                                  </m:r>
                                </m:sub>
                              </m:sSub>
                            </m:e>
                          </m:mr>
                          <m:mr>
                            <m:e>
                              <m:sSubSup>
                                <m:sSubSupPr>
                                  <m:ctrlPr>
                                    <a:rPr lang="en-US" altLang="zh-TW" sz="2400" i="1" dirty="0">
                                      <a:latin typeface="Cambria Math" panose="02040503050406030204" pitchFamily="18" charset="0"/>
                                      <a:cs typeface="Arial" panose="020B0604020202020204" pitchFamily="34" charset="0"/>
                                    </a:rPr>
                                  </m:ctrlPr>
                                </m:sSubSupPr>
                                <m:e>
                                  <m:r>
                                    <a:rPr lang="en-US" altLang="zh-TW" sz="2400" i="1" dirty="0">
                                      <a:latin typeface="Cambria Math" panose="02040503050406030204" pitchFamily="18" charset="0"/>
                                      <a:cs typeface="Arial" panose="020B0604020202020204" pitchFamily="34" charset="0"/>
                                    </a:rPr>
                                    <m:t>𝑥</m:t>
                                  </m:r>
                                </m:e>
                                <m:sub>
                                  <m:r>
                                    <a:rPr lang="en-US" altLang="zh-TW" sz="2400" b="0" i="1" dirty="0" smtClean="0">
                                      <a:latin typeface="Cambria Math" panose="02040503050406030204" pitchFamily="18" charset="0"/>
                                      <a:cs typeface="Arial" panose="020B0604020202020204" pitchFamily="34" charset="0"/>
                                    </a:rPr>
                                    <m:t>2</m:t>
                                  </m:r>
                                </m:sub>
                                <m:sup>
                                  <m:r>
                                    <a:rPr lang="en-US" altLang="zh-TW" sz="2400" i="1" dirty="0">
                                      <a:latin typeface="Cambria Math" panose="02040503050406030204" pitchFamily="18" charset="0"/>
                                      <a:cs typeface="Arial" panose="020B0604020202020204" pitchFamily="34" charset="0"/>
                                    </a:rPr>
                                    <m:t>2</m:t>
                                  </m:r>
                                </m:sup>
                              </m:sSubSup>
                            </m:e>
                          </m:mr>
                        </m:m>
                      </m:e>
                    </m:d>
                  </m:oMath>
                </a14:m>
                <a:r>
                  <a:rPr lang="en-US" altLang="zh-TW" sz="2400" dirty="0">
                    <a:cs typeface="Arial" panose="020B0604020202020204" pitchFamily="34" charset="0"/>
                    <a:sym typeface="Symbol" panose="05050102010706020507" pitchFamily="18" charset="2"/>
                  </a:rPr>
                  <a:t></a:t>
                </a:r>
                <a14:m>
                  <m:oMath xmlns:m="http://schemas.openxmlformats.org/officeDocument/2006/math">
                    <m:d>
                      <m:dPr>
                        <m:ctrlPr>
                          <a:rPr lang="en-US" altLang="zh-TW" sz="2400" i="1" dirty="0">
                            <a:latin typeface="Cambria Math" panose="02040503050406030204" pitchFamily="18" charset="0"/>
                            <a:cs typeface="Arial" panose="020B0604020202020204" pitchFamily="34" charset="0"/>
                          </a:rPr>
                        </m:ctrlPr>
                      </m:dPr>
                      <m:e>
                        <m:m>
                          <m:mPr>
                            <m:mcs>
                              <m:mc>
                                <m:mcPr>
                                  <m:count m:val="1"/>
                                  <m:mcJc m:val="center"/>
                                </m:mcPr>
                              </m:mc>
                            </m:mcs>
                            <m:ctrlPr>
                              <a:rPr lang="en-US" altLang="zh-TW" sz="2400" i="1" dirty="0">
                                <a:latin typeface="Cambria Math" panose="02040503050406030204" pitchFamily="18" charset="0"/>
                                <a:cs typeface="Arial" panose="020B0604020202020204" pitchFamily="34" charset="0"/>
                              </a:rPr>
                            </m:ctrlPr>
                          </m:mPr>
                          <m:mr>
                            <m:e>
                              <m:sSubSup>
                                <m:sSubSupPr>
                                  <m:ctrlPr>
                                    <a:rPr lang="en-US" altLang="zh-TW" sz="2400" i="1" dirty="0">
                                      <a:latin typeface="Cambria Math" panose="02040503050406030204" pitchFamily="18" charset="0"/>
                                      <a:cs typeface="Arial" panose="020B0604020202020204" pitchFamily="34" charset="0"/>
                                    </a:rPr>
                                  </m:ctrlPr>
                                </m:sSubSupPr>
                                <m:e>
                                  <m:r>
                                    <a:rPr lang="en-US" altLang="zh-TW" sz="2400" b="0" i="1" dirty="0" smtClean="0">
                                      <a:latin typeface="Cambria Math" panose="02040503050406030204" pitchFamily="18" charset="0"/>
                                      <a:cs typeface="Arial" panose="020B0604020202020204" pitchFamily="34" charset="0"/>
                                    </a:rPr>
                                    <m:t>𝑦</m:t>
                                  </m:r>
                                </m:e>
                                <m:sub>
                                  <m:r>
                                    <a:rPr lang="en-US" altLang="zh-TW" sz="2400" i="1" dirty="0">
                                      <a:latin typeface="Cambria Math" panose="02040503050406030204" pitchFamily="18" charset="0"/>
                                      <a:cs typeface="Arial" panose="020B0604020202020204" pitchFamily="34" charset="0"/>
                                    </a:rPr>
                                    <m:t>1</m:t>
                                  </m:r>
                                </m:sub>
                                <m:sup>
                                  <m:r>
                                    <a:rPr lang="en-US" altLang="zh-TW" sz="2400" i="1" dirty="0">
                                      <a:latin typeface="Cambria Math" panose="02040503050406030204" pitchFamily="18" charset="0"/>
                                      <a:cs typeface="Arial" panose="020B0604020202020204" pitchFamily="34" charset="0"/>
                                    </a:rPr>
                                    <m:t>2</m:t>
                                  </m:r>
                                </m:sup>
                              </m:sSubSup>
                            </m:e>
                          </m:mr>
                          <m:mr>
                            <m:e>
                              <m:rad>
                                <m:radPr>
                                  <m:degHide m:val="on"/>
                                  <m:ctrlPr>
                                    <a:rPr lang="en-US" altLang="zh-TW" sz="2400" i="1" dirty="0">
                                      <a:latin typeface="Cambria Math" panose="02040503050406030204" pitchFamily="18" charset="0"/>
                                      <a:cs typeface="Arial" panose="020B0604020202020204" pitchFamily="34" charset="0"/>
                                    </a:rPr>
                                  </m:ctrlPr>
                                </m:radPr>
                                <m:deg/>
                                <m:e>
                                  <m:r>
                                    <a:rPr lang="en-US" altLang="zh-TW" sz="2400" i="1" dirty="0">
                                      <a:latin typeface="Cambria Math" panose="02040503050406030204" pitchFamily="18" charset="0"/>
                                      <a:cs typeface="Arial" panose="020B0604020202020204" pitchFamily="34" charset="0"/>
                                    </a:rPr>
                                    <m:t>2</m:t>
                                  </m:r>
                                </m:e>
                              </m:rad>
                              <m:sSub>
                                <m:sSubPr>
                                  <m:ctrlPr>
                                    <a:rPr lang="en-US" altLang="zh-TW" sz="2400" i="1" dirty="0">
                                      <a:latin typeface="Cambria Math" panose="02040503050406030204" pitchFamily="18" charset="0"/>
                                      <a:cs typeface="Arial" panose="020B0604020202020204" pitchFamily="34" charset="0"/>
                                    </a:rPr>
                                  </m:ctrlPr>
                                </m:sSubPr>
                                <m:e>
                                  <m:r>
                                    <a:rPr lang="en-US" altLang="zh-TW" sz="2400" b="0" i="1" dirty="0" smtClean="0">
                                      <a:latin typeface="Cambria Math" panose="02040503050406030204" pitchFamily="18" charset="0"/>
                                      <a:cs typeface="Arial" panose="020B0604020202020204" pitchFamily="34" charset="0"/>
                                    </a:rPr>
                                    <m:t>𝑦</m:t>
                                  </m:r>
                                </m:e>
                                <m:sub>
                                  <m:r>
                                    <a:rPr lang="en-US" altLang="zh-TW" sz="2400" i="1" dirty="0">
                                      <a:latin typeface="Cambria Math" panose="02040503050406030204" pitchFamily="18" charset="0"/>
                                      <a:cs typeface="Arial" panose="020B0604020202020204" pitchFamily="34" charset="0"/>
                                    </a:rPr>
                                    <m:t>1</m:t>
                                  </m:r>
                                </m:sub>
                              </m:sSub>
                              <m:sSub>
                                <m:sSubPr>
                                  <m:ctrlPr>
                                    <a:rPr lang="en-US" altLang="zh-TW" sz="2400" i="1" dirty="0">
                                      <a:latin typeface="Cambria Math" panose="02040503050406030204" pitchFamily="18" charset="0"/>
                                      <a:cs typeface="Arial" panose="020B0604020202020204" pitchFamily="34" charset="0"/>
                                    </a:rPr>
                                  </m:ctrlPr>
                                </m:sSubPr>
                                <m:e>
                                  <m:r>
                                    <a:rPr lang="en-US" altLang="zh-TW" sz="2400" b="0" i="1" dirty="0" smtClean="0">
                                      <a:latin typeface="Cambria Math" panose="02040503050406030204" pitchFamily="18" charset="0"/>
                                      <a:cs typeface="Arial" panose="020B0604020202020204" pitchFamily="34" charset="0"/>
                                    </a:rPr>
                                    <m:t>𝑦</m:t>
                                  </m:r>
                                </m:e>
                                <m:sub>
                                  <m:r>
                                    <a:rPr lang="en-US" altLang="zh-TW" sz="2400" i="1" dirty="0">
                                      <a:latin typeface="Cambria Math" panose="02040503050406030204" pitchFamily="18" charset="0"/>
                                      <a:cs typeface="Arial" panose="020B0604020202020204" pitchFamily="34" charset="0"/>
                                    </a:rPr>
                                    <m:t>2</m:t>
                                  </m:r>
                                </m:sub>
                              </m:sSub>
                            </m:e>
                          </m:mr>
                          <m:mr>
                            <m:e>
                              <m:sSubSup>
                                <m:sSubSupPr>
                                  <m:ctrlPr>
                                    <a:rPr lang="en-US" altLang="zh-TW" sz="2400" i="1" dirty="0">
                                      <a:latin typeface="Cambria Math" panose="02040503050406030204" pitchFamily="18" charset="0"/>
                                      <a:cs typeface="Arial" panose="020B0604020202020204" pitchFamily="34" charset="0"/>
                                    </a:rPr>
                                  </m:ctrlPr>
                                </m:sSubSupPr>
                                <m:e>
                                  <m:r>
                                    <a:rPr lang="en-US" altLang="zh-TW" sz="2400" b="0" i="1" dirty="0" smtClean="0">
                                      <a:latin typeface="Cambria Math" panose="02040503050406030204" pitchFamily="18" charset="0"/>
                                      <a:cs typeface="Arial" panose="020B0604020202020204" pitchFamily="34" charset="0"/>
                                    </a:rPr>
                                    <m:t>𝑦</m:t>
                                  </m:r>
                                </m:e>
                                <m:sub>
                                  <m:r>
                                    <a:rPr lang="en-US" altLang="zh-TW" sz="2400" b="0" i="1" dirty="0" smtClean="0">
                                      <a:latin typeface="Cambria Math" panose="02040503050406030204" pitchFamily="18" charset="0"/>
                                      <a:cs typeface="Arial" panose="020B0604020202020204" pitchFamily="34" charset="0"/>
                                    </a:rPr>
                                    <m:t>2</m:t>
                                  </m:r>
                                </m:sub>
                                <m:sup>
                                  <m:r>
                                    <a:rPr lang="en-US" altLang="zh-TW" sz="2400" i="1" dirty="0">
                                      <a:latin typeface="Cambria Math" panose="02040503050406030204" pitchFamily="18" charset="0"/>
                                      <a:cs typeface="Arial" panose="020B0604020202020204" pitchFamily="34" charset="0"/>
                                    </a:rPr>
                                    <m:t>2</m:t>
                                  </m:r>
                                </m:sup>
                              </m:sSubSup>
                            </m:e>
                          </m:mr>
                        </m:m>
                      </m:e>
                    </m:d>
                  </m:oMath>
                </a14:m>
                <a:r>
                  <a:rPr lang="en-US" altLang="zh-TW" sz="2400" dirty="0">
                    <a:latin typeface="Arial" panose="020B0604020202020204" pitchFamily="34" charset="0"/>
                    <a:cs typeface="Arial" panose="020B0604020202020204" pitchFamily="34" charset="0"/>
                  </a:rPr>
                  <a:t>=</a:t>
                </a:r>
                <a:r>
                  <a:rPr lang="en-US" altLang="zh-TW" sz="2400" dirty="0">
                    <a:cs typeface="Arial" panose="020B0604020202020204" pitchFamily="34" charset="0"/>
                  </a:rPr>
                  <a:t> </a:t>
                </a:r>
                <a14:m>
                  <m:oMath xmlns:m="http://schemas.openxmlformats.org/officeDocument/2006/math">
                    <m:sSubSup>
                      <m:sSubSupPr>
                        <m:ctrlPr>
                          <a:rPr lang="en-US" altLang="zh-TW" sz="2400" i="1" dirty="0">
                            <a:latin typeface="Cambria Math" panose="02040503050406030204" pitchFamily="18" charset="0"/>
                            <a:cs typeface="Arial" panose="020B0604020202020204" pitchFamily="34" charset="0"/>
                          </a:rPr>
                        </m:ctrlPr>
                      </m:sSubSupPr>
                      <m:e>
                        <m:r>
                          <a:rPr lang="en-US" altLang="zh-TW" sz="2400" i="1" dirty="0">
                            <a:latin typeface="Cambria Math" panose="02040503050406030204" pitchFamily="18" charset="0"/>
                            <a:cs typeface="Arial" panose="020B0604020202020204" pitchFamily="34" charset="0"/>
                          </a:rPr>
                          <m:t>𝑥</m:t>
                        </m:r>
                      </m:e>
                      <m:sub>
                        <m:r>
                          <a:rPr lang="en-US" altLang="zh-TW" sz="2400" i="1" dirty="0">
                            <a:latin typeface="Cambria Math" panose="02040503050406030204" pitchFamily="18" charset="0"/>
                            <a:cs typeface="Arial" panose="020B0604020202020204" pitchFamily="34" charset="0"/>
                          </a:rPr>
                          <m:t>1</m:t>
                        </m:r>
                      </m:sub>
                      <m:sup>
                        <m:r>
                          <a:rPr lang="en-US" altLang="zh-TW" sz="2400" i="1" dirty="0">
                            <a:latin typeface="Cambria Math" panose="02040503050406030204" pitchFamily="18" charset="0"/>
                            <a:cs typeface="Arial" panose="020B0604020202020204" pitchFamily="34" charset="0"/>
                          </a:rPr>
                          <m:t>2</m:t>
                        </m:r>
                      </m:sup>
                    </m:sSubSup>
                  </m:oMath>
                </a14:m>
                <a:r>
                  <a:rPr lang="en-US" altLang="zh-TW" sz="2400" dirty="0">
                    <a:cs typeface="Arial" panose="020B0604020202020204" pitchFamily="34" charset="0"/>
                  </a:rPr>
                  <a:t> </a:t>
                </a:r>
                <a14:m>
                  <m:oMath xmlns:m="http://schemas.openxmlformats.org/officeDocument/2006/math">
                    <m:sSubSup>
                      <m:sSubSupPr>
                        <m:ctrlPr>
                          <a:rPr lang="en-US" altLang="zh-TW" sz="2400" i="1" dirty="0">
                            <a:latin typeface="Cambria Math" panose="02040503050406030204" pitchFamily="18" charset="0"/>
                            <a:cs typeface="Arial" panose="020B0604020202020204" pitchFamily="34" charset="0"/>
                          </a:rPr>
                        </m:ctrlPr>
                      </m:sSubSupPr>
                      <m:e>
                        <m:r>
                          <a:rPr lang="en-US" altLang="zh-TW" sz="2400" i="1" dirty="0">
                            <a:latin typeface="Cambria Math" panose="02040503050406030204" pitchFamily="18" charset="0"/>
                            <a:cs typeface="Arial" panose="020B0604020202020204" pitchFamily="34" charset="0"/>
                          </a:rPr>
                          <m:t>𝑦</m:t>
                        </m:r>
                      </m:e>
                      <m:sub>
                        <m:r>
                          <a:rPr lang="en-US" altLang="zh-TW" sz="2400" i="1" dirty="0">
                            <a:latin typeface="Cambria Math" panose="02040503050406030204" pitchFamily="18" charset="0"/>
                            <a:cs typeface="Arial" panose="020B0604020202020204" pitchFamily="34" charset="0"/>
                          </a:rPr>
                          <m:t>1</m:t>
                        </m:r>
                      </m:sub>
                      <m:sup>
                        <m:r>
                          <a:rPr lang="en-US" altLang="zh-TW" sz="2400" i="1" dirty="0">
                            <a:latin typeface="Cambria Math" panose="02040503050406030204" pitchFamily="18" charset="0"/>
                            <a:cs typeface="Arial" panose="020B0604020202020204" pitchFamily="34" charset="0"/>
                          </a:rPr>
                          <m:t>2</m:t>
                        </m:r>
                      </m:sup>
                    </m:sSubSup>
                  </m:oMath>
                </a14:m>
                <a:r>
                  <a:rPr lang="en-US" altLang="zh-TW" sz="2400" dirty="0">
                    <a:latin typeface="Arial" panose="020B0604020202020204" pitchFamily="34" charset="0"/>
                    <a:cs typeface="Arial" panose="020B0604020202020204" pitchFamily="34" charset="0"/>
                  </a:rPr>
                  <a:t>+2</a:t>
                </a:r>
                <a:r>
                  <a:rPr lang="en-US" altLang="zh-TW" sz="2400" dirty="0">
                    <a:cs typeface="Arial" panose="020B0604020202020204" pitchFamily="34" charset="0"/>
                  </a:rPr>
                  <a:t> </a:t>
                </a:r>
                <a14:m>
                  <m:oMath xmlns:m="http://schemas.openxmlformats.org/officeDocument/2006/math">
                    <m:sSub>
                      <m:sSubPr>
                        <m:ctrlPr>
                          <a:rPr lang="en-US" altLang="zh-TW" sz="2400" i="1" dirty="0">
                            <a:latin typeface="Cambria Math" panose="02040503050406030204" pitchFamily="18" charset="0"/>
                            <a:cs typeface="Arial" panose="020B0604020202020204" pitchFamily="34" charset="0"/>
                          </a:rPr>
                        </m:ctrlPr>
                      </m:sSubPr>
                      <m:e>
                        <m:r>
                          <a:rPr lang="en-US" altLang="zh-TW" sz="2400" i="1" dirty="0">
                            <a:latin typeface="Cambria Math" panose="02040503050406030204" pitchFamily="18" charset="0"/>
                            <a:cs typeface="Arial" panose="020B0604020202020204" pitchFamily="34" charset="0"/>
                          </a:rPr>
                          <m:t>𝑥</m:t>
                        </m:r>
                      </m:e>
                      <m:sub>
                        <m:r>
                          <a:rPr lang="en-US" altLang="zh-TW" sz="2400" i="1" dirty="0">
                            <a:latin typeface="Cambria Math" panose="02040503050406030204" pitchFamily="18" charset="0"/>
                            <a:cs typeface="Arial" panose="020B0604020202020204" pitchFamily="34" charset="0"/>
                          </a:rPr>
                          <m:t>1</m:t>
                        </m:r>
                      </m:sub>
                    </m:sSub>
                    <m:sSub>
                      <m:sSubPr>
                        <m:ctrlPr>
                          <a:rPr lang="en-US" altLang="zh-TW" sz="2400" i="1" dirty="0">
                            <a:latin typeface="Cambria Math" panose="02040503050406030204" pitchFamily="18" charset="0"/>
                            <a:cs typeface="Arial" panose="020B0604020202020204" pitchFamily="34" charset="0"/>
                          </a:rPr>
                        </m:ctrlPr>
                      </m:sSubPr>
                      <m:e>
                        <m:r>
                          <a:rPr lang="en-US" altLang="zh-TW" sz="2400" i="1" dirty="0">
                            <a:latin typeface="Cambria Math" panose="02040503050406030204" pitchFamily="18" charset="0"/>
                            <a:cs typeface="Arial" panose="020B0604020202020204" pitchFamily="34" charset="0"/>
                          </a:rPr>
                          <m:t>𝑥</m:t>
                        </m:r>
                      </m:e>
                      <m:sub>
                        <m:r>
                          <a:rPr lang="en-US" altLang="zh-TW" sz="2400" i="1" dirty="0">
                            <a:latin typeface="Cambria Math" panose="02040503050406030204" pitchFamily="18" charset="0"/>
                            <a:cs typeface="Arial" panose="020B0604020202020204" pitchFamily="34" charset="0"/>
                          </a:rPr>
                          <m:t>2</m:t>
                        </m:r>
                      </m:sub>
                    </m:sSub>
                  </m:oMath>
                </a14:m>
                <a:r>
                  <a:rPr lang="en-US" altLang="zh-TW" sz="2400" dirty="0">
                    <a:cs typeface="Arial" panose="020B0604020202020204" pitchFamily="34" charset="0"/>
                  </a:rPr>
                  <a:t> </a:t>
                </a:r>
                <a14:m>
                  <m:oMath xmlns:m="http://schemas.openxmlformats.org/officeDocument/2006/math">
                    <m:sSub>
                      <m:sSubPr>
                        <m:ctrlPr>
                          <a:rPr lang="en-US" altLang="zh-TW" sz="2400" i="1" dirty="0">
                            <a:latin typeface="Cambria Math" panose="02040503050406030204" pitchFamily="18" charset="0"/>
                            <a:cs typeface="Arial" panose="020B0604020202020204" pitchFamily="34" charset="0"/>
                          </a:rPr>
                        </m:ctrlPr>
                      </m:sSubPr>
                      <m:e>
                        <m:r>
                          <a:rPr lang="en-US" altLang="zh-TW" sz="2400" i="1" dirty="0">
                            <a:latin typeface="Cambria Math" panose="02040503050406030204" pitchFamily="18" charset="0"/>
                            <a:cs typeface="Arial" panose="020B0604020202020204" pitchFamily="34" charset="0"/>
                          </a:rPr>
                          <m:t>𝑦</m:t>
                        </m:r>
                      </m:e>
                      <m:sub>
                        <m:r>
                          <a:rPr lang="en-US" altLang="zh-TW" sz="2400" i="1" dirty="0">
                            <a:latin typeface="Cambria Math" panose="02040503050406030204" pitchFamily="18" charset="0"/>
                            <a:cs typeface="Arial" panose="020B0604020202020204" pitchFamily="34" charset="0"/>
                          </a:rPr>
                          <m:t>1</m:t>
                        </m:r>
                      </m:sub>
                    </m:sSub>
                    <m:sSub>
                      <m:sSubPr>
                        <m:ctrlPr>
                          <a:rPr lang="en-US" altLang="zh-TW" sz="2400" i="1" dirty="0">
                            <a:latin typeface="Cambria Math" panose="02040503050406030204" pitchFamily="18" charset="0"/>
                            <a:cs typeface="Arial" panose="020B0604020202020204" pitchFamily="34" charset="0"/>
                          </a:rPr>
                        </m:ctrlPr>
                      </m:sSubPr>
                      <m:e>
                        <m:r>
                          <a:rPr lang="en-US" altLang="zh-TW" sz="2400" i="1" dirty="0">
                            <a:latin typeface="Cambria Math" panose="02040503050406030204" pitchFamily="18" charset="0"/>
                            <a:cs typeface="Arial" panose="020B0604020202020204" pitchFamily="34" charset="0"/>
                          </a:rPr>
                          <m:t>𝑦</m:t>
                        </m:r>
                      </m:e>
                      <m:sub>
                        <m:r>
                          <a:rPr lang="en-US" altLang="zh-TW" sz="2400" i="1" dirty="0">
                            <a:latin typeface="Cambria Math" panose="02040503050406030204" pitchFamily="18" charset="0"/>
                            <a:cs typeface="Arial" panose="020B0604020202020204" pitchFamily="34" charset="0"/>
                          </a:rPr>
                          <m:t>2</m:t>
                        </m:r>
                      </m:sub>
                    </m:sSub>
                  </m:oMath>
                </a14:m>
                <a:r>
                  <a:rPr lang="en-US" altLang="zh-TW" sz="2400" dirty="0">
                    <a:latin typeface="Arial" panose="020B0604020202020204" pitchFamily="34" charset="0"/>
                    <a:cs typeface="Arial" panose="020B0604020202020204" pitchFamily="34" charset="0"/>
                  </a:rPr>
                  <a:t>+</a:t>
                </a:r>
                <a:r>
                  <a:rPr lang="en-US" altLang="zh-TW" sz="2400" dirty="0">
                    <a:cs typeface="Arial" panose="020B0604020202020204" pitchFamily="34" charset="0"/>
                  </a:rPr>
                  <a:t> </a:t>
                </a:r>
                <a14:m>
                  <m:oMath xmlns:m="http://schemas.openxmlformats.org/officeDocument/2006/math">
                    <m:sSubSup>
                      <m:sSubSupPr>
                        <m:ctrlPr>
                          <a:rPr lang="en-US" altLang="zh-TW" sz="2400" i="1" dirty="0">
                            <a:latin typeface="Cambria Math" panose="02040503050406030204" pitchFamily="18" charset="0"/>
                            <a:cs typeface="Arial" panose="020B0604020202020204" pitchFamily="34" charset="0"/>
                          </a:rPr>
                        </m:ctrlPr>
                      </m:sSubSupPr>
                      <m:e>
                        <m:r>
                          <a:rPr lang="en-US" altLang="zh-TW" sz="2400" i="1" dirty="0">
                            <a:latin typeface="Cambria Math" panose="02040503050406030204" pitchFamily="18" charset="0"/>
                            <a:cs typeface="Arial" panose="020B0604020202020204" pitchFamily="34" charset="0"/>
                          </a:rPr>
                          <m:t>𝑥</m:t>
                        </m:r>
                      </m:e>
                      <m:sub>
                        <m:r>
                          <a:rPr lang="en-US" altLang="zh-TW" sz="2400" i="1" dirty="0">
                            <a:latin typeface="Cambria Math" panose="02040503050406030204" pitchFamily="18" charset="0"/>
                            <a:cs typeface="Arial" panose="020B0604020202020204" pitchFamily="34" charset="0"/>
                          </a:rPr>
                          <m:t>2</m:t>
                        </m:r>
                      </m:sub>
                      <m:sup>
                        <m:r>
                          <a:rPr lang="en-US" altLang="zh-TW" sz="2400" i="1" dirty="0">
                            <a:latin typeface="Cambria Math" panose="02040503050406030204" pitchFamily="18" charset="0"/>
                            <a:cs typeface="Arial" panose="020B0604020202020204" pitchFamily="34" charset="0"/>
                          </a:rPr>
                          <m:t>2</m:t>
                        </m:r>
                      </m:sup>
                    </m:sSubSup>
                  </m:oMath>
                </a14:m>
                <a:r>
                  <a:rPr lang="en-US" altLang="zh-TW" sz="2400" dirty="0">
                    <a:cs typeface="Arial" panose="020B0604020202020204" pitchFamily="34" charset="0"/>
                  </a:rPr>
                  <a:t> </a:t>
                </a:r>
                <a14:m>
                  <m:oMath xmlns:m="http://schemas.openxmlformats.org/officeDocument/2006/math">
                    <m:sSubSup>
                      <m:sSubSupPr>
                        <m:ctrlPr>
                          <a:rPr lang="en-US" altLang="zh-TW" sz="2400" i="1" dirty="0">
                            <a:latin typeface="Cambria Math" panose="02040503050406030204" pitchFamily="18" charset="0"/>
                            <a:cs typeface="Arial" panose="020B0604020202020204" pitchFamily="34" charset="0"/>
                          </a:rPr>
                        </m:ctrlPr>
                      </m:sSubSupPr>
                      <m:e>
                        <m:r>
                          <a:rPr lang="en-US" altLang="zh-TW" sz="2400" i="1" dirty="0">
                            <a:latin typeface="Cambria Math" panose="02040503050406030204" pitchFamily="18" charset="0"/>
                            <a:cs typeface="Arial" panose="020B0604020202020204" pitchFamily="34" charset="0"/>
                          </a:rPr>
                          <m:t>𝑦</m:t>
                        </m:r>
                      </m:e>
                      <m:sub>
                        <m:r>
                          <a:rPr lang="en-US" altLang="zh-TW" sz="2400" i="1" dirty="0">
                            <a:latin typeface="Cambria Math" panose="02040503050406030204" pitchFamily="18" charset="0"/>
                            <a:cs typeface="Arial" panose="020B0604020202020204" pitchFamily="34" charset="0"/>
                          </a:rPr>
                          <m:t>2</m:t>
                        </m:r>
                      </m:sub>
                      <m:sup>
                        <m:r>
                          <a:rPr lang="en-US" altLang="zh-TW" sz="2400" i="1" dirty="0">
                            <a:latin typeface="Cambria Math" panose="02040503050406030204" pitchFamily="18" charset="0"/>
                            <a:cs typeface="Arial" panose="020B0604020202020204" pitchFamily="34" charset="0"/>
                          </a:rPr>
                          <m:t>2</m:t>
                        </m:r>
                      </m:sup>
                    </m:sSubSup>
                    <m:r>
                      <a:rPr lang="en-US" altLang="zh-TW" sz="2400" b="0" i="0" dirty="0" smtClean="0">
                        <a:latin typeface="Cambria Math" panose="02040503050406030204" pitchFamily="18" charset="0"/>
                        <a:cs typeface="Arial" panose="020B0604020202020204" pitchFamily="34" charset="0"/>
                      </a:rPr>
                      <m:t>=</m:t>
                    </m:r>
                    <m:sSup>
                      <m:sSupPr>
                        <m:ctrlPr>
                          <a:rPr lang="en-US" altLang="zh-TW" sz="2400" b="0" i="1" dirty="0" smtClean="0">
                            <a:latin typeface="Cambria Math" panose="02040503050406030204" pitchFamily="18" charset="0"/>
                            <a:cs typeface="Arial" panose="020B0604020202020204" pitchFamily="34" charset="0"/>
                          </a:rPr>
                        </m:ctrlPr>
                      </m:sSupPr>
                      <m:e>
                        <m:d>
                          <m:dPr>
                            <m:ctrlPr>
                              <a:rPr lang="en-US" altLang="zh-TW" sz="2400" b="0" i="1" dirty="0" smtClean="0">
                                <a:latin typeface="Cambria Math" panose="02040503050406030204" pitchFamily="18" charset="0"/>
                                <a:cs typeface="Arial" panose="020B0604020202020204" pitchFamily="34" charset="0"/>
                              </a:rPr>
                            </m:ctrlPr>
                          </m:dPr>
                          <m:e>
                            <m:r>
                              <m:rPr>
                                <m:nor/>
                              </m:rPr>
                              <a:rPr lang="en-US" altLang="zh-TW" sz="2400" dirty="0">
                                <a:cs typeface="Arial" panose="020B0604020202020204" pitchFamily="34" charset="0"/>
                              </a:rPr>
                              <m:t>(</m:t>
                            </m:r>
                            <m:m>
                              <m:mPr>
                                <m:mcs>
                                  <m:mc>
                                    <m:mcPr>
                                      <m:count m:val="1"/>
                                      <m:mcJc m:val="center"/>
                                    </m:mcPr>
                                  </m:mc>
                                </m:mcs>
                                <m:ctrlPr>
                                  <a:rPr lang="en-US" altLang="zh-TW" sz="2400" i="1">
                                    <a:latin typeface="Cambria Math" panose="02040503050406030204" pitchFamily="18" charset="0"/>
                                    <a:cs typeface="Arial" panose="020B0604020202020204" pitchFamily="34" charset="0"/>
                                  </a:rPr>
                                </m:ctrlPr>
                              </m:mPr>
                              <m:mr>
                                <m:e>
                                  <m:sSub>
                                    <m:sSubPr>
                                      <m:ctrlPr>
                                        <a:rPr lang="en-US" altLang="zh-TW" sz="2400" i="1">
                                          <a:latin typeface="Cambria Math" panose="02040503050406030204" pitchFamily="18" charset="0"/>
                                          <a:cs typeface="Arial" panose="020B0604020202020204" pitchFamily="34" charset="0"/>
                                        </a:rPr>
                                      </m:ctrlPr>
                                    </m:sSubPr>
                                    <m:e>
                                      <m:r>
                                        <a:rPr lang="en-US" altLang="zh-TW" sz="2400" i="1">
                                          <a:latin typeface="Cambria Math" panose="02040503050406030204" pitchFamily="18" charset="0"/>
                                          <a:cs typeface="Arial" panose="020B0604020202020204" pitchFamily="34" charset="0"/>
                                        </a:rPr>
                                        <m:t>𝑥</m:t>
                                      </m:r>
                                    </m:e>
                                    <m:sub>
                                      <m:r>
                                        <a:rPr lang="en-US" altLang="zh-TW" sz="2400" i="1">
                                          <a:latin typeface="Cambria Math" panose="02040503050406030204" pitchFamily="18" charset="0"/>
                                          <a:cs typeface="Arial" panose="020B0604020202020204" pitchFamily="34" charset="0"/>
                                        </a:rPr>
                                        <m:t>1</m:t>
                                      </m:r>
                                    </m:sub>
                                  </m:sSub>
                                </m:e>
                              </m:mr>
                              <m:mr>
                                <m:e>
                                  <m:sSub>
                                    <m:sSubPr>
                                      <m:ctrlPr>
                                        <a:rPr lang="en-US" altLang="zh-TW" sz="2400" i="1">
                                          <a:latin typeface="Cambria Math" panose="02040503050406030204" pitchFamily="18" charset="0"/>
                                          <a:cs typeface="Arial" panose="020B0604020202020204" pitchFamily="34" charset="0"/>
                                        </a:rPr>
                                      </m:ctrlPr>
                                    </m:sSubPr>
                                    <m:e>
                                      <m:r>
                                        <a:rPr lang="en-US" altLang="zh-TW" sz="2400" i="1">
                                          <a:latin typeface="Cambria Math" panose="02040503050406030204" pitchFamily="18" charset="0"/>
                                          <a:cs typeface="Arial" panose="020B0604020202020204" pitchFamily="34" charset="0"/>
                                        </a:rPr>
                                        <m:t>𝑥</m:t>
                                      </m:r>
                                    </m:e>
                                    <m:sub>
                                      <m:r>
                                        <a:rPr lang="en-US" altLang="zh-TW" sz="2400" i="1">
                                          <a:latin typeface="Cambria Math" panose="02040503050406030204" pitchFamily="18" charset="0"/>
                                          <a:cs typeface="Arial" panose="020B0604020202020204" pitchFamily="34" charset="0"/>
                                        </a:rPr>
                                        <m:t>2</m:t>
                                      </m:r>
                                    </m:sub>
                                  </m:sSub>
                                </m:e>
                              </m:mr>
                            </m:m>
                            <m:r>
                              <m:rPr>
                                <m:nor/>
                              </m:rPr>
                              <a:rPr lang="en-US" altLang="zh-TW" sz="2400" dirty="0">
                                <a:cs typeface="Arial" panose="020B0604020202020204" pitchFamily="34" charset="0"/>
                              </a:rPr>
                              <m:t>)</m:t>
                            </m:r>
                            <m:r>
                              <m:rPr>
                                <m:nor/>
                              </m:rPr>
                              <a:rPr lang="en-US" altLang="zh-TW" sz="2400" dirty="0">
                                <a:cs typeface="Arial" panose="020B0604020202020204" pitchFamily="34" charset="0"/>
                                <a:sym typeface="Symbol" panose="05050102010706020507" pitchFamily="18" charset="2"/>
                              </a:rPr>
                              <m:t></m:t>
                            </m:r>
                            <m:r>
                              <m:rPr>
                                <m:nor/>
                              </m:rPr>
                              <a:rPr lang="en-US" altLang="zh-TW" sz="2400" dirty="0">
                                <a:cs typeface="Arial" panose="020B0604020202020204" pitchFamily="34" charset="0"/>
                              </a:rPr>
                              <m:t>(</m:t>
                            </m:r>
                            <m:m>
                              <m:mPr>
                                <m:mcs>
                                  <m:mc>
                                    <m:mcPr>
                                      <m:count m:val="1"/>
                                      <m:mcJc m:val="center"/>
                                    </m:mcPr>
                                  </m:mc>
                                </m:mcs>
                                <m:ctrlPr>
                                  <a:rPr lang="en-US" altLang="zh-TW" sz="2400" i="1">
                                    <a:latin typeface="Cambria Math" panose="02040503050406030204" pitchFamily="18" charset="0"/>
                                    <a:cs typeface="Arial" panose="020B0604020202020204" pitchFamily="34" charset="0"/>
                                  </a:rPr>
                                </m:ctrlPr>
                              </m:mPr>
                              <m:mr>
                                <m:e>
                                  <m:sSub>
                                    <m:sSubPr>
                                      <m:ctrlPr>
                                        <a:rPr lang="en-US" altLang="zh-TW" sz="2400" i="1">
                                          <a:latin typeface="Cambria Math" panose="02040503050406030204" pitchFamily="18" charset="0"/>
                                          <a:cs typeface="Arial" panose="020B0604020202020204" pitchFamily="34" charset="0"/>
                                        </a:rPr>
                                      </m:ctrlPr>
                                    </m:sSubPr>
                                    <m:e>
                                      <m:r>
                                        <a:rPr lang="en-US" altLang="zh-TW" sz="2400" i="1">
                                          <a:latin typeface="Cambria Math" panose="02040503050406030204" pitchFamily="18" charset="0"/>
                                          <a:cs typeface="Arial" panose="020B0604020202020204" pitchFamily="34" charset="0"/>
                                        </a:rPr>
                                        <m:t>𝑦</m:t>
                                      </m:r>
                                    </m:e>
                                    <m:sub>
                                      <m:r>
                                        <a:rPr lang="en-US" altLang="zh-TW" sz="2400" i="1">
                                          <a:latin typeface="Cambria Math" panose="02040503050406030204" pitchFamily="18" charset="0"/>
                                          <a:cs typeface="Arial" panose="020B0604020202020204" pitchFamily="34" charset="0"/>
                                        </a:rPr>
                                        <m:t>1</m:t>
                                      </m:r>
                                    </m:sub>
                                  </m:sSub>
                                </m:e>
                              </m:mr>
                              <m:mr>
                                <m:e>
                                  <m:sSub>
                                    <m:sSubPr>
                                      <m:ctrlPr>
                                        <a:rPr lang="en-US" altLang="zh-TW" sz="2400" i="1">
                                          <a:latin typeface="Cambria Math" panose="02040503050406030204" pitchFamily="18" charset="0"/>
                                          <a:cs typeface="Arial" panose="020B0604020202020204" pitchFamily="34" charset="0"/>
                                        </a:rPr>
                                      </m:ctrlPr>
                                    </m:sSubPr>
                                    <m:e>
                                      <m:r>
                                        <a:rPr lang="en-US" altLang="zh-TW" sz="2400" i="1">
                                          <a:latin typeface="Cambria Math" panose="02040503050406030204" pitchFamily="18" charset="0"/>
                                          <a:cs typeface="Arial" panose="020B0604020202020204" pitchFamily="34" charset="0"/>
                                        </a:rPr>
                                        <m:t>𝑦</m:t>
                                      </m:r>
                                    </m:e>
                                    <m:sub>
                                      <m:r>
                                        <a:rPr lang="en-US" altLang="zh-TW" sz="2400" i="1">
                                          <a:latin typeface="Cambria Math" panose="02040503050406030204" pitchFamily="18" charset="0"/>
                                          <a:cs typeface="Arial" panose="020B0604020202020204" pitchFamily="34" charset="0"/>
                                        </a:rPr>
                                        <m:t>2</m:t>
                                      </m:r>
                                    </m:sub>
                                  </m:sSub>
                                </m:e>
                              </m:mr>
                            </m:m>
                            <m:r>
                              <m:rPr>
                                <m:nor/>
                              </m:rPr>
                              <a:rPr lang="en-US" altLang="zh-TW" sz="2400" dirty="0">
                                <a:cs typeface="Arial" panose="020B0604020202020204" pitchFamily="34" charset="0"/>
                              </a:rPr>
                              <m:t>)</m:t>
                            </m:r>
                          </m:e>
                        </m:d>
                      </m:e>
                      <m:sup>
                        <m:r>
                          <a:rPr lang="en-US" altLang="zh-TW" sz="2400" b="0" i="1" dirty="0" smtClean="0">
                            <a:latin typeface="Cambria Math" panose="02040503050406030204" pitchFamily="18" charset="0"/>
                            <a:cs typeface="Arial" panose="020B0604020202020204" pitchFamily="34" charset="0"/>
                          </a:rPr>
                          <m:t>2</m:t>
                        </m:r>
                      </m:sup>
                    </m:sSup>
                  </m:oMath>
                </a14:m>
                <a:endParaRPr lang="en-US" altLang="zh-TW" sz="2400" dirty="0">
                  <a:latin typeface="Arial" panose="020B0604020202020204" pitchFamily="34" charset="0"/>
                  <a:cs typeface="Arial" panose="020B0604020202020204" pitchFamily="34" charset="0"/>
                </a:endParaRPr>
              </a:p>
              <a:p>
                <a:endParaRPr lang="zh-TW" altLang="en-US" sz="2400" dirty="0">
                  <a:latin typeface="Arial" panose="020B0604020202020204" pitchFamily="34" charset="0"/>
                  <a:cs typeface="Arial" panose="020B0604020202020204" pitchFamily="34" charset="0"/>
                </a:endParaRPr>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591030" y="1905000"/>
                <a:ext cx="10838970" cy="4389437"/>
              </a:xfrm>
              <a:blipFill rotWithShape="1">
                <a:blip r:embed="rId1"/>
                <a:stretch>
                  <a:fillRect l="-619" t="-972"/>
                </a:stretch>
              </a:blipFill>
            </p:spPr>
            <p:txBody>
              <a:bodyPr/>
              <a:lstStyle/>
              <a:p>
                <a:r>
                  <a:rPr lang="zh-TW" altLang="en-US">
                    <a:noFill/>
                  </a:rPr>
                  <a:t> </a:t>
                </a:r>
                <a:endParaRPr lang="zh-TW" altLang="en-US">
                  <a:noFill/>
                </a:endParaRPr>
              </a:p>
            </p:txBody>
          </p:sp>
        </mc:Fallback>
      </mc:AlternateContent>
      <p:pic>
        <p:nvPicPr>
          <p:cNvPr id="4" name="圖片 3"/>
          <p:cNvPicPr>
            <a:picLocks noChangeAspect="1"/>
          </p:cNvPicPr>
          <p:nvPr/>
        </p:nvPicPr>
        <p:blipFill>
          <a:blip r:embed="rId2"/>
          <a:stretch>
            <a:fillRect/>
          </a:stretch>
        </p:blipFill>
        <p:spPr>
          <a:xfrm>
            <a:off x="6801485" y="2218055"/>
            <a:ext cx="3474720" cy="14262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2286000" y="-47625"/>
            <a:ext cx="8229600" cy="1143000"/>
          </a:xfrm>
        </p:spPr>
        <p:txBody>
          <a:bodyPr/>
          <a:lstStyle/>
          <a:p>
            <a:pPr eaLnBrk="1" hangingPunct="1"/>
            <a:r>
              <a:rPr lang="fr-CA" altLang="zh-TW">
                <a:ea typeface="新細明體" panose="02020500000000000000" charset="-120"/>
              </a:rPr>
              <a:t>Kernel Functions</a:t>
            </a:r>
            <a:endParaRPr lang="en-CA" altLang="zh-TW">
              <a:ea typeface="新細明體" panose="02020500000000000000" charset="-120"/>
            </a:endParaRPr>
          </a:p>
        </p:txBody>
      </p:sp>
      <p:sp>
        <p:nvSpPr>
          <p:cNvPr id="93187" name="Rectangle 3"/>
          <p:cNvSpPr>
            <a:spLocks noGrp="1" noChangeArrowheads="1"/>
          </p:cNvSpPr>
          <p:nvPr>
            <p:ph idx="1"/>
          </p:nvPr>
        </p:nvSpPr>
        <p:spPr>
          <a:xfrm>
            <a:off x="762000" y="1357313"/>
            <a:ext cx="10820400" cy="609600"/>
          </a:xfrm>
        </p:spPr>
        <p:txBody>
          <a:bodyPr/>
          <a:lstStyle/>
          <a:p>
            <a:pPr eaLnBrk="1" hangingPunct="1">
              <a:lnSpc>
                <a:spcPct val="90000"/>
              </a:lnSpc>
              <a:buFontTx/>
              <a:buNone/>
            </a:pPr>
            <a:r>
              <a:rPr lang="fr-CA" altLang="zh-TW" sz="2000" dirty="0">
                <a:ea typeface="新細明體" panose="02020500000000000000" charset="-120"/>
              </a:rPr>
              <a:t>	Here is a training set in the input space </a:t>
            </a:r>
            <a:r>
              <a:rPr lang="fr-CA" altLang="zh-TW" sz="2000" b="1" dirty="0">
                <a:ea typeface="新細明體" panose="02020500000000000000" charset="-120"/>
              </a:rPr>
              <a:t>I </a:t>
            </a:r>
            <a:r>
              <a:rPr lang="fr-CA" altLang="zh-TW" sz="2000" dirty="0">
                <a:ea typeface="新細明體" panose="02020500000000000000" charset="-120"/>
              </a:rPr>
              <a:t>and the same training in the feature space </a:t>
            </a:r>
            <a:r>
              <a:rPr lang="fr-CA" altLang="zh-TW" sz="2000" b="1" dirty="0">
                <a:ea typeface="新細明體" panose="02020500000000000000" charset="-120"/>
              </a:rPr>
              <a:t>F. </a:t>
            </a:r>
            <a:r>
              <a:rPr lang="fr-CA" altLang="zh-TW" sz="2000" dirty="0">
                <a:ea typeface="新細明體" panose="02020500000000000000" charset="-120"/>
              </a:rPr>
              <a:t>We go from a 2D space to a 3D space.</a:t>
            </a:r>
            <a:endParaRPr lang="en-CA" altLang="zh-TW" sz="2000" b="1" dirty="0">
              <a:ea typeface="新細明體" panose="02020500000000000000" charset="-120"/>
            </a:endParaRPr>
          </a:p>
        </p:txBody>
      </p:sp>
      <p:sp>
        <p:nvSpPr>
          <p:cNvPr id="93188" name="Text Box 7"/>
          <p:cNvSpPr txBox="1">
            <a:spLocks noChangeArrowheads="1"/>
          </p:cNvSpPr>
          <p:nvPr/>
        </p:nvSpPr>
        <p:spPr bwMode="auto">
          <a:xfrm>
            <a:off x="1060580" y="6324600"/>
            <a:ext cx="8429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US" altLang="zh-TW" noProof="1">
                <a:latin typeface="Calibri" panose="020F0502020204030204" pitchFamily="34" charset="0"/>
              </a:rPr>
              <a:t>The training set is linearly separable in the </a:t>
            </a:r>
            <a:r>
              <a:rPr lang="en-US" altLang="zh-TW" b="1" noProof="1">
                <a:solidFill>
                  <a:schemeClr val="accent2"/>
                </a:solidFill>
                <a:latin typeface="Calibri" panose="020F0502020204030204" pitchFamily="34" charset="0"/>
              </a:rPr>
              <a:t>feature</a:t>
            </a:r>
            <a:r>
              <a:rPr lang="en-US" altLang="zh-TW" noProof="1">
                <a:latin typeface="Calibri" panose="020F0502020204030204" pitchFamily="34" charset="0"/>
              </a:rPr>
              <a:t> space. This is called the </a:t>
            </a:r>
            <a:r>
              <a:rPr lang="en-US" altLang="zh-TW" dirty="0">
                <a:latin typeface="Calibri" panose="020F0502020204030204" pitchFamily="34" charset="0"/>
                <a:ea typeface="新細明體" panose="02020500000000000000" charset="-120"/>
              </a:rPr>
              <a:t>“</a:t>
            </a:r>
            <a:r>
              <a:rPr lang="en-US" altLang="zh-TW" noProof="1">
                <a:latin typeface="Calibri" panose="020F0502020204030204" pitchFamily="34" charset="0"/>
              </a:rPr>
              <a:t>Kernel Trick</a:t>
            </a:r>
            <a:r>
              <a:rPr lang="en-US" altLang="zh-TW" dirty="0">
                <a:latin typeface="Calibri" panose="020F0502020204030204" pitchFamily="34" charset="0"/>
                <a:ea typeface="新細明體" panose="02020500000000000000" charset="-120"/>
              </a:rPr>
              <a:t>”.</a:t>
            </a:r>
            <a:endParaRPr lang="en-US" altLang="zh-TW" noProof="1">
              <a:latin typeface="Calibri" panose="020F0502020204030204" pitchFamily="34" charset="0"/>
            </a:endParaRPr>
          </a:p>
        </p:txBody>
      </p:sp>
      <p:sp>
        <p:nvSpPr>
          <p:cNvPr id="93189" name="Text Box 8"/>
          <p:cNvSpPr txBox="1">
            <a:spLocks noChangeArrowheads="1"/>
          </p:cNvSpPr>
          <p:nvPr/>
        </p:nvSpPr>
        <p:spPr bwMode="auto">
          <a:xfrm>
            <a:off x="1060580" y="3876938"/>
            <a:ext cx="7162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CA" altLang="zh-TW" sz="2000" dirty="0">
                <a:latin typeface="Calibri" panose="020F0502020204030204" pitchFamily="34" charset="0"/>
              </a:rPr>
              <a:t>The</a:t>
            </a:r>
            <a:r>
              <a:rPr lang="fr-CA" altLang="zh-TW" sz="2000" dirty="0">
                <a:latin typeface="Calibri" panose="020F0502020204030204" pitchFamily="34" charset="0"/>
              </a:rPr>
              <a:t> training set is not linearly separable in the </a:t>
            </a:r>
            <a:r>
              <a:rPr lang="fr-CA" altLang="zh-TW" sz="2000" dirty="0">
                <a:solidFill>
                  <a:schemeClr val="accent2"/>
                </a:solidFill>
                <a:latin typeface="Calibri" panose="020F0502020204030204" pitchFamily="34" charset="0"/>
              </a:rPr>
              <a:t>input</a:t>
            </a:r>
            <a:r>
              <a:rPr lang="fr-CA" altLang="zh-TW" sz="2000" dirty="0">
                <a:latin typeface="Calibri" panose="020F0502020204030204" pitchFamily="34" charset="0"/>
              </a:rPr>
              <a:t> space.</a:t>
            </a:r>
            <a:endParaRPr lang="en-CA" altLang="zh-TW" sz="2000" dirty="0">
              <a:latin typeface="Calibri" panose="020F0502020204030204" pitchFamily="34" charset="0"/>
            </a:endParaRPr>
          </a:p>
        </p:txBody>
      </p:sp>
      <p:pic>
        <p:nvPicPr>
          <p:cNvPr id="93190" name="Picture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10063" y="2000253"/>
            <a:ext cx="3200400"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267200"/>
            <a:ext cx="2133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3192"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3" y="4267200"/>
            <a:ext cx="2087563"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3193" name="Object 9"/>
          <p:cNvGraphicFramePr>
            <a:graphicFrameLocks noChangeAspect="1"/>
          </p:cNvGraphicFramePr>
          <p:nvPr/>
        </p:nvGraphicFramePr>
        <p:xfrm>
          <a:off x="8458200" y="5486400"/>
          <a:ext cx="304800" cy="228600"/>
        </p:xfrm>
        <a:graphic>
          <a:graphicData uri="http://schemas.openxmlformats.org/presentationml/2006/ole">
            <mc:AlternateContent xmlns:mc="http://schemas.openxmlformats.org/markup-compatibility/2006">
              <mc:Choice xmlns:v="urn:schemas-microsoft-com:vml" Requires="v">
                <p:oleObj spid="_x0000_s162112" name="Equation" r:id="rId4" imgW="304800" imgH="228600" progId="Equation.3">
                  <p:embed/>
                </p:oleObj>
              </mc:Choice>
              <mc:Fallback>
                <p:oleObj name="Equation" r:id="rId4" imgW="304800" imgH="2286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58200" y="5486400"/>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4" name="Object 10"/>
          <p:cNvGraphicFramePr>
            <a:graphicFrameLocks noChangeAspect="1"/>
          </p:cNvGraphicFramePr>
          <p:nvPr/>
        </p:nvGraphicFramePr>
        <p:xfrm>
          <a:off x="2819400" y="4953000"/>
          <a:ext cx="177800" cy="228600"/>
        </p:xfrm>
        <a:graphic>
          <a:graphicData uri="http://schemas.openxmlformats.org/presentationml/2006/ole">
            <mc:AlternateContent xmlns:mc="http://schemas.openxmlformats.org/markup-compatibility/2006">
              <mc:Choice xmlns:v="urn:schemas-microsoft-com:vml" Requires="v">
                <p:oleObj spid="_x0000_s162113" name="Equation" r:id="rId6" imgW="177800" imgH="228600" progId="Equation.3">
                  <p:embed/>
                </p:oleObj>
              </mc:Choice>
              <mc:Fallback>
                <p:oleObj name="Equation" r:id="rId6" imgW="177800" imgH="2286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4953000"/>
                        <a:ext cx="177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5" name="Object 11"/>
          <p:cNvGraphicFramePr>
            <a:graphicFrameLocks noChangeAspect="1"/>
          </p:cNvGraphicFramePr>
          <p:nvPr/>
        </p:nvGraphicFramePr>
        <p:xfrm>
          <a:off x="4191000" y="6096000"/>
          <a:ext cx="304800" cy="228600"/>
        </p:xfrm>
        <a:graphic>
          <a:graphicData uri="http://schemas.openxmlformats.org/presentationml/2006/ole">
            <mc:AlternateContent xmlns:mc="http://schemas.openxmlformats.org/markup-compatibility/2006">
              <mc:Choice xmlns:v="urn:schemas-microsoft-com:vml" Requires="v">
                <p:oleObj spid="_x0000_s162114" name="Equation" r:id="rId8" imgW="304800" imgH="228600" progId="Equation.3">
                  <p:embed/>
                </p:oleObj>
              </mc:Choice>
              <mc:Fallback>
                <p:oleObj name="Equation" r:id="rId8" imgW="304800" imgH="2286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1000" y="6096000"/>
                        <a:ext cx="3048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6" name="Object 12"/>
          <p:cNvGraphicFramePr>
            <a:graphicFrameLocks noChangeAspect="1"/>
          </p:cNvGraphicFramePr>
          <p:nvPr/>
        </p:nvGraphicFramePr>
        <p:xfrm>
          <a:off x="2971800" y="5943600"/>
          <a:ext cx="406400" cy="215900"/>
        </p:xfrm>
        <a:graphic>
          <a:graphicData uri="http://schemas.openxmlformats.org/presentationml/2006/ole">
            <mc:AlternateContent xmlns:mc="http://schemas.openxmlformats.org/markup-compatibility/2006">
              <mc:Choice xmlns:v="urn:schemas-microsoft-com:vml" Requires="v">
                <p:oleObj spid="_x0000_s162115" name="Equation" r:id="rId10" imgW="405765" imgH="215900" progId="Equation.3">
                  <p:embed/>
                </p:oleObj>
              </mc:Choice>
              <mc:Fallback>
                <p:oleObj name="Equation" r:id="rId10" imgW="405765" imgH="2159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71800" y="5943600"/>
                        <a:ext cx="406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7" name="Object 13"/>
          <p:cNvGraphicFramePr>
            <a:graphicFrameLocks noChangeAspect="1"/>
          </p:cNvGraphicFramePr>
          <p:nvPr/>
        </p:nvGraphicFramePr>
        <p:xfrm>
          <a:off x="7315200" y="6172200"/>
          <a:ext cx="406400" cy="215900"/>
        </p:xfrm>
        <a:graphic>
          <a:graphicData uri="http://schemas.openxmlformats.org/presentationml/2006/ole">
            <mc:AlternateContent xmlns:mc="http://schemas.openxmlformats.org/markup-compatibility/2006">
              <mc:Choice xmlns:v="urn:schemas-microsoft-com:vml" Requires="v">
                <p:oleObj spid="_x0000_s162116" name="Equation" r:id="rId12" imgW="405765" imgH="215900" progId="Equation.3">
                  <p:embed/>
                </p:oleObj>
              </mc:Choice>
              <mc:Fallback>
                <p:oleObj name="Equation" r:id="rId12" imgW="405765" imgH="2159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15200" y="6172200"/>
                        <a:ext cx="406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CA" altLang="zh-TW" sz="4800" dirty="0">
                <a:latin typeface="Arial" panose="020B0604020202020204" pitchFamily="34" charset="0"/>
                <a:ea typeface="新細明體" panose="02020500000000000000" charset="-120"/>
                <a:cs typeface="Arial" panose="020B0604020202020204" pitchFamily="34" charset="0"/>
              </a:rPr>
              <a:t>Kernel function details</a:t>
            </a:r>
            <a:endParaRPr lang="en-CA" altLang="zh-TW" sz="4800" dirty="0">
              <a:latin typeface="Arial" panose="020B0604020202020204" pitchFamily="34" charset="0"/>
              <a:ea typeface="新細明體" panose="02020500000000000000" charset="-120"/>
              <a:cs typeface="Arial" panose="020B0604020202020204" pitchFamily="34" charset="0"/>
            </a:endParaRPr>
          </a:p>
        </p:txBody>
      </p:sp>
      <p:sp>
        <p:nvSpPr>
          <p:cNvPr id="95235" name="Rectangle 3"/>
          <p:cNvSpPr>
            <a:spLocks noGrp="1" noChangeArrowheads="1"/>
          </p:cNvSpPr>
          <p:nvPr>
            <p:ph idx="1"/>
          </p:nvPr>
        </p:nvSpPr>
        <p:spPr>
          <a:xfrm>
            <a:off x="635854" y="1847850"/>
            <a:ext cx="7955333" cy="457200"/>
          </a:xfrm>
        </p:spPr>
        <p:txBody>
          <a:bodyPr/>
          <a:lstStyle/>
          <a:p>
            <a:pPr eaLnBrk="1" hangingPunct="1"/>
            <a:r>
              <a:rPr lang="en-CA" altLang="zh-TW" sz="2400" dirty="0">
                <a:ea typeface="新細明體" panose="02020500000000000000" charset="-120"/>
              </a:rPr>
              <a:t>The first kernel shown is called the polynomial kernel:</a:t>
            </a:r>
            <a:endParaRPr lang="en-CA" altLang="zh-TW" sz="2400" dirty="0">
              <a:ea typeface="新細明體" panose="02020500000000000000" charset="-120"/>
            </a:endParaRPr>
          </a:p>
        </p:txBody>
      </p:sp>
      <p:graphicFrame>
        <p:nvGraphicFramePr>
          <p:cNvPr id="95236" name="Object 1024"/>
          <p:cNvGraphicFramePr>
            <a:graphicFrameLocks noChangeAspect="1"/>
          </p:cNvGraphicFramePr>
          <p:nvPr/>
        </p:nvGraphicFramePr>
        <p:xfrm>
          <a:off x="2876185" y="2453229"/>
          <a:ext cx="2667000" cy="639763"/>
        </p:xfrm>
        <a:graphic>
          <a:graphicData uri="http://schemas.openxmlformats.org/presentationml/2006/ole">
            <mc:AlternateContent xmlns:mc="http://schemas.openxmlformats.org/markup-compatibility/2006">
              <mc:Choice xmlns:v="urn:schemas-microsoft-com:vml" Requires="v">
                <p:oleObj spid="_x0000_s95505" name="Equation" r:id="rId1" imgW="1269365" imgH="304800" progId="Equation.3">
                  <p:embed/>
                </p:oleObj>
              </mc:Choice>
              <mc:Fallback>
                <p:oleObj name="Equation" r:id="rId1" imgW="1269365" imgH="304800" progId="Equation.3">
                  <p:embed/>
                  <p:pic>
                    <p:nvPicPr>
                      <p:cNvPr id="0" name="Object 10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6185" y="2453229"/>
                        <a:ext cx="2667000"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5237" name="Text Box 5"/>
          <p:cNvSpPr txBox="1">
            <a:spLocks noChangeArrowheads="1"/>
          </p:cNvSpPr>
          <p:nvPr/>
        </p:nvSpPr>
        <p:spPr bwMode="auto">
          <a:xfrm>
            <a:off x="1047388" y="3156766"/>
            <a:ext cx="1053501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CA" altLang="zh-TW" sz="2000" dirty="0">
                <a:latin typeface="Calibri" panose="020F0502020204030204" pitchFamily="34" charset="0"/>
              </a:rPr>
              <a:t>Where n is its </a:t>
            </a:r>
            <a:r>
              <a:rPr lang="en-CA" altLang="zh-TW" sz="2000" u="sng" dirty="0">
                <a:latin typeface="Calibri" panose="020F0502020204030204" pitchFamily="34" charset="0"/>
              </a:rPr>
              <a:t>order</a:t>
            </a:r>
            <a:r>
              <a:rPr lang="en-CA" altLang="zh-TW" sz="2000" dirty="0">
                <a:latin typeface="Calibri" panose="020F0502020204030204" pitchFamily="34" charset="0"/>
              </a:rPr>
              <a:t> (in our </a:t>
            </a:r>
            <a:r>
              <a:rPr lang="en-CA" altLang="zh-TW" sz="2000" dirty="0">
                <a:latin typeface="Arial" panose="020B0604020202020204" pitchFamily="34" charset="0"/>
                <a:cs typeface="Arial" panose="020B0604020202020204" pitchFamily="34" charset="0"/>
              </a:rPr>
              <a:t>example</a:t>
            </a:r>
            <a:r>
              <a:rPr lang="en-CA" altLang="zh-TW" sz="2000" dirty="0">
                <a:latin typeface="Calibri" panose="020F0502020204030204" pitchFamily="34" charset="0"/>
              </a:rPr>
              <a:t> n=2) and b is called the </a:t>
            </a:r>
            <a:r>
              <a:rPr lang="en-CA" altLang="zh-TW" sz="2000" u="sng" dirty="0">
                <a:latin typeface="Calibri" panose="020F0502020204030204" pitchFamily="34" charset="0"/>
              </a:rPr>
              <a:t>lower order term</a:t>
            </a:r>
            <a:r>
              <a:rPr lang="en-CA" altLang="zh-TW" sz="2000" dirty="0">
                <a:latin typeface="Calibri" panose="020F0502020204030204" pitchFamily="34" charset="0"/>
              </a:rPr>
              <a:t> (in our example b=0).</a:t>
            </a:r>
            <a:endParaRPr lang="en-CA" altLang="zh-TW" sz="2000" dirty="0">
              <a:latin typeface="Calibri" panose="020F0502020204030204" pitchFamily="34" charset="0"/>
            </a:endParaRPr>
          </a:p>
        </p:txBody>
      </p:sp>
      <p:sp>
        <p:nvSpPr>
          <p:cNvPr id="95238" name="Text Box 6"/>
          <p:cNvSpPr txBox="1">
            <a:spLocks noChangeArrowheads="1"/>
          </p:cNvSpPr>
          <p:nvPr/>
        </p:nvSpPr>
        <p:spPr bwMode="auto">
          <a:xfrm>
            <a:off x="742588" y="3898125"/>
            <a:ext cx="10916012"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marL="342900" indent="-342900" eaLnBrk="1" hangingPunct="1">
              <a:buClr>
                <a:schemeClr val="accent3"/>
              </a:buClr>
              <a:buSzPct val="60000"/>
              <a:buFont typeface="Wingdings" panose="05000000000000000000" pitchFamily="2" charset="2"/>
              <a:buChar char="l"/>
            </a:pPr>
            <a:r>
              <a:rPr lang="en-CA" altLang="zh-TW" sz="2400" dirty="0">
                <a:latin typeface="Arial" panose="020B0604020202020204" pitchFamily="34" charset="0"/>
                <a:cs typeface="Arial" panose="020B0604020202020204" pitchFamily="34" charset="0"/>
              </a:rPr>
              <a:t>Why do we need a lower order term?</a:t>
            </a:r>
            <a:endParaRPr lang="en-CA" altLang="zh-TW" sz="2400" dirty="0">
              <a:latin typeface="Arial" panose="020B0604020202020204" pitchFamily="34" charset="0"/>
              <a:cs typeface="Arial" panose="020B0604020202020204" pitchFamily="34" charset="0"/>
            </a:endParaRPr>
          </a:p>
          <a:p>
            <a:pPr eaLnBrk="1" hangingPunct="1"/>
            <a:endParaRPr lang="en-CA" altLang="zh-TW" sz="2400" dirty="0">
              <a:latin typeface="Arial" panose="020B0604020202020204" pitchFamily="34" charset="0"/>
              <a:cs typeface="Arial" panose="020B0604020202020204" pitchFamily="34" charset="0"/>
            </a:endParaRPr>
          </a:p>
          <a:p>
            <a:pPr eaLnBrk="1" hangingPunct="1"/>
            <a:r>
              <a:rPr lang="en-CA" altLang="zh-TW" sz="2000" dirty="0">
                <a:latin typeface="Arial" panose="020B0604020202020204" pitchFamily="34" charset="0"/>
                <a:cs typeface="Arial" panose="020B0604020202020204" pitchFamily="34" charset="0"/>
              </a:rPr>
              <a:t>Because the origin of the input space matches the origin of the feature space induced by the polynomial kernel.</a:t>
            </a:r>
            <a:endParaRPr lang="en-CA" altLang="zh-TW" sz="2000" dirty="0">
              <a:latin typeface="Arial" panose="020B0604020202020204" pitchFamily="34" charset="0"/>
              <a:cs typeface="Arial" panose="020B0604020202020204" pitchFamily="34" charset="0"/>
            </a:endParaRPr>
          </a:p>
          <a:p>
            <a:pPr eaLnBrk="1" hangingPunct="1"/>
            <a:endParaRPr lang="en-CA" altLang="zh-TW" sz="2000" dirty="0">
              <a:latin typeface="Arial" panose="020B0604020202020204" pitchFamily="34" charset="0"/>
              <a:cs typeface="Arial" panose="020B0604020202020204" pitchFamily="34" charset="0"/>
            </a:endParaRPr>
          </a:p>
          <a:p>
            <a:pPr eaLnBrk="1" hangingPunct="1"/>
            <a:r>
              <a:rPr lang="en-CA" altLang="zh-TW" sz="2000" dirty="0">
                <a:latin typeface="Arial" panose="020B0604020202020204" pitchFamily="34" charset="0"/>
                <a:cs typeface="Arial" panose="020B0604020202020204" pitchFamily="34" charset="0"/>
              </a:rPr>
              <a:t>It serves as an offset or a shift for the origin of the feature space from the input space origin.</a:t>
            </a:r>
            <a:endParaRPr lang="en-CA" altLang="zh-TW" sz="2000" dirty="0">
              <a:latin typeface="Arial" panose="020B0604020202020204" pitchFamily="34" charset="0"/>
              <a:cs typeface="Arial" panose="020B0604020202020204" pitchFamily="34" charset="0"/>
            </a:endParaRPr>
          </a:p>
          <a:p>
            <a:pPr eaLnBrk="1" hangingPunct="1"/>
            <a:endParaRPr lang="en-CA" altLang="zh-TW" sz="20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2"/>
          <p:cNvSpPr>
            <a:spLocks noGrp="1" noChangeArrowheads="1"/>
          </p:cNvSpPr>
          <p:nvPr>
            <p:ph type="title"/>
          </p:nvPr>
        </p:nvSpPr>
        <p:spPr>
          <a:xfrm>
            <a:off x="609600" y="1026160"/>
            <a:ext cx="8378826" cy="838200"/>
          </a:xfrm>
          <a:noFill/>
        </p:spPr>
        <p:txBody>
          <a:bodyPr vert="horz" wrap="square" lIns="92075" tIns="46038" rIns="92075" bIns="46038" numCol="1" anchor="b" anchorCtr="0" compatLnSpc="1"/>
          <a:lstStyle/>
          <a:p>
            <a:pPr eaLnBrk="1" hangingPunct="1">
              <a:lnSpc>
                <a:spcPct val="110000"/>
              </a:lnSpc>
            </a:pPr>
            <a:r>
              <a:rPr lang="en-US" altLang="zh-TW" sz="4000" dirty="0">
                <a:latin typeface="Arial" panose="020B0604020202020204" pitchFamily="34" charset="0"/>
                <a:ea typeface="新細明體" panose="02020500000000000000" charset="-120"/>
                <a:cs typeface="Arial" panose="020B0604020202020204" pitchFamily="34" charset="0"/>
              </a:rPr>
              <a:t>Evaluating Classification Methods</a:t>
            </a:r>
            <a:endParaRPr lang="en-US" altLang="zh-TW" sz="4000" dirty="0">
              <a:latin typeface="Arial" panose="020B0604020202020204" pitchFamily="34" charset="0"/>
              <a:ea typeface="新細明體" panose="02020500000000000000" charset="-120"/>
              <a:cs typeface="Arial" panose="020B0604020202020204" pitchFamily="34" charset="0"/>
            </a:endParaRPr>
          </a:p>
        </p:txBody>
      </p:sp>
      <p:sp>
        <p:nvSpPr>
          <p:cNvPr id="11270" name="Rectangle 3"/>
          <p:cNvSpPr>
            <a:spLocks noGrp="1" noChangeArrowheads="1"/>
          </p:cNvSpPr>
          <p:nvPr>
            <p:ph idx="1"/>
          </p:nvPr>
        </p:nvSpPr>
        <p:spPr>
          <a:xfrm>
            <a:off x="645161" y="1864360"/>
            <a:ext cx="10937239" cy="5257800"/>
          </a:xfrm>
          <a:noFill/>
        </p:spPr>
        <p:txBody>
          <a:bodyPr vert="horz" wrap="square" lIns="92075" tIns="46038" rIns="92075" bIns="46038" numCol="1" anchor="t" anchorCtr="0" compatLnSpc="1"/>
          <a:lstStyle/>
          <a:p>
            <a:pPr>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Accuracy</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classifier accuracy: predicting class label</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predictor accuracy: guessing value of predicted attributes</a:t>
            </a:r>
            <a:endParaRPr lang="en-US" altLang="zh-TW" sz="22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Speed</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time to construct the model (training time)</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time to use the model (classification/prediction time)</a:t>
            </a:r>
            <a:endParaRPr lang="en-US" altLang="zh-TW" sz="22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Robustness: handling noise and missing values</a:t>
            </a:r>
            <a:endParaRPr lang="en-US" altLang="zh-TW" sz="22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Scalability: efficiency in disk-resident databases </a:t>
            </a:r>
            <a:endParaRPr lang="en-US" altLang="zh-TW" sz="22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Interpretability</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understanding and insight provided by the model</a:t>
            </a:r>
            <a:endParaRPr lang="en-US" altLang="zh-TW" sz="22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Other measures, e.g., goodness of rules, such as decision tree size or compactness of classification rules</a:t>
            </a:r>
            <a:endParaRPr lang="en-US" altLang="zh-TW" sz="2200"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316865" y="582295"/>
            <a:ext cx="5905500" cy="2819400"/>
          </a:xfrm>
          <a:prstGeom prst="rect">
            <a:avLst/>
          </a:prstGeom>
        </p:spPr>
      </p:pic>
      <p:pic>
        <p:nvPicPr>
          <p:cNvPr id="5" name="圖片 4"/>
          <p:cNvPicPr>
            <a:picLocks noChangeAspect="1"/>
          </p:cNvPicPr>
          <p:nvPr/>
        </p:nvPicPr>
        <p:blipFill>
          <a:blip r:embed="rId2"/>
          <a:stretch>
            <a:fillRect/>
          </a:stretch>
        </p:blipFill>
        <p:spPr>
          <a:xfrm>
            <a:off x="5364480" y="3401695"/>
            <a:ext cx="6217920" cy="2804160"/>
          </a:xfrm>
          <a:prstGeom prst="rect">
            <a:avLst/>
          </a:prstGeom>
        </p:spPr>
      </p:pic>
    </p:spTree>
  </p:cSld>
  <p:clrMapOvr>
    <a:masterClrMapping/>
  </p:clrMapOvr>
  <p:transition>
    <p:zoom/>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2"/>
          <p:cNvSpPr>
            <a:spLocks noChangeArrowheads="1"/>
          </p:cNvSpPr>
          <p:nvPr/>
        </p:nvSpPr>
        <p:spPr bwMode="auto">
          <a:xfrm>
            <a:off x="4824413" y="31289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TW" altLang="en-US">
              <a:ea typeface="新細明體" panose="02020500000000000000" charset="-120"/>
            </a:endParaRPr>
          </a:p>
        </p:txBody>
      </p:sp>
      <p:sp>
        <p:nvSpPr>
          <p:cNvPr id="96262" name="Rectangle 3"/>
          <p:cNvSpPr>
            <a:spLocks noChangeArrowheads="1"/>
          </p:cNvSpPr>
          <p:nvPr/>
        </p:nvSpPr>
        <p:spPr bwMode="auto">
          <a:xfrm>
            <a:off x="5519738" y="32432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TW" altLang="en-US">
              <a:ea typeface="新細明體" panose="02020500000000000000" charset="-120"/>
            </a:endParaRPr>
          </a:p>
        </p:txBody>
      </p:sp>
      <p:sp>
        <p:nvSpPr>
          <p:cNvPr id="96263" name="Rectangle 4"/>
          <p:cNvSpPr>
            <a:spLocks noChangeArrowheads="1"/>
          </p:cNvSpPr>
          <p:nvPr/>
        </p:nvSpPr>
        <p:spPr bwMode="auto">
          <a:xfrm>
            <a:off x="4824413" y="31289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TW" altLang="en-US">
              <a:ea typeface="新細明體" panose="02020500000000000000" charset="-120"/>
            </a:endParaRPr>
          </a:p>
        </p:txBody>
      </p:sp>
      <p:sp>
        <p:nvSpPr>
          <p:cNvPr id="96264" name="Rectangle 5"/>
          <p:cNvSpPr>
            <a:spLocks noChangeArrowheads="1"/>
          </p:cNvSpPr>
          <p:nvPr/>
        </p:nvSpPr>
        <p:spPr bwMode="auto">
          <a:xfrm>
            <a:off x="5505450" y="32432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TW" altLang="en-US">
              <a:ea typeface="新細明體" panose="02020500000000000000" charset="-120"/>
            </a:endParaRPr>
          </a:p>
        </p:txBody>
      </p:sp>
      <p:sp>
        <p:nvSpPr>
          <p:cNvPr id="96265" name="Rectangle 6"/>
          <p:cNvSpPr>
            <a:spLocks noChangeArrowheads="1"/>
          </p:cNvSpPr>
          <p:nvPr/>
        </p:nvSpPr>
        <p:spPr bwMode="auto">
          <a:xfrm>
            <a:off x="5195888" y="321945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TW" altLang="en-US">
              <a:ea typeface="新細明體" panose="02020500000000000000" charset="-120"/>
            </a:endParaRPr>
          </a:p>
        </p:txBody>
      </p:sp>
      <p:sp>
        <p:nvSpPr>
          <p:cNvPr id="96266" name="Rectangle 7"/>
          <p:cNvSpPr>
            <a:spLocks noChangeArrowheads="1"/>
          </p:cNvSpPr>
          <p:nvPr/>
        </p:nvSpPr>
        <p:spPr bwMode="auto">
          <a:xfrm>
            <a:off x="5453063" y="333375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TW" altLang="en-US">
              <a:ea typeface="新細明體" panose="02020500000000000000" charset="-120"/>
            </a:endParaRPr>
          </a:p>
        </p:txBody>
      </p:sp>
      <p:sp>
        <p:nvSpPr>
          <p:cNvPr id="96267" name="Rectangle 8"/>
          <p:cNvSpPr>
            <a:spLocks noChangeArrowheads="1"/>
          </p:cNvSpPr>
          <p:nvPr/>
        </p:nvSpPr>
        <p:spPr bwMode="auto">
          <a:xfrm>
            <a:off x="5195888" y="321945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TW" altLang="en-US">
              <a:ea typeface="新細明體" panose="02020500000000000000" charset="-120"/>
            </a:endParaRPr>
          </a:p>
        </p:txBody>
      </p:sp>
      <p:sp>
        <p:nvSpPr>
          <p:cNvPr id="96268" name="Rectangle 9"/>
          <p:cNvSpPr>
            <a:spLocks noChangeArrowheads="1"/>
          </p:cNvSpPr>
          <p:nvPr/>
        </p:nvSpPr>
        <p:spPr bwMode="auto">
          <a:xfrm>
            <a:off x="5453063" y="3333750"/>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TW" altLang="en-US">
              <a:ea typeface="新細明體" panose="02020500000000000000" charset="-120"/>
            </a:endParaRPr>
          </a:p>
        </p:txBody>
      </p:sp>
      <p:sp>
        <p:nvSpPr>
          <p:cNvPr id="96269" name="Rectangle 10"/>
          <p:cNvSpPr>
            <a:spLocks noChangeArrowheads="1"/>
          </p:cNvSpPr>
          <p:nvPr/>
        </p:nvSpPr>
        <p:spPr bwMode="auto">
          <a:xfrm>
            <a:off x="609600" y="866033"/>
            <a:ext cx="677068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TW" sz="4800" dirty="0">
                <a:solidFill>
                  <a:schemeClr val="tx2"/>
                </a:solidFill>
                <a:latin typeface="Arial" panose="020B0604020202020204" pitchFamily="34" charset="0"/>
                <a:cs typeface="Arial" panose="020B0604020202020204" pitchFamily="34" charset="0"/>
                <a:sym typeface="Wingdings" panose="05000000000000000000" pitchFamily="2" charset="2"/>
              </a:rPr>
              <a:t>Kernel Function</a:t>
            </a:r>
            <a:endParaRPr lang="en-US" altLang="zh-TW" sz="4800" dirty="0">
              <a:solidFill>
                <a:schemeClr val="tx2"/>
              </a:solidFill>
              <a:latin typeface="Arial" panose="020B0604020202020204" pitchFamily="34" charset="0"/>
              <a:cs typeface="Arial" panose="020B0604020202020204" pitchFamily="34" charset="0"/>
            </a:endParaRPr>
          </a:p>
        </p:txBody>
      </p:sp>
      <p:sp>
        <p:nvSpPr>
          <p:cNvPr id="96270" name="Rectangle 11"/>
          <p:cNvSpPr>
            <a:spLocks noChangeArrowheads="1"/>
          </p:cNvSpPr>
          <p:nvPr/>
        </p:nvSpPr>
        <p:spPr bwMode="auto">
          <a:xfrm>
            <a:off x="566738" y="1877167"/>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57200" indent="-457200">
              <a:spcBef>
                <a:spcPct val="20000"/>
              </a:spcBef>
              <a:buClr>
                <a:schemeClr val="accent2"/>
              </a:buClr>
              <a:buSzPct val="60000"/>
              <a:buFont typeface="Wingdings" panose="05000000000000000000" pitchFamily="2" charset="2"/>
              <a:buChar char="l"/>
            </a:pPr>
            <a:r>
              <a:rPr lang="en-US" altLang="zh-TW" sz="3200" dirty="0"/>
              <a:t>Linear SVM  </a:t>
            </a:r>
            <a:r>
              <a:rPr lang="en-US" altLang="zh-TW" sz="2800" dirty="0"/>
              <a:t>K(</a:t>
            </a:r>
            <a:r>
              <a:rPr lang="en-US" altLang="zh-TW" sz="2800" dirty="0" err="1"/>
              <a:t>x</a:t>
            </a:r>
            <a:r>
              <a:rPr lang="en-US" altLang="zh-TW" sz="2800" baseline="-25000" dirty="0" err="1"/>
              <a:t>i</a:t>
            </a:r>
            <a:r>
              <a:rPr lang="en-US" altLang="zh-TW" sz="2800" dirty="0" err="1"/>
              <a:t>,x</a:t>
            </a:r>
            <a:r>
              <a:rPr lang="en-US" altLang="zh-TW" sz="2800" baseline="-25000" dirty="0" err="1"/>
              <a:t>j</a:t>
            </a:r>
            <a:r>
              <a:rPr lang="en-US" altLang="zh-TW" sz="2800" dirty="0"/>
              <a:t>)=</a:t>
            </a:r>
            <a:r>
              <a:rPr lang="en-US" altLang="zh-TW" sz="2800" dirty="0" err="1"/>
              <a:t>x</a:t>
            </a:r>
            <a:r>
              <a:rPr lang="en-US" altLang="zh-TW" sz="2800" baseline="-25000" dirty="0" err="1"/>
              <a:t>i</a:t>
            </a:r>
            <a:r>
              <a:rPr lang="en-US" altLang="zh-TW" sz="2800" dirty="0" err="1"/>
              <a:t>‧x</a:t>
            </a:r>
            <a:r>
              <a:rPr lang="en-US" altLang="zh-TW" sz="2800" baseline="-25000" dirty="0" err="1"/>
              <a:t>j</a:t>
            </a:r>
            <a:endParaRPr lang="en-US" altLang="zh-TW" sz="2800" baseline="-25000" dirty="0"/>
          </a:p>
          <a:p>
            <a:pPr marL="457200" indent="-457200">
              <a:spcBef>
                <a:spcPct val="20000"/>
              </a:spcBef>
              <a:buClr>
                <a:schemeClr val="accent2"/>
              </a:buClr>
              <a:buSzPct val="60000"/>
              <a:buFont typeface="Wingdings" panose="05000000000000000000" pitchFamily="2" charset="2"/>
              <a:buChar char="l"/>
            </a:pPr>
            <a:endParaRPr lang="en-US" altLang="zh-TW" sz="3200" dirty="0"/>
          </a:p>
          <a:p>
            <a:pPr marL="457200" indent="-457200">
              <a:spcBef>
                <a:spcPct val="20000"/>
              </a:spcBef>
              <a:buClr>
                <a:schemeClr val="accent2"/>
              </a:buClr>
              <a:buSzPct val="60000"/>
              <a:buFont typeface="Wingdings" panose="05000000000000000000" pitchFamily="2" charset="2"/>
              <a:buChar char="l"/>
            </a:pPr>
            <a:r>
              <a:rPr lang="en-US" altLang="zh-TW" sz="3200" dirty="0"/>
              <a:t>Polynomial SVM </a:t>
            </a:r>
            <a:r>
              <a:rPr lang="en-US" altLang="zh-TW" sz="2800" dirty="0"/>
              <a:t>	K(</a:t>
            </a:r>
            <a:r>
              <a:rPr lang="en-US" altLang="zh-TW" sz="2800" dirty="0" err="1"/>
              <a:t>x</a:t>
            </a:r>
            <a:r>
              <a:rPr lang="en-US" altLang="zh-TW" sz="2800" baseline="-25000" dirty="0" err="1"/>
              <a:t>i</a:t>
            </a:r>
            <a:r>
              <a:rPr lang="en-US" altLang="zh-TW" sz="2800" dirty="0" err="1"/>
              <a:t>,x</a:t>
            </a:r>
            <a:r>
              <a:rPr lang="en-US" altLang="zh-TW" sz="2800" baseline="-25000" dirty="0" err="1"/>
              <a:t>j</a:t>
            </a:r>
            <a:r>
              <a:rPr lang="en-US" altLang="zh-TW" sz="2800" dirty="0"/>
              <a:t>)=(</a:t>
            </a:r>
            <a:r>
              <a:rPr lang="en-US" altLang="zh-TW" sz="2800" dirty="0" err="1"/>
              <a:t>x</a:t>
            </a:r>
            <a:r>
              <a:rPr lang="en-US" altLang="zh-TW" sz="2800" baseline="-25000" dirty="0" err="1"/>
              <a:t>i</a:t>
            </a:r>
            <a:r>
              <a:rPr lang="en-US" altLang="zh-TW" sz="2800" dirty="0" err="1"/>
              <a:t>‧x</a:t>
            </a:r>
            <a:r>
              <a:rPr lang="en-US" altLang="zh-TW" sz="2800" baseline="-25000" dirty="0" err="1"/>
              <a:t>j</a:t>
            </a:r>
            <a:r>
              <a:rPr lang="en-US" altLang="zh-TW" sz="2800" baseline="-25000" dirty="0"/>
              <a:t> </a:t>
            </a:r>
            <a:r>
              <a:rPr lang="en-US" altLang="zh-TW" sz="2800" dirty="0"/>
              <a:t>+b)</a:t>
            </a:r>
            <a:r>
              <a:rPr lang="en-US" altLang="zh-TW" sz="2800" baseline="30000" dirty="0"/>
              <a:t>q</a:t>
            </a:r>
            <a:endParaRPr lang="en-US" altLang="zh-TW" sz="2800" baseline="30000" dirty="0"/>
          </a:p>
          <a:p>
            <a:pPr marL="457200" indent="-457200">
              <a:spcBef>
                <a:spcPct val="20000"/>
              </a:spcBef>
              <a:buClr>
                <a:schemeClr val="accent2"/>
              </a:buClr>
              <a:buSzPct val="60000"/>
              <a:buFont typeface="Wingdings" panose="05000000000000000000" pitchFamily="2" charset="2"/>
              <a:buChar char="l"/>
            </a:pPr>
            <a:endParaRPr lang="en-US" altLang="zh-TW" sz="2800" baseline="30000" dirty="0">
              <a:latin typeface="Times New Roman" panose="02020603050405020304" pitchFamily="18" charset="0"/>
            </a:endParaRPr>
          </a:p>
          <a:p>
            <a:pPr marL="457200" indent="-457200">
              <a:spcBef>
                <a:spcPct val="20000"/>
              </a:spcBef>
              <a:buClr>
                <a:schemeClr val="accent2"/>
              </a:buClr>
              <a:buSzPct val="60000"/>
              <a:buFont typeface="Wingdings" panose="05000000000000000000" pitchFamily="2" charset="2"/>
              <a:buChar char="l"/>
            </a:pPr>
            <a:r>
              <a:rPr lang="en-US" altLang="zh-TW" sz="3200" dirty="0"/>
              <a:t>RBF kernel  </a:t>
            </a:r>
            <a:r>
              <a:rPr lang="en-US" altLang="zh-TW" sz="2800" dirty="0">
                <a:latin typeface="Times New Roman" panose="02020603050405020304" pitchFamily="18" charset="0"/>
              </a:rPr>
              <a:t>	</a:t>
            </a:r>
            <a:r>
              <a:rPr lang="en-US" altLang="zh-TW" sz="2800" dirty="0"/>
              <a:t>K(</a:t>
            </a:r>
            <a:r>
              <a:rPr lang="en-US" altLang="zh-TW" sz="2800" dirty="0" err="1"/>
              <a:t>x</a:t>
            </a:r>
            <a:r>
              <a:rPr lang="en-US" altLang="zh-TW" sz="2800" baseline="-25000" dirty="0" err="1"/>
              <a:t>i</a:t>
            </a:r>
            <a:r>
              <a:rPr lang="en-US" altLang="zh-TW" sz="2800" dirty="0" err="1"/>
              <a:t>,x</a:t>
            </a:r>
            <a:r>
              <a:rPr lang="en-US" altLang="zh-TW" sz="2800" baseline="-25000" dirty="0" err="1"/>
              <a:t>j</a:t>
            </a:r>
            <a:r>
              <a:rPr lang="en-US" altLang="zh-TW" sz="2800" dirty="0"/>
              <a:t>)=</a:t>
            </a:r>
            <a:endParaRPr lang="en-US" altLang="zh-TW" sz="2800" dirty="0"/>
          </a:p>
          <a:p>
            <a:pPr marL="457200" indent="-457200">
              <a:spcBef>
                <a:spcPct val="20000"/>
              </a:spcBef>
              <a:buClr>
                <a:schemeClr val="accent2"/>
              </a:buClr>
              <a:buSzPct val="60000"/>
              <a:buFont typeface="Wingdings" panose="05000000000000000000" pitchFamily="2" charset="2"/>
              <a:buChar char="l"/>
            </a:pPr>
            <a:endParaRPr lang="en-US" altLang="zh-TW" sz="2800" dirty="0">
              <a:latin typeface="Times New Roman" panose="02020603050405020304" pitchFamily="18" charset="0"/>
            </a:endParaRPr>
          </a:p>
          <a:p>
            <a:pPr marL="457200" indent="-457200">
              <a:spcBef>
                <a:spcPct val="20000"/>
              </a:spcBef>
              <a:buClr>
                <a:schemeClr val="accent2"/>
              </a:buClr>
              <a:buSzPct val="60000"/>
              <a:buFont typeface="Wingdings" panose="05000000000000000000" pitchFamily="2" charset="2"/>
              <a:buChar char="l"/>
            </a:pPr>
            <a:r>
              <a:rPr lang="en-US" altLang="zh-TW" sz="3200" dirty="0"/>
              <a:t>MLP kernel</a:t>
            </a:r>
            <a:r>
              <a:rPr lang="en-US" altLang="zh-TW" sz="2800" dirty="0">
                <a:latin typeface="Times New Roman" panose="02020603050405020304" pitchFamily="18" charset="0"/>
              </a:rPr>
              <a:t>  </a:t>
            </a:r>
            <a:r>
              <a:rPr lang="en-US" altLang="zh-TW" sz="2800" dirty="0"/>
              <a:t> K(</a:t>
            </a:r>
            <a:r>
              <a:rPr lang="en-US" altLang="zh-TW" sz="2800" dirty="0" err="1"/>
              <a:t>x</a:t>
            </a:r>
            <a:r>
              <a:rPr lang="en-US" altLang="zh-TW" sz="2800" baseline="-25000" dirty="0" err="1"/>
              <a:t>i</a:t>
            </a:r>
            <a:r>
              <a:rPr lang="en-US" altLang="zh-TW" sz="2800" dirty="0" err="1"/>
              <a:t>,x</a:t>
            </a:r>
            <a:r>
              <a:rPr lang="en-US" altLang="zh-TW" sz="2800" baseline="-25000" dirty="0" err="1"/>
              <a:t>j</a:t>
            </a:r>
            <a:r>
              <a:rPr lang="en-US" altLang="zh-TW" sz="2800" dirty="0"/>
              <a:t>)=</a:t>
            </a:r>
            <a:r>
              <a:rPr lang="en-US" altLang="zh-TW" sz="2800" dirty="0" err="1"/>
              <a:t>tanh</a:t>
            </a:r>
            <a:r>
              <a:rPr lang="en-US" altLang="zh-TW" sz="2800" dirty="0"/>
              <a:t>(</a:t>
            </a:r>
            <a:r>
              <a:rPr lang="en-US" altLang="zh-TW" sz="2800" dirty="0" err="1"/>
              <a:t>x</a:t>
            </a:r>
            <a:r>
              <a:rPr lang="en-US" altLang="zh-TW" sz="2800" baseline="-25000" dirty="0" err="1"/>
              <a:t>i</a:t>
            </a:r>
            <a:r>
              <a:rPr lang="en-US" altLang="zh-TW" sz="2800" dirty="0" err="1"/>
              <a:t>‧x</a:t>
            </a:r>
            <a:r>
              <a:rPr lang="en-US" altLang="zh-TW" sz="2800" baseline="-25000" dirty="0" err="1"/>
              <a:t>j</a:t>
            </a:r>
            <a:r>
              <a:rPr lang="en-US" altLang="zh-TW" sz="2800" baseline="-25000" dirty="0"/>
              <a:t> </a:t>
            </a:r>
            <a:r>
              <a:rPr lang="en-US" altLang="zh-TW" sz="2800" dirty="0"/>
              <a:t>+</a:t>
            </a:r>
            <a:r>
              <a:rPr lang="en-US" altLang="zh-TW" sz="2800" dirty="0">
                <a:latin typeface="Symbol" panose="05050102010706020507" pitchFamily="18" charset="2"/>
              </a:rPr>
              <a:t>Q</a:t>
            </a:r>
            <a:r>
              <a:rPr lang="en-US" altLang="zh-TW" sz="2800" dirty="0"/>
              <a:t>)</a:t>
            </a:r>
            <a:endParaRPr lang="en-US" altLang="zh-TW" sz="2800" dirty="0">
              <a:latin typeface="Times New Roman" panose="02020603050405020304" pitchFamily="18" charset="0"/>
            </a:endParaRPr>
          </a:p>
        </p:txBody>
      </p:sp>
      <p:sp>
        <p:nvSpPr>
          <p:cNvPr id="96271" name="Rectangle 12"/>
          <p:cNvSpPr>
            <a:spLocks noChangeArrowheads="1"/>
          </p:cNvSpPr>
          <p:nvPr/>
        </p:nvSpPr>
        <p:spPr bwMode="auto">
          <a:xfrm>
            <a:off x="5653088" y="33194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TW" altLang="en-US">
              <a:ea typeface="新細明體" panose="02020500000000000000" charset="-120"/>
            </a:endParaRPr>
          </a:p>
        </p:txBody>
      </p:sp>
      <p:sp>
        <p:nvSpPr>
          <p:cNvPr id="96272" name="Rectangle 16"/>
          <p:cNvSpPr>
            <a:spLocks noChangeArrowheads="1"/>
          </p:cNvSpPr>
          <p:nvPr/>
        </p:nvSpPr>
        <p:spPr bwMode="auto">
          <a:xfrm>
            <a:off x="5262563" y="3319463"/>
            <a:ext cx="914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TW" altLang="en-US">
              <a:ea typeface="新細明體" panose="02020500000000000000" charset="-120"/>
            </a:endParaRPr>
          </a:p>
        </p:txBody>
      </p:sp>
      <p:graphicFrame>
        <p:nvGraphicFramePr>
          <p:cNvPr id="96273" name="Object 18"/>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96811" name="方程式" r:id="rId1" imgW="114300" imgH="215900" progId="Equation.3">
                  <p:embed/>
                </p:oleObj>
              </mc:Choice>
              <mc:Fallback>
                <p:oleObj name="方程式" r:id="rId1" imgW="114300" imgH="215900" progId="Equation.3">
                  <p:embed/>
                  <p:pic>
                    <p:nvPicPr>
                      <p:cNvPr id="0" name="Object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74" name="Object 19"/>
          <p:cNvGraphicFramePr>
            <a:graphicFrameLocks noChangeAspect="1"/>
          </p:cNvGraphicFramePr>
          <p:nvPr/>
        </p:nvGraphicFramePr>
        <p:xfrm>
          <a:off x="6038850" y="3321050"/>
          <a:ext cx="114300" cy="215900"/>
        </p:xfrm>
        <a:graphic>
          <a:graphicData uri="http://schemas.openxmlformats.org/presentationml/2006/ole">
            <mc:AlternateContent xmlns:mc="http://schemas.openxmlformats.org/markup-compatibility/2006">
              <mc:Choice xmlns:v="urn:schemas-microsoft-com:vml" Requires="v">
                <p:oleObj spid="_x0000_s96812" name="方程式" r:id="rId3" imgW="114300" imgH="215900" progId="Equation.3">
                  <p:embed/>
                </p:oleObj>
              </mc:Choice>
              <mc:Fallback>
                <p:oleObj name="方程式" r:id="rId3" imgW="114300" imgH="215900" progId="Equation.3">
                  <p:embed/>
                  <p:pic>
                    <p:nvPicPr>
                      <p:cNvPr id="0" name="Object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8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75" name="Rectangle 22"/>
          <p:cNvSpPr>
            <a:spLocks noChangeArrowheads="1"/>
          </p:cNvSpPr>
          <p:nvPr/>
        </p:nvSpPr>
        <p:spPr bwMode="auto">
          <a:xfrm>
            <a:off x="1524002"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zh-TW" altLang="en-US">
              <a:ea typeface="新細明體" panose="02020500000000000000" charset="-120"/>
            </a:endParaRPr>
          </a:p>
        </p:txBody>
      </p:sp>
      <p:pic>
        <p:nvPicPr>
          <p:cNvPr id="96276" name="Picture 2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8537" y="3699100"/>
            <a:ext cx="2689225"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1614170" y="2058035"/>
            <a:ext cx="8963025" cy="4143375"/>
          </a:xfrm>
          <a:prstGeom prst="rect">
            <a:avLst/>
          </a:prstGeom>
        </p:spPr>
      </p:pic>
    </p:spTree>
  </p:cSld>
  <p:clrMapOvr>
    <a:masterClrMapping/>
  </p:clrMapOvr>
  <p:transition>
    <p:zo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2028190" y="2724785"/>
            <a:ext cx="8134350" cy="2809875"/>
          </a:xfrm>
          <a:prstGeom prst="rect">
            <a:avLst/>
          </a:prstGeom>
        </p:spPr>
      </p:pic>
    </p:spTree>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標題 1"/>
          <p:cNvSpPr>
            <a:spLocks noGrp="1"/>
          </p:cNvSpPr>
          <p:nvPr>
            <p:ph type="title"/>
          </p:nvPr>
        </p:nvSpPr>
        <p:spPr/>
        <p:txBody>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Polynomial kernel</a:t>
            </a:r>
            <a:endParaRPr lang="zh-TW" altLang="en-US" sz="4800" dirty="0">
              <a:latin typeface="Arial" panose="020B0604020202020204" pitchFamily="34" charset="0"/>
              <a:ea typeface="新細明體" panose="02020500000000000000" charset="-120"/>
              <a:cs typeface="Arial" panose="020B0604020202020204" pitchFamily="34" charset="0"/>
            </a:endParaRPr>
          </a:p>
        </p:txBody>
      </p:sp>
      <p:pic>
        <p:nvPicPr>
          <p:cNvPr id="97283" name="圖片 3" descr="http://www.dtreg.com/SvmPolynomial.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24200" y="2133603"/>
            <a:ext cx="5486400"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標題 1"/>
          <p:cNvSpPr>
            <a:spLocks noGrp="1"/>
          </p:cNvSpPr>
          <p:nvPr>
            <p:ph type="title"/>
          </p:nvPr>
        </p:nvSpPr>
        <p:spPr/>
        <p:txBody>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RBF kernel</a:t>
            </a:r>
            <a:endParaRPr lang="zh-TW" altLang="en-US" sz="4800" dirty="0">
              <a:latin typeface="Arial" panose="020B0604020202020204" pitchFamily="34" charset="0"/>
              <a:ea typeface="新細明體" panose="02020500000000000000" charset="-120"/>
              <a:cs typeface="Arial" panose="020B0604020202020204" pitchFamily="34" charset="0"/>
            </a:endParaRPr>
          </a:p>
        </p:txBody>
      </p:sp>
      <p:pic>
        <p:nvPicPr>
          <p:cNvPr id="98307" name="圖片 3" descr="http://www.dtreg.com/SvmRBF.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0400" y="2209800"/>
            <a:ext cx="5715000"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CA" altLang="zh-TW" sz="4800" dirty="0">
                <a:latin typeface="Arial" panose="020B0604020202020204" pitchFamily="34" charset="0"/>
                <a:ea typeface="新細明體" panose="02020500000000000000" charset="-120"/>
                <a:cs typeface="Arial" panose="020B0604020202020204" pitchFamily="34" charset="0"/>
              </a:rPr>
              <a:t>Kernel function details</a:t>
            </a:r>
            <a:endParaRPr lang="en-CA" altLang="zh-TW" sz="4800" dirty="0">
              <a:latin typeface="Arial" panose="020B0604020202020204" pitchFamily="34" charset="0"/>
              <a:ea typeface="新細明體" panose="02020500000000000000" charset="-120"/>
              <a:cs typeface="Arial" panose="020B0604020202020204" pitchFamily="34" charset="0"/>
            </a:endParaRPr>
          </a:p>
        </p:txBody>
      </p:sp>
      <p:sp>
        <p:nvSpPr>
          <p:cNvPr id="99331" name="Rectangle 3"/>
          <p:cNvSpPr>
            <a:spLocks noGrp="1" noChangeArrowheads="1"/>
          </p:cNvSpPr>
          <p:nvPr>
            <p:ph idx="1"/>
          </p:nvPr>
        </p:nvSpPr>
        <p:spPr>
          <a:xfrm>
            <a:off x="609600" y="1847850"/>
            <a:ext cx="10287000" cy="762000"/>
          </a:xfrm>
        </p:spPr>
        <p:txBody>
          <a:bodyPr/>
          <a:lstStyle/>
          <a:p>
            <a:pPr eaLnBrk="1" hangingPunct="1"/>
            <a:r>
              <a:rPr lang="en-CA" altLang="zh-TW" sz="2000" dirty="0">
                <a:latin typeface="Arial" panose="020B0604020202020204" pitchFamily="34" charset="0"/>
                <a:ea typeface="新細明體" panose="02020500000000000000" charset="-120"/>
                <a:cs typeface="Arial" panose="020B0604020202020204" pitchFamily="34" charset="0"/>
              </a:rPr>
              <a:t>The most popular kernel function (most powerful) is the </a:t>
            </a:r>
            <a:r>
              <a:rPr lang="en-CA" altLang="zh-TW" sz="2000" u="sng" dirty="0">
                <a:latin typeface="Arial" panose="020B0604020202020204" pitchFamily="34" charset="0"/>
                <a:ea typeface="新細明體" panose="02020500000000000000" charset="-120"/>
                <a:cs typeface="Arial" panose="020B0604020202020204" pitchFamily="34" charset="0"/>
              </a:rPr>
              <a:t>Gaussian RBF kernel</a:t>
            </a:r>
            <a:r>
              <a:rPr lang="en-CA" altLang="zh-TW" sz="2000" dirty="0">
                <a:latin typeface="Arial" panose="020B0604020202020204" pitchFamily="34" charset="0"/>
                <a:ea typeface="新細明體" panose="02020500000000000000" charset="-120"/>
                <a:cs typeface="Arial" panose="020B0604020202020204" pitchFamily="34" charset="0"/>
              </a:rPr>
              <a:t>:</a:t>
            </a:r>
            <a:endParaRPr lang="en-CA" altLang="zh-TW" sz="2000" dirty="0">
              <a:latin typeface="Arial" panose="020B0604020202020204" pitchFamily="34" charset="0"/>
              <a:ea typeface="新細明體" panose="02020500000000000000" charset="-120"/>
              <a:cs typeface="Arial" panose="020B0604020202020204" pitchFamily="34" charset="0"/>
            </a:endParaRPr>
          </a:p>
        </p:txBody>
      </p:sp>
      <p:sp>
        <p:nvSpPr>
          <p:cNvPr id="99332" name="Text Box 6"/>
          <p:cNvSpPr txBox="1">
            <a:spLocks noChangeArrowheads="1"/>
          </p:cNvSpPr>
          <p:nvPr/>
        </p:nvSpPr>
        <p:spPr bwMode="auto">
          <a:xfrm>
            <a:off x="838200" y="4611630"/>
            <a:ext cx="10515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CA" altLang="zh-TW" sz="2000" dirty="0">
                <a:latin typeface="Arial" panose="020B0604020202020204" pitchFamily="34" charset="0"/>
                <a:cs typeface="Arial" panose="020B0604020202020204" pitchFamily="34" charset="0"/>
              </a:rPr>
              <a:t>Where </a:t>
            </a:r>
            <a:r>
              <a:rPr lang="en-CA" altLang="zh-TW" sz="2400" b="1" dirty="0">
                <a:latin typeface="Symbol" panose="05050102010706020507" pitchFamily="18" charset="2"/>
                <a:cs typeface="Arial" panose="020B0604020202020204" pitchFamily="34" charset="0"/>
              </a:rPr>
              <a:t>s</a:t>
            </a:r>
            <a:r>
              <a:rPr lang="en-CA" altLang="zh-TW" sz="2400" b="1" dirty="0">
                <a:latin typeface="Arial" panose="020B0604020202020204" pitchFamily="34" charset="0"/>
                <a:cs typeface="Arial" panose="020B0604020202020204" pitchFamily="34" charset="0"/>
              </a:rPr>
              <a:t> </a:t>
            </a:r>
            <a:r>
              <a:rPr lang="en-CA" altLang="zh-TW" sz="2000" dirty="0">
                <a:latin typeface="Arial" panose="020B0604020202020204" pitchFamily="34" charset="0"/>
                <a:cs typeface="Arial" panose="020B0604020202020204" pitchFamily="34" charset="0"/>
              </a:rPr>
              <a:t>is a measure of the radius of the “</a:t>
            </a:r>
            <a:r>
              <a:rPr lang="en-CA" altLang="zh-TW" sz="2000" dirty="0" err="1">
                <a:latin typeface="Arial" panose="020B0604020202020204" pitchFamily="34" charset="0"/>
                <a:cs typeface="Arial" panose="020B0604020202020204" pitchFamily="34" charset="0"/>
              </a:rPr>
              <a:t>hyperball</a:t>
            </a:r>
            <a:r>
              <a:rPr lang="en-CA" altLang="zh-TW" sz="2000" dirty="0">
                <a:latin typeface="Arial" panose="020B0604020202020204" pitchFamily="34" charset="0"/>
                <a:cs typeface="Arial" panose="020B0604020202020204" pitchFamily="34" charset="0"/>
              </a:rPr>
              <a:t>” around an instance.</a:t>
            </a:r>
            <a:endParaRPr lang="en-CA" altLang="zh-TW" sz="2000" dirty="0">
              <a:latin typeface="Arial" panose="020B0604020202020204" pitchFamily="34" charset="0"/>
              <a:cs typeface="Arial" panose="020B0604020202020204" pitchFamily="34" charset="0"/>
            </a:endParaRPr>
          </a:p>
          <a:p>
            <a:pPr eaLnBrk="1" hangingPunct="1"/>
            <a:endParaRPr lang="en-CA" altLang="zh-TW" sz="2000" dirty="0">
              <a:latin typeface="Arial" panose="020B0604020202020204" pitchFamily="34" charset="0"/>
              <a:cs typeface="Arial" panose="020B0604020202020204" pitchFamily="34" charset="0"/>
            </a:endParaRPr>
          </a:p>
          <a:p>
            <a:pPr eaLnBrk="1" hangingPunct="1"/>
            <a:r>
              <a:rPr lang="en-CA" altLang="zh-TW" sz="2000" dirty="0">
                <a:latin typeface="Arial" panose="020B0604020202020204" pitchFamily="34" charset="0"/>
                <a:cs typeface="Arial" panose="020B0604020202020204" pitchFamily="34" charset="0"/>
              </a:rPr>
              <a:t>You want this ball to be big enough so “</a:t>
            </a:r>
            <a:r>
              <a:rPr lang="en-CA" altLang="zh-TW" sz="2000" dirty="0" err="1">
                <a:latin typeface="Arial" panose="020B0604020202020204" pitchFamily="34" charset="0"/>
                <a:cs typeface="Arial" panose="020B0604020202020204" pitchFamily="34" charset="0"/>
              </a:rPr>
              <a:t>hyperballs</a:t>
            </a:r>
            <a:r>
              <a:rPr lang="en-CA" altLang="zh-TW" sz="2000" dirty="0">
                <a:latin typeface="Arial" panose="020B0604020202020204" pitchFamily="34" charset="0"/>
                <a:cs typeface="Arial" panose="020B0604020202020204" pitchFamily="34" charset="0"/>
              </a:rPr>
              <a:t>” connect with each other (pattern recognition) but not too big to overlap the other class.</a:t>
            </a:r>
            <a:endParaRPr lang="en-CA" altLang="zh-TW" sz="2000" dirty="0">
              <a:latin typeface="Arial" panose="020B0604020202020204" pitchFamily="34" charset="0"/>
              <a:cs typeface="Arial" panose="020B0604020202020204" pitchFamily="34" charset="0"/>
            </a:endParaRPr>
          </a:p>
        </p:txBody>
      </p:sp>
      <p:sp>
        <p:nvSpPr>
          <p:cNvPr id="99333" name="Text Box 7"/>
          <p:cNvSpPr txBox="1">
            <a:spLocks noChangeArrowheads="1"/>
          </p:cNvSpPr>
          <p:nvPr/>
        </p:nvSpPr>
        <p:spPr bwMode="auto">
          <a:xfrm>
            <a:off x="825500" y="3336546"/>
            <a:ext cx="10972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r>
              <a:rPr lang="en-CA" altLang="zh-TW" sz="2000" dirty="0">
                <a:latin typeface="Arial" panose="020B0604020202020204" pitchFamily="34" charset="0"/>
                <a:cs typeface="Arial" panose="020B0604020202020204" pitchFamily="34" charset="0"/>
              </a:rPr>
              <a:t>Powerful kernel as its effect is to create a small classification “</a:t>
            </a:r>
            <a:r>
              <a:rPr lang="en-CA" altLang="zh-TW" sz="2000" dirty="0" err="1">
                <a:latin typeface="Arial" panose="020B0604020202020204" pitchFamily="34" charset="0"/>
                <a:cs typeface="Arial" panose="020B0604020202020204" pitchFamily="34" charset="0"/>
              </a:rPr>
              <a:t>hyperball</a:t>
            </a:r>
            <a:r>
              <a:rPr lang="en-CA" altLang="zh-TW" sz="2000" dirty="0">
                <a:latin typeface="Arial" panose="020B0604020202020204" pitchFamily="34" charset="0"/>
                <a:cs typeface="Arial" panose="020B0604020202020204" pitchFamily="34" charset="0"/>
              </a:rPr>
              <a:t>” around an instance. This kernel doesn’t have a projection formula since its dimension is infinite (you can create as many “balls” as you want).</a:t>
            </a:r>
            <a:endParaRPr lang="en-CA" altLang="zh-TW" sz="2000" dirty="0">
              <a:latin typeface="Arial" panose="020B0604020202020204" pitchFamily="34" charset="0"/>
              <a:cs typeface="Arial" panose="020B0604020202020204" pitchFamily="34" charset="0"/>
            </a:endParaRPr>
          </a:p>
        </p:txBody>
      </p:sp>
      <p:sp>
        <p:nvSpPr>
          <p:cNvPr id="99334" name="Rectangle 3"/>
          <p:cNvSpPr txBox="1">
            <a:spLocks noChangeArrowheads="1"/>
          </p:cNvSpPr>
          <p:nvPr/>
        </p:nvSpPr>
        <p:spPr bwMode="auto">
          <a:xfrm>
            <a:off x="2286000" y="2539236"/>
            <a:ext cx="67294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spcBef>
                <a:spcPct val="20000"/>
              </a:spcBef>
              <a:buClr>
                <a:schemeClr val="folHlink"/>
              </a:buClr>
              <a:buSzPct val="60000"/>
            </a:pPr>
            <a:r>
              <a:rPr lang="en-US" altLang="zh-TW" sz="2000" dirty="0"/>
              <a:t>K(</a:t>
            </a:r>
            <a:r>
              <a:rPr lang="en-US" altLang="zh-TW" sz="2000" dirty="0" err="1"/>
              <a:t>x</a:t>
            </a:r>
            <a:r>
              <a:rPr lang="en-US" altLang="zh-TW" sz="2000" baseline="-25000" dirty="0" err="1"/>
              <a:t>i</a:t>
            </a:r>
            <a:r>
              <a:rPr lang="en-US" altLang="zh-TW" sz="2000" dirty="0" err="1"/>
              <a:t>,x</a:t>
            </a:r>
            <a:r>
              <a:rPr lang="en-US" altLang="zh-TW" sz="2000" baseline="-25000" dirty="0" err="1"/>
              <a:t>j</a:t>
            </a:r>
            <a:r>
              <a:rPr lang="en-US" altLang="zh-TW" sz="2000" dirty="0"/>
              <a:t>)=</a:t>
            </a:r>
            <a:endParaRPr lang="en-CA" altLang="zh-TW" sz="2000" dirty="0"/>
          </a:p>
        </p:txBody>
      </p:sp>
      <p:pic>
        <p:nvPicPr>
          <p:cNvPr id="99335" name="Picture 21"/>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352803" y="2271140"/>
            <a:ext cx="2098675"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609600" y="447675"/>
            <a:ext cx="4610100" cy="2400300"/>
          </a:xfrm>
          <a:prstGeom prst="rect">
            <a:avLst/>
          </a:prstGeom>
        </p:spPr>
      </p:pic>
      <p:pic>
        <p:nvPicPr>
          <p:cNvPr id="5" name="圖片 4"/>
          <p:cNvPicPr>
            <a:picLocks noChangeAspect="1"/>
          </p:cNvPicPr>
          <p:nvPr/>
        </p:nvPicPr>
        <p:blipFill>
          <a:blip r:embed="rId2"/>
          <a:stretch>
            <a:fillRect/>
          </a:stretch>
        </p:blipFill>
        <p:spPr>
          <a:xfrm>
            <a:off x="609600" y="3002280"/>
            <a:ext cx="4693920" cy="3063240"/>
          </a:xfrm>
          <a:prstGeom prst="rect">
            <a:avLst/>
          </a:prstGeom>
        </p:spPr>
      </p:pic>
      <p:pic>
        <p:nvPicPr>
          <p:cNvPr id="7" name="圖片 6"/>
          <p:cNvPicPr>
            <a:picLocks noChangeAspect="1"/>
          </p:cNvPicPr>
          <p:nvPr/>
        </p:nvPicPr>
        <p:blipFill>
          <a:blip r:embed="rId3"/>
          <a:stretch>
            <a:fillRect/>
          </a:stretch>
        </p:blipFill>
        <p:spPr>
          <a:xfrm>
            <a:off x="5828030" y="2465070"/>
            <a:ext cx="5608320" cy="1927860"/>
          </a:xfrm>
          <a:prstGeom prst="rect">
            <a:avLst/>
          </a:prstGeom>
        </p:spPr>
      </p:pic>
    </p:spTree>
  </p:cSld>
  <p:clrMapOvr>
    <a:masterClrMapping/>
  </p:clrMapOvr>
  <p:transition>
    <p:zo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r>
              <a:rPr lang="en-CA" altLang="zh-TW" sz="4800" dirty="0">
                <a:latin typeface="Arial" panose="020B0604020202020204" pitchFamily="34" charset="0"/>
                <a:ea typeface="新細明體" panose="02020500000000000000" charset="-120"/>
                <a:cs typeface="Arial" panose="020B0604020202020204" pitchFamily="34" charset="0"/>
              </a:rPr>
              <a:t>Kernel function details</a:t>
            </a:r>
            <a:endParaRPr lang="en-CA" altLang="zh-TW" sz="4800" dirty="0">
              <a:latin typeface="Arial" panose="020B0604020202020204" pitchFamily="34" charset="0"/>
              <a:ea typeface="新細明體" panose="02020500000000000000" charset="-120"/>
              <a:cs typeface="Arial" panose="020B0604020202020204" pitchFamily="34" charset="0"/>
            </a:endParaRPr>
          </a:p>
        </p:txBody>
      </p:sp>
      <p:sp>
        <p:nvSpPr>
          <p:cNvPr id="100355" name="Rectangle 3"/>
          <p:cNvSpPr>
            <a:spLocks noGrp="1" noChangeArrowheads="1"/>
          </p:cNvSpPr>
          <p:nvPr>
            <p:ph idx="1"/>
          </p:nvPr>
        </p:nvSpPr>
        <p:spPr/>
        <p:txBody>
          <a:bodyPr/>
          <a:lstStyle/>
          <a:p>
            <a:pPr eaLnBrk="1" hangingPunct="1"/>
            <a:r>
              <a:rPr lang="en-CA" altLang="zh-TW" sz="2400" dirty="0">
                <a:latin typeface="Arial" panose="020B0604020202020204" pitchFamily="34" charset="0"/>
                <a:ea typeface="新細明體" panose="02020500000000000000" charset="-120"/>
                <a:cs typeface="Arial" panose="020B0604020202020204" pitchFamily="34" charset="0"/>
              </a:rPr>
              <a:t>Gaussian RBF </a:t>
            </a:r>
            <a:r>
              <a:rPr lang="en-CA" altLang="zh-TW" sz="2400" dirty="0" err="1">
                <a:latin typeface="Arial" panose="020B0604020202020204" pitchFamily="34" charset="0"/>
                <a:ea typeface="新細明體" panose="02020500000000000000" charset="-120"/>
                <a:cs typeface="Arial" panose="020B0604020202020204" pitchFamily="34" charset="0"/>
              </a:rPr>
              <a:t>overfits</a:t>
            </a:r>
            <a:r>
              <a:rPr lang="en-CA" altLang="zh-TW" sz="2400" dirty="0">
                <a:latin typeface="Arial" panose="020B0604020202020204" pitchFamily="34" charset="0"/>
                <a:ea typeface="新細明體" panose="02020500000000000000" charset="-120"/>
                <a:cs typeface="Arial" panose="020B0604020202020204" pitchFamily="34" charset="0"/>
              </a:rPr>
              <a:t> badly</a:t>
            </a:r>
            <a:endParaRPr lang="en-CA" altLang="zh-TW" sz="2400" dirty="0">
              <a:latin typeface="Arial" panose="020B0604020202020204" pitchFamily="34" charset="0"/>
              <a:ea typeface="新細明體" panose="02020500000000000000" charset="-120"/>
              <a:cs typeface="Arial" panose="020B0604020202020204" pitchFamily="34" charset="0"/>
            </a:endParaRPr>
          </a:p>
          <a:p>
            <a:pPr eaLnBrk="1" hangingPunct="1"/>
            <a:endParaRPr lang="en-CA" altLang="zh-TW" sz="2400" dirty="0">
              <a:latin typeface="Arial" panose="020B0604020202020204" pitchFamily="34" charset="0"/>
              <a:ea typeface="新細明體" panose="02020500000000000000" charset="-120"/>
              <a:cs typeface="Arial" panose="020B0604020202020204" pitchFamily="34" charset="0"/>
            </a:endParaRPr>
          </a:p>
          <a:p>
            <a:pPr eaLnBrk="1" hangingPunct="1"/>
            <a:r>
              <a:rPr lang="en-CA" altLang="zh-TW" sz="2400" dirty="0">
                <a:latin typeface="Arial" panose="020B0604020202020204" pitchFamily="34" charset="0"/>
                <a:ea typeface="新細明體" panose="02020500000000000000" charset="-120"/>
                <a:cs typeface="Arial" panose="020B0604020202020204" pitchFamily="34" charset="0"/>
              </a:rPr>
              <a:t>The “Christmas Tree” effect.</a:t>
            </a:r>
            <a:endParaRPr lang="en-CA" altLang="zh-TW" sz="2400" dirty="0">
              <a:latin typeface="Arial" panose="020B0604020202020204" pitchFamily="34" charset="0"/>
              <a:ea typeface="新細明體" panose="02020500000000000000" charset="-120"/>
              <a:cs typeface="Arial" panose="020B0604020202020204" pitchFamily="34" charset="0"/>
            </a:endParaRPr>
          </a:p>
          <a:p>
            <a:pPr lvl="1" eaLnBrk="1" hangingPunct="1"/>
            <a:r>
              <a:rPr lang="en-CA" altLang="zh-TW" sz="2000" dirty="0">
                <a:latin typeface="Arial" panose="020B0604020202020204" pitchFamily="34" charset="0"/>
                <a:ea typeface="新細明體" panose="02020500000000000000" charset="-120"/>
                <a:cs typeface="Arial" panose="020B0604020202020204" pitchFamily="34" charset="0"/>
              </a:rPr>
              <a:t>If you select “</a:t>
            </a:r>
            <a:r>
              <a:rPr lang="en-CA" altLang="zh-TW" sz="2000" b="1" dirty="0">
                <a:latin typeface="Symbol" panose="05050102010706020507" pitchFamily="18" charset="2"/>
                <a:ea typeface="新細明體" panose="02020500000000000000" charset="-120"/>
                <a:cs typeface="Arial" panose="020B0604020202020204" pitchFamily="34" charset="0"/>
              </a:rPr>
              <a:t>s</a:t>
            </a:r>
            <a:r>
              <a:rPr lang="en-CA" altLang="zh-TW" sz="2000" dirty="0">
                <a:latin typeface="Arial" panose="020B0604020202020204" pitchFamily="34" charset="0"/>
                <a:ea typeface="新細明體" panose="02020500000000000000" charset="-120"/>
                <a:cs typeface="Arial" panose="020B0604020202020204" pitchFamily="34" charset="0"/>
              </a:rPr>
              <a:t>” too small for the distance between your examples, you will create small balls around all your instances.</a:t>
            </a:r>
            <a:endParaRPr lang="en-CA" altLang="zh-TW" sz="2000" dirty="0">
              <a:latin typeface="Arial" panose="020B0604020202020204" pitchFamily="34" charset="0"/>
              <a:ea typeface="新細明體" panose="02020500000000000000" charset="-120"/>
              <a:cs typeface="Arial" panose="020B0604020202020204" pitchFamily="34" charset="0"/>
            </a:endParaRPr>
          </a:p>
          <a:p>
            <a:pPr lvl="2" eaLnBrk="1" hangingPunct="1"/>
            <a:r>
              <a:rPr lang="en-CA" altLang="zh-TW" sz="1800" dirty="0">
                <a:latin typeface="Arial" panose="020B0604020202020204" pitchFamily="34" charset="0"/>
                <a:ea typeface="新細明體" panose="02020500000000000000" charset="-120"/>
                <a:cs typeface="Arial" panose="020B0604020202020204" pitchFamily="34" charset="0"/>
              </a:rPr>
              <a:t>You will get a 100% accuracy on your training set, wonderful!</a:t>
            </a:r>
            <a:endParaRPr lang="en-CA" altLang="zh-TW" sz="1800" dirty="0">
              <a:latin typeface="Arial" panose="020B0604020202020204" pitchFamily="34" charset="0"/>
              <a:ea typeface="新細明體" panose="02020500000000000000" charset="-120"/>
              <a:cs typeface="Arial" panose="020B0604020202020204" pitchFamily="34" charset="0"/>
            </a:endParaRPr>
          </a:p>
          <a:p>
            <a:pPr lvl="2" eaLnBrk="1" hangingPunct="1"/>
            <a:r>
              <a:rPr lang="en-CA" altLang="zh-TW" sz="1800" dirty="0">
                <a:latin typeface="Arial" panose="020B0604020202020204" pitchFamily="34" charset="0"/>
                <a:ea typeface="新細明體" panose="02020500000000000000" charset="-120"/>
                <a:cs typeface="Arial" panose="020B0604020202020204" pitchFamily="34" charset="0"/>
              </a:rPr>
              <a:t>But only your examples are classified (balls are too small).</a:t>
            </a:r>
            <a:endParaRPr lang="en-CA" altLang="zh-TW" sz="1800"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標題 1"/>
          <p:cNvSpPr>
            <a:spLocks noGrp="1"/>
          </p:cNvSpPr>
          <p:nvPr>
            <p:ph type="title"/>
          </p:nvPr>
        </p:nvSpPr>
        <p:spPr/>
        <p:txBody>
          <a:bodyPr/>
          <a:lstStyle/>
          <a:p>
            <a:pPr eaLnBrk="1" hangingPunct="1"/>
            <a:r>
              <a:rPr lang="en-US" altLang="zh-TW" sz="4800" dirty="0" err="1">
                <a:latin typeface="Arial" panose="020B0604020202020204" pitchFamily="34" charset="0"/>
                <a:ea typeface="新細明體" panose="02020500000000000000" charset="-120"/>
                <a:cs typeface="Arial" panose="020B0604020202020204" pitchFamily="34" charset="0"/>
              </a:rPr>
              <a:t>Underfitting</a:t>
            </a:r>
            <a:r>
              <a:rPr lang="en-US" altLang="zh-TW" sz="4800" dirty="0">
                <a:latin typeface="Arial" panose="020B0604020202020204" pitchFamily="34" charset="0"/>
                <a:ea typeface="新細明體" panose="02020500000000000000" charset="-120"/>
                <a:cs typeface="Arial" panose="020B0604020202020204" pitchFamily="34" charset="0"/>
              </a:rPr>
              <a:t> and overfitting</a:t>
            </a:r>
            <a:endParaRPr lang="zh-TW" altLang="en-US" sz="4800" dirty="0">
              <a:latin typeface="Arial" panose="020B0604020202020204" pitchFamily="34" charset="0"/>
              <a:ea typeface="新細明體" panose="02020500000000000000" charset="-120"/>
              <a:cs typeface="Arial" panose="020B0604020202020204" pitchFamily="34" charset="0"/>
            </a:endParaRPr>
          </a:p>
        </p:txBody>
      </p:sp>
      <p:pic>
        <p:nvPicPr>
          <p:cNvPr id="10137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00400" y="1905000"/>
            <a:ext cx="61849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a:xfrm>
            <a:off x="2971800" y="2667000"/>
            <a:ext cx="8208264" cy="1362456"/>
          </a:xfrm>
        </p:spPr>
        <p:txBody>
          <a:bodyPr/>
          <a:lstStyle/>
          <a:p>
            <a:r>
              <a:rPr lang="en-US" altLang="zh-TW" sz="6000" dirty="0">
                <a:latin typeface="Arial" panose="020B0604020202020204" pitchFamily="34" charset="0"/>
                <a:ea typeface="新細明體" panose="02020500000000000000" charset="-120"/>
                <a:cs typeface="Arial" panose="020B0604020202020204" pitchFamily="34" charset="0"/>
              </a:rPr>
              <a:t>Decision Tree</a:t>
            </a:r>
            <a:endParaRPr lang="zh-TW" altLang="en-US" dirty="0"/>
          </a:p>
        </p:txBody>
      </p:sp>
      <p:sp>
        <p:nvSpPr>
          <p:cNvPr id="4" name="投影片編號版面配置區 3"/>
          <p:cNvSpPr>
            <a:spLocks noGrp="1"/>
          </p:cNvSpPr>
          <p:nvPr>
            <p:ph type="sldNum" sz="quarter" idx="12"/>
          </p:nvPr>
        </p:nvSpPr>
        <p:spPr/>
        <p:txBody>
          <a:bodyPr/>
          <a:lstStyle/>
          <a:p>
            <a:pPr>
              <a:defRPr/>
            </a:pPr>
            <a:fld id="{5ADB89F8-2A0E-4B58-ACCB-270A2F4E878B}" type="slidenum">
              <a:rPr lang="zh-TW" altLang="en-US" smtClean="0"/>
            </a:fld>
            <a:endParaRPr lang="en-US" altLang="zh-TW"/>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2"/>
          <p:cNvSpPr>
            <a:spLocks noGrp="1" noChangeArrowheads="1"/>
          </p:cNvSpPr>
          <p:nvPr>
            <p:ph type="title"/>
          </p:nvPr>
        </p:nvSpPr>
        <p:spPr>
          <a:xfrm>
            <a:off x="1970884" y="1223963"/>
            <a:ext cx="7793037" cy="609600"/>
          </a:xfrm>
        </p:spPr>
        <p:txBody>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Support Vector Machines</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graphicFrame>
        <p:nvGraphicFramePr>
          <p:cNvPr id="106503" name="Object 4"/>
          <p:cNvGraphicFramePr>
            <a:graphicFrameLocks noGrp="1" noChangeAspect="1"/>
          </p:cNvGraphicFramePr>
          <p:nvPr>
            <p:ph idx="1"/>
          </p:nvPr>
        </p:nvGraphicFramePr>
        <p:xfrm>
          <a:off x="4175125" y="1985963"/>
          <a:ext cx="4648200" cy="4387850"/>
        </p:xfrm>
        <a:graphic>
          <a:graphicData uri="http://schemas.openxmlformats.org/presentationml/2006/ole">
            <mc:AlternateContent xmlns:mc="http://schemas.openxmlformats.org/markup-compatibility/2006">
              <mc:Choice xmlns:v="urn:schemas-microsoft-com:vml" Requires="v">
                <p:oleObj spid="_x0000_s106778" name="Visio" r:id="rId1" imgW="7499350" imgH="7268210" progId="Visio.Drawing.6">
                  <p:embed/>
                </p:oleObj>
              </mc:Choice>
              <mc:Fallback>
                <p:oleObj name="Visio" r:id="rId1" imgW="7499350" imgH="7268210" progId="Visio.Drawing.6">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5125" y="1985963"/>
                        <a:ext cx="4648200" cy="438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502" name="Rectangle 3"/>
          <p:cNvSpPr>
            <a:spLocks noGrp="1" noChangeArrowheads="1"/>
          </p:cNvSpPr>
          <p:nvPr>
            <p:ph type="body" idx="4294967295"/>
          </p:nvPr>
        </p:nvSpPr>
        <p:spPr>
          <a:xfrm>
            <a:off x="1951933" y="1774371"/>
            <a:ext cx="8458200" cy="5105400"/>
          </a:xfrm>
        </p:spPr>
        <p:txBody>
          <a:bodyPr/>
          <a:lstStyle/>
          <a:p>
            <a:pPr marL="292100" indent="-292100"/>
            <a:r>
              <a:rPr lang="en-US" altLang="zh-TW" sz="2400" dirty="0">
                <a:latin typeface="Arial" panose="020B0604020202020204" pitchFamily="34" charset="0"/>
                <a:ea typeface="新細明體" panose="02020500000000000000" charset="-120"/>
                <a:cs typeface="Arial" panose="020B0604020202020204" pitchFamily="34" charset="0"/>
              </a:rPr>
              <a:t>What if the problem is not linearly separable?</a:t>
            </a:r>
            <a:endParaRPr lang="en-US" altLang="zh-TW" sz="2400" dirty="0">
              <a:latin typeface="Arial" panose="020B0604020202020204" pitchFamily="34" charset="0"/>
              <a:ea typeface="新細明體" panose="02020500000000000000" charset="-120"/>
              <a:cs typeface="Arial" panose="020B0604020202020204" pitchFamily="34" charset="0"/>
            </a:endParaRPr>
          </a:p>
        </p:txBody>
      </p:sp>
      <p:grpSp>
        <p:nvGrpSpPr>
          <p:cNvPr id="2" name="Group 5"/>
          <p:cNvGrpSpPr/>
          <p:nvPr/>
        </p:nvGrpSpPr>
        <p:grpSpPr bwMode="auto">
          <a:xfrm>
            <a:off x="4479925" y="2617788"/>
            <a:ext cx="4038600" cy="3124200"/>
            <a:chOff x="1584" y="1632"/>
            <a:chExt cx="2544" cy="1968"/>
          </a:xfrm>
        </p:grpSpPr>
        <p:sp>
          <p:nvSpPr>
            <p:cNvPr id="106505" name="Oval 6"/>
            <p:cNvSpPr>
              <a:spLocks noChangeArrowheads="1"/>
            </p:cNvSpPr>
            <p:nvPr/>
          </p:nvSpPr>
          <p:spPr bwMode="auto">
            <a:xfrm>
              <a:off x="1584" y="1632"/>
              <a:ext cx="336" cy="336"/>
            </a:xfrm>
            <a:prstGeom prst="ellipse">
              <a:avLst/>
            </a:prstGeom>
            <a:noFill/>
            <a:ln w="508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TW" altLang="en-US">
                <a:ea typeface="新細明體" panose="02020500000000000000" charset="-120"/>
              </a:endParaRPr>
            </a:p>
          </p:txBody>
        </p:sp>
        <p:sp>
          <p:nvSpPr>
            <p:cNvPr id="106506" name="Oval 7"/>
            <p:cNvSpPr>
              <a:spLocks noChangeArrowheads="1"/>
            </p:cNvSpPr>
            <p:nvPr/>
          </p:nvSpPr>
          <p:spPr bwMode="auto">
            <a:xfrm>
              <a:off x="2304" y="2208"/>
              <a:ext cx="336" cy="336"/>
            </a:xfrm>
            <a:prstGeom prst="ellipse">
              <a:avLst/>
            </a:prstGeom>
            <a:noFill/>
            <a:ln w="508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TW" altLang="en-US">
                <a:ea typeface="新細明體" panose="02020500000000000000" charset="-120"/>
              </a:endParaRPr>
            </a:p>
          </p:txBody>
        </p:sp>
        <p:sp>
          <p:nvSpPr>
            <p:cNvPr id="106507" name="Oval 8"/>
            <p:cNvSpPr>
              <a:spLocks noChangeArrowheads="1"/>
            </p:cNvSpPr>
            <p:nvPr/>
          </p:nvSpPr>
          <p:spPr bwMode="auto">
            <a:xfrm>
              <a:off x="2208" y="1680"/>
              <a:ext cx="336" cy="336"/>
            </a:xfrm>
            <a:prstGeom prst="ellipse">
              <a:avLst/>
            </a:prstGeom>
            <a:noFill/>
            <a:ln w="508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TW" altLang="en-US">
                <a:ea typeface="新細明體" panose="02020500000000000000" charset="-120"/>
              </a:endParaRPr>
            </a:p>
          </p:txBody>
        </p:sp>
        <p:sp>
          <p:nvSpPr>
            <p:cNvPr id="106508" name="Oval 9"/>
            <p:cNvSpPr>
              <a:spLocks noChangeArrowheads="1"/>
            </p:cNvSpPr>
            <p:nvPr/>
          </p:nvSpPr>
          <p:spPr bwMode="auto">
            <a:xfrm>
              <a:off x="2832" y="3264"/>
              <a:ext cx="336" cy="336"/>
            </a:xfrm>
            <a:prstGeom prst="ellipse">
              <a:avLst/>
            </a:prstGeom>
            <a:noFill/>
            <a:ln w="508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TW" altLang="en-US">
                <a:ea typeface="新細明體" panose="02020500000000000000" charset="-120"/>
              </a:endParaRPr>
            </a:p>
          </p:txBody>
        </p:sp>
        <p:sp>
          <p:nvSpPr>
            <p:cNvPr id="106509" name="Oval 10"/>
            <p:cNvSpPr>
              <a:spLocks noChangeArrowheads="1"/>
            </p:cNvSpPr>
            <p:nvPr/>
          </p:nvSpPr>
          <p:spPr bwMode="auto">
            <a:xfrm>
              <a:off x="3312" y="2400"/>
              <a:ext cx="336" cy="336"/>
            </a:xfrm>
            <a:prstGeom prst="ellipse">
              <a:avLst/>
            </a:prstGeom>
            <a:noFill/>
            <a:ln w="508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TW" altLang="en-US">
                <a:ea typeface="新細明體" panose="02020500000000000000" charset="-120"/>
              </a:endParaRPr>
            </a:p>
          </p:txBody>
        </p:sp>
        <p:sp>
          <p:nvSpPr>
            <p:cNvPr id="106510" name="Oval 11"/>
            <p:cNvSpPr>
              <a:spLocks noChangeArrowheads="1"/>
            </p:cNvSpPr>
            <p:nvPr/>
          </p:nvSpPr>
          <p:spPr bwMode="auto">
            <a:xfrm>
              <a:off x="3792" y="2736"/>
              <a:ext cx="336" cy="336"/>
            </a:xfrm>
            <a:prstGeom prst="ellipse">
              <a:avLst/>
            </a:prstGeom>
            <a:noFill/>
            <a:ln w="508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TW" altLang="en-US">
                <a:ea typeface="新細明體" panose="02020500000000000000" charset="-120"/>
              </a:endParaRPr>
            </a:p>
          </p:txBody>
        </p:sp>
      </p:gr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5" name="Rectangle 2"/>
          <p:cNvSpPr>
            <a:spLocks noGrp="1" noChangeArrowheads="1"/>
          </p:cNvSpPr>
          <p:nvPr>
            <p:ph type="title"/>
          </p:nvPr>
        </p:nvSpPr>
        <p:spPr/>
        <p:txBody>
          <a:bodyPr/>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Support Vector Machines</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107526" name="Rectangle 3"/>
          <p:cNvSpPr>
            <a:spLocks noGrp="1" noChangeArrowheads="1"/>
          </p:cNvSpPr>
          <p:nvPr>
            <p:ph idx="1"/>
          </p:nvPr>
        </p:nvSpPr>
        <p:spPr/>
        <p:txBody>
          <a:bodyPr/>
          <a:lstStyle/>
          <a:p>
            <a:pPr marL="292100" indent="-292100"/>
            <a:r>
              <a:rPr lang="en-US" altLang="zh-TW" dirty="0">
                <a:latin typeface="Arial" panose="020B0604020202020204" pitchFamily="34" charset="0"/>
                <a:ea typeface="新細明體" panose="02020500000000000000" charset="-120"/>
                <a:cs typeface="Arial" panose="020B0604020202020204" pitchFamily="34" charset="0"/>
              </a:rPr>
              <a:t>What if the problem is not linearly separable?</a:t>
            </a:r>
            <a:endParaRPr lang="en-US" altLang="zh-TW" dirty="0">
              <a:latin typeface="Arial" panose="020B0604020202020204" pitchFamily="34" charset="0"/>
              <a:ea typeface="新細明體" panose="02020500000000000000" charset="-120"/>
              <a:cs typeface="Arial" panose="020B0604020202020204" pitchFamily="34" charset="0"/>
            </a:endParaRPr>
          </a:p>
          <a:p>
            <a:pPr marL="800100" lvl="1" indent="-342900"/>
            <a:r>
              <a:rPr lang="en-US" altLang="zh-TW" dirty="0">
                <a:latin typeface="Arial" panose="020B0604020202020204" pitchFamily="34" charset="0"/>
                <a:ea typeface="新細明體" panose="02020500000000000000" charset="-120"/>
                <a:cs typeface="Arial" panose="020B0604020202020204" pitchFamily="34" charset="0"/>
              </a:rPr>
              <a:t>Introduce slack variables</a:t>
            </a:r>
            <a:endParaRPr lang="en-US" altLang="zh-TW" dirty="0">
              <a:latin typeface="Arial" panose="020B0604020202020204" pitchFamily="34" charset="0"/>
              <a:ea typeface="新細明體" panose="02020500000000000000" charset="-120"/>
              <a:cs typeface="Arial" panose="020B0604020202020204" pitchFamily="34" charset="0"/>
            </a:endParaRPr>
          </a:p>
          <a:p>
            <a:pPr lvl="2" indent="0"/>
            <a:r>
              <a:rPr lang="en-US" altLang="zh-TW" dirty="0">
                <a:latin typeface="Arial" panose="020B0604020202020204" pitchFamily="34" charset="0"/>
                <a:ea typeface="新細明體" panose="02020500000000000000" charset="-120"/>
                <a:cs typeface="Arial" panose="020B0604020202020204" pitchFamily="34" charset="0"/>
              </a:rPr>
              <a:t> Need to minimize:</a:t>
            </a:r>
            <a:endParaRPr lang="en-US" altLang="zh-TW" dirty="0">
              <a:latin typeface="Arial" panose="020B0604020202020204" pitchFamily="34" charset="0"/>
              <a:ea typeface="新細明體" panose="02020500000000000000" charset="-120"/>
              <a:cs typeface="Arial" panose="020B0604020202020204" pitchFamily="34" charset="0"/>
            </a:endParaRPr>
          </a:p>
          <a:p>
            <a:pPr lvl="2" indent="0"/>
            <a:endParaRPr lang="en-US" altLang="zh-TW" dirty="0">
              <a:latin typeface="Arial" panose="020B0604020202020204" pitchFamily="34" charset="0"/>
              <a:ea typeface="新細明體" panose="02020500000000000000" charset="-120"/>
              <a:cs typeface="Arial" panose="020B0604020202020204" pitchFamily="34" charset="0"/>
            </a:endParaRPr>
          </a:p>
          <a:p>
            <a:pPr lvl="2" indent="0"/>
            <a:r>
              <a:rPr lang="en-US" altLang="zh-TW" dirty="0">
                <a:latin typeface="Arial" panose="020B0604020202020204" pitchFamily="34" charset="0"/>
                <a:ea typeface="新細明體" panose="02020500000000000000" charset="-120"/>
                <a:cs typeface="Arial" panose="020B0604020202020204" pitchFamily="34" charset="0"/>
              </a:rPr>
              <a:t> Subject to: </a:t>
            </a:r>
            <a:endParaRPr lang="en-US" altLang="zh-TW" dirty="0">
              <a:latin typeface="Arial" panose="020B0604020202020204" pitchFamily="34" charset="0"/>
              <a:ea typeface="新細明體" panose="02020500000000000000" charset="-120"/>
              <a:cs typeface="Arial" panose="020B0604020202020204" pitchFamily="34" charset="0"/>
            </a:endParaRPr>
          </a:p>
        </p:txBody>
      </p:sp>
      <p:graphicFrame>
        <p:nvGraphicFramePr>
          <p:cNvPr id="107527" name="Object 4"/>
          <p:cNvGraphicFramePr>
            <a:graphicFrameLocks noChangeAspect="1"/>
          </p:cNvGraphicFramePr>
          <p:nvPr/>
        </p:nvGraphicFramePr>
        <p:xfrm>
          <a:off x="3094038" y="4316413"/>
          <a:ext cx="5668962" cy="1085850"/>
        </p:xfrm>
        <a:graphic>
          <a:graphicData uri="http://schemas.openxmlformats.org/presentationml/2006/ole">
            <mc:AlternateContent xmlns:mc="http://schemas.openxmlformats.org/markup-compatibility/2006">
              <mc:Choice xmlns:v="urn:schemas-microsoft-com:vml" Requires="v">
                <p:oleObj spid="_x0000_s108065" name="Equation" r:id="rId1" imgW="2209800" imgH="482600" progId="Equation.3">
                  <p:embed/>
                </p:oleObj>
              </mc:Choice>
              <mc:Fallback>
                <p:oleObj name="Equation" r:id="rId1" imgW="2209800" imgH="4826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4038" y="4316413"/>
                        <a:ext cx="5668962"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7528" name="Object 5"/>
          <p:cNvGraphicFramePr>
            <a:graphicFrameLocks noChangeAspect="1"/>
          </p:cNvGraphicFramePr>
          <p:nvPr/>
        </p:nvGraphicFramePr>
        <p:xfrm>
          <a:off x="5791200" y="2880523"/>
          <a:ext cx="3587750" cy="1042987"/>
        </p:xfrm>
        <a:graphic>
          <a:graphicData uri="http://schemas.openxmlformats.org/presentationml/2006/ole">
            <mc:AlternateContent xmlns:mc="http://schemas.openxmlformats.org/markup-compatibility/2006">
              <mc:Choice xmlns:v="urn:schemas-microsoft-com:vml" Requires="v">
                <p:oleObj spid="_x0000_s108066" name="Equation" r:id="rId3" imgW="1574800" imgH="457200" progId="Equation.3">
                  <p:embed/>
                </p:oleObj>
              </mc:Choice>
              <mc:Fallback>
                <p:oleObj name="Equation" r:id="rId3" imgW="1574800" imgH="4572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2880523"/>
                        <a:ext cx="3587750" cy="104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9" name="Oval 6"/>
          <p:cNvSpPr>
            <a:spLocks noChangeArrowheads="1"/>
          </p:cNvSpPr>
          <p:nvPr/>
        </p:nvSpPr>
        <p:spPr bwMode="auto">
          <a:xfrm>
            <a:off x="7696200" y="4335464"/>
            <a:ext cx="1143000" cy="533400"/>
          </a:xfrm>
          <a:prstGeom prst="ellipse">
            <a:avLst/>
          </a:prstGeom>
          <a:noFill/>
          <a:ln w="508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TW" altLang="en-US">
              <a:ea typeface="新細明體" panose="02020500000000000000" charset="-120"/>
            </a:endParaRPr>
          </a:p>
        </p:txBody>
      </p:sp>
      <p:sp>
        <p:nvSpPr>
          <p:cNvPr id="107530" name="Oval 7"/>
          <p:cNvSpPr>
            <a:spLocks noChangeArrowheads="1"/>
          </p:cNvSpPr>
          <p:nvPr/>
        </p:nvSpPr>
        <p:spPr bwMode="auto">
          <a:xfrm>
            <a:off x="7585075" y="4887914"/>
            <a:ext cx="1295400" cy="533400"/>
          </a:xfrm>
          <a:prstGeom prst="ellipse">
            <a:avLst/>
          </a:prstGeom>
          <a:noFill/>
          <a:ln w="50800">
            <a:solidFill>
              <a:srgbClr val="0000FF"/>
            </a:solidFill>
            <a:round/>
          </a:ln>
          <a:extLst>
            <a:ext uri="{909E8E84-426E-40DD-AFC4-6F175D3DCCD1}">
              <a14:hiddenFill xmlns:a14="http://schemas.microsoft.com/office/drawing/2010/main">
                <a:solidFill>
                  <a:srgbClr val="FFFFFF"/>
                </a:solidFill>
              </a14:hiddenFill>
            </a:ext>
          </a:extLst>
        </p:spPr>
        <p:txBody>
          <a:bodyPr wrap="none" anchor="ctr"/>
          <a:lstStyle/>
          <a:p>
            <a:endParaRPr lang="zh-TW" altLang="en-US">
              <a:ea typeface="新細明體" panose="02020500000000000000" charset="-12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609600" y="2320290"/>
            <a:ext cx="6429375" cy="2905125"/>
          </a:xfrm>
          <a:prstGeom prst="rect">
            <a:avLst/>
          </a:prstGeom>
        </p:spPr>
      </p:pic>
      <p:pic>
        <p:nvPicPr>
          <p:cNvPr id="5" name="圖片 4"/>
          <p:cNvPicPr>
            <a:picLocks noChangeAspect="1"/>
          </p:cNvPicPr>
          <p:nvPr/>
        </p:nvPicPr>
        <p:blipFill>
          <a:blip r:embed="rId2"/>
          <a:stretch>
            <a:fillRect/>
          </a:stretch>
        </p:blipFill>
        <p:spPr>
          <a:xfrm>
            <a:off x="7038975" y="2663825"/>
            <a:ext cx="4114800" cy="2217420"/>
          </a:xfrm>
          <a:prstGeom prst="rect">
            <a:avLst/>
          </a:prstGeom>
        </p:spPr>
      </p:pic>
    </p:spTree>
  </p:cSld>
  <p:clrMapOvr>
    <a:masterClrMapping/>
  </p:clrMapOvr>
  <p:transition>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Arial" panose="020B0604020202020204" pitchFamily="34" charset="0"/>
                <a:cs typeface="Arial" panose="020B0604020202020204" pitchFamily="34" charset="0"/>
              </a:rPr>
              <a:t>Multiple classes</a:t>
            </a:r>
            <a:endParaRPr lang="zh-TW" altLang="en-US" dirty="0">
              <a:latin typeface="Arial" panose="020B0604020202020204" pitchFamily="34" charset="0"/>
              <a:cs typeface="Arial" panose="020B0604020202020204" pitchFamily="34" charset="0"/>
            </a:endParaRPr>
          </a:p>
        </p:txBody>
      </p:sp>
      <p:sp>
        <p:nvSpPr>
          <p:cNvPr id="3" name="內容版面配置區 2"/>
          <p:cNvSpPr>
            <a:spLocks noGrp="1"/>
          </p:cNvSpPr>
          <p:nvPr>
            <p:ph idx="1"/>
          </p:nvPr>
        </p:nvSpPr>
        <p:spPr/>
        <p:txBody>
          <a:bodyPr/>
          <a:lstStyle/>
          <a:p>
            <a:r>
              <a:rPr lang="en-US" altLang="zh-TW" dirty="0">
                <a:solidFill>
                  <a:schemeClr val="accent2"/>
                </a:solidFill>
                <a:latin typeface="Arial" panose="020B0604020202020204" pitchFamily="34" charset="0"/>
                <a:cs typeface="Arial" panose="020B0604020202020204" pitchFamily="34" charset="0"/>
              </a:rPr>
              <a:t>One-against-Rest (One-vs-All, </a:t>
            </a:r>
            <a:r>
              <a:rPr lang="en-US" altLang="zh-TW" dirty="0" err="1">
                <a:solidFill>
                  <a:schemeClr val="accent2"/>
                </a:solidFill>
                <a:latin typeface="Arial" panose="020B0604020202020204" pitchFamily="34" charset="0"/>
                <a:cs typeface="Arial" panose="020B0604020202020204" pitchFamily="34" charset="0"/>
              </a:rPr>
              <a:t>OvA</a:t>
            </a:r>
            <a:r>
              <a:rPr lang="en-US" altLang="zh-TW" dirty="0">
                <a:solidFill>
                  <a:schemeClr val="accent2"/>
                </a:solidFill>
                <a:latin typeface="Arial" panose="020B0604020202020204" pitchFamily="34" charset="0"/>
                <a:cs typeface="Arial" panose="020B0604020202020204" pitchFamily="34" charset="0"/>
              </a:rPr>
              <a:t>, </a:t>
            </a:r>
            <a:r>
              <a:rPr lang="en-US" altLang="zh-TW" dirty="0" err="1">
                <a:solidFill>
                  <a:schemeClr val="accent2"/>
                </a:solidFill>
                <a:latin typeface="Arial" panose="020B0604020202020204" pitchFamily="34" charset="0"/>
                <a:cs typeface="Arial" panose="020B0604020202020204" pitchFamily="34" charset="0"/>
              </a:rPr>
              <a:t>OvR</a:t>
            </a:r>
            <a:r>
              <a:rPr lang="en-US" altLang="zh-TW" dirty="0">
                <a:solidFill>
                  <a:schemeClr val="accent2"/>
                </a:solidFill>
                <a:latin typeface="Arial" panose="020B0604020202020204" pitchFamily="34" charset="0"/>
                <a:cs typeface="Arial" panose="020B0604020202020204" pitchFamily="34" charset="0"/>
              </a:rPr>
              <a:t>)</a:t>
            </a:r>
            <a:endParaRPr lang="en-US" altLang="zh-TW" dirty="0">
              <a:solidFill>
                <a:schemeClr val="accent2"/>
              </a:solidFill>
              <a:latin typeface="Arial" panose="020B0604020202020204" pitchFamily="34" charset="0"/>
              <a:cs typeface="Arial" panose="020B0604020202020204" pitchFamily="34" charset="0"/>
            </a:endParaRPr>
          </a:p>
          <a:p>
            <a:pPr lvl="1"/>
            <a:r>
              <a:rPr lang="en-US" altLang="zh-TW" dirty="0">
                <a:latin typeface="Arial" panose="020B0604020202020204" pitchFamily="34" charset="0"/>
                <a:cs typeface="Arial" panose="020B0604020202020204" pitchFamily="34" charset="0"/>
              </a:rPr>
              <a:t>Construct a classifier for each class</a:t>
            </a:r>
            <a:endParaRPr lang="en-US" altLang="zh-TW" dirty="0">
              <a:latin typeface="Arial" panose="020B0604020202020204" pitchFamily="34" charset="0"/>
              <a:cs typeface="Arial" panose="020B0604020202020204" pitchFamily="34" charset="0"/>
            </a:endParaRPr>
          </a:p>
          <a:p>
            <a:pPr lvl="2"/>
            <a:r>
              <a:rPr lang="en-US" altLang="zh-TW" dirty="0">
                <a:latin typeface="Arial" panose="020B0604020202020204" pitchFamily="34" charset="0"/>
                <a:cs typeface="Arial" panose="020B0604020202020204" pitchFamily="34" charset="0"/>
              </a:rPr>
              <a:t>Class imbalance</a:t>
            </a:r>
            <a:endParaRPr lang="en-US" altLang="zh-TW" dirty="0">
              <a:latin typeface="Arial" panose="020B0604020202020204" pitchFamily="34" charset="0"/>
              <a:cs typeface="Arial" panose="020B0604020202020204" pitchFamily="34" charset="0"/>
            </a:endParaRPr>
          </a:p>
          <a:p>
            <a:r>
              <a:rPr lang="en-US" altLang="zh-TW" dirty="0">
                <a:solidFill>
                  <a:schemeClr val="accent2"/>
                </a:solidFill>
                <a:latin typeface="Arial" panose="020B0604020202020204" pitchFamily="34" charset="0"/>
                <a:cs typeface="Arial" panose="020B0604020202020204" pitchFamily="34" charset="0"/>
              </a:rPr>
              <a:t>One-against-One (One-vs-One, </a:t>
            </a:r>
            <a:r>
              <a:rPr lang="en-US" altLang="zh-TW" dirty="0" err="1">
                <a:solidFill>
                  <a:schemeClr val="accent2"/>
                </a:solidFill>
                <a:latin typeface="Arial" panose="020B0604020202020204" pitchFamily="34" charset="0"/>
                <a:cs typeface="Arial" panose="020B0604020202020204" pitchFamily="34" charset="0"/>
              </a:rPr>
              <a:t>OvO</a:t>
            </a:r>
            <a:r>
              <a:rPr lang="en-US" altLang="zh-TW" dirty="0">
                <a:solidFill>
                  <a:schemeClr val="accent2"/>
                </a:solidFill>
                <a:latin typeface="Arial" panose="020B0604020202020204" pitchFamily="34" charset="0"/>
                <a:cs typeface="Arial" panose="020B0604020202020204" pitchFamily="34" charset="0"/>
              </a:rPr>
              <a:t>)</a:t>
            </a:r>
            <a:endParaRPr lang="en-US" altLang="zh-TW" dirty="0">
              <a:solidFill>
                <a:schemeClr val="accent2"/>
              </a:solidFill>
              <a:latin typeface="Arial" panose="020B0604020202020204" pitchFamily="34" charset="0"/>
              <a:cs typeface="Arial" panose="020B0604020202020204" pitchFamily="34" charset="0"/>
            </a:endParaRPr>
          </a:p>
          <a:p>
            <a:pPr lvl="1"/>
            <a:r>
              <a:rPr lang="en-US" altLang="zh-TW" dirty="0">
                <a:latin typeface="Arial" panose="020B0604020202020204" pitchFamily="34" charset="0"/>
                <a:cs typeface="Arial" panose="020B0604020202020204" pitchFamily="34" charset="0"/>
              </a:rPr>
              <a:t>Construct a classifier for each pair of classes</a:t>
            </a:r>
            <a:endParaRPr lang="en-US" altLang="zh-TW" dirty="0">
              <a:latin typeface="Arial" panose="020B0604020202020204" pitchFamily="34" charset="0"/>
              <a:cs typeface="Arial" panose="020B0604020202020204" pitchFamily="34" charset="0"/>
            </a:endParaRPr>
          </a:p>
          <a:p>
            <a:pPr marL="0" indent="0">
              <a:buNone/>
            </a:pPr>
            <a:endParaRPr lang="zh-TW" altLang="en-US" dirty="0"/>
          </a:p>
        </p:txBody>
      </p:sp>
    </p:spTree>
  </p:cSld>
  <p:clrMapOvr>
    <a:masterClrMapping/>
  </p:clrMapOvr>
  <p:transition>
    <p:zo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609600" y="1543050"/>
            <a:ext cx="5303520" cy="4693920"/>
          </a:xfrm>
          <a:prstGeom prst="rect">
            <a:avLst/>
          </a:prstGeom>
        </p:spPr>
      </p:pic>
      <p:pic>
        <p:nvPicPr>
          <p:cNvPr id="5" name="圖片 4"/>
          <p:cNvPicPr>
            <a:picLocks noChangeAspect="1"/>
          </p:cNvPicPr>
          <p:nvPr/>
        </p:nvPicPr>
        <p:blipFill>
          <a:blip r:embed="rId2"/>
          <a:stretch>
            <a:fillRect/>
          </a:stretch>
        </p:blipFill>
        <p:spPr>
          <a:xfrm>
            <a:off x="6607175" y="520065"/>
            <a:ext cx="3686810" cy="5818505"/>
          </a:xfrm>
          <a:prstGeom prst="rect">
            <a:avLst/>
          </a:prstGeom>
        </p:spPr>
      </p:pic>
    </p:spTree>
  </p:cSld>
  <p:clrMapOvr>
    <a:masterClrMapping/>
  </p:clrMapOvr>
  <p:transition>
    <p:zo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5" name="Rectangle 2"/>
          <p:cNvSpPr>
            <a:spLocks noGrp="1" noChangeArrowheads="1"/>
          </p:cNvSpPr>
          <p:nvPr>
            <p:ph type="title"/>
          </p:nvPr>
        </p:nvSpPr>
        <p:spPr>
          <a:xfrm>
            <a:off x="609600" y="1143000"/>
            <a:ext cx="8839200" cy="609600"/>
          </a:xfrm>
          <a:noFill/>
        </p:spPr>
        <p:txBody>
          <a:bodyPr vert="horz" wrap="square" lIns="92075" tIns="46038" rIns="92075" bIns="46038" numCol="1" anchor="ctr" anchorCtr="0" compatLnSpc="1"/>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Lazy vs. Eager Learning</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117766" name="Rectangle 3"/>
          <p:cNvSpPr>
            <a:spLocks noGrp="1" noChangeArrowheads="1"/>
          </p:cNvSpPr>
          <p:nvPr>
            <p:ph idx="1"/>
          </p:nvPr>
        </p:nvSpPr>
        <p:spPr>
          <a:xfrm>
            <a:off x="609600" y="1905000"/>
            <a:ext cx="10972800" cy="5181600"/>
          </a:xfrm>
          <a:noFill/>
        </p:spPr>
        <p:txBody>
          <a:bodyPr vert="horz" wrap="square" lIns="92075" tIns="46038" rIns="92075" bIns="46038" numCol="1" anchor="t" anchorCtr="0" compatLnSpc="1"/>
          <a:lstStyle/>
          <a:p>
            <a:pPr>
              <a:spcBef>
                <a:spcPts val="0"/>
              </a:spcBef>
            </a:pPr>
            <a:r>
              <a:rPr lang="en-US" altLang="zh-TW" sz="2200" dirty="0">
                <a:solidFill>
                  <a:schemeClr val="accent2"/>
                </a:solidFill>
                <a:latin typeface="Arial" panose="020B0604020202020204" pitchFamily="34" charset="0"/>
                <a:ea typeface="新細明體" panose="02020500000000000000" charset="-120"/>
                <a:cs typeface="Arial" panose="020B0604020202020204" pitchFamily="34" charset="0"/>
              </a:rPr>
              <a:t>Lazy vs. eager learning</a:t>
            </a:r>
            <a:endParaRPr lang="en-US" altLang="zh-TW" sz="2200" dirty="0">
              <a:solidFill>
                <a:schemeClr val="accent2"/>
              </a:solidFill>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Lazy learning (e.g., instance-based learning): Simply store training data (or only minor processing) and wait until it is given a test tuple</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Eager learning (the above discussed methods): Given a set of training set, construct a classification model before receiving new (e.g., test) data to classify</a:t>
            </a:r>
            <a:endParaRPr lang="en-US" altLang="zh-TW" sz="22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Lazy: less time in training but more time in predicting</a:t>
            </a:r>
            <a:endParaRPr lang="en-US" altLang="zh-TW" sz="22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Accuracy</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Lazy method effectively uses a richer hypothesis space since it uses many local linear functions to form its implicit global approximation to the target function</a:t>
            </a:r>
            <a:endParaRPr lang="en-US" altLang="zh-TW" sz="22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sz="2200" dirty="0">
                <a:latin typeface="Arial" panose="020B0604020202020204" pitchFamily="34" charset="0"/>
                <a:ea typeface="新細明體" panose="02020500000000000000" charset="-120"/>
                <a:cs typeface="Arial" panose="020B0604020202020204" pitchFamily="34" charset="0"/>
              </a:rPr>
              <a:t>Eager: must commit to a single hypothesis that covers the entire instance space</a:t>
            </a:r>
            <a:endParaRPr lang="en-US" altLang="zh-TW" sz="2200"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2661920" y="2419985"/>
            <a:ext cx="6867525" cy="3419475"/>
          </a:xfrm>
          <a:prstGeom prst="rect">
            <a:avLst/>
          </a:prstGeom>
        </p:spPr>
      </p:pic>
    </p:spTree>
  </p:cSld>
  <p:clrMapOvr>
    <a:masterClrMapping/>
  </p:clrMapOvr>
  <p:transition>
    <p:zo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9" name="Rectangle 2"/>
          <p:cNvSpPr>
            <a:spLocks noGrp="1" noChangeArrowheads="1"/>
          </p:cNvSpPr>
          <p:nvPr>
            <p:ph type="title"/>
          </p:nvPr>
        </p:nvSpPr>
        <p:spPr>
          <a:xfrm>
            <a:off x="533400" y="1219200"/>
            <a:ext cx="8382000" cy="762000"/>
          </a:xfrm>
          <a:noFill/>
        </p:spPr>
        <p:txBody>
          <a:bodyPr vert="horz" wrap="square" lIns="92075" tIns="46038" rIns="92075" bIns="46038" numCol="1" anchor="ctr" anchorCtr="0" compatLnSpc="1"/>
          <a:lstStyle/>
          <a:p>
            <a:pPr eaLnBrk="1" hangingPunct="1"/>
            <a:r>
              <a:rPr lang="en-US" altLang="zh-TW" sz="3600" dirty="0">
                <a:latin typeface="Arial" panose="020B0604020202020204" pitchFamily="34" charset="0"/>
                <a:ea typeface="新細明體" panose="02020500000000000000" charset="-120"/>
                <a:cs typeface="Arial" panose="020B0604020202020204" pitchFamily="34" charset="0"/>
              </a:rPr>
              <a:t>Lazy Learner: Instance-Based Methods</a:t>
            </a:r>
            <a:endParaRPr lang="en-US" altLang="zh-TW" sz="3600" dirty="0">
              <a:latin typeface="Arial" panose="020B0604020202020204" pitchFamily="34" charset="0"/>
              <a:ea typeface="新細明體" panose="02020500000000000000" charset="-120"/>
              <a:cs typeface="Arial" panose="020B0604020202020204" pitchFamily="34" charset="0"/>
            </a:endParaRPr>
          </a:p>
        </p:txBody>
      </p:sp>
      <p:sp>
        <p:nvSpPr>
          <p:cNvPr id="118790" name="Rectangle 3"/>
          <p:cNvSpPr>
            <a:spLocks noGrp="1" noChangeArrowheads="1"/>
          </p:cNvSpPr>
          <p:nvPr>
            <p:ph idx="1"/>
          </p:nvPr>
        </p:nvSpPr>
        <p:spPr>
          <a:xfrm>
            <a:off x="685800" y="1866580"/>
            <a:ext cx="10820400" cy="5029200"/>
          </a:xfrm>
          <a:noFill/>
        </p:spPr>
        <p:txBody>
          <a:bodyPr vert="horz" wrap="square" lIns="92075" tIns="46038" rIns="92075" bIns="46038" numCol="1" anchor="t" anchorCtr="0" compatLnSpc="1"/>
          <a:lstStyle/>
          <a:p>
            <a:pPr eaLnBrk="1" hangingPunct="1">
              <a:lnSpc>
                <a:spcPct val="90000"/>
              </a:lnSpc>
            </a:pPr>
            <a:r>
              <a:rPr lang="en-US" altLang="zh-TW" sz="2400" dirty="0">
                <a:latin typeface="Arial" panose="020B0604020202020204" pitchFamily="34" charset="0"/>
                <a:ea typeface="新細明體" panose="02020500000000000000" charset="-120"/>
                <a:cs typeface="Arial" panose="020B0604020202020204" pitchFamily="34" charset="0"/>
              </a:rPr>
              <a:t>Instance-based learning: </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eaLnBrk="1" hangingPunct="1">
              <a:lnSpc>
                <a:spcPct val="90000"/>
              </a:lnSpc>
            </a:pPr>
            <a:r>
              <a:rPr lang="en-US" altLang="zh-TW" dirty="0">
                <a:latin typeface="Arial" panose="020B0604020202020204" pitchFamily="34" charset="0"/>
                <a:ea typeface="新細明體" panose="02020500000000000000" charset="-120"/>
                <a:cs typeface="Arial" panose="020B0604020202020204" pitchFamily="34" charset="0"/>
              </a:rPr>
              <a:t>Store training examples and delay the processing (“lazy evaluation”) until a new instance must be classified</a:t>
            </a:r>
            <a:endParaRPr lang="en-US" altLang="zh-TW" dirty="0">
              <a:latin typeface="Arial" panose="020B0604020202020204" pitchFamily="34" charset="0"/>
              <a:ea typeface="新細明體" panose="02020500000000000000" charset="-120"/>
              <a:cs typeface="Arial" panose="020B0604020202020204" pitchFamily="34" charset="0"/>
            </a:endParaRPr>
          </a:p>
          <a:p>
            <a:pPr eaLnBrk="1" hangingPunct="1">
              <a:lnSpc>
                <a:spcPct val="90000"/>
              </a:lnSpc>
            </a:pPr>
            <a:r>
              <a:rPr lang="en-US" altLang="zh-TW" sz="2400" dirty="0">
                <a:latin typeface="Arial" panose="020B0604020202020204" pitchFamily="34" charset="0"/>
                <a:ea typeface="新細明體" panose="02020500000000000000" charset="-120"/>
                <a:cs typeface="Arial" panose="020B0604020202020204" pitchFamily="34" charset="0"/>
              </a:rPr>
              <a:t>Typical approaches</a:t>
            </a:r>
            <a:endParaRPr lang="en-US" altLang="zh-TW" sz="2400" u="sng" dirty="0">
              <a:latin typeface="Arial" panose="020B0604020202020204" pitchFamily="34" charset="0"/>
              <a:ea typeface="新細明體" panose="02020500000000000000" charset="-120"/>
              <a:cs typeface="Arial" panose="020B0604020202020204" pitchFamily="34" charset="0"/>
            </a:endParaRPr>
          </a:p>
          <a:p>
            <a:pPr lvl="1" eaLnBrk="1" hangingPunct="1">
              <a:lnSpc>
                <a:spcPct val="90000"/>
              </a:lnSpc>
            </a:pPr>
            <a:r>
              <a:rPr lang="en-US" altLang="zh-TW" dirty="0">
                <a:latin typeface="Arial" panose="020B0604020202020204" pitchFamily="34" charset="0"/>
                <a:ea typeface="新細明體" panose="02020500000000000000" charset="-120"/>
                <a:cs typeface="Arial" panose="020B0604020202020204" pitchFamily="34" charset="0"/>
              </a:rPr>
              <a:t>k-nearest neighbor approach</a:t>
            </a:r>
            <a:endParaRPr lang="en-US" altLang="zh-TW" dirty="0">
              <a:latin typeface="Arial" panose="020B0604020202020204" pitchFamily="34" charset="0"/>
              <a:ea typeface="新細明體" panose="02020500000000000000" charset="-120"/>
              <a:cs typeface="Arial" panose="020B0604020202020204" pitchFamily="34" charset="0"/>
            </a:endParaRPr>
          </a:p>
          <a:p>
            <a:pPr lvl="2" eaLnBrk="1" hangingPunct="1">
              <a:lnSpc>
                <a:spcPct val="90000"/>
              </a:lnSpc>
            </a:pPr>
            <a:r>
              <a:rPr lang="en-US" altLang="zh-TW" dirty="0">
                <a:latin typeface="Arial" panose="020B0604020202020204" pitchFamily="34" charset="0"/>
                <a:ea typeface="新細明體" panose="02020500000000000000" charset="-120"/>
                <a:cs typeface="Arial" panose="020B0604020202020204" pitchFamily="34" charset="0"/>
              </a:rPr>
              <a:t>Instances represented as points in a Euclidean space.</a:t>
            </a:r>
            <a:endParaRPr lang="en-US" altLang="zh-TW" dirty="0">
              <a:latin typeface="Arial" panose="020B0604020202020204" pitchFamily="34" charset="0"/>
              <a:ea typeface="新細明體" panose="02020500000000000000" charset="-120"/>
              <a:cs typeface="Arial" panose="020B0604020202020204" pitchFamily="34" charset="0"/>
            </a:endParaRPr>
          </a:p>
          <a:p>
            <a:pPr lvl="1" eaLnBrk="1" hangingPunct="1">
              <a:lnSpc>
                <a:spcPct val="90000"/>
              </a:lnSpc>
            </a:pPr>
            <a:r>
              <a:rPr lang="en-US" altLang="zh-TW" dirty="0">
                <a:latin typeface="Arial" panose="020B0604020202020204" pitchFamily="34" charset="0"/>
                <a:ea typeface="新細明體" panose="02020500000000000000" charset="-120"/>
                <a:cs typeface="Arial" panose="020B0604020202020204" pitchFamily="34" charset="0"/>
              </a:rPr>
              <a:t>Locally weighted regression</a:t>
            </a:r>
            <a:endParaRPr lang="en-US" altLang="zh-TW" dirty="0">
              <a:latin typeface="Arial" panose="020B0604020202020204" pitchFamily="34" charset="0"/>
              <a:ea typeface="新細明體" panose="02020500000000000000" charset="-120"/>
              <a:cs typeface="Arial" panose="020B0604020202020204" pitchFamily="34" charset="0"/>
            </a:endParaRPr>
          </a:p>
          <a:p>
            <a:pPr lvl="2" eaLnBrk="1" hangingPunct="1">
              <a:lnSpc>
                <a:spcPct val="90000"/>
              </a:lnSpc>
            </a:pPr>
            <a:r>
              <a:rPr lang="en-US" altLang="zh-TW" dirty="0">
                <a:latin typeface="Arial" panose="020B0604020202020204" pitchFamily="34" charset="0"/>
                <a:ea typeface="新細明體" panose="02020500000000000000" charset="-120"/>
                <a:cs typeface="Arial" panose="020B0604020202020204" pitchFamily="34" charset="0"/>
              </a:rPr>
              <a:t>Constructs local approximation</a:t>
            </a:r>
            <a:endParaRPr lang="en-US" altLang="zh-TW" dirty="0">
              <a:latin typeface="Arial" panose="020B0604020202020204" pitchFamily="34" charset="0"/>
              <a:ea typeface="新細明體" panose="02020500000000000000" charset="-120"/>
              <a:cs typeface="Arial" panose="020B0604020202020204" pitchFamily="34" charset="0"/>
            </a:endParaRPr>
          </a:p>
          <a:p>
            <a:pPr lvl="1" eaLnBrk="1" hangingPunct="1">
              <a:lnSpc>
                <a:spcPct val="90000"/>
              </a:lnSpc>
            </a:pPr>
            <a:r>
              <a:rPr lang="en-US" altLang="zh-TW" dirty="0">
                <a:latin typeface="Arial" panose="020B0604020202020204" pitchFamily="34" charset="0"/>
                <a:ea typeface="新細明體" panose="02020500000000000000" charset="-120"/>
                <a:cs typeface="Arial" panose="020B0604020202020204" pitchFamily="34" charset="0"/>
              </a:rPr>
              <a:t>Case-based reasoning</a:t>
            </a:r>
            <a:endParaRPr lang="en-US" altLang="zh-TW" dirty="0">
              <a:latin typeface="Arial" panose="020B0604020202020204" pitchFamily="34" charset="0"/>
              <a:ea typeface="新細明體" panose="02020500000000000000" charset="-120"/>
              <a:cs typeface="Arial" panose="020B0604020202020204" pitchFamily="34" charset="0"/>
            </a:endParaRPr>
          </a:p>
          <a:p>
            <a:pPr lvl="2" eaLnBrk="1" hangingPunct="1">
              <a:lnSpc>
                <a:spcPct val="90000"/>
              </a:lnSpc>
            </a:pPr>
            <a:r>
              <a:rPr lang="en-US" altLang="zh-TW" dirty="0">
                <a:latin typeface="Arial" panose="020B0604020202020204" pitchFamily="34" charset="0"/>
                <a:ea typeface="新細明體" panose="02020500000000000000" charset="-120"/>
                <a:cs typeface="Arial" panose="020B0604020202020204" pitchFamily="34" charset="0"/>
              </a:rPr>
              <a:t>Uses symbolic representations and knowledge-based inference</a:t>
            </a:r>
            <a:endParaRPr lang="en-US" altLang="zh-TW"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3" name="Rectangle 2"/>
          <p:cNvSpPr>
            <a:spLocks noGrp="1" noChangeArrowheads="1"/>
          </p:cNvSpPr>
          <p:nvPr>
            <p:ph type="title"/>
          </p:nvPr>
        </p:nvSpPr>
        <p:spPr>
          <a:xfrm>
            <a:off x="533400" y="1231899"/>
            <a:ext cx="9467850" cy="406400"/>
          </a:xfrm>
          <a:noFill/>
        </p:spPr>
        <p:txBody>
          <a:bodyPr vert="horz" wrap="square" lIns="92075" tIns="46038" rIns="92075" bIns="46038" numCol="1" anchor="ctr" anchorCtr="0" compatLnSpc="1"/>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The </a:t>
            </a:r>
            <a:r>
              <a:rPr lang="en-US" altLang="zh-TW" sz="4800" i="1" dirty="0">
                <a:latin typeface="Arial" panose="020B0604020202020204" pitchFamily="34" charset="0"/>
                <a:ea typeface="新細明體" panose="02020500000000000000" charset="-120"/>
                <a:cs typeface="Arial" panose="020B0604020202020204" pitchFamily="34" charset="0"/>
              </a:rPr>
              <a:t>k</a:t>
            </a:r>
            <a:r>
              <a:rPr lang="en-US" altLang="zh-TW" sz="4800" dirty="0">
                <a:latin typeface="Arial" panose="020B0604020202020204" pitchFamily="34" charset="0"/>
                <a:ea typeface="新細明體" panose="02020500000000000000" charset="-120"/>
                <a:cs typeface="Arial" panose="020B0604020202020204" pitchFamily="34" charset="0"/>
              </a:rPr>
              <a:t>-Nearest Neighbor Algorithm</a:t>
            </a:r>
            <a:endParaRPr lang="en-US" altLang="zh-TW" sz="2800" dirty="0">
              <a:latin typeface="Arial" panose="020B0604020202020204" pitchFamily="34" charset="0"/>
              <a:ea typeface="新細明體" panose="02020500000000000000" charset="-120"/>
              <a:cs typeface="Arial" panose="020B0604020202020204" pitchFamily="34" charset="0"/>
            </a:endParaRPr>
          </a:p>
        </p:txBody>
      </p:sp>
      <p:sp>
        <p:nvSpPr>
          <p:cNvPr id="119814" name="Rectangle 3"/>
          <p:cNvSpPr>
            <a:spLocks noGrp="1" noChangeArrowheads="1"/>
          </p:cNvSpPr>
          <p:nvPr>
            <p:ph idx="1"/>
          </p:nvPr>
        </p:nvSpPr>
        <p:spPr>
          <a:xfrm>
            <a:off x="669924" y="1828800"/>
            <a:ext cx="10912475" cy="5105400"/>
          </a:xfrm>
          <a:noFill/>
        </p:spPr>
        <p:txBody>
          <a:bodyPr vert="horz" wrap="square" lIns="92075" tIns="46038" rIns="92075" bIns="46038" numCol="1" anchor="t" anchorCtr="0" compatLnSpc="1"/>
          <a:lstStyle/>
          <a:p>
            <a:pPr>
              <a:lnSpc>
                <a:spcPct val="90000"/>
              </a:lnSpc>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All instances correspond to points in the n-D space</a:t>
            </a:r>
            <a:endParaRPr lang="en-US" altLang="zh-TW" sz="2400" dirty="0">
              <a:latin typeface="Arial" panose="020B0604020202020204" pitchFamily="34" charset="0"/>
              <a:ea typeface="新細明體" panose="02020500000000000000" charset="-120"/>
              <a:cs typeface="Arial" panose="020B0604020202020204" pitchFamily="34" charset="0"/>
            </a:endParaRPr>
          </a:p>
          <a:p>
            <a:pPr>
              <a:lnSpc>
                <a:spcPct val="90000"/>
              </a:lnSpc>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The nearest neighbor are defined in terms of Euclidean distance, </a:t>
            </a:r>
            <a:r>
              <a:rPr lang="en-US" altLang="zh-TW" sz="2400" dirty="0" err="1">
                <a:latin typeface="Arial" panose="020B0604020202020204" pitchFamily="34" charset="0"/>
                <a:ea typeface="新細明體" panose="02020500000000000000" charset="-120"/>
                <a:cs typeface="Arial" panose="020B0604020202020204" pitchFamily="34" charset="0"/>
              </a:rPr>
              <a:t>dist</a:t>
            </a:r>
            <a:r>
              <a:rPr lang="en-US" altLang="zh-TW" sz="2400" dirty="0">
                <a:latin typeface="Arial" panose="020B0604020202020204" pitchFamily="34" charset="0"/>
                <a:ea typeface="新細明體" panose="02020500000000000000" charset="-120"/>
                <a:cs typeface="Arial" panose="020B0604020202020204" pitchFamily="34" charset="0"/>
              </a:rPr>
              <a:t>(X</a:t>
            </a:r>
            <a:r>
              <a:rPr lang="en-US" altLang="zh-TW" sz="2400" baseline="-25000" dirty="0">
                <a:latin typeface="Arial" panose="020B0604020202020204" pitchFamily="34" charset="0"/>
                <a:ea typeface="新細明體" panose="02020500000000000000" charset="-120"/>
                <a:cs typeface="Arial" panose="020B0604020202020204" pitchFamily="34" charset="0"/>
              </a:rPr>
              <a:t>1</a:t>
            </a:r>
            <a:r>
              <a:rPr lang="en-US" altLang="zh-TW" sz="2400" dirty="0">
                <a:latin typeface="Arial" panose="020B0604020202020204" pitchFamily="34" charset="0"/>
                <a:ea typeface="新細明體" panose="02020500000000000000" charset="-120"/>
                <a:cs typeface="Arial" panose="020B0604020202020204" pitchFamily="34" charset="0"/>
              </a:rPr>
              <a:t>, X</a:t>
            </a:r>
            <a:r>
              <a:rPr lang="en-US" altLang="zh-TW" sz="2400" baseline="-25000" dirty="0">
                <a:latin typeface="Arial" panose="020B0604020202020204" pitchFamily="34" charset="0"/>
                <a:ea typeface="新細明體" panose="02020500000000000000" charset="-120"/>
                <a:cs typeface="Arial" panose="020B0604020202020204" pitchFamily="34" charset="0"/>
              </a:rPr>
              <a:t>2</a:t>
            </a:r>
            <a:r>
              <a:rPr lang="en-US" altLang="zh-TW" sz="2400" dirty="0">
                <a:latin typeface="Arial" panose="020B0604020202020204" pitchFamily="34" charset="0"/>
                <a:ea typeface="新細明體" panose="02020500000000000000" charset="-120"/>
                <a:cs typeface="Arial" panose="020B0604020202020204" pitchFamily="34" charset="0"/>
              </a:rPr>
              <a:t>)</a:t>
            </a:r>
            <a:endParaRPr lang="en-US" altLang="zh-TW" sz="2400" dirty="0">
              <a:latin typeface="Arial" panose="020B0604020202020204" pitchFamily="34" charset="0"/>
              <a:ea typeface="新細明體" panose="02020500000000000000" charset="-120"/>
              <a:cs typeface="Arial" panose="020B0604020202020204" pitchFamily="34" charset="0"/>
            </a:endParaRPr>
          </a:p>
          <a:p>
            <a:pPr>
              <a:lnSpc>
                <a:spcPct val="90000"/>
              </a:lnSpc>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Target function could be discrete- or real- valued</a:t>
            </a:r>
            <a:endParaRPr lang="en-US" altLang="zh-TW" sz="2400" dirty="0">
              <a:latin typeface="Arial" panose="020B0604020202020204" pitchFamily="34" charset="0"/>
              <a:ea typeface="新細明體" panose="02020500000000000000" charset="-120"/>
              <a:cs typeface="Arial" panose="020B0604020202020204" pitchFamily="34" charset="0"/>
            </a:endParaRPr>
          </a:p>
          <a:p>
            <a:pPr>
              <a:lnSpc>
                <a:spcPct val="90000"/>
              </a:lnSpc>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For discrete-valued, </a:t>
            </a:r>
            <a:r>
              <a:rPr lang="en-US" altLang="zh-TW" sz="2400" i="1" dirty="0">
                <a:latin typeface="Arial" panose="020B0604020202020204" pitchFamily="34" charset="0"/>
                <a:ea typeface="新細明體" panose="02020500000000000000" charset="-120"/>
                <a:cs typeface="Arial" panose="020B0604020202020204" pitchFamily="34" charset="0"/>
              </a:rPr>
              <a:t>k</a:t>
            </a:r>
            <a:r>
              <a:rPr lang="en-US" altLang="zh-TW" sz="2400" dirty="0">
                <a:latin typeface="Arial" panose="020B0604020202020204" pitchFamily="34" charset="0"/>
                <a:ea typeface="新細明體" panose="02020500000000000000" charset="-120"/>
                <a:cs typeface="Arial" panose="020B0604020202020204" pitchFamily="34" charset="0"/>
              </a:rPr>
              <a:t>-NN returns the most common value among the </a:t>
            </a:r>
            <a:r>
              <a:rPr lang="en-US" altLang="zh-TW" sz="2400" i="1" dirty="0">
                <a:latin typeface="Arial" panose="020B0604020202020204" pitchFamily="34" charset="0"/>
                <a:ea typeface="新細明體" panose="02020500000000000000" charset="-120"/>
                <a:cs typeface="Arial" panose="020B0604020202020204" pitchFamily="34" charset="0"/>
              </a:rPr>
              <a:t>k</a:t>
            </a:r>
            <a:r>
              <a:rPr lang="en-US" altLang="zh-TW" sz="2400" dirty="0">
                <a:latin typeface="Arial" panose="020B0604020202020204" pitchFamily="34" charset="0"/>
                <a:ea typeface="新細明體" panose="02020500000000000000" charset="-120"/>
                <a:cs typeface="Arial" panose="020B0604020202020204" pitchFamily="34" charset="0"/>
              </a:rPr>
              <a:t> training examples nearest to</a:t>
            </a:r>
            <a:r>
              <a:rPr lang="en-US" altLang="zh-TW" sz="2000" dirty="0">
                <a:latin typeface="Arial" panose="020B0604020202020204" pitchFamily="34" charset="0"/>
                <a:ea typeface="新細明體" panose="02020500000000000000" charset="-120"/>
                <a:cs typeface="Arial" panose="020B0604020202020204" pitchFamily="34" charset="0"/>
              </a:rPr>
              <a:t> </a:t>
            </a:r>
            <a:r>
              <a:rPr lang="en-US" altLang="zh-TW" sz="2400" i="1" dirty="0" err="1">
                <a:latin typeface="Arial" panose="020B0604020202020204" pitchFamily="34" charset="0"/>
                <a:ea typeface="新細明體" panose="02020500000000000000" charset="-120"/>
                <a:cs typeface="Arial" panose="020B0604020202020204" pitchFamily="34" charset="0"/>
              </a:rPr>
              <a:t>x</a:t>
            </a:r>
            <a:r>
              <a:rPr lang="en-US" altLang="zh-TW" sz="1800" i="1" baseline="-25000" dirty="0" err="1">
                <a:latin typeface="Arial" panose="020B0604020202020204" pitchFamily="34" charset="0"/>
                <a:ea typeface="新細明體" panose="02020500000000000000" charset="-120"/>
                <a:cs typeface="Arial" panose="020B0604020202020204" pitchFamily="34" charset="0"/>
              </a:rPr>
              <a:t>q</a:t>
            </a:r>
            <a:endParaRPr lang="en-US" altLang="zh-TW" sz="2400" dirty="0">
              <a:latin typeface="Arial" panose="020B0604020202020204" pitchFamily="34" charset="0"/>
              <a:ea typeface="新細明體" panose="02020500000000000000" charset="-120"/>
              <a:cs typeface="Arial" panose="020B0604020202020204" pitchFamily="34" charset="0"/>
            </a:endParaRPr>
          </a:p>
          <a:p>
            <a:pPr>
              <a:lnSpc>
                <a:spcPct val="90000"/>
              </a:lnSpc>
              <a:spcBef>
                <a:spcPts val="0"/>
              </a:spcBef>
            </a:pPr>
            <a:r>
              <a:rPr lang="en-US" altLang="zh-TW" sz="2400" dirty="0" err="1">
                <a:latin typeface="Arial" panose="020B0604020202020204" pitchFamily="34" charset="0"/>
                <a:ea typeface="新細明體" panose="02020500000000000000" charset="-120"/>
                <a:cs typeface="Arial" panose="020B0604020202020204" pitchFamily="34" charset="0"/>
              </a:rPr>
              <a:t>Vonoroi</a:t>
            </a:r>
            <a:r>
              <a:rPr lang="en-US" altLang="zh-TW" sz="2400" dirty="0">
                <a:latin typeface="Arial" panose="020B0604020202020204" pitchFamily="34" charset="0"/>
                <a:ea typeface="新細明體" panose="02020500000000000000" charset="-120"/>
                <a:cs typeface="Arial" panose="020B0604020202020204" pitchFamily="34" charset="0"/>
              </a:rPr>
              <a:t> diagram: the decision surface induced by 1-NN for a typical set of training examples</a:t>
            </a:r>
            <a:endParaRPr lang="en-US" altLang="zh-TW" sz="2400" dirty="0">
              <a:latin typeface="Arial" panose="020B0604020202020204" pitchFamily="34" charset="0"/>
              <a:ea typeface="新細明體" panose="02020500000000000000" charset="-120"/>
              <a:cs typeface="Arial" panose="020B0604020202020204" pitchFamily="34" charset="0"/>
            </a:endParaRPr>
          </a:p>
        </p:txBody>
      </p:sp>
      <p:sp>
        <p:nvSpPr>
          <p:cNvPr id="119815" name="Rectangle 4"/>
          <p:cNvSpPr>
            <a:spLocks noChangeArrowheads="1"/>
          </p:cNvSpPr>
          <p:nvPr/>
        </p:nvSpPr>
        <p:spPr bwMode="auto">
          <a:xfrm>
            <a:off x="2209800" y="4419600"/>
            <a:ext cx="3581400" cy="17526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endParaRPr lang="zh-TW" altLang="en-US" b="1">
              <a:solidFill>
                <a:srgbClr val="FFFFCC"/>
              </a:solidFill>
              <a:latin typeface="Times New Roman" panose="02020603050405020304" pitchFamily="18" charset="0"/>
              <a:ea typeface="新細明體" panose="02020500000000000000" charset="-120"/>
            </a:endParaRPr>
          </a:p>
        </p:txBody>
      </p:sp>
      <p:sp>
        <p:nvSpPr>
          <p:cNvPr id="119816" name="Rectangle 5"/>
          <p:cNvSpPr>
            <a:spLocks noChangeArrowheads="1"/>
          </p:cNvSpPr>
          <p:nvPr/>
        </p:nvSpPr>
        <p:spPr bwMode="auto">
          <a:xfrm>
            <a:off x="6172200" y="4419600"/>
            <a:ext cx="3505200" cy="1752600"/>
          </a:xfrm>
          <a:prstGeom prst="rect">
            <a:avLst/>
          </a:prstGeom>
          <a:solidFill>
            <a:srgbClr val="FFFFCC"/>
          </a:solidFill>
          <a:ln w="12700">
            <a:solidFill>
              <a:schemeClr val="tx1"/>
            </a:solidFill>
            <a:miter lim="800000"/>
            <a:headEnd type="none" w="sm" len="sm"/>
            <a:tailEnd type="none" w="sm" len="sm"/>
          </a:ln>
        </p:spPr>
        <p:txBody>
          <a:bodyPr wrap="none" anchor="ctr"/>
          <a:lstStyle/>
          <a:p>
            <a:pPr algn="ctr" eaLnBrk="0" hangingPunct="0"/>
            <a:endParaRPr lang="zh-TW" altLang="en-US">
              <a:latin typeface="Times New Roman" panose="02020603050405020304" pitchFamily="18" charset="0"/>
              <a:ea typeface="新細明體" panose="02020500000000000000" charset="-120"/>
            </a:endParaRPr>
          </a:p>
        </p:txBody>
      </p:sp>
      <p:sp>
        <p:nvSpPr>
          <p:cNvPr id="119817" name="Oval 6"/>
          <p:cNvSpPr>
            <a:spLocks noChangeArrowheads="1"/>
          </p:cNvSpPr>
          <p:nvPr/>
        </p:nvSpPr>
        <p:spPr bwMode="auto">
          <a:xfrm>
            <a:off x="3276600" y="4876800"/>
            <a:ext cx="1371600" cy="1295400"/>
          </a:xfrm>
          <a:prstGeom prst="ellipse">
            <a:avLst/>
          </a:prstGeom>
          <a:solidFill>
            <a:srgbClr val="FF6699"/>
          </a:solidFill>
          <a:ln w="12700">
            <a:solidFill>
              <a:schemeClr val="tx1"/>
            </a:solidFill>
            <a:round/>
            <a:headEnd type="none" w="sm" len="sm"/>
            <a:tailEnd type="none" w="sm" len="sm"/>
          </a:ln>
        </p:spPr>
        <p:txBody>
          <a:bodyPr wrap="none" anchor="ctr"/>
          <a:lstStyle/>
          <a:p>
            <a:pPr algn="ctr" eaLnBrk="0" hangingPunct="0"/>
            <a:r>
              <a:rPr lang="zh-TW" altLang="en-US">
                <a:latin typeface="Times New Roman" panose="02020603050405020304" pitchFamily="18" charset="0"/>
                <a:ea typeface="新細明體" panose="02020500000000000000" charset="-120"/>
              </a:rPr>
              <a:t>  </a:t>
            </a:r>
            <a:r>
              <a:rPr lang="en-US" altLang="zh-TW">
                <a:latin typeface="Times New Roman" panose="02020603050405020304" pitchFamily="18" charset="0"/>
                <a:ea typeface="新細明體" panose="02020500000000000000" charset="-120"/>
              </a:rPr>
              <a:t>. </a:t>
            </a:r>
            <a:endParaRPr lang="en-US" altLang="zh-TW">
              <a:latin typeface="Times New Roman" panose="02020603050405020304" pitchFamily="18" charset="0"/>
              <a:ea typeface="新細明體" panose="02020500000000000000" charset="-120"/>
            </a:endParaRPr>
          </a:p>
        </p:txBody>
      </p:sp>
      <p:sp>
        <p:nvSpPr>
          <p:cNvPr id="119818" name="Text Box 7"/>
          <p:cNvSpPr txBox="1">
            <a:spLocks noChangeArrowheads="1"/>
          </p:cNvSpPr>
          <p:nvPr/>
        </p:nvSpPr>
        <p:spPr bwMode="auto">
          <a:xfrm>
            <a:off x="3505200" y="4953003"/>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a:latin typeface="Times New Roman" panose="02020603050405020304" pitchFamily="18" charset="0"/>
                <a:ea typeface="新細明體" panose="02020500000000000000" charset="-120"/>
              </a:rPr>
              <a:t>_</a:t>
            </a:r>
            <a:endParaRPr lang="en-US" altLang="zh-TW">
              <a:latin typeface="Times New Roman" panose="02020603050405020304" pitchFamily="18" charset="0"/>
              <a:ea typeface="新細明體" panose="02020500000000000000" charset="-120"/>
            </a:endParaRPr>
          </a:p>
        </p:txBody>
      </p:sp>
      <p:sp>
        <p:nvSpPr>
          <p:cNvPr id="119819" name="Text Box 8"/>
          <p:cNvSpPr txBox="1">
            <a:spLocks noChangeArrowheads="1"/>
          </p:cNvSpPr>
          <p:nvPr/>
        </p:nvSpPr>
        <p:spPr bwMode="auto">
          <a:xfrm>
            <a:off x="4038600" y="5181603"/>
            <a:ext cx="3127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a:solidFill>
                  <a:srgbClr val="001010"/>
                </a:solidFill>
                <a:latin typeface="Times New Roman" panose="02020603050405020304" pitchFamily="18" charset="0"/>
                <a:ea typeface="新細明體" panose="02020500000000000000" charset="-120"/>
              </a:rPr>
              <a:t>+</a:t>
            </a:r>
            <a:endParaRPr lang="en-US" altLang="zh-TW">
              <a:latin typeface="Times New Roman" panose="02020603050405020304" pitchFamily="18" charset="0"/>
              <a:ea typeface="新細明體" panose="02020500000000000000" charset="-120"/>
            </a:endParaRPr>
          </a:p>
        </p:txBody>
      </p:sp>
      <p:sp>
        <p:nvSpPr>
          <p:cNvPr id="119820" name="Text Box 9"/>
          <p:cNvSpPr txBox="1">
            <a:spLocks noChangeArrowheads="1"/>
          </p:cNvSpPr>
          <p:nvPr/>
        </p:nvSpPr>
        <p:spPr bwMode="auto">
          <a:xfrm>
            <a:off x="3352800" y="5410203"/>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a:latin typeface="Times New Roman" panose="02020603050405020304" pitchFamily="18" charset="0"/>
                <a:ea typeface="新細明體" panose="02020500000000000000" charset="-120"/>
              </a:rPr>
              <a:t>_</a:t>
            </a:r>
            <a:endParaRPr lang="en-US" altLang="zh-TW">
              <a:latin typeface="Times New Roman" panose="02020603050405020304" pitchFamily="18" charset="0"/>
              <a:ea typeface="新細明體" panose="02020500000000000000" charset="-120"/>
            </a:endParaRPr>
          </a:p>
        </p:txBody>
      </p:sp>
      <p:sp>
        <p:nvSpPr>
          <p:cNvPr id="119821" name="Text Box 10"/>
          <p:cNvSpPr txBox="1">
            <a:spLocks noChangeArrowheads="1"/>
          </p:cNvSpPr>
          <p:nvPr/>
        </p:nvSpPr>
        <p:spPr bwMode="auto">
          <a:xfrm>
            <a:off x="3962400" y="5486403"/>
            <a:ext cx="368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b="1" i="1">
                <a:solidFill>
                  <a:srgbClr val="001010"/>
                </a:solidFill>
                <a:latin typeface="Times New Roman" panose="02020603050405020304" pitchFamily="18" charset="0"/>
                <a:ea typeface="新細明體" panose="02020500000000000000" charset="-120"/>
              </a:rPr>
              <a:t>x</a:t>
            </a:r>
            <a:r>
              <a:rPr lang="en-US" altLang="zh-TW" sz="1600" b="1" i="1" baseline="-25000">
                <a:solidFill>
                  <a:srgbClr val="001010"/>
                </a:solidFill>
                <a:latin typeface="Times New Roman" panose="02020603050405020304" pitchFamily="18" charset="0"/>
              </a:rPr>
              <a:t>q</a:t>
            </a:r>
            <a:endParaRPr lang="en-US" altLang="zh-TW" baseline="-25000">
              <a:latin typeface="Times New Roman" panose="02020603050405020304" pitchFamily="18" charset="0"/>
              <a:ea typeface="新細明體" panose="02020500000000000000" charset="-120"/>
            </a:endParaRPr>
          </a:p>
        </p:txBody>
      </p:sp>
      <p:sp>
        <p:nvSpPr>
          <p:cNvPr id="119822" name="Text Box 11"/>
          <p:cNvSpPr txBox="1">
            <a:spLocks noChangeArrowheads="1"/>
          </p:cNvSpPr>
          <p:nvPr/>
        </p:nvSpPr>
        <p:spPr bwMode="auto">
          <a:xfrm>
            <a:off x="3810003" y="5943603"/>
            <a:ext cx="2968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a:solidFill>
                  <a:srgbClr val="001010"/>
                </a:solidFill>
                <a:latin typeface="Times New Roman" panose="02020603050405020304" pitchFamily="18" charset="0"/>
                <a:ea typeface="新細明體" panose="02020500000000000000" charset="-120"/>
              </a:rPr>
              <a:t>+</a:t>
            </a:r>
            <a:endParaRPr lang="en-US" altLang="zh-TW">
              <a:latin typeface="Times New Roman" panose="02020603050405020304" pitchFamily="18" charset="0"/>
              <a:ea typeface="新細明體" panose="02020500000000000000" charset="-120"/>
            </a:endParaRPr>
          </a:p>
        </p:txBody>
      </p:sp>
      <p:sp>
        <p:nvSpPr>
          <p:cNvPr id="119823" name="Text Box 12"/>
          <p:cNvSpPr txBox="1">
            <a:spLocks noChangeArrowheads="1"/>
          </p:cNvSpPr>
          <p:nvPr/>
        </p:nvSpPr>
        <p:spPr bwMode="auto">
          <a:xfrm>
            <a:off x="4114800" y="4800603"/>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a:solidFill>
                  <a:srgbClr val="001010"/>
                </a:solidFill>
                <a:latin typeface="Times New Roman" panose="02020603050405020304" pitchFamily="18" charset="0"/>
                <a:ea typeface="新細明體" panose="02020500000000000000" charset="-120"/>
              </a:rPr>
              <a:t>_</a:t>
            </a:r>
            <a:endParaRPr lang="en-US" altLang="zh-TW">
              <a:latin typeface="Times New Roman" panose="02020603050405020304" pitchFamily="18" charset="0"/>
              <a:ea typeface="新細明體" panose="02020500000000000000" charset="-120"/>
            </a:endParaRPr>
          </a:p>
        </p:txBody>
      </p:sp>
      <p:sp>
        <p:nvSpPr>
          <p:cNvPr id="119824" name="Text Box 13"/>
          <p:cNvSpPr txBox="1">
            <a:spLocks noChangeArrowheads="1"/>
          </p:cNvSpPr>
          <p:nvPr/>
        </p:nvSpPr>
        <p:spPr bwMode="auto">
          <a:xfrm>
            <a:off x="4556125" y="4838703"/>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a:solidFill>
                  <a:srgbClr val="001010"/>
                </a:solidFill>
                <a:latin typeface="Times New Roman" panose="02020603050405020304" pitchFamily="18" charset="0"/>
                <a:ea typeface="新細明體" panose="02020500000000000000" charset="-120"/>
              </a:rPr>
              <a:t>_</a:t>
            </a:r>
            <a:endParaRPr lang="en-US" altLang="zh-TW">
              <a:latin typeface="Times New Roman" panose="02020603050405020304" pitchFamily="18" charset="0"/>
              <a:ea typeface="新細明體" panose="02020500000000000000" charset="-120"/>
            </a:endParaRPr>
          </a:p>
        </p:txBody>
      </p:sp>
      <p:sp>
        <p:nvSpPr>
          <p:cNvPr id="119825" name="Text Box 14"/>
          <p:cNvSpPr txBox="1">
            <a:spLocks noChangeArrowheads="1"/>
          </p:cNvSpPr>
          <p:nvPr/>
        </p:nvSpPr>
        <p:spPr bwMode="auto">
          <a:xfrm>
            <a:off x="2879725" y="5067303"/>
            <a:ext cx="3127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a:solidFill>
                  <a:srgbClr val="001010"/>
                </a:solidFill>
                <a:latin typeface="Times New Roman" panose="02020603050405020304" pitchFamily="18" charset="0"/>
                <a:ea typeface="新細明體" panose="02020500000000000000" charset="-120"/>
              </a:rPr>
              <a:t>+</a:t>
            </a:r>
            <a:endParaRPr lang="en-US" altLang="zh-TW">
              <a:latin typeface="Times New Roman" panose="02020603050405020304" pitchFamily="18" charset="0"/>
              <a:ea typeface="新細明體" panose="02020500000000000000" charset="-120"/>
            </a:endParaRPr>
          </a:p>
        </p:txBody>
      </p:sp>
      <p:sp>
        <p:nvSpPr>
          <p:cNvPr id="119826" name="Text Box 15"/>
          <p:cNvSpPr txBox="1">
            <a:spLocks noChangeArrowheads="1"/>
          </p:cNvSpPr>
          <p:nvPr/>
        </p:nvSpPr>
        <p:spPr bwMode="auto">
          <a:xfrm>
            <a:off x="3108325" y="5829303"/>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a:latin typeface="Times New Roman" panose="02020603050405020304" pitchFamily="18" charset="0"/>
                <a:ea typeface="新細明體" panose="02020500000000000000" charset="-120"/>
              </a:rPr>
              <a:t>_</a:t>
            </a:r>
            <a:endParaRPr lang="en-US" altLang="zh-TW">
              <a:latin typeface="Times New Roman" panose="02020603050405020304" pitchFamily="18" charset="0"/>
              <a:ea typeface="新細明體" panose="02020500000000000000" charset="-120"/>
            </a:endParaRPr>
          </a:p>
        </p:txBody>
      </p:sp>
      <p:sp>
        <p:nvSpPr>
          <p:cNvPr id="119827" name="Text Box 16"/>
          <p:cNvSpPr txBox="1">
            <a:spLocks noChangeArrowheads="1"/>
          </p:cNvSpPr>
          <p:nvPr/>
        </p:nvSpPr>
        <p:spPr bwMode="auto">
          <a:xfrm>
            <a:off x="3200400" y="4572003"/>
            <a:ext cx="298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a:solidFill>
                  <a:srgbClr val="001010"/>
                </a:solidFill>
                <a:latin typeface="Times New Roman" panose="02020603050405020304" pitchFamily="18" charset="0"/>
                <a:ea typeface="新細明體" panose="02020500000000000000" charset="-120"/>
              </a:rPr>
              <a:t>_</a:t>
            </a:r>
            <a:endParaRPr lang="en-US" altLang="zh-TW">
              <a:latin typeface="Times New Roman" panose="02020603050405020304" pitchFamily="18" charset="0"/>
              <a:ea typeface="新細明體" panose="02020500000000000000" charset="-120"/>
            </a:endParaRPr>
          </a:p>
        </p:txBody>
      </p:sp>
      <p:sp>
        <p:nvSpPr>
          <p:cNvPr id="119828" name="Text Box 17"/>
          <p:cNvSpPr txBox="1">
            <a:spLocks noChangeArrowheads="1"/>
          </p:cNvSpPr>
          <p:nvPr/>
        </p:nvSpPr>
        <p:spPr bwMode="auto">
          <a:xfrm>
            <a:off x="4632325" y="5448303"/>
            <a:ext cx="3127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a:solidFill>
                  <a:srgbClr val="001010"/>
                </a:solidFill>
                <a:latin typeface="Times New Roman" panose="02020603050405020304" pitchFamily="18" charset="0"/>
                <a:ea typeface="新細明體" panose="02020500000000000000" charset="-120"/>
              </a:rPr>
              <a:t>+</a:t>
            </a:r>
            <a:endParaRPr lang="en-US" altLang="zh-TW">
              <a:latin typeface="Times New Roman" panose="02020603050405020304" pitchFamily="18" charset="0"/>
              <a:ea typeface="新細明體" panose="02020500000000000000" charset="-120"/>
            </a:endParaRPr>
          </a:p>
        </p:txBody>
      </p:sp>
      <p:sp>
        <p:nvSpPr>
          <p:cNvPr id="119829" name="Text Box 18"/>
          <p:cNvSpPr txBox="1">
            <a:spLocks noChangeArrowheads="1"/>
          </p:cNvSpPr>
          <p:nvPr/>
        </p:nvSpPr>
        <p:spPr bwMode="auto">
          <a:xfrm>
            <a:off x="7467600" y="4454528"/>
            <a:ext cx="311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sz="4000" b="1">
                <a:solidFill>
                  <a:srgbClr val="000000"/>
                </a:solidFill>
                <a:latin typeface="Times New Roman" panose="02020603050405020304" pitchFamily="18" charset="0"/>
              </a:rPr>
              <a:t>.</a:t>
            </a:r>
            <a:endParaRPr lang="en-US" altLang="zh-TW">
              <a:latin typeface="Times New Roman" panose="02020603050405020304" pitchFamily="18" charset="0"/>
              <a:ea typeface="新細明體" panose="02020500000000000000" charset="-120"/>
            </a:endParaRPr>
          </a:p>
        </p:txBody>
      </p:sp>
      <p:sp>
        <p:nvSpPr>
          <p:cNvPr id="119830" name="Line 19"/>
          <p:cNvSpPr>
            <a:spLocks noChangeShapeType="1"/>
          </p:cNvSpPr>
          <p:nvPr/>
        </p:nvSpPr>
        <p:spPr bwMode="auto">
          <a:xfrm>
            <a:off x="6705600" y="4876800"/>
            <a:ext cx="609600" cy="609600"/>
          </a:xfrm>
          <a:prstGeom prst="line">
            <a:avLst/>
          </a:prstGeom>
          <a:noFill/>
          <a:ln w="762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9831" name="Line 20"/>
          <p:cNvSpPr>
            <a:spLocks noChangeShapeType="1"/>
          </p:cNvSpPr>
          <p:nvPr/>
        </p:nvSpPr>
        <p:spPr bwMode="auto">
          <a:xfrm flipV="1">
            <a:off x="7315200" y="5105400"/>
            <a:ext cx="1295400" cy="381000"/>
          </a:xfrm>
          <a:prstGeom prst="line">
            <a:avLst/>
          </a:prstGeom>
          <a:noFill/>
          <a:ln w="762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9832" name="Line 21"/>
          <p:cNvSpPr>
            <a:spLocks noChangeShapeType="1"/>
          </p:cNvSpPr>
          <p:nvPr/>
        </p:nvSpPr>
        <p:spPr bwMode="auto">
          <a:xfrm>
            <a:off x="7315200" y="5562600"/>
            <a:ext cx="0" cy="381000"/>
          </a:xfrm>
          <a:prstGeom prst="line">
            <a:avLst/>
          </a:prstGeom>
          <a:noFill/>
          <a:ln w="762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9833" name="Line 22"/>
          <p:cNvSpPr>
            <a:spLocks noChangeShapeType="1"/>
          </p:cNvSpPr>
          <p:nvPr/>
        </p:nvSpPr>
        <p:spPr bwMode="auto">
          <a:xfrm>
            <a:off x="7315200" y="5943600"/>
            <a:ext cx="1447800" cy="228600"/>
          </a:xfrm>
          <a:prstGeom prst="line">
            <a:avLst/>
          </a:prstGeom>
          <a:noFill/>
          <a:ln w="762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9834" name="Line 23"/>
          <p:cNvSpPr>
            <a:spLocks noChangeShapeType="1"/>
          </p:cNvSpPr>
          <p:nvPr/>
        </p:nvSpPr>
        <p:spPr bwMode="auto">
          <a:xfrm flipH="1">
            <a:off x="6477000" y="5943600"/>
            <a:ext cx="838200" cy="152400"/>
          </a:xfrm>
          <a:prstGeom prst="line">
            <a:avLst/>
          </a:prstGeom>
          <a:noFill/>
          <a:ln w="762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9835" name="Line 24"/>
          <p:cNvSpPr>
            <a:spLocks noChangeShapeType="1"/>
          </p:cNvSpPr>
          <p:nvPr/>
        </p:nvSpPr>
        <p:spPr bwMode="auto">
          <a:xfrm>
            <a:off x="8305800" y="5181600"/>
            <a:ext cx="228600" cy="914400"/>
          </a:xfrm>
          <a:prstGeom prst="line">
            <a:avLst/>
          </a:prstGeom>
          <a:noFill/>
          <a:ln w="762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9836" name="Rectangle 25"/>
          <p:cNvSpPr>
            <a:spLocks noChangeArrowheads="1"/>
          </p:cNvSpPr>
          <p:nvPr/>
        </p:nvSpPr>
        <p:spPr bwMode="auto">
          <a:xfrm>
            <a:off x="7848600" y="5216528"/>
            <a:ext cx="311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0" hangingPunct="0"/>
            <a:r>
              <a:rPr lang="en-US" altLang="zh-TW" sz="4000" b="1">
                <a:solidFill>
                  <a:srgbClr val="000000"/>
                </a:solidFill>
                <a:latin typeface="Times New Roman" panose="02020603050405020304" pitchFamily="18" charset="0"/>
              </a:rPr>
              <a:t>.</a:t>
            </a:r>
            <a:endParaRPr lang="en-US" altLang="zh-TW">
              <a:latin typeface="Times New Roman" panose="02020603050405020304" pitchFamily="18" charset="0"/>
              <a:ea typeface="新細明體" panose="02020500000000000000" charset="-120"/>
            </a:endParaRPr>
          </a:p>
        </p:txBody>
      </p:sp>
      <p:sp>
        <p:nvSpPr>
          <p:cNvPr id="119837" name="Text Box 26"/>
          <p:cNvSpPr txBox="1">
            <a:spLocks noChangeArrowheads="1"/>
          </p:cNvSpPr>
          <p:nvPr/>
        </p:nvSpPr>
        <p:spPr bwMode="auto">
          <a:xfrm>
            <a:off x="7299325" y="5711828"/>
            <a:ext cx="311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sz="4000" b="1">
                <a:solidFill>
                  <a:srgbClr val="000000"/>
                </a:solidFill>
                <a:latin typeface="Times New Roman" panose="02020603050405020304" pitchFamily="18" charset="0"/>
              </a:rPr>
              <a:t>.</a:t>
            </a:r>
            <a:endParaRPr lang="en-US" altLang="zh-TW">
              <a:latin typeface="Times New Roman" panose="02020603050405020304" pitchFamily="18" charset="0"/>
              <a:ea typeface="新細明體" panose="02020500000000000000" charset="-120"/>
            </a:endParaRPr>
          </a:p>
        </p:txBody>
      </p:sp>
      <p:sp>
        <p:nvSpPr>
          <p:cNvPr id="119838" name="Text Box 27"/>
          <p:cNvSpPr txBox="1">
            <a:spLocks noChangeArrowheads="1"/>
          </p:cNvSpPr>
          <p:nvPr/>
        </p:nvSpPr>
        <p:spPr bwMode="auto">
          <a:xfrm>
            <a:off x="6461125" y="5102228"/>
            <a:ext cx="311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sz="4000" b="1">
                <a:solidFill>
                  <a:srgbClr val="000000"/>
                </a:solidFill>
                <a:latin typeface="Times New Roman" panose="02020603050405020304" pitchFamily="18" charset="0"/>
              </a:rPr>
              <a:t>.</a:t>
            </a:r>
            <a:endParaRPr lang="en-US" altLang="zh-TW">
              <a:latin typeface="Times New Roman" panose="02020603050405020304" pitchFamily="18" charset="0"/>
              <a:ea typeface="新細明體" panose="02020500000000000000" charset="-120"/>
            </a:endParaRPr>
          </a:p>
        </p:txBody>
      </p:sp>
      <p:sp>
        <p:nvSpPr>
          <p:cNvPr id="119839" name="Text Box 28"/>
          <p:cNvSpPr txBox="1">
            <a:spLocks noChangeArrowheads="1"/>
          </p:cNvSpPr>
          <p:nvPr/>
        </p:nvSpPr>
        <p:spPr bwMode="auto">
          <a:xfrm>
            <a:off x="8975725" y="5026028"/>
            <a:ext cx="311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zh-TW" sz="4000" b="1">
                <a:solidFill>
                  <a:srgbClr val="000000"/>
                </a:solidFill>
                <a:latin typeface="Times New Roman" panose="02020603050405020304" pitchFamily="18" charset="0"/>
              </a:rPr>
              <a:t>.</a:t>
            </a:r>
            <a:endParaRPr lang="en-US" altLang="zh-TW">
              <a:latin typeface="Times New Roman" panose="02020603050405020304" pitchFamily="18" charset="0"/>
              <a:ea typeface="新細明體" panose="02020500000000000000" charset="-12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7" name="Rectangle 2"/>
          <p:cNvSpPr>
            <a:spLocks noGrp="1" noChangeArrowheads="1"/>
          </p:cNvSpPr>
          <p:nvPr>
            <p:ph type="title"/>
          </p:nvPr>
        </p:nvSpPr>
        <p:spPr>
          <a:xfrm>
            <a:off x="533400" y="1066800"/>
            <a:ext cx="9906000" cy="685800"/>
          </a:xfrm>
          <a:noFill/>
        </p:spPr>
        <p:txBody>
          <a:bodyPr vert="horz" wrap="square" lIns="92075" tIns="46038" rIns="92075" bIns="46038" numCol="1" anchor="ctr" anchorCtr="0" compatLnSpc="1"/>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Discussion on the </a:t>
            </a:r>
            <a:r>
              <a:rPr lang="en-US" altLang="zh-TW" sz="4800" i="1" dirty="0">
                <a:latin typeface="Arial" panose="020B0604020202020204" pitchFamily="34" charset="0"/>
                <a:ea typeface="新細明體" panose="02020500000000000000" charset="-120"/>
                <a:cs typeface="Arial" panose="020B0604020202020204" pitchFamily="34" charset="0"/>
              </a:rPr>
              <a:t>k</a:t>
            </a:r>
            <a:r>
              <a:rPr lang="en-US" altLang="zh-TW" sz="4800" dirty="0">
                <a:latin typeface="Arial" panose="020B0604020202020204" pitchFamily="34" charset="0"/>
                <a:ea typeface="新細明體" panose="02020500000000000000" charset="-120"/>
                <a:cs typeface="Arial" panose="020B0604020202020204" pitchFamily="34" charset="0"/>
              </a:rPr>
              <a:t>-NN Algorithm</a:t>
            </a:r>
            <a:endParaRPr lang="en-US" altLang="zh-TW" sz="2800" dirty="0">
              <a:latin typeface="Arial" panose="020B0604020202020204" pitchFamily="34" charset="0"/>
              <a:ea typeface="新細明體" panose="02020500000000000000" charset="-120"/>
              <a:cs typeface="Arial" panose="020B0604020202020204" pitchFamily="34" charset="0"/>
            </a:endParaRPr>
          </a:p>
        </p:txBody>
      </p:sp>
      <p:sp>
        <p:nvSpPr>
          <p:cNvPr id="120838" name="Rectangle 3"/>
          <p:cNvSpPr>
            <a:spLocks noGrp="1" noChangeArrowheads="1"/>
          </p:cNvSpPr>
          <p:nvPr>
            <p:ph idx="1"/>
          </p:nvPr>
        </p:nvSpPr>
        <p:spPr>
          <a:xfrm>
            <a:off x="609600" y="1828800"/>
            <a:ext cx="11582400" cy="5029200"/>
          </a:xfrm>
          <a:noFill/>
        </p:spPr>
        <p:txBody>
          <a:bodyPr vert="horz" wrap="square" lIns="92075" tIns="46038" rIns="92075" bIns="46038" numCol="1" anchor="t" anchorCtr="0" compatLnSpc="1"/>
          <a:lstStyle/>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k-NN for real-valued prediction for a given unknown tuple</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Returns the mean values of the</a:t>
            </a:r>
            <a:r>
              <a:rPr lang="en-US" altLang="zh-TW" i="1" dirty="0">
                <a:latin typeface="Arial" panose="020B0604020202020204" pitchFamily="34" charset="0"/>
                <a:ea typeface="新細明體" panose="02020500000000000000" charset="-120"/>
                <a:cs typeface="Arial" panose="020B0604020202020204" pitchFamily="34" charset="0"/>
              </a:rPr>
              <a:t> k</a:t>
            </a:r>
            <a:r>
              <a:rPr lang="en-US" altLang="zh-TW" dirty="0">
                <a:latin typeface="Arial" panose="020B0604020202020204" pitchFamily="34" charset="0"/>
                <a:ea typeface="新細明體" panose="02020500000000000000" charset="-120"/>
                <a:cs typeface="Arial" panose="020B0604020202020204" pitchFamily="34" charset="0"/>
              </a:rPr>
              <a:t> nearest neighbors</a:t>
            </a:r>
            <a:endParaRPr lang="en-US" altLang="zh-TW"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Distance-weighted nearest neighbor algorithm</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Weight the contribution of each of the k neighbors according to their distance to the query </a:t>
            </a:r>
            <a:r>
              <a:rPr lang="en-US" altLang="zh-TW" i="1" dirty="0" err="1">
                <a:latin typeface="Arial" panose="020B0604020202020204" pitchFamily="34" charset="0"/>
                <a:ea typeface="新細明體" panose="02020500000000000000" charset="-120"/>
                <a:cs typeface="Arial" panose="020B0604020202020204" pitchFamily="34" charset="0"/>
              </a:rPr>
              <a:t>x</a:t>
            </a:r>
            <a:r>
              <a:rPr lang="en-US" altLang="zh-TW" i="1" baseline="-25000" dirty="0" err="1">
                <a:latin typeface="Arial" panose="020B0604020202020204" pitchFamily="34" charset="0"/>
                <a:ea typeface="新細明體" panose="02020500000000000000" charset="-120"/>
                <a:cs typeface="Arial" panose="020B0604020202020204" pitchFamily="34" charset="0"/>
              </a:rPr>
              <a:t>q</a:t>
            </a:r>
            <a:endParaRPr lang="en-US" altLang="zh-TW" dirty="0">
              <a:latin typeface="Arial" panose="020B0604020202020204" pitchFamily="34" charset="0"/>
              <a:ea typeface="新細明體" panose="02020500000000000000" charset="-120"/>
              <a:cs typeface="Arial" panose="020B0604020202020204" pitchFamily="34" charset="0"/>
            </a:endParaRPr>
          </a:p>
          <a:p>
            <a:pPr lvl="2">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Give greater weight to closer neighbors</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Robust to noisy data by averaging k-nearest neighbors</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Curse of dimensionality: distance between neighbors could be dominated by irrelevant attributes   </a:t>
            </a:r>
            <a:endParaRPr lang="en-US" altLang="zh-TW" sz="2400" dirty="0">
              <a:latin typeface="Arial" panose="020B0604020202020204" pitchFamily="34" charset="0"/>
              <a:ea typeface="新細明體" panose="02020500000000000000" charset="-120"/>
              <a:cs typeface="Arial" panose="020B0604020202020204" pitchFamily="34" charset="0"/>
            </a:endParaRPr>
          </a:p>
          <a:p>
            <a:pPr lvl="1">
              <a:spcBef>
                <a:spcPts val="0"/>
              </a:spcBef>
            </a:pPr>
            <a:r>
              <a:rPr lang="en-US" altLang="zh-TW" dirty="0">
                <a:latin typeface="Arial" panose="020B0604020202020204" pitchFamily="34" charset="0"/>
                <a:ea typeface="新細明體" panose="02020500000000000000" charset="-120"/>
                <a:cs typeface="Arial" panose="020B0604020202020204" pitchFamily="34" charset="0"/>
              </a:rPr>
              <a:t>To overcome it, axes stretch or elimination of the least relevant attributes</a:t>
            </a:r>
            <a:endParaRPr lang="en-US" altLang="zh-TW" dirty="0">
              <a:latin typeface="Arial" panose="020B0604020202020204" pitchFamily="34" charset="0"/>
              <a:ea typeface="新細明體" panose="02020500000000000000" charset="-120"/>
              <a:cs typeface="Arial" panose="020B0604020202020204" pitchFamily="34" charset="0"/>
            </a:endParaRPr>
          </a:p>
        </p:txBody>
      </p:sp>
      <p:graphicFrame>
        <p:nvGraphicFramePr>
          <p:cNvPr id="120839" name="Object 4"/>
          <p:cNvGraphicFramePr>
            <a:graphicFrameLocks noChangeAspect="1"/>
          </p:cNvGraphicFramePr>
          <p:nvPr/>
        </p:nvGraphicFramePr>
        <p:xfrm>
          <a:off x="8534400" y="3384550"/>
          <a:ext cx="1409700" cy="698500"/>
        </p:xfrm>
        <a:graphic>
          <a:graphicData uri="http://schemas.openxmlformats.org/presentationml/2006/ole">
            <mc:AlternateContent xmlns:mc="http://schemas.openxmlformats.org/markup-compatibility/2006">
              <mc:Choice xmlns:v="urn:schemas-microsoft-com:vml" Requires="v">
                <p:oleObj spid="_x0000_s121107" name="Equation" r:id="rId1" imgW="1409700" imgH="698500" progId="Equation.3">
                  <p:embed/>
                </p:oleObj>
              </mc:Choice>
              <mc:Fallback>
                <p:oleObj name="Equation" r:id="rId1" imgW="1409700" imgH="6985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3384550"/>
                        <a:ext cx="14097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1" noChangeArrowheads="1"/>
          </p:cNvSpPr>
          <p:nvPr>
            <p:ph type="title"/>
          </p:nvPr>
        </p:nvSpPr>
        <p:spPr>
          <a:xfrm>
            <a:off x="609600" y="1219200"/>
            <a:ext cx="9144000" cy="609600"/>
          </a:xfrm>
        </p:spPr>
        <p:txBody>
          <a:bodyPr/>
          <a:lstStyle/>
          <a:p>
            <a:pPr eaLnBrk="1" hangingPunct="1"/>
            <a:r>
              <a:rPr lang="en-US" altLang="zh-TW" sz="3600" dirty="0">
                <a:latin typeface="Arial" panose="020B0604020202020204" pitchFamily="34" charset="0"/>
                <a:ea typeface="新細明體" panose="02020500000000000000" charset="-120"/>
                <a:cs typeface="Arial" panose="020B0604020202020204" pitchFamily="34" charset="0"/>
              </a:rPr>
              <a:t>Decision Tree Induction: Training Dataset</a:t>
            </a:r>
            <a:endParaRPr lang="en-US" altLang="zh-TW" sz="3600" dirty="0">
              <a:latin typeface="Arial" panose="020B0604020202020204" pitchFamily="34" charset="0"/>
              <a:ea typeface="新細明體" panose="02020500000000000000" charset="-120"/>
              <a:cs typeface="Arial" panose="020B0604020202020204" pitchFamily="34" charset="0"/>
            </a:endParaRPr>
          </a:p>
        </p:txBody>
      </p:sp>
      <p:graphicFrame>
        <p:nvGraphicFramePr>
          <p:cNvPr id="13318" name="Object 1024"/>
          <p:cNvGraphicFramePr>
            <a:graphicFrameLocks noGrp="1"/>
          </p:cNvGraphicFramePr>
          <p:nvPr>
            <p:ph idx="1"/>
          </p:nvPr>
        </p:nvGraphicFramePr>
        <p:xfrm>
          <a:off x="3017841" y="1905000"/>
          <a:ext cx="6002337" cy="4375150"/>
        </p:xfrm>
        <a:graphic>
          <a:graphicData uri="http://schemas.openxmlformats.org/presentationml/2006/ole">
            <mc:AlternateContent xmlns:mc="http://schemas.openxmlformats.org/markup-compatibility/2006">
              <mc:Choice xmlns:v="urn:schemas-microsoft-com:vml" Requires="v">
                <p:oleObj spid="_x0000_s13585" name="工作表" r:id="rId1" imgW="5394325" imgH="3934460" progId="Excel.Sheet.8">
                  <p:embed/>
                </p:oleObj>
              </mc:Choice>
              <mc:Fallback>
                <p:oleObj name="工作表" r:id="rId1" imgW="5394325" imgH="3934460" progId="Excel.Sheet.8">
                  <p:embed/>
                  <p:pic>
                    <p:nvPicPr>
                      <p:cNvPr id="0" name="Object 1024"/>
                      <p:cNvPicPr>
                        <a:picLocks noChangeArrowheads="1"/>
                      </p:cNvPicPr>
                      <p:nvPr/>
                    </p:nvPicPr>
                    <p:blipFill>
                      <a:blip r:embed="rId2"/>
                      <a:srcRect/>
                      <a:stretch>
                        <a:fillRect/>
                      </a:stretch>
                    </p:blipFill>
                    <p:spPr bwMode="auto">
                      <a:xfrm>
                        <a:off x="3017841" y="1905000"/>
                        <a:ext cx="6002337" cy="4375150"/>
                      </a:xfrm>
                      <a:prstGeom prst="rect">
                        <a:avLst/>
                      </a:prstGeom>
                      <a:noFill/>
                      <a:ln>
                        <a:noFill/>
                      </a:ln>
                      <a:effec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標題 1"/>
          <p:cNvSpPr>
            <a:spLocks noGrp="1"/>
          </p:cNvSpPr>
          <p:nvPr>
            <p:ph type="title"/>
          </p:nvPr>
        </p:nvSpPr>
        <p:spPr/>
        <p:txBody>
          <a:bodyPr/>
          <a:p>
            <a:endParaRPr lang="zh-TW" altLang="en-US"/>
          </a:p>
        </p:txBody>
      </p:sp>
      <p:pic>
        <p:nvPicPr>
          <p:cNvPr id="4" name="內容版面配置區 3"/>
          <p:cNvPicPr>
            <a:picLocks noChangeAspect="1"/>
          </p:cNvPicPr>
          <p:nvPr>
            <p:ph idx="1"/>
          </p:nvPr>
        </p:nvPicPr>
        <p:blipFill>
          <a:blip r:embed="rId1"/>
          <a:stretch>
            <a:fillRect/>
          </a:stretch>
        </p:blipFill>
        <p:spPr>
          <a:xfrm>
            <a:off x="609600" y="704850"/>
            <a:ext cx="6219825" cy="1971675"/>
          </a:xfrm>
          <a:prstGeom prst="rect">
            <a:avLst/>
          </a:prstGeom>
        </p:spPr>
      </p:pic>
      <p:pic>
        <p:nvPicPr>
          <p:cNvPr id="5" name="圖片 4"/>
          <p:cNvPicPr>
            <a:picLocks noChangeAspect="1"/>
          </p:cNvPicPr>
          <p:nvPr/>
        </p:nvPicPr>
        <p:blipFill>
          <a:blip r:embed="rId2"/>
          <a:stretch>
            <a:fillRect/>
          </a:stretch>
        </p:blipFill>
        <p:spPr>
          <a:xfrm>
            <a:off x="609600" y="2986405"/>
            <a:ext cx="3802380" cy="2697480"/>
          </a:xfrm>
          <a:prstGeom prst="rect">
            <a:avLst/>
          </a:prstGeom>
        </p:spPr>
      </p:pic>
      <p:pic>
        <p:nvPicPr>
          <p:cNvPr id="6" name="圖片 5"/>
          <p:cNvPicPr>
            <a:picLocks noChangeAspect="1"/>
          </p:cNvPicPr>
          <p:nvPr/>
        </p:nvPicPr>
        <p:blipFill>
          <a:blip r:embed="rId3"/>
          <a:stretch>
            <a:fillRect/>
          </a:stretch>
        </p:blipFill>
        <p:spPr>
          <a:xfrm>
            <a:off x="7101205" y="1133475"/>
            <a:ext cx="3970020" cy="1402080"/>
          </a:xfrm>
          <a:prstGeom prst="rect">
            <a:avLst/>
          </a:prstGeom>
        </p:spPr>
      </p:pic>
      <p:pic>
        <p:nvPicPr>
          <p:cNvPr id="8" name="圖片 7"/>
          <p:cNvPicPr>
            <a:picLocks noChangeAspect="1"/>
          </p:cNvPicPr>
          <p:nvPr/>
        </p:nvPicPr>
        <p:blipFill>
          <a:blip r:embed="rId4"/>
          <a:stretch>
            <a:fillRect/>
          </a:stretch>
        </p:blipFill>
        <p:spPr>
          <a:xfrm>
            <a:off x="7101205" y="3584575"/>
            <a:ext cx="2948940" cy="1501140"/>
          </a:xfrm>
          <a:prstGeom prst="rect">
            <a:avLst/>
          </a:prstGeom>
        </p:spPr>
      </p:pic>
    </p:spTree>
  </p:cSld>
  <p:clrMapOvr>
    <a:masterClrMapping/>
  </p:clrMapOvr>
  <p:transition>
    <p:zoom/>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2438400" y="1981200"/>
            <a:ext cx="7217664" cy="1362456"/>
          </a:xfrm>
        </p:spPr>
        <p:txBody>
          <a:bodyPr/>
          <a:lstStyle/>
          <a:p>
            <a:r>
              <a:rPr lang="en-US" altLang="zh-TW" sz="6000" dirty="0">
                <a:latin typeface="Arial" panose="020B0604020202020204" pitchFamily="34" charset="0"/>
                <a:ea typeface="新細明體" panose="02020500000000000000" charset="-120"/>
                <a:cs typeface="Arial" panose="020B0604020202020204" pitchFamily="34" charset="0"/>
              </a:rPr>
              <a:t>Genetic Algorithm</a:t>
            </a:r>
            <a:endParaRPr lang="zh-TW" altLang="en-US" dirty="0"/>
          </a:p>
        </p:txBody>
      </p:sp>
      <p:sp>
        <p:nvSpPr>
          <p:cNvPr id="4" name="投影片編號版面配置區 3"/>
          <p:cNvSpPr>
            <a:spLocks noGrp="1"/>
          </p:cNvSpPr>
          <p:nvPr>
            <p:ph type="sldNum" sz="quarter" idx="12"/>
          </p:nvPr>
        </p:nvSpPr>
        <p:spPr/>
        <p:txBody>
          <a:bodyPr/>
          <a:lstStyle/>
          <a:p>
            <a:pPr>
              <a:defRPr/>
            </a:pPr>
            <a:fld id="{5ADB89F8-2A0E-4B58-ACCB-270A2F4E878B}" type="slidenum">
              <a:rPr lang="zh-TW" altLang="en-US" smtClean="0"/>
            </a:fld>
            <a:endParaRPr lang="en-US" altLang="zh-TW"/>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9" name="Rectangle 2"/>
          <p:cNvSpPr>
            <a:spLocks noGrp="1" noChangeArrowheads="1"/>
          </p:cNvSpPr>
          <p:nvPr>
            <p:ph type="title"/>
          </p:nvPr>
        </p:nvSpPr>
        <p:spPr>
          <a:xfrm>
            <a:off x="533400" y="1219200"/>
            <a:ext cx="5638800" cy="522288"/>
          </a:xfrm>
          <a:noFill/>
        </p:spPr>
        <p:txBody>
          <a:bodyPr vert="horz" wrap="square" lIns="92075" tIns="46038" rIns="92075" bIns="46038" numCol="1" anchor="ctr" anchorCtr="0" compatLnSpc="1"/>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Genetic Algorithm</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123910" name="Rectangle 3"/>
          <p:cNvSpPr>
            <a:spLocks noGrp="1" noChangeArrowheads="1"/>
          </p:cNvSpPr>
          <p:nvPr>
            <p:ph idx="1"/>
          </p:nvPr>
        </p:nvSpPr>
        <p:spPr>
          <a:xfrm>
            <a:off x="533400" y="1828800"/>
            <a:ext cx="10972800" cy="4876800"/>
          </a:xfrm>
          <a:noFill/>
        </p:spPr>
        <p:txBody>
          <a:bodyPr vert="horz" wrap="square" lIns="92075" tIns="46038" rIns="92075" bIns="46038" numCol="1" anchor="t" anchorCtr="0" compatLnSpc="1"/>
          <a:lstStyle/>
          <a:p>
            <a:pPr eaLnBrk="1" hangingPunct="1"/>
            <a:r>
              <a:rPr lang="en-US" altLang="zh-TW" sz="2800" dirty="0">
                <a:latin typeface="Arial" panose="020B0604020202020204" pitchFamily="34" charset="0"/>
                <a:ea typeface="新細明體" panose="02020500000000000000" charset="-120"/>
                <a:cs typeface="Arial" panose="020B0604020202020204" pitchFamily="34" charset="0"/>
              </a:rPr>
              <a:t>GA: based on an analogy to biological evolution</a:t>
            </a:r>
            <a:endParaRPr lang="en-US" altLang="zh-TW" sz="2800" dirty="0">
              <a:latin typeface="Arial" panose="020B0604020202020204" pitchFamily="34" charset="0"/>
              <a:ea typeface="新細明體" panose="02020500000000000000" charset="-120"/>
              <a:cs typeface="Arial" panose="020B0604020202020204" pitchFamily="34" charset="0"/>
            </a:endParaRPr>
          </a:p>
          <a:p>
            <a:pPr eaLnBrk="1" hangingPunct="1"/>
            <a:r>
              <a:rPr lang="en-US" altLang="zh-TW" sz="2800" dirty="0">
                <a:latin typeface="Arial" panose="020B0604020202020204" pitchFamily="34" charset="0"/>
                <a:ea typeface="新細明體" panose="02020500000000000000" charset="-120"/>
                <a:cs typeface="Arial" panose="020B0604020202020204" pitchFamily="34" charset="0"/>
              </a:rPr>
              <a:t>Each rule (solution or chromosome) is represented by a string of bits</a:t>
            </a:r>
            <a:endParaRPr lang="en-US" altLang="zh-TW" sz="2800" dirty="0">
              <a:latin typeface="Arial" panose="020B0604020202020204" pitchFamily="34" charset="0"/>
              <a:ea typeface="新細明體" panose="02020500000000000000" charset="-120"/>
              <a:cs typeface="Arial" panose="020B0604020202020204" pitchFamily="34" charset="0"/>
            </a:endParaRPr>
          </a:p>
          <a:p>
            <a:pPr eaLnBrk="1" hangingPunct="1"/>
            <a:r>
              <a:rPr lang="en-US" altLang="zh-TW" sz="2800" dirty="0">
                <a:latin typeface="Arial" panose="020B0604020202020204" pitchFamily="34" charset="0"/>
                <a:ea typeface="新細明體" panose="02020500000000000000" charset="-120"/>
                <a:cs typeface="Arial" panose="020B0604020202020204" pitchFamily="34" charset="0"/>
              </a:rPr>
              <a:t>An initial population is created consisting of randomly generated rules</a:t>
            </a:r>
            <a:endParaRPr lang="en-US" altLang="zh-TW" sz="2800" dirty="0">
              <a:latin typeface="Arial" panose="020B0604020202020204" pitchFamily="34" charset="0"/>
              <a:ea typeface="新細明體" panose="02020500000000000000" charset="-120"/>
              <a:cs typeface="Arial" panose="020B0604020202020204" pitchFamily="34" charset="0"/>
            </a:endParaRPr>
          </a:p>
          <a:p>
            <a:pPr eaLnBrk="1" hangingPunct="1"/>
            <a:r>
              <a:rPr lang="en-US" altLang="zh-TW" sz="2800" dirty="0">
                <a:latin typeface="Arial" panose="020B0604020202020204" pitchFamily="34" charset="0"/>
                <a:ea typeface="新細明體" panose="02020500000000000000" charset="-120"/>
                <a:cs typeface="Arial" panose="020B0604020202020204" pitchFamily="34" charset="0"/>
              </a:rPr>
              <a:t>Based on the notion of survival of the fittest, a new population is formed to consist of the fittest rules and their </a:t>
            </a:r>
            <a:r>
              <a:rPr lang="en-US" altLang="zh-TW" sz="2800" dirty="0" err="1">
                <a:latin typeface="Arial" panose="020B0604020202020204" pitchFamily="34" charset="0"/>
                <a:ea typeface="新細明體" panose="02020500000000000000" charset="-120"/>
                <a:cs typeface="Arial" panose="020B0604020202020204" pitchFamily="34" charset="0"/>
              </a:rPr>
              <a:t>offsprings</a:t>
            </a:r>
            <a:r>
              <a:rPr lang="en-US" altLang="zh-TW" sz="2800" dirty="0">
                <a:latin typeface="Arial" panose="020B0604020202020204" pitchFamily="34" charset="0"/>
                <a:ea typeface="新細明體" panose="02020500000000000000" charset="-120"/>
                <a:cs typeface="Arial" panose="020B0604020202020204" pitchFamily="34" charset="0"/>
              </a:rPr>
              <a:t>  </a:t>
            </a:r>
            <a:endParaRPr lang="en-US" altLang="zh-TW" sz="2800" dirty="0">
              <a:latin typeface="Arial" panose="020B0604020202020204" pitchFamily="34" charset="0"/>
              <a:ea typeface="新細明體" panose="02020500000000000000" charset="-120"/>
              <a:cs typeface="Arial" panose="020B0604020202020204" pitchFamily="34" charset="0"/>
            </a:endParaRPr>
          </a:p>
          <a:p>
            <a:pPr eaLnBrk="1" hangingPunct="1"/>
            <a:r>
              <a:rPr lang="en-US" altLang="zh-TW" sz="2800" dirty="0">
                <a:latin typeface="Arial" panose="020B0604020202020204" pitchFamily="34" charset="0"/>
                <a:ea typeface="新細明體" panose="02020500000000000000" charset="-120"/>
                <a:cs typeface="Arial" panose="020B0604020202020204" pitchFamily="34" charset="0"/>
              </a:rPr>
              <a:t>The fitness of a rule is represented by its classification accuracy on a set of training examples</a:t>
            </a:r>
            <a:endParaRPr lang="en-US" altLang="zh-TW" sz="2800"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a:xfrm>
            <a:off x="457200" y="914400"/>
            <a:ext cx="8229600" cy="1143000"/>
          </a:xfrm>
          <a:noFill/>
        </p:spPr>
        <p:txBody>
          <a:bodyPr vert="horz" wrap="square" lIns="92075" tIns="46038" rIns="92075" bIns="46038" numCol="1" anchor="ctr" anchorCtr="0" compatLnSpc="1"/>
          <a:lstStyle/>
          <a:p>
            <a:pPr defTabSz="762000"/>
            <a:r>
              <a:rPr lang="en-US" altLang="zh-TW" sz="4800" dirty="0">
                <a:latin typeface="Arial" panose="020B0604020202020204" pitchFamily="34" charset="0"/>
                <a:ea typeface="新細明體" panose="02020500000000000000" charset="-120"/>
                <a:cs typeface="Arial" panose="020B0604020202020204" pitchFamily="34" charset="0"/>
              </a:rPr>
              <a:t>Genetic Algorithm</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124931" name="Rectangle 3"/>
          <p:cNvSpPr>
            <a:spLocks noGrp="1" noChangeArrowheads="1"/>
          </p:cNvSpPr>
          <p:nvPr>
            <p:ph idx="1"/>
          </p:nvPr>
        </p:nvSpPr>
        <p:spPr>
          <a:noFill/>
        </p:spPr>
        <p:txBody>
          <a:bodyPr vert="horz" wrap="square" lIns="92075" tIns="46038" rIns="92075" bIns="46038" numCol="1" anchor="t" anchorCtr="0" compatLnSpc="1"/>
          <a:lstStyle/>
          <a:p>
            <a:pPr defTabSz="762000"/>
            <a:r>
              <a:rPr lang="en-US" altLang="zh-TW" dirty="0">
                <a:latin typeface="Arial" panose="020B0604020202020204" pitchFamily="34" charset="0"/>
                <a:ea typeface="新細明體" panose="02020500000000000000" charset="-120"/>
                <a:cs typeface="Arial" panose="020B0604020202020204" pitchFamily="34" charset="0"/>
              </a:rPr>
              <a:t>Reproduction</a:t>
            </a:r>
            <a:endParaRPr lang="en-US" altLang="zh-TW" dirty="0">
              <a:latin typeface="Arial" panose="020B0604020202020204" pitchFamily="34" charset="0"/>
              <a:ea typeface="新細明體" panose="02020500000000000000" charset="-120"/>
              <a:cs typeface="Arial" panose="020B0604020202020204" pitchFamily="34" charset="0"/>
            </a:endParaRPr>
          </a:p>
          <a:p>
            <a:pPr lvl="1" defTabSz="762000">
              <a:buNone/>
            </a:pPr>
            <a:r>
              <a:rPr lang="en-US" altLang="zh-TW" dirty="0">
                <a:latin typeface="Arial" panose="020B0604020202020204" pitchFamily="34" charset="0"/>
                <a:ea typeface="新細明體" panose="02020500000000000000" charset="-120"/>
                <a:cs typeface="Arial" panose="020B0604020202020204" pitchFamily="34" charset="0"/>
              </a:rPr>
              <a:t>	Produce new generations of improved solutions by selecting higher fitness ratings</a:t>
            </a:r>
            <a:endParaRPr lang="en-US" altLang="zh-TW" dirty="0">
              <a:latin typeface="Arial" panose="020B0604020202020204" pitchFamily="34" charset="0"/>
              <a:ea typeface="新細明體" panose="02020500000000000000" charset="-120"/>
              <a:cs typeface="Arial" panose="020B0604020202020204" pitchFamily="34" charset="0"/>
            </a:endParaRPr>
          </a:p>
          <a:p>
            <a:pPr defTabSz="762000"/>
            <a:r>
              <a:rPr lang="en-US" altLang="zh-TW" dirty="0">
                <a:latin typeface="Arial" panose="020B0604020202020204" pitchFamily="34" charset="0"/>
                <a:ea typeface="新細明體" panose="02020500000000000000" charset="-120"/>
                <a:cs typeface="Arial" panose="020B0604020202020204" pitchFamily="34" charset="0"/>
              </a:rPr>
              <a:t>Crossover</a:t>
            </a:r>
            <a:endParaRPr lang="en-US" altLang="zh-TW" dirty="0">
              <a:latin typeface="Arial" panose="020B0604020202020204" pitchFamily="34" charset="0"/>
              <a:ea typeface="新細明體" panose="02020500000000000000" charset="-120"/>
              <a:cs typeface="Arial" panose="020B0604020202020204" pitchFamily="34" charset="0"/>
            </a:endParaRPr>
          </a:p>
          <a:p>
            <a:pPr lvl="1" defTabSz="762000">
              <a:buNone/>
            </a:pPr>
            <a:r>
              <a:rPr lang="en-US" altLang="zh-TW" dirty="0">
                <a:latin typeface="Arial" panose="020B0604020202020204" pitchFamily="34" charset="0"/>
                <a:ea typeface="新細明體" panose="02020500000000000000" charset="-120"/>
                <a:cs typeface="Arial" panose="020B0604020202020204" pitchFamily="34" charset="0"/>
              </a:rPr>
              <a:t>	Choose a random position on the string and exchange the segments of both strings</a:t>
            </a:r>
            <a:endParaRPr lang="en-US" altLang="zh-TW" dirty="0">
              <a:latin typeface="Arial" panose="020B0604020202020204" pitchFamily="34" charset="0"/>
              <a:ea typeface="新細明體" panose="02020500000000000000" charset="-120"/>
              <a:cs typeface="Arial" panose="020B0604020202020204" pitchFamily="34" charset="0"/>
            </a:endParaRPr>
          </a:p>
          <a:p>
            <a:pPr defTabSz="762000"/>
            <a:r>
              <a:rPr lang="en-US" altLang="zh-TW" dirty="0">
                <a:latin typeface="Arial" panose="020B0604020202020204" pitchFamily="34" charset="0"/>
                <a:ea typeface="新細明體" panose="02020500000000000000" charset="-120"/>
                <a:cs typeface="Arial" panose="020B0604020202020204" pitchFamily="34" charset="0"/>
              </a:rPr>
              <a:t>Mutation</a:t>
            </a:r>
            <a:endParaRPr lang="en-US" altLang="zh-TW" dirty="0">
              <a:latin typeface="Arial" panose="020B0604020202020204" pitchFamily="34" charset="0"/>
              <a:ea typeface="新細明體" panose="02020500000000000000" charset="-120"/>
              <a:cs typeface="Arial" panose="020B0604020202020204" pitchFamily="34" charset="0"/>
            </a:endParaRPr>
          </a:p>
          <a:p>
            <a:pPr lvl="1" defTabSz="762000">
              <a:buNone/>
            </a:pPr>
            <a:r>
              <a:rPr lang="en-US" altLang="zh-TW" dirty="0">
                <a:latin typeface="Arial" panose="020B0604020202020204" pitchFamily="34" charset="0"/>
                <a:ea typeface="新細明體" panose="02020500000000000000" charset="-120"/>
                <a:cs typeface="Arial" panose="020B0604020202020204" pitchFamily="34" charset="0"/>
              </a:rPr>
              <a:t>	Change a 1 to 0 or a 0 to 1</a:t>
            </a:r>
            <a:endParaRPr lang="en-US" altLang="zh-TW"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noFill/>
        </p:spPr>
        <p:txBody>
          <a:bodyPr vert="horz" wrap="square" lIns="92075" tIns="46038" rIns="92075" bIns="46038" numCol="1" anchor="ctr" anchorCtr="0" compatLnSpc="1"/>
          <a:lstStyle/>
          <a:p>
            <a:pPr defTabSz="762000"/>
            <a:r>
              <a:rPr lang="en-US" altLang="zh-TW" sz="4800" dirty="0">
                <a:latin typeface="Arial" panose="020B0604020202020204" pitchFamily="34" charset="0"/>
                <a:ea typeface="新細明體" panose="02020500000000000000" charset="-120"/>
                <a:cs typeface="Arial" panose="020B0604020202020204" pitchFamily="34" charset="0"/>
              </a:rPr>
              <a:t>Feature </a:t>
            </a:r>
            <a:r>
              <a:rPr lang="en-US" altLang="zh-TW" sz="4800" dirty="0" err="1">
                <a:latin typeface="Arial" panose="020B0604020202020204" pitchFamily="34" charset="0"/>
                <a:ea typeface="新細明體" panose="02020500000000000000" charset="-120"/>
                <a:cs typeface="Arial" panose="020B0604020202020204" pitchFamily="34" charset="0"/>
              </a:rPr>
              <a:t>Seletion</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125955" name="Rectangle 3"/>
          <p:cNvSpPr>
            <a:spLocks noGrp="1" noChangeArrowheads="1"/>
          </p:cNvSpPr>
          <p:nvPr>
            <p:ph idx="1"/>
          </p:nvPr>
        </p:nvSpPr>
        <p:spPr>
          <a:noFill/>
        </p:spPr>
        <p:txBody>
          <a:bodyPr vert="horz" wrap="square" lIns="92075" tIns="46038" rIns="92075" bIns="46038" numCol="1" anchor="t" anchorCtr="0" compatLnSpc="1"/>
          <a:lstStyle/>
          <a:p>
            <a:pPr defTabSz="762000"/>
            <a:r>
              <a:rPr lang="en-US" altLang="zh-TW" dirty="0">
                <a:latin typeface="Arial" panose="020B0604020202020204" pitchFamily="34" charset="0"/>
                <a:ea typeface="新細明體" panose="02020500000000000000" charset="-120"/>
                <a:cs typeface="Arial" panose="020B0604020202020204" pitchFamily="34" charset="0"/>
              </a:rPr>
              <a:t>The selected features are represented as 101010</a:t>
            </a:r>
            <a:endParaRPr lang="en-US" altLang="zh-TW" dirty="0">
              <a:latin typeface="Arial" panose="020B0604020202020204" pitchFamily="34" charset="0"/>
              <a:ea typeface="新細明體" panose="02020500000000000000" charset="-120"/>
              <a:cs typeface="Arial" panose="020B0604020202020204" pitchFamily="34" charset="0"/>
            </a:endParaRPr>
          </a:p>
          <a:p>
            <a:pPr defTabSz="762000"/>
            <a:r>
              <a:rPr lang="en-US" altLang="zh-TW" dirty="0">
                <a:latin typeface="Arial" panose="020B0604020202020204" pitchFamily="34" charset="0"/>
                <a:ea typeface="新細明體" panose="02020500000000000000" charset="-120"/>
                <a:cs typeface="Arial" panose="020B0604020202020204" pitchFamily="34" charset="0"/>
              </a:rPr>
              <a:t>Step 1: Randomly select four chromosomes</a:t>
            </a:r>
            <a:endParaRPr lang="en-US" altLang="zh-TW" dirty="0">
              <a:latin typeface="Arial" panose="020B0604020202020204" pitchFamily="34" charset="0"/>
              <a:ea typeface="新細明體" panose="02020500000000000000" charset="-120"/>
              <a:cs typeface="Arial" panose="020B0604020202020204" pitchFamily="34" charset="0"/>
            </a:endParaRPr>
          </a:p>
          <a:p>
            <a:pPr lvl="1" defTabSz="762000">
              <a:buNone/>
            </a:pPr>
            <a:r>
              <a:rPr lang="en-US" altLang="zh-TW" dirty="0">
                <a:latin typeface="Arial" panose="020B0604020202020204" pitchFamily="34" charset="0"/>
                <a:ea typeface="新細明體" panose="02020500000000000000" charset="-120"/>
                <a:cs typeface="Arial" panose="020B0604020202020204" pitchFamily="34" charset="0"/>
              </a:rPr>
              <a:t>	(A) 110100 (score=0.2)</a:t>
            </a:r>
            <a:endParaRPr lang="en-US" altLang="zh-TW" dirty="0">
              <a:latin typeface="Arial" panose="020B0604020202020204" pitchFamily="34" charset="0"/>
              <a:ea typeface="新細明體" panose="02020500000000000000" charset="-120"/>
              <a:cs typeface="Arial" panose="020B0604020202020204" pitchFamily="34" charset="0"/>
            </a:endParaRPr>
          </a:p>
          <a:p>
            <a:pPr lvl="1" defTabSz="762000">
              <a:buNone/>
            </a:pPr>
            <a:r>
              <a:rPr lang="en-US" altLang="zh-TW" dirty="0">
                <a:latin typeface="Arial" panose="020B0604020202020204" pitchFamily="34" charset="0"/>
                <a:ea typeface="新細明體" panose="02020500000000000000" charset="-120"/>
                <a:cs typeface="Arial" panose="020B0604020202020204" pitchFamily="34" charset="0"/>
              </a:rPr>
              <a:t>	(B) 111101 (score=0.2)</a:t>
            </a:r>
            <a:endParaRPr lang="en-US" altLang="zh-TW" dirty="0">
              <a:latin typeface="Arial" panose="020B0604020202020204" pitchFamily="34" charset="0"/>
              <a:ea typeface="新細明體" panose="02020500000000000000" charset="-120"/>
              <a:cs typeface="Arial" panose="020B0604020202020204" pitchFamily="34" charset="0"/>
            </a:endParaRPr>
          </a:p>
          <a:p>
            <a:pPr lvl="1" defTabSz="762000">
              <a:buNone/>
            </a:pPr>
            <a:r>
              <a:rPr lang="en-US" altLang="zh-TW" dirty="0">
                <a:latin typeface="Arial" panose="020B0604020202020204" pitchFamily="34" charset="0"/>
                <a:ea typeface="新細明體" panose="02020500000000000000" charset="-120"/>
                <a:cs typeface="Arial" panose="020B0604020202020204" pitchFamily="34" charset="0"/>
              </a:rPr>
              <a:t>	(C) 011011 (score=0.8)</a:t>
            </a:r>
            <a:endParaRPr lang="en-US" altLang="zh-TW" dirty="0">
              <a:latin typeface="Arial" panose="020B0604020202020204" pitchFamily="34" charset="0"/>
              <a:ea typeface="新細明體" panose="02020500000000000000" charset="-120"/>
              <a:cs typeface="Arial" panose="020B0604020202020204" pitchFamily="34" charset="0"/>
            </a:endParaRPr>
          </a:p>
          <a:p>
            <a:pPr lvl="1" defTabSz="762000">
              <a:buNone/>
            </a:pPr>
            <a:r>
              <a:rPr lang="en-US" altLang="zh-TW" dirty="0">
                <a:latin typeface="Arial" panose="020B0604020202020204" pitchFamily="34" charset="0"/>
                <a:ea typeface="新細明體" panose="02020500000000000000" charset="-120"/>
                <a:cs typeface="Arial" panose="020B0604020202020204" pitchFamily="34" charset="0"/>
              </a:rPr>
              <a:t>	(D) 101100 (score=0.6)</a:t>
            </a:r>
            <a:endParaRPr lang="en-US" altLang="zh-TW"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noFill/>
        </p:spPr>
        <p:txBody>
          <a:bodyPr vert="horz" wrap="square" lIns="92075" tIns="46038" rIns="92075" bIns="46038" numCol="1" anchor="ctr" anchorCtr="0" compatLnSpc="1"/>
          <a:lstStyle/>
          <a:p>
            <a:pPr defTabSz="762000"/>
            <a:r>
              <a:rPr lang="en-US" altLang="zh-TW" sz="4800" dirty="0">
                <a:latin typeface="Arial" panose="020B0604020202020204" pitchFamily="34" charset="0"/>
                <a:ea typeface="新細明體" panose="02020500000000000000" charset="-120"/>
                <a:cs typeface="Arial" panose="020B0604020202020204" pitchFamily="34" charset="0"/>
              </a:rPr>
              <a:t>Feature </a:t>
            </a:r>
            <a:r>
              <a:rPr lang="en-US" altLang="zh-TW" sz="4800" dirty="0" err="1">
                <a:latin typeface="Arial" panose="020B0604020202020204" pitchFamily="34" charset="0"/>
                <a:ea typeface="新細明體" panose="02020500000000000000" charset="-120"/>
                <a:cs typeface="Arial" panose="020B0604020202020204" pitchFamily="34" charset="0"/>
              </a:rPr>
              <a:t>Seletion</a:t>
            </a:r>
            <a:r>
              <a:rPr lang="en-US" altLang="zh-TW" sz="4800" dirty="0">
                <a:latin typeface="Arial" panose="020B0604020202020204" pitchFamily="34" charset="0"/>
                <a:ea typeface="新細明體" panose="02020500000000000000" charset="-120"/>
                <a:cs typeface="Arial" panose="020B0604020202020204" pitchFamily="34" charset="0"/>
              </a:rPr>
              <a:t> (Cont.)</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126979" name="Rectangle 3"/>
          <p:cNvSpPr>
            <a:spLocks noGrp="1" noChangeArrowheads="1"/>
          </p:cNvSpPr>
          <p:nvPr>
            <p:ph idx="1"/>
          </p:nvPr>
        </p:nvSpPr>
        <p:spPr>
          <a:noFill/>
        </p:spPr>
        <p:txBody>
          <a:bodyPr vert="horz" wrap="square" lIns="92075" tIns="46038" rIns="92075" bIns="46038" numCol="1" anchor="t" anchorCtr="0" compatLnSpc="1"/>
          <a:lstStyle/>
          <a:p>
            <a:pPr defTabSz="762000"/>
            <a:r>
              <a:rPr lang="en-US" altLang="zh-TW" dirty="0">
                <a:latin typeface="Arial" panose="020B0604020202020204" pitchFamily="34" charset="0"/>
                <a:ea typeface="新細明體" panose="02020500000000000000" charset="-120"/>
                <a:cs typeface="Arial" panose="020B0604020202020204" pitchFamily="34" charset="0"/>
              </a:rPr>
              <a:t>Step 2: Delete (A) and (B) for having low scores, and call (C) and (D) parents</a:t>
            </a:r>
            <a:endParaRPr lang="en-US" altLang="zh-TW" dirty="0">
              <a:latin typeface="Arial" panose="020B0604020202020204" pitchFamily="34" charset="0"/>
              <a:ea typeface="新細明體" panose="02020500000000000000" charset="-120"/>
              <a:cs typeface="Arial" panose="020B0604020202020204" pitchFamily="34" charset="0"/>
            </a:endParaRPr>
          </a:p>
          <a:p>
            <a:pPr defTabSz="762000"/>
            <a:r>
              <a:rPr lang="en-US" altLang="zh-TW" dirty="0">
                <a:latin typeface="Arial" panose="020B0604020202020204" pitchFamily="34" charset="0"/>
                <a:ea typeface="新細明體" panose="02020500000000000000" charset="-120"/>
                <a:cs typeface="Arial" panose="020B0604020202020204" pitchFamily="34" charset="0"/>
              </a:rPr>
              <a:t>Step 3:Mate the parents “genes” through crossover</a:t>
            </a:r>
            <a:endParaRPr lang="en-US" altLang="zh-TW" dirty="0">
              <a:latin typeface="Arial" panose="020B0604020202020204" pitchFamily="34" charset="0"/>
              <a:ea typeface="新細明體" panose="02020500000000000000" charset="-120"/>
              <a:cs typeface="Arial" panose="020B0604020202020204" pitchFamily="34" charset="0"/>
            </a:endParaRPr>
          </a:p>
          <a:p>
            <a:pPr lvl="1" defTabSz="762000">
              <a:buNone/>
            </a:pPr>
            <a:r>
              <a:rPr lang="en-US" altLang="zh-TW" dirty="0">
                <a:latin typeface="Arial" panose="020B0604020202020204" pitchFamily="34" charset="0"/>
                <a:ea typeface="新細明體" panose="02020500000000000000" charset="-120"/>
                <a:cs typeface="Arial" panose="020B0604020202020204" pitchFamily="34" charset="0"/>
              </a:rPr>
              <a:t>	</a:t>
            </a:r>
            <a:r>
              <a:rPr lang="en-US" altLang="zh-TW" dirty="0">
                <a:solidFill>
                  <a:schemeClr val="accent2"/>
                </a:solidFill>
                <a:latin typeface="Arial" panose="020B0604020202020204" pitchFamily="34" charset="0"/>
                <a:ea typeface="新細明體" panose="02020500000000000000" charset="-120"/>
                <a:cs typeface="Arial" panose="020B0604020202020204" pitchFamily="34" charset="0"/>
              </a:rPr>
              <a:t>(C) 01:1011</a:t>
            </a:r>
            <a:r>
              <a:rPr lang="zh-TW" altLang="en-US" dirty="0">
                <a:solidFill>
                  <a:schemeClr val="accent2"/>
                </a:solidFill>
                <a:latin typeface="Arial" panose="020B0604020202020204" pitchFamily="34" charset="0"/>
                <a:ea typeface="新細明體" panose="02020500000000000000" charset="-120"/>
                <a:cs typeface="Arial" panose="020B0604020202020204" pitchFamily="34" charset="0"/>
              </a:rPr>
              <a:t> </a:t>
            </a:r>
            <a:r>
              <a:rPr lang="en-US" altLang="zh-TW" dirty="0">
                <a:solidFill>
                  <a:schemeClr val="accent2"/>
                </a:solidFill>
                <a:latin typeface="Arial" panose="020B0604020202020204" pitchFamily="34" charset="0"/>
                <a:ea typeface="新細明體" panose="02020500000000000000" charset="-120"/>
                <a:cs typeface="Arial" panose="020B0604020202020204" pitchFamily="34" charset="0"/>
              </a:rPr>
              <a:t>(score=0.8)</a:t>
            </a:r>
            <a:endParaRPr lang="en-US" altLang="zh-TW" dirty="0">
              <a:solidFill>
                <a:schemeClr val="accent2"/>
              </a:solidFill>
              <a:latin typeface="Arial" panose="020B0604020202020204" pitchFamily="34" charset="0"/>
              <a:ea typeface="新細明體" panose="02020500000000000000" charset="-120"/>
              <a:cs typeface="Arial" panose="020B0604020202020204" pitchFamily="34" charset="0"/>
            </a:endParaRPr>
          </a:p>
          <a:p>
            <a:pPr lvl="1" defTabSz="762000">
              <a:buNone/>
            </a:pPr>
            <a:r>
              <a:rPr lang="en-US" altLang="zh-TW" dirty="0">
                <a:solidFill>
                  <a:schemeClr val="accent2"/>
                </a:solidFill>
                <a:latin typeface="Arial" panose="020B0604020202020204" pitchFamily="34" charset="0"/>
                <a:ea typeface="新細明體" panose="02020500000000000000" charset="-120"/>
                <a:cs typeface="Arial" panose="020B0604020202020204" pitchFamily="34" charset="0"/>
              </a:rPr>
              <a:t>	(D) 10:1100</a:t>
            </a:r>
            <a:r>
              <a:rPr lang="zh-TW" altLang="en-US" dirty="0">
                <a:solidFill>
                  <a:schemeClr val="accent2"/>
                </a:solidFill>
                <a:latin typeface="Arial" panose="020B0604020202020204" pitchFamily="34" charset="0"/>
                <a:ea typeface="新細明體" panose="02020500000000000000" charset="-120"/>
                <a:cs typeface="Arial" panose="020B0604020202020204" pitchFamily="34" charset="0"/>
              </a:rPr>
              <a:t> </a:t>
            </a:r>
            <a:r>
              <a:rPr lang="en-US" altLang="zh-TW" dirty="0">
                <a:solidFill>
                  <a:schemeClr val="accent2"/>
                </a:solidFill>
                <a:latin typeface="Arial" panose="020B0604020202020204" pitchFamily="34" charset="0"/>
                <a:ea typeface="新細明體" panose="02020500000000000000" charset="-120"/>
                <a:cs typeface="Arial" panose="020B0604020202020204" pitchFamily="34" charset="0"/>
              </a:rPr>
              <a:t>(score=0.6)</a:t>
            </a:r>
            <a:endParaRPr lang="en-US" altLang="zh-TW" dirty="0">
              <a:solidFill>
                <a:schemeClr val="accent2"/>
              </a:solidFill>
              <a:latin typeface="Arial" panose="020B0604020202020204" pitchFamily="34" charset="0"/>
              <a:ea typeface="新細明體" panose="02020500000000000000" charset="-120"/>
              <a:cs typeface="Arial" panose="020B0604020202020204" pitchFamily="34" charset="0"/>
            </a:endParaRPr>
          </a:p>
          <a:p>
            <a:pPr lvl="1" defTabSz="762000">
              <a:buNone/>
            </a:pPr>
            <a:r>
              <a:rPr lang="en-US" altLang="zh-TW" dirty="0">
                <a:latin typeface="Arial" panose="020B0604020202020204" pitchFamily="34" charset="0"/>
                <a:ea typeface="新細明體" panose="02020500000000000000" charset="-120"/>
                <a:cs typeface="Arial" panose="020B0604020202020204" pitchFamily="34" charset="0"/>
              </a:rPr>
              <a:t>	(E) 011100 (score=0.6)</a:t>
            </a:r>
            <a:endParaRPr lang="en-US" altLang="zh-TW" dirty="0">
              <a:latin typeface="Arial" panose="020B0604020202020204" pitchFamily="34" charset="0"/>
              <a:ea typeface="新細明體" panose="02020500000000000000" charset="-120"/>
              <a:cs typeface="Arial" panose="020B0604020202020204" pitchFamily="34" charset="0"/>
            </a:endParaRPr>
          </a:p>
          <a:p>
            <a:pPr lvl="1" defTabSz="762000">
              <a:buNone/>
            </a:pPr>
            <a:r>
              <a:rPr lang="en-US" altLang="zh-TW" dirty="0">
                <a:latin typeface="Arial" panose="020B0604020202020204" pitchFamily="34" charset="0"/>
                <a:ea typeface="新細明體" panose="02020500000000000000" charset="-120"/>
                <a:cs typeface="Arial" panose="020B0604020202020204" pitchFamily="34" charset="0"/>
              </a:rPr>
              <a:t>	(F) 101011 (score=0.9)</a:t>
            </a:r>
            <a:endParaRPr lang="en-US" altLang="zh-TW"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noFill/>
        </p:spPr>
        <p:txBody>
          <a:bodyPr vert="horz" wrap="square" lIns="92075" tIns="46038" rIns="92075" bIns="46038" numCol="1" anchor="ctr" anchorCtr="0" compatLnSpc="1"/>
          <a:lstStyle/>
          <a:p>
            <a:pPr defTabSz="762000"/>
            <a:r>
              <a:rPr lang="en-US" altLang="zh-TW" sz="4800" dirty="0">
                <a:latin typeface="Arial" panose="020B0604020202020204" pitchFamily="34" charset="0"/>
                <a:ea typeface="新細明體" panose="02020500000000000000" charset="-120"/>
                <a:cs typeface="Arial" panose="020B0604020202020204" pitchFamily="34" charset="0"/>
              </a:rPr>
              <a:t>Feature </a:t>
            </a:r>
            <a:r>
              <a:rPr lang="en-US" altLang="zh-TW" sz="4800" dirty="0" err="1">
                <a:latin typeface="Arial" panose="020B0604020202020204" pitchFamily="34" charset="0"/>
                <a:ea typeface="新細明體" panose="02020500000000000000" charset="-120"/>
                <a:cs typeface="Arial" panose="020B0604020202020204" pitchFamily="34" charset="0"/>
              </a:rPr>
              <a:t>Seletion</a:t>
            </a:r>
            <a:r>
              <a:rPr lang="en-US" altLang="zh-TW" sz="4800" dirty="0">
                <a:latin typeface="Arial" panose="020B0604020202020204" pitchFamily="34" charset="0"/>
                <a:ea typeface="新細明體" panose="02020500000000000000" charset="-120"/>
                <a:cs typeface="Arial" panose="020B0604020202020204" pitchFamily="34" charset="0"/>
              </a:rPr>
              <a:t> (Cont.)</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128003" name="Rectangle 3"/>
          <p:cNvSpPr>
            <a:spLocks noGrp="1" noChangeArrowheads="1"/>
          </p:cNvSpPr>
          <p:nvPr>
            <p:ph idx="1"/>
          </p:nvPr>
        </p:nvSpPr>
        <p:spPr>
          <a:xfrm>
            <a:off x="578864" y="1981200"/>
            <a:ext cx="9936736" cy="4114800"/>
          </a:xfrm>
          <a:noFill/>
        </p:spPr>
        <p:txBody>
          <a:bodyPr vert="horz" wrap="square" lIns="92075" tIns="46038" rIns="92075" bIns="46038" numCol="1" anchor="t" anchorCtr="0" compatLnSpc="1"/>
          <a:lstStyle/>
          <a:p>
            <a:pPr defTabSz="762000"/>
            <a:r>
              <a:rPr lang="en-US" altLang="zh-TW" dirty="0">
                <a:latin typeface="Arial" panose="020B0604020202020204" pitchFamily="34" charset="0"/>
                <a:ea typeface="新細明體" panose="02020500000000000000" charset="-120"/>
                <a:cs typeface="Arial" panose="020B0604020202020204" pitchFamily="34" charset="0"/>
              </a:rPr>
              <a:t>Step 4: Now copy the original (C) and (F)</a:t>
            </a:r>
            <a:endParaRPr lang="en-US" altLang="zh-TW" dirty="0">
              <a:latin typeface="Arial" panose="020B0604020202020204" pitchFamily="34" charset="0"/>
              <a:ea typeface="新細明體" panose="02020500000000000000" charset="-120"/>
              <a:cs typeface="Arial" panose="020B0604020202020204" pitchFamily="34" charset="0"/>
            </a:endParaRPr>
          </a:p>
          <a:p>
            <a:pPr defTabSz="762000"/>
            <a:r>
              <a:rPr lang="en-US" altLang="zh-TW" dirty="0">
                <a:latin typeface="Arial" panose="020B0604020202020204" pitchFamily="34" charset="0"/>
                <a:ea typeface="新細明體" panose="02020500000000000000" charset="-120"/>
                <a:cs typeface="Arial" panose="020B0604020202020204" pitchFamily="34" charset="0"/>
              </a:rPr>
              <a:t>Step 5:Mate the parents</a:t>
            </a:r>
            <a:endParaRPr lang="en-US" altLang="zh-TW" dirty="0">
              <a:latin typeface="Arial" panose="020B0604020202020204" pitchFamily="34" charset="0"/>
              <a:ea typeface="新細明體" panose="02020500000000000000" charset="-120"/>
              <a:cs typeface="Arial" panose="020B0604020202020204" pitchFamily="34" charset="0"/>
            </a:endParaRPr>
          </a:p>
          <a:p>
            <a:pPr lvl="1" defTabSz="762000">
              <a:buNone/>
            </a:pPr>
            <a:r>
              <a:rPr lang="en-US" altLang="zh-TW" dirty="0">
                <a:latin typeface="Arial" panose="020B0604020202020204" pitchFamily="34" charset="0"/>
                <a:ea typeface="新細明體" panose="02020500000000000000" charset="-120"/>
                <a:cs typeface="Arial" panose="020B0604020202020204" pitchFamily="34" charset="0"/>
              </a:rPr>
              <a:t>	</a:t>
            </a:r>
            <a:r>
              <a:rPr lang="en-US" altLang="zh-TW" dirty="0">
                <a:solidFill>
                  <a:schemeClr val="accent2"/>
                </a:solidFill>
                <a:latin typeface="Arial" panose="020B0604020202020204" pitchFamily="34" charset="0"/>
                <a:ea typeface="新細明體" panose="02020500000000000000" charset="-120"/>
                <a:cs typeface="Arial" panose="020B0604020202020204" pitchFamily="34" charset="0"/>
              </a:rPr>
              <a:t>(C) 01101</a:t>
            </a:r>
            <a:r>
              <a:rPr lang="en-US" altLang="zh-TW" dirty="0">
                <a:solidFill>
                  <a:srgbClr val="FFC000"/>
                </a:solidFill>
                <a:latin typeface="Arial" panose="020B0604020202020204" pitchFamily="34" charset="0"/>
                <a:ea typeface="新細明體" panose="02020500000000000000" charset="-120"/>
                <a:cs typeface="Arial" panose="020B0604020202020204" pitchFamily="34" charset="0"/>
              </a:rPr>
              <a:t>1</a:t>
            </a:r>
            <a:r>
              <a:rPr lang="zh-TW" altLang="en-US" dirty="0">
                <a:solidFill>
                  <a:schemeClr val="accent2"/>
                </a:solidFill>
                <a:latin typeface="Arial" panose="020B0604020202020204" pitchFamily="34" charset="0"/>
                <a:ea typeface="新細明體" panose="02020500000000000000" charset="-120"/>
                <a:cs typeface="Arial" panose="020B0604020202020204" pitchFamily="34" charset="0"/>
              </a:rPr>
              <a:t> </a:t>
            </a:r>
            <a:r>
              <a:rPr lang="en-US" altLang="zh-TW" dirty="0">
                <a:solidFill>
                  <a:schemeClr val="accent2"/>
                </a:solidFill>
                <a:latin typeface="Arial" panose="020B0604020202020204" pitchFamily="34" charset="0"/>
                <a:ea typeface="新細明體" panose="02020500000000000000" charset="-120"/>
                <a:cs typeface="Arial" panose="020B0604020202020204" pitchFamily="34" charset="0"/>
              </a:rPr>
              <a:t>(score=0.8)</a:t>
            </a:r>
            <a:endParaRPr lang="en-US" altLang="zh-TW" dirty="0">
              <a:solidFill>
                <a:schemeClr val="accent2"/>
              </a:solidFill>
              <a:latin typeface="Arial" panose="020B0604020202020204" pitchFamily="34" charset="0"/>
              <a:ea typeface="新細明體" panose="02020500000000000000" charset="-120"/>
              <a:cs typeface="Arial" panose="020B0604020202020204" pitchFamily="34" charset="0"/>
            </a:endParaRPr>
          </a:p>
          <a:p>
            <a:pPr lvl="1" defTabSz="762000">
              <a:buNone/>
            </a:pPr>
            <a:r>
              <a:rPr lang="en-US" altLang="zh-TW" dirty="0">
                <a:solidFill>
                  <a:schemeClr val="accent2"/>
                </a:solidFill>
                <a:latin typeface="Arial" panose="020B0604020202020204" pitchFamily="34" charset="0"/>
                <a:ea typeface="新細明體" panose="02020500000000000000" charset="-120"/>
                <a:cs typeface="Arial" panose="020B0604020202020204" pitchFamily="34" charset="0"/>
              </a:rPr>
              <a:t>	(F) 101</a:t>
            </a:r>
            <a:r>
              <a:rPr lang="en-US" altLang="zh-TW" dirty="0">
                <a:solidFill>
                  <a:srgbClr val="FFC000"/>
                </a:solidFill>
                <a:latin typeface="Arial" panose="020B0604020202020204" pitchFamily="34" charset="0"/>
                <a:ea typeface="新細明體" panose="02020500000000000000" charset="-120"/>
                <a:cs typeface="Arial" panose="020B0604020202020204" pitchFamily="34" charset="0"/>
              </a:rPr>
              <a:t>0</a:t>
            </a:r>
            <a:r>
              <a:rPr lang="en-US" altLang="zh-TW" dirty="0">
                <a:solidFill>
                  <a:schemeClr val="accent2"/>
                </a:solidFill>
                <a:latin typeface="Arial" panose="020B0604020202020204" pitchFamily="34" charset="0"/>
                <a:ea typeface="新細明體" panose="02020500000000000000" charset="-120"/>
                <a:cs typeface="Arial" panose="020B0604020202020204" pitchFamily="34" charset="0"/>
              </a:rPr>
              <a:t>11</a:t>
            </a:r>
            <a:r>
              <a:rPr lang="zh-TW" altLang="en-US" dirty="0">
                <a:solidFill>
                  <a:schemeClr val="accent2"/>
                </a:solidFill>
                <a:latin typeface="Arial" panose="020B0604020202020204" pitchFamily="34" charset="0"/>
                <a:ea typeface="新細明體" panose="02020500000000000000" charset="-120"/>
                <a:cs typeface="Arial" panose="020B0604020202020204" pitchFamily="34" charset="0"/>
              </a:rPr>
              <a:t> </a:t>
            </a:r>
            <a:r>
              <a:rPr lang="en-US" altLang="zh-TW" dirty="0">
                <a:solidFill>
                  <a:schemeClr val="accent2"/>
                </a:solidFill>
                <a:latin typeface="Arial" panose="020B0604020202020204" pitchFamily="34" charset="0"/>
                <a:ea typeface="新細明體" panose="02020500000000000000" charset="-120"/>
                <a:cs typeface="Arial" panose="020B0604020202020204" pitchFamily="34" charset="0"/>
              </a:rPr>
              <a:t>(score=0.9)</a:t>
            </a:r>
            <a:endParaRPr lang="en-US" altLang="zh-TW" dirty="0">
              <a:solidFill>
                <a:schemeClr val="accent2"/>
              </a:solidFill>
              <a:latin typeface="Arial" panose="020B0604020202020204" pitchFamily="34" charset="0"/>
              <a:ea typeface="新細明體" panose="02020500000000000000" charset="-120"/>
              <a:cs typeface="Arial" panose="020B0604020202020204" pitchFamily="34" charset="0"/>
            </a:endParaRPr>
          </a:p>
          <a:p>
            <a:pPr lvl="1" defTabSz="762000">
              <a:buNone/>
            </a:pPr>
            <a:r>
              <a:rPr lang="en-US" altLang="zh-TW" dirty="0">
                <a:latin typeface="Arial" panose="020B0604020202020204" pitchFamily="34" charset="0"/>
                <a:ea typeface="新細明體" panose="02020500000000000000" charset="-120"/>
                <a:cs typeface="Arial" panose="020B0604020202020204" pitchFamily="34" charset="0"/>
              </a:rPr>
              <a:t>	(G) 01101</a:t>
            </a:r>
            <a:r>
              <a:rPr lang="en-US" altLang="zh-TW" dirty="0">
                <a:solidFill>
                  <a:srgbClr val="FFC000"/>
                </a:solidFill>
                <a:latin typeface="Arial" panose="020B0604020202020204" pitchFamily="34" charset="0"/>
                <a:ea typeface="新細明體" panose="02020500000000000000" charset="-120"/>
                <a:cs typeface="Arial" panose="020B0604020202020204" pitchFamily="34" charset="0"/>
              </a:rPr>
              <a:t>0</a:t>
            </a:r>
            <a:r>
              <a:rPr lang="en-US" altLang="zh-TW" dirty="0">
                <a:latin typeface="Arial" panose="020B0604020202020204" pitchFamily="34" charset="0"/>
                <a:ea typeface="新細明體" panose="02020500000000000000" charset="-120"/>
                <a:cs typeface="Arial" panose="020B0604020202020204" pitchFamily="34" charset="0"/>
              </a:rPr>
              <a:t> (score=0.9)</a:t>
            </a:r>
            <a:endParaRPr lang="en-US" altLang="zh-TW" dirty="0">
              <a:latin typeface="Arial" panose="020B0604020202020204" pitchFamily="34" charset="0"/>
              <a:ea typeface="新細明體" panose="02020500000000000000" charset="-120"/>
              <a:cs typeface="Arial" panose="020B0604020202020204" pitchFamily="34" charset="0"/>
            </a:endParaRPr>
          </a:p>
          <a:p>
            <a:pPr lvl="1" defTabSz="762000">
              <a:buNone/>
            </a:pPr>
            <a:r>
              <a:rPr lang="en-US" altLang="zh-TW" dirty="0">
                <a:latin typeface="Arial" panose="020B0604020202020204" pitchFamily="34" charset="0"/>
                <a:ea typeface="新細明體" panose="02020500000000000000" charset="-120"/>
                <a:cs typeface="Arial" panose="020B0604020202020204" pitchFamily="34" charset="0"/>
              </a:rPr>
              <a:t>	(H) 101</a:t>
            </a:r>
            <a:r>
              <a:rPr lang="en-US" altLang="zh-TW" dirty="0">
                <a:solidFill>
                  <a:srgbClr val="FFC000"/>
                </a:solidFill>
                <a:latin typeface="Arial" panose="020B0604020202020204" pitchFamily="34" charset="0"/>
                <a:ea typeface="新細明體" panose="02020500000000000000" charset="-120"/>
                <a:cs typeface="Arial" panose="020B0604020202020204" pitchFamily="34" charset="0"/>
              </a:rPr>
              <a:t>1</a:t>
            </a:r>
            <a:r>
              <a:rPr lang="en-US" altLang="zh-TW" dirty="0">
                <a:latin typeface="Arial" panose="020B0604020202020204" pitchFamily="34" charset="0"/>
                <a:ea typeface="新細明體" panose="02020500000000000000" charset="-120"/>
                <a:cs typeface="Arial" panose="020B0604020202020204" pitchFamily="34" charset="0"/>
              </a:rPr>
              <a:t>11 (score=0.7)</a:t>
            </a:r>
            <a:endParaRPr lang="en-US" altLang="zh-TW" dirty="0">
              <a:latin typeface="Arial" panose="020B0604020202020204" pitchFamily="34" charset="0"/>
              <a:ea typeface="新細明體" panose="02020500000000000000" charset="-120"/>
              <a:cs typeface="Arial" panose="020B0604020202020204" pitchFamily="34" charset="0"/>
            </a:endParaRPr>
          </a:p>
          <a:p>
            <a:pPr defTabSz="762000"/>
            <a:r>
              <a:rPr lang="en-US" altLang="zh-TW" dirty="0">
                <a:latin typeface="Arial" panose="020B0604020202020204" pitchFamily="34" charset="0"/>
                <a:ea typeface="新細明體" panose="02020500000000000000" charset="-120"/>
                <a:cs typeface="Arial" panose="020B0604020202020204" pitchFamily="34" charset="0"/>
              </a:rPr>
              <a:t>Step 6:Select (F) and (G). Now duplicate and crossover</a:t>
            </a:r>
            <a:endParaRPr lang="en-US" altLang="zh-TW"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noFill/>
        </p:spPr>
        <p:txBody>
          <a:bodyPr vert="horz" wrap="square" lIns="92075" tIns="46038" rIns="92075" bIns="46038" numCol="1" anchor="ctr" anchorCtr="0" compatLnSpc="1"/>
          <a:lstStyle/>
          <a:p>
            <a:pPr defTabSz="762000"/>
            <a:r>
              <a:rPr lang="en-US" altLang="zh-TW" sz="4800" dirty="0">
                <a:latin typeface="Arial" panose="020B0604020202020204" pitchFamily="34" charset="0"/>
                <a:ea typeface="新細明體" panose="02020500000000000000" charset="-120"/>
                <a:cs typeface="Arial" panose="020B0604020202020204" pitchFamily="34" charset="0"/>
              </a:rPr>
              <a:t>Feature </a:t>
            </a:r>
            <a:r>
              <a:rPr lang="en-US" altLang="zh-TW" sz="4800" dirty="0" err="1">
                <a:latin typeface="Arial" panose="020B0604020202020204" pitchFamily="34" charset="0"/>
                <a:ea typeface="新細明體" panose="02020500000000000000" charset="-120"/>
                <a:cs typeface="Arial" panose="020B0604020202020204" pitchFamily="34" charset="0"/>
              </a:rPr>
              <a:t>Seletion</a:t>
            </a:r>
            <a:r>
              <a:rPr lang="en-US" altLang="zh-TW" sz="4800" dirty="0">
                <a:latin typeface="Arial" panose="020B0604020202020204" pitchFamily="34" charset="0"/>
                <a:ea typeface="新細明體" panose="02020500000000000000" charset="-120"/>
                <a:cs typeface="Arial" panose="020B0604020202020204" pitchFamily="34" charset="0"/>
              </a:rPr>
              <a:t> (Cont.)</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129027" name="Rectangle 3"/>
          <p:cNvSpPr>
            <a:spLocks noGrp="1" noChangeArrowheads="1"/>
          </p:cNvSpPr>
          <p:nvPr>
            <p:ph idx="1"/>
          </p:nvPr>
        </p:nvSpPr>
        <p:spPr>
          <a:xfrm>
            <a:off x="762000" y="2003612"/>
            <a:ext cx="7772400" cy="4114800"/>
          </a:xfrm>
          <a:noFill/>
        </p:spPr>
        <p:txBody>
          <a:bodyPr vert="horz" wrap="square" lIns="92075" tIns="46038" rIns="92075" bIns="46038" numCol="1" anchor="t" anchorCtr="0" compatLnSpc="1"/>
          <a:lstStyle/>
          <a:p>
            <a:pPr lvl="1" defTabSz="762000">
              <a:buNone/>
            </a:pPr>
            <a:r>
              <a:rPr lang="zh-TW" altLang="en-US" sz="2600" dirty="0">
                <a:latin typeface="Arial" panose="020B0604020202020204" pitchFamily="34" charset="0"/>
                <a:ea typeface="新細明體" panose="02020500000000000000" charset="-120"/>
                <a:cs typeface="Arial" panose="020B0604020202020204" pitchFamily="34" charset="0"/>
              </a:rPr>
              <a:t>	</a:t>
            </a:r>
            <a:r>
              <a:rPr lang="en-US" altLang="zh-TW" sz="2600" dirty="0">
                <a:solidFill>
                  <a:schemeClr val="accent2"/>
                </a:solidFill>
                <a:latin typeface="Arial" panose="020B0604020202020204" pitchFamily="34" charset="0"/>
                <a:ea typeface="新細明體" panose="02020500000000000000" charset="-120"/>
                <a:cs typeface="Arial" panose="020B0604020202020204" pitchFamily="34" charset="0"/>
              </a:rPr>
              <a:t>(F) 101:011</a:t>
            </a:r>
            <a:r>
              <a:rPr lang="zh-TW" altLang="en-US" sz="2600" dirty="0">
                <a:solidFill>
                  <a:schemeClr val="accent2"/>
                </a:solidFill>
                <a:latin typeface="Arial" panose="020B0604020202020204" pitchFamily="34" charset="0"/>
                <a:ea typeface="新細明體" panose="02020500000000000000" charset="-120"/>
                <a:cs typeface="Arial" panose="020B0604020202020204" pitchFamily="34" charset="0"/>
              </a:rPr>
              <a:t> </a:t>
            </a:r>
            <a:r>
              <a:rPr lang="en-US" altLang="zh-TW" sz="2800" dirty="0">
                <a:solidFill>
                  <a:schemeClr val="accent2"/>
                </a:solidFill>
                <a:latin typeface="Arial" panose="020B0604020202020204" pitchFamily="34" charset="0"/>
                <a:ea typeface="新細明體" panose="02020500000000000000" charset="-120"/>
                <a:cs typeface="Arial" panose="020B0604020202020204" pitchFamily="34" charset="0"/>
              </a:rPr>
              <a:t>(score=0.9)</a:t>
            </a:r>
            <a:endParaRPr lang="en-US" altLang="zh-TW" sz="2600" dirty="0">
              <a:solidFill>
                <a:schemeClr val="accent2"/>
              </a:solidFill>
              <a:latin typeface="Arial" panose="020B0604020202020204" pitchFamily="34" charset="0"/>
              <a:ea typeface="新細明體" panose="02020500000000000000" charset="-120"/>
              <a:cs typeface="Arial" panose="020B0604020202020204" pitchFamily="34" charset="0"/>
            </a:endParaRPr>
          </a:p>
          <a:p>
            <a:pPr lvl="1" defTabSz="762000">
              <a:buNone/>
            </a:pPr>
            <a:r>
              <a:rPr lang="en-US" altLang="zh-TW" sz="2600" dirty="0">
                <a:solidFill>
                  <a:schemeClr val="accent2"/>
                </a:solidFill>
                <a:latin typeface="Arial" panose="020B0604020202020204" pitchFamily="34" charset="0"/>
                <a:ea typeface="新細明體" panose="02020500000000000000" charset="-120"/>
                <a:cs typeface="Arial" panose="020B0604020202020204" pitchFamily="34" charset="0"/>
              </a:rPr>
              <a:t>	(G) 011:010</a:t>
            </a:r>
            <a:r>
              <a:rPr lang="zh-TW" altLang="en-US" sz="2600" dirty="0">
                <a:solidFill>
                  <a:schemeClr val="accent2"/>
                </a:solidFill>
                <a:latin typeface="Arial" panose="020B0604020202020204" pitchFamily="34" charset="0"/>
                <a:ea typeface="新細明體" panose="02020500000000000000" charset="-120"/>
                <a:cs typeface="Arial" panose="020B0604020202020204" pitchFamily="34" charset="0"/>
              </a:rPr>
              <a:t> </a:t>
            </a:r>
            <a:r>
              <a:rPr lang="en-US" altLang="zh-TW" sz="2800" dirty="0">
                <a:solidFill>
                  <a:schemeClr val="accent2"/>
                </a:solidFill>
                <a:latin typeface="Arial" panose="020B0604020202020204" pitchFamily="34" charset="0"/>
                <a:ea typeface="新細明體" panose="02020500000000000000" charset="-120"/>
                <a:cs typeface="Arial" panose="020B0604020202020204" pitchFamily="34" charset="0"/>
              </a:rPr>
              <a:t>(score=0.9)</a:t>
            </a:r>
            <a:endParaRPr lang="en-US" altLang="zh-TW" sz="2600" dirty="0">
              <a:solidFill>
                <a:schemeClr val="accent2"/>
              </a:solidFill>
              <a:latin typeface="Arial" panose="020B0604020202020204" pitchFamily="34" charset="0"/>
              <a:ea typeface="新細明體" panose="02020500000000000000" charset="-120"/>
              <a:cs typeface="Arial" panose="020B0604020202020204" pitchFamily="34" charset="0"/>
            </a:endParaRPr>
          </a:p>
          <a:p>
            <a:pPr lvl="1" defTabSz="762000">
              <a:buNone/>
            </a:pPr>
            <a:r>
              <a:rPr lang="en-US" altLang="zh-TW" sz="2600" dirty="0">
                <a:latin typeface="Arial" panose="020B0604020202020204" pitchFamily="34" charset="0"/>
                <a:ea typeface="新細明體" panose="02020500000000000000" charset="-120"/>
                <a:cs typeface="Arial" panose="020B0604020202020204" pitchFamily="34" charset="0"/>
              </a:rPr>
              <a:t>	(I) 101010 (score=1)</a:t>
            </a:r>
            <a:endParaRPr lang="en-US" altLang="zh-TW" sz="2600" dirty="0">
              <a:latin typeface="Arial" panose="020B0604020202020204" pitchFamily="34" charset="0"/>
              <a:ea typeface="新細明體" panose="02020500000000000000" charset="-120"/>
              <a:cs typeface="Arial" panose="020B0604020202020204" pitchFamily="34" charset="0"/>
            </a:endParaRPr>
          </a:p>
          <a:p>
            <a:pPr lvl="1" defTabSz="762000">
              <a:buNone/>
            </a:pPr>
            <a:r>
              <a:rPr lang="en-US" altLang="zh-TW" sz="2600" dirty="0">
                <a:latin typeface="Arial" panose="020B0604020202020204" pitchFamily="34" charset="0"/>
                <a:ea typeface="新細明體" panose="02020500000000000000" charset="-120"/>
                <a:cs typeface="Arial" panose="020B0604020202020204" pitchFamily="34" charset="0"/>
              </a:rPr>
              <a:t>	(J) 011011 (score=0.85)</a:t>
            </a:r>
            <a:endParaRPr lang="en-US" altLang="zh-TW" sz="2600" dirty="0">
              <a:latin typeface="Arial" panose="020B0604020202020204" pitchFamily="34" charset="0"/>
              <a:ea typeface="新細明體" panose="02020500000000000000" charset="-120"/>
              <a:cs typeface="Arial" panose="020B0604020202020204" pitchFamily="34" charset="0"/>
            </a:endParaRPr>
          </a:p>
          <a:p>
            <a:pPr defTabSz="762000">
              <a:buFont typeface="Wingdings" panose="05000000000000000000" pitchFamily="2" charset="2"/>
              <a:buChar char="l"/>
            </a:pPr>
            <a:r>
              <a:rPr lang="en-US" altLang="zh-TW" sz="2400" dirty="0">
                <a:latin typeface="Arial" panose="020B0604020202020204" pitchFamily="34" charset="0"/>
                <a:ea typeface="新細明體" panose="02020500000000000000" charset="-120"/>
                <a:cs typeface="Arial" panose="020B0604020202020204" pitchFamily="34" charset="0"/>
              </a:rPr>
              <a:t>Reach the solution after 10 guesses.</a:t>
            </a:r>
            <a:endParaRPr lang="en-US" altLang="zh-TW" sz="2200" dirty="0">
              <a:latin typeface="Arial" panose="020B0604020202020204" pitchFamily="34" charset="0"/>
              <a:ea typeface="新細明體" panose="02020500000000000000" charset="-12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1078" name="Rectangle 2"/>
          <p:cNvSpPr>
            <a:spLocks noGrp="1" noChangeArrowheads="1"/>
          </p:cNvSpPr>
          <p:nvPr>
            <p:ph type="title"/>
          </p:nvPr>
        </p:nvSpPr>
        <p:spPr>
          <a:xfrm>
            <a:off x="533400" y="1144507"/>
            <a:ext cx="7732713" cy="674688"/>
          </a:xfrm>
          <a:noFill/>
        </p:spPr>
        <p:txBody>
          <a:bodyPr vert="horz" wrap="square" lIns="92075" tIns="46038" rIns="92075" bIns="46038" numCol="1" anchor="ctr" anchorCtr="0" compatLnSpc="1"/>
          <a:lstStyle/>
          <a:p>
            <a:pPr eaLnBrk="1" hangingPunct="1"/>
            <a:r>
              <a:rPr lang="en-US" altLang="zh-TW" sz="4800" dirty="0">
                <a:latin typeface="Arial" panose="020B0604020202020204" pitchFamily="34" charset="0"/>
                <a:ea typeface="新細明體" panose="02020500000000000000" charset="-120"/>
                <a:cs typeface="Arial" panose="020B0604020202020204" pitchFamily="34" charset="0"/>
              </a:rPr>
              <a:t>Rough Set Approach</a:t>
            </a:r>
            <a:endParaRPr lang="en-US" altLang="zh-TW" sz="4800" dirty="0">
              <a:latin typeface="Arial" panose="020B0604020202020204" pitchFamily="34" charset="0"/>
              <a:ea typeface="新細明體" panose="02020500000000000000" charset="-120"/>
              <a:cs typeface="Arial" panose="020B0604020202020204" pitchFamily="34" charset="0"/>
            </a:endParaRPr>
          </a:p>
        </p:txBody>
      </p:sp>
      <p:sp>
        <p:nvSpPr>
          <p:cNvPr id="131079" name="Rectangle 3"/>
          <p:cNvSpPr>
            <a:spLocks noGrp="1" noChangeArrowheads="1"/>
          </p:cNvSpPr>
          <p:nvPr>
            <p:ph idx="1"/>
          </p:nvPr>
        </p:nvSpPr>
        <p:spPr>
          <a:xfrm>
            <a:off x="531478" y="1905000"/>
            <a:ext cx="11050921" cy="4724400"/>
          </a:xfrm>
          <a:noFill/>
        </p:spPr>
        <p:txBody>
          <a:bodyPr vert="horz" wrap="square" lIns="92075" tIns="46038" rIns="92075" bIns="46038" numCol="1" anchor="t" anchorCtr="0" compatLnSpc="1"/>
          <a:lstStyle/>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Rough sets are used to </a:t>
            </a:r>
            <a:r>
              <a:rPr lang="en-US" altLang="zh-TW" sz="2400" dirty="0">
                <a:solidFill>
                  <a:schemeClr val="accent2"/>
                </a:solidFill>
                <a:latin typeface="Arial" panose="020B0604020202020204" pitchFamily="34" charset="0"/>
                <a:ea typeface="新細明體" panose="02020500000000000000" charset="-120"/>
                <a:cs typeface="Arial" panose="020B0604020202020204" pitchFamily="34" charset="0"/>
              </a:rPr>
              <a:t>approximately or “roughly” define equivalent classes</a:t>
            </a:r>
            <a:r>
              <a:rPr lang="en-US" altLang="zh-TW" sz="2400" b="1" dirty="0">
                <a:latin typeface="Arial" panose="020B0604020202020204" pitchFamily="34" charset="0"/>
                <a:ea typeface="新細明體" panose="02020500000000000000" charset="-120"/>
                <a:cs typeface="Arial" panose="020B0604020202020204" pitchFamily="34" charset="0"/>
              </a:rPr>
              <a:t> </a:t>
            </a:r>
            <a:endParaRPr lang="en-US" altLang="zh-TW" sz="2400" b="1"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A rough set for a given class C is approximated by two sets: a </a:t>
            </a:r>
            <a:r>
              <a:rPr lang="en-US" altLang="zh-TW" sz="2400" dirty="0">
                <a:solidFill>
                  <a:schemeClr val="accent2"/>
                </a:solidFill>
                <a:latin typeface="Arial" panose="020B0604020202020204" pitchFamily="34" charset="0"/>
                <a:ea typeface="新細明體" panose="02020500000000000000" charset="-120"/>
                <a:cs typeface="Arial" panose="020B0604020202020204" pitchFamily="34" charset="0"/>
              </a:rPr>
              <a:t>lower approximation </a:t>
            </a:r>
            <a:r>
              <a:rPr lang="en-US" altLang="zh-TW" sz="2400" dirty="0">
                <a:latin typeface="Arial" panose="020B0604020202020204" pitchFamily="34" charset="0"/>
                <a:ea typeface="新細明體" panose="02020500000000000000" charset="-120"/>
                <a:cs typeface="Arial" panose="020B0604020202020204" pitchFamily="34" charset="0"/>
              </a:rPr>
              <a:t>(certain to be in C) and an </a:t>
            </a:r>
            <a:r>
              <a:rPr lang="en-US" altLang="zh-TW" sz="2400" dirty="0">
                <a:solidFill>
                  <a:schemeClr val="accent2"/>
                </a:solidFill>
                <a:latin typeface="Arial" panose="020B0604020202020204" pitchFamily="34" charset="0"/>
                <a:ea typeface="新細明體" panose="02020500000000000000" charset="-120"/>
                <a:cs typeface="Arial" panose="020B0604020202020204" pitchFamily="34" charset="0"/>
              </a:rPr>
              <a:t>upper approximation </a:t>
            </a:r>
            <a:r>
              <a:rPr lang="en-US" altLang="zh-TW" sz="2400" dirty="0">
                <a:latin typeface="Arial" panose="020B0604020202020204" pitchFamily="34" charset="0"/>
                <a:ea typeface="新細明體" panose="02020500000000000000" charset="-120"/>
                <a:cs typeface="Arial" panose="020B0604020202020204" pitchFamily="34" charset="0"/>
              </a:rPr>
              <a:t>(cannot be described as not belonging to C) </a:t>
            </a:r>
            <a:endParaRPr lang="en-US" altLang="zh-TW" sz="2400" dirty="0">
              <a:latin typeface="Arial" panose="020B0604020202020204" pitchFamily="34" charset="0"/>
              <a:ea typeface="新細明體" panose="02020500000000000000" charset="-120"/>
              <a:cs typeface="Arial" panose="020B0604020202020204" pitchFamily="34" charset="0"/>
            </a:endParaRPr>
          </a:p>
          <a:p>
            <a:pPr>
              <a:spcBef>
                <a:spcPts val="0"/>
              </a:spcBef>
            </a:pPr>
            <a:r>
              <a:rPr lang="en-US" altLang="zh-TW" sz="2400" dirty="0">
                <a:latin typeface="Arial" panose="020B0604020202020204" pitchFamily="34" charset="0"/>
                <a:ea typeface="新細明體" panose="02020500000000000000" charset="-120"/>
                <a:cs typeface="Arial" panose="020B0604020202020204" pitchFamily="34" charset="0"/>
              </a:rPr>
              <a:t>Finding the minimal subsets (</a:t>
            </a:r>
            <a:r>
              <a:rPr lang="en-US" altLang="zh-TW" sz="2400" dirty="0" err="1">
                <a:solidFill>
                  <a:schemeClr val="accent2"/>
                </a:solidFill>
                <a:latin typeface="Arial" panose="020B0604020202020204" pitchFamily="34" charset="0"/>
                <a:ea typeface="新細明體" panose="02020500000000000000" charset="-120"/>
                <a:cs typeface="Arial" panose="020B0604020202020204" pitchFamily="34" charset="0"/>
              </a:rPr>
              <a:t>reducts</a:t>
            </a:r>
            <a:r>
              <a:rPr lang="en-US" altLang="zh-TW" sz="2400" dirty="0">
                <a:latin typeface="Arial" panose="020B0604020202020204" pitchFamily="34" charset="0"/>
                <a:ea typeface="新細明體" panose="02020500000000000000" charset="-120"/>
                <a:cs typeface="Arial" panose="020B0604020202020204" pitchFamily="34" charset="0"/>
              </a:rPr>
              <a:t>) of attributes for feature reduction is NP-hard but a </a:t>
            </a:r>
            <a:r>
              <a:rPr lang="en-US" altLang="zh-TW" sz="2400" dirty="0">
                <a:solidFill>
                  <a:schemeClr val="accent2"/>
                </a:solidFill>
                <a:latin typeface="Arial" panose="020B0604020202020204" pitchFamily="34" charset="0"/>
                <a:ea typeface="新細明體" panose="02020500000000000000" charset="-120"/>
                <a:cs typeface="Arial" panose="020B0604020202020204" pitchFamily="34" charset="0"/>
              </a:rPr>
              <a:t>discernibility matrix </a:t>
            </a:r>
            <a:r>
              <a:rPr lang="en-US" altLang="zh-TW" sz="2400" dirty="0">
                <a:latin typeface="Arial" panose="020B0604020202020204" pitchFamily="34" charset="0"/>
                <a:ea typeface="新細明體" panose="02020500000000000000" charset="-120"/>
                <a:cs typeface="Arial" panose="020B0604020202020204" pitchFamily="34" charset="0"/>
              </a:rPr>
              <a:t>(which stores the differences between attribute values for each pair of data tuples) is used to reduce the computation intensity </a:t>
            </a:r>
            <a:endParaRPr lang="en-US" altLang="zh-TW" sz="2400" dirty="0">
              <a:latin typeface="Arial" panose="020B0604020202020204" pitchFamily="34" charset="0"/>
              <a:ea typeface="新細明體" panose="02020500000000000000" charset="-120"/>
              <a:cs typeface="Arial" panose="020B0604020202020204" pitchFamily="34" charset="0"/>
            </a:endParaRPr>
          </a:p>
        </p:txBody>
      </p:sp>
      <p:pic>
        <p:nvPicPr>
          <p:cNvPr id="131077" name="Picture 24" descr="rough"/>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76600" y="4648200"/>
            <a:ext cx="6553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101" name="Rectangle 2"/>
          <p:cNvSpPr>
            <a:spLocks noGrp="1" noChangeArrowheads="1"/>
          </p:cNvSpPr>
          <p:nvPr>
            <p:ph type="title"/>
          </p:nvPr>
        </p:nvSpPr>
        <p:spPr>
          <a:xfrm>
            <a:off x="609600" y="686235"/>
            <a:ext cx="3886200" cy="750888"/>
          </a:xfrm>
          <a:noFill/>
        </p:spPr>
        <p:txBody>
          <a:bodyPr vert="horz" wrap="square" lIns="92075" tIns="46038" rIns="92075" bIns="46038" numCol="1" anchor="ctr" anchorCtr="0" compatLnSpc="1"/>
          <a:lstStyle/>
          <a:p>
            <a:pPr eaLnBrk="1" hangingPunct="1"/>
            <a:r>
              <a:rPr lang="en-US" altLang="zh-TW" dirty="0">
                <a:ea typeface="新細明體" panose="02020500000000000000" charset="-120"/>
              </a:rPr>
              <a:t>Fuzzy Set Approaches</a:t>
            </a:r>
            <a:endParaRPr lang="en-US" altLang="zh-TW" dirty="0">
              <a:ea typeface="新細明體" panose="02020500000000000000" charset="-120"/>
            </a:endParaRPr>
          </a:p>
        </p:txBody>
      </p:sp>
      <p:sp>
        <p:nvSpPr>
          <p:cNvPr id="132102" name="Rectangle 3"/>
          <p:cNvSpPr>
            <a:spLocks noGrp="1" noChangeArrowheads="1"/>
          </p:cNvSpPr>
          <p:nvPr>
            <p:ph idx="1"/>
          </p:nvPr>
        </p:nvSpPr>
        <p:spPr>
          <a:xfrm>
            <a:off x="594232" y="2057400"/>
            <a:ext cx="10911968" cy="4419600"/>
          </a:xfrm>
          <a:noFill/>
        </p:spPr>
        <p:txBody>
          <a:bodyPr vert="horz" wrap="square" lIns="92075" tIns="46038" rIns="92075" bIns="46038" numCol="1" anchor="t" anchorCtr="0" compatLnSpc="1"/>
          <a:lstStyle/>
          <a:p>
            <a:pPr>
              <a:lnSpc>
                <a:spcPct val="90000"/>
              </a:lnSpc>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Fuzzy logic uses truth values between 0.0 and 1.0 to represent the degree of membership (such as using </a:t>
            </a:r>
            <a:r>
              <a:rPr lang="en-US" altLang="zh-TW" sz="2800" dirty="0">
                <a:solidFill>
                  <a:schemeClr val="accent2"/>
                </a:solidFill>
                <a:latin typeface="Arial" panose="020B0604020202020204" pitchFamily="34" charset="0"/>
                <a:ea typeface="新細明體" panose="02020500000000000000" charset="-120"/>
                <a:cs typeface="Arial" panose="020B0604020202020204" pitchFamily="34" charset="0"/>
              </a:rPr>
              <a:t>fuzzy membership graph</a:t>
            </a:r>
            <a:r>
              <a:rPr lang="en-US" altLang="zh-TW" sz="2800" dirty="0">
                <a:latin typeface="Arial" panose="020B0604020202020204" pitchFamily="34" charset="0"/>
                <a:ea typeface="新細明體" panose="02020500000000000000" charset="-120"/>
                <a:cs typeface="Arial" panose="020B0604020202020204" pitchFamily="34" charset="0"/>
              </a:rPr>
              <a:t>)</a:t>
            </a:r>
            <a:endParaRPr lang="en-US" altLang="zh-TW" sz="2800" dirty="0">
              <a:latin typeface="Arial" panose="020B0604020202020204" pitchFamily="34" charset="0"/>
              <a:ea typeface="新細明體" panose="02020500000000000000" charset="-120"/>
              <a:cs typeface="Arial" panose="020B0604020202020204" pitchFamily="34" charset="0"/>
            </a:endParaRPr>
          </a:p>
          <a:p>
            <a:pPr>
              <a:lnSpc>
                <a:spcPct val="90000"/>
              </a:lnSpc>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Attribute values are converted to fuzzy values</a:t>
            </a:r>
            <a:endParaRPr lang="en-US" altLang="zh-TW" sz="2800" dirty="0">
              <a:latin typeface="Arial" panose="020B0604020202020204" pitchFamily="34" charset="0"/>
              <a:ea typeface="新細明體" panose="02020500000000000000" charset="-120"/>
              <a:cs typeface="Arial" panose="020B0604020202020204" pitchFamily="34" charset="0"/>
            </a:endParaRPr>
          </a:p>
          <a:p>
            <a:pPr lvl="1">
              <a:lnSpc>
                <a:spcPct val="90000"/>
              </a:lnSpc>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e.g., income is mapped into the discrete categories {low, medium, high} with fuzzy values calculated</a:t>
            </a:r>
            <a:endParaRPr lang="en-US" altLang="zh-TW" sz="2800" dirty="0">
              <a:latin typeface="Arial" panose="020B0604020202020204" pitchFamily="34" charset="0"/>
              <a:ea typeface="新細明體" panose="02020500000000000000" charset="-120"/>
              <a:cs typeface="Arial" panose="020B0604020202020204" pitchFamily="34" charset="0"/>
            </a:endParaRPr>
          </a:p>
          <a:p>
            <a:pPr>
              <a:lnSpc>
                <a:spcPct val="90000"/>
              </a:lnSpc>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For a given new sample, more than one fuzzy value may apply</a:t>
            </a:r>
            <a:endParaRPr lang="en-US" altLang="zh-TW" sz="2800" dirty="0">
              <a:latin typeface="Arial" panose="020B0604020202020204" pitchFamily="34" charset="0"/>
              <a:ea typeface="新細明體" panose="02020500000000000000" charset="-120"/>
              <a:cs typeface="Arial" panose="020B0604020202020204" pitchFamily="34" charset="0"/>
            </a:endParaRPr>
          </a:p>
          <a:p>
            <a:pPr>
              <a:lnSpc>
                <a:spcPct val="90000"/>
              </a:lnSpc>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Each applicable rule contributes a vote for membership in the categories</a:t>
            </a:r>
            <a:endParaRPr lang="en-US" altLang="zh-TW" sz="2800" dirty="0">
              <a:latin typeface="Arial" panose="020B0604020202020204" pitchFamily="34" charset="0"/>
              <a:ea typeface="新細明體" panose="02020500000000000000" charset="-120"/>
              <a:cs typeface="Arial" panose="020B0604020202020204" pitchFamily="34" charset="0"/>
            </a:endParaRPr>
          </a:p>
          <a:p>
            <a:pPr>
              <a:lnSpc>
                <a:spcPct val="90000"/>
              </a:lnSpc>
              <a:spcBef>
                <a:spcPts val="0"/>
              </a:spcBef>
            </a:pPr>
            <a:r>
              <a:rPr lang="en-US" altLang="zh-TW" sz="2800" dirty="0">
                <a:latin typeface="Arial" panose="020B0604020202020204" pitchFamily="34" charset="0"/>
                <a:ea typeface="新細明體" panose="02020500000000000000" charset="-120"/>
                <a:cs typeface="Arial" panose="020B0604020202020204" pitchFamily="34" charset="0"/>
              </a:rPr>
              <a:t>Typically, the truth values for each predicted category are summed, and these sums are combined</a:t>
            </a:r>
            <a:endParaRPr lang="en-US" altLang="zh-TW" sz="2800" dirty="0">
              <a:latin typeface="Arial" panose="020B0604020202020204" pitchFamily="34" charset="0"/>
              <a:ea typeface="新細明體" panose="02020500000000000000" charset="-120"/>
              <a:cs typeface="Arial" panose="020B0604020202020204" pitchFamily="34" charset="0"/>
            </a:endParaRPr>
          </a:p>
        </p:txBody>
      </p:sp>
      <p:pic>
        <p:nvPicPr>
          <p:cNvPr id="132103" name="Picture 4" descr="fuzzy"/>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53050" y="3"/>
            <a:ext cx="5314950" cy="213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線">
  <a:themeElements>
    <a:clrScheme name="流線">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線">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線">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Data preprocessing</Template>
  <TotalTime>0</TotalTime>
  <Words>32573</Words>
  <Application>WPS Presentation</Application>
  <PresentationFormat>寬螢幕</PresentationFormat>
  <Paragraphs>1337</Paragraphs>
  <Slides>133</Slides>
  <Notes>31</Notes>
  <HiddenSlides>2</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55</vt:i4>
      </vt:variant>
      <vt:variant>
        <vt:lpstr>幻灯片标题</vt:lpstr>
      </vt:variant>
      <vt:variant>
        <vt:i4>133</vt:i4>
      </vt:variant>
    </vt:vector>
  </HeadingPairs>
  <TitlesOfParts>
    <vt:vector size="205" baseType="lpstr">
      <vt:lpstr>Arial</vt:lpstr>
      <vt:lpstr>新細明體</vt:lpstr>
      <vt:lpstr>Wingdings</vt:lpstr>
      <vt:lpstr>新細明體</vt:lpstr>
      <vt:lpstr>Calibri</vt:lpstr>
      <vt:lpstr>Wingdings 2</vt:lpstr>
      <vt:lpstr>Wingdings 2</vt:lpstr>
      <vt:lpstr>Times New Roman</vt:lpstr>
      <vt:lpstr>Tahoma</vt:lpstr>
      <vt:lpstr>Marlett</vt:lpstr>
      <vt:lpstr>Symbol</vt:lpstr>
      <vt:lpstr>SimSun</vt:lpstr>
      <vt:lpstr>Constantia</vt:lpstr>
      <vt:lpstr>Microsoft YaHei</vt:lpstr>
      <vt:lpstr>Arial Unicode MS</vt:lpstr>
      <vt:lpstr>微軟正黑體</vt:lpstr>
      <vt:lpstr>流線</vt:lpstr>
      <vt:lpstr>Excel.Sheet.8</vt:lpstr>
      <vt:lpstr>Equation.3</vt:lpstr>
      <vt:lpstr>Excel.Sheet.8</vt:lpstr>
      <vt:lpstr>Equation.3</vt:lpstr>
      <vt:lpstr>Equation.3</vt:lpstr>
      <vt:lpstr>Equation.3</vt:lpstr>
      <vt:lpstr>Equation.3</vt:lpstr>
      <vt:lpstr>Equation.3</vt:lpstr>
      <vt:lpstr>Equation.3</vt:lpstr>
      <vt:lpstr>Equation.3</vt:lpstr>
      <vt:lpstr>Excel.Sheet.8</vt:lpstr>
      <vt:lpstr>Excel.Sheet.8</vt:lpstr>
      <vt:lpstr>Equation.3</vt:lpstr>
      <vt:lpstr>Equation.3</vt:lpstr>
      <vt:lpstr>Equation.3</vt:lpstr>
      <vt:lpstr>Equation.3</vt:lpstr>
      <vt:lpstr>Excel.Sheet.8</vt:lpstr>
      <vt:lpstr>Excel.Sheet.8</vt:lpstr>
      <vt:lpstr>Excel.Sheet.8</vt:lpstr>
      <vt:lpstr>Equation.3</vt:lpstr>
      <vt:lpstr>Equation.3</vt:lpstr>
      <vt:lpstr>Visio.Drawing.6</vt:lpstr>
      <vt:lpstr>Excel.Sheet.8</vt:lpstr>
      <vt:lpstr>Visio.Drawing.6</vt:lpstr>
      <vt:lpstr>Visio.Drawing.6</vt:lpstr>
      <vt:lpstr>Visio.Drawing.6</vt:lpstr>
      <vt:lpstr>Visio.Drawing.6</vt:lpstr>
      <vt:lpstr>Visio.Drawing.6</vt:lpstr>
      <vt:lpstr>Visio.Drawing.6</vt:lpstr>
      <vt:lpstr>Equation.3</vt:lpstr>
      <vt:lpstr>Equation.3</vt:lpstr>
      <vt:lpstr>Equation.3</vt:lpstr>
      <vt:lpstr>Equation.3</vt:lpstr>
      <vt:lpstr>Excel.Sheet.8</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Visio.Drawing.6</vt:lpstr>
      <vt:lpstr>Equation.3</vt:lpstr>
      <vt:lpstr>Equation.3</vt:lpstr>
      <vt:lpstr>Equation.3</vt:lpstr>
      <vt:lpstr>Equation.3</vt:lpstr>
      <vt:lpstr>Excel.Sheet.8</vt:lpstr>
      <vt:lpstr>Equation.3</vt:lpstr>
      <vt:lpstr>Equation.3</vt:lpstr>
      <vt:lpstr>Classification and Prediction</vt:lpstr>
      <vt:lpstr>Classification vs. Prediction</vt:lpstr>
      <vt:lpstr>Classification: A Two-Step Process </vt:lpstr>
      <vt:lpstr>Model Construction</vt:lpstr>
      <vt:lpstr>Prediction </vt:lpstr>
      <vt:lpstr>Machine Learning Paradigms</vt:lpstr>
      <vt:lpstr>Evaluating Classification Methods</vt:lpstr>
      <vt:lpstr>Decision Tree</vt:lpstr>
      <vt:lpstr>Decision Tree Induction: Training Dataset</vt:lpstr>
      <vt:lpstr>A Decision Tree for “buy”</vt:lpstr>
      <vt:lpstr>Algorithm for Decision Tree Induction</vt:lpstr>
      <vt:lpstr>Attribute Selection Measure: Information Gain (ID3/C4.5) </vt:lpstr>
      <vt:lpstr>PowerPoint 演示文稿</vt:lpstr>
      <vt:lpstr>Attribute Selection: Information Gain</vt:lpstr>
      <vt:lpstr>A Decision Tree for “buy”</vt:lpstr>
      <vt:lpstr>Computing Information-Gain for Continuous-Value Attributes</vt:lpstr>
      <vt:lpstr>Gain Ratio for Attribute Selection (C4.5)</vt:lpstr>
      <vt:lpstr>Gini index (CART, IBM IntelligentMiner)</vt:lpstr>
      <vt:lpstr>Gini index (CART, IBM IntelligentMiner)</vt:lpstr>
      <vt:lpstr>Attribute Selection Measures</vt:lpstr>
      <vt:lpstr>PowerPoint 演示文稿</vt:lpstr>
      <vt:lpstr>PowerPoint 演示文稿</vt:lpstr>
      <vt:lpstr>PowerPoint 演示文稿</vt:lpstr>
      <vt:lpstr>Overfitting and Tree Pruning</vt:lpstr>
      <vt:lpstr>PowerPoint 演示文稿</vt:lpstr>
      <vt:lpstr>Enhancements to Basic Decision Tree Induction</vt:lpstr>
      <vt:lpstr>PowerPoint 演示文稿</vt:lpstr>
      <vt:lpstr>Classification in Large Databases</vt:lpstr>
      <vt:lpstr>PowerPoint 演示文稿</vt:lpstr>
      <vt:lpstr>PowerPoint 演示文稿</vt:lpstr>
      <vt:lpstr>Bayesian Classification</vt:lpstr>
      <vt:lpstr>Bayesian Classification: Why?</vt:lpstr>
      <vt:lpstr>Bayesian Theorem: Basics</vt:lpstr>
      <vt:lpstr>PowerPoint 演示文稿</vt:lpstr>
      <vt:lpstr>Bayesian Theorem</vt:lpstr>
      <vt:lpstr>Towards Naïve Bayesian Classifier</vt:lpstr>
      <vt:lpstr>PowerPoint 演示文稿</vt:lpstr>
      <vt:lpstr>Derivation of Naïve Bayes Classifier </vt:lpstr>
      <vt:lpstr>Naïve Bayesian Classifier: Training Dataset</vt:lpstr>
      <vt:lpstr>An Example</vt:lpstr>
      <vt:lpstr>PowerPoint 演示文稿</vt:lpstr>
      <vt:lpstr>Avoiding the 0-Probability Problem</vt:lpstr>
      <vt:lpstr>PowerPoint 演示文稿</vt:lpstr>
      <vt:lpstr>Naïve Bayesian Classifier: Comments</vt:lpstr>
      <vt:lpstr>Bayesian Belief Networks</vt:lpstr>
      <vt:lpstr>An Example</vt:lpstr>
      <vt:lpstr>Rule-Based Classification</vt:lpstr>
      <vt:lpstr>Using IF-THEN Rules for Classification</vt:lpstr>
      <vt:lpstr>Rule Extraction from a Decision Tree</vt:lpstr>
      <vt:lpstr>Support Vector Machine</vt:lpstr>
      <vt:lpstr>Support Vector Machine (SVM)</vt:lpstr>
      <vt:lpstr>SVM—History and Applications</vt:lpstr>
      <vt:lpstr>Support Vector Machine</vt:lpstr>
      <vt:lpstr>Support Vector Machine</vt:lpstr>
      <vt:lpstr>Support Vector Machine</vt:lpstr>
      <vt:lpstr>Support Vector Machine</vt:lpstr>
      <vt:lpstr>Support Vector Machine</vt:lpstr>
      <vt:lpstr>Support Vector Machine</vt:lpstr>
      <vt:lpstr>Support Vector Machine</vt:lpstr>
      <vt:lpstr>PowerPoint 演示文稿</vt:lpstr>
      <vt:lpstr>Support Vector Machine</vt:lpstr>
      <vt:lpstr>SVM—Linearly Separable</vt:lpstr>
      <vt:lpstr>Nonlinear Support Vector Machine</vt:lpstr>
      <vt:lpstr>Nonlinear Support Vector Machine</vt:lpstr>
      <vt:lpstr>SVM</vt:lpstr>
      <vt:lpstr>Kernel Functions</vt:lpstr>
      <vt:lpstr>Kernel Functions</vt:lpstr>
      <vt:lpstr>Kernel Functions</vt:lpstr>
      <vt:lpstr>Kernel function details</vt:lpstr>
      <vt:lpstr>PowerPoint 演示文稿</vt:lpstr>
      <vt:lpstr>PowerPoint 演示文稿</vt:lpstr>
      <vt:lpstr>PowerPoint 演示文稿</vt:lpstr>
      <vt:lpstr>PowerPoint 演示文稿</vt:lpstr>
      <vt:lpstr>Polynomial kernel</vt:lpstr>
      <vt:lpstr>RBF kernel</vt:lpstr>
      <vt:lpstr>Kernel function details</vt:lpstr>
      <vt:lpstr>PowerPoint 演示文稿</vt:lpstr>
      <vt:lpstr>Kernel function details</vt:lpstr>
      <vt:lpstr>Underfitting and overfitting</vt:lpstr>
      <vt:lpstr>Support Vector Machines</vt:lpstr>
      <vt:lpstr>Support Vector Machines</vt:lpstr>
      <vt:lpstr>PowerPoint 演示文稿</vt:lpstr>
      <vt:lpstr>Multiple classes</vt:lpstr>
      <vt:lpstr>PowerPoint 演示文稿</vt:lpstr>
      <vt:lpstr>Lazy vs. Eager Learning</vt:lpstr>
      <vt:lpstr>PowerPoint 演示文稿</vt:lpstr>
      <vt:lpstr>Lazy Learner: Instance-Based Methods</vt:lpstr>
      <vt:lpstr>The k-Nearest Neighbor Algorithm</vt:lpstr>
      <vt:lpstr>Discussion on the k-NN Algorithm</vt:lpstr>
      <vt:lpstr>PowerPoint 演示文稿</vt:lpstr>
      <vt:lpstr>Genetic Algorithm</vt:lpstr>
      <vt:lpstr>Genetic Algorithm</vt:lpstr>
      <vt:lpstr>Genetic Algorithm</vt:lpstr>
      <vt:lpstr>Feature Seletion</vt:lpstr>
      <vt:lpstr>Feature Seletion (Cont.)</vt:lpstr>
      <vt:lpstr>Feature Seletion (Cont.)</vt:lpstr>
      <vt:lpstr>Feature Seletion (Cont.)</vt:lpstr>
      <vt:lpstr>Rough Set Approach</vt:lpstr>
      <vt:lpstr>Fuzzy Set Approaches</vt:lpstr>
      <vt:lpstr>Classifier Measures</vt:lpstr>
      <vt:lpstr>ROC Curves</vt:lpstr>
      <vt:lpstr>Evaluating the Accuracy of a Classifier or Predictor (I)</vt:lpstr>
      <vt:lpstr>Ensemble Methods</vt:lpstr>
      <vt:lpstr>Ensemble Methods: Increasing the Accuracy</vt:lpstr>
      <vt:lpstr>PowerPoint 演示文稿</vt:lpstr>
      <vt:lpstr>Bagging: Boostrap Aggregation</vt:lpstr>
      <vt:lpstr>Boosting</vt:lpstr>
      <vt:lpstr>PowerPoint 演示文稿</vt:lpstr>
      <vt:lpstr>Boosting (Schapire 1989)</vt:lpstr>
      <vt:lpstr>Adaboost</vt:lpstr>
      <vt:lpstr>PowerPoint 演示文稿</vt:lpstr>
      <vt:lpstr>Adaboost Terminology</vt:lpstr>
      <vt:lpstr>Discrete Adaboost Algorithm</vt:lpstr>
      <vt:lpstr>PowerPoint 演示文稿</vt:lpstr>
      <vt:lpstr>Reweighting </vt:lpstr>
      <vt:lpstr>Reweighting </vt:lpstr>
      <vt:lpstr>Reweighting </vt:lpstr>
      <vt:lpstr>PowerPoint 演示文稿</vt:lpstr>
      <vt:lpstr>PowerPoint 演示文稿</vt:lpstr>
      <vt:lpstr>An example: horizontal and vertical half-planes</vt:lpstr>
      <vt:lpstr>PowerPoint 演示文稿</vt:lpstr>
      <vt:lpstr>PowerPoint 演示文稿</vt:lpstr>
      <vt:lpstr>PowerPoint 演示文稿</vt:lpstr>
      <vt:lpstr>PowerPoint 演示文稿</vt:lpstr>
      <vt:lpstr>Pros and cons of AdaBoost</vt:lpstr>
      <vt:lpstr>Tree Boosting Method</vt:lpstr>
      <vt:lpstr>Tree Boosting Example</vt:lpstr>
      <vt:lpstr>XGBoosting</vt:lpstr>
      <vt:lpstr>XGBoosting (Cont.)</vt:lpstr>
      <vt:lpstr>XGBoosting (Cont.)</vt:lpstr>
      <vt:lpstr>PowerPoint 演示文稿</vt:lpstr>
      <vt:lpstr>Features of XGBoost</vt:lpstr>
      <vt:lpstr>Features of XGBoost (Cont.)</vt:lpstr>
    </vt:vector>
  </TitlesOfParts>
  <Company>S.F.U.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7class</dc:title>
  <dc:creator>Jiawei Han</dc:creator>
  <cp:category>data mining book slides</cp:category>
  <cp:lastModifiedBy>user</cp:lastModifiedBy>
  <cp:revision>787</cp:revision>
  <cp:lastPrinted>1999-09-10T20:38:00Z</cp:lastPrinted>
  <dcterms:created xsi:type="dcterms:W3CDTF">1998-06-19T04:38:00Z</dcterms:created>
  <dcterms:modified xsi:type="dcterms:W3CDTF">2025-04-16T16:23:12Z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1028-10.8.0.6003</vt:lpwstr>
  </property>
</Properties>
</file>