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88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 smtClean="0"/>
              <a:t>按一下以編輯母片副標題樣式</a:t>
            </a:r>
            <a:endParaRPr lang="en-US"/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D90E8-7356-4A29-8A92-95847E3328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Date Placeholder 9"/>
          <p:cNvSpPr txBox="1">
            <a:spLocks/>
          </p:cNvSpPr>
          <p:nvPr/>
        </p:nvSpPr>
        <p:spPr>
          <a:xfrm>
            <a:off x="479126" y="6417874"/>
            <a:ext cx="2296965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sz="1200" dirty="0" smtClean="0"/>
              <a:t>Dept. Information Management</a:t>
            </a:r>
            <a:endParaRPr lang="en-US" altLang="zh-TW" sz="1200" baseline="0" dirty="0" smtClean="0"/>
          </a:p>
          <a:p>
            <a:r>
              <a:rPr lang="en-US" altLang="zh-TW" sz="1200" baseline="0" dirty="0" smtClean="0"/>
              <a:t>National Taiwan University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94810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D90E8-7356-4A29-8A92-95847E332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79424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D90E8-7356-4A29-8A92-95847E332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939645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cxnSp>
        <p:nvCxnSpPr>
          <p:cNvPr id="7" name="直線接點 6"/>
          <p:cNvCxnSpPr/>
          <p:nvPr/>
        </p:nvCxnSpPr>
        <p:spPr>
          <a:xfrm>
            <a:off x="457199" y="63563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57199" y="18478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781784" y="6411914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00D90E8-7356-4A29-8A92-95847E332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566535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51401" y="6417874"/>
            <a:ext cx="554038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400D90E8-7356-4A29-8A92-95847E332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1433994"/>
      </p:ext>
    </p:extLst>
  </p:cSld>
  <p:clrMapOvr>
    <a:masterClrMapping/>
  </p:clrMapOvr>
  <p:transition spd="med">
    <p:pull dir="r"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52425" y="1947212"/>
            <a:ext cx="8385048" cy="3850084"/>
          </a:xfrm>
        </p:spPr>
        <p:txBody>
          <a:bodyPr/>
          <a:lstStyle>
            <a:lvl1pPr marL="233363" indent="-233363"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12" name="Slide Number Placeholder 17"/>
          <p:cNvSpPr txBox="1">
            <a:spLocks/>
          </p:cNvSpPr>
          <p:nvPr/>
        </p:nvSpPr>
        <p:spPr>
          <a:xfrm>
            <a:off x="4508956" y="641787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6CCA4CF6-8B67-4559-B722-80BB8A6493A4}" type="slidenum">
              <a:rPr lang="zh-TW" altLang="en-US" sz="1200" smtClean="0"/>
              <a:pPr/>
              <a:t>‹#›</a:t>
            </a:fld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989139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標題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232" y="1286049"/>
            <a:ext cx="6097302" cy="4032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38214" y="1986682"/>
            <a:ext cx="7748587" cy="3880718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  <a:endParaRPr lang="en-US" noProof="0" smtClean="0"/>
          </a:p>
        </p:txBody>
      </p:sp>
      <p:sp>
        <p:nvSpPr>
          <p:cNvPr id="10" name="Slide Number Placeholder 17"/>
          <p:cNvSpPr txBox="1">
            <a:spLocks/>
          </p:cNvSpPr>
          <p:nvPr/>
        </p:nvSpPr>
        <p:spPr>
          <a:xfrm>
            <a:off x="4127956" y="6417873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fld id="{6CCA4CF6-8B67-4559-B722-80BB8A6493A4}" type="slidenum">
              <a:rPr lang="zh-TW" altLang="en-US" sz="1200" smtClean="0"/>
              <a:pPr/>
              <a:t>‹#›</a:t>
            </a:fld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229567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標題，文字及美工圖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793038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962400" cy="4495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美工圖案版面配置區 3"/>
          <p:cNvSpPr>
            <a:spLocks noGrp="1"/>
          </p:cNvSpPr>
          <p:nvPr>
            <p:ph type="clipArt" sz="half" idx="2"/>
          </p:nvPr>
        </p:nvSpPr>
        <p:spPr>
          <a:xfrm>
            <a:off x="4800600" y="1981200"/>
            <a:ext cx="3962400" cy="44958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按一下圖示以新增線上圖像</a:t>
            </a:r>
            <a:endParaRPr lang="zh-TW" altLang="en-US" noProof="0" smtClean="0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0D90E8-7356-4A29-8A92-95847E332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7927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402638" cy="6096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04800" y="1371600"/>
            <a:ext cx="845820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  <a:endParaRPr lang="zh-TW" altLang="en-US" noProof="0" smtClean="0"/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B949EA-EE19-40A7-88C2-A2705C13F795}" type="datetimeFigureOut">
              <a:rPr lang="zh-TW" altLang="en-US" smtClean="0"/>
              <a:t>2018/3/15</a:t>
            </a:fld>
            <a:endParaRPr lang="zh-TW" alt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0D90E8-7356-4A29-8A92-95847E332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44509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cxnSp>
        <p:nvCxnSpPr>
          <p:cNvPr id="9" name="直線接點 8"/>
          <p:cNvCxnSpPr/>
          <p:nvPr/>
        </p:nvCxnSpPr>
        <p:spPr>
          <a:xfrm>
            <a:off x="457199" y="63563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4499993" y="6461936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pPr lvl="0"/>
            <a:r>
              <a:rPr lang="en-US" altLang="zh-TW" sz="1200" dirty="0" smtClean="0">
                <a:solidFill>
                  <a:schemeClr val="accent1">
                    <a:lumMod val="50000"/>
                  </a:schemeClr>
                </a:solidFill>
              </a:rPr>
              <a:t>CS-</a:t>
            </a:r>
            <a:fld id="{483AB1D4-A69B-4829-89B4-A5CB52E52193}" type="slidenum">
              <a:rPr lang="zh-TW" altLang="en-US" sz="1200" smtClean="0">
                <a:solidFill>
                  <a:schemeClr val="accent1">
                    <a:lumMod val="50000"/>
                  </a:schemeClr>
                </a:solidFill>
              </a:rPr>
              <a:pPr lvl="0"/>
              <a:t>‹#›</a:t>
            </a:fld>
            <a:endParaRPr lang="zh-TW" alt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9121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10749" y="6351371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400D90E8-7356-4A29-8A92-95847E332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7355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D90E8-7356-4A29-8A92-95847E332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3441301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D90E8-7356-4A29-8A92-95847E332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92350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508956" y="641787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00D90E8-7356-4A29-8A92-95847E3328A6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457200" y="6356350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308069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4582964" y="6371107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fld id="{400D90E8-7356-4A29-8A92-95847E332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09858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0D90E8-7356-4A29-8A92-95847E3328A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9011034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8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6" name="Right Triangle 11"/>
          <p:cNvSpPr/>
          <p:nvPr/>
        </p:nvSpPr>
        <p:spPr>
          <a:xfrm rot="420000" flipV="1">
            <a:off x="8004176" y="5359402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/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8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 smtClean="0"/>
              <a:t>按一下圖示以新增圖片</a:t>
            </a:r>
            <a:endParaRPr lang="en-US" noProof="0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709050" y="6417873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fld id="{400D90E8-7356-4A29-8A92-95847E3328A6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3" name="Date Placeholder 9"/>
          <p:cNvSpPr txBox="1">
            <a:spLocks/>
          </p:cNvSpPr>
          <p:nvPr/>
        </p:nvSpPr>
        <p:spPr>
          <a:xfrm>
            <a:off x="479126" y="6417874"/>
            <a:ext cx="2296965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sz="1200" dirty="0" smtClean="0"/>
              <a:t>Dept. Information Management</a:t>
            </a:r>
            <a:endParaRPr lang="en-US" altLang="zh-TW" sz="1200" baseline="0" dirty="0" smtClean="0"/>
          </a:p>
          <a:p>
            <a:r>
              <a:rPr lang="en-US" altLang="zh-TW" sz="1200" baseline="0" dirty="0" smtClean="0"/>
              <a:t>National Taiwan University</a:t>
            </a:r>
            <a:endParaRPr lang="zh-TW" altLang="en-US" sz="1200" dirty="0"/>
          </a:p>
        </p:txBody>
      </p:sp>
      <p:sp>
        <p:nvSpPr>
          <p:cNvPr id="14" name="Date Placeholder 9"/>
          <p:cNvSpPr txBox="1">
            <a:spLocks/>
          </p:cNvSpPr>
          <p:nvPr/>
        </p:nvSpPr>
        <p:spPr>
          <a:xfrm>
            <a:off x="7385917" y="6325706"/>
            <a:ext cx="1300883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sz="1200" dirty="0" smtClean="0"/>
              <a:t>Prof. Anthony Lee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8784653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sz="1800">
              <a:latin typeface="+mn-lt"/>
              <a:ea typeface="+mn-ea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smtClean="0"/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5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altLang="zh-TW" dirty="0" smtClean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4350562" y="6325706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00D90E8-7356-4A29-8A92-95847E3328A6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49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>
                <a:latin typeface="+mn-lt"/>
                <a:ea typeface="+mn-ea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en-US" sz="1800">
                <a:latin typeface="+mn-lt"/>
                <a:ea typeface="+mn-ea"/>
              </a:endParaRPr>
            </a:p>
          </p:txBody>
        </p:sp>
      </p:grpSp>
      <p:cxnSp>
        <p:nvCxnSpPr>
          <p:cNvPr id="14" name="直線接點 13"/>
          <p:cNvCxnSpPr/>
          <p:nvPr/>
        </p:nvCxnSpPr>
        <p:spPr>
          <a:xfrm>
            <a:off x="457200" y="1856645"/>
            <a:ext cx="8229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9"/>
          <p:cNvSpPr txBox="1">
            <a:spLocks/>
          </p:cNvSpPr>
          <p:nvPr/>
        </p:nvSpPr>
        <p:spPr>
          <a:xfrm>
            <a:off x="479126" y="6417874"/>
            <a:ext cx="2296965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sz="1200" dirty="0" smtClean="0"/>
              <a:t>Dept. Information Management</a:t>
            </a:r>
            <a:endParaRPr lang="en-US" altLang="zh-TW" sz="1200" baseline="0" dirty="0" smtClean="0"/>
          </a:p>
          <a:p>
            <a:r>
              <a:rPr lang="en-US" altLang="zh-TW" sz="1200" baseline="0" dirty="0" smtClean="0"/>
              <a:t>National Taiwan University</a:t>
            </a:r>
            <a:endParaRPr lang="zh-TW" altLang="en-US" sz="1200" dirty="0"/>
          </a:p>
        </p:txBody>
      </p:sp>
      <p:sp>
        <p:nvSpPr>
          <p:cNvPr id="19" name="Date Placeholder 9"/>
          <p:cNvSpPr txBox="1">
            <a:spLocks/>
          </p:cNvSpPr>
          <p:nvPr/>
        </p:nvSpPr>
        <p:spPr>
          <a:xfrm>
            <a:off x="7385917" y="6325706"/>
            <a:ext cx="1300883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kern="1200" smtClean="0">
                <a:solidFill>
                  <a:schemeClr val="tx2">
                    <a:shade val="9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charset="-120"/>
                <a:cs typeface="+mn-cs"/>
              </a:defRPr>
            </a:lvl9pPr>
          </a:lstStyle>
          <a:p>
            <a:r>
              <a:rPr lang="en-US" altLang="zh-TW" sz="1200" dirty="0" smtClean="0"/>
              <a:t>Prof. Anthony Lee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69758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zoom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1" fontAlgn="base" hangingPunct="1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1" fontAlgn="base" hangingPunct="1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6835" y="755430"/>
            <a:ext cx="4267200" cy="704850"/>
          </a:xfrm>
        </p:spPr>
        <p:txBody>
          <a:bodyPr/>
          <a:lstStyle/>
          <a:p>
            <a:r>
              <a:rPr lang="en-US" altLang="zh-TW" sz="4000" dirty="0">
                <a:ea typeface="新細明體" charset="-120"/>
              </a:rPr>
              <a:t>Classifier </a:t>
            </a:r>
            <a:r>
              <a:rPr lang="en-US" altLang="zh-TW" sz="4000" dirty="0">
                <a:ea typeface="新細明體" charset="-120"/>
              </a:rPr>
              <a:t>Measures</a:t>
            </a:r>
            <a:endParaRPr lang="zh-TW" altLang="en-US" sz="4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sz="1600" dirty="0">
              <a:ea typeface="新細明體" charset="-120"/>
            </a:endParaRPr>
          </a:p>
          <a:p>
            <a:endParaRPr lang="en-US" altLang="zh-TW" sz="1600" dirty="0">
              <a:ea typeface="新細明體" charset="-120"/>
            </a:endParaRPr>
          </a:p>
          <a:p>
            <a:endParaRPr lang="en-US" altLang="zh-TW" sz="1600" dirty="0">
              <a:ea typeface="新細明體" charset="-120"/>
            </a:endParaRPr>
          </a:p>
          <a:p>
            <a:endParaRPr lang="en-US" altLang="zh-TW" sz="1600" dirty="0">
              <a:ea typeface="新細明體" charset="-120"/>
            </a:endParaRPr>
          </a:p>
          <a:p>
            <a:endParaRPr lang="en-US" altLang="zh-TW" sz="1600" dirty="0">
              <a:ea typeface="新細明體" charset="-120"/>
            </a:endParaRPr>
          </a:p>
          <a:p>
            <a:r>
              <a:rPr lang="en-US" altLang="zh-TW" sz="1600" dirty="0">
                <a:ea typeface="新細明體" charset="-120"/>
              </a:rPr>
              <a:t>Accuracy </a:t>
            </a:r>
            <a:r>
              <a:rPr lang="en-US" altLang="zh-TW" sz="1600" dirty="0">
                <a:ea typeface="新細明體" charset="-120"/>
              </a:rPr>
              <a:t>of a classifier M, </a:t>
            </a:r>
            <a:r>
              <a:rPr lang="en-US" altLang="zh-TW" sz="1600" dirty="0" err="1">
                <a:ea typeface="新細明體" charset="-120"/>
              </a:rPr>
              <a:t>acc</a:t>
            </a:r>
            <a:r>
              <a:rPr lang="en-US" altLang="zh-TW" sz="1600" dirty="0">
                <a:ea typeface="新細明體" charset="-120"/>
              </a:rPr>
              <a:t>(M): percentage of test set tuples that are correctly classified by the model M</a:t>
            </a:r>
          </a:p>
          <a:p>
            <a:pPr lvl="1"/>
            <a:r>
              <a:rPr lang="en-US" altLang="zh-TW" sz="1600" dirty="0">
                <a:ea typeface="新細明體" charset="-120"/>
              </a:rPr>
              <a:t>Error rate (misclassification rate) of M = 1 – </a:t>
            </a:r>
            <a:r>
              <a:rPr lang="en-US" altLang="zh-TW" sz="1600" dirty="0" err="1">
                <a:ea typeface="新細明體" charset="-120"/>
              </a:rPr>
              <a:t>acc</a:t>
            </a:r>
            <a:r>
              <a:rPr lang="en-US" altLang="zh-TW" sz="1600" dirty="0">
                <a:ea typeface="新細明體" charset="-120"/>
              </a:rPr>
              <a:t>(M)</a:t>
            </a:r>
          </a:p>
          <a:p>
            <a:pPr lvl="1"/>
            <a:r>
              <a:rPr lang="en-US" altLang="zh-TW" sz="1600" dirty="0">
                <a:ea typeface="新細明體" charset="-120"/>
              </a:rPr>
              <a:t>Given </a:t>
            </a:r>
            <a:r>
              <a:rPr lang="en-US" altLang="zh-TW" sz="1600" i="1" dirty="0">
                <a:ea typeface="新細明體" charset="-120"/>
              </a:rPr>
              <a:t>m</a:t>
            </a:r>
            <a:r>
              <a:rPr lang="en-US" altLang="zh-TW" sz="1600" dirty="0">
                <a:ea typeface="新細明體" charset="-120"/>
              </a:rPr>
              <a:t> classes, </a:t>
            </a:r>
            <a:r>
              <a:rPr lang="en-US" altLang="zh-TW" sz="1600" i="1" dirty="0" err="1">
                <a:ea typeface="新細明體" charset="-120"/>
              </a:rPr>
              <a:t>CM</a:t>
            </a:r>
            <a:r>
              <a:rPr lang="en-US" altLang="zh-TW" sz="1600" i="1" baseline="-25000" dirty="0" err="1">
                <a:ea typeface="新細明體" charset="-120"/>
              </a:rPr>
              <a:t>i,j</a:t>
            </a:r>
            <a:r>
              <a:rPr lang="en-US" altLang="zh-TW" sz="1600" dirty="0">
                <a:ea typeface="新細明體" charset="-120"/>
              </a:rPr>
              <a:t>, an entry in a </a:t>
            </a:r>
            <a:r>
              <a:rPr lang="en-US" altLang="zh-TW" sz="1600" b="1" dirty="0">
                <a:ea typeface="新細明體" charset="-120"/>
              </a:rPr>
              <a:t>confusion matrix</a:t>
            </a:r>
            <a:r>
              <a:rPr lang="en-US" altLang="zh-TW" sz="1600" dirty="0">
                <a:ea typeface="新細明體" charset="-120"/>
              </a:rPr>
              <a:t>, indicates # of tuples in class </a:t>
            </a:r>
            <a:r>
              <a:rPr lang="en-US" altLang="zh-TW" sz="1600" i="1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 that are labeled by the classifier as class </a:t>
            </a:r>
            <a:r>
              <a:rPr lang="en-US" altLang="zh-TW" sz="1600" i="1" dirty="0">
                <a:ea typeface="新細明體" charset="-120"/>
              </a:rPr>
              <a:t>j</a:t>
            </a:r>
            <a:endParaRPr lang="en-US" altLang="zh-TW" sz="1600" i="1" dirty="0">
              <a:ea typeface="新細明體" charset="-120"/>
            </a:endParaRPr>
          </a:p>
          <a:p>
            <a:r>
              <a:rPr lang="en-US" altLang="zh-TW" sz="1600" dirty="0">
                <a:ea typeface="新細明體" charset="-120"/>
              </a:rPr>
              <a:t>Alternative accuracy measures (e.g., for cancer diagnosis)</a:t>
            </a:r>
          </a:p>
          <a:p>
            <a:pPr lvl="1">
              <a:buNone/>
            </a:pPr>
            <a:r>
              <a:rPr lang="en-US" altLang="zh-TW" sz="1600" dirty="0">
                <a:ea typeface="新細明體" charset="-120"/>
              </a:rPr>
              <a:t>sensitivity (recall) = t-</a:t>
            </a:r>
            <a:r>
              <a:rPr lang="en-US" altLang="zh-TW" sz="1600" dirty="0" err="1">
                <a:ea typeface="新細明體" charset="-120"/>
              </a:rPr>
              <a:t>pos</a:t>
            </a:r>
            <a:r>
              <a:rPr lang="en-US" altLang="zh-TW" sz="1600" dirty="0">
                <a:ea typeface="新細明體" charset="-120"/>
              </a:rPr>
              <a:t>/</a:t>
            </a:r>
            <a:r>
              <a:rPr lang="en-US" altLang="zh-TW" sz="1600" dirty="0" err="1">
                <a:ea typeface="新細明體" charset="-120"/>
              </a:rPr>
              <a:t>pos</a:t>
            </a:r>
            <a:r>
              <a:rPr lang="en-US" altLang="zh-TW" sz="1600" dirty="0">
                <a:ea typeface="新細明體" charset="-120"/>
              </a:rPr>
              <a:t>   /* true positive recognition rate */</a:t>
            </a:r>
          </a:p>
          <a:p>
            <a:pPr lvl="1">
              <a:buNone/>
            </a:pPr>
            <a:r>
              <a:rPr lang="en-US" altLang="zh-TW" sz="1600" dirty="0">
                <a:ea typeface="新細明體" charset="-120"/>
              </a:rPr>
              <a:t>specificity = t-</a:t>
            </a:r>
            <a:r>
              <a:rPr lang="en-US" altLang="zh-TW" sz="1600" dirty="0" err="1">
                <a:ea typeface="新細明體" charset="-120"/>
              </a:rPr>
              <a:t>neg</a:t>
            </a:r>
            <a:r>
              <a:rPr lang="en-US" altLang="zh-TW" sz="1600" dirty="0">
                <a:ea typeface="新細明體" charset="-120"/>
              </a:rPr>
              <a:t>/</a:t>
            </a:r>
            <a:r>
              <a:rPr lang="en-US" altLang="zh-TW" sz="1600" dirty="0" err="1">
                <a:ea typeface="新細明體" charset="-120"/>
              </a:rPr>
              <a:t>neg</a:t>
            </a:r>
            <a:r>
              <a:rPr lang="en-US" altLang="zh-TW" sz="1600" dirty="0">
                <a:ea typeface="新細明體" charset="-120"/>
              </a:rPr>
              <a:t>             /* true negative recognition rate */</a:t>
            </a:r>
          </a:p>
          <a:p>
            <a:pPr lvl="1">
              <a:buNone/>
            </a:pPr>
            <a:r>
              <a:rPr lang="en-US" altLang="zh-TW" sz="1600" dirty="0">
                <a:ea typeface="新細明體" charset="-120"/>
              </a:rPr>
              <a:t>precision =  t-</a:t>
            </a:r>
            <a:r>
              <a:rPr lang="en-US" altLang="zh-TW" sz="1600" dirty="0" err="1">
                <a:ea typeface="新細明體" charset="-120"/>
              </a:rPr>
              <a:t>pos</a:t>
            </a:r>
            <a:r>
              <a:rPr lang="en-US" altLang="zh-TW" sz="1600" dirty="0">
                <a:ea typeface="新細明體" charset="-120"/>
              </a:rPr>
              <a:t>/(t-</a:t>
            </a:r>
            <a:r>
              <a:rPr lang="en-US" altLang="zh-TW" sz="1600" dirty="0" err="1">
                <a:ea typeface="新細明體" charset="-120"/>
              </a:rPr>
              <a:t>pos</a:t>
            </a:r>
            <a:r>
              <a:rPr lang="en-US" altLang="zh-TW" sz="1600" dirty="0">
                <a:ea typeface="新細明體" charset="-120"/>
              </a:rPr>
              <a:t> + f-</a:t>
            </a:r>
            <a:r>
              <a:rPr lang="en-US" altLang="zh-TW" sz="1600" dirty="0" err="1">
                <a:ea typeface="新細明體" charset="-120"/>
              </a:rPr>
              <a:t>pos</a:t>
            </a:r>
            <a:r>
              <a:rPr lang="en-US" altLang="zh-TW" sz="1600" dirty="0">
                <a:ea typeface="新細明體" charset="-120"/>
              </a:rPr>
              <a:t>)</a:t>
            </a:r>
          </a:p>
          <a:p>
            <a:pPr lvl="1">
              <a:buNone/>
            </a:pPr>
            <a:r>
              <a:rPr lang="en-US" altLang="zh-TW" sz="1600" dirty="0">
                <a:ea typeface="新細明體" charset="-120"/>
              </a:rPr>
              <a:t>accuracy = sensitivity * </a:t>
            </a:r>
            <a:r>
              <a:rPr lang="en-US" altLang="zh-TW" sz="1600" dirty="0" err="1">
                <a:ea typeface="新細明體" charset="-120"/>
              </a:rPr>
              <a:t>pos</a:t>
            </a:r>
            <a:r>
              <a:rPr lang="en-US" altLang="zh-TW" sz="1600" dirty="0">
                <a:ea typeface="新細明體" charset="-120"/>
              </a:rPr>
              <a:t>/(</a:t>
            </a:r>
            <a:r>
              <a:rPr lang="en-US" altLang="zh-TW" sz="1600" dirty="0" err="1">
                <a:ea typeface="新細明體" charset="-120"/>
              </a:rPr>
              <a:t>pos</a:t>
            </a:r>
            <a:r>
              <a:rPr lang="en-US" altLang="zh-TW" sz="1600" dirty="0">
                <a:ea typeface="新細明體" charset="-120"/>
              </a:rPr>
              <a:t> + </a:t>
            </a:r>
            <a:r>
              <a:rPr lang="en-US" altLang="zh-TW" sz="1600" dirty="0" err="1">
                <a:ea typeface="新細明體" charset="-120"/>
              </a:rPr>
              <a:t>neg</a:t>
            </a:r>
            <a:r>
              <a:rPr lang="en-US" altLang="zh-TW" sz="1600" dirty="0">
                <a:ea typeface="新細明體" charset="-120"/>
              </a:rPr>
              <a:t>) + specificity * </a:t>
            </a:r>
            <a:r>
              <a:rPr lang="en-US" altLang="zh-TW" sz="1600" dirty="0" err="1">
                <a:ea typeface="新細明體" charset="-120"/>
              </a:rPr>
              <a:t>neg</a:t>
            </a:r>
            <a:r>
              <a:rPr lang="en-US" altLang="zh-TW" sz="1600" dirty="0">
                <a:ea typeface="新細明體" charset="-120"/>
              </a:rPr>
              <a:t>/(</a:t>
            </a:r>
            <a:r>
              <a:rPr lang="en-US" altLang="zh-TW" sz="1600" dirty="0" err="1">
                <a:ea typeface="新細明體" charset="-120"/>
              </a:rPr>
              <a:t>pos</a:t>
            </a:r>
            <a:r>
              <a:rPr lang="en-US" altLang="zh-TW" sz="1600" dirty="0">
                <a:ea typeface="新細明體" charset="-120"/>
              </a:rPr>
              <a:t> + </a:t>
            </a:r>
            <a:r>
              <a:rPr lang="en-US" altLang="zh-TW" sz="1600" dirty="0" err="1">
                <a:ea typeface="新細明體" charset="-120"/>
              </a:rPr>
              <a:t>neg</a:t>
            </a:r>
            <a:r>
              <a:rPr lang="en-US" altLang="zh-TW" sz="1600" dirty="0">
                <a:ea typeface="新細明體" charset="-120"/>
              </a:rPr>
              <a:t>) </a:t>
            </a:r>
          </a:p>
        </p:txBody>
      </p:sp>
      <p:graphicFrame>
        <p:nvGraphicFramePr>
          <p:cNvPr id="4" name="Group 2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3274391"/>
              </p:ext>
            </p:extLst>
          </p:nvPr>
        </p:nvGraphicFramePr>
        <p:xfrm>
          <a:off x="266700" y="1935163"/>
          <a:ext cx="8610600" cy="1370012"/>
        </p:xfrm>
        <a:graphic>
          <a:graphicData uri="http://schemas.openxmlformats.org/drawingml/2006/table">
            <a:tbl>
              <a:tblPr/>
              <a:tblGrid>
                <a:gridCol w="2152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6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5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classes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buy 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= yes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buy 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= no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total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recognition(%)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0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buy= 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yes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6954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46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7000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99.34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buy </a:t>
                      </a: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= no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412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2588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3000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86.27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3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total</a:t>
                      </a:r>
                    </a:p>
                  </a:txBody>
                  <a:tcPr marT="45741" marB="4574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7366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2634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10000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95.42</a:t>
                      </a:r>
                    </a:p>
                  </a:txBody>
                  <a:tcPr marT="45741" marB="4574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208"/>
          <p:cNvGraphicFramePr>
            <a:graphicFrameLocks/>
          </p:cNvGraphicFramePr>
          <p:nvPr>
            <p:extLst/>
          </p:nvPr>
        </p:nvGraphicFramePr>
        <p:xfrm>
          <a:off x="4769948" y="639310"/>
          <a:ext cx="4114800" cy="1050939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zh-TW" alt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Positive</a:t>
                      </a:r>
                      <a:endParaRPr kumimoji="0" lang="en-US" altLang="zh-TW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Negative</a:t>
                      </a:r>
                      <a:endParaRPr kumimoji="0" lang="en-US" altLang="zh-TW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Positive</a:t>
                      </a:r>
                      <a:endParaRPr kumimoji="0" lang="en-US" altLang="zh-TW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True positive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False negative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Negative</a:t>
                      </a:r>
                      <a:endParaRPr kumimoji="0" lang="en-US" altLang="zh-TW" sz="16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新細明體" charset="-120"/>
                      </a:endParaRPr>
                    </a:p>
                  </a:txBody>
                  <a:tcPr marT="45669" marB="456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False positive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新細明體" charset="-120"/>
                        </a:rPr>
                        <a:t>True negative</a:t>
                      </a:r>
                    </a:p>
                  </a:txBody>
                  <a:tcPr marT="45669" marB="456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6781800" y="5029202"/>
                <a:ext cx="2895600" cy="616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solidFill>
                      <a:schemeClr val="accent2"/>
                    </a:solidFill>
                  </a:rPr>
                  <a:t>F1-measure=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𝑃𝑅</m:t>
                        </m:r>
                      </m:num>
                      <m:den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zh-TW" altLang="en-US" sz="24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5029202"/>
                <a:ext cx="2895600" cy="616707"/>
              </a:xfrm>
              <a:prstGeom prst="rect">
                <a:avLst/>
              </a:prstGeom>
              <a:blipFill>
                <a:blip r:embed="rId2"/>
                <a:stretch>
                  <a:fillRect l="-2316" b="-29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64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5400" dirty="0">
                <a:ea typeface="新細明體" charset="-120"/>
              </a:rPr>
              <a:t>ROC </a:t>
            </a:r>
            <a:r>
              <a:rPr lang="en-US" altLang="zh-TW" sz="5400" dirty="0">
                <a:ea typeface="新細明體" charset="-120"/>
              </a:rPr>
              <a:t>Curves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847852"/>
            <a:ext cx="6019800" cy="4389437"/>
          </a:xfrm>
        </p:spPr>
        <p:txBody>
          <a:bodyPr/>
          <a:lstStyle/>
          <a:p>
            <a:pPr marL="457200" indent="-457200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The area under the ROC (Receiver Operating Characteristics) curve is a measure of the accuracy of the model</a:t>
            </a:r>
          </a:p>
          <a:p>
            <a:pPr marL="457200" indent="-457200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Shows </a:t>
            </a:r>
            <a:r>
              <a:rPr lang="en-US" altLang="zh-TW" sz="24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the trade-off between the true positive rate and the false positive rate</a:t>
            </a:r>
          </a:p>
          <a:p>
            <a:pPr marL="457200" indent="-457200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Rank </a:t>
            </a:r>
            <a:r>
              <a:rPr lang="en-US" altLang="zh-TW" sz="24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the test tuples in decreasing order: the one that is most likely to belong to the positive class appears at the top of the list</a:t>
            </a:r>
          </a:p>
          <a:p>
            <a:pPr marL="457200" indent="-457200">
              <a:spcBef>
                <a:spcPts val="0"/>
              </a:spcBef>
            </a:pPr>
            <a:r>
              <a:rPr lang="en-US" altLang="zh-TW" sz="2400" dirty="0">
                <a:latin typeface="Arial" panose="020B0604020202020204" pitchFamily="34" charset="0"/>
                <a:ea typeface="新細明體" charset="-120"/>
                <a:cs typeface="Arial" panose="020B0604020202020204" pitchFamily="34" charset="0"/>
              </a:rPr>
              <a:t>The closer to the diagonal line (i.e., the closer the area is to 0.5), the less accurate is the model</a:t>
            </a:r>
          </a:p>
          <a:p>
            <a:pPr>
              <a:spcBef>
                <a:spcPts val="0"/>
              </a:spcBef>
            </a:pPr>
            <a:endParaRPr lang="zh-TW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05001"/>
            <a:ext cx="2943726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9228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Classification</Template>
  <TotalTime>4</TotalTime>
  <Words>251</Words>
  <Application>Microsoft Office PowerPoint</Application>
  <PresentationFormat>如螢幕大小 (4:3)</PresentationFormat>
  <Paragraphs>48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Cambria Math</vt:lpstr>
      <vt:lpstr>Constantia</vt:lpstr>
      <vt:lpstr>Tahoma</vt:lpstr>
      <vt:lpstr>Wingdings</vt:lpstr>
      <vt:lpstr>Wingdings 2</vt:lpstr>
      <vt:lpstr>流線</vt:lpstr>
      <vt:lpstr>Classifier Measures</vt:lpstr>
      <vt:lpstr>ROC Curves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Classifier Measures</dc:title>
  <dc:creator>Tony Lee</dc:creator>
  <cp:lastModifiedBy>Tony Lee</cp:lastModifiedBy>
  <cp:revision>2</cp:revision>
  <dcterms:created xsi:type="dcterms:W3CDTF">2018-03-15T00:23:23Z</dcterms:created>
  <dcterms:modified xsi:type="dcterms:W3CDTF">2018-03-15T00:27:56Z</dcterms:modified>
</cp:coreProperties>
</file>