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82"/>
  </p:handoutMasterIdLst>
  <p:sldIdLst>
    <p:sldId id="559" r:id="rId3"/>
    <p:sldId id="758" r:id="rId5"/>
    <p:sldId id="760" r:id="rId6"/>
    <p:sldId id="752" r:id="rId7"/>
    <p:sldId id="748" r:id="rId8"/>
    <p:sldId id="694" r:id="rId9"/>
    <p:sldId id="762" r:id="rId10"/>
    <p:sldId id="704" r:id="rId11"/>
    <p:sldId id="706" r:id="rId12"/>
    <p:sldId id="707" r:id="rId13"/>
    <p:sldId id="1011" r:id="rId14"/>
    <p:sldId id="1352" r:id="rId15"/>
    <p:sldId id="1351" r:id="rId16"/>
    <p:sldId id="1339" r:id="rId17"/>
    <p:sldId id="1400" r:id="rId18"/>
    <p:sldId id="1014" r:id="rId19"/>
    <p:sldId id="1015" r:id="rId20"/>
    <p:sldId id="1016" r:id="rId21"/>
    <p:sldId id="1401" r:id="rId22"/>
    <p:sldId id="1202" r:id="rId23"/>
    <p:sldId id="1402" r:id="rId24"/>
    <p:sldId id="749" r:id="rId25"/>
    <p:sldId id="712" r:id="rId26"/>
    <p:sldId id="713" r:id="rId27"/>
    <p:sldId id="718" r:id="rId28"/>
    <p:sldId id="1459" r:id="rId29"/>
    <p:sldId id="1460" r:id="rId30"/>
    <p:sldId id="1511" r:id="rId31"/>
    <p:sldId id="777" r:id="rId32"/>
    <p:sldId id="778" r:id="rId33"/>
    <p:sldId id="779" r:id="rId34"/>
    <p:sldId id="1448" r:id="rId35"/>
    <p:sldId id="1449" r:id="rId36"/>
    <p:sldId id="780" r:id="rId37"/>
    <p:sldId id="781" r:id="rId38"/>
    <p:sldId id="782" r:id="rId39"/>
    <p:sldId id="783" r:id="rId40"/>
    <p:sldId id="784" r:id="rId41"/>
    <p:sldId id="785" r:id="rId42"/>
    <p:sldId id="787" r:id="rId43"/>
    <p:sldId id="1450" r:id="rId44"/>
    <p:sldId id="788" r:id="rId45"/>
    <p:sldId id="801" r:id="rId46"/>
    <p:sldId id="802" r:id="rId47"/>
    <p:sldId id="1451" r:id="rId48"/>
    <p:sldId id="803" r:id="rId49"/>
    <p:sldId id="1461" r:id="rId50"/>
    <p:sldId id="1462" r:id="rId51"/>
    <p:sldId id="789" r:id="rId52"/>
    <p:sldId id="1458" r:id="rId53"/>
    <p:sldId id="1452" r:id="rId54"/>
    <p:sldId id="790" r:id="rId55"/>
    <p:sldId id="1457" r:id="rId56"/>
    <p:sldId id="791" r:id="rId57"/>
    <p:sldId id="1455" r:id="rId58"/>
    <p:sldId id="1456" r:id="rId59"/>
    <p:sldId id="800" r:id="rId60"/>
    <p:sldId id="259" r:id="rId61"/>
    <p:sldId id="1453" r:id="rId62"/>
    <p:sldId id="263" r:id="rId63"/>
    <p:sldId id="270" r:id="rId64"/>
    <p:sldId id="280" r:id="rId65"/>
    <p:sldId id="276" r:id="rId66"/>
    <p:sldId id="277" r:id="rId67"/>
    <p:sldId id="1454" r:id="rId68"/>
    <p:sldId id="293" r:id="rId69"/>
    <p:sldId id="720" r:id="rId70"/>
    <p:sldId id="750" r:id="rId71"/>
    <p:sldId id="751" r:id="rId72"/>
    <p:sldId id="755" r:id="rId73"/>
    <p:sldId id="721" r:id="rId74"/>
    <p:sldId id="722" r:id="rId75"/>
    <p:sldId id="724" r:id="rId76"/>
    <p:sldId id="729" r:id="rId77"/>
    <p:sldId id="731" r:id="rId78"/>
    <p:sldId id="805" r:id="rId79"/>
    <p:sldId id="734" r:id="rId80"/>
    <p:sldId id="737" r:id="rId81"/>
  </p:sldIdLst>
  <p:sldSz cx="9144000" cy="6858000" type="screen4x3"/>
  <p:notesSz cx="6830695" cy="91166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15" autoAdjust="0"/>
  </p:normalViewPr>
  <p:slideViewPr>
    <p:cSldViewPr>
      <p:cViewPr varScale="1">
        <p:scale>
          <a:sx n="111" d="100"/>
          <a:sy n="111" d="100"/>
        </p:scale>
        <p:origin x="552" y="82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8" d="100"/>
        <a:sy n="148" d="100"/>
      </p:scale>
      <p:origin x="0" y="-32688"/>
    </p:cViewPr>
  </p:sorterViewPr>
  <p:notesViewPr>
    <p:cSldViewPr>
      <p:cViewPr>
        <p:scale>
          <a:sx n="100" d="100"/>
          <a:sy n="100" d="100"/>
        </p:scale>
        <p:origin x="-259" y="1426"/>
      </p:cViewPr>
      <p:guideLst>
        <p:guide orient="horz" pos="2872"/>
        <p:guide pos="21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40.xml"/><Relationship Id="rId3" Type="http://schemas.openxmlformats.org/officeDocument/2006/relationships/slide" Target="slides/slide39.xml"/><Relationship Id="rId2" Type="http://schemas.openxmlformats.org/officeDocument/2006/relationships/slide" Target="slides/slide30.xml"/><Relationship Id="rId1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\\&#27963;&#38913;&#31807;1\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xVal>
            <c:numRef>
              <c:f>工作表1!$B$2:$B$7</c:f>
              <c:numCache>
                <c:formatCode>General</c:formatCode>
                <c:ptCount val="6"/>
                <c:pt idx="0" c:formatCode="General">
                  <c:v>1.62</c:v>
                </c:pt>
                <c:pt idx="1" c:formatCode="General">
                  <c:v>0.6</c:v>
                </c:pt>
                <c:pt idx="2" c:formatCode="General">
                  <c:v>0.44</c:v>
                </c:pt>
                <c:pt idx="3" c:formatCode="General">
                  <c:v>0.97</c:v>
                </c:pt>
                <c:pt idx="4" c:formatCode="General">
                  <c:v>0.703</c:v>
                </c:pt>
                <c:pt idx="5" c:formatCode="General">
                  <c:v>0.263</c:v>
                </c:pt>
              </c:numCache>
            </c:numRef>
          </c:xVal>
          <c:yVal>
            <c:numRef>
              <c:f>工作表1!$C$2:$C$7</c:f>
              <c:numCache>
                <c:formatCode>General</c:formatCode>
                <c:ptCount val="6"/>
                <c:pt idx="0" c:formatCode="General">
                  <c:v>-0.46</c:v>
                </c:pt>
                <c:pt idx="1" c:formatCode="General">
                  <c:v>-0.84</c:v>
                </c:pt>
                <c:pt idx="2" c:formatCode="General">
                  <c:v>-0.296</c:v>
                </c:pt>
                <c:pt idx="3" c:formatCode="General">
                  <c:v>0.997</c:v>
                </c:pt>
                <c:pt idx="4" c:formatCode="General">
                  <c:v>0.351</c:v>
                </c:pt>
                <c:pt idx="5" c:formatCode="General">
                  <c:v>0.65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4130352"/>
        <c:axId val="1424134512"/>
      </c:scatterChart>
      <c:valAx>
        <c:axId val="14241303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headEnd type="none"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4134512"/>
        <c:crosses val="autoZero"/>
        <c:crossBetween val="midCat"/>
      </c:valAx>
      <c:valAx>
        <c:axId val="142413451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_);[Red]\(#,##0.0\)" sourceLinked="0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24130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t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t" anchorCtr="0" compatLnSpc="1"/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b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b" anchorCtr="0" compatLnSpc="1"/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89F391-7383-4BAB-813D-49FD9A88290F}" type="slidenum">
              <a:rPr lang="zh-TW" altLang="en-US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t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t" anchorCtr="0" compatLnSpc="1"/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t" anchorCtr="0" compatLnSpc="1"/>
          <a:lstStyle/>
          <a:p>
            <a:pPr lvl="0"/>
            <a:r>
              <a:rPr lang="en-US" altLang="zh-TW" noProof="0"/>
              <a:t>Click to edit Master text styles</a:t>
            </a:r>
            <a:endParaRPr lang="en-US" altLang="zh-TW" noProof="0"/>
          </a:p>
          <a:p>
            <a:pPr lvl="1"/>
            <a:r>
              <a:rPr lang="en-US" altLang="zh-TW" noProof="0"/>
              <a:t>Second level</a:t>
            </a:r>
            <a:endParaRPr lang="en-US" altLang="zh-TW" noProof="0"/>
          </a:p>
          <a:p>
            <a:pPr lvl="2"/>
            <a:r>
              <a:rPr lang="en-US" altLang="zh-TW" noProof="0"/>
              <a:t>Third level</a:t>
            </a:r>
            <a:endParaRPr lang="en-US" altLang="zh-TW" noProof="0"/>
          </a:p>
          <a:p>
            <a:pPr lvl="3"/>
            <a:r>
              <a:rPr lang="en-US" altLang="zh-TW" noProof="0"/>
              <a:t>Fourth level</a:t>
            </a:r>
            <a:endParaRPr lang="en-US" altLang="zh-TW" noProof="0"/>
          </a:p>
          <a:p>
            <a:pPr lvl="4"/>
            <a:r>
              <a:rPr lang="en-US" altLang="zh-TW" noProof="0"/>
              <a:t>Fifth level</a:t>
            </a:r>
            <a:endParaRPr lang="en-US" altLang="zh-TW" noProof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b" anchorCtr="0" compatLnSpc="1"/>
          <a:lstStyle>
            <a:lvl1pPr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129" tIns="45565" rIns="91129" bIns="45565" numCol="1" anchor="b" anchorCtr="0" compatLnSpc="1"/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9AFABAE-A7BB-450A-9FA1-9902EBEB9367}" type="slidenum">
              <a:rPr lang="zh-TW" altLang="en-US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 dirty="0">
                <a:ea typeface="+mn-ea"/>
              </a:rPr>
              <a:t>m = 2429 facial images</a:t>
            </a:r>
            <a:endParaRPr lang="en-US" altLang="zh-TW" dirty="0">
              <a:ea typeface="+mn-ea"/>
            </a:endParaRPr>
          </a:p>
          <a:p>
            <a:pPr lvl="1"/>
            <a:r>
              <a:rPr lang="en-US" altLang="zh-TW" dirty="0">
                <a:ea typeface="+mn-ea"/>
              </a:rPr>
              <a:t>Each image of size n = 19 by 19 = 361</a:t>
            </a:r>
            <a:endParaRPr lang="en-US" altLang="zh-TW" dirty="0">
              <a:ea typeface="+mn-ea"/>
            </a:endParaRPr>
          </a:p>
          <a:p>
            <a:pPr lvl="1"/>
            <a:r>
              <a:rPr lang="en-US" altLang="zh-TW" dirty="0">
                <a:ea typeface="+mn-ea"/>
              </a:rPr>
              <a:t>Matrix V = n by m is the original dataset</a:t>
            </a:r>
            <a:endParaRPr lang="en-US" altLang="zh-TW" dirty="0">
              <a:ea typeface="+mn-ea"/>
            </a:endParaRPr>
          </a:p>
          <a:p>
            <a:pPr lvl="1"/>
            <a:r>
              <a:rPr lang="en-US" altLang="zh-TW" dirty="0">
                <a:ea typeface="+mn-ea"/>
              </a:rPr>
              <a:t>We want to approximate V by two lower rank matrix W (n by 49) and H (49 by m)</a:t>
            </a:r>
            <a:endParaRPr lang="en-US" altLang="zh-TW" dirty="0"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EBF3-B360-43B3-B89A-81018A9A11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A neutral  net  whose output tries to reconstruct the input</a:t>
                </a:r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Target of output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/>
                  <a:t>) = input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/>
                  <a:t>)</a:t>
                </a:r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dirty="0" smtClean="0"/>
                  <a:t>A neutral  net  whose output tries to reconstruct the input</a:t>
                </a:r>
                <a:endParaRPr lang="en-US" altLang="zh-TW" dirty="0" smtClean="0"/>
              </a:p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TW" dirty="0" smtClean="0"/>
                  <a:t>Target of output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𝑦 ̂</a:t>
                </a:r>
                <a:r>
                  <a:rPr lang="en-US" altLang="zh-TW" dirty="0" smtClean="0"/>
                  <a:t>) = input (</a:t>
                </a:r>
                <a:r>
                  <a:rPr lang="en-US" altLang="zh-TW" b="0" i="0" smtClean="0">
                    <a:latin typeface="Cambria Math" panose="02040503050406030204" pitchFamily="18" charset="0"/>
                  </a:rPr>
                  <a:t>𝑥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19D3E-A1AF-407B-AE78-3EE7497D6478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C70C13B-F8CE-451D-8056-88C6F55F3849}" type="slidenum">
              <a:rPr lang="zh-TW" altLang="en-US" sz="1200" smtClean="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Entropy:  amount of information to remove uncertainty. For example, “A will die in 500 years old” (certain, less information) “A will die in 50 years old” (more information to remove uncertainty)</a:t>
            </a:r>
            <a:endParaRPr lang="en-US" altLang="zh-TW" dirty="0"/>
          </a:p>
          <a:p>
            <a:r>
              <a:rPr lang="en-US" altLang="zh-TW" dirty="0"/>
              <a:t>P: probability distribution of ground-truth, q: predicted probability of predicted</a:t>
            </a:r>
            <a:r>
              <a:rPr lang="zh-TW" altLang="en-US" dirty="0"/>
              <a:t> </a:t>
            </a:r>
            <a:r>
              <a:rPr lang="en-US" altLang="zh-TW" dirty="0"/>
              <a:t>E(P)</a:t>
            </a:r>
            <a:r>
              <a:rPr lang="zh-TW" altLang="en-US" dirty="0"/>
              <a:t>  </a:t>
            </a:r>
            <a:r>
              <a:rPr lang="en-US" altLang="zh-TW" dirty="0"/>
              <a:t>is a constant for a given dataset. https://stats.stackexchange.com/questions/357963/what-is-the-difference-cross-entropy-and-kl-divergence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If the predictions are perfect, that is the predicted distribution is equal to the true distribution, then the cross-entropy is simply equal to entropy. But, if the distributions differ, then the cross-entropy will be greater than the entropy by some number of bits. This amount by which the cross-entropy exceeds the entropy is called the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Relative Entropy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or more commonly known as the 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Kullback-Leibler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Divergence (KL Divergence)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A36AE1-E13D-4276-8588-D42FCC371A2E}" type="slidenum">
              <a:rPr lang="zh-TW" altLang="en-US" sz="1200" smtClean="0">
                <a:latin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output of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softmax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normalization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is always positive (regardless of whether vi is positive or negative. Using exponentiation can give greater separation than a linear transformation.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softmax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normalization increases the normalized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value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of 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highest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one and decrease those of the lower ones when compared with min-max normalization.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hardmax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normalization (using </a:t>
            </a:r>
            <a:r>
              <a:rPr lang="en-US" altLang="zh-TW" sz="1200" b="0" i="0" kern="1200" baseline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argmax</a:t>
            </a:r>
            <a:r>
              <a:rPr lang="en-US" altLang="zh-TW" sz="1200" b="0" i="0" kern="1200" baseline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function) transforms the highest value into 1 and the rest into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136650" y="684213"/>
            <a:ext cx="4557713" cy="34178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2AF76E-C136-48C7-A61B-3EAE0AE58704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 </a:t>
            </a:r>
            <a:r>
              <a:rPr lang="en-US" altLang="zh-TW" i="1" dirty="0">
                <a:solidFill>
                  <a:srgbClr val="FF0000"/>
                </a:solidFill>
              </a:rPr>
              <a:t>eat fish </a:t>
            </a:r>
            <a:r>
              <a:rPr lang="en-US" altLang="zh-TW" dirty="0"/>
              <a:t>and </a:t>
            </a:r>
            <a:r>
              <a:rPr lang="en-US" altLang="zh-TW" i="1" dirty="0"/>
              <a:t>vegetables</a:t>
            </a:r>
            <a:r>
              <a:rPr lang="en-US" altLang="zh-TW" dirty="0"/>
              <a:t>.</a:t>
            </a:r>
            <a:r>
              <a:rPr lang="en-US" altLang="zh-TW" baseline="0" dirty="0"/>
              <a:t> </a:t>
            </a:r>
            <a:endParaRPr lang="en-US" altLang="zh-TW" baseline="0" dirty="0"/>
          </a:p>
          <a:p>
            <a:r>
              <a:rPr lang="en-US" altLang="zh-TW" b="1" u="sng" baseline="0" dirty="0"/>
              <a:t>Fish</a:t>
            </a:r>
            <a:r>
              <a:rPr lang="en-US" altLang="zh-TW" baseline="0" dirty="0"/>
              <a:t> are </a:t>
            </a:r>
            <a:r>
              <a:rPr lang="en-US" altLang="zh-TW" b="1" u="sng" baseline="0" dirty="0"/>
              <a:t>pets</a:t>
            </a:r>
            <a:r>
              <a:rPr lang="en-US" altLang="zh-TW" baseline="0" dirty="0"/>
              <a:t>.</a:t>
            </a:r>
            <a:endParaRPr lang="en-US" altLang="zh-TW" baseline="0" dirty="0"/>
          </a:p>
          <a:p>
            <a:r>
              <a:rPr lang="en-US" altLang="zh-TW" baseline="0" dirty="0"/>
              <a:t>My </a:t>
            </a:r>
            <a:r>
              <a:rPr lang="en-US" altLang="zh-TW" u="sng" baseline="0" dirty="0"/>
              <a:t>kitten</a:t>
            </a:r>
            <a:r>
              <a:rPr lang="en-US" altLang="zh-TW" baseline="0" dirty="0"/>
              <a:t> </a:t>
            </a:r>
            <a:r>
              <a:rPr lang="en-US" altLang="zh-TW" i="1" baseline="0" dirty="0"/>
              <a:t>eats fish</a:t>
            </a:r>
            <a:r>
              <a:rPr lang="en-US" altLang="zh-TW" baseline="0" dirty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is a matrix of eigenvectors (each column is an eigenvector) and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Lamda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is a diagonal matrix with eigenvalues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λiλi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in the decreasing order on the diagonal. The eigenvectors are called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principal axes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or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principal directions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of the data. Projections of the data on the principal axes are called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principal components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also known as </a:t>
            </a:r>
            <a:r>
              <a:rPr lang="en-US" altLang="zh-TW" sz="1200" b="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PC scores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; these can be seen as new, transformed, variables. The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principal component is given by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column of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r>
              <a:rPr lang="en-US" altLang="zh-TW" sz="1200" b="0" i="0" u="none" strike="noStrike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AVT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coordinates of the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-th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data point in the new PC space are given by the </a:t>
            </a:r>
            <a:r>
              <a:rPr lang="en-US" altLang="zh-TW" sz="1200" b="0" i="0" u="none" strike="noStrike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-th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row of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A=UXVT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u="none" strike="noStrike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{</a:t>
            </a:r>
            <a:r>
              <a:rPr lang="en-US" altLang="zh-TW" sz="1200" b="1" i="0" u="none" strike="noStrike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u,w,v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}=N[</a:t>
            </a:r>
            <a:r>
              <a:rPr lang="en-US" altLang="zh-TW" sz="1200" b="1" i="0" u="none" strike="noStrike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SingularValueDecomposition</a:t>
            </a:r>
            <a:r>
              <a:rPr lang="en-US" altLang="zh-TW" sz="1200" b="1" i="0" u="none" strike="noStrike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[{{1,0,1,1,0},{0,1,1,0,0},{1,0,0,0,0},{0,0,0,1,1},{0,0,0,1,0},{0,0,0,0,1}}]] (Mathematica)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A2=u*w’, where w’ is obtained by setting the</a:t>
            </a:r>
            <a:r>
              <a:rPr lang="en-US" altLang="zh-TW" baseline="0" dirty="0"/>
              <a:t> last three eigenvalues of w to 0.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ABAE-A7BB-450A-9FA1-9902EBEB936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+mn-ea"/>
              </a:rPr>
              <a:t>The update rule is implemented by element-wise matrix multiplication and </a:t>
            </a:r>
            <a:r>
              <a:rPr lang="en-US" altLang="zh-TW">
                <a:ea typeface="+mn-ea"/>
              </a:rPr>
              <a:t>division.</a:t>
            </a:r>
            <a:endParaRPr lang="en-US" altLang="zh-TW"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TW">
                <a:ea typeface="+mn-ea"/>
              </a:rPr>
              <a:t>This </a:t>
            </a:r>
            <a:r>
              <a:rPr lang="en-US" altLang="zh-TW" dirty="0">
                <a:ea typeface="+mn-ea"/>
              </a:rPr>
              <a:t>is a multiplicative update instead of an additive update.</a:t>
            </a:r>
            <a:endParaRPr lang="en-US" altLang="zh-TW" dirty="0"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ea"/>
              </a:rPr>
              <a:t>If the initial values of W and H are all non-negative, then the W and H can never become negative.</a:t>
            </a:r>
            <a:endParaRPr lang="en-US" altLang="zh-TW" dirty="0"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+mn-ea"/>
              </a:rPr>
              <a:t>This lets us produce a non-negative factorization</a:t>
            </a:r>
            <a:endParaRPr lang="en-US" altLang="zh-TW" dirty="0">
              <a:ea typeface="+mn-ea"/>
            </a:endParaRPr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TW" sz="1200" dirty="0">
                <a:effectLst/>
                <a:ea typeface="+mn-ea"/>
              </a:rPr>
              <a:t>KL-divergence is usually a more accurate way to compare probability distributions. </a:t>
            </a:r>
            <a:endParaRPr lang="en-US" altLang="zh-TW" sz="1200" dirty="0">
              <a:effectLst/>
              <a:ea typeface="+mn-ea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# Transform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new_feedback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to NMF space</a:t>
            </a:r>
            <a:r>
              <a:rPr lang="en-US" altLang="zh-TW" dirty="0"/>
              <a:t> </a:t>
            </a:r>
            <a:r>
              <a:rPr lang="en-US" altLang="zh-TW" dirty="0" err="1"/>
              <a:t>nmf_new_feedback</a:t>
            </a:r>
            <a:r>
              <a:rPr lang="en-US" altLang="zh-TW" dirty="0"/>
              <a:t> = </a:t>
            </a:r>
            <a:r>
              <a:rPr lang="en-US" altLang="zh-TW" dirty="0" err="1"/>
              <a:t>clf.transform</a:t>
            </a:r>
            <a:r>
              <a:rPr lang="en-US" altLang="zh-TW" dirty="0"/>
              <a:t>(</a:t>
            </a:r>
            <a:r>
              <a:rPr lang="en-US" altLang="zh-TW" dirty="0" err="1"/>
              <a:t>vectorizer.fit</a:t>
            </a:r>
            <a:r>
              <a:rPr lang="en-US" altLang="zh-TW" dirty="0"/>
              <a:t>(</a:t>
            </a:r>
            <a:r>
              <a:rPr lang="en-US" altLang="zh-TW" dirty="0" err="1"/>
              <a:t>new_feedback</a:t>
            </a:r>
            <a:r>
              <a:rPr lang="en-US" altLang="zh-TW" dirty="0"/>
              <a:t>))</a:t>
            </a:r>
            <a:endParaRPr lang="en-US" altLang="zh-TW" dirty="0"/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 each step of such an algorithm, first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is fixed and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found by a </a:t>
            </a:r>
            <a:r>
              <a:rPr lang="en-US" altLang="zh-TW" sz="1200" b="0" i="0" kern="1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non-negative least squares solver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, then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is fixed and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is found analogously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TW" sz="1200" dirty="0">
              <a:effectLst/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FEBF3-B360-43B3-B89A-81018A9A11A1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DB2CF-A458-405B-992D-CA695EF49888}" type="slidenum">
              <a:rPr lang="zh-TW" altLang="en-US" smtClean="0"/>
            </a:fld>
            <a:endParaRPr lang="en-US" altLang="zh-TW"/>
          </a:p>
        </p:txBody>
      </p:sp>
      <p:sp>
        <p:nvSpPr>
          <p:cNvPr id="7" name="Date Placeholder 9"/>
          <p:cNvSpPr txBox="1"/>
          <p:nvPr userDrawn="1"/>
        </p:nvSpPr>
        <p:spPr>
          <a:xfrm>
            <a:off x="479126" y="6417872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r>
              <a:rPr lang="en-US" altLang="zh-TW" dirty="0"/>
              <a:t>Dept. Information Management</a:t>
            </a:r>
            <a:endParaRPr lang="en-US" altLang="zh-TW" baseline="0" dirty="0"/>
          </a:p>
          <a:p>
            <a:r>
              <a:rPr lang="en-US" altLang="zh-TW" baseline="0" dirty="0"/>
              <a:t>National Taiwan University</a:t>
            </a:r>
            <a:endParaRPr lang="zh-TW" alt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ED3B-5619-4F48-9138-04A79EF0C104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9F06A-B643-445D-B522-25C5CDD7047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7199" y="18478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81783" y="641191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4678FCD8-A0D0-4F98-87DC-E5D66B0B225F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  <p:transition spd="med">
    <p:pull dir="r"/>
  </p:transition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417872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4678FCD8-A0D0-4F98-87DC-E5D66B0B225F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  <p:transition spd="med">
    <p:pull dir="r"/>
  </p:transition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52425" y="1947212"/>
            <a:ext cx="8385048" cy="3850084"/>
          </a:xfrm>
        </p:spPr>
        <p:txBody>
          <a:bodyPr/>
          <a:lstStyle>
            <a:lvl1pPr marL="233680" indent="-23368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2" name="Slide Number Placeholder 17"/>
          <p:cNvSpPr txBox="1"/>
          <p:nvPr/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32" y="1286047"/>
            <a:ext cx="6097302" cy="4032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938213" y="1986682"/>
            <a:ext cx="7748587" cy="3880718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  <a:endParaRPr lang="en-US" noProof="0"/>
          </a:p>
        </p:txBody>
      </p:sp>
      <p:sp>
        <p:nvSpPr>
          <p:cNvPr id="10" name="Slide Number Placeholder 17"/>
          <p:cNvSpPr txBox="1"/>
          <p:nvPr/>
        </p:nvSpPr>
        <p:spPr>
          <a:xfrm>
            <a:off x="4127956" y="641787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  <p:transition>
    <p:strips dir="rd"/>
  </p:transition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919804"/>
            <a:ext cx="91440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 hasCustomPrompt="1"/>
          </p:nvPr>
        </p:nvSpPr>
        <p:spPr>
          <a:xfrm>
            <a:off x="2286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4610100" y="1927476"/>
            <a:ext cx="4229100" cy="424472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499992" y="646193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DP-</a:t>
            </a:r>
            <a:fld id="{483AB1D4-A69B-4829-89B4-A5CB52E52193}" type="slidenum"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</a:fld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10749" y="6351369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8FCD8-A0D0-4F98-87DC-E5D66B0B225F}" type="slidenum">
              <a:rPr lang="zh-TW" altLang="en-US" smtClean="0"/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087D9-154B-4261-A4E7-DE7A97416271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 hasCustomPrompt="1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ABF9A-6417-467F-912F-A44C3489C79E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495ECD-DA75-431A-B35A-EC52EC6E6BAA}" type="slidenum">
              <a:rPr lang="zh-TW" altLang="en-US" smtClean="0"/>
            </a:fld>
            <a:endParaRPr lang="en-US" altLang="zh-TW"/>
          </a:p>
        </p:txBody>
      </p:sp>
      <p:cxnSp>
        <p:nvCxnSpPr>
          <p:cNvPr id="10" name="直線接點 9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582964" y="6371105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D0558-6862-42BE-ABBD-0D1C0C13DA76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53F4F-9849-4A87-A93F-219D0D958417}" type="slidenum">
              <a:rPr lang="zh-TW" altLang="en-US" smtClean="0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編輯母片文字樣式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09050" y="6417871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F2798-5033-40E5-88B6-84C7E5135012}" type="slidenum">
              <a:rPr lang="zh-TW" altLang="en-US" smtClean="0"/>
            </a:fld>
            <a:endParaRPr lang="en-US" altLang="zh-TW"/>
          </a:p>
        </p:txBody>
      </p:sp>
      <p:sp>
        <p:nvSpPr>
          <p:cNvPr id="13" name="Date Placeholder 9"/>
          <p:cNvSpPr txBox="1"/>
          <p:nvPr userDrawn="1"/>
        </p:nvSpPr>
        <p:spPr>
          <a:xfrm>
            <a:off x="479126" y="6417872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r>
              <a:rPr lang="en-US" altLang="zh-TW" dirty="0"/>
              <a:t>Dept. Information Management</a:t>
            </a:r>
            <a:endParaRPr lang="en-US" altLang="zh-TW" baseline="0" dirty="0"/>
          </a:p>
          <a:p>
            <a:r>
              <a:rPr lang="en-US" altLang="zh-TW" baseline="0" dirty="0"/>
              <a:t>National Taiwan University</a:t>
            </a:r>
            <a:endParaRPr lang="zh-TW" altLang="en-US" dirty="0"/>
          </a:p>
        </p:txBody>
      </p:sp>
      <p:sp>
        <p:nvSpPr>
          <p:cNvPr id="14" name="Date Placeholder 9"/>
          <p:cNvSpPr txBox="1"/>
          <p:nvPr userDrawn="1"/>
        </p:nvSpPr>
        <p:spPr>
          <a:xfrm>
            <a:off x="7385916" y="6325704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r>
              <a:rPr lang="en-US" altLang="zh-TW" dirty="0"/>
              <a:t>Prof. Anthony Lee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78FCD8-A0D0-4F98-87DC-E5D66B0B225F}" type="slidenum">
              <a:rPr lang="zh-TW" altLang="en-US" smtClean="0"/>
            </a:fld>
            <a:endParaRPr lang="en-US" altLang="zh-TW"/>
          </a:p>
        </p:txBody>
      </p:sp>
      <p:grpSp>
        <p:nvGrpSpPr>
          <p:cNvPr id="1033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>
                <a:latin typeface="+mn-lt"/>
                <a:ea typeface="+mn-ea"/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457200" y="1856645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9"/>
          <p:cNvSpPr txBox="1"/>
          <p:nvPr userDrawn="1"/>
        </p:nvSpPr>
        <p:spPr>
          <a:xfrm>
            <a:off x="479126" y="6417872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r>
              <a:rPr lang="en-US" altLang="zh-TW" dirty="0"/>
              <a:t>Dept. Information Management</a:t>
            </a:r>
            <a:endParaRPr lang="en-US" altLang="zh-TW" baseline="0" dirty="0"/>
          </a:p>
          <a:p>
            <a:r>
              <a:rPr lang="en-US" altLang="zh-TW" baseline="0" dirty="0"/>
              <a:t>National Taiwan University</a:t>
            </a:r>
            <a:endParaRPr lang="zh-TW" altLang="en-US" dirty="0"/>
          </a:p>
        </p:txBody>
      </p:sp>
      <p:sp>
        <p:nvSpPr>
          <p:cNvPr id="19" name="Date Placeholder 9"/>
          <p:cNvSpPr txBox="1"/>
          <p:nvPr userDrawn="1"/>
        </p:nvSpPr>
        <p:spPr>
          <a:xfrm>
            <a:off x="7385916" y="6325704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  <a:cs typeface="+mn-cs"/>
              </a:defRPr>
            </a:lvl9pPr>
          </a:lstStyle>
          <a:p>
            <a:r>
              <a:rPr lang="en-US" altLang="zh-TW" dirty="0"/>
              <a:t>Prof. Anthony Lee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6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jpeg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emf"/><Relationship Id="rId1" Type="http://schemas.openxmlformats.org/officeDocument/2006/relationships/oleObject" Target="../embeddings/oleObject16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7601" y="764704"/>
            <a:ext cx="74676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6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Preprocessing</a:t>
            </a:r>
            <a:endParaRPr lang="en-US" altLang="zh-TW" sz="6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8077200" cy="44958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Why preprocess the data?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integration and reduction</a:t>
            </a:r>
            <a:endParaRPr lang="en-US" altLang="zh-TW" sz="4000" dirty="0">
              <a:solidFill>
                <a:schemeClr val="hlink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Discretization and concept hierarchy generation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TW" sz="400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Summary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49" y="1198712"/>
            <a:ext cx="7752225" cy="6096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Transformation: Normalization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3550" y="1844824"/>
                <a:ext cx="8077200" cy="4495800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8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min-max normalization</a:t>
                </a:r>
              </a:p>
              <a:p>
                <a:pPr marL="0" indent="0" eaLnBrk="1" hangingPunct="1">
                  <a:buNone/>
                </a:pPr>
                <a:r>
                  <a:rPr lang="en-US" altLang="zh-TW" sz="2400" b="0" dirty="0">
                    <a:ea typeface="新細明體" charset="-12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𝑚𝑖𝑛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𝑚𝑎𝑥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𝑚𝑖𝑛</m:t>
                        </m:r>
                      </m:den>
                    </m:f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𝑛𝑒𝑤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𝑚𝑎𝑥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𝑛𝑒𝑤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𝑚𝑖𝑛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𝑛𝑒𝑤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𝑚𝑖𝑛</m:t>
                    </m:r>
                  </m:oMath>
                </a14:m>
                <a:endParaRPr lang="en-US" altLang="zh-TW" sz="2800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zh-TW" sz="28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z-score normalization </a:t>
                </a:r>
              </a:p>
              <a:p>
                <a:pPr marL="0" indent="0" eaLnBrk="1" hangingPunct="1">
                  <a:buNone/>
                </a:pPr>
                <a:r>
                  <a:rPr lang="en-US" altLang="zh-TW" sz="2800" b="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𝑚𝑒𝑎𝑛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𝑠𝑡𝑑</m:t>
                        </m:r>
                      </m:den>
                    </m:f>
                  </m:oMath>
                </a14:m>
                <a:endParaRPr lang="en-US" altLang="zh-TW" sz="2800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zh-TW" sz="28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normalization by log scaling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log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⁡(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)</a:t>
                </a:r>
              </a:p>
              <a:p>
                <a:pPr>
                  <a:buSzPct val="75000"/>
                  <a:buFont typeface="Wingdings" panose="05000000000000000000" pitchFamily="2" charset="2"/>
                  <a:buChar char="l"/>
                </a:pPr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normalization by </a:t>
                </a:r>
                <a:r>
                  <a:rPr lang="en-US" altLang="zh-TW" sz="2400" dirty="0" err="1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softmax</a:t>
                </a:r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 function</a:t>
                </a:r>
              </a:p>
              <a:p>
                <a:pPr marL="0" indent="0">
                  <a:spcBef>
                    <a:spcPts val="0"/>
                  </a:spcBef>
                  <a:buSzPct val="75000"/>
                  <a:buNone/>
                </a:pPr>
                <a:r>
                  <a:rPr lang="en-US" altLang="zh-TW" sz="2400" dirty="0">
                    <a:ea typeface="新細明體" charset="-12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charset="-12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charset="-12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新細明體" charset="-12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新細明體" charset="-12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charset="-120"/>
                                <a:cs typeface="Arial" panose="020B0604020202020204" pitchFamily="34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charset="-120"/>
                                <a:cs typeface="Arial" panose="020B060402020202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charset="-12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charset="-12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charset="-12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TW" sz="2400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5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550" y="1844824"/>
                <a:ext cx="8077200" cy="4495800"/>
              </a:xfrm>
              <a:blipFill rotWithShape="1">
                <a:blip r:embed="rId1"/>
                <a:stretch>
                  <a:fillRect l="-1057" t="-1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4586" name="Object 307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37339"/>
            <a:ext cx="5486400" cy="800100"/>
          </a:xfrm>
        </p:spPr>
        <p:txBody>
          <a:bodyPr/>
          <a:lstStyle/>
          <a:p>
            <a:r>
              <a:rPr lang="en-US" altLang="zh-TW" sz="48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Minkowski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distance</a:t>
            </a:r>
            <a:endParaRPr lang="en-US" altLang="zh-TW" sz="7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8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988840"/>
                <a:ext cx="8227207" cy="3543300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Distances are normally used to measure the similarity or dissimilarity between two data objects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TW" sz="2000" dirty="0" err="1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Minkowski</a:t>
                </a: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distance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𝑞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TW" sz="1800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800" i="1"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sz="1800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marL="1077913" lvl="1" indent="-684213">
                  <a:lnSpc>
                    <a:spcPct val="120000"/>
                  </a:lnSpc>
                  <a:buNone/>
                </a:pP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where  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i="1" baseline="-25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i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= (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i1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i2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1800" i="1" dirty="0" err="1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 err="1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im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) and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</a:t>
                </a:r>
                <a:r>
                  <a:rPr lang="en-US" altLang="zh-TW" sz="18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altLang="zh-TW" sz="18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= (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j1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j2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, …, </a:t>
                </a:r>
                <a:r>
                  <a:rPr lang="en-US" altLang="zh-TW" sz="1800" i="1" dirty="0" err="1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x</a:t>
                </a:r>
                <a:r>
                  <a:rPr lang="en-US" altLang="zh-TW" sz="1800" baseline="-25000" dirty="0" err="1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jm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) are two 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p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-dimensional   data, and </a:t>
                </a:r>
                <a:r>
                  <a:rPr lang="en-US" altLang="zh-TW" sz="18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18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is a positive integer</a:t>
                </a: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If </a:t>
                </a:r>
                <a:r>
                  <a:rPr lang="en-US" altLang="zh-TW" sz="20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q</a:t>
                </a: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= </a:t>
                </a:r>
                <a:r>
                  <a:rPr lang="en-US" altLang="zh-TW" sz="20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, </a:t>
                </a:r>
                <a:r>
                  <a:rPr lang="en-US" altLang="zh-TW" sz="20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d</a:t>
                </a:r>
                <a:r>
                  <a:rPr lang="en-US" altLang="zh-TW" sz="2000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is Manhattan distance</a:t>
                </a:r>
                <a:endParaRPr lang="en-US" altLang="zh-TW" sz="2000" i="1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TW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TW" sz="2000" i="1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lvl="1" eaLnBrk="1" hangingPunct="1">
                  <a:lnSpc>
                    <a:spcPct val="120000"/>
                  </a:lnSpc>
                  <a:buFont typeface="Wingdings" pitchFamily="2" charset="2"/>
                  <a:buNone/>
                </a:pPr>
                <a:endParaRPr lang="zh-TW" altLang="en-US" sz="2800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88840"/>
                <a:ext cx="8227207" cy="3543300"/>
              </a:xfrm>
              <a:blipFill rotWithShape="1">
                <a:blip r:embed="rId1"/>
                <a:stretch>
                  <a:fillRect l="-519" r="-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5" name="Object 1025"/>
              <p:cNvSpPr txBox="1"/>
              <p:nvPr/>
            </p:nvSpPr>
            <p:spPr bwMode="auto">
              <a:xfrm>
                <a:off x="2339752" y="5157192"/>
                <a:ext cx="4266992" cy="50790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|+...+|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075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9752" y="5157192"/>
                <a:ext cx="4266992" cy="5079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>
            <a:off x="3000387" y="2365351"/>
            <a:ext cx="228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4029087" y="1050901"/>
            <a:ext cx="0" cy="23431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3457587" y="1793851"/>
            <a:ext cx="1143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457587" y="1793849"/>
            <a:ext cx="1943084" cy="1142993"/>
            <a:chOff x="2438410" y="2590810"/>
            <a:chExt cx="2590778" cy="1523990"/>
          </a:xfrm>
        </p:grpSpPr>
        <p:sp>
          <p:nvSpPr>
            <p:cNvPr id="2" name="菱形 1"/>
            <p:cNvSpPr/>
            <p:nvPr/>
          </p:nvSpPr>
          <p:spPr>
            <a:xfrm>
              <a:off x="2438410" y="2590810"/>
              <a:ext cx="1523990" cy="1523990"/>
            </a:xfrm>
            <a:prstGeom prst="diamon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267201" y="3489332"/>
              <a:ext cx="76198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00B0F0"/>
                  </a:solidFill>
                </a:rPr>
                <a:t>q=1</a:t>
              </a:r>
              <a:endParaRPr lang="zh-TW" altLang="en-US" dirty="0">
                <a:solidFill>
                  <a:srgbClr val="00B0F0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4815119" y="2936841"/>
            <a:ext cx="57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q=2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3457587" y="1790323"/>
            <a:ext cx="2228826" cy="1142990"/>
            <a:chOff x="2438400" y="2590800"/>
            <a:chExt cx="2971768" cy="1523987"/>
          </a:xfrm>
        </p:grpSpPr>
        <p:sp>
          <p:nvSpPr>
            <p:cNvPr id="4" name="矩形 3"/>
            <p:cNvSpPr/>
            <p:nvPr/>
          </p:nvSpPr>
          <p:spPr>
            <a:xfrm>
              <a:off x="2438400" y="2590800"/>
              <a:ext cx="1523987" cy="1523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248441" y="2621293"/>
              <a:ext cx="11617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q=</a:t>
              </a:r>
              <a:r>
                <a:rPr lang="en-US" altLang="zh-TW" dirty="0">
                  <a:solidFill>
                    <a:srgbClr val="FF0000"/>
                  </a:solidFill>
                  <a:sym typeface="Symbol" panose="05050102010706020507" pitchFamily="18" charset="2"/>
                </a:rPr>
                <a:t>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4:artisticCrisscrossEtching id="{D01993FF-F4E0-41E9-8987-971133773205}"/>
                  </a:ext>
                </a:extLst>
              </p:cNvPr>
              <p:cNvSpPr/>
              <p:nvPr/>
            </p:nvSpPr>
            <p:spPr>
              <a:xfrm>
                <a:off x="1368046" y="4133320"/>
                <a:ext cx="6653873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en-US" altLang="zh-TW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2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46" y="4133320"/>
                <a:ext cx="6653873" cy="718658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4:artisticCrisscrossEtching id="{28DC0D1B-4977-4489-9367-C7F8A259D8DF}"/>
                  </a:ext>
                </a:extLst>
              </p:cNvPr>
              <p:cNvSpPr/>
              <p:nvPr/>
            </p:nvSpPr>
            <p:spPr>
              <a:xfrm>
                <a:off x="1368046" y="4817432"/>
                <a:ext cx="6074548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=|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|+|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|+…+|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𝑖𝑚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en-US" altLang="zh-TW" sz="20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|</m:t>
                      </m:r>
                    </m:oMath>
                  </m:oMathPara>
                </a14:m>
                <a:endParaRPr lang="zh-TW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46" y="4817432"/>
                <a:ext cx="6074548" cy="446917"/>
              </a:xfrm>
              <a:prstGeom prst="rect">
                <a:avLst/>
              </a:prstGeom>
              <a:blipFill rotWithShape="1"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4:artisticCrisscrossEtching id="{48CAB581-D211-40AE-BF5D-478FE49694A3}"/>
                  </a:ext>
                </a:extLst>
              </p:cNvPr>
              <p:cNvSpPr/>
              <p:nvPr/>
            </p:nvSpPr>
            <p:spPr>
              <a:xfrm>
                <a:off x="1368047" y="5260933"/>
                <a:ext cx="6966459" cy="71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a:rPr lang="en-US" altLang="zh-TW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  <m:t>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新細明體" pitchFamily="18" charset="-12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</m:t>
                              </m:r>
                            </m:sup>
                          </m:sSup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</m:t>
                              </m:r>
                            </m:sup>
                          </m:sSup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新細明體" pitchFamily="18" charset="-120"/>
                              <a:cs typeface="Arial" panose="020B060402020202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新細明體" pitchFamily="18" charset="-12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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047" y="5260933"/>
                <a:ext cx="6966459" cy="71865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Minkowski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distance (q=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)</a:t>
            </a:r>
            <a:endParaRPr lang="zh-TW" alt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d>
                        <m:d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sz="1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35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𝑖𝑚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𝑗𝑚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sz="1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sz="1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sz="15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1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5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15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5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5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+…+</m:t>
                              </m:r>
                              <m:sSup>
                                <m:sSup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5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𝑖𝑚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𝑗𝑚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  <a:cs typeface="Arial" panose="020B0604020202020204" pitchFamily="34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 sz="15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altLang="zh-TW" sz="15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p>
                              </m:sSup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464469" y="4818607"/>
                <a:ext cx="6858000" cy="568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5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5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15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5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TW" sz="15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TW" sz="15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5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5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15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5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69" y="4818607"/>
                <a:ext cx="6858000" cy="56868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3143250" y="405765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2"/>
                </a:solidFill>
              </a:rPr>
              <a:t>  =1                 &lt;1                …          &lt;1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572000" y="433464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0               …       </a:t>
            </a:r>
            <a:r>
              <a:rPr lang="zh-TW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</a:t>
            </a:r>
            <a:r>
              <a:rPr lang="en-US" altLang="zh-TW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Distance between Binary Variables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9093" y="1988839"/>
            <a:ext cx="3314227" cy="39604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 contingency table for binary data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Distance measure for symmetric binary variables: 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Distance measure for asymmetric binary variables: 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Jaccard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coefficient (</a:t>
            </a:r>
            <a:r>
              <a:rPr lang="en-US" altLang="zh-TW" sz="2000" i="1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measure for </a:t>
            </a:r>
            <a:r>
              <a:rPr lang="en-US" altLang="zh-TW" sz="2000" i="1" dirty="0">
                <a:latin typeface="Arial" panose="020B0604020202020204" pitchFamily="34" charset="0"/>
                <a:cs typeface="Arial" panose="020B0604020202020204" pitchFamily="34" charset="0"/>
              </a:rPr>
              <a:t>asymmetric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binary variables): 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355976" y="2145993"/>
            <a:ext cx="3657600" cy="1485900"/>
            <a:chOff x="1200" y="1344"/>
            <a:chExt cx="3072" cy="124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200" y="163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6" name="Group 11"/>
            <p:cNvGrpSpPr/>
            <p:nvPr/>
          </p:nvGrpSpPr>
          <p:grpSpPr bwMode="auto">
            <a:xfrm>
              <a:off x="1433" y="1344"/>
              <a:ext cx="2215" cy="1248"/>
              <a:chOff x="1433" y="1344"/>
              <a:chExt cx="2215" cy="1248"/>
            </a:xfrm>
          </p:grpSpPr>
          <p:graphicFrame>
            <p:nvGraphicFramePr>
              <p:cNvPr id="7" name="Object 5"/>
              <p:cNvGraphicFramePr>
                <a:graphicFrameLocks noChangeAspect="1"/>
              </p:cNvGraphicFramePr>
              <p:nvPr/>
            </p:nvGraphicFramePr>
            <p:xfrm>
              <a:off x="1824" y="1440"/>
              <a:ext cx="1824" cy="10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898" name="Equation" r:id="rId1" imgW="2540000" imgH="1447800" progId="Equation.3">
                      <p:embed/>
                    </p:oleObj>
                  </mc:Choice>
                  <mc:Fallback>
                    <p:oleObj name="Equation" r:id="rId1" imgW="2540000" imgH="14478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1440"/>
                            <a:ext cx="1824" cy="10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9" name="Text Box 9"/>
              <p:cNvSpPr txBox="1">
                <a:spLocks noChangeArrowheads="1"/>
              </p:cNvSpPr>
              <p:nvPr/>
            </p:nvSpPr>
            <p:spPr bwMode="auto">
              <a:xfrm>
                <a:off x="1433" y="1886"/>
                <a:ext cx="67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TW" sz="1800" b="1" i="1" dirty="0">
                    <a:latin typeface="Times New Roman" panose="02020603050405020304" pitchFamily="18" charset="0"/>
                    <a:ea typeface="新細明體" panose="02020500000000000000" charset="-120"/>
                  </a:rPr>
                  <a:t>X</a:t>
                </a:r>
                <a:r>
                  <a:rPr lang="en-US" altLang="zh-TW" sz="1800" b="1" i="1" baseline="-25000" dirty="0">
                    <a:latin typeface="Times New Roman" panose="02020603050405020304" pitchFamily="18" charset="0"/>
                    <a:ea typeface="新細明體" panose="02020500000000000000" charset="-120"/>
                  </a:rPr>
                  <a:t>i</a:t>
                </a:r>
                <a:endParaRPr lang="en-US" altLang="zh-TW" sz="1800" b="1" baseline="-25000" dirty="0">
                  <a:latin typeface="Times New Roman" panose="02020603050405020304" pitchFamily="18" charset="0"/>
                  <a:ea typeface="新細明體" panose="02020500000000000000" charset="-12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3"/>
              <p:cNvSpPr txBox="1"/>
              <p:nvPr/>
            </p:nvSpPr>
            <p:spPr bwMode="auto">
              <a:xfrm>
                <a:off x="4181147" y="5229334"/>
                <a:ext cx="3676966" cy="58217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1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1147" y="5229334"/>
                <a:ext cx="3676966" cy="58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4"/>
              <p:cNvSpPr txBox="1"/>
              <p:nvPr/>
            </p:nvSpPr>
            <p:spPr bwMode="auto">
              <a:xfrm>
                <a:off x="4067944" y="3834309"/>
                <a:ext cx="3314225" cy="52149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7944" y="3834309"/>
                <a:ext cx="3314225" cy="521494"/>
              </a:xfrm>
              <a:prstGeom prst="rect">
                <a:avLst/>
              </a:prstGeom>
              <a:blipFill rotWithShape="1">
                <a:blip r:embed="rId4"/>
                <a:stretch>
                  <a:fillRect b="-209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6"/>
              <p:cNvSpPr txBox="1"/>
              <p:nvPr/>
            </p:nvSpPr>
            <p:spPr bwMode="auto">
              <a:xfrm>
                <a:off x="4226172" y="4537338"/>
                <a:ext cx="2570560" cy="53101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6172" y="4537338"/>
                <a:ext cx="2570560" cy="531019"/>
              </a:xfrm>
              <a:prstGeom prst="rect">
                <a:avLst/>
              </a:prstGeom>
              <a:blipFill rotWithShape="1">
                <a:blip r:embed="rId5"/>
                <a:stretch>
                  <a:fillRect b="-1954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6228184" y="1847850"/>
            <a:ext cx="8001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TW" sz="1800" b="1" i="1" dirty="0" err="1">
                <a:latin typeface="Times New Roman" panose="02020603050405020304" pitchFamily="18" charset="0"/>
                <a:ea typeface="新細明體" panose="02020500000000000000" charset="-120"/>
              </a:rPr>
              <a:t>X</a:t>
            </a:r>
            <a:r>
              <a:rPr lang="en-US" altLang="zh-TW" sz="1800" b="1" i="1" baseline="-25000" dirty="0" err="1">
                <a:latin typeface="Times New Roman" panose="02020603050405020304" pitchFamily="18" charset="0"/>
                <a:ea typeface="新細明體" panose="02020500000000000000" charset="-120"/>
              </a:rPr>
              <a:t>j</a:t>
            </a:r>
            <a:endParaRPr lang="en-US" altLang="zh-TW" sz="1800" b="1" baseline="-25000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981960"/>
            <a:ext cx="822960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127076"/>
            <a:ext cx="8115300" cy="62865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Distance between Binary Variables</a:t>
            </a:r>
            <a:endParaRPr lang="en-US" altLang="zh-TW" sz="3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152" name="Rectangle 3"/>
          <p:cNvSpPr>
            <a:spLocks noGrp="1" noChangeArrowheads="1"/>
          </p:cNvSpPr>
          <p:nvPr>
            <p:ph idx="1"/>
          </p:nvPr>
        </p:nvSpPr>
        <p:spPr>
          <a:xfrm>
            <a:off x="400050" y="1955007"/>
            <a:ext cx="6764238" cy="3657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Example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altLang="zh-TW" sz="1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450"/>
              </a:spcBef>
            </a:pPr>
            <a:r>
              <a:rPr lang="en-US" altLang="zh-TW" sz="1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gender is a symmetric attribute</a:t>
            </a:r>
            <a:endParaRPr lang="en-US" altLang="zh-TW" sz="1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sz="1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 remaining attributes are asymmetric binary</a:t>
            </a:r>
            <a:endParaRPr lang="en-US" altLang="zh-TW" sz="1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sz="1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let the values Y and P be set to 1, and the value N be set to 0</a:t>
            </a:r>
            <a:endParaRPr lang="en-US" altLang="zh-TW" sz="1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857970" y="2348880"/>
          <a:ext cx="519946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Document" r:id="rId1" imgW="6819900" imgH="1475105" progId="Word.Document.8">
                  <p:embed/>
                </p:oleObj>
              </mc:Choice>
              <mc:Fallback>
                <p:oleObj name="Document" r:id="rId1" imgW="6819900" imgH="14751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970" y="2348880"/>
                        <a:ext cx="519946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Object 5"/>
              <p:cNvSpPr txBox="1"/>
              <p:nvPr/>
            </p:nvSpPr>
            <p:spPr bwMode="auto">
              <a:xfrm>
                <a:off x="1857970" y="4365104"/>
                <a:ext cx="4267051" cy="1944216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𝑗𝑎𝑐𝑘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𝑚𝑎𝑟𝑦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2+0+1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=0.33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𝑗𝑎𝑐𝑘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𝑗𝑖𝑚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1+1+1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𝑗𝑖𝑚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𝑚𝑎𝑟𝑦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1+1+2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4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970" y="4365104"/>
                <a:ext cx="4267051" cy="1944216"/>
              </a:xfrm>
              <a:prstGeom prst="rect">
                <a:avLst/>
              </a:prstGeom>
              <a:blipFill rotWithShape="1">
                <a:blip r:embed="rId3"/>
                <a:stretch>
                  <a:fillRect b="-3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5176" y="1258791"/>
            <a:ext cx="8447304" cy="586979"/>
          </a:xfrm>
          <a:noFill/>
        </p:spPr>
        <p:txBody>
          <a:bodyPr vert="horz" wrap="square" lIns="69056" tIns="34529" rIns="69056" bIns="34529" numCol="1" anchor="ctr" anchorCtr="0" compatLnSpc="1"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Distance between Nominal Variables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445176" y="1916832"/>
            <a:ext cx="8172450" cy="3314700"/>
          </a:xfrm>
          <a:noFill/>
        </p:spPr>
        <p:txBody>
          <a:bodyPr vert="horz" wrap="square" lIns="69056" tIns="34529" rIns="69056" bIns="34529" numCol="1" anchor="t" anchorCtr="0" compatLnSpc="1"/>
          <a:lstStyle/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generalization of the binary variable in that it can take more than 2 states, e.g., brown, golden, white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, grey, black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(color of hair)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Method 1: Simple matching</a:t>
            </a:r>
            <a:endParaRPr lang="en-US" altLang="zh-TW" sz="2400" i="1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k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: # of matches,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p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: total # of variables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Method 2: use a large number of binary variables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creating a new binary variable for each of the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nominal states (One-hot encoding)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Object 0"/>
              <p:cNvSpPr txBox="1"/>
              <p:nvPr/>
            </p:nvSpPr>
            <p:spPr bwMode="auto">
              <a:xfrm>
                <a:off x="1979712" y="3861048"/>
                <a:ext cx="2520280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TW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170" name="Object 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3861048"/>
                <a:ext cx="2520280" cy="100811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591185" y="718185"/>
            <a:ext cx="79616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名目變數（Nominal Variables）之間的距離計算方法，這種變數是非數值的、沒有順序的分類資料，例如髮色、國籍、血型等。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2046" y="1324867"/>
            <a:ext cx="8430434" cy="472679"/>
          </a:xfrm>
          <a:noFill/>
        </p:spPr>
        <p:txBody>
          <a:bodyPr vert="horz" wrap="square" lIns="69056" tIns="34529" rIns="69056" bIns="34529" numCol="1" anchor="ctr" anchorCtr="0" compatLnSpc="1"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Distance between Ordinal Variables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8200" name="Rectangle 3"/>
          <p:cNvSpPr>
            <a:spLocks noGrp="1" noChangeArrowheads="1"/>
          </p:cNvSpPr>
          <p:nvPr>
            <p:ph idx="1"/>
          </p:nvPr>
        </p:nvSpPr>
        <p:spPr>
          <a:xfrm>
            <a:off x="431829" y="1916832"/>
            <a:ext cx="8280341" cy="3486150"/>
          </a:xfrm>
          <a:noFill/>
        </p:spPr>
        <p:txBody>
          <a:bodyPr vert="horz" wrap="square" lIns="69056" tIns="34529" rIns="69056" bIns="34529" numCol="1" anchor="t" anchorCtr="0" compatLnSpc="1"/>
          <a:lstStyle/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An ordinal variable can be discrete or continuous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Order is important, e.g., rank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Can be treated like interval-scaled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replace </a:t>
            </a:r>
            <a:r>
              <a:rPr lang="en-US" altLang="zh-TW" i="1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x</a:t>
            </a:r>
            <a:r>
              <a:rPr lang="en-US" altLang="zh-TW" i="1" baseline="-250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if</a:t>
            </a:r>
            <a:r>
              <a:rPr lang="en-US" altLang="zh-TW" baseline="-25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by their rank 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map the range of each variable onto [0, 1] by replacing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i="1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-th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object in the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</a:t>
            </a:r>
            <a:r>
              <a:rPr lang="en-US" altLang="zh-TW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variable by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compute the dissimilarity using methods for interval-scaled variables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Object 1024"/>
              <p:cNvSpPr txBox="1"/>
              <p:nvPr/>
            </p:nvSpPr>
            <p:spPr bwMode="auto">
              <a:xfrm>
                <a:off x="1907704" y="4149080"/>
                <a:ext cx="2448272" cy="78797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8194" name="Object 10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4149080"/>
                <a:ext cx="2448272" cy="787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Object 1025"/>
              <p:cNvSpPr txBox="1"/>
              <p:nvPr/>
            </p:nvSpPr>
            <p:spPr bwMode="auto">
              <a:xfrm>
                <a:off x="4139952" y="3068960"/>
                <a:ext cx="2160240" cy="43298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𝑖𝑓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195" name="Object 10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9952" y="3068960"/>
                <a:ext cx="2160240" cy="432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678180" y="410210"/>
            <a:ext cx="778764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序數變數（Ordinal Variables）之間的距離怎麼計算。序數變數是一種有順序但沒有確切間距大小的資料，例如滿意度等級（滿意、普通、不滿意）、教育程度（小學、國中、高中、大學）等。</a:t>
            </a: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445" y="181610"/>
            <a:ext cx="5876925" cy="42291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4491990"/>
            <a:ext cx="667512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142" y="1052736"/>
            <a:ext cx="7315200" cy="762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Why Data 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Preprocessing</a:t>
            </a:r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?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14736"/>
            <a:ext cx="8352928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in the real world is dirty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incomplete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: lacking attribute values, lacking certain attributes of interest, or containing only aggregate data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occupation=“”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noisy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: containing errors or outliers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Salary=“-10”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inconsistent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: containing discrepancies in codes or names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Age=“42”, Birthday=“03/07/2008”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Was rating “1,2,3”, now rating “A, B, C”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0768"/>
            <a:ext cx="7200800" cy="472679"/>
          </a:xfrm>
          <a:noFill/>
        </p:spPr>
        <p:txBody>
          <a:bodyPr vert="horz" wrap="square" lIns="69056" tIns="34529" rIns="69056" bIns="34529" numCol="1" anchor="ctr" anchorCtr="0" compatLnSpc="1"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Similarity between Vectors</a:t>
            </a:r>
            <a:endParaRPr lang="en-US" altLang="zh-TW" sz="4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916832"/>
                <a:ext cx="8572500" cy="3714750"/>
              </a:xfrm>
              <a:noFill/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zh-TW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Vectors: keywords in documents, gene features in micro-arrays, etc.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TW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Broad applications: information retrieval, biologic taxonomy, etc.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TW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Cosine measure </a:t>
                </a:r>
                <a:endParaRPr lang="en-US" altLang="zh-TW" i="1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400" b="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      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400" i="1" dirty="0">
                    <a:latin typeface="Arial" panose="020B0604020202020204" pitchFamily="34" charset="0"/>
                    <a:ea typeface="新細明體" pitchFamily="18" charset="-120"/>
                    <a:cs typeface="Arial" panose="020B0604020202020204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itchFamily="18" charset="-12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itchFamily="18" charset="-120"/>
                            <a:cs typeface="Arial" panose="020B060402020202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acc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itchFamily="18" charset="-120"/>
                            <a:cs typeface="Arial" panose="020B0604020202020204" pitchFamily="34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acc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新細明體" pitchFamily="18" charset="-12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itchFamily="18" charset="-120"/>
                            <a:cs typeface="Arial" panose="020B0604020202020204" pitchFamily="34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acc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itchFamily="18" charset="-12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新細明體" pitchFamily="18" charset="-120"/>
                            <a:cs typeface="Arial" panose="020B0604020202020204" pitchFamily="34" charset="0"/>
                            <a:sym typeface="Symbol" panose="05050102010706020507" pitchFamily="18" charset="2"/>
                          </a:rPr>
                          <m:t> </m:t>
                        </m:r>
                        <m:acc>
                          <m:accPr>
                            <m:chr m:val="⃗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新細明體" pitchFamily="18" charset="-12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  <a:ea typeface="新細明體" pitchFamily="18" charset="-12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altLang="zh-TW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TW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  <a:p>
                <a:pPr>
                  <a:spcBef>
                    <a:spcPts val="0"/>
                  </a:spcBef>
                </a:pPr>
                <a:endParaRPr lang="zh-TW" altLang="en-US" dirty="0">
                  <a:latin typeface="Arial" panose="020B0604020202020204" pitchFamily="34" charset="0"/>
                  <a:ea typeface="新細明體" pitchFamily="18" charset="-12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9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916832"/>
                <a:ext cx="8572500" cy="3714750"/>
              </a:xfrm>
              <a:blipFill rotWithShape="1">
                <a:blip r:embed="rId1"/>
                <a:stretch>
                  <a:fillRect l="-1138" t="-18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" y="8890"/>
            <a:ext cx="6904355" cy="438912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980" y="3407410"/>
            <a:ext cx="351282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539552" y="1052736"/>
            <a:ext cx="8064896" cy="7620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Reduction Strategies</a:t>
            </a:r>
            <a:endParaRPr lang="en-US" altLang="zh-TW" sz="8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26630" name="Rectangle 2051"/>
          <p:cNvSpPr>
            <a:spLocks noGrp="1" noChangeArrowheads="1"/>
          </p:cNvSpPr>
          <p:nvPr>
            <p:ph idx="1"/>
          </p:nvPr>
        </p:nvSpPr>
        <p:spPr>
          <a:xfrm>
            <a:off x="381000" y="1916832"/>
            <a:ext cx="8763000" cy="5162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reduction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Obtain a reduced representation of the data set that is much smaller in volume but yet produce the same (or almost the same) analytical results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reduction strategies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Dimensionality reduction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—remove unimportant attributes</a:t>
            </a:r>
            <a:endParaRPr lang="en-US" altLang="zh-TW" sz="2400" dirty="0">
              <a:solidFill>
                <a:schemeClr val="folHlink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compression</a:t>
            </a:r>
            <a:endParaRPr lang="en-US" altLang="zh-TW" sz="2400" dirty="0">
              <a:solidFill>
                <a:srgbClr val="00B0F0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 err="1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Numerosity</a:t>
            </a:r>
            <a:r>
              <a:rPr lang="en-US" altLang="zh-TW" sz="24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reduction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—fit data into models</a:t>
            </a:r>
            <a:endParaRPr lang="en-US" altLang="zh-TW" sz="2400" dirty="0">
              <a:solidFill>
                <a:schemeClr val="folHlink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Discretization and concept hierarchy generation</a:t>
            </a:r>
            <a:endParaRPr lang="en-US" altLang="zh-TW" sz="2400" dirty="0">
              <a:solidFill>
                <a:srgbClr val="00B0F0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04624" y="1009650"/>
            <a:ext cx="7911792" cy="8382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Dimensionality Reduction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610600" cy="50101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Feature selection (i.e., attribute subset selection):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Select a minimum set of features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such that the probability distribution of different classes given the values for those features is as close as possible to the original distribution given the values of all features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reduce # of patterns in the patterns, easier to understand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Heuristic methods (due to exponential # of choices):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step-wise forward selection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step-wise backward elimination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combining forward selection and backward elimination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decision-tree induction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483845" y="6393528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200" dirty="0">
                <a:latin typeface="Arial" panose="020B0604020202020204" pitchFamily="34" charset="0"/>
              </a:rPr>
              <a:t>DP-</a:t>
            </a:r>
            <a:fld id="{4EB0F6FC-554F-4C8F-B481-6B1C9F8165D2}" type="slidenum">
              <a:rPr lang="zh-TW" altLang="en-US" sz="1200" dirty="0" smtClean="0">
                <a:latin typeface="Arial" panose="020B0604020202020204" pitchFamily="34" charset="0"/>
              </a:rPr>
            </a:fld>
            <a:endParaRPr lang="en-US" altLang="zh-TW" sz="1200" dirty="0">
              <a:latin typeface="Arial" panose="020B0604020202020204" pitchFamily="34" charset="0"/>
            </a:endParaRPr>
          </a:p>
        </p:txBody>
      </p:sp>
      <p:sp>
        <p:nvSpPr>
          <p:cNvPr id="29701" name="Text Box 2"/>
          <p:cNvSpPr txBox="1">
            <a:spLocks noChangeArrowheads="1"/>
          </p:cNvSpPr>
          <p:nvPr/>
        </p:nvSpPr>
        <p:spPr bwMode="auto">
          <a:xfrm>
            <a:off x="388094" y="917526"/>
            <a:ext cx="821635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5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by Decision Tree</a:t>
            </a:r>
            <a:endParaRPr lang="en-US" altLang="zh-TW" sz="5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2" name="Text Box 3"/>
          <p:cNvSpPr txBox="1">
            <a:spLocks noChangeArrowheads="1"/>
          </p:cNvSpPr>
          <p:nvPr/>
        </p:nvSpPr>
        <p:spPr bwMode="auto">
          <a:xfrm>
            <a:off x="1259632" y="1844824"/>
            <a:ext cx="34147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Initial attribute set: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{A1, A2, A3, A4, A5, A6}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3845670" y="2690962"/>
            <a:ext cx="865187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3928220" y="2711599"/>
            <a:ext cx="88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A4 ?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5" name="Rectangle 6"/>
          <p:cNvSpPr>
            <a:spLocks noChangeArrowheads="1"/>
          </p:cNvSpPr>
          <p:nvPr/>
        </p:nvSpPr>
        <p:spPr bwMode="auto">
          <a:xfrm>
            <a:off x="2426445" y="3708549"/>
            <a:ext cx="77787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6" name="Rectangle 7"/>
          <p:cNvSpPr>
            <a:spLocks noChangeArrowheads="1"/>
          </p:cNvSpPr>
          <p:nvPr/>
        </p:nvSpPr>
        <p:spPr bwMode="auto">
          <a:xfrm>
            <a:off x="5245845" y="3643462"/>
            <a:ext cx="808037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7" name="Text Box 8"/>
          <p:cNvSpPr txBox="1">
            <a:spLocks noChangeArrowheads="1"/>
          </p:cNvSpPr>
          <p:nvPr/>
        </p:nvSpPr>
        <p:spPr bwMode="auto">
          <a:xfrm>
            <a:off x="2424857" y="3735537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A1?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8" name="Text Box 9"/>
          <p:cNvSpPr txBox="1">
            <a:spLocks noChangeArrowheads="1"/>
          </p:cNvSpPr>
          <p:nvPr/>
        </p:nvSpPr>
        <p:spPr bwMode="auto">
          <a:xfrm>
            <a:off x="5269657" y="3706962"/>
            <a:ext cx="7328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A6?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9" name="Oval 10"/>
          <p:cNvSpPr>
            <a:spLocks noChangeArrowheads="1"/>
          </p:cNvSpPr>
          <p:nvPr/>
        </p:nvSpPr>
        <p:spPr bwMode="auto">
          <a:xfrm>
            <a:off x="1407270" y="5027762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1457935" y="5093791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1" name="Rectangle 12"/>
          <p:cNvSpPr>
            <a:spLocks noChangeArrowheads="1"/>
          </p:cNvSpPr>
          <p:nvPr/>
        </p:nvSpPr>
        <p:spPr bwMode="auto">
          <a:xfrm>
            <a:off x="3091607" y="5075387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4618782" y="5116662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6020545" y="5046812"/>
            <a:ext cx="10406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Class 2</a:t>
            </a: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4" name="Oval 15"/>
          <p:cNvSpPr>
            <a:spLocks noChangeArrowheads="1"/>
          </p:cNvSpPr>
          <p:nvPr/>
        </p:nvSpPr>
        <p:spPr bwMode="auto">
          <a:xfrm>
            <a:off x="3016995" y="5021412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5" name="Oval 16"/>
          <p:cNvSpPr>
            <a:spLocks noChangeArrowheads="1"/>
          </p:cNvSpPr>
          <p:nvPr/>
        </p:nvSpPr>
        <p:spPr bwMode="auto">
          <a:xfrm>
            <a:off x="4590207" y="5035699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6" name="Oval 17"/>
          <p:cNvSpPr>
            <a:spLocks noChangeArrowheads="1"/>
          </p:cNvSpPr>
          <p:nvPr/>
        </p:nvSpPr>
        <p:spPr bwMode="auto">
          <a:xfrm>
            <a:off x="5917357" y="4991249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7" name="Line 18"/>
          <p:cNvSpPr>
            <a:spLocks noChangeShapeType="1"/>
          </p:cNvSpPr>
          <p:nvPr/>
        </p:nvSpPr>
        <p:spPr bwMode="auto">
          <a:xfrm flipH="1">
            <a:off x="2807445" y="3224362"/>
            <a:ext cx="141446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8" name="Line 19"/>
          <p:cNvSpPr>
            <a:spLocks noChangeShapeType="1"/>
          </p:cNvSpPr>
          <p:nvPr/>
        </p:nvSpPr>
        <p:spPr bwMode="auto">
          <a:xfrm>
            <a:off x="4236195" y="3224362"/>
            <a:ext cx="13557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19" name="Line 20"/>
          <p:cNvSpPr>
            <a:spLocks noChangeShapeType="1"/>
          </p:cNvSpPr>
          <p:nvPr/>
        </p:nvSpPr>
        <p:spPr bwMode="auto">
          <a:xfrm flipH="1">
            <a:off x="1985120" y="4234012"/>
            <a:ext cx="808037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0" name="Line 21"/>
          <p:cNvSpPr>
            <a:spLocks noChangeShapeType="1"/>
          </p:cNvSpPr>
          <p:nvPr/>
        </p:nvSpPr>
        <p:spPr bwMode="auto">
          <a:xfrm>
            <a:off x="2793157" y="4234012"/>
            <a:ext cx="76358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1" name="Line 22"/>
          <p:cNvSpPr>
            <a:spLocks noChangeShapeType="1"/>
          </p:cNvSpPr>
          <p:nvPr/>
        </p:nvSpPr>
        <p:spPr bwMode="auto">
          <a:xfrm flipH="1">
            <a:off x="5144245" y="4205437"/>
            <a:ext cx="504825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2" name="Line 23"/>
          <p:cNvSpPr>
            <a:spLocks noChangeShapeType="1"/>
          </p:cNvSpPr>
          <p:nvPr/>
        </p:nvSpPr>
        <p:spPr bwMode="auto">
          <a:xfrm>
            <a:off x="5679232" y="4191149"/>
            <a:ext cx="8080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3" name="Text Box 24"/>
          <p:cNvSpPr txBox="1">
            <a:spLocks noChangeArrowheads="1"/>
          </p:cNvSpPr>
          <p:nvPr/>
        </p:nvSpPr>
        <p:spPr bwMode="auto">
          <a:xfrm>
            <a:off x="680195" y="577071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1386632" y="5829449"/>
            <a:ext cx="50077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>
                <a:latin typeface="Arial" panose="020B0604020202020204" pitchFamily="34" charset="0"/>
                <a:cs typeface="Arial" panose="020B0604020202020204" pitchFamily="34" charset="0"/>
              </a:rPr>
              <a:t>Reduced attribute set:  {A1, A4, A6}</a:t>
            </a:r>
            <a:endParaRPr lang="en-US" altLang="zh-TW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92163"/>
            <a:ext cx="8229600" cy="1143000"/>
          </a:xfrm>
          <a:noFill/>
        </p:spPr>
        <p:txBody>
          <a:bodyPr anchor="ctr"/>
          <a:lstStyle/>
          <a:p>
            <a:pPr eaLnBrk="1" hangingPunct="1"/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Principal Component Analysis </a:t>
            </a:r>
            <a:endParaRPr lang="en-US" altLang="zh-TW" sz="4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Given </a:t>
            </a:r>
            <a:r>
              <a:rPr lang="en-US" altLang="zh-TW" sz="24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data vectors of </a:t>
            </a:r>
            <a:r>
              <a:rPr lang="en-US" altLang="zh-TW" sz="24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</a:t>
            </a:r>
            <a:r>
              <a:rPr lang="zh-TW" altLang="en-US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dimensions, find </a:t>
            </a:r>
            <a:r>
              <a:rPr lang="en-US" altLang="zh-TW" sz="24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 &lt;=  N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orthogonal vectors that can be best used to represent data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The original data set is reduced to one consisting of M data vectors on c principal components (reduced dimensions)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Each data vector is a linear combination of the principal component vectors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Works for numeric data only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Used when the number of dimensions is large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" y="15240"/>
            <a:ext cx="7058025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3289300"/>
            <a:ext cx="557784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1245" y="2043430"/>
            <a:ext cx="700087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2920" y="1935480"/>
            <a:ext cx="305752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Singular Value Decomposition (SVD)</a:t>
            </a:r>
            <a:endParaRPr lang="en-US" altLang="zh-TW" sz="4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Intuition: find the axis that shows the greatest variation, and project all points into this axis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 flipV="1">
            <a:off x="2965450" y="3225800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>
            <a:off x="2965450" y="5854700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09" name="Line 6"/>
          <p:cNvSpPr>
            <a:spLocks noChangeShapeType="1"/>
          </p:cNvSpPr>
          <p:nvPr/>
        </p:nvSpPr>
        <p:spPr bwMode="auto">
          <a:xfrm flipV="1">
            <a:off x="2978150" y="4440238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10" name="Line 7"/>
          <p:cNvSpPr>
            <a:spLocks noChangeShapeType="1"/>
          </p:cNvSpPr>
          <p:nvPr/>
        </p:nvSpPr>
        <p:spPr bwMode="auto">
          <a:xfrm flipH="1" flipV="1">
            <a:off x="2393950" y="4745038"/>
            <a:ext cx="584200" cy="10953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11" name="Oval 8"/>
          <p:cNvSpPr>
            <a:spLocks noChangeArrowheads="1"/>
          </p:cNvSpPr>
          <p:nvPr/>
        </p:nvSpPr>
        <p:spPr bwMode="auto">
          <a:xfrm>
            <a:off x="3511550" y="52609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2" name="Oval 9"/>
          <p:cNvSpPr>
            <a:spLocks noChangeArrowheads="1"/>
          </p:cNvSpPr>
          <p:nvPr/>
        </p:nvSpPr>
        <p:spPr bwMode="auto">
          <a:xfrm>
            <a:off x="3790950" y="5037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3" name="Oval 10"/>
          <p:cNvSpPr>
            <a:spLocks noChangeArrowheads="1"/>
          </p:cNvSpPr>
          <p:nvPr/>
        </p:nvSpPr>
        <p:spPr bwMode="auto">
          <a:xfrm>
            <a:off x="3321050" y="55514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4" name="Oval 11"/>
          <p:cNvSpPr>
            <a:spLocks noChangeArrowheads="1"/>
          </p:cNvSpPr>
          <p:nvPr/>
        </p:nvSpPr>
        <p:spPr bwMode="auto">
          <a:xfrm>
            <a:off x="3930650" y="5143500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5" name="Oval 12"/>
          <p:cNvSpPr>
            <a:spLocks noChangeArrowheads="1"/>
          </p:cNvSpPr>
          <p:nvPr/>
        </p:nvSpPr>
        <p:spPr bwMode="auto">
          <a:xfrm>
            <a:off x="3778250" y="52482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6" name="Oval 13"/>
          <p:cNvSpPr>
            <a:spLocks noChangeArrowheads="1"/>
          </p:cNvSpPr>
          <p:nvPr/>
        </p:nvSpPr>
        <p:spPr bwMode="auto">
          <a:xfrm>
            <a:off x="4349750" y="5235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7" name="Oval 14"/>
          <p:cNvSpPr>
            <a:spLocks noChangeArrowheads="1"/>
          </p:cNvSpPr>
          <p:nvPr/>
        </p:nvSpPr>
        <p:spPr bwMode="auto">
          <a:xfrm>
            <a:off x="4222750" y="5565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8" name="Oval 15"/>
          <p:cNvSpPr>
            <a:spLocks noChangeArrowheads="1"/>
          </p:cNvSpPr>
          <p:nvPr/>
        </p:nvSpPr>
        <p:spPr bwMode="auto">
          <a:xfrm>
            <a:off x="3994150" y="54594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19" name="Oval 16"/>
          <p:cNvSpPr>
            <a:spLocks noChangeArrowheads="1"/>
          </p:cNvSpPr>
          <p:nvPr/>
        </p:nvSpPr>
        <p:spPr bwMode="auto">
          <a:xfrm>
            <a:off x="4184650" y="49180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0" name="Oval 17"/>
          <p:cNvSpPr>
            <a:spLocks noChangeArrowheads="1"/>
          </p:cNvSpPr>
          <p:nvPr/>
        </p:nvSpPr>
        <p:spPr bwMode="auto">
          <a:xfrm>
            <a:off x="4781550" y="503713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1" name="Oval 18"/>
          <p:cNvSpPr>
            <a:spLocks noChangeArrowheads="1"/>
          </p:cNvSpPr>
          <p:nvPr/>
        </p:nvSpPr>
        <p:spPr bwMode="auto">
          <a:xfrm>
            <a:off x="5162550" y="4521200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2" name="Oval 19"/>
          <p:cNvSpPr>
            <a:spLocks noChangeArrowheads="1"/>
          </p:cNvSpPr>
          <p:nvPr/>
        </p:nvSpPr>
        <p:spPr bwMode="auto">
          <a:xfrm>
            <a:off x="3625850" y="55911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3" name="Oval 20"/>
          <p:cNvSpPr>
            <a:spLocks noChangeArrowheads="1"/>
          </p:cNvSpPr>
          <p:nvPr/>
        </p:nvSpPr>
        <p:spPr bwMode="auto">
          <a:xfrm>
            <a:off x="4451350" y="4891088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4" name="Oval 21"/>
          <p:cNvSpPr>
            <a:spLocks noChangeArrowheads="1"/>
          </p:cNvSpPr>
          <p:nvPr/>
        </p:nvSpPr>
        <p:spPr bwMode="auto">
          <a:xfrm>
            <a:off x="4730750" y="46005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5" name="Oval 22"/>
          <p:cNvSpPr>
            <a:spLocks noChangeArrowheads="1"/>
          </p:cNvSpPr>
          <p:nvPr/>
        </p:nvSpPr>
        <p:spPr bwMode="auto">
          <a:xfrm>
            <a:off x="3968750" y="4930775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6" name="Oval 23"/>
          <p:cNvSpPr>
            <a:spLocks noChangeArrowheads="1"/>
          </p:cNvSpPr>
          <p:nvPr/>
        </p:nvSpPr>
        <p:spPr bwMode="auto">
          <a:xfrm>
            <a:off x="4578350" y="4733925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7" name="Oval 24"/>
          <p:cNvSpPr>
            <a:spLocks noChangeArrowheads="1"/>
          </p:cNvSpPr>
          <p:nvPr/>
        </p:nvSpPr>
        <p:spPr bwMode="auto">
          <a:xfrm>
            <a:off x="4692650" y="527526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28" name="Freeform 25"/>
          <p:cNvSpPr/>
          <p:nvPr/>
        </p:nvSpPr>
        <p:spPr bwMode="auto">
          <a:xfrm>
            <a:off x="3136900" y="4408488"/>
            <a:ext cx="2312988" cy="1597025"/>
          </a:xfrm>
          <a:custGeom>
            <a:avLst/>
            <a:gdLst>
              <a:gd name="T0" fmla="*/ 2147483647 w 1457"/>
              <a:gd name="T1" fmla="*/ 2147483647 h 968"/>
              <a:gd name="T2" fmla="*/ 2147483647 w 1457"/>
              <a:gd name="T3" fmla="*/ 2147483647 h 968"/>
              <a:gd name="T4" fmla="*/ 2147483647 w 1457"/>
              <a:gd name="T5" fmla="*/ 2147483647 h 968"/>
              <a:gd name="T6" fmla="*/ 2147483647 w 1457"/>
              <a:gd name="T7" fmla="*/ 2147483647 h 968"/>
              <a:gd name="T8" fmla="*/ 2147483647 w 1457"/>
              <a:gd name="T9" fmla="*/ 2147483647 h 968"/>
              <a:gd name="T10" fmla="*/ 2147483647 w 1457"/>
              <a:gd name="T11" fmla="*/ 2147483647 h 968"/>
              <a:gd name="T12" fmla="*/ 2147483647 w 1457"/>
              <a:gd name="T13" fmla="*/ 2147483647 h 968"/>
              <a:gd name="T14" fmla="*/ 2147483647 w 1457"/>
              <a:gd name="T15" fmla="*/ 2147483647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27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229" name="Oval 26"/>
          <p:cNvSpPr>
            <a:spLocks noChangeArrowheads="1"/>
          </p:cNvSpPr>
          <p:nvPr/>
        </p:nvSpPr>
        <p:spPr bwMode="auto">
          <a:xfrm>
            <a:off x="3448050" y="5776913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1230" name="Text Box 27"/>
          <p:cNvSpPr txBox="1">
            <a:spLocks noChangeArrowheads="1"/>
          </p:cNvSpPr>
          <p:nvPr/>
        </p:nvSpPr>
        <p:spPr bwMode="auto">
          <a:xfrm>
            <a:off x="5169202" y="5821486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ea typeface="新細明體" panose="02020500000000000000" charset="-120"/>
              </a:rPr>
              <a:t>X1</a:t>
            </a:r>
            <a:endParaRPr lang="en-US" altLang="zh-TW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1231" name="Text Box 28"/>
          <p:cNvSpPr txBox="1">
            <a:spLocks noChangeArrowheads="1"/>
          </p:cNvSpPr>
          <p:nvPr/>
        </p:nvSpPr>
        <p:spPr bwMode="auto">
          <a:xfrm>
            <a:off x="5428758" y="4342756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charset="-120"/>
              </a:rPr>
              <a:t>Y1</a:t>
            </a:r>
            <a:endParaRPr lang="en-US" altLang="zh-TW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1232" name="Text Box 29"/>
          <p:cNvSpPr txBox="1">
            <a:spLocks noChangeArrowheads="1"/>
          </p:cNvSpPr>
          <p:nvPr/>
        </p:nvSpPr>
        <p:spPr bwMode="auto">
          <a:xfrm>
            <a:off x="2362200" y="4503738"/>
            <a:ext cx="687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ea typeface="新細明體" panose="02020500000000000000" charset="-120"/>
              </a:rPr>
              <a:t>Y2</a:t>
            </a:r>
            <a:endParaRPr lang="en-US" altLang="zh-TW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1233" name="Text Box 30"/>
          <p:cNvSpPr txBox="1">
            <a:spLocks noChangeArrowheads="1"/>
          </p:cNvSpPr>
          <p:nvPr/>
        </p:nvSpPr>
        <p:spPr bwMode="auto">
          <a:xfrm>
            <a:off x="2392664" y="3172768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ea typeface="新細明體" panose="02020500000000000000" charset="-120"/>
              </a:rPr>
              <a:t>X2</a:t>
            </a:r>
            <a:endParaRPr lang="en-US" altLang="zh-TW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9479" y="1124744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Why Is Data Preprocessing Important?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150" name="Rectangle 1027"/>
          <p:cNvSpPr>
            <a:spLocks noGrp="1" noChangeArrowheads="1"/>
          </p:cNvSpPr>
          <p:nvPr>
            <p:ph idx="1"/>
          </p:nvPr>
        </p:nvSpPr>
        <p:spPr>
          <a:xfrm>
            <a:off x="469479" y="1916832"/>
            <a:ext cx="8077200" cy="4495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 quality data, no quality mining results!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Quality decisions must be based on quality data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duplicate or missing data may cause incorrect or even misleading statistics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warehouse needs consistent integration of quality data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1" y="1052736"/>
            <a:ext cx="7793037" cy="769937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89138"/>
            <a:ext cx="8209284" cy="45720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Let A be the M x N matrix of M  N-dimensional points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 decomposition 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A= U x </a:t>
            </a:r>
            <a:r>
              <a:rPr lang="en-US" altLang="zh-TW" sz="28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8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endParaRPr lang="en-US" altLang="zh-TW" sz="2800" baseline="30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(U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) (U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)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= U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U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endParaRPr lang="en-US" altLang="zh-TW" sz="2400" baseline="30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= (U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) 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(U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)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= V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</a:t>
            </a:r>
            <a:r>
              <a:rPr lang="en-US" altLang="zh-TW" sz="24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x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U(M x M)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 is orthogonal: U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columns of U are the orthogonal eigenvectors of AA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called the left singular vectors of A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916832"/>
            <a:ext cx="7772400" cy="4114800"/>
          </a:xfrm>
        </p:spPr>
        <p:txBody>
          <a:bodyPr/>
          <a:lstStyle/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V(N x N)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 is orthogonal: V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</a:t>
            </a: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columns of V are the orthogonal eigenvectors of 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called the right singular vectors of A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 </a:t>
            </a:r>
            <a:r>
              <a:rPr lang="en-US" altLang="zh-TW" sz="28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(M x N)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diagonal matrix consisting of r non-zero values in descending order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 eigenvalues of AA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(or A</a:t>
            </a:r>
            <a:r>
              <a:rPr lang="en-US" altLang="zh-TW" sz="24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A)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3"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 is the rank of the symmetric matrices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called the singular values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114300"/>
            <a:ext cx="6867525" cy="1733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30" y="3669030"/>
            <a:ext cx="3474720" cy="22402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" y="1927860"/>
            <a:ext cx="5791200" cy="3002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060" y="95250"/>
            <a:ext cx="3762375" cy="1752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76115"/>
            <a:ext cx="4457700" cy="17754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60" y="1138555"/>
            <a:ext cx="4511040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 - Interpretation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71600" y="2060848"/>
          <a:ext cx="710140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568"/>
                <a:gridCol w="1183568"/>
                <a:gridCol w="1183568"/>
                <a:gridCol w="1183568"/>
                <a:gridCol w="1183568"/>
                <a:gridCol w="1183568"/>
              </a:tblGrid>
              <a:tr h="504056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Wed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Fri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Candy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David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Ethan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Frank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Grace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 - Interpretation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>
          <a:xfrm>
            <a:off x="465391" y="1972467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</a:t>
            </a: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</a:t>
            </a:r>
            <a:r>
              <a:rPr lang="en-US" altLang="zh-TW" sz="32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 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 example: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pSp>
        <p:nvGrpSpPr>
          <p:cNvPr id="55303" name="Group 4"/>
          <p:cNvGrpSpPr/>
          <p:nvPr/>
        </p:nvGrpSpPr>
        <p:grpSpPr bwMode="auto">
          <a:xfrm>
            <a:off x="838200" y="3352800"/>
            <a:ext cx="7943850" cy="2917825"/>
            <a:chOff x="528" y="2112"/>
            <a:chExt cx="5004" cy="1838"/>
          </a:xfrm>
        </p:grpSpPr>
        <p:graphicFrame>
          <p:nvGraphicFramePr>
            <p:cNvPr id="55304" name="Object 5"/>
            <p:cNvGraphicFramePr>
              <a:graphicFrameLocks noChangeAspect="1"/>
            </p:cNvGraphicFramePr>
            <p:nvPr/>
          </p:nvGraphicFramePr>
          <p:xfrm>
            <a:off x="576" y="2160"/>
            <a:ext cx="1301" cy="1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3" name="Document" r:id="rId1" imgW="3261360" imgH="4058920" progId="Word.Document.8">
                    <p:embed/>
                  </p:oleObj>
                </mc:Choice>
                <mc:Fallback>
                  <p:oleObj name="Document" r:id="rId1" imgW="3261360" imgH="4058920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60"/>
                          <a:ext cx="1301" cy="1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5" name="Freeform 6"/>
            <p:cNvSpPr/>
            <p:nvPr/>
          </p:nvSpPr>
          <p:spPr bwMode="auto">
            <a:xfrm>
              <a:off x="528" y="2112"/>
              <a:ext cx="144" cy="1632"/>
            </a:xfrm>
            <a:custGeom>
              <a:avLst/>
              <a:gdLst>
                <a:gd name="T0" fmla="*/ 7 w 264"/>
                <a:gd name="T1" fmla="*/ 0 h 2220"/>
                <a:gd name="T2" fmla="*/ 0 w 264"/>
                <a:gd name="T3" fmla="*/ 2 h 2220"/>
                <a:gd name="T4" fmla="*/ 0 w 264"/>
                <a:gd name="T5" fmla="*/ 350 h 2220"/>
                <a:gd name="T6" fmla="*/ 6 w 264"/>
                <a:gd name="T7" fmla="*/ 35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06" name="Freeform 7"/>
            <p:cNvSpPr/>
            <p:nvPr/>
          </p:nvSpPr>
          <p:spPr bwMode="auto">
            <a:xfrm flipH="1">
              <a:off x="1632" y="2112"/>
              <a:ext cx="144" cy="1632"/>
            </a:xfrm>
            <a:custGeom>
              <a:avLst/>
              <a:gdLst>
                <a:gd name="T0" fmla="*/ 7 w 264"/>
                <a:gd name="T1" fmla="*/ 0 h 2220"/>
                <a:gd name="T2" fmla="*/ 0 w 264"/>
                <a:gd name="T3" fmla="*/ 2 h 2220"/>
                <a:gd name="T4" fmla="*/ 0 w 264"/>
                <a:gd name="T5" fmla="*/ 350 h 2220"/>
                <a:gd name="T6" fmla="*/ 6 w 264"/>
                <a:gd name="T7" fmla="*/ 35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aphicFrame>
          <p:nvGraphicFramePr>
            <p:cNvPr id="55307" name="Object 8"/>
            <p:cNvGraphicFramePr>
              <a:graphicFrameLocks noChangeAspect="1"/>
            </p:cNvGraphicFramePr>
            <p:nvPr/>
          </p:nvGraphicFramePr>
          <p:xfrm>
            <a:off x="2160" y="2112"/>
            <a:ext cx="784" cy="1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4" name="Document" r:id="rId3" imgW="1831340" imgH="4058920" progId="Word.Document.8">
                    <p:embed/>
                  </p:oleObj>
                </mc:Choice>
                <mc:Fallback>
                  <p:oleObj name="Document" r:id="rId3" imgW="1831340" imgH="405892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12"/>
                          <a:ext cx="784" cy="1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8" name="Freeform 9"/>
            <p:cNvSpPr/>
            <p:nvPr/>
          </p:nvSpPr>
          <p:spPr bwMode="auto">
            <a:xfrm flipH="1">
              <a:off x="2880" y="2112"/>
              <a:ext cx="96" cy="1632"/>
            </a:xfrm>
            <a:custGeom>
              <a:avLst/>
              <a:gdLst>
                <a:gd name="T0" fmla="*/ 1 w 264"/>
                <a:gd name="T1" fmla="*/ 0 h 2220"/>
                <a:gd name="T2" fmla="*/ 0 w 264"/>
                <a:gd name="T3" fmla="*/ 2 h 2220"/>
                <a:gd name="T4" fmla="*/ 0 w 264"/>
                <a:gd name="T5" fmla="*/ 350 h 2220"/>
                <a:gd name="T6" fmla="*/ 0 w 264"/>
                <a:gd name="T7" fmla="*/ 35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09" name="Freeform 10"/>
            <p:cNvSpPr/>
            <p:nvPr/>
          </p:nvSpPr>
          <p:spPr bwMode="auto">
            <a:xfrm>
              <a:off x="2064" y="2112"/>
              <a:ext cx="144" cy="1632"/>
            </a:xfrm>
            <a:custGeom>
              <a:avLst/>
              <a:gdLst>
                <a:gd name="T0" fmla="*/ 7 w 264"/>
                <a:gd name="T1" fmla="*/ 0 h 2220"/>
                <a:gd name="T2" fmla="*/ 0 w 264"/>
                <a:gd name="T3" fmla="*/ 2 h 2220"/>
                <a:gd name="T4" fmla="*/ 0 w 264"/>
                <a:gd name="T5" fmla="*/ 350 h 2220"/>
                <a:gd name="T6" fmla="*/ 6 w 264"/>
                <a:gd name="T7" fmla="*/ 35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0" name="Text Box 11"/>
            <p:cNvSpPr txBox="1">
              <a:spLocks noChangeArrowheads="1"/>
            </p:cNvSpPr>
            <p:nvPr/>
          </p:nvSpPr>
          <p:spPr bwMode="auto">
            <a:xfrm>
              <a:off x="1824" y="2688"/>
              <a:ext cx="2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=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graphicFrame>
          <p:nvGraphicFramePr>
            <p:cNvPr id="55311" name="Object 12"/>
            <p:cNvGraphicFramePr>
              <a:graphicFrameLocks noChangeAspect="1"/>
            </p:cNvGraphicFramePr>
            <p:nvPr/>
          </p:nvGraphicFramePr>
          <p:xfrm>
            <a:off x="3360" y="2592"/>
            <a:ext cx="768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5" name="Document" r:id="rId5" imgW="1816100" imgH="1361440" progId="Word.Document.8">
                    <p:embed/>
                  </p:oleObj>
                </mc:Choice>
                <mc:Fallback>
                  <p:oleObj name="Document" r:id="rId5" imgW="1816100" imgH="1361440" progId="Word.Document.8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92"/>
                          <a:ext cx="768" cy="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Freeform 13"/>
            <p:cNvSpPr/>
            <p:nvPr/>
          </p:nvSpPr>
          <p:spPr bwMode="auto">
            <a:xfrm>
              <a:off x="3264" y="2544"/>
              <a:ext cx="144" cy="624"/>
            </a:xfrm>
            <a:custGeom>
              <a:avLst/>
              <a:gdLst>
                <a:gd name="T0" fmla="*/ 7 w 264"/>
                <a:gd name="T1" fmla="*/ 0 h 2220"/>
                <a:gd name="T2" fmla="*/ 0 w 264"/>
                <a:gd name="T3" fmla="*/ 0 h 2220"/>
                <a:gd name="T4" fmla="*/ 0 w 264"/>
                <a:gd name="T5" fmla="*/ 1 h 2220"/>
                <a:gd name="T6" fmla="*/ 6 w 264"/>
                <a:gd name="T7" fmla="*/ 1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3" name="Freeform 14"/>
            <p:cNvSpPr/>
            <p:nvPr/>
          </p:nvSpPr>
          <p:spPr bwMode="auto">
            <a:xfrm flipH="1">
              <a:off x="4032" y="2544"/>
              <a:ext cx="144" cy="624"/>
            </a:xfrm>
            <a:custGeom>
              <a:avLst/>
              <a:gdLst>
                <a:gd name="T0" fmla="*/ 7 w 264"/>
                <a:gd name="T1" fmla="*/ 0 h 2220"/>
                <a:gd name="T2" fmla="*/ 0 w 264"/>
                <a:gd name="T3" fmla="*/ 0 h 2220"/>
                <a:gd name="T4" fmla="*/ 0 w 264"/>
                <a:gd name="T5" fmla="*/ 1 h 2220"/>
                <a:gd name="T6" fmla="*/ 6 w 264"/>
                <a:gd name="T7" fmla="*/ 1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4" name="Text Box 15"/>
            <p:cNvSpPr txBox="1">
              <a:spLocks noChangeArrowheads="1"/>
            </p:cNvSpPr>
            <p:nvPr/>
          </p:nvSpPr>
          <p:spPr bwMode="auto">
            <a:xfrm>
              <a:off x="3024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x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graphicFrame>
          <p:nvGraphicFramePr>
            <p:cNvPr id="55315" name="Object 16"/>
            <p:cNvGraphicFramePr>
              <a:graphicFrameLocks noChangeAspect="1"/>
            </p:cNvGraphicFramePr>
            <p:nvPr/>
          </p:nvGraphicFramePr>
          <p:xfrm>
            <a:off x="3504" y="3360"/>
            <a:ext cx="202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6" name="Document" r:id="rId7" imgW="4650740" imgH="1361440" progId="Word.Document.8">
                    <p:embed/>
                  </p:oleObj>
                </mc:Choice>
                <mc:Fallback>
                  <p:oleObj name="Document" r:id="rId7" imgW="4650740" imgH="1361440" progId="Word.Document.8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360"/>
                          <a:ext cx="2028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Text Box 17"/>
            <p:cNvSpPr txBox="1">
              <a:spLocks noChangeArrowheads="1"/>
            </p:cNvSpPr>
            <p:nvPr/>
          </p:nvSpPr>
          <p:spPr bwMode="auto">
            <a:xfrm>
              <a:off x="4320" y="264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x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sp>
          <p:nvSpPr>
            <p:cNvPr id="55317" name="Freeform 18"/>
            <p:cNvSpPr/>
            <p:nvPr/>
          </p:nvSpPr>
          <p:spPr bwMode="auto">
            <a:xfrm>
              <a:off x="3504" y="3360"/>
              <a:ext cx="96" cy="480"/>
            </a:xfrm>
            <a:custGeom>
              <a:avLst/>
              <a:gdLst>
                <a:gd name="T0" fmla="*/ 1 w 264"/>
                <a:gd name="T1" fmla="*/ 0 h 2220"/>
                <a:gd name="T2" fmla="*/ 0 w 264"/>
                <a:gd name="T3" fmla="*/ 0 h 2220"/>
                <a:gd name="T4" fmla="*/ 0 w 264"/>
                <a:gd name="T5" fmla="*/ 0 h 2220"/>
                <a:gd name="T6" fmla="*/ 0 w 264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8" name="Freeform 19"/>
            <p:cNvSpPr/>
            <p:nvPr/>
          </p:nvSpPr>
          <p:spPr bwMode="auto">
            <a:xfrm flipH="1">
              <a:off x="5376" y="3408"/>
              <a:ext cx="96" cy="480"/>
            </a:xfrm>
            <a:custGeom>
              <a:avLst/>
              <a:gdLst>
                <a:gd name="T0" fmla="*/ 1 w 264"/>
                <a:gd name="T1" fmla="*/ 0 h 2220"/>
                <a:gd name="T2" fmla="*/ 0 w 264"/>
                <a:gd name="T3" fmla="*/ 0 h 2220"/>
                <a:gd name="T4" fmla="*/ 0 w 264"/>
                <a:gd name="T5" fmla="*/ 0 h 2220"/>
                <a:gd name="T6" fmla="*/ 0 w 264"/>
                <a:gd name="T7" fmla="*/ 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5319" name="Rectangle 20"/>
            <p:cNvSpPr>
              <a:spLocks noChangeArrowheads="1"/>
            </p:cNvSpPr>
            <p:nvPr/>
          </p:nvSpPr>
          <p:spPr bwMode="auto">
            <a:xfrm>
              <a:off x="3552" y="3360"/>
              <a:ext cx="1872" cy="19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55320" name="Text Box 21"/>
            <p:cNvSpPr txBox="1">
              <a:spLocks noChangeArrowheads="1"/>
            </p:cNvSpPr>
            <p:nvPr/>
          </p:nvSpPr>
          <p:spPr bwMode="auto">
            <a:xfrm>
              <a:off x="4966" y="30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solidFill>
                    <a:schemeClr val="accent1"/>
                  </a:solidFill>
                  <a:latin typeface="Times New Roman" panose="02020603050405020304" pitchFamily="18" charset="0"/>
                  <a:ea typeface="新細明體" panose="02020500000000000000" charset="-120"/>
                </a:rPr>
                <a:t>v1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 - Interpretation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6326" name="Rectangle 3"/>
          <p:cNvSpPr>
            <a:spLocks noGrp="1" noChangeArrowheads="1"/>
          </p:cNvSpPr>
          <p:nvPr>
            <p:ph idx="1"/>
          </p:nvPr>
        </p:nvSpPr>
        <p:spPr>
          <a:xfrm>
            <a:off x="463658" y="1922974"/>
            <a:ext cx="7340600" cy="374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</a:t>
            </a: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</a:t>
            </a:r>
            <a:r>
              <a:rPr lang="en-US" altLang="zh-TW" sz="32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 </a:t>
            </a: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 example: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56327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7" name="Document" r:id="rId1" imgW="3261360" imgH="4058920" progId="Word.Document.8">
                  <p:embed/>
                </p:oleObj>
              </mc:Choice>
              <mc:Fallback>
                <p:oleObj name="Document" r:id="rId1" imgW="3261360" imgH="4058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Freeform 5"/>
          <p:cNvSpPr/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29" name="Freeform 6"/>
          <p:cNvSpPr/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6330" name="Object 7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8" name="Document" r:id="rId3" imgW="1831340" imgH="4058920" progId="Word.Document.8">
                  <p:embed/>
                </p:oleObj>
              </mc:Choice>
              <mc:Fallback>
                <p:oleObj name="Document" r:id="rId3" imgW="1831340" imgH="40589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Freeform 8"/>
          <p:cNvSpPr/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2" name="Freeform 9"/>
          <p:cNvSpPr/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3" name="Text Box 10"/>
          <p:cNvSpPr txBox="1">
            <a:spLocks noChangeArrowheads="1"/>
          </p:cNvSpPr>
          <p:nvPr/>
        </p:nvSpPr>
        <p:spPr bwMode="auto">
          <a:xfrm>
            <a:off x="2895600" y="42672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=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graphicFrame>
        <p:nvGraphicFramePr>
          <p:cNvPr id="56334" name="Object 11"/>
          <p:cNvGraphicFramePr>
            <a:graphicFrameLocks noChangeAspect="1"/>
          </p:cNvGraphicFramePr>
          <p:nvPr/>
        </p:nvGraphicFramePr>
        <p:xfrm>
          <a:off x="533400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9" name="Document" r:id="rId5" imgW="1816100" imgH="1361440" progId="Word.Document.8">
                  <p:embed/>
                </p:oleObj>
              </mc:Choice>
              <mc:Fallback>
                <p:oleObj name="Document" r:id="rId5" imgW="1816100" imgH="13614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Freeform 12"/>
          <p:cNvSpPr/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6" name="Freeform 13"/>
          <p:cNvSpPr/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37" name="Text Box 14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x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graphicFrame>
        <p:nvGraphicFramePr>
          <p:cNvPr id="56338" name="Object 15"/>
          <p:cNvGraphicFramePr>
            <a:graphicFrameLocks noChangeAspect="1"/>
          </p:cNvGraphicFramePr>
          <p:nvPr/>
        </p:nvGraphicFramePr>
        <p:xfrm>
          <a:off x="556260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0" name="Document" r:id="rId7" imgW="4650740" imgH="1361440" progId="Word.Document.8">
                  <p:embed/>
                </p:oleObj>
              </mc:Choice>
              <mc:Fallback>
                <p:oleObj name="Document" r:id="rId7" imgW="4650740" imgH="136144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Text Box 16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x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6340" name="Freeform 17"/>
          <p:cNvSpPr/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1" name="Freeform 18"/>
          <p:cNvSpPr/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6342" name="Oval 19"/>
          <p:cNvSpPr>
            <a:spLocks noChangeArrowheads="1"/>
          </p:cNvSpPr>
          <p:nvPr/>
        </p:nvSpPr>
        <p:spPr bwMode="auto">
          <a:xfrm>
            <a:off x="5257800" y="3962400"/>
            <a:ext cx="762000" cy="533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56343" name="Text Box 20"/>
          <p:cNvSpPr txBox="1">
            <a:spLocks noChangeArrowheads="1"/>
          </p:cNvSpPr>
          <p:nvPr/>
        </p:nvSpPr>
        <p:spPr bwMode="auto">
          <a:xfrm>
            <a:off x="2926959" y="2741147"/>
            <a:ext cx="5464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(‘spread’) on the v1 axis</a:t>
            </a:r>
            <a:endParaRPr lang="en-US" altLang="zh-TW" sz="2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44" name="Line 21"/>
          <p:cNvSpPr>
            <a:spLocks noChangeShapeType="1"/>
          </p:cNvSpPr>
          <p:nvPr/>
        </p:nvSpPr>
        <p:spPr bwMode="auto">
          <a:xfrm flipH="1">
            <a:off x="5715000" y="3505200"/>
            <a:ext cx="76200" cy="38100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SVD - Interpretation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73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7850"/>
            <a:ext cx="7340600" cy="37417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= </a:t>
            </a:r>
            <a:r>
              <a:rPr lang="en-US" altLang="zh-TW" sz="28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</a:t>
            </a:r>
            <a:r>
              <a:rPr lang="en-US" altLang="zh-TW" sz="2800" baseline="30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 example: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8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AV=U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gives the coordinates of the points in the projected space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zh-TW" altLang="en-US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57351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8" name="Document" r:id="rId1" imgW="3261360" imgH="4058920" progId="Word.Document.8">
                  <p:embed/>
                </p:oleObj>
              </mc:Choice>
              <mc:Fallback>
                <p:oleObj name="Document" r:id="rId1" imgW="3261360" imgH="4058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Freeform 5"/>
          <p:cNvSpPr/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3" name="Freeform 6"/>
          <p:cNvSpPr/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57354" name="Object 7"/>
          <p:cNvGraphicFramePr>
            <a:graphicFrameLocks noChangeAspect="1"/>
          </p:cNvGraphicFramePr>
          <p:nvPr/>
        </p:nvGraphicFramePr>
        <p:xfrm>
          <a:off x="3429000" y="3352800"/>
          <a:ext cx="12446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59" name="Document" r:id="rId3" imgW="1831340" imgH="4058920" progId="Word.Document.8">
                  <p:embed/>
                </p:oleObj>
              </mc:Choice>
              <mc:Fallback>
                <p:oleObj name="Document" r:id="rId3" imgW="1831340" imgH="405892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244600" cy="276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Freeform 8"/>
          <p:cNvSpPr/>
          <p:nvPr/>
        </p:nvSpPr>
        <p:spPr bwMode="auto">
          <a:xfrm flipH="1">
            <a:off x="4572000" y="3352800"/>
            <a:ext cx="1524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6" name="Freeform 9"/>
          <p:cNvSpPr/>
          <p:nvPr/>
        </p:nvSpPr>
        <p:spPr bwMode="auto">
          <a:xfrm>
            <a:off x="32766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57" name="Text Box 10"/>
          <p:cNvSpPr txBox="1">
            <a:spLocks noChangeArrowheads="1"/>
          </p:cNvSpPr>
          <p:nvPr/>
        </p:nvSpPr>
        <p:spPr bwMode="auto">
          <a:xfrm>
            <a:off x="2896770" y="4265147"/>
            <a:ext cx="3818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charset="-120"/>
                <a:sym typeface="Symbol" panose="05050102010706020507" pitchFamily="18" charset="2"/>
              </a:rPr>
              <a:t>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graphicFrame>
        <p:nvGraphicFramePr>
          <p:cNvPr id="57358" name="Object 11"/>
          <p:cNvGraphicFramePr>
            <a:graphicFrameLocks noChangeAspect="1"/>
          </p:cNvGraphicFramePr>
          <p:nvPr/>
        </p:nvGraphicFramePr>
        <p:xfrm>
          <a:off x="5334000" y="4114800"/>
          <a:ext cx="1219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0" name="Document" r:id="rId5" imgW="1816100" imgH="1361440" progId="Word.Document.8">
                  <p:embed/>
                </p:oleObj>
              </mc:Choice>
              <mc:Fallback>
                <p:oleObj name="Document" r:id="rId5" imgW="1816100" imgH="136144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14800"/>
                        <a:ext cx="12192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Freeform 12"/>
          <p:cNvSpPr/>
          <p:nvPr/>
        </p:nvSpPr>
        <p:spPr bwMode="auto">
          <a:xfrm>
            <a:off x="5181600" y="4038600"/>
            <a:ext cx="228600" cy="9906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0" name="Freeform 13"/>
          <p:cNvSpPr/>
          <p:nvPr/>
        </p:nvSpPr>
        <p:spPr bwMode="auto">
          <a:xfrm flipH="1">
            <a:off x="6400800" y="4038600"/>
            <a:ext cx="228600" cy="9906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1" name="Text Box 14"/>
          <p:cNvSpPr txBox="1">
            <a:spLocks noChangeArrowheads="1"/>
          </p:cNvSpPr>
          <p:nvPr/>
        </p:nvSpPr>
        <p:spPr bwMode="auto">
          <a:xfrm>
            <a:off x="48006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x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graphicFrame>
        <p:nvGraphicFramePr>
          <p:cNvPr id="57362" name="Object 15"/>
          <p:cNvGraphicFramePr>
            <a:graphicFrameLocks noChangeAspect="1"/>
          </p:cNvGraphicFramePr>
          <p:nvPr/>
        </p:nvGraphicFramePr>
        <p:xfrm>
          <a:off x="5562600" y="5334000"/>
          <a:ext cx="3219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61" name="Document" r:id="rId7" imgW="4650740" imgH="1361440" progId="Word.Document.8">
                  <p:embed/>
                </p:oleObj>
              </mc:Choice>
              <mc:Fallback>
                <p:oleObj name="Document" r:id="rId7" imgW="4650740" imgH="1361440" progId="Word.Document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0"/>
                        <a:ext cx="3219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3" name="Text Box 16"/>
          <p:cNvSpPr txBox="1">
            <a:spLocks noChangeArrowheads="1"/>
          </p:cNvSpPr>
          <p:nvPr/>
        </p:nvSpPr>
        <p:spPr bwMode="auto">
          <a:xfrm>
            <a:off x="6858000" y="419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x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7364" name="Freeform 17"/>
          <p:cNvSpPr/>
          <p:nvPr/>
        </p:nvSpPr>
        <p:spPr bwMode="auto">
          <a:xfrm>
            <a:off x="5562600" y="5334000"/>
            <a:ext cx="152400" cy="7620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7365" name="Freeform 18"/>
          <p:cNvSpPr/>
          <p:nvPr/>
        </p:nvSpPr>
        <p:spPr bwMode="auto">
          <a:xfrm flipH="1">
            <a:off x="8534400" y="5410200"/>
            <a:ext cx="152400" cy="7620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407194" y="876301"/>
            <a:ext cx="8053238" cy="960438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Dimensionality reduction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556632" y="1928019"/>
            <a:ext cx="7556500" cy="374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heuristic: keep 80-90% of ‘energy’ (= sum of squares of </a:t>
            </a:r>
            <a:r>
              <a:rPr lang="en-US" altLang="zh-TW" sz="2800" dirty="0">
                <a:latin typeface="Symbol" panose="05050102010706020507" pitchFamily="18" charset="2"/>
                <a:ea typeface="新細明體" panose="02020500000000000000" charset="-120"/>
                <a:cs typeface="Arial" panose="020B0604020202020204" pitchFamily="34" charset="0"/>
              </a:rPr>
              <a:t>l</a:t>
            </a:r>
            <a:r>
              <a:rPr lang="en-US" altLang="zh-TW" sz="2800" baseline="-25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’s)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914400" y="3429000"/>
          <a:ext cx="206533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69" name="Document" r:id="rId1" imgW="3261360" imgH="4058920" progId="Word.Document.8">
                  <p:embed/>
                </p:oleObj>
              </mc:Choice>
              <mc:Fallback>
                <p:oleObj name="Document" r:id="rId1" imgW="3261360" imgH="40589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065338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Freeform 5"/>
          <p:cNvSpPr/>
          <p:nvPr/>
        </p:nvSpPr>
        <p:spPr bwMode="auto">
          <a:xfrm>
            <a:off x="8382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7" name="Freeform 6"/>
          <p:cNvSpPr/>
          <p:nvPr/>
        </p:nvSpPr>
        <p:spPr bwMode="auto">
          <a:xfrm flipH="1">
            <a:off x="2590800" y="3352800"/>
            <a:ext cx="228600" cy="2590800"/>
          </a:xfrm>
          <a:custGeom>
            <a:avLst/>
            <a:gdLst>
              <a:gd name="T0" fmla="*/ 2147483647 w 264"/>
              <a:gd name="T1" fmla="*/ 0 h 2220"/>
              <a:gd name="T2" fmla="*/ 0 w 264"/>
              <a:gd name="T3" fmla="*/ 2147483647 h 2220"/>
              <a:gd name="T4" fmla="*/ 0 w 264"/>
              <a:gd name="T5" fmla="*/ 2147483647 h 2220"/>
              <a:gd name="T6" fmla="*/ 2147483647 w 264"/>
              <a:gd name="T7" fmla="*/ 2147483647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78" name="Text Box 7"/>
          <p:cNvSpPr txBox="1">
            <a:spLocks noChangeArrowheads="1"/>
          </p:cNvSpPr>
          <p:nvPr/>
        </p:nvSpPr>
        <p:spPr bwMode="auto">
          <a:xfrm>
            <a:off x="2895600" y="42672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=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grpSp>
        <p:nvGrpSpPr>
          <p:cNvPr id="58379" name="Group 8"/>
          <p:cNvGrpSpPr/>
          <p:nvPr/>
        </p:nvGrpSpPr>
        <p:grpSpPr bwMode="auto">
          <a:xfrm>
            <a:off x="3505200" y="4267200"/>
            <a:ext cx="1852613" cy="519113"/>
            <a:chOff x="2208" y="2688"/>
            <a:chExt cx="1167" cy="327"/>
          </a:xfrm>
        </p:grpSpPr>
        <p:sp>
          <p:nvSpPr>
            <p:cNvPr id="58393" name="Text Box 9"/>
            <p:cNvSpPr txBox="1">
              <a:spLocks noChangeArrowheads="1"/>
            </p:cNvSpPr>
            <p:nvPr/>
          </p:nvSpPr>
          <p:spPr bwMode="auto">
            <a:xfrm>
              <a:off x="2640" y="2688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u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1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sp>
          <p:nvSpPr>
            <p:cNvPr id="58394" name="Text Box 10"/>
            <p:cNvSpPr txBox="1">
              <a:spLocks noChangeArrowheads="1"/>
            </p:cNvSpPr>
            <p:nvPr/>
          </p:nvSpPr>
          <p:spPr bwMode="auto">
            <a:xfrm>
              <a:off x="2208" y="268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Symbol" panose="05050102010706020507" pitchFamily="18" charset="2"/>
                  <a:ea typeface="新細明體" panose="02020500000000000000" charset="-120"/>
                </a:rPr>
                <a:t>l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1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sp>
          <p:nvSpPr>
            <p:cNvPr id="58395" name="Text Box 11"/>
            <p:cNvSpPr txBox="1">
              <a:spLocks noChangeArrowheads="1"/>
            </p:cNvSpPr>
            <p:nvPr/>
          </p:nvSpPr>
          <p:spPr bwMode="auto">
            <a:xfrm>
              <a:off x="2978" y="2688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v</a:t>
              </a:r>
              <a:r>
                <a:rPr lang="en-US" altLang="zh-TW" sz="2800" baseline="30000">
                  <a:latin typeface="Times New Roman" panose="02020603050405020304" pitchFamily="18" charset="0"/>
                  <a:ea typeface="新細明體" panose="02020500000000000000" charset="-120"/>
                </a:rPr>
                <a:t>T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1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</p:grpSp>
      <p:grpSp>
        <p:nvGrpSpPr>
          <p:cNvPr id="58380" name="Group 12"/>
          <p:cNvGrpSpPr/>
          <p:nvPr/>
        </p:nvGrpSpPr>
        <p:grpSpPr bwMode="auto">
          <a:xfrm>
            <a:off x="5867400" y="4267200"/>
            <a:ext cx="1852613" cy="519113"/>
            <a:chOff x="2208" y="2688"/>
            <a:chExt cx="1167" cy="327"/>
          </a:xfrm>
        </p:grpSpPr>
        <p:sp>
          <p:nvSpPr>
            <p:cNvPr id="58390" name="Text Box 13"/>
            <p:cNvSpPr txBox="1">
              <a:spLocks noChangeArrowheads="1"/>
            </p:cNvSpPr>
            <p:nvPr/>
          </p:nvSpPr>
          <p:spPr bwMode="auto">
            <a:xfrm>
              <a:off x="2640" y="2688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u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2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sp>
          <p:nvSpPr>
            <p:cNvPr id="58391" name="Text Box 14"/>
            <p:cNvSpPr txBox="1">
              <a:spLocks noChangeArrowheads="1"/>
            </p:cNvSpPr>
            <p:nvPr/>
          </p:nvSpPr>
          <p:spPr bwMode="auto">
            <a:xfrm>
              <a:off x="2208" y="268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Symbol" panose="05050102010706020507" pitchFamily="18" charset="2"/>
                  <a:ea typeface="新細明體" panose="02020500000000000000" charset="-120"/>
                </a:rPr>
                <a:t>l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2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978" y="2688"/>
              <a:ext cx="3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zh-TW" sz="2800">
                  <a:latin typeface="Times New Roman" panose="02020603050405020304" pitchFamily="18" charset="0"/>
                  <a:ea typeface="新細明體" panose="02020500000000000000" charset="-120"/>
                </a:rPr>
                <a:t>v</a:t>
              </a:r>
              <a:r>
                <a:rPr lang="en-US" altLang="zh-TW" sz="2800" baseline="30000">
                  <a:latin typeface="Times New Roman" panose="02020603050405020304" pitchFamily="18" charset="0"/>
                  <a:ea typeface="新細明體" panose="02020500000000000000" charset="-120"/>
                </a:rPr>
                <a:t>T</a:t>
              </a:r>
              <a:r>
                <a:rPr lang="en-US" altLang="zh-TW" sz="2800" baseline="-25000">
                  <a:latin typeface="Times New Roman" panose="02020603050405020304" pitchFamily="18" charset="0"/>
                  <a:ea typeface="新細明體" panose="02020500000000000000" charset="-120"/>
                </a:rPr>
                <a:t>2</a:t>
              </a:r>
              <a:endParaRPr lang="en-US" altLang="zh-TW" sz="2800">
                <a:latin typeface="Times New Roman" panose="02020603050405020304" pitchFamily="18" charset="0"/>
                <a:ea typeface="新細明體" panose="02020500000000000000" charset="-120"/>
              </a:endParaRPr>
            </a:p>
          </p:txBody>
        </p:sp>
      </p:grpSp>
      <p:sp>
        <p:nvSpPr>
          <p:cNvPr id="58381" name="Text Box 16"/>
          <p:cNvSpPr txBox="1">
            <a:spLocks noChangeArrowheads="1"/>
          </p:cNvSpPr>
          <p:nvPr/>
        </p:nvSpPr>
        <p:spPr bwMode="auto">
          <a:xfrm>
            <a:off x="5334000" y="4267200"/>
            <a:ext cx="38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+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8382" name="Text Box 17"/>
          <p:cNvSpPr txBox="1">
            <a:spLocks noChangeArrowheads="1"/>
          </p:cNvSpPr>
          <p:nvPr/>
        </p:nvSpPr>
        <p:spPr bwMode="auto">
          <a:xfrm>
            <a:off x="7639050" y="4343400"/>
            <a:ext cx="650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>
                <a:latin typeface="Times New Roman" panose="02020603050405020304" pitchFamily="18" charset="0"/>
                <a:ea typeface="新細明體" panose="02020500000000000000" charset="-120"/>
              </a:rPr>
              <a:t>+...</a:t>
            </a:r>
            <a:endParaRPr lang="en-US" altLang="zh-TW" sz="280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8383" name="Text Box 18"/>
          <p:cNvSpPr txBox="1">
            <a:spLocks noChangeArrowheads="1"/>
          </p:cNvSpPr>
          <p:nvPr/>
        </p:nvSpPr>
        <p:spPr bwMode="auto">
          <a:xfrm>
            <a:off x="52968" y="4539784"/>
            <a:ext cx="5036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charset="-120"/>
              </a:rPr>
              <a:t>M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8384" name="Text Box 19"/>
          <p:cNvSpPr txBox="1">
            <a:spLocks noChangeArrowheads="1"/>
          </p:cNvSpPr>
          <p:nvPr/>
        </p:nvSpPr>
        <p:spPr bwMode="auto">
          <a:xfrm>
            <a:off x="1446213" y="2865438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charset="-120"/>
              </a:rPr>
              <a:t>N</a:t>
            </a:r>
            <a:endParaRPr lang="en-US" altLang="zh-TW" sz="2800" dirty="0">
              <a:latin typeface="Times New Roman" panose="02020603050405020304" pitchFamily="18" charset="0"/>
              <a:ea typeface="新細明體" panose="02020500000000000000" charset="-120"/>
            </a:endParaRPr>
          </a:p>
        </p:txBody>
      </p:sp>
      <p:sp>
        <p:nvSpPr>
          <p:cNvPr id="58385" name="Line 20"/>
          <p:cNvSpPr>
            <a:spLocks noChangeShapeType="1"/>
          </p:cNvSpPr>
          <p:nvPr/>
        </p:nvSpPr>
        <p:spPr bwMode="auto">
          <a:xfrm>
            <a:off x="2057400" y="3124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6" name="Line 21"/>
          <p:cNvSpPr>
            <a:spLocks noChangeShapeType="1"/>
          </p:cNvSpPr>
          <p:nvPr/>
        </p:nvSpPr>
        <p:spPr bwMode="auto">
          <a:xfrm flipH="1">
            <a:off x="914400" y="3124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7" name="Line 22"/>
          <p:cNvSpPr>
            <a:spLocks noChangeShapeType="1"/>
          </p:cNvSpPr>
          <p:nvPr/>
        </p:nvSpPr>
        <p:spPr bwMode="auto">
          <a:xfrm flipV="1">
            <a:off x="228600" y="3352800"/>
            <a:ext cx="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8" name="Line 23"/>
          <p:cNvSpPr>
            <a:spLocks noChangeShapeType="1"/>
          </p:cNvSpPr>
          <p:nvPr/>
        </p:nvSpPr>
        <p:spPr bwMode="auto">
          <a:xfrm>
            <a:off x="228600" y="51054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8389" name="Text Box 24"/>
          <p:cNvSpPr txBox="1">
            <a:spLocks noChangeArrowheads="1"/>
          </p:cNvSpPr>
          <p:nvPr/>
        </p:nvSpPr>
        <p:spPr bwMode="auto">
          <a:xfrm>
            <a:off x="3624037" y="4874747"/>
            <a:ext cx="3461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US" altLang="zh-TW" sz="2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zh-TW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&gt;= </a:t>
            </a:r>
            <a:r>
              <a:rPr lang="en-US" altLang="zh-TW" sz="2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zh-TW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&gt;= ...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441183" y="904983"/>
            <a:ext cx="7772400" cy="936625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Dimensionality reduction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59398" name="Rectangle 3"/>
          <p:cNvSpPr>
            <a:spLocks noChangeArrowheads="1"/>
          </p:cNvSpPr>
          <p:nvPr/>
        </p:nvSpPr>
        <p:spPr bwMode="auto">
          <a:xfrm>
            <a:off x="441183" y="1915822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Matrix V in the SVD decomposition 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ct val="20000"/>
              </a:spcBef>
              <a:buClr>
                <a:schemeClr val="folHlink"/>
              </a:buClr>
              <a:buSzPct val="80000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   (A = U</a:t>
            </a:r>
            <a:r>
              <a:rPr lang="en-US" altLang="zh-TW" sz="2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is used to transform the data.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AV (= U</a:t>
            </a:r>
            <a:r>
              <a:rPr lang="en-US" altLang="zh-TW" sz="2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defines the transformed dataset.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For a new data element </a:t>
            </a:r>
            <a:r>
              <a:rPr lang="en-US" altLang="zh-TW" sz="28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TW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defines the transformed data. 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Keeping the first c (c &lt; N) dimensions, amounts to keeping only the first c rows of V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ct val="20000"/>
              </a:spcBef>
              <a:buFont typeface="Wingdings" panose="05000000000000000000" pitchFamily="2" charset="2"/>
              <a:buChar char="l"/>
            </a:pP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1124744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Multi-Dimensional Measure of Data Quality</a:t>
            </a:r>
            <a:endParaRPr lang="en-US" altLang="zh-TW" sz="6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7174" name="Rectangle 1027"/>
          <p:cNvSpPr>
            <a:spLocks noGrp="1" noChangeArrowheads="1"/>
          </p:cNvSpPr>
          <p:nvPr>
            <p:ph idx="1"/>
          </p:nvPr>
        </p:nvSpPr>
        <p:spPr>
          <a:xfrm>
            <a:off x="395536" y="1842209"/>
            <a:ext cx="794385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Accuracy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Completeness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Consistency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Timeliness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Believability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Value added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Interpretability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Accessibility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94" y="685800"/>
            <a:ext cx="8335278" cy="1143000"/>
          </a:xfrm>
        </p:spPr>
        <p:txBody>
          <a:bodyPr/>
          <a:lstStyle/>
          <a:p>
            <a:pPr eaLnBrk="1" hangingPunct="1"/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Principal Components Analysis (PCA)</a:t>
            </a:r>
            <a:endParaRPr lang="en-US" altLang="zh-TW" sz="4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1446" name="Rectangle 3"/>
          <p:cNvSpPr>
            <a:spLocks noChangeArrowheads="1"/>
          </p:cNvSpPr>
          <p:nvPr/>
        </p:nvSpPr>
        <p:spPr bwMode="auto">
          <a:xfrm>
            <a:off x="385633" y="1841356"/>
            <a:ext cx="853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 eaLnBrk="0" hangingPunct="0">
              <a:spcBef>
                <a:spcPts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Transfer the dataset to the center by subtracting the means: let matrix A be the result.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ts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Compute the matrix A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0" hangingPunct="0"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The covariance matrix except for constants.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ts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Project the dataset along a subset of the eigenvectors of A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ts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Matrix V in the SVD decomposition 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0"/>
              </a:spcBef>
              <a:buClr>
                <a:schemeClr val="folHlink"/>
              </a:buClr>
              <a:buSzPct val="75000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   (A= U </a:t>
            </a:r>
            <a:r>
              <a:rPr lang="en-US" altLang="zh-TW" sz="2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contains the eigenvectors of A</a:t>
            </a:r>
            <a:r>
              <a:rPr lang="en-US" altLang="zh-TW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0" hangingPunct="0">
              <a:spcBef>
                <a:spcPts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Also known as K-L (</a:t>
            </a:r>
            <a:r>
              <a:rPr lang="en-US" altLang="zh-TW" sz="2800" dirty="0" err="1">
                <a:latin typeface="Arial" panose="020B0604020202020204" pitchFamily="34" charset="0"/>
                <a:cs typeface="Arial" panose="020B0604020202020204" pitchFamily="34" charset="0"/>
              </a:rPr>
              <a:t>Karhunen-Loeve</a:t>
            </a:r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) transform</a:t>
            </a:r>
            <a:r>
              <a:rPr lang="en-US" altLang="zh-TW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TW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" y="443230"/>
            <a:ext cx="5248275" cy="2400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" y="3289935"/>
            <a:ext cx="4297680" cy="16916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80" y="2548890"/>
            <a:ext cx="4465320" cy="17602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480" y="4309110"/>
            <a:ext cx="4953000" cy="19964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2"/>
          <p:cNvGrpSpPr/>
          <p:nvPr/>
        </p:nvGrpSpPr>
        <p:grpSpPr bwMode="auto">
          <a:xfrm>
            <a:off x="3200400" y="5105400"/>
            <a:ext cx="5741988" cy="1463675"/>
            <a:chOff x="1632" y="2976"/>
            <a:chExt cx="3617" cy="922"/>
          </a:xfrm>
        </p:grpSpPr>
        <p:pic>
          <p:nvPicPr>
            <p:cNvPr id="62491" name="Picture 3" descr="linhots-svd-0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976"/>
              <a:ext cx="929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92" name="Picture 4" descr="linhots-svd-0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2976"/>
              <a:ext cx="929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93" name="Picture 5" descr="linhots-svd-0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976"/>
              <a:ext cx="929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2494" name="Picture 6" descr="linhots-svd-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976"/>
              <a:ext cx="929" cy="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2467" name="Picture 9" descr="linhots-svd-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29000"/>
            <a:ext cx="127952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10" descr="linhots-svd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276600"/>
            <a:ext cx="1584325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11" descr="linhots-svd-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76600"/>
            <a:ext cx="15240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12" descr="linho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429000"/>
            <a:ext cx="11938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Text Box 13"/>
          <p:cNvSpPr txBox="1">
            <a:spLocks noChangeArrowheads="1"/>
          </p:cNvSpPr>
          <p:nvPr/>
        </p:nvSpPr>
        <p:spPr bwMode="auto">
          <a:xfrm>
            <a:off x="3565525" y="3013075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100%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2" name="Text Box 14"/>
          <p:cNvSpPr txBox="1">
            <a:spLocks noChangeArrowheads="1"/>
          </p:cNvSpPr>
          <p:nvPr/>
        </p:nvSpPr>
        <p:spPr bwMode="auto">
          <a:xfrm>
            <a:off x="5029200" y="3048000"/>
            <a:ext cx="9188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charset="-120"/>
              </a:rPr>
              <a:t>20 %</a:t>
            </a:r>
            <a:endParaRPr lang="en-US" altLang="zh-TW" dirty="0">
              <a:ea typeface="新細明體" panose="02020500000000000000" charset="-120"/>
            </a:endParaRPr>
          </a:p>
        </p:txBody>
      </p:sp>
      <p:sp>
        <p:nvSpPr>
          <p:cNvPr id="62473" name="Text Box 15"/>
          <p:cNvSpPr txBox="1">
            <a:spLocks noChangeArrowheads="1"/>
          </p:cNvSpPr>
          <p:nvPr/>
        </p:nvSpPr>
        <p:spPr bwMode="auto">
          <a:xfrm>
            <a:off x="6400800" y="30480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10 %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4" name="Text Box 16"/>
          <p:cNvSpPr txBox="1">
            <a:spLocks noChangeArrowheads="1"/>
          </p:cNvSpPr>
          <p:nvPr/>
        </p:nvSpPr>
        <p:spPr bwMode="auto">
          <a:xfrm>
            <a:off x="8001000" y="3048000"/>
            <a:ext cx="66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5 %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5" name="Text Box 17"/>
          <p:cNvSpPr txBox="1">
            <a:spLocks noChangeArrowheads="1"/>
          </p:cNvSpPr>
          <p:nvPr/>
        </p:nvSpPr>
        <p:spPr bwMode="auto">
          <a:xfrm>
            <a:off x="3581400" y="48006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4%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6" name="Text Box 18"/>
          <p:cNvSpPr txBox="1">
            <a:spLocks noChangeArrowheads="1"/>
          </p:cNvSpPr>
          <p:nvPr/>
        </p:nvSpPr>
        <p:spPr bwMode="auto">
          <a:xfrm>
            <a:off x="50292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3%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7" name="Text Box 19"/>
          <p:cNvSpPr txBox="1">
            <a:spLocks noChangeArrowheads="1"/>
          </p:cNvSpPr>
          <p:nvPr/>
        </p:nvSpPr>
        <p:spPr bwMode="auto">
          <a:xfrm>
            <a:off x="64008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2%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8" name="Text Box 20"/>
          <p:cNvSpPr txBox="1">
            <a:spLocks noChangeArrowheads="1"/>
          </p:cNvSpPr>
          <p:nvPr/>
        </p:nvSpPr>
        <p:spPr bwMode="auto">
          <a:xfrm>
            <a:off x="80010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1%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79" name="Rectangle 23"/>
          <p:cNvSpPr>
            <a:spLocks noChangeArrowheads="1"/>
          </p:cNvSpPr>
          <p:nvPr/>
        </p:nvSpPr>
        <p:spPr bwMode="auto">
          <a:xfrm>
            <a:off x="396875" y="762000"/>
            <a:ext cx="2286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62480" name="AutoShape 24"/>
          <p:cNvSpPr/>
          <p:nvPr/>
        </p:nvSpPr>
        <p:spPr bwMode="auto">
          <a:xfrm>
            <a:off x="3048000" y="838200"/>
            <a:ext cx="228600" cy="2133600"/>
          </a:xfrm>
          <a:prstGeom prst="rightBracket">
            <a:avLst>
              <a:gd name="adj" fmla="val 77778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TW" altLang="zh-TW">
              <a:ea typeface="新細明體" panose="02020500000000000000" charset="-120"/>
            </a:endParaRPr>
          </a:p>
        </p:txBody>
      </p:sp>
      <p:sp>
        <p:nvSpPr>
          <p:cNvPr id="62481" name="AutoShape 25"/>
          <p:cNvSpPr/>
          <p:nvPr/>
        </p:nvSpPr>
        <p:spPr bwMode="auto">
          <a:xfrm rot="-5389154">
            <a:off x="1532731" y="-694531"/>
            <a:ext cx="239713" cy="2517775"/>
          </a:xfrm>
          <a:prstGeom prst="rightBracket">
            <a:avLst>
              <a:gd name="adj" fmla="val 76927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62482" name="Text Box 26"/>
          <p:cNvSpPr txBox="1">
            <a:spLocks noChangeArrowheads="1"/>
          </p:cNvSpPr>
          <p:nvPr/>
        </p:nvSpPr>
        <p:spPr bwMode="auto">
          <a:xfrm>
            <a:off x="930275" y="0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100 pixels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83" name="Text Box 27"/>
          <p:cNvSpPr txBox="1">
            <a:spLocks noChangeArrowheads="1"/>
          </p:cNvSpPr>
          <p:nvPr/>
        </p:nvSpPr>
        <p:spPr bwMode="auto">
          <a:xfrm rot="-5488337">
            <a:off x="2322512" y="15160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100 pixels</a:t>
            </a:r>
            <a:endParaRPr lang="en-US" altLang="zh-TW">
              <a:ea typeface="新細明體" panose="02020500000000000000" charset="-120"/>
            </a:endParaRPr>
          </a:p>
        </p:txBody>
      </p:sp>
      <p:pic>
        <p:nvPicPr>
          <p:cNvPr id="62484" name="Picture 28" descr="linhot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38200"/>
            <a:ext cx="213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Rectangle 30"/>
          <p:cNvSpPr>
            <a:spLocks noChangeArrowheads="1"/>
          </p:cNvSpPr>
          <p:nvPr/>
        </p:nvSpPr>
        <p:spPr bwMode="auto">
          <a:xfrm>
            <a:off x="4038600" y="12954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charset="-120"/>
              </a:rPr>
              <a:t>U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86" name="Rectangle 31"/>
          <p:cNvSpPr>
            <a:spLocks noChangeArrowheads="1"/>
          </p:cNvSpPr>
          <p:nvPr/>
        </p:nvSpPr>
        <p:spPr bwMode="auto">
          <a:xfrm>
            <a:off x="5257800" y="12954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TW">
                <a:latin typeface="Symbol" panose="05050102010706020507" pitchFamily="18" charset="2"/>
                <a:ea typeface="新細明體" panose="02020500000000000000" charset="-120"/>
              </a:rPr>
              <a:t>L</a:t>
            </a:r>
            <a:endParaRPr lang="en-US" altLang="zh-TW">
              <a:latin typeface="Symbol" panose="05050102010706020507" pitchFamily="18" charset="2"/>
              <a:ea typeface="新細明體" panose="02020500000000000000" charset="-120"/>
            </a:endParaRPr>
          </a:p>
        </p:txBody>
      </p:sp>
      <p:sp>
        <p:nvSpPr>
          <p:cNvPr id="62487" name="Rectangle 32"/>
          <p:cNvSpPr>
            <a:spLocks noChangeArrowheads="1"/>
          </p:cNvSpPr>
          <p:nvPr/>
        </p:nvSpPr>
        <p:spPr bwMode="auto">
          <a:xfrm>
            <a:off x="6477000" y="1295400"/>
            <a:ext cx="1143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en-US" altLang="zh-TW">
                <a:ea typeface="新細明體" panose="02020500000000000000" charset="-120"/>
              </a:rPr>
              <a:t>V</a:t>
            </a:r>
            <a:r>
              <a:rPr lang="en-US" altLang="zh-TW" baseline="50000">
                <a:ea typeface="新細明體" panose="02020500000000000000" charset="-120"/>
              </a:rPr>
              <a:t>T</a:t>
            </a:r>
            <a:endParaRPr lang="en-US" altLang="zh-TW" baseline="50000">
              <a:ea typeface="新細明體" panose="02020500000000000000" charset="-120"/>
            </a:endParaRPr>
          </a:p>
        </p:txBody>
      </p:sp>
      <p:sp>
        <p:nvSpPr>
          <p:cNvPr id="62488" name="Line 33"/>
          <p:cNvSpPr>
            <a:spLocks noChangeShapeType="1"/>
          </p:cNvSpPr>
          <p:nvPr/>
        </p:nvSpPr>
        <p:spPr bwMode="auto">
          <a:xfrm>
            <a:off x="5257800" y="129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89" name="Text Box 34"/>
          <p:cNvSpPr txBox="1">
            <a:spLocks noChangeArrowheads="1"/>
          </p:cNvSpPr>
          <p:nvPr/>
        </p:nvSpPr>
        <p:spPr bwMode="auto">
          <a:xfrm>
            <a:off x="3489325" y="1565275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charset="-120"/>
              </a:rPr>
              <a:t>=</a:t>
            </a:r>
            <a:endParaRPr lang="en-US" altLang="zh-TW">
              <a:ea typeface="新細明體" panose="02020500000000000000" charset="-120"/>
            </a:endParaRPr>
          </a:p>
        </p:txBody>
      </p:sp>
      <p:sp>
        <p:nvSpPr>
          <p:cNvPr id="62490" name="Text Box 35"/>
          <p:cNvSpPr txBox="1">
            <a:spLocks noChangeArrowheads="1"/>
          </p:cNvSpPr>
          <p:nvPr/>
        </p:nvSpPr>
        <p:spPr bwMode="auto">
          <a:xfrm>
            <a:off x="152400" y="3575050"/>
            <a:ext cx="31289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latin typeface="Symbol" panose="05050102010706020507" pitchFamily="18" charset="2"/>
                <a:ea typeface="新細明體" panose="02020500000000000000" charset="-120"/>
              </a:rPr>
              <a:t>L</a:t>
            </a:r>
            <a:r>
              <a:rPr lang="zh-TW" altLang="en-US" sz="2000" dirty="0">
                <a:ea typeface="新細明體" panose="02020500000000000000" charset="-120"/>
              </a:rPr>
              <a:t>為一個對角矩陣。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zh-TW" altLang="en-US" sz="2000" dirty="0">
                <a:ea typeface="新細明體" panose="02020500000000000000" charset="-120"/>
              </a:rPr>
              <a:t>左上到右下由大到小排列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zh-TW" altLang="en-US" sz="2000" dirty="0">
                <a:ea typeface="新細明體" panose="02020500000000000000" charset="-120"/>
              </a:rPr>
              <a:t>右邊</a:t>
            </a:r>
            <a:r>
              <a:rPr lang="en-US" altLang="zh-TW" sz="2000" dirty="0">
                <a:ea typeface="新細明體" panose="02020500000000000000" charset="-120"/>
              </a:rPr>
              <a:t>8</a:t>
            </a:r>
            <a:r>
              <a:rPr lang="zh-TW" altLang="en-US" sz="2000" dirty="0">
                <a:ea typeface="新細明體" panose="02020500000000000000" charset="-120"/>
              </a:rPr>
              <a:t>張圖，為</a:t>
            </a:r>
            <a:r>
              <a:rPr lang="en-US" altLang="zh-TW" sz="2000" dirty="0">
                <a:ea typeface="新細明體" panose="02020500000000000000" charset="-120"/>
              </a:rPr>
              <a:t>U</a:t>
            </a:r>
            <a:r>
              <a:rPr lang="en-US" altLang="zh-TW" sz="2000" dirty="0">
                <a:latin typeface="Symbol" panose="05050102010706020507" pitchFamily="18" charset="2"/>
                <a:ea typeface="新細明體" panose="02020500000000000000" charset="-120"/>
              </a:rPr>
              <a:t>L</a:t>
            </a:r>
            <a:r>
              <a:rPr lang="en-US" altLang="zh-TW" sz="2000" dirty="0">
                <a:ea typeface="新細明體" panose="02020500000000000000" charset="-120"/>
              </a:rPr>
              <a:t>V</a:t>
            </a:r>
            <a:r>
              <a:rPr lang="zh-TW" altLang="en-US" sz="2000" dirty="0">
                <a:ea typeface="新細明體" panose="02020500000000000000" charset="-120"/>
              </a:rPr>
              <a:t>還原時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en-US" altLang="zh-TW" sz="2000" dirty="0">
                <a:latin typeface="Symbol" panose="05050102010706020507" pitchFamily="18" charset="2"/>
                <a:ea typeface="新細明體" panose="02020500000000000000" charset="-120"/>
              </a:rPr>
              <a:t>L</a:t>
            </a:r>
            <a:r>
              <a:rPr lang="zh-TW" altLang="en-US" sz="2000" dirty="0">
                <a:ea typeface="新細明體" panose="02020500000000000000" charset="-120"/>
              </a:rPr>
              <a:t>保留值的百分比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zh-TW" altLang="en-US" sz="2000" dirty="0">
                <a:ea typeface="新細明體" panose="02020500000000000000" charset="-120"/>
              </a:rPr>
              <a:t>如</a:t>
            </a:r>
            <a:r>
              <a:rPr lang="en-US" altLang="zh-TW" sz="2000" dirty="0">
                <a:ea typeface="新細明體" panose="02020500000000000000" charset="-120"/>
              </a:rPr>
              <a:t>20%</a:t>
            </a:r>
            <a:r>
              <a:rPr lang="zh-TW" altLang="en-US" sz="2000" dirty="0">
                <a:ea typeface="新細明體" panose="02020500000000000000" charset="-120"/>
              </a:rPr>
              <a:t>這張圖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zh-TW" altLang="en-US" sz="2000" dirty="0">
                <a:ea typeface="新細明體" panose="02020500000000000000" charset="-120"/>
              </a:rPr>
              <a:t>從</a:t>
            </a:r>
            <a:r>
              <a:rPr lang="en-US" altLang="zh-TW" sz="2000" dirty="0">
                <a:ea typeface="新細明體" panose="02020500000000000000" charset="-120"/>
              </a:rPr>
              <a:t>21~100</a:t>
            </a:r>
            <a:r>
              <a:rPr lang="zh-TW" altLang="en-US" sz="2000" dirty="0">
                <a:ea typeface="新細明體" panose="02020500000000000000" charset="-120"/>
              </a:rPr>
              <a:t>的</a:t>
            </a:r>
            <a:endParaRPr lang="zh-TW" altLang="en-US" sz="2000" dirty="0">
              <a:ea typeface="新細明體" panose="02020500000000000000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charset="-120"/>
              </a:rPr>
              <a:t>eigenvalues</a:t>
            </a:r>
            <a:r>
              <a:rPr lang="zh-TW" altLang="en-US" sz="2000" dirty="0">
                <a:ea typeface="新細明體" panose="02020500000000000000" charset="-120"/>
              </a:rPr>
              <a:t>被設為</a:t>
            </a:r>
            <a:r>
              <a:rPr lang="en-US" altLang="zh-TW" sz="2000" dirty="0">
                <a:ea typeface="新細明體" panose="02020500000000000000" charset="-120"/>
              </a:rPr>
              <a:t>0</a:t>
            </a:r>
            <a:endParaRPr lang="en-US" altLang="zh-TW" sz="2000" dirty="0">
              <a:ea typeface="新細明體" panose="020205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435280" cy="1143000"/>
          </a:xfrm>
        </p:spPr>
        <p:txBody>
          <a:bodyPr/>
          <a:lstStyle/>
          <a:p>
            <a:r>
              <a:rPr lang="en-US" altLang="zh-TW" sz="4800" dirty="0"/>
              <a:t>Latent Semantic Analysis (LSA, LSI)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Consider a term-document matrix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2831941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boat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voyage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57200" y="371703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</a:t>
            </a:r>
            <a:endParaRPr lang="zh-TW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LSA (Cont.)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" y="1916832"/>
          <a:ext cx="4536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24000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-0.63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2661062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U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9632" y="508518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V</a:t>
            </a:r>
            <a:r>
              <a:rPr lang="en-US" altLang="zh-TW" sz="3200" baseline="30000" dirty="0"/>
              <a:t>T</a:t>
            </a:r>
            <a:endParaRPr lang="zh-TW" altLang="en-US" sz="3200" baseline="30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86800" y="2505537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Symbol" panose="05050102010706020507" pitchFamily="18" charset="2"/>
              </a:rPr>
              <a:t>L</a:t>
            </a:r>
            <a:endParaRPr lang="zh-TW" altLang="en-US" sz="3200" dirty="0">
              <a:latin typeface="Symbol" panose="05050102010706020507" pitchFamily="18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040138" y="1916832"/>
          <a:ext cx="3666503" cy="237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863"/>
                <a:gridCol w="597762"/>
                <a:gridCol w="648072"/>
                <a:gridCol w="648072"/>
                <a:gridCol w="648072"/>
                <a:gridCol w="647662"/>
              </a:tblGrid>
              <a:tr h="329647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188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1.59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1.28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1.00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31881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0.39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6461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051720" y="4371731"/>
          <a:ext cx="5400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  <a:gridCol w="900000"/>
                <a:gridCol w="900000"/>
                <a:gridCol w="900000"/>
                <a:gridCol w="900000"/>
                <a:gridCol w="900000"/>
              </a:tblGrid>
              <a:tr h="324000">
                <a:tc>
                  <a:txBody>
                    <a:bodyPr/>
                    <a:lstStyle/>
                    <a:p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boat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ocean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voyage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trip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-0.57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-0.25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-0.73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-0.16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zh-TW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61595"/>
            <a:ext cx="6572250" cy="24288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2595880"/>
            <a:ext cx="4381500" cy="13944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3889375"/>
            <a:ext cx="4762500" cy="12801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060" y="4239895"/>
            <a:ext cx="3467100" cy="5791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LSA (Cont.)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487423" y="1988840"/>
          <a:ext cx="3132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/>
                <a:gridCol w="1044000"/>
                <a:gridCol w="1044000"/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1.62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-0.45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-0.84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0.44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-0.29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d5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d6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zh-TW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圖表 6"/>
          <p:cNvGraphicFramePr/>
          <p:nvPr/>
        </p:nvGraphicFramePr>
        <p:xfrm>
          <a:off x="3851920" y="2060848"/>
          <a:ext cx="5076824" cy="3943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812360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79178" y="543685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52557" y="46655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16216" y="270892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940152" y="369303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992517" y="32424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d6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386210" y="3501008"/>
            <a:ext cx="545830" cy="89354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4389927" y="3933056"/>
            <a:ext cx="1478217" cy="4540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387016" y="2996952"/>
            <a:ext cx="2057192" cy="141432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4386210" y="4394549"/>
            <a:ext cx="905870" cy="4026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386210" y="4394549"/>
            <a:ext cx="1292968" cy="1194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386210" y="4385238"/>
            <a:ext cx="3498158" cy="6496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695" y="2319655"/>
            <a:ext cx="665797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4935" y="1935480"/>
            <a:ext cx="637349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Non-negative Matrix Factorization (NMF)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47850"/>
                <a:ext cx="8640960" cy="46085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 a non-negative matrix V, find non-negative matrix factors W and H such that  V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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WH, where V(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W(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H(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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), n: number of dimensions, m: number of points, and c</a:t>
                </a:r>
                <a:r>
                  <a:rPr lang="en-US" altLang="zh-TW" sz="2400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n,m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Minimize ||V-WH||</a:t>
                </a:r>
                <a:r>
                  <a:rPr lang="en-US" altLang="zh-TW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respect to W and H, W,H&gt;0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Gradient decent method where h</a:t>
                </a:r>
                <a:r>
                  <a:rPr lang="en-US" altLang="zh-TW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small positive number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H</a:t>
                </a:r>
                <a:r>
                  <a:rPr lang="en-US" altLang="zh-TW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i+1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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zh-TW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+h</a:t>
                </a:r>
                <a:r>
                  <a:rPr lang="en-US" altLang="zh-TW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[(W</a:t>
                </a:r>
                <a:r>
                  <a:rPr lang="en-US" altLang="zh-TW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V)</a:t>
                </a:r>
                <a:r>
                  <a:rPr lang="en-US" altLang="zh-TW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 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(W</a:t>
                </a:r>
                <a:r>
                  <a:rPr lang="en-US" altLang="zh-TW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WH)</a:t>
                </a:r>
                <a:r>
                  <a:rPr lang="en-US" altLang="zh-TW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pPr>
                  <a:spcBef>
                    <a:spcPts val="0"/>
                  </a:spcBef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h</a:t>
                </a:r>
                <a:r>
                  <a:rPr lang="en-US" altLang="zh-TW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update rule becomes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𝑊𝐻</m:t>
                            </m:r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similarly,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𝑉𝐻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𝑊𝐻𝐻</m:t>
                                </m:r>
                              </m:e>
                              <m:sup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47850"/>
                <a:ext cx="8640960" cy="4608512"/>
              </a:xfrm>
              <a:blipFill rotWithShape="1">
                <a:blip r:embed="rId1"/>
                <a:stretch>
                  <a:fillRect l="-776" t="-926" r="-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96752"/>
            <a:ext cx="7394223" cy="5334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Major Tasks in Data Preprocessing</a:t>
            </a:r>
            <a:endParaRPr lang="en-US" altLang="zh-TW" sz="3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7349"/>
            <a:ext cx="8153400" cy="48006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cleaning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Fill in missing values, smooth noisy data, identify or remove outliers, and resolve inconsistencies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integration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Integration of multiple databases, data cubes, or files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transformation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Normalization and aggregation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reduction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Obtains reduced representation in volume but produces the same or similar analytical results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discretization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Part of data reduction but with particular importance, especially for numerical data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380" y="1602105"/>
            <a:ext cx="458724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6375" y="1935480"/>
            <a:ext cx="618998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069" y="908720"/>
            <a:ext cx="7060704" cy="868362"/>
          </a:xfrm>
        </p:spPr>
        <p:txBody>
          <a:bodyPr>
            <a:noAutofit/>
          </a:bodyPr>
          <a:lstStyle/>
          <a:p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NMF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pic>
        <p:nvPicPr>
          <p:cNvPr id="1126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576" y="2780928"/>
            <a:ext cx="8087816" cy="3992778"/>
          </a:xfrm>
          <a:noFill/>
        </p:spPr>
      </p:pic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1844824"/>
            <a:ext cx="8316456" cy="1728192"/>
          </a:xfrm>
        </p:spPr>
        <p:txBody>
          <a:bodyPr/>
          <a:lstStyle/>
          <a:p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Like PCA, except the coefficients in the linear combination cannot be negative, where each image is of size 19*19,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V(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361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2429), c=49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8600" y="718820"/>
            <a:ext cx="4229100" cy="2639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35" y="3491230"/>
            <a:ext cx="5654040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NMF Basis Images (Bases)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Only allowing adding of basis images makes intuitive sense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Forcing the reconstruction coefficients to be positive leads to nice basis images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To reconstruct images, all you can do is add in more basis images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This leads to basis images that represent parts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3355" y="989965"/>
            <a:ext cx="6257925" cy="24193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3869055"/>
            <a:ext cx="560070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4945" y="1149985"/>
            <a:ext cx="6677025" cy="2019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80" y="3821430"/>
            <a:ext cx="568452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Filling zero-entries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916192"/>
            <a:ext cx="8229600" cy="807368"/>
          </a:xfrm>
        </p:spPr>
        <p:txBody>
          <a:bodyPr/>
          <a:lstStyle/>
          <a:p>
            <a:r>
              <a:rPr lang="en-US" altLang="zh-TW" dirty="0"/>
              <a:t>Recommendation</a:t>
            </a:r>
            <a:endParaRPr lang="zh-TW" altLang="en-US" dirty="0"/>
          </a:p>
        </p:txBody>
      </p:sp>
      <p:graphicFrame>
        <p:nvGraphicFramePr>
          <p:cNvPr id="5" name="內容版面配置區 6"/>
          <p:cNvGraphicFramePr/>
          <p:nvPr/>
        </p:nvGraphicFramePr>
        <p:xfrm>
          <a:off x="297543" y="2708922"/>
          <a:ext cx="3842410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338"/>
                <a:gridCol w="746211"/>
                <a:gridCol w="779748"/>
                <a:gridCol w="754596"/>
                <a:gridCol w="796517"/>
              </a:tblGrid>
              <a:tr h="432000">
                <a:tc>
                  <a:txBody>
                    <a:bodyPr/>
                    <a:lstStyle/>
                    <a:p>
                      <a:pPr algn="ctr" fontAlgn="base"/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</a:tbl>
          </a:graphicData>
        </a:graphic>
      </p:graphicFrame>
      <p:graphicFrame>
        <p:nvGraphicFramePr>
          <p:cNvPr id="7" name="內容版面配置區 6"/>
          <p:cNvGraphicFramePr/>
          <p:nvPr/>
        </p:nvGraphicFramePr>
        <p:xfrm>
          <a:off x="4283968" y="2718057"/>
          <a:ext cx="4716018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345"/>
                <a:gridCol w="915869"/>
                <a:gridCol w="957031"/>
                <a:gridCol w="926161"/>
                <a:gridCol w="977612"/>
              </a:tblGrid>
              <a:tr h="432000">
                <a:tc>
                  <a:txBody>
                    <a:bodyPr/>
                    <a:lstStyle/>
                    <a:p>
                      <a:pPr fontAlgn="base"/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M1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M2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</a:tr>
              <a:tr h="432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U1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4.97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2.98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2.18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U2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3.97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2.40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1.97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U3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5.32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4.93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U4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4.59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3.93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  <a:tr h="43200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U5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1.07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4.89</a:t>
                      </a:r>
                      <a:endParaRPr lang="en-US" altLang="zh-TW" sz="1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4.12</a:t>
                      </a:r>
                      <a:endParaRPr lang="en-US" altLang="zh-TW" sz="1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28600" marR="228600" marT="57150" marB="5715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Autoencoder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2834" y="2815822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3933036" y="358820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036" y="3588205"/>
                <a:ext cx="24173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5000" r="-15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420553" y="4759830"/>
            <a:ext cx="152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 rot="5400000">
            <a:off x="5655192" y="3538871"/>
            <a:ext cx="1209244" cy="46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向右箭號 9"/>
          <p:cNvSpPr/>
          <p:nvPr/>
        </p:nvSpPr>
        <p:spPr>
          <a:xfrm>
            <a:off x="4735055" y="347748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4948665" y="4082715"/>
                <a:ext cx="3727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65" y="4082715"/>
                <a:ext cx="37273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9672" r="-14754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307784" y="2815822"/>
            <a:ext cx="468000" cy="1928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8420917" y="352555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917" y="3525556"/>
                <a:ext cx="24173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000" t="-13115" r="-77500"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4" name="向右箭號 13"/>
          <p:cNvSpPr/>
          <p:nvPr/>
        </p:nvSpPr>
        <p:spPr>
          <a:xfrm>
            <a:off x="7028771" y="3477480"/>
            <a:ext cx="933253" cy="6052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7242381" y="4082715"/>
                <a:ext cx="5373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81" y="4082715"/>
                <a:ext cx="53739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500" r="-3409" b="-1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7421124" y="4741871"/>
            <a:ext cx="1715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5377768" y="4759830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400" dirty="0"/>
              <a:t>hidden layer</a:t>
            </a:r>
            <a:endParaRPr lang="en-US" altLang="zh-TW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/>
              <p:cNvSpPr txBox="1"/>
              <p:nvPr/>
            </p:nvSpPr>
            <p:spPr>
              <a:xfrm>
                <a:off x="6170992" y="3588205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92" y="3588205"/>
                <a:ext cx="23929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500" r="-10000"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H="1">
            <a:off x="4076191" y="2306234"/>
            <a:ext cx="44677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3819224" y="2562553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8286990" y="2561028"/>
            <a:ext cx="50958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4932040" y="2348880"/>
            <a:ext cx="2952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algn="ctr"/>
            <a:r>
              <a:rPr kumimoji="0" lang="en-US" altLang="zh-TW" sz="2400" dirty="0"/>
              <a:t>As close as possible</a:t>
            </a:r>
            <a:endParaRPr kumimoji="0" lang="zh-TW" altLang="en-US" sz="2400" dirty="0"/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3752592" y="5511319"/>
            <a:ext cx="525810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algn="ctr"/>
            <a:r>
              <a:rPr lang="en-US" altLang="zh-TW" sz="2400" dirty="0"/>
              <a:t>Z is the encoded code</a:t>
            </a:r>
            <a:endParaRPr kumimoji="0" lang="zh-TW" altLang="en-US" sz="2400" dirty="0"/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4427460" y="3025590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encode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6677896" y="3029068"/>
            <a:ext cx="14864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charset="-120"/>
              </a:defRPr>
            </a:lvl9pPr>
          </a:lstStyle>
          <a:p>
            <a:pPr algn="ctr"/>
            <a:r>
              <a:rPr kumimoji="0" lang="en-US" altLang="zh-TW" sz="2400" dirty="0">
                <a:solidFill>
                  <a:srgbClr val="0000FF"/>
                </a:solidFill>
              </a:rPr>
              <a:t>decode</a:t>
            </a:r>
            <a:endParaRPr kumimoji="0"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56810" y="2028616"/>
            <a:ext cx="31175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Autoencoder uses activation functions to achieve non-linear mapping</a:t>
            </a:r>
            <a:endParaRPr lang="en-US" altLang="zh-TW" sz="2200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Can be used for dimensionality reduction and feature learning</a:t>
            </a:r>
            <a:endParaRPr lang="en-US" altLang="zh-TW" sz="2200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200" dirty="0"/>
              <a:t>May have multiple hidden layers</a:t>
            </a:r>
            <a:endParaRPr lang="en-US" altLang="zh-TW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1935480"/>
            <a:ext cx="657161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5583237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Tasks of data preprocessing</a:t>
            </a:r>
            <a:r>
              <a:rPr lang="en-US" altLang="zh-TW" sz="4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endParaRPr lang="en-US" altLang="zh-TW" sz="4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9220" name="投影片編號版面配置區 4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9393D25-B3E4-46BF-947F-22CF94D7CDC4}" type="slidenum">
              <a:rPr lang="zh-TW" altLang="en-US" sz="1200" smtClean="0"/>
            </a:fld>
            <a:endParaRPr lang="en-US" altLang="zh-TW" sz="12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52212"/>
            <a:ext cx="7920880" cy="5215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2548"/>
            <a:ext cx="7290054" cy="1124712"/>
          </a:xfrm>
        </p:spPr>
        <p:txBody>
          <a:bodyPr/>
          <a:lstStyle/>
          <a:p>
            <a:r>
              <a:rPr lang="en-US" dirty="0"/>
              <a:t>Autoencoder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4:artisticCrisscrossEtching id="{9960A135-8B99-481A-A6D0-3D007AD14698}"/>
                  </a:ext>
                </a:extLst>
              </p:cNvPr>
              <p:cNvSpPr txBox="1"/>
              <p:nvPr/>
            </p:nvSpPr>
            <p:spPr>
              <a:xfrm>
                <a:off x="122689" y="2194372"/>
                <a:ext cx="5072463" cy="49036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466725" indent="-285750">
                  <a:buClr>
                    <a:schemeClr val="accent3"/>
                  </a:buClr>
                  <a:buSzPct val="150000"/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Learn the functions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 (encoder)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(decoder) from a g</a:t>
                </a:r>
                <a:r>
                  <a:rPr lang="en-US" sz="2400" dirty="0"/>
                  <a:t>iven data </a:t>
                </a:r>
                <a14:m>
                  <m:oMath xmlns:m="http://schemas.openxmlformats.org/officeDocument/2006/math">
                    <m:r>
                      <a:rPr lang="he-IL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sz="2400" dirty="0"/>
                  <a:t> </a:t>
                </a:r>
                <a:r>
                  <a:rPr lang="en-US" sz="2400" dirty="0"/>
                  <a:t>(no labels)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		and 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	s.t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  <a:p>
                <a:pPr marL="446088"/>
                <a:r>
                  <a:rPr lang="en-US" dirty="0"/>
                  <a:t>     </a:t>
                </a:r>
              </a:p>
              <a:p>
                <a:pPr marL="446088">
                  <a:lnSpc>
                    <a:spcPts val="2880"/>
                  </a:lnSpc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b="1" dirty="0"/>
                  <a:t>approximation </a:t>
                </a:r>
                <a:r>
                  <a:rPr lang="en-US" sz="2000" dirty="0"/>
                  <a:t>of the identity function.</a:t>
                </a:r>
              </a:p>
              <a:p>
                <a:r>
                  <a:rPr lang="en-US" dirty="0"/>
                  <a:t>		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9" y="2194372"/>
                <a:ext cx="5072463" cy="4903650"/>
              </a:xfrm>
              <a:prstGeom prst="rect">
                <a:avLst/>
              </a:prstGeom>
              <a:blipFill rotWithShape="1">
                <a:blip r:embed="rId1"/>
                <a:stretch>
                  <a:fillRect t="-4104" r="-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4:artisticCrisscrossEtching id="{08666D4B-E51F-4E88-A1D3-913E30CDE019}"/>
                  </a:ext>
                </a:extLst>
              </p:cNvPr>
              <p:cNvSpPr txBox="1"/>
              <p:nvPr/>
            </p:nvSpPr>
            <p:spPr>
              <a:xfrm>
                <a:off x="5436096" y="3771165"/>
                <a:ext cx="3122313" cy="120032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latent</a:t>
                </a:r>
                <a:r>
                  <a:rPr lang="en-US" dirty="0"/>
                  <a:t> representation or </a:t>
                </a:r>
                <a:r>
                  <a:rPr lang="en-US" b="1" dirty="0"/>
                  <a:t>code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non-linear function such as sigmoid</a:t>
                </a:r>
              </a:p>
              <a:p>
                <a:endParaRPr lang="he-IL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771165"/>
                <a:ext cx="3122313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58" t="-1478" r="-2317" b="-5911"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cxnSp>
        <p:nvCxnSpPr>
          <p:cNvPr id="14" name="Connector: Curved 13"/>
          <p:cNvCxnSpPr>
            <a:endCxn id="12" idx="1"/>
          </p:cNvCxnSpPr>
          <p:nvPr/>
        </p:nvCxnSpPr>
        <p:spPr>
          <a:xfrm>
            <a:off x="3419872" y="3758040"/>
            <a:ext cx="2016224" cy="61329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168077" y="1935919"/>
            <a:ext cx="3744416" cy="1740588"/>
            <a:chOff x="7039727" y="1393644"/>
            <a:chExt cx="5101469" cy="27919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4:artisticCrisscrossEtching id="{39319A70-F666-48A3-9A76-CAA0B89A88DE}"/>
                    </a:ext>
                  </a:extLst>
                </p:cNvPr>
                <p:cNvSpPr txBox="1"/>
                <p:nvPr/>
              </p:nvSpPr>
              <p:spPr>
                <a:xfrm>
                  <a:off x="11778875" y="2512616"/>
                  <a:ext cx="362321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he-IL" sz="27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e-IL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he-IL" sz="27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8875" y="2512616"/>
                  <a:ext cx="362321" cy="553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8070" r="-90909" b="-78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grpSp>
          <p:nvGrpSpPr>
            <p:cNvPr id="36" name="Group 35"/>
            <p:cNvGrpSpPr/>
            <p:nvPr/>
          </p:nvGrpSpPr>
          <p:grpSpPr>
            <a:xfrm>
              <a:off x="7039727" y="1393644"/>
              <a:ext cx="4739148" cy="2791941"/>
              <a:chOff x="7039727" y="1390247"/>
              <a:chExt cx="4739148" cy="2791941"/>
            </a:xfrm>
          </p:grpSpPr>
          <p:sp>
            <p:nvSpPr>
              <p:cNvPr id="3" name="Trapezoid 2"/>
              <p:cNvSpPr/>
              <p:nvPr/>
            </p:nvSpPr>
            <p:spPr>
              <a:xfrm rot="5400000">
                <a:off x="7266883" y="2157840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4:artisticCrisscrossEtching id="{68485257-E1CF-4A5F-88C2-D75ADCBF867D}"/>
                      </a:ext>
                    </a:extLst>
                  </p:cNvPr>
                  <p:cNvSpPr txBox="1"/>
                  <p:nvPr/>
                </p:nvSpPr>
                <p:spPr>
                  <a:xfrm>
                    <a:off x="8138626" y="2468232"/>
                    <a:ext cx="1002527" cy="61555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e-I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he-IL" sz="2400" dirty="0"/>
                  </a:p>
                </p:txBody>
              </p:sp>
            </mc:Choice>
            <mc:Fallback>
              <p:sp>
                <p:nvSpPr>
                  <p:cNvPr id="4" name="TextBox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626" y="2468232"/>
                    <a:ext cx="1002527" cy="615553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6612" t="-12698" r="-28926" b="-5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p:sp>
            <p:nvSpPr>
              <p:cNvPr id="7" name="Trapezoid 6"/>
              <p:cNvSpPr/>
              <p:nvPr/>
            </p:nvSpPr>
            <p:spPr>
              <a:xfrm rot="16200000">
                <a:off x="9486523" y="2164636"/>
                <a:ext cx="2785145" cy="1249960"/>
              </a:xfrm>
              <a:prstGeom prst="trapezoid">
                <a:avLst>
                  <a:gd name="adj" fmla="val 63255"/>
                </a:avLst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4:artisticCrisscrossEtching id="{ABE6CC56-CC6F-48CE-93DD-51F9A292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3224" y="2475028"/>
                    <a:ext cx="89323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oMath>
                      </m:oMathPara>
                    </a14:m>
                    <a:endParaRPr lang="he-IL" sz="2400" dirty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3224" y="2475028"/>
                    <a:ext cx="893236" cy="49244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2150" t="-32000" r="-34579" b="-8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4:artisticCrisscrossEtching id="{A845A013-80FF-4716-B900-74337A0289CF}"/>
                      </a:ext>
                    </a:extLst>
                  </p:cNvPr>
                  <p:cNvSpPr/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he-IL" sz="3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he-IL" sz="3000" dirty="0"/>
                  </a:p>
                </p:txBody>
              </p:sp>
            </mc:Choice>
            <mc:Fallback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727" y="2428878"/>
                    <a:ext cx="644215" cy="73866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14667" r="-40260" b="-64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p:cxnSp>
            <p:nvCxnSpPr>
              <p:cNvPr id="16" name="Straight Arrow Connector 15"/>
              <p:cNvCxnSpPr>
                <a:stCxn id="9" idx="3"/>
                <a:endCxn id="3" idx="2"/>
              </p:cNvCxnSpPr>
              <p:nvPr/>
            </p:nvCxnSpPr>
            <p:spPr>
              <a:xfrm flipV="1">
                <a:off x="7683942" y="2782822"/>
                <a:ext cx="350535" cy="15388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3" idx="0"/>
              </p:cNvCxnSpPr>
              <p:nvPr/>
            </p:nvCxnSpPr>
            <p:spPr>
              <a:xfrm>
                <a:off x="9284436" y="2782821"/>
                <a:ext cx="298602" cy="679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7" idx="0"/>
              </p:cNvCxnSpPr>
              <p:nvPr/>
            </p:nvCxnSpPr>
            <p:spPr>
              <a:xfrm>
                <a:off x="9955512" y="2789616"/>
                <a:ext cx="298604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7" idx="2"/>
                <a:endCxn id="11" idx="1"/>
              </p:cNvCxnSpPr>
              <p:nvPr/>
            </p:nvCxnSpPr>
            <p:spPr>
              <a:xfrm flipV="1">
                <a:off x="11504076" y="2786218"/>
                <a:ext cx="274799" cy="3399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Connector: Curved 39"/>
          <p:cNvCxnSpPr>
            <a:endCxn id="43" idx="1"/>
          </p:cNvCxnSpPr>
          <p:nvPr/>
        </p:nvCxnSpPr>
        <p:spPr>
          <a:xfrm>
            <a:off x="3491880" y="4485262"/>
            <a:ext cx="1944216" cy="122314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4:artisticCrisscrossEtching id="{AF24A285-7068-493B-9DF1-14179B9CBA4E}"/>
                  </a:ext>
                </a:extLst>
              </p:cNvPr>
              <p:cNvSpPr txBox="1"/>
              <p:nvPr/>
            </p:nvSpPr>
            <p:spPr>
              <a:xfrm>
                <a:off x="5436096" y="5500661"/>
                <a:ext cx="3157601" cy="4154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 rtlCol="1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100" dirty="0"/>
                  <a:t> is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’s reconstruction</a:t>
                </a:r>
                <a:endParaRPr lang="he-IL" sz="21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500661"/>
                <a:ext cx="3157601" cy="415498"/>
              </a:xfrm>
              <a:prstGeom prst="rect">
                <a:avLst/>
              </a:prstGeom>
              <a:blipFill rotWithShape="1">
                <a:blip r:embed="rId7"/>
                <a:stretch>
                  <a:fillRect t="-8108" b="-24324"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4:artisticCrisscrossEtching id="{DE923BEE-44A0-4476-87C0-CB5172138B77}"/>
                  </a:ext>
                </a:extLst>
              </p:cNvPr>
              <p:cNvSpPr txBox="1"/>
              <p:nvPr/>
            </p:nvSpPr>
            <p:spPr>
              <a:xfrm>
                <a:off x="6990818" y="2576228"/>
                <a:ext cx="327171" cy="41549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7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he-IL" sz="27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818" y="2576228"/>
                <a:ext cx="327171" cy="415498"/>
              </a:xfrm>
              <a:prstGeom prst="rect">
                <a:avLst/>
              </a:prstGeom>
              <a:blipFill rotWithShape="1">
                <a:blip r:embed="rId8"/>
                <a:stretch>
                  <a:fillRect t="-25000" r="-64151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autoencoder	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4:artisticCrisscrossEtching id="{E66D0CD4-C6FE-4E79-8ACE-88663764300E}"/>
                  </a:ext>
                </a:extLst>
              </p:cNvPr>
              <p:cNvSpPr txBox="1"/>
              <p:nvPr/>
            </p:nvSpPr>
            <p:spPr>
              <a:xfrm>
                <a:off x="245379" y="2195413"/>
                <a:ext cx="8670022" cy="33239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buClr>
                    <a:schemeClr val="accent3"/>
                  </a:buClr>
                  <a:buFont typeface="Wingdings" panose="05000000000000000000" pitchFamily="2" charset="2"/>
                  <a:buChar char="l"/>
                </a:pPr>
                <a:r>
                  <a:rPr lang="en-US" sz="2100" dirty="0"/>
                  <a:t>Using </a:t>
                </a:r>
                <a:r>
                  <a:rPr lang="en-US" sz="2100" b="1" dirty="0"/>
                  <a:t>Gradient</a:t>
                </a:r>
                <a:r>
                  <a:rPr lang="en-US" sz="2100" dirty="0"/>
                  <a:t> </a:t>
                </a:r>
                <a:r>
                  <a:rPr lang="en-US" sz="2100" b="1" dirty="0"/>
                  <a:t>Descent</a:t>
                </a:r>
                <a:r>
                  <a:rPr lang="en-US" sz="2100" dirty="0"/>
                  <a:t> to train the model</a:t>
                </a:r>
              </a:p>
              <a:p>
                <a:endParaRPr lang="en-US" sz="2100" dirty="0"/>
              </a:p>
              <a:p>
                <a:pPr marL="800100" lvl="1" indent="-342900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sz="2100" i="1" dirty="0"/>
                  <a:t>Squared error </a:t>
                </a:r>
                <a:r>
                  <a:rPr lang="en-US" sz="2100" dirty="0"/>
                  <a:t>loss function</a:t>
                </a:r>
              </a:p>
              <a:p>
                <a:pPr marL="214313" indent="-214313">
                  <a:buFontTx/>
                  <a:buChar char="-"/>
                </a:pPr>
                <a:endParaRPr lang="en-US" sz="2100" dirty="0"/>
              </a:p>
              <a:p>
                <a:pPr lvl="2"/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he-IL" sz="21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e-IL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e-IL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e-IL" sz="2100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he-IL" sz="21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he-IL" sz="2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he-IL" sz="21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e-IL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e-IL" sz="2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e-IL" sz="210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he-IL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he-IL" sz="2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he-IL" sz="21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sz="2100" dirty="0"/>
                  <a:t> </a:t>
                </a:r>
                <a:r>
                  <a:rPr lang="en-US" sz="2100" dirty="0"/>
                  <a:t> </a:t>
                </a:r>
              </a:p>
              <a:p>
                <a:pPr lvl="2"/>
                <a:endParaRPr lang="en-US" sz="2100" dirty="0"/>
              </a:p>
              <a:p>
                <a:pPr marL="800100" lvl="1" indent="-342900"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100" i="1" dirty="0"/>
                  <a:t>Cross entropy</a:t>
                </a:r>
                <a:r>
                  <a:rPr lang="en-US" altLang="zh-TW" sz="2100" dirty="0"/>
                  <a:t> loss function i</a:t>
                </a:r>
                <a:r>
                  <a:rPr lang="en-US" sz="2100" dirty="0"/>
                  <a:t>f the input is interpreted as bit vectors or vectors of probabilities</a:t>
                </a:r>
              </a:p>
              <a:p>
                <a:pPr marL="214313" indent="-214313">
                  <a:buFontTx/>
                  <a:buChar char="-"/>
                </a:pPr>
                <a:endParaRPr lang="en-US" sz="2100" dirty="0"/>
              </a:p>
              <a:p>
                <a:r>
                  <a:rPr lang="en-US" sz="2100" dirty="0"/>
                  <a:t>           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1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100" dirty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sz="21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sz="21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9" y="2195413"/>
                <a:ext cx="8670022" cy="3323987"/>
              </a:xfrm>
              <a:prstGeom prst="rect">
                <a:avLst/>
              </a:prstGeom>
              <a:blipFill rotWithShape="1">
                <a:blip r:embed="rId1"/>
                <a:stretch>
                  <a:fillRect l="-703" t="-1101" b="-229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Undercomplete and overcomplete autoencoder</a:t>
            </a:r>
            <a:endParaRPr lang="en-US" sz="44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611560" y="2430920"/>
            <a:ext cx="2834072" cy="2768883"/>
            <a:chOff x="7708853" y="2007954"/>
            <a:chExt cx="4043713" cy="4054057"/>
          </a:xfrm>
        </p:grpSpPr>
        <p:sp>
          <p:nvSpPr>
            <p:cNvPr id="16" name="Rectangle: Rounded Corners 15"/>
            <p:cNvSpPr/>
            <p:nvPr/>
          </p:nvSpPr>
          <p:spPr>
            <a:xfrm>
              <a:off x="7724107" y="2007954"/>
              <a:ext cx="4028459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8597711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189726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776855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368870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0960885" y="21735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8010582" y="217351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/>
            <p:cNvSpPr/>
            <p:nvPr/>
          </p:nvSpPr>
          <p:spPr>
            <a:xfrm>
              <a:off x="7708853" y="5342164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611157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03172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790301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382316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0974331" y="550772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024028" y="5507721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8597710" y="3615098"/>
              <a:ext cx="2210775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494249" y="373901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0116840" y="374045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8871658" y="374045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/>
            <p:cNvSpPr/>
            <p:nvPr/>
          </p:nvSpPr>
          <p:spPr>
            <a:xfrm rot="16200000">
              <a:off x="9249770" y="4794154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/>
            <p:cNvSpPr/>
            <p:nvPr/>
          </p:nvSpPr>
          <p:spPr>
            <a:xfrm rot="16200000">
              <a:off x="9271030" y="3125983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04432" y="2430920"/>
            <a:ext cx="3513647" cy="2723912"/>
            <a:chOff x="6617423" y="1717576"/>
            <a:chExt cx="5213090" cy="4054057"/>
          </a:xfrm>
        </p:grpSpPr>
        <p:sp>
          <p:nvSpPr>
            <p:cNvPr id="37" name="Rectangle: Rounded Corners 36"/>
            <p:cNvSpPr/>
            <p:nvPr/>
          </p:nvSpPr>
          <p:spPr>
            <a:xfrm>
              <a:off x="7093415" y="1717576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967019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559034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46163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9738178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330193" y="188313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379890" y="188313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7078161" y="5051786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7980465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572480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9159609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751624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0343639" y="5217344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393336" y="5217343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/>
            <p:cNvSpPr/>
            <p:nvPr/>
          </p:nvSpPr>
          <p:spPr>
            <a:xfrm>
              <a:off x="6617423" y="3324720"/>
              <a:ext cx="5213090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660403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9252418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839547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431562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11023577" y="3490278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073274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889244" y="3490277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7481259" y="3477462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row: Right 59"/>
            <p:cNvSpPr/>
            <p:nvPr/>
          </p:nvSpPr>
          <p:spPr>
            <a:xfrm rot="16200000">
              <a:off x="8619078" y="4503776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/>
            <p:cNvSpPr/>
            <p:nvPr/>
          </p:nvSpPr>
          <p:spPr>
            <a:xfrm rot="16200000">
              <a:off x="8640338" y="2835605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068357" y="5355590"/>
            <a:ext cx="6987778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100" dirty="0"/>
              <a:t>Undercomplete                                   </a:t>
            </a:r>
            <a:r>
              <a:rPr lang="en-US" sz="2100" dirty="0" err="1"/>
              <a:t>Overcompelete</a:t>
            </a:r>
            <a:endParaRPr lang="he-IL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Undercomplete autoencoder</a:t>
            </a:r>
            <a:endParaRPr lang="he-IL" dirty="0"/>
          </a:p>
        </p:txBody>
      </p:sp>
      <p:grpSp>
        <p:nvGrpSpPr>
          <p:cNvPr id="3" name="Group 2"/>
          <p:cNvGrpSpPr/>
          <p:nvPr/>
        </p:nvGrpSpPr>
        <p:grpSpPr>
          <a:xfrm>
            <a:off x="4906283" y="2363216"/>
            <a:ext cx="3908142" cy="3040543"/>
            <a:chOff x="5451141" y="2024732"/>
            <a:chExt cx="5210856" cy="4054057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6633538" y="2024732"/>
              <a:ext cx="4028459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507142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099157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686286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9278301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9870316" y="21902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20013" y="219028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6618284" y="5358942"/>
              <a:ext cx="4043713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520588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8112603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699732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9291747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9883762" y="552450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933459" y="5524499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7507141" y="3631876"/>
              <a:ext cx="2210775" cy="7198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403680" y="375579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9026271" y="375723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781089" y="3757230"/>
              <a:ext cx="439615" cy="43961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/>
            <p:cNvSpPr/>
            <p:nvPr/>
          </p:nvSpPr>
          <p:spPr>
            <a:xfrm rot="16200000">
              <a:off x="8159201" y="4810932"/>
              <a:ext cx="928574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/>
            <p:cNvSpPr/>
            <p:nvPr/>
          </p:nvSpPr>
          <p:spPr>
            <a:xfrm rot="16200000">
              <a:off x="8180461" y="3142761"/>
              <a:ext cx="852759" cy="111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4:artisticCrisscrossEtching id="{08A62363-D85D-4156-9BBC-197E121A902A}"/>
                    </a:ext>
                  </a:extLst>
                </p:cNvPr>
                <p:cNvSpPr txBox="1"/>
                <p:nvPr/>
              </p:nvSpPr>
              <p:spPr>
                <a:xfrm>
                  <a:off x="5868742" y="5471670"/>
                  <a:ext cx="604753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42" y="5471670"/>
                  <a:ext cx="604753" cy="492443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4:artisticCrisscrossEtching id="{B110437C-928C-40D0-8CA0-91A52195AF96}"/>
                    </a:ext>
                  </a:extLst>
                </p:cNvPr>
                <p:cNvSpPr txBox="1"/>
                <p:nvPr/>
              </p:nvSpPr>
              <p:spPr>
                <a:xfrm>
                  <a:off x="6024958" y="2060707"/>
                  <a:ext cx="343684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958" y="2060707"/>
                  <a:ext cx="343684" cy="492443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628" t="-13115" r="-72093" b="-16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4:artisticCrisscrossEtching id="{5053B7B5-AAA3-423C-9FB8-E332A257E787}"/>
                    </a:ext>
                  </a:extLst>
                </p:cNvPr>
                <p:cNvSpPr txBox="1"/>
                <p:nvPr/>
              </p:nvSpPr>
              <p:spPr>
                <a:xfrm>
                  <a:off x="8714972" y="4610724"/>
                  <a:ext cx="483723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700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2" y="4610724"/>
                  <a:ext cx="483723" cy="553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4:artisticCrisscrossEtching id="{580E6E42-642F-4BAB-AC0D-99A18545CCA5}"/>
                    </a:ext>
                  </a:extLst>
                </p:cNvPr>
                <p:cNvSpPr txBox="1"/>
                <p:nvPr/>
              </p:nvSpPr>
              <p:spPr>
                <a:xfrm>
                  <a:off x="8714972" y="2911849"/>
                  <a:ext cx="589905" cy="553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700" dirty="0"/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972" y="2911849"/>
                  <a:ext cx="589905" cy="553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4:artisticCrisscrossEtching id="{F327AD67-453E-457E-B3FB-0344AB29DA04}"/>
                    </a:ext>
                  </a:extLst>
                </p:cNvPr>
                <p:cNvSpPr txBox="1"/>
                <p:nvPr/>
              </p:nvSpPr>
              <p:spPr>
                <a:xfrm>
                  <a:off x="5451141" y="3729379"/>
                  <a:ext cx="92290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1141" y="3729379"/>
                  <a:ext cx="922903" cy="4924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044" b="-377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21" name="文字方塊 20"/>
          <p:cNvSpPr txBox="1"/>
          <p:nvPr/>
        </p:nvSpPr>
        <p:spPr>
          <a:xfrm>
            <a:off x="382456" y="2077113"/>
            <a:ext cx="4523827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100" dirty="0"/>
              <a:t>Hidden layer is </a:t>
            </a:r>
            <a:r>
              <a:rPr lang="en-US" altLang="zh-TW" sz="2100" b="1" dirty="0"/>
              <a:t>Undercomplete </a:t>
            </a:r>
            <a:r>
              <a:rPr lang="en-US" altLang="zh-TW" sz="2100" dirty="0"/>
              <a:t>if smaller than the input layer</a:t>
            </a:r>
            <a:endParaRPr lang="en-US" altLang="zh-TW" sz="2100" dirty="0"/>
          </a:p>
          <a:p>
            <a:pPr marL="6858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100" dirty="0"/>
              <a:t>Compresses the input</a:t>
            </a:r>
            <a:endParaRPr lang="en-US" altLang="zh-TW" sz="2100" dirty="0"/>
          </a:p>
          <a:p>
            <a:pPr marL="6858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100" dirty="0"/>
              <a:t>Compresses well only for the training distribution</a:t>
            </a:r>
            <a:endParaRPr lang="en-US" altLang="zh-TW" sz="2100" dirty="0"/>
          </a:p>
          <a:p>
            <a:pPr marL="342900" indent="-34290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100" dirty="0"/>
              <a:t>Hidden nodes will be</a:t>
            </a:r>
            <a:endParaRPr lang="en-US" altLang="zh-TW" sz="2100" dirty="0"/>
          </a:p>
          <a:p>
            <a:pPr marL="6858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100" dirty="0"/>
              <a:t>Good features for the training distribution</a:t>
            </a:r>
            <a:endParaRPr lang="en-US" altLang="zh-TW" sz="2100" dirty="0"/>
          </a:p>
          <a:p>
            <a:pPr marL="685800" lvl="1" indent="-34290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100" dirty="0"/>
              <a:t>May be bad for other types of input</a:t>
            </a:r>
            <a:endParaRPr lang="en-US" altLang="zh-TW" sz="2100" dirty="0"/>
          </a:p>
          <a:p>
            <a:pPr marL="557530" lvl="1" indent="-214630">
              <a:buFont typeface="Wingdings" panose="05000000000000000000" pitchFamily="2" charset="2"/>
              <a:buChar char="q"/>
            </a:pPr>
            <a:endParaRPr lang="en-US" altLang="zh-TW" sz="2100" dirty="0"/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Overcomplete encoder</a:t>
            </a:r>
            <a:endParaRPr lang="he-IL" dirty="0"/>
          </a:p>
        </p:txBody>
      </p:sp>
      <p:grpSp>
        <p:nvGrpSpPr>
          <p:cNvPr id="19" name="Group 18"/>
          <p:cNvGrpSpPr/>
          <p:nvPr/>
        </p:nvGrpSpPr>
        <p:grpSpPr>
          <a:xfrm>
            <a:off x="4270332" y="2145432"/>
            <a:ext cx="4602553" cy="3040543"/>
            <a:chOff x="5693776" y="1717576"/>
            <a:chExt cx="6136737" cy="40540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4:artisticCrisscrossEtching id="{FE3F831E-E987-49E5-BB65-9E81EC8670FB}"/>
                    </a:ext>
                  </a:extLst>
                </p:cNvPr>
                <p:cNvSpPr txBox="1"/>
                <p:nvPr/>
              </p:nvSpPr>
              <p:spPr>
                <a:xfrm>
                  <a:off x="5693776" y="3378452"/>
                  <a:ext cx="92290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3776" y="3378452"/>
                  <a:ext cx="922903" cy="492443"/>
                </a:xfrm>
                <a:prstGeom prst="rect">
                  <a:avLst/>
                </a:prstGeom>
                <a:blipFill rotWithShape="1">
                  <a:blip r:embed="rId1"/>
                  <a:stretch>
                    <a:fillRect l="-15044" b="-3770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  <a:endParaRPr lang="zh-TW" altLang="en-US">
                    <a:noFill/>
                  </a:endParaRP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6328619" y="1717576"/>
              <a:ext cx="5501894" cy="4054057"/>
              <a:chOff x="5868742" y="2024732"/>
              <a:chExt cx="5501894" cy="4054057"/>
            </a:xfrm>
          </p:grpSpPr>
          <p:sp>
            <p:nvSpPr>
              <p:cNvPr id="5" name="Rectangle: Rounded Corners 4"/>
              <p:cNvSpPr/>
              <p:nvPr/>
            </p:nvSpPr>
            <p:spPr>
              <a:xfrm>
                <a:off x="6633538" y="2024732"/>
                <a:ext cx="4043713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507142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099157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8686286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278301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870316" y="219029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920013" y="219028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/>
              <p:cNvSpPr/>
              <p:nvPr/>
            </p:nvSpPr>
            <p:spPr>
              <a:xfrm>
                <a:off x="6618284" y="5358942"/>
                <a:ext cx="4043713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20588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112603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699732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291747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883762" y="5524500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933459" y="5524499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/>
              <p:cNvSpPr/>
              <p:nvPr/>
            </p:nvSpPr>
            <p:spPr>
              <a:xfrm>
                <a:off x="6157546" y="3631876"/>
                <a:ext cx="5213090" cy="71984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8200526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8792541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379670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71685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563700" y="3797434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613397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429367" y="3797433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021382" y="3784618"/>
                <a:ext cx="439615" cy="4396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row: Right 46"/>
              <p:cNvSpPr/>
              <p:nvPr/>
            </p:nvSpPr>
            <p:spPr>
              <a:xfrm rot="16200000">
                <a:off x="8159201" y="4810932"/>
                <a:ext cx="928574" cy="111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rrow: Right 47"/>
              <p:cNvSpPr/>
              <p:nvPr/>
            </p:nvSpPr>
            <p:spPr>
              <a:xfrm rot="16200000">
                <a:off x="8180461" y="3142761"/>
                <a:ext cx="852759" cy="111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4:artisticCrisscrossEtching id="{8C6E8867-D402-4153-9F53-8A35E1CC287F}"/>
                      </a:ext>
                    </a:extLst>
                  </p:cNvPr>
                  <p:cNvSpPr txBox="1"/>
                  <p:nvPr/>
                </p:nvSpPr>
                <p:spPr>
                  <a:xfrm>
                    <a:off x="5868742" y="5471670"/>
                    <a:ext cx="604753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742" y="5471670"/>
                    <a:ext cx="604753" cy="492443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4:artisticCrisscrossEtching id="{A93C2101-9301-45CF-AD95-4AF86ED4282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958" y="2060707"/>
                    <a:ext cx="343684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958" y="2060707"/>
                    <a:ext cx="343684" cy="492443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4286" t="-13115" r="-73810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4:artisticCrisscrossEtching id="{670B7B8F-20B7-47C9-82F8-45985F32AA71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972" y="4610724"/>
                    <a:ext cx="483723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700" dirty="0"/>
                  </a:p>
                </p:txBody>
              </p:sp>
            </mc:Choice>
            <mc:Fallback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972" y="4610724"/>
                    <a:ext cx="483723" cy="5539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4:artisticCrisscrossEtching id="{EE1D1D1C-4E81-4974-B7DF-7B49D527F0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14972" y="2911849"/>
                    <a:ext cx="589905" cy="5539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700" dirty="0"/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4972" y="2911849"/>
                    <a:ext cx="589905" cy="5539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  <a:endParaRPr lang="zh-TW" altLang="en-US">
                      <a:noFill/>
                    </a:endParaRPr>
                  </a:p>
                </p:txBody>
              </p:sp>
            </mc:Fallback>
          </mc:AlternateContent>
        </p:grpSp>
      </p:grpSp>
      <p:sp>
        <p:nvSpPr>
          <p:cNvPr id="27" name="矩形 26"/>
          <p:cNvSpPr/>
          <p:nvPr/>
        </p:nvSpPr>
        <p:spPr>
          <a:xfrm>
            <a:off x="495597" y="2019975"/>
            <a:ext cx="38758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Hidden layer is </a:t>
            </a:r>
            <a:r>
              <a:rPr lang="en-US" altLang="zh-TW" sz="2000" b="1" dirty="0"/>
              <a:t>Overcomplete </a:t>
            </a:r>
            <a:r>
              <a:rPr lang="en-US" altLang="zh-TW" sz="2000" dirty="0"/>
              <a:t>if greater than the input layer</a:t>
            </a:r>
            <a:endParaRPr lang="en-US" altLang="zh-TW" sz="2000" dirty="0"/>
          </a:p>
          <a:p>
            <a:pPr marL="6286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000" dirty="0"/>
              <a:t>No compression in hidden layer.</a:t>
            </a:r>
            <a:endParaRPr lang="en-US" altLang="zh-TW" sz="2000" dirty="0"/>
          </a:p>
          <a:p>
            <a:pPr marL="628650" lvl="1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TW" sz="2000" dirty="0"/>
              <a:t>Each hidden unit could copy a different input component</a:t>
            </a:r>
            <a:endParaRPr lang="en-US" altLang="zh-TW" sz="2000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No guarantee that the hidden units will extract meaningful structure</a:t>
            </a:r>
            <a:endParaRPr lang="en-US" altLang="zh-TW" sz="2000" dirty="0"/>
          </a:p>
          <a:p>
            <a:pPr marL="285750" indent="-285750">
              <a:buClr>
                <a:schemeClr val="accent3"/>
              </a:buClr>
              <a:buFont typeface="Wingdings" panose="05000000000000000000" pitchFamily="2" charset="2"/>
              <a:buChar char="l"/>
            </a:pPr>
            <a:r>
              <a:rPr lang="en-US" altLang="zh-TW" sz="2000" dirty="0"/>
              <a:t>A higher dimension code helps model a more complex distribution</a:t>
            </a:r>
            <a:endParaRPr lang="en-US" altLang="zh-TW" sz="2000" dirty="0"/>
          </a:p>
          <a:p>
            <a:pPr marL="1714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557530" lvl="1" indent="-214630">
              <a:buFont typeface="Wingdings" panose="05000000000000000000" pitchFamily="2" charset="2"/>
              <a:buChar char="q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8895" y="2629535"/>
            <a:ext cx="65055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AE</a:t>
            </a:r>
            <a:endParaRPr lang="he-IL" dirty="0"/>
          </a:p>
        </p:txBody>
      </p:sp>
      <p:pic>
        <p:nvPicPr>
          <p:cNvPr id="1026" name="Picture 2" descr="×ª××¦××ª ×ª××× × ×¢×××¨ âªconvolutional autoencoderâ¬â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7" y="2751216"/>
            <a:ext cx="7615106" cy="25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009650"/>
            <a:ext cx="7200800" cy="838200"/>
          </a:xfrm>
        </p:spPr>
        <p:txBody>
          <a:bodyPr/>
          <a:lstStyle/>
          <a:p>
            <a:pPr eaLnBrk="1" hangingPunct="1"/>
            <a:r>
              <a:rPr lang="en-US" altLang="zh-TW" sz="54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Numerosity</a:t>
            </a:r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Reduction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7850"/>
            <a:ext cx="8077200" cy="46291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Parametric methods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Assume the data fits some model, estimate model parameters, store only the parameters, and discard the data (except possible outliers)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Non-parametric methods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Do not assume models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Major families: histograms, clustering, sampling 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95350"/>
            <a:ext cx="7391400" cy="8382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Regression Model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45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7053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Linear regression: Data are modeled to fit a straight line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Often uses the least-square method to fit the line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Multiple regression: allows a response variable Y to be modeled as a linear function of multidimensional feature vector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792088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Regress Analysis Model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916832"/>
            <a:ext cx="8382000" cy="502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Linear regression: 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Y = 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 +  X</a:t>
            </a:r>
            <a:endParaRPr lang="en-US" altLang="zh-TW" sz="2800" i="1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Two parameters ,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 and 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specify the line and are to be estimated by using the data at hand.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using the least squares criterion to the known values of 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Y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1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, Y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2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, …, X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1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, X2, ….</a:t>
            </a:r>
            <a:endParaRPr lang="en-US" altLang="zh-TW" sz="2800" i="1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Multiple regression: </a:t>
            </a:r>
            <a:r>
              <a:rPr lang="en-US" altLang="zh-TW" sz="2800" i="1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Y = b0 + b1 X1 + b2 X2.</a:t>
            </a:r>
            <a:endParaRPr lang="en-US" altLang="zh-TW" sz="2800" i="1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Many nonlinear functions can be transformed into the above.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899612"/>
            <a:ext cx="8107866" cy="914400"/>
          </a:xfrm>
        </p:spPr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Handling Missing Data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13318" name="Rectangle 1027"/>
          <p:cNvSpPr>
            <a:spLocks noGrp="1" noChangeArrowheads="1"/>
          </p:cNvSpPr>
          <p:nvPr>
            <p:ph idx="1"/>
          </p:nvPr>
        </p:nvSpPr>
        <p:spPr>
          <a:xfrm>
            <a:off x="395536" y="1916832"/>
            <a:ext cx="8305800" cy="50292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Ignore the tuple: usually done when class label is missing (assuming the tasks in classification—not effective when the percentage of missing values per attribute varies considerably)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Fill in the missing value manually: tedious + infeasible?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Fill in it automatically with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global constant : e.g., “unknown”, a new class?! 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 attribute mean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 attribute mean for all samples belonging to the same class: smarter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 most probable value: inference-based such as Bayesian formula or decision tree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7391400" cy="8382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Histograms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6566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3962400" cy="470535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popular data reduction technique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Divide data into buckets and store average (sum) for each bucket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Can be constructed optimally in one dimension using dynamic programming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/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Related to quantization problems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graphicFrame>
        <p:nvGraphicFramePr>
          <p:cNvPr id="66567" name="Object 4"/>
          <p:cNvGraphicFramePr/>
          <p:nvPr/>
        </p:nvGraphicFramePr>
        <p:xfrm>
          <a:off x="3886200" y="1700808"/>
          <a:ext cx="5726360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41" name="Chart" r:id="rId1" imgW="6979920" imgH="3397250" progId="MSGraph.Chart.8">
                  <p:embed followColorScheme="full"/>
                </p:oleObj>
              </mc:Choice>
              <mc:Fallback>
                <p:oleObj name="Chart" r:id="rId1" imgW="6979920" imgH="3397250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00808"/>
                        <a:ext cx="5726360" cy="4536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3581400" cy="8382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Clustering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759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917398"/>
            <a:ext cx="8153400" cy="47053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Partition data set into clusters, and one can store cluster representation only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Can be very effective if data is clustered but not if data is “smeared”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Can have hierarchical clustering and be stored in multi-dimensional index tree structures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There are many choices of clustering definitions and clustering algorithms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80728"/>
            <a:ext cx="7467600" cy="8382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Sampling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68614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67863"/>
            <a:ext cx="8382000" cy="470535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Allow a mining algorithm to run in complexity that is potentially sub-linear to the size of the data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Choose a </a:t>
            </a: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representative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subset of the data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Simple random sampling may have very poor performance in the presence of skew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Develop adaptive sampling methods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Stratified sampling: 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Approximate the percentage of each class (or subpopulation of interest) in the overall database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2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Used in conjunction with skewed data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Sampling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70660" name="投影片編號版面配置區 4"/>
          <p:cNvSpPr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200" dirty="0"/>
              <a:t>DP-</a:t>
            </a:r>
            <a:fld id="{0CCDAF66-1C96-4D5B-9C8D-88C29948C056}" type="slidenum">
              <a:rPr lang="zh-TW" altLang="en-US" sz="1200" dirty="0" smtClean="0"/>
            </a:fld>
            <a:endParaRPr lang="en-US" altLang="zh-TW" sz="1200" dirty="0"/>
          </a:p>
        </p:txBody>
      </p:sp>
      <p:grpSp>
        <p:nvGrpSpPr>
          <p:cNvPr id="70662" name="Group 3"/>
          <p:cNvGrpSpPr/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70683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4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5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6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7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8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9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0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1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2" name="Freeform 13"/>
            <p:cNvSpPr/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93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4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5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6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7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8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99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700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701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702" name="Freeform 23"/>
            <p:cNvSpPr/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grpSp>
          <p:nvGrpSpPr>
            <p:cNvPr id="70703" name="Group 24"/>
            <p:cNvGrpSpPr/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70704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05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06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07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08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09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10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11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12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13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TW" altLang="en-US">
                  <a:ea typeface="新細明體" panose="02020500000000000000" charset="-120"/>
                </a:endParaRPr>
              </a:p>
            </p:txBody>
          </p:sp>
          <p:sp>
            <p:nvSpPr>
              <p:cNvPr id="70714" name="Freeform 35"/>
              <p:cNvSpPr/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44 w 869"/>
                  <a:gd name="T1" fmla="*/ 229 h 1173"/>
                  <a:gd name="T2" fmla="*/ 41 w 869"/>
                  <a:gd name="T3" fmla="*/ 273 h 1173"/>
                  <a:gd name="T4" fmla="*/ 39 w 869"/>
                  <a:gd name="T5" fmla="*/ 313 h 1173"/>
                  <a:gd name="T6" fmla="*/ 37 w 869"/>
                  <a:gd name="T7" fmla="*/ 329 h 1173"/>
                  <a:gd name="T8" fmla="*/ 37 w 869"/>
                  <a:gd name="T9" fmla="*/ 334 h 1173"/>
                  <a:gd name="T10" fmla="*/ 33 w 869"/>
                  <a:gd name="T11" fmla="*/ 339 h 1173"/>
                  <a:gd name="T12" fmla="*/ 17 w 869"/>
                  <a:gd name="T13" fmla="*/ 331 h 1173"/>
                  <a:gd name="T14" fmla="*/ 7 w 869"/>
                  <a:gd name="T15" fmla="*/ 310 h 1173"/>
                  <a:gd name="T16" fmla="*/ 2 w 869"/>
                  <a:gd name="T17" fmla="*/ 292 h 1173"/>
                  <a:gd name="T18" fmla="*/ 0 w 869"/>
                  <a:gd name="T19" fmla="*/ 277 h 1173"/>
                  <a:gd name="T20" fmla="*/ 4 w 869"/>
                  <a:gd name="T21" fmla="*/ 145 h 1173"/>
                  <a:gd name="T22" fmla="*/ 6 w 869"/>
                  <a:gd name="T23" fmla="*/ 68 h 1173"/>
                  <a:gd name="T24" fmla="*/ 9 w 869"/>
                  <a:gd name="T25" fmla="*/ 48 h 1173"/>
                  <a:gd name="T26" fmla="*/ 12 w 869"/>
                  <a:gd name="T27" fmla="*/ 39 h 1173"/>
                  <a:gd name="T28" fmla="*/ 18 w 869"/>
                  <a:gd name="T29" fmla="*/ 21 h 1173"/>
                  <a:gd name="T30" fmla="*/ 21 w 869"/>
                  <a:gd name="T31" fmla="*/ 13 h 1173"/>
                  <a:gd name="T32" fmla="*/ 26 w 869"/>
                  <a:gd name="T33" fmla="*/ 0 h 1173"/>
                  <a:gd name="T34" fmla="*/ 42 w 869"/>
                  <a:gd name="T35" fmla="*/ 24 h 1173"/>
                  <a:gd name="T36" fmla="*/ 47 w 869"/>
                  <a:gd name="T37" fmla="*/ 59 h 1173"/>
                  <a:gd name="T38" fmla="*/ 50 w 869"/>
                  <a:gd name="T39" fmla="*/ 73 h 1173"/>
                  <a:gd name="T40" fmla="*/ 51 w 869"/>
                  <a:gd name="T41" fmla="*/ 89 h 1173"/>
                  <a:gd name="T42" fmla="*/ 46 w 869"/>
                  <a:gd name="T43" fmla="*/ 205 h 1173"/>
                  <a:gd name="T44" fmla="*/ 44 w 869"/>
                  <a:gd name="T45" fmla="*/ 229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</p:grpSp>
      <p:sp>
        <p:nvSpPr>
          <p:cNvPr id="70663" name="Rectangle 36"/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TW" altLang="en-US">
              <a:ea typeface="新細明體" panose="02020500000000000000" charset="-120"/>
            </a:endParaRPr>
          </a:p>
        </p:txBody>
      </p:sp>
      <p:grpSp>
        <p:nvGrpSpPr>
          <p:cNvPr id="70664" name="Group 37"/>
          <p:cNvGrpSpPr/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70667" name="AutoShape 38"/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68" name="AutoShape 39"/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69" name="AutoShape 40"/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0" name="AutoShape 41"/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1" name="AutoShape 42"/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2" name="AutoShape 43"/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3" name="AutoShape 44"/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4" name="AutoShape 45"/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5" name="AutoShape 46"/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6" name="AutoShape 47"/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7" name="AutoShape 48"/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8" name="AutoShape 49"/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79" name="AutoShape 50"/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TW" altLang="en-US">
                <a:ea typeface="新細明體" panose="02020500000000000000" charset="-120"/>
              </a:endParaRPr>
            </a:p>
          </p:txBody>
        </p:sp>
        <p:sp>
          <p:nvSpPr>
            <p:cNvPr id="70680" name="Freeform 51"/>
            <p:cNvSpPr/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61 w 1101"/>
                <a:gd name="T1" fmla="*/ 86 h 1077"/>
                <a:gd name="T2" fmla="*/ 63 w 1101"/>
                <a:gd name="T3" fmla="*/ 141 h 1077"/>
                <a:gd name="T4" fmla="*/ 59 w 1101"/>
                <a:gd name="T5" fmla="*/ 271 h 1077"/>
                <a:gd name="T6" fmla="*/ 55 w 1101"/>
                <a:gd name="T7" fmla="*/ 304 h 1077"/>
                <a:gd name="T8" fmla="*/ 50 w 1101"/>
                <a:gd name="T9" fmla="*/ 314 h 1077"/>
                <a:gd name="T10" fmla="*/ 35 w 1101"/>
                <a:gd name="T11" fmla="*/ 304 h 1077"/>
                <a:gd name="T12" fmla="*/ 29 w 1101"/>
                <a:gd name="T13" fmla="*/ 290 h 1077"/>
                <a:gd name="T14" fmla="*/ 27 w 1101"/>
                <a:gd name="T15" fmla="*/ 287 h 1077"/>
                <a:gd name="T16" fmla="*/ 19 w 1101"/>
                <a:gd name="T17" fmla="*/ 256 h 1077"/>
                <a:gd name="T18" fmla="*/ 14 w 1101"/>
                <a:gd name="T19" fmla="*/ 234 h 1077"/>
                <a:gd name="T20" fmla="*/ 6 w 1101"/>
                <a:gd name="T21" fmla="*/ 200 h 1077"/>
                <a:gd name="T22" fmla="*/ 1 w 1101"/>
                <a:gd name="T23" fmla="*/ 131 h 1077"/>
                <a:gd name="T24" fmla="*/ 1 w 1101"/>
                <a:gd name="T25" fmla="*/ 37 h 1077"/>
                <a:gd name="T26" fmla="*/ 11 w 1101"/>
                <a:gd name="T27" fmla="*/ 6 h 1077"/>
                <a:gd name="T28" fmla="*/ 13 w 1101"/>
                <a:gd name="T29" fmla="*/ 4 h 1077"/>
                <a:gd name="T30" fmla="*/ 25 w 1101"/>
                <a:gd name="T31" fmla="*/ 9 h 1077"/>
                <a:gd name="T32" fmla="*/ 34 w 1101"/>
                <a:gd name="T33" fmla="*/ 30 h 1077"/>
                <a:gd name="T34" fmla="*/ 40 w 1101"/>
                <a:gd name="T35" fmla="*/ 51 h 1077"/>
                <a:gd name="T36" fmla="*/ 45 w 1101"/>
                <a:gd name="T37" fmla="*/ 59 h 1077"/>
                <a:gd name="T38" fmla="*/ 61 w 1101"/>
                <a:gd name="T39" fmla="*/ 8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81" name="Freeform 52"/>
            <p:cNvSpPr/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4 w 918"/>
                <a:gd name="T1" fmla="*/ 237 h 965"/>
                <a:gd name="T2" fmla="*/ 11 w 918"/>
                <a:gd name="T3" fmla="*/ 226 h 965"/>
                <a:gd name="T4" fmla="*/ 7 w 918"/>
                <a:gd name="T5" fmla="*/ 214 h 965"/>
                <a:gd name="T6" fmla="*/ 4 w 918"/>
                <a:gd name="T7" fmla="*/ 203 h 965"/>
                <a:gd name="T8" fmla="*/ 2 w 918"/>
                <a:gd name="T9" fmla="*/ 187 h 965"/>
                <a:gd name="T10" fmla="*/ 0 w 918"/>
                <a:gd name="T11" fmla="*/ 134 h 965"/>
                <a:gd name="T12" fmla="*/ 1 w 918"/>
                <a:gd name="T13" fmla="*/ 59 h 965"/>
                <a:gd name="T14" fmla="*/ 4 w 918"/>
                <a:gd name="T15" fmla="*/ 39 h 965"/>
                <a:gd name="T16" fmla="*/ 17 w 918"/>
                <a:gd name="T17" fmla="*/ 0 h 965"/>
                <a:gd name="T18" fmla="*/ 23 w 918"/>
                <a:gd name="T19" fmla="*/ 6 h 965"/>
                <a:gd name="T20" fmla="*/ 29 w 918"/>
                <a:gd name="T21" fmla="*/ 16 h 965"/>
                <a:gd name="T22" fmla="*/ 41 w 918"/>
                <a:gd name="T23" fmla="*/ 48 h 965"/>
                <a:gd name="T24" fmla="*/ 42 w 918"/>
                <a:gd name="T25" fmla="*/ 63 h 965"/>
                <a:gd name="T26" fmla="*/ 44 w 918"/>
                <a:gd name="T27" fmla="*/ 72 h 965"/>
                <a:gd name="T28" fmla="*/ 48 w 918"/>
                <a:gd name="T29" fmla="*/ 100 h 965"/>
                <a:gd name="T30" fmla="*/ 50 w 918"/>
                <a:gd name="T31" fmla="*/ 123 h 965"/>
                <a:gd name="T32" fmla="*/ 51 w 918"/>
                <a:gd name="T33" fmla="*/ 150 h 965"/>
                <a:gd name="T34" fmla="*/ 52 w 918"/>
                <a:gd name="T35" fmla="*/ 177 h 965"/>
                <a:gd name="T36" fmla="*/ 54 w 918"/>
                <a:gd name="T37" fmla="*/ 224 h 965"/>
                <a:gd name="T38" fmla="*/ 49 w 918"/>
                <a:gd name="T39" fmla="*/ 268 h 965"/>
                <a:gd name="T40" fmla="*/ 45 w 918"/>
                <a:gd name="T41" fmla="*/ 274 h 965"/>
                <a:gd name="T42" fmla="*/ 42 w 918"/>
                <a:gd name="T43" fmla="*/ 277 h 965"/>
                <a:gd name="T44" fmla="*/ 21 w 918"/>
                <a:gd name="T45" fmla="*/ 272 h 965"/>
                <a:gd name="T46" fmla="*/ 14 w 918"/>
                <a:gd name="T47" fmla="*/ 250 h 965"/>
                <a:gd name="T48" fmla="*/ 14 w 918"/>
                <a:gd name="T49" fmla="*/ 2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0682" name="Freeform 53"/>
            <p:cNvSpPr/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44 w 869"/>
                <a:gd name="T1" fmla="*/ 229 h 1173"/>
                <a:gd name="T2" fmla="*/ 41 w 869"/>
                <a:gd name="T3" fmla="*/ 273 h 1173"/>
                <a:gd name="T4" fmla="*/ 39 w 869"/>
                <a:gd name="T5" fmla="*/ 313 h 1173"/>
                <a:gd name="T6" fmla="*/ 37 w 869"/>
                <a:gd name="T7" fmla="*/ 329 h 1173"/>
                <a:gd name="T8" fmla="*/ 37 w 869"/>
                <a:gd name="T9" fmla="*/ 334 h 1173"/>
                <a:gd name="T10" fmla="*/ 33 w 869"/>
                <a:gd name="T11" fmla="*/ 339 h 1173"/>
                <a:gd name="T12" fmla="*/ 17 w 869"/>
                <a:gd name="T13" fmla="*/ 331 h 1173"/>
                <a:gd name="T14" fmla="*/ 7 w 869"/>
                <a:gd name="T15" fmla="*/ 310 h 1173"/>
                <a:gd name="T16" fmla="*/ 2 w 869"/>
                <a:gd name="T17" fmla="*/ 292 h 1173"/>
                <a:gd name="T18" fmla="*/ 0 w 869"/>
                <a:gd name="T19" fmla="*/ 277 h 1173"/>
                <a:gd name="T20" fmla="*/ 4 w 869"/>
                <a:gd name="T21" fmla="*/ 145 h 1173"/>
                <a:gd name="T22" fmla="*/ 6 w 869"/>
                <a:gd name="T23" fmla="*/ 68 h 1173"/>
                <a:gd name="T24" fmla="*/ 9 w 869"/>
                <a:gd name="T25" fmla="*/ 48 h 1173"/>
                <a:gd name="T26" fmla="*/ 12 w 869"/>
                <a:gd name="T27" fmla="*/ 39 h 1173"/>
                <a:gd name="T28" fmla="*/ 18 w 869"/>
                <a:gd name="T29" fmla="*/ 21 h 1173"/>
                <a:gd name="T30" fmla="*/ 21 w 869"/>
                <a:gd name="T31" fmla="*/ 13 h 1173"/>
                <a:gd name="T32" fmla="*/ 26 w 869"/>
                <a:gd name="T33" fmla="*/ 0 h 1173"/>
                <a:gd name="T34" fmla="*/ 42 w 869"/>
                <a:gd name="T35" fmla="*/ 24 h 1173"/>
                <a:gd name="T36" fmla="*/ 47 w 869"/>
                <a:gd name="T37" fmla="*/ 59 h 1173"/>
                <a:gd name="T38" fmla="*/ 50 w 869"/>
                <a:gd name="T39" fmla="*/ 73 h 1173"/>
                <a:gd name="T40" fmla="*/ 51 w 869"/>
                <a:gd name="T41" fmla="*/ 89 h 1173"/>
                <a:gd name="T42" fmla="*/ 46 w 869"/>
                <a:gd name="T43" fmla="*/ 205 h 1173"/>
                <a:gd name="T44" fmla="*/ 44 w 869"/>
                <a:gd name="T45" fmla="*/ 229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70665" name="Text Box 54"/>
          <p:cNvSpPr txBox="1">
            <a:spLocks noChangeArrowheads="1"/>
          </p:cNvSpPr>
          <p:nvPr/>
        </p:nvSpPr>
        <p:spPr bwMode="auto">
          <a:xfrm>
            <a:off x="1448751" y="2084388"/>
            <a:ext cx="16225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Raw Data 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6" name="Text Box 55"/>
          <p:cNvSpPr txBox="1">
            <a:spLocks noChangeArrowheads="1"/>
          </p:cNvSpPr>
          <p:nvPr/>
        </p:nvSpPr>
        <p:spPr bwMode="auto">
          <a:xfrm>
            <a:off x="5028564" y="2027238"/>
            <a:ext cx="25298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Stratified Sample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745" y="93980"/>
            <a:ext cx="3524885" cy="175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Discretization and Concept </a:t>
            </a:r>
            <a:r>
              <a:rPr lang="en-US" altLang="zh-TW" sz="54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Hierachy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077200" cy="45720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Discretization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reduce the number of values for a given continuous attribute by dividing the range of the attribute into intervals. Interval labels can then be used to replace actual data values.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800" dirty="0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Concept hierarchies </a:t>
            </a:r>
            <a:endParaRPr lang="en-US" altLang="zh-TW" sz="2800" dirty="0">
              <a:solidFill>
                <a:srgbClr val="00B0F0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reduce the data by collecting and replacing low level concepts (such as numeric values for the attribute age) by higher level concepts (such as young, middle-aged, or senior).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Entropy-Based Discretization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80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1866900"/>
                <a:ext cx="8737029" cy="4572000"/>
              </a:xfrm>
            </p:spPr>
            <p:txBody>
              <a:bodyPr/>
              <a:lstStyle/>
              <a:p>
                <a:pPr eaLnBrk="1" hangingPunct="1"/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Given a set of samples S, if S is partitioned into two intervals S</a:t>
                </a:r>
                <a:r>
                  <a:rPr lang="en-US" altLang="zh-TW" sz="2400" baseline="-250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1</a:t>
                </a:r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 and S</a:t>
                </a:r>
                <a:r>
                  <a:rPr lang="en-US" altLang="zh-TW" sz="2400" baseline="-250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2</a:t>
                </a:r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 using boundary T, the entropy after partitioning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新細明體" charset="-12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The boundary that minimizes the entropy function over all possible boundaries is selected as a binary discretization.</a:t>
                </a:r>
              </a:p>
              <a:p>
                <a:pPr eaLnBrk="1" hangingPunct="1"/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The process is recursively applied to partitions obtained until some stopping criterion is met, e.g.,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新細明體" charset="-12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新細明體" charset="-120"/>
                          <a:cs typeface="Arial" panose="020B0604020202020204" pitchFamily="34" charset="0"/>
                        </a:rPr>
                        <m:t>𝛿</m:t>
                      </m:r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ea typeface="新細明體" charset="-120"/>
                  <a:cs typeface="Arial" panose="020B0604020202020204" pitchFamily="34" charset="0"/>
                </a:endParaRPr>
              </a:p>
              <a:p>
                <a:pPr eaLnBrk="1" hangingPunct="1"/>
                <a:r>
                  <a:rPr lang="en-US" altLang="zh-TW" sz="2400" dirty="0">
                    <a:latin typeface="Arial" panose="020B0604020202020204" pitchFamily="34" charset="0"/>
                    <a:ea typeface="新細明體" charset="-120"/>
                    <a:cs typeface="Arial" panose="020B0604020202020204" pitchFamily="34" charset="0"/>
                  </a:rPr>
                  <a:t>It may reduce data size and improve classification accuracy</a:t>
                </a:r>
              </a:p>
            </p:txBody>
          </p:sp>
        </mc:Choice>
        <mc:Fallback>
          <p:sp>
            <p:nvSpPr>
              <p:cNvPr id="768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66900"/>
                <a:ext cx="8737029" cy="4572000"/>
              </a:xfrm>
              <a:blipFill rotWithShape="1">
                <a:blip r:embed="rId1"/>
                <a:stretch>
                  <a:fillRect l="-698" t="-933" r="-7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Entropy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4:artisticCrisscrossEtching id="{5B0A8E5A-4371-476C-85C0-2904399E1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KL (</a:t>
                </a:r>
                <a:r>
                  <a:rPr lang="en-US" altLang="zh-TW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Kullback-Leibler</a:t>
                </a:r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 divergence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Cross</m:t>
                    </m:r>
                    <m:r>
                      <m:rPr>
                        <m:nor/>
                      </m:rPr>
                      <a:rPr lang="en-US" altLang="zh-TW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entropy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SzPct val="62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𝐶𝐸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741" t="-9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470006" y="5877272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 of ground-truth, Q: probability distribution of predicted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549401" y="685800"/>
            <a:ext cx="7716838" cy="1066800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Concept Hierarchy Generation for Categorical Data</a:t>
            </a:r>
            <a:endParaRPr lang="en-US" altLang="zh-TW" sz="4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82296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Specification of a partial ordering of attributes explicitly at the schema level by users or experts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street&lt;city&lt;state&lt;country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Specification of a portion of a hierarchy by explicit data grouping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{Urbana, Champaign, Chicago}&lt;Illinois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Specification of a set of attributes.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System automatically generates partial ordering by analysis of the number of distinct values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</a:t>
            </a: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street &lt; city &lt;state &lt; country</a:t>
            </a:r>
            <a:endParaRPr lang="en-US" altLang="zh-TW" sz="20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Specification of only a partial set of attributes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E.g., only street &lt; city, not others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1235224"/>
            <a:ext cx="4821238" cy="6096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Summary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82950" name="Rectangle 1027"/>
          <p:cNvSpPr>
            <a:spLocks noGrp="1" noChangeArrowheads="1"/>
          </p:cNvSpPr>
          <p:nvPr>
            <p:ph idx="1"/>
          </p:nvPr>
        </p:nvSpPr>
        <p:spPr>
          <a:xfrm>
            <a:off x="395536" y="1844824"/>
            <a:ext cx="8077200" cy="4495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 preparation is a big issue for both warehousing and mining</a:t>
            </a:r>
            <a:r>
              <a:rPr lang="zh-TW" altLang="en-US" sz="320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preparation includes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cleaning and data integration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reduction and feature selection</a:t>
            </a:r>
            <a:endParaRPr lang="en-US" altLang="zh-TW" sz="3200" dirty="0">
              <a:solidFill>
                <a:schemeClr val="hlink"/>
              </a:solidFill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Discretization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sz="32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 lot a methods have been developed but still an active area of research</a:t>
            </a:r>
            <a:endParaRPr lang="en-US" altLang="zh-TW" sz="32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96752"/>
            <a:ext cx="5616624" cy="6096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Integration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866900"/>
            <a:ext cx="8534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integration: 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combine data from multiple sources into a coherent store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Schema integration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integrate metadata from different sources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entity identification problem: identify real world entities from multiple data sources, e.g., 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A.cust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-id 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  <a:sym typeface="Symbol" panose="05050102010706020507" pitchFamily="18" charset="2"/>
              </a:rPr>
              <a:t>B.</a:t>
            </a:r>
            <a:r>
              <a:rPr lang="en-US" altLang="zh-TW" sz="24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cust</a:t>
            </a: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-#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Detecting and resolving data value conflicts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for the same real world entity, attribute values from different sources are different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possible reasons: different representations, different scales, e.g., metric vs. British units</a:t>
            </a:r>
            <a:endParaRPr lang="en-US" altLang="zh-TW" sz="2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574882" y="1143000"/>
            <a:ext cx="6301374" cy="609600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Data Transformation</a:t>
            </a:r>
            <a:endParaRPr lang="en-US" altLang="zh-TW" sz="54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16832"/>
            <a:ext cx="8568952" cy="44958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Smoothing: remove noise from data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Aggregation: summarization, data cube construction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Generalization: concept hierarchy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Normalization: scaled to fall within a small, specified range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min-max normalization</a:t>
            </a:r>
            <a:endParaRPr lang="en-US" altLang="zh-TW" sz="2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z-score normalization</a:t>
            </a:r>
            <a:endParaRPr lang="en-US" altLang="zh-TW" sz="2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normalization by log scaling</a:t>
            </a:r>
            <a:endParaRPr lang="en-US" altLang="zh-TW" sz="2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</a:pP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normalization by </a:t>
            </a:r>
            <a:r>
              <a:rPr lang="en-US" altLang="zh-TW" sz="2800" dirty="0" err="1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softmax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 function</a:t>
            </a:r>
            <a:endParaRPr lang="en-US" altLang="zh-TW" sz="28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TW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Attribute/feature construction</a:t>
            </a:r>
            <a:endParaRPr lang="en-US" altLang="zh-TW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  <a:p>
            <a:pPr lvl="1" eaLnBrk="1" hangingPunct="1">
              <a:spcBef>
                <a:spcPts val="0"/>
              </a:spcBef>
            </a:pPr>
            <a:r>
              <a:rPr lang="en-US" altLang="zh-TW" sz="2600" dirty="0">
                <a:latin typeface="Arial" panose="020B0604020202020204" pitchFamily="34" charset="0"/>
                <a:ea typeface="新細明體" panose="02020500000000000000" charset="-120"/>
                <a:cs typeface="Arial" panose="020B0604020202020204" pitchFamily="34" charset="0"/>
              </a:rPr>
              <a:t>New attributes constructed from the given ones</a:t>
            </a:r>
            <a:endParaRPr lang="en-US" altLang="zh-TW" sz="2600" dirty="0">
              <a:latin typeface="Arial" panose="020B0604020202020204" pitchFamily="34" charset="0"/>
              <a:ea typeface="新細明體" panose="02020500000000000000" charset="-12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Relational model</Template>
  <TotalTime>0</TotalTime>
  <Words>13152</Words>
  <Application>WPS Presentation</Application>
  <PresentationFormat>如螢幕大小 (4:3)</PresentationFormat>
  <Paragraphs>1221</Paragraphs>
  <Slides>78</Slides>
  <Notes>14</Notes>
  <HiddenSlides>1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78</vt:i4>
      </vt:variant>
    </vt:vector>
  </HeadingPairs>
  <TitlesOfParts>
    <vt:vector size="111" baseType="lpstr">
      <vt:lpstr>Arial</vt:lpstr>
      <vt:lpstr>新細明體</vt:lpstr>
      <vt:lpstr>Wingdings</vt:lpstr>
      <vt:lpstr>新細明體</vt:lpstr>
      <vt:lpstr>Calibri</vt:lpstr>
      <vt:lpstr>Wingdings 2</vt:lpstr>
      <vt:lpstr>Wingdings 2</vt:lpstr>
      <vt:lpstr>Times New Roman</vt:lpstr>
      <vt:lpstr>Tahoma</vt:lpstr>
      <vt:lpstr>Symbol</vt:lpstr>
      <vt:lpstr>Cambria Math</vt:lpstr>
      <vt:lpstr>Constantia</vt:lpstr>
      <vt:lpstr>Microsoft YaHei</vt:lpstr>
      <vt:lpstr>SimSun</vt:lpstr>
      <vt:lpstr>Arial Unicode MS</vt:lpstr>
      <vt:lpstr>微軟正黑體</vt:lpstr>
      <vt:lpstr>流線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MSGraph.Chart.8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Data Preprocessing</vt:lpstr>
      <vt:lpstr>Why Data Preprocessing?</vt:lpstr>
      <vt:lpstr>Why Is Data Preprocessing Important?</vt:lpstr>
      <vt:lpstr>Multi-Dimensional Measure of Data Quality</vt:lpstr>
      <vt:lpstr>Major Tasks in Data Preprocessing</vt:lpstr>
      <vt:lpstr>Tasks of data preprocessing </vt:lpstr>
      <vt:lpstr>Handling Missing Data</vt:lpstr>
      <vt:lpstr>Data Integration</vt:lpstr>
      <vt:lpstr>Data Transformation</vt:lpstr>
      <vt:lpstr>Data Transformation: Normalization</vt:lpstr>
      <vt:lpstr>Minkowski distance</vt:lpstr>
      <vt:lpstr>PowerPoint 演示文稿</vt:lpstr>
      <vt:lpstr>Minkowski distance (q=)</vt:lpstr>
      <vt:lpstr>Distance between Binary Variables</vt:lpstr>
      <vt:lpstr>PowerPoint 演示文稿</vt:lpstr>
      <vt:lpstr>Distance between Binary Variables</vt:lpstr>
      <vt:lpstr>Distance between Nominal Variables</vt:lpstr>
      <vt:lpstr>Distance between Ordinal Variables</vt:lpstr>
      <vt:lpstr>PowerPoint 演示文稿</vt:lpstr>
      <vt:lpstr>Similarity between Vectors</vt:lpstr>
      <vt:lpstr>PowerPoint 演示文稿</vt:lpstr>
      <vt:lpstr>Data Reduction Strategies</vt:lpstr>
      <vt:lpstr>Dimensionality Reduction</vt:lpstr>
      <vt:lpstr>PowerPoint 演示文稿</vt:lpstr>
      <vt:lpstr>Principal Component Analysis </vt:lpstr>
      <vt:lpstr>PowerPoint 演示文稿</vt:lpstr>
      <vt:lpstr>PowerPoint 演示文稿</vt:lpstr>
      <vt:lpstr>PowerPoint 演示文稿</vt:lpstr>
      <vt:lpstr>Singular Value Decomposition (SVD)</vt:lpstr>
      <vt:lpstr>SVD</vt:lpstr>
      <vt:lpstr>SVD</vt:lpstr>
      <vt:lpstr>PowerPoint 演示文稿</vt:lpstr>
      <vt:lpstr>PowerPoint 演示文稿</vt:lpstr>
      <vt:lpstr>SVD - Interpretation</vt:lpstr>
      <vt:lpstr>SVD - Interpretation</vt:lpstr>
      <vt:lpstr>SVD - Interpretation</vt:lpstr>
      <vt:lpstr>SVD - Interpretation</vt:lpstr>
      <vt:lpstr>Dimensionality reduction</vt:lpstr>
      <vt:lpstr>Dimensionality reduction</vt:lpstr>
      <vt:lpstr>Principal Components Analysis (PCA)</vt:lpstr>
      <vt:lpstr>PowerPoint 演示文稿</vt:lpstr>
      <vt:lpstr>PowerPoint 演示文稿</vt:lpstr>
      <vt:lpstr>Latent Semantic Analysis (LSA, LSI)</vt:lpstr>
      <vt:lpstr>LSA (Cont.)</vt:lpstr>
      <vt:lpstr>PowerPoint 演示文稿</vt:lpstr>
      <vt:lpstr>LSA (Cont.)</vt:lpstr>
      <vt:lpstr>PowerPoint 演示文稿</vt:lpstr>
      <vt:lpstr>PowerPoint 演示文稿</vt:lpstr>
      <vt:lpstr>Non-negative Matrix Factorization (NMF)</vt:lpstr>
      <vt:lpstr>PowerPoint 演示文稿</vt:lpstr>
      <vt:lpstr>PowerPoint 演示文稿</vt:lpstr>
      <vt:lpstr>NMF</vt:lpstr>
      <vt:lpstr>PowerPoint 演示文稿</vt:lpstr>
      <vt:lpstr>NMF Basis Images (Bases)</vt:lpstr>
      <vt:lpstr>PowerPoint 演示文稿</vt:lpstr>
      <vt:lpstr>PowerPoint 演示文稿</vt:lpstr>
      <vt:lpstr>Filling zero-entries</vt:lpstr>
      <vt:lpstr>Autoencoder</vt:lpstr>
      <vt:lpstr>PowerPoint 演示文稿</vt:lpstr>
      <vt:lpstr>Autoencoder</vt:lpstr>
      <vt:lpstr>Training autoencoder	</vt:lpstr>
      <vt:lpstr>Undercomplete and overcomplete autoencoder</vt:lpstr>
      <vt:lpstr>Undercomplete autoencoder</vt:lpstr>
      <vt:lpstr>Overcomplete encoder</vt:lpstr>
      <vt:lpstr>PowerPoint 演示文稿</vt:lpstr>
      <vt:lpstr>Convolutional AE</vt:lpstr>
      <vt:lpstr>Numerosity Reduction</vt:lpstr>
      <vt:lpstr>Regression Model</vt:lpstr>
      <vt:lpstr>Regress Analysis Model</vt:lpstr>
      <vt:lpstr>Histograms</vt:lpstr>
      <vt:lpstr>Clustering</vt:lpstr>
      <vt:lpstr>Sampling</vt:lpstr>
      <vt:lpstr>Sampling</vt:lpstr>
      <vt:lpstr>Discretization and Concept Hierachy</vt:lpstr>
      <vt:lpstr>Entropy-Based Discretization</vt:lpstr>
      <vt:lpstr>Entropy</vt:lpstr>
      <vt:lpstr>Concept Hierarchy Generation for Categorical Data</vt:lpstr>
      <vt:lpstr>Summary</vt:lpstr>
    </vt:vector>
  </TitlesOfParts>
  <Company>S.F.U.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user</cp:lastModifiedBy>
  <cp:revision>412</cp:revision>
  <cp:lastPrinted>1999-09-10T20:38:00Z</cp:lastPrinted>
  <dcterms:created xsi:type="dcterms:W3CDTF">1998-06-19T04:38:00Z</dcterms:created>
  <dcterms:modified xsi:type="dcterms:W3CDTF">2025-04-16T20:35:08Z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