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9" r:id="rId2"/>
    <p:sldId id="292" r:id="rId3"/>
    <p:sldId id="290" r:id="rId4"/>
    <p:sldId id="297" r:id="rId5"/>
    <p:sldId id="316" r:id="rId6"/>
    <p:sldId id="309" r:id="rId7"/>
    <p:sldId id="310" r:id="rId8"/>
    <p:sldId id="312" r:id="rId9"/>
    <p:sldId id="313" r:id="rId10"/>
    <p:sldId id="314" r:id="rId11"/>
    <p:sldId id="315" r:id="rId12"/>
    <p:sldId id="317" r:id="rId13"/>
    <p:sldId id="307" r:id="rId14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94660"/>
  </p:normalViewPr>
  <p:slideViewPr>
    <p:cSldViewPr snapToGrid="0">
      <p:cViewPr>
        <p:scale>
          <a:sx n="100" d="100"/>
          <a:sy n="100" d="100"/>
        </p:scale>
        <p:origin x="540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6F88-7626-4596-AD8C-4837C9B94E61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A2426-8BF5-4A6F-84B0-2A6EDD7BB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9390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584F79-DE53-4F77-8CC4-1EE499165FBD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9390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490" y="4919273"/>
            <a:ext cx="4938902" cy="56279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>
              <a:latin typeface="Arial" charset="0"/>
            </a:endParaRP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5567189" y="4925958"/>
            <a:ext cx="655406" cy="62347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8122" tIns="44061" rIns="88122" bIns="44061" anchor="ctr"/>
          <a:lstStyle/>
          <a:p>
            <a:pPr marL="0" marR="0" lvl="0" indent="0" algn="ctr" defTabSz="88071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455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2025">
              <a:defRPr/>
            </a:pPr>
            <a:fld id="{AB80F95E-00EC-4DA1-8BA0-72D1695130FA}" type="slidenum">
              <a:rPr lang="de-DE" smtClean="0"/>
              <a:pPr defTabSz="962025"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4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Times New Roman" charset="0"/>
              </a:rPr>
              <a:t>Social Welfare = Consumers Willignes to pay – costs of generation</a:t>
            </a:r>
          </a:p>
        </p:txBody>
      </p:sp>
      <p:sp>
        <p:nvSpPr>
          <p:cNvPr id="983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20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20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20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20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090C5A-33EF-42FE-AE60-29BC6D0F58D4}" type="slidenum">
              <a:rPr lang="de-DE" sz="1300" smtClean="0"/>
              <a:pPr/>
              <a:t>11</a:t>
            </a:fld>
            <a:endParaRPr lang="de-DE" sz="1300" smtClean="0"/>
          </a:p>
        </p:txBody>
      </p:sp>
    </p:spTree>
    <p:extLst>
      <p:ext uri="{BB962C8B-B14F-4D97-AF65-F5344CB8AC3E}">
        <p14:creationId xmlns:p14="http://schemas.microsoft.com/office/powerpoint/2010/main" val="291057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16" y="1320800"/>
            <a:ext cx="11342769" cy="5113338"/>
          </a:xfrm>
        </p:spPr>
        <p:txBody>
          <a:bodyPr/>
          <a:lstStyle>
            <a:lvl1pPr>
              <a:buClr>
                <a:srgbClr val="1F317F"/>
              </a:buClr>
              <a:defRPr sz="1600"/>
            </a:lvl1pPr>
            <a:lvl2pPr>
              <a:buClr>
                <a:srgbClr val="1F317F"/>
              </a:buClr>
              <a:defRPr sz="1600"/>
            </a:lvl2pPr>
            <a:lvl3pPr>
              <a:buClr>
                <a:srgbClr val="1F317F"/>
              </a:buClr>
              <a:defRPr sz="1600"/>
            </a:lvl3pPr>
            <a:lvl4pPr>
              <a:buClr>
                <a:srgbClr val="1F317F"/>
              </a:buClr>
              <a:defRPr sz="1200"/>
            </a:lvl4pPr>
            <a:lvl5pPr>
              <a:buClr>
                <a:srgbClr val="1F317F"/>
              </a:buClr>
              <a:buFont typeface="Symbol" pitchFamily="18" charset="2"/>
              <a:buChar char="-"/>
              <a:defRPr sz="1200"/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956590"/>
      </p:ext>
    </p:extLst>
  </p:cSld>
  <p:clrMapOvr>
    <a:masterClrMapping/>
  </p:clrMapOvr>
  <p:transition>
    <p:strips dir="ld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986" y="152400"/>
            <a:ext cx="1134403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Klicken Sie, um das Titelformat zu bearbeiten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986" y="1346200"/>
            <a:ext cx="11344031" cy="5087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Klicken</a:t>
            </a:r>
            <a:r>
              <a:rPr lang="en-US" noProof="0" dirty="0"/>
              <a:t> Sie, um die </a:t>
            </a:r>
            <a:r>
              <a:rPr lang="en-US" noProof="0" dirty="0" err="1"/>
              <a:t>Formate</a:t>
            </a:r>
            <a:r>
              <a:rPr lang="en-US" noProof="0" dirty="0"/>
              <a:t> des </a:t>
            </a:r>
            <a:r>
              <a:rPr lang="en-US" noProof="0" dirty="0" err="1"/>
              <a:t>Vorlagentextes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29" name="Line 14"/>
          <p:cNvSpPr>
            <a:spLocks noChangeShapeType="1"/>
          </p:cNvSpPr>
          <p:nvPr/>
        </p:nvSpPr>
        <p:spPr bwMode="auto">
          <a:xfrm flipV="1">
            <a:off x="423986" y="981075"/>
            <a:ext cx="11344031" cy="0"/>
          </a:xfrm>
          <a:prstGeom prst="line">
            <a:avLst/>
          </a:prstGeom>
          <a:noFill/>
          <a:ln w="57150">
            <a:solidFill>
              <a:srgbClr val="1F317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1030" name="Line 27"/>
          <p:cNvSpPr>
            <a:spLocks noChangeShapeType="1"/>
          </p:cNvSpPr>
          <p:nvPr/>
        </p:nvSpPr>
        <p:spPr bwMode="auto">
          <a:xfrm>
            <a:off x="431801" y="6589713"/>
            <a:ext cx="11328400" cy="0"/>
          </a:xfrm>
          <a:prstGeom prst="line">
            <a:avLst/>
          </a:prstGeom>
          <a:noFill/>
          <a:ln w="9525">
            <a:solidFill>
              <a:srgbClr val="1F317F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1031" name="Text Box 29"/>
          <p:cNvSpPr txBox="1">
            <a:spLocks noChangeArrowheads="1"/>
          </p:cNvSpPr>
          <p:nvPr/>
        </p:nvSpPr>
        <p:spPr bwMode="auto">
          <a:xfrm>
            <a:off x="5281247" y="6634163"/>
            <a:ext cx="1625600" cy="1714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 anchor="b"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noProof="0">
                <a:solidFill>
                  <a:srgbClr val="1F317F"/>
                </a:solidFill>
                <a:cs typeface="+mn-cs"/>
              </a:rPr>
              <a:t>- </a:t>
            </a:r>
            <a:fld id="{29BA076F-1F15-4128-954D-3C0271DAEC30}" type="slidenum">
              <a:rPr lang="en-US" sz="1100" b="1" noProof="0" smtClean="0">
                <a:solidFill>
                  <a:srgbClr val="1F317F"/>
                </a:solidFill>
                <a:cs typeface="+mn-cs"/>
              </a:rPr>
              <a:pPr algn="ctr">
                <a:spcBef>
                  <a:spcPct val="50000"/>
                </a:spcBef>
                <a:defRPr/>
              </a:pPr>
              <a:t>‹Nr.›</a:t>
            </a:fld>
            <a:r>
              <a:rPr lang="en-US" sz="1100" b="1" noProof="0">
                <a:solidFill>
                  <a:srgbClr val="1F317F"/>
                </a:solidFill>
                <a:cs typeface="+mn-cs"/>
              </a:rPr>
              <a:t> -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31801" y="6635751"/>
            <a:ext cx="3936999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algn="l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700" noProof="0">
                <a:solidFill>
                  <a:srgbClr val="1F317F"/>
                </a:solidFill>
                <a:latin typeface="Arial" charset="0"/>
                <a:cs typeface="+mn-cs"/>
              </a:rPr>
              <a:t>Christian von Hirschhausen, Jens Weibezahn, Richard Weinhold</a:t>
            </a:r>
            <a:br>
              <a:rPr lang="en-US" sz="700" noProof="0">
                <a:solidFill>
                  <a:srgbClr val="1F317F"/>
                </a:solidFill>
                <a:latin typeface="Arial" charset="0"/>
                <a:cs typeface="+mn-cs"/>
              </a:rPr>
            </a:br>
            <a:r>
              <a:rPr lang="en-US" sz="700" noProof="0">
                <a:solidFill>
                  <a:srgbClr val="1F317F"/>
                </a:solidFill>
                <a:latin typeface="Arial" charset="0"/>
                <a:cs typeface="+mn-cs"/>
              </a:rPr>
              <a:t>TU Berlin - Fachgebiet Wirtschafts- und Infrastrukturpolitik (WIP)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6961554" y="6626226"/>
            <a:ext cx="48064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ctr"/>
          <a:lstStyle>
            <a:lvl1pPr algn="l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700" noProof="0">
                <a:solidFill>
                  <a:srgbClr val="1F317F"/>
                </a:solidFill>
                <a:latin typeface="Arial" charset="0"/>
                <a:cs typeface="+mn-cs"/>
              </a:rPr>
              <a:t>Energiewirtschaft</a:t>
            </a:r>
            <a:r>
              <a:rPr lang="en-US" sz="700" baseline="0" noProof="0">
                <a:solidFill>
                  <a:srgbClr val="1F317F"/>
                </a:solidFill>
                <a:latin typeface="Arial" charset="0"/>
                <a:cs typeface="+mn-cs"/>
              </a:rPr>
              <a:t> - Modellierung</a:t>
            </a:r>
            <a:r>
              <a:rPr lang="en-US" sz="700" noProof="0">
                <a:solidFill>
                  <a:srgbClr val="1F317F"/>
                </a:solidFill>
                <a:latin typeface="Arial" charset="0"/>
                <a:cs typeface="+mn-cs"/>
              </a:rPr>
              <a:t/>
            </a:r>
            <a:br>
              <a:rPr lang="en-US" sz="700" noProof="0">
                <a:solidFill>
                  <a:srgbClr val="1F317F"/>
                </a:solidFill>
                <a:latin typeface="Arial" charset="0"/>
                <a:cs typeface="+mn-cs"/>
              </a:rPr>
            </a:br>
            <a:r>
              <a:rPr lang="en-US" sz="700" noProof="0">
                <a:solidFill>
                  <a:srgbClr val="1F317F"/>
                </a:solidFill>
                <a:latin typeface="Arial" charset="0"/>
                <a:cs typeface="+mn-cs"/>
              </a:rPr>
              <a:t>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10397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>
    <p:strips dir="l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317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317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317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317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317F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317F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317F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317F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F317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4150" algn="l" rtl="0" eaLnBrk="0" fontAlgn="base" hangingPunct="0">
        <a:spcBef>
          <a:spcPct val="15000"/>
        </a:spcBef>
        <a:spcAft>
          <a:spcPct val="10000"/>
        </a:spcAft>
        <a:buFont typeface="Arial" charset="0"/>
        <a:buChar char="•"/>
        <a:defRPr sz="1600">
          <a:solidFill>
            <a:schemeClr val="tx1"/>
          </a:solidFill>
          <a:latin typeface="+mn-lt"/>
        </a:defRPr>
      </a:lvl2pPr>
      <a:lvl3pPr marL="711200" indent="-168275" algn="l" rtl="0" eaLnBrk="0" fontAlgn="base" hangingPunct="0">
        <a:spcBef>
          <a:spcPct val="10000"/>
        </a:spcBef>
        <a:spcAft>
          <a:spcPct val="5000"/>
        </a:spcAft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3pPr>
      <a:lvl4pPr marL="1074738" indent="-174625" algn="l" rtl="0" eaLnBrk="0" fontAlgn="base" hangingPunct="0">
        <a:spcBef>
          <a:spcPct val="10000"/>
        </a:spcBef>
        <a:spcAft>
          <a:spcPct val="5000"/>
        </a:spcAft>
        <a:buChar char="-"/>
        <a:defRPr sz="1200">
          <a:solidFill>
            <a:schemeClr val="tx1"/>
          </a:solidFill>
          <a:latin typeface="+mn-lt"/>
        </a:defRPr>
      </a:lvl4pPr>
      <a:lvl5pPr marL="1436688" indent="-174625" algn="l" rtl="0" eaLnBrk="0" fontAlgn="base" hangingPunct="0">
        <a:spcBef>
          <a:spcPct val="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893888" indent="-174625" algn="l" rtl="0" eaLnBrk="0" fontAlgn="base" hangingPunct="0">
        <a:spcBef>
          <a:spcPct val="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351088" indent="-174625" algn="l" rtl="0" eaLnBrk="0" fontAlgn="base" hangingPunct="0">
        <a:spcBef>
          <a:spcPct val="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808288" indent="-174625" algn="l" rtl="0" eaLnBrk="0" fontAlgn="base" hangingPunct="0">
        <a:spcBef>
          <a:spcPct val="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265488" indent="-174625" algn="l" rtl="0" eaLnBrk="0" fontAlgn="base" hangingPunct="0">
        <a:spcBef>
          <a:spcPct val="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4.png"/><Relationship Id="rId3" Type="http://schemas.openxmlformats.org/officeDocument/2006/relationships/tags" Target="../tags/tag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2.png"/><Relationship Id="rId5" Type="http://schemas.openxmlformats.org/officeDocument/2006/relationships/tags" Target="../tags/tag4.xml"/><Relationship Id="rId10" Type="http://schemas.openxmlformats.org/officeDocument/2006/relationships/image" Target="../media/image1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0608" y="836613"/>
            <a:ext cx="1152659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algn="ctr" eaLnBrk="0" fontAlgn="base" hangingPunct="0">
              <a:spcBef>
                <a:spcPct val="25000"/>
              </a:spcBef>
              <a:spcAft>
                <a:spcPct val="10000"/>
              </a:spcAft>
            </a:pPr>
            <a:endParaRPr lang="de-DE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54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93845" y="530228"/>
            <a:ext cx="92043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algn="ctr" eaLnBrk="0" fontAlgn="base" hangingPunct="0"/>
            <a:r>
              <a:rPr lang="de-DE" sz="1600" dirty="0">
                <a:solidFill>
                  <a:srgbClr val="1F317F"/>
                </a:solidFill>
                <a:latin typeface="Arial" charset="0"/>
                <a:cs typeface="Arial" charset="0"/>
              </a:rPr>
              <a:t>Energiewirtschaft - Elektrizitätswirtschaft </a:t>
            </a:r>
          </a:p>
          <a:p>
            <a:pPr algn="ctr" eaLnBrk="0" fontAlgn="base" hangingPunct="0"/>
            <a:r>
              <a:rPr lang="de-DE" sz="1600" dirty="0" err="1">
                <a:solidFill>
                  <a:srgbClr val="1F317F"/>
                </a:solidFill>
                <a:latin typeface="Arial" charset="0"/>
                <a:cs typeface="Arial" charset="0"/>
              </a:rPr>
              <a:t>Lecture</a:t>
            </a:r>
            <a:r>
              <a:rPr lang="de-DE" sz="1600" dirty="0">
                <a:solidFill>
                  <a:srgbClr val="1F317F"/>
                </a:solidFill>
                <a:latin typeface="Arial" charset="0"/>
                <a:cs typeface="Arial" charset="0"/>
              </a:rPr>
              <a:t> – 16.4.2018</a:t>
            </a:r>
          </a:p>
        </p:txBody>
      </p:sp>
      <p:sp>
        <p:nvSpPr>
          <p:cNvPr id="2056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93845" y="5391163"/>
            <a:ext cx="92043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pPr algn="ctr" eaLnBrk="0" fontAlgn="base" hangingPunct="0">
              <a:spcBef>
                <a:spcPct val="25000"/>
              </a:spcBef>
              <a:spcAft>
                <a:spcPct val="10000"/>
              </a:spcAft>
            </a:pPr>
            <a:r>
              <a:rPr lang="de-DE" sz="1600" dirty="0">
                <a:solidFill>
                  <a:srgbClr val="1F317F"/>
                </a:solidFill>
                <a:latin typeface="Arial" charset="0"/>
                <a:cs typeface="Arial" charset="0"/>
              </a:rPr>
              <a:t>Technische Universität Berlin, Fachgebiet Wirtschafts- und Infrastrukturpolitik (WIP)</a:t>
            </a:r>
          </a:p>
          <a:p>
            <a:pPr algn="ctr" eaLnBrk="0" fontAlgn="base" hangingPunct="0">
              <a:spcBef>
                <a:spcPct val="25000"/>
              </a:spcBef>
              <a:spcAft>
                <a:spcPct val="10000"/>
              </a:spcAft>
            </a:pPr>
            <a:r>
              <a:rPr lang="de-DE" sz="1600" dirty="0">
                <a:solidFill>
                  <a:srgbClr val="1F317F"/>
                </a:solidFill>
                <a:latin typeface="Arial" charset="0"/>
                <a:cs typeface="Arial" charset="0"/>
              </a:rPr>
              <a:t>Prof. Christian von Hirschhausen, Jens </a:t>
            </a:r>
            <a:r>
              <a:rPr lang="de-DE" sz="1600" dirty="0" err="1">
                <a:solidFill>
                  <a:srgbClr val="1F317F"/>
                </a:solidFill>
                <a:latin typeface="Arial" charset="0"/>
                <a:cs typeface="Arial" charset="0"/>
              </a:rPr>
              <a:t>Weibezahn</a:t>
            </a:r>
            <a:r>
              <a:rPr lang="de-DE" sz="1600" dirty="0">
                <a:solidFill>
                  <a:srgbClr val="1F317F"/>
                </a:solidFill>
                <a:latin typeface="Arial" charset="0"/>
                <a:cs typeface="Arial" charset="0"/>
              </a:rPr>
              <a:t>, Richard Weinhold</a:t>
            </a:r>
          </a:p>
        </p:txBody>
      </p:sp>
      <p:pic>
        <p:nvPicPr>
          <p:cNvPr id="7" name="Picture 1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2160" y="3565538"/>
            <a:ext cx="2399235" cy="182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8695" y="3565525"/>
            <a:ext cx="27146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3312" y="3565538"/>
            <a:ext cx="2661939" cy="180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3000" y="2132869"/>
            <a:ext cx="9906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1F317F"/>
              </a:buClr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4150" algn="l" rtl="0" eaLnBrk="0" fontAlgn="base" hangingPunct="0">
              <a:spcBef>
                <a:spcPct val="15000"/>
              </a:spcBef>
              <a:spcAft>
                <a:spcPct val="10000"/>
              </a:spcAft>
              <a:buClr>
                <a:srgbClr val="1F317F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711200" indent="-168275" algn="l" rtl="0" eaLnBrk="0" fontAlgn="base" hangingPunct="0">
              <a:spcBef>
                <a:spcPct val="10000"/>
              </a:spcBef>
              <a:spcAft>
                <a:spcPct val="5000"/>
              </a:spcAft>
              <a:buClr>
                <a:srgbClr val="1F317F"/>
              </a:buClr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074738" indent="-174625" algn="l" rtl="0" eaLnBrk="0" fontAlgn="base" hangingPunct="0">
              <a:spcBef>
                <a:spcPct val="10000"/>
              </a:spcBef>
              <a:spcAft>
                <a:spcPct val="5000"/>
              </a:spcAft>
              <a:buClr>
                <a:srgbClr val="1F317F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4pPr>
            <a:lvl5pPr marL="14366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1F317F"/>
              </a:buClr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18938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3510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28082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2654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/>
            <a:r>
              <a:rPr lang="en-US" sz="2400" dirty="0">
                <a:solidFill>
                  <a:srgbClr val="1F317F"/>
                </a:solidFill>
                <a:latin typeface="Arial"/>
                <a:cs typeface="Times New Roman" pitchFamily="18" charset="0"/>
              </a:rPr>
              <a:t>Energy Sector Modeling</a:t>
            </a:r>
          </a:p>
        </p:txBody>
      </p:sp>
    </p:spTree>
    <p:extLst>
      <p:ext uri="{BB962C8B-B14F-4D97-AF65-F5344CB8AC3E}">
        <p14:creationId xmlns:p14="http://schemas.microsoft.com/office/powerpoint/2010/main" val="7017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Load Flow in a Dispatch Model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046" y="1661336"/>
            <a:ext cx="6416722" cy="3793534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24616" y="1320800"/>
            <a:ext cx="5080703" cy="5113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1F317F"/>
              </a:buClr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4150" algn="l" rtl="0" eaLnBrk="0" fontAlgn="base" hangingPunct="0">
              <a:spcBef>
                <a:spcPct val="15000"/>
              </a:spcBef>
              <a:spcAft>
                <a:spcPct val="10000"/>
              </a:spcAft>
              <a:buClr>
                <a:srgbClr val="1F317F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711200" indent="-168275" algn="l" rtl="0" eaLnBrk="0" fontAlgn="base" hangingPunct="0">
              <a:spcBef>
                <a:spcPct val="10000"/>
              </a:spcBef>
              <a:spcAft>
                <a:spcPct val="5000"/>
              </a:spcAft>
              <a:buClr>
                <a:srgbClr val="1F317F"/>
              </a:buClr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3pPr>
            <a:lvl4pPr marL="1074738" indent="-174625" algn="l" rtl="0" eaLnBrk="0" fontAlgn="base" hangingPunct="0">
              <a:spcBef>
                <a:spcPct val="10000"/>
              </a:spcBef>
              <a:spcAft>
                <a:spcPct val="5000"/>
              </a:spcAft>
              <a:buClr>
                <a:srgbClr val="1F317F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4pPr>
            <a:lvl5pPr marL="14366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1F317F"/>
              </a:buClr>
              <a:buFont typeface="Symbol" pitchFamily="18" charset="2"/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18938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3510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28082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265488" indent="-174625" algn="l" rtl="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DCLF Mode: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 smtClean="0"/>
              <a:t>Cost Minimization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 smtClean="0"/>
              <a:t>Nodal Energy Balance that sets the nodal INJ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 smtClean="0"/>
              <a:t>Flow on line = vector product of </a:t>
            </a:r>
            <a:r>
              <a:rPr lang="en-US" kern="0" dirty="0" err="1" smtClean="0"/>
              <a:t>ptdf</a:t>
            </a:r>
            <a:r>
              <a:rPr lang="en-US" kern="0" dirty="0" smtClean="0"/>
              <a:t> row and </a:t>
            </a:r>
            <a:r>
              <a:rPr lang="en-US" kern="0" dirty="0" err="1" smtClean="0"/>
              <a:t>inj</a:t>
            </a:r>
            <a:r>
              <a:rPr lang="en-US" kern="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 smtClean="0"/>
              <a:t>Upper and lower limits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 smtClean="0"/>
              <a:t>Slack balances all injections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kern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80931238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1778603" y="5364733"/>
                <a:ext cx="8634796" cy="74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/>
                                </a:rPr>
                                <m:t>𝐺</m:t>
                              </m:r>
                              <m:r>
                                <a:rPr lang="de-DE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de-DE" sz="160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/>
                                </a:rPr>
                                <m:t>𝑄</m:t>
                              </m:r>
                            </m:sup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de-DE" sz="1600" i="1">
                                  <a:latin typeface="Cambria Math"/>
                                </a:rPr>
                                <m:t>𝑄𝑑𝑄</m:t>
                              </m:r>
                            </m:e>
                          </m:nary>
                          <m:r>
                            <a:rPr lang="de-DE" sz="16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/>
                                </a:rPr>
                                <m:t>𝐺</m:t>
                              </m:r>
                            </m:sup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𝑚𝑐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de-DE" sz="1600" i="1">
                                  <a:latin typeface="Cambria Math"/>
                                </a:rPr>
                                <m:t>𝑑𝐺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𝑑𝑒𝑚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+0.5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𝑑𝑒𝑚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𝑑𝑒𝑚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𝑠𝑢𝑝𝑝𝑙𝑦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+0.5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𝑠𝑢𝑝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𝑠𝑢𝑝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03" y="5364733"/>
                <a:ext cx="8634796" cy="741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7" descr="Diagonal hell nach unten"/>
          <p:cNvSpPr>
            <a:spLocks/>
          </p:cNvSpPr>
          <p:nvPr/>
        </p:nvSpPr>
        <p:spPr bwMode="auto">
          <a:xfrm>
            <a:off x="2511955" y="1931990"/>
            <a:ext cx="3329517" cy="2674937"/>
          </a:xfrm>
          <a:custGeom>
            <a:avLst/>
            <a:gdLst>
              <a:gd name="T0" fmla="*/ 0 w 10015"/>
              <a:gd name="T1" fmla="*/ 0 h 10593"/>
              <a:gd name="T2" fmla="*/ 2147483647 w 10015"/>
              <a:gd name="T3" fmla="*/ 2147483647 h 10593"/>
              <a:gd name="T4" fmla="*/ 2147483647 w 10015"/>
              <a:gd name="T5" fmla="*/ 2147483647 h 10593"/>
              <a:gd name="T6" fmla="*/ 2147483647 w 10015"/>
              <a:gd name="T7" fmla="*/ 2147483647 h 10593"/>
              <a:gd name="T8" fmla="*/ 0 w 10015"/>
              <a:gd name="T9" fmla="*/ 0 h 105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15"/>
              <a:gd name="T16" fmla="*/ 0 h 10593"/>
              <a:gd name="T17" fmla="*/ 10015 w 10015"/>
              <a:gd name="T18" fmla="*/ 10593 h 105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15" h="10593">
                <a:moveTo>
                  <a:pt x="0" y="0"/>
                </a:moveTo>
                <a:lnTo>
                  <a:pt x="10000" y="6218"/>
                </a:lnTo>
                <a:cubicBezTo>
                  <a:pt x="9991" y="7643"/>
                  <a:pt x="10023" y="9168"/>
                  <a:pt x="10014" y="10593"/>
                </a:cubicBezTo>
                <a:lnTo>
                  <a:pt x="41" y="10503"/>
                </a:lnTo>
                <a:cubicBezTo>
                  <a:pt x="27" y="7052"/>
                  <a:pt x="14" y="3451"/>
                  <a:pt x="0" y="0"/>
                </a:cubicBezTo>
                <a:close/>
              </a:path>
            </a:pathLst>
          </a:custGeom>
          <a:solidFill>
            <a:srgbClr val="00924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Freeform 7" descr="Diagonal hell nach unten"/>
          <p:cNvSpPr>
            <a:spLocks/>
          </p:cNvSpPr>
          <p:nvPr/>
        </p:nvSpPr>
        <p:spPr bwMode="auto">
          <a:xfrm>
            <a:off x="2525712" y="1943102"/>
            <a:ext cx="3324358" cy="2525713"/>
          </a:xfrm>
          <a:custGeom>
            <a:avLst/>
            <a:gdLst>
              <a:gd name="T0" fmla="*/ 0 w 1860"/>
              <a:gd name="T1" fmla="*/ 0 h 1679"/>
              <a:gd name="T2" fmla="*/ 2147483647 w 1860"/>
              <a:gd name="T3" fmla="*/ 2147483647 h 1679"/>
              <a:gd name="T4" fmla="*/ 2147483647 w 1860"/>
              <a:gd name="T5" fmla="*/ 2147483647 h 1679"/>
              <a:gd name="T6" fmla="*/ 2147483647 w 1860"/>
              <a:gd name="T7" fmla="*/ 2147483647 h 1679"/>
              <a:gd name="T8" fmla="*/ 2147483647 w 1860"/>
              <a:gd name="T9" fmla="*/ 2147483647 h 1679"/>
              <a:gd name="T10" fmla="*/ 2147483647 w 1860"/>
              <a:gd name="T11" fmla="*/ 2147483647 h 1679"/>
              <a:gd name="T12" fmla="*/ 0 w 1860"/>
              <a:gd name="T13" fmla="*/ 2147483647 h 1679"/>
              <a:gd name="T14" fmla="*/ 0 w 1860"/>
              <a:gd name="T15" fmla="*/ 0 h 16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60"/>
              <a:gd name="T25" fmla="*/ 0 h 1679"/>
              <a:gd name="T26" fmla="*/ 1860 w 1860"/>
              <a:gd name="T27" fmla="*/ 1679 h 16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60" h="1679">
                <a:moveTo>
                  <a:pt x="0" y="0"/>
                </a:moveTo>
                <a:lnTo>
                  <a:pt x="1860" y="1044"/>
                </a:lnTo>
                <a:lnTo>
                  <a:pt x="1270" y="1044"/>
                </a:lnTo>
                <a:lnTo>
                  <a:pt x="1270" y="1407"/>
                </a:lnTo>
                <a:lnTo>
                  <a:pt x="454" y="1407"/>
                </a:lnTo>
                <a:lnTo>
                  <a:pt x="454" y="1679"/>
                </a:lnTo>
                <a:lnTo>
                  <a:pt x="0" y="1679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009242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 Welfare </a:t>
            </a:r>
            <a:r>
              <a:rPr lang="en-US" dirty="0" smtClean="0"/>
              <a:t>Maximization</a:t>
            </a: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1143001" y="295858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143001" y="311574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1143001" y="308241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1143001" y="305859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2525713" y="1535115"/>
            <a:ext cx="3440" cy="3068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2525713" y="4603750"/>
            <a:ext cx="6160294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2525713" y="1943100"/>
            <a:ext cx="5675313" cy="266065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>
            <a:off x="1961622" y="1412875"/>
            <a:ext cx="105423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100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sp>
        <p:nvSpPr>
          <p:cNvPr id="21518" name="Text Box 12"/>
          <p:cNvSpPr txBox="1">
            <a:spLocks noChangeArrowheads="1"/>
          </p:cNvSpPr>
          <p:nvPr/>
        </p:nvSpPr>
        <p:spPr bwMode="auto">
          <a:xfrm>
            <a:off x="7932739" y="4675190"/>
            <a:ext cx="245414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GB" sz="1100">
                <a:solidFill>
                  <a:srgbClr val="000000"/>
                </a:solidFill>
                <a:latin typeface="Arial" charset="0"/>
              </a:rPr>
              <a:t>Demand; Supply</a:t>
            </a:r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 flipV="1">
            <a:off x="3337455" y="4059238"/>
            <a:ext cx="3440" cy="544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3337455" y="4059240"/>
            <a:ext cx="145838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5"/>
          <p:cNvSpPr>
            <a:spLocks noChangeShapeType="1"/>
          </p:cNvSpPr>
          <p:nvPr/>
        </p:nvSpPr>
        <p:spPr bwMode="auto">
          <a:xfrm flipV="1">
            <a:off x="4795838" y="3514726"/>
            <a:ext cx="3440" cy="544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6"/>
          <p:cNvSpPr>
            <a:spLocks noChangeShapeType="1"/>
          </p:cNvSpPr>
          <p:nvPr/>
        </p:nvSpPr>
        <p:spPr bwMode="auto">
          <a:xfrm>
            <a:off x="4795838" y="3514725"/>
            <a:ext cx="488421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7"/>
          <p:cNvSpPr>
            <a:spLocks noChangeShapeType="1"/>
          </p:cNvSpPr>
          <p:nvPr/>
        </p:nvSpPr>
        <p:spPr bwMode="auto">
          <a:xfrm>
            <a:off x="5284259" y="2693990"/>
            <a:ext cx="172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18"/>
          <p:cNvSpPr>
            <a:spLocks noChangeShapeType="1"/>
          </p:cNvSpPr>
          <p:nvPr/>
        </p:nvSpPr>
        <p:spPr bwMode="auto">
          <a:xfrm>
            <a:off x="5201709" y="3514725"/>
            <a:ext cx="1537494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19"/>
          <p:cNvSpPr>
            <a:spLocks noChangeShapeType="1"/>
          </p:cNvSpPr>
          <p:nvPr/>
        </p:nvSpPr>
        <p:spPr bwMode="auto">
          <a:xfrm flipV="1">
            <a:off x="6739202" y="2354263"/>
            <a:ext cx="3440" cy="1160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Text Box 20"/>
          <p:cNvSpPr txBox="1">
            <a:spLocks noChangeArrowheads="1"/>
          </p:cNvSpPr>
          <p:nvPr/>
        </p:nvSpPr>
        <p:spPr bwMode="auto">
          <a:xfrm>
            <a:off x="6708247" y="2025652"/>
            <a:ext cx="227356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GB" sz="1200">
                <a:solidFill>
                  <a:srgbClr val="000000"/>
                </a:solidFill>
                <a:latin typeface="Arial" charset="0"/>
              </a:rPr>
              <a:t>merit order</a:t>
            </a:r>
          </a:p>
          <a:p>
            <a:endParaRPr lang="en-GB" sz="1200">
              <a:solidFill>
                <a:srgbClr val="000000"/>
              </a:solidFill>
              <a:latin typeface="Arial" charset="0"/>
            </a:endParaRPr>
          </a:p>
          <a:p>
            <a:r>
              <a:rPr lang="en-GB" sz="120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GB" sz="1400" baseline="-2500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GB" sz="1200">
                <a:solidFill>
                  <a:srgbClr val="000000"/>
                </a:solidFill>
                <a:latin typeface="Arial" charset="0"/>
              </a:rPr>
              <a:t>(g)</a:t>
            </a:r>
            <a:endParaRPr lang="de-DE" sz="1200"/>
          </a:p>
        </p:txBody>
      </p:sp>
      <p:sp>
        <p:nvSpPr>
          <p:cNvPr id="21527" name="Line 21"/>
          <p:cNvSpPr>
            <a:spLocks noChangeShapeType="1"/>
          </p:cNvSpPr>
          <p:nvPr/>
        </p:nvSpPr>
        <p:spPr bwMode="auto">
          <a:xfrm flipH="1">
            <a:off x="2525712" y="3516313"/>
            <a:ext cx="332435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3" descr="Diagonal weit nach oben"/>
          <p:cNvSpPr>
            <a:spLocks/>
          </p:cNvSpPr>
          <p:nvPr/>
        </p:nvSpPr>
        <p:spPr bwMode="auto">
          <a:xfrm>
            <a:off x="2520555" y="3514726"/>
            <a:ext cx="3329517" cy="1089025"/>
          </a:xfrm>
          <a:custGeom>
            <a:avLst/>
            <a:gdLst>
              <a:gd name="T0" fmla="*/ 0 w 10000"/>
              <a:gd name="T1" fmla="*/ 2147483647 h 10028"/>
              <a:gd name="T2" fmla="*/ 2147483647 w 10000"/>
              <a:gd name="T3" fmla="*/ 2147483647 h 10028"/>
              <a:gd name="T4" fmla="*/ 2147483647 w 10000"/>
              <a:gd name="T5" fmla="*/ 2147483647 h 10028"/>
              <a:gd name="T6" fmla="*/ 2147483647 w 10000"/>
              <a:gd name="T7" fmla="*/ 0 h 10028"/>
              <a:gd name="T8" fmla="*/ 2147483647 w 10000"/>
              <a:gd name="T9" fmla="*/ 0 h 10028"/>
              <a:gd name="T10" fmla="*/ 2147483647 w 10000"/>
              <a:gd name="T11" fmla="*/ 2147483647 h 10028"/>
              <a:gd name="T12" fmla="*/ 2147483647 w 10000"/>
              <a:gd name="T13" fmla="*/ 2147483647 h 10028"/>
              <a:gd name="T14" fmla="*/ 2147483647 w 10000"/>
              <a:gd name="T15" fmla="*/ 2147483647 h 10028"/>
              <a:gd name="T16" fmla="*/ 2147483647 w 10000"/>
              <a:gd name="T17" fmla="*/ 2147483647 h 10028"/>
              <a:gd name="T18" fmla="*/ 0 w 10000"/>
              <a:gd name="T19" fmla="*/ 2147483647 h 100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000"/>
              <a:gd name="T31" fmla="*/ 0 h 10028"/>
              <a:gd name="T32" fmla="*/ 10000 w 10000"/>
              <a:gd name="T33" fmla="*/ 10028 h 100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000" h="10028">
                <a:moveTo>
                  <a:pt x="0" y="10000"/>
                </a:moveTo>
                <a:cubicBezTo>
                  <a:pt x="215" y="9862"/>
                  <a:pt x="86" y="9918"/>
                  <a:pt x="386" y="9918"/>
                </a:cubicBezTo>
                <a:lnTo>
                  <a:pt x="10000" y="10028"/>
                </a:lnTo>
                <a:lnTo>
                  <a:pt x="10000" y="0"/>
                </a:lnTo>
                <a:lnTo>
                  <a:pt x="6835" y="0"/>
                </a:lnTo>
                <a:lnTo>
                  <a:pt x="6835" y="5021"/>
                </a:lnTo>
                <a:lnTo>
                  <a:pt x="2457" y="5021"/>
                </a:lnTo>
                <a:lnTo>
                  <a:pt x="2457" y="8784"/>
                </a:lnTo>
                <a:lnTo>
                  <a:pt x="21" y="8784"/>
                </a:lnTo>
                <a:cubicBezTo>
                  <a:pt x="14" y="9189"/>
                  <a:pt x="7" y="9595"/>
                  <a:pt x="0" y="10000"/>
                </a:cubicBezTo>
                <a:close/>
              </a:path>
            </a:pathLst>
          </a:custGeom>
          <a:pattFill prst="wdUpDiag">
            <a:fgClr>
              <a:srgbClr val="CC33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6739204" y="2354265"/>
            <a:ext cx="146182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Rectangle 26" descr="Diagonal weit nach oben"/>
          <p:cNvSpPr>
            <a:spLocks noChangeArrowheads="1"/>
          </p:cNvSpPr>
          <p:nvPr/>
        </p:nvSpPr>
        <p:spPr bwMode="auto">
          <a:xfrm>
            <a:off x="8023888" y="1709739"/>
            <a:ext cx="209815" cy="206375"/>
          </a:xfrm>
          <a:prstGeom prst="rect">
            <a:avLst/>
          </a:prstGeom>
          <a:pattFill prst="wdUpDiag">
            <a:fgClr>
              <a:srgbClr val="CC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1531" name="Rectangle 27" descr="Diagonal hell nach unten"/>
          <p:cNvSpPr>
            <a:spLocks noChangeArrowheads="1"/>
          </p:cNvSpPr>
          <p:nvPr/>
        </p:nvSpPr>
        <p:spPr bwMode="auto">
          <a:xfrm>
            <a:off x="8025607" y="1268415"/>
            <a:ext cx="208095" cy="204787"/>
          </a:xfrm>
          <a:prstGeom prst="rect">
            <a:avLst/>
          </a:prstGeom>
          <a:pattFill prst="wdDnDiag">
            <a:fgClr>
              <a:srgbClr val="009242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8596579" y="1709740"/>
            <a:ext cx="245242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e-DE" sz="1100">
                <a:solidFill>
                  <a:srgbClr val="000000"/>
                </a:solidFill>
                <a:latin typeface="Arial" charset="0"/>
              </a:rPr>
              <a:t>Marginal costs of total production</a:t>
            </a:r>
            <a:endParaRPr lang="de-DE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8596579" y="1281115"/>
            <a:ext cx="1250289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e-DE" sz="1100">
                <a:solidFill>
                  <a:srgbClr val="000000"/>
                </a:solidFill>
                <a:latin typeface="Arial" charset="0"/>
              </a:rPr>
              <a:t>Social welfare</a:t>
            </a:r>
            <a:endParaRPr lang="de-DE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V="1">
            <a:off x="4192192" y="2241552"/>
            <a:ext cx="325040" cy="4794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839634" y="1819277"/>
            <a:ext cx="225636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Demand curve</a:t>
            </a:r>
          </a:p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 p</a:t>
            </a:r>
            <a:r>
              <a:rPr lang="en-US" sz="1400" baseline="-25000">
                <a:solidFill>
                  <a:srgbClr val="000000"/>
                </a:solidFill>
                <a:latin typeface="Arial" charset="0"/>
              </a:rPr>
              <a:t>n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(d)</a:t>
            </a:r>
            <a:endParaRPr lang="en-US" sz="1200"/>
          </a:p>
        </p:txBody>
      </p:sp>
      <p:sp>
        <p:nvSpPr>
          <p:cNvPr id="44062" name="Text Box 32"/>
          <p:cNvSpPr txBox="1">
            <a:spLocks noChangeArrowheads="1"/>
          </p:cNvSpPr>
          <p:nvPr/>
        </p:nvSpPr>
        <p:spPr bwMode="auto">
          <a:xfrm>
            <a:off x="2647819" y="2787652"/>
            <a:ext cx="177310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e-DE" sz="1200" b="1">
                <a:latin typeface="Arial" charset="0"/>
              </a:rPr>
              <a:t>Consumer surplus</a:t>
            </a:r>
            <a:endParaRPr lang="de-DE"/>
          </a:p>
        </p:txBody>
      </p:sp>
      <p:sp>
        <p:nvSpPr>
          <p:cNvPr id="44063" name="Text Box 33"/>
          <p:cNvSpPr txBox="1">
            <a:spLocks noChangeArrowheads="1"/>
          </p:cNvSpPr>
          <p:nvPr/>
        </p:nvSpPr>
        <p:spPr bwMode="auto">
          <a:xfrm>
            <a:off x="2613423" y="3492501"/>
            <a:ext cx="177310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e-DE" sz="1200" b="1">
                <a:latin typeface="Arial" charset="0"/>
              </a:rPr>
              <a:t>Producer surplus</a:t>
            </a:r>
            <a:endParaRPr lang="de-DE"/>
          </a:p>
        </p:txBody>
      </p:sp>
      <p:sp>
        <p:nvSpPr>
          <p:cNvPr id="21538" name="Text Box 35"/>
          <p:cNvSpPr txBox="1">
            <a:spLocks noChangeArrowheads="1"/>
          </p:cNvSpPr>
          <p:nvPr/>
        </p:nvSpPr>
        <p:spPr bwMode="auto">
          <a:xfrm>
            <a:off x="1844676" y="3429000"/>
            <a:ext cx="97512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e-DE" sz="1400" i="1">
                <a:solidFill>
                  <a:srgbClr val="000000"/>
                </a:solidFill>
                <a:latin typeface="Arial" charset="0"/>
              </a:rPr>
              <a:t>p</a:t>
            </a:r>
            <a:r>
              <a:rPr lang="de-DE" sz="1400" i="1" baseline="-25000">
                <a:solidFill>
                  <a:srgbClr val="000000"/>
                </a:solidFill>
                <a:latin typeface="Arial" charset="0"/>
              </a:rPr>
              <a:t>n</a:t>
            </a:r>
            <a:r>
              <a:rPr lang="de-DE" sz="1400" i="1" baseline="30000">
                <a:solidFill>
                  <a:srgbClr val="000000"/>
                </a:solidFill>
                <a:latin typeface="Arial" charset="0"/>
              </a:rPr>
              <a:t>opt</a:t>
            </a:r>
            <a:endParaRPr lang="de-DE" sz="3200"/>
          </a:p>
        </p:txBody>
      </p:sp>
      <p:sp>
        <p:nvSpPr>
          <p:cNvPr id="21539" name="Text Box 37"/>
          <p:cNvSpPr txBox="1">
            <a:spLocks noChangeArrowheads="1"/>
          </p:cNvSpPr>
          <p:nvPr/>
        </p:nvSpPr>
        <p:spPr bwMode="auto">
          <a:xfrm>
            <a:off x="5667774" y="4581525"/>
            <a:ext cx="975121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e-DE" sz="1400" i="1">
                <a:solidFill>
                  <a:srgbClr val="000000"/>
                </a:solidFill>
                <a:latin typeface="Arial" charset="0"/>
              </a:rPr>
              <a:t>d</a:t>
            </a:r>
            <a:r>
              <a:rPr lang="de-DE" sz="1400" i="1" baseline="-25000">
                <a:solidFill>
                  <a:srgbClr val="000000"/>
                </a:solidFill>
                <a:latin typeface="Arial" charset="0"/>
              </a:rPr>
              <a:t>n</a:t>
            </a:r>
            <a:r>
              <a:rPr lang="de-DE" sz="1400" i="1" baseline="30000">
                <a:solidFill>
                  <a:srgbClr val="000000"/>
                </a:solidFill>
                <a:latin typeface="Arial" charset="0"/>
              </a:rPr>
              <a:t>opt</a:t>
            </a:r>
            <a:endParaRPr lang="de-DE" sz="3200"/>
          </a:p>
        </p:txBody>
      </p:sp>
      <p:sp>
        <p:nvSpPr>
          <p:cNvPr id="41" name="Rechteck 40"/>
          <p:cNvSpPr>
            <a:spLocks noChangeArrowheads="1"/>
          </p:cNvSpPr>
          <p:nvPr/>
        </p:nvSpPr>
        <p:spPr bwMode="auto">
          <a:xfrm>
            <a:off x="1753126" y="5248275"/>
            <a:ext cx="8633756" cy="971552"/>
          </a:xfrm>
          <a:prstGeom prst="rect">
            <a:avLst/>
          </a:prstGeom>
          <a:noFill/>
          <a:ln w="25400">
            <a:solidFill>
              <a:srgbClr val="00924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hteck 42"/>
          <p:cNvSpPr>
            <a:spLocks noChangeArrowheads="1"/>
          </p:cNvSpPr>
          <p:nvPr/>
        </p:nvSpPr>
        <p:spPr bwMode="auto">
          <a:xfrm>
            <a:off x="1844676" y="5364733"/>
            <a:ext cx="1724637" cy="690562"/>
          </a:xfrm>
          <a:prstGeom prst="rect">
            <a:avLst/>
          </a:prstGeom>
          <a:noFill/>
          <a:ln w="25400">
            <a:solidFill>
              <a:srgbClr val="00924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hteck 43"/>
          <p:cNvSpPr>
            <a:spLocks noChangeArrowheads="1"/>
          </p:cNvSpPr>
          <p:nvPr/>
        </p:nvSpPr>
        <p:spPr bwMode="auto">
          <a:xfrm>
            <a:off x="3569313" y="5364733"/>
            <a:ext cx="1374753" cy="690562"/>
          </a:xfrm>
          <a:prstGeom prst="rect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hteck 44"/>
          <p:cNvSpPr>
            <a:spLocks noChangeArrowheads="1"/>
          </p:cNvSpPr>
          <p:nvPr/>
        </p:nvSpPr>
        <p:spPr bwMode="auto">
          <a:xfrm>
            <a:off x="7513905" y="5358384"/>
            <a:ext cx="2683231" cy="690562"/>
          </a:xfrm>
          <a:prstGeom prst="rect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hteck 45"/>
          <p:cNvSpPr>
            <a:spLocks noChangeArrowheads="1"/>
          </p:cNvSpPr>
          <p:nvPr/>
        </p:nvSpPr>
        <p:spPr bwMode="auto">
          <a:xfrm>
            <a:off x="5172075" y="5358383"/>
            <a:ext cx="2341830" cy="690562"/>
          </a:xfrm>
          <a:prstGeom prst="rect">
            <a:avLst/>
          </a:prstGeom>
          <a:noFill/>
          <a:ln w="25400">
            <a:solidFill>
              <a:srgbClr val="00924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5994"/>
      </p:ext>
    </p:extLst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039" grpId="0" animBg="1"/>
      <p:bldP spid="44054" grpId="0" animBg="1"/>
      <p:bldP spid="44062" grpId="0"/>
      <p:bldP spid="44063" grpId="0"/>
      <p:bldP spid="41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Ehrenmann</a:t>
            </a:r>
            <a:r>
              <a:rPr lang="en-US" dirty="0" smtClean="0"/>
              <a:t>, </a:t>
            </a:r>
            <a:r>
              <a:rPr lang="en-US" dirty="0" err="1" smtClean="0"/>
              <a:t>Smeers</a:t>
            </a:r>
            <a:r>
              <a:rPr lang="en-US" dirty="0" smtClean="0"/>
              <a:t>: The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17" y="1320800"/>
            <a:ext cx="4610934" cy="5113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Welfare Maximization: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Overall Variable Q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 demand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And supply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Underlying Grid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Constraints for lines 1-6 and 2-5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Different Constraints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regarding market zones,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Market prices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line capacities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824" y="1198562"/>
            <a:ext cx="3362325" cy="33051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74" y="4787899"/>
            <a:ext cx="5618026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26154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Overview/outlook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Load Flow Calculation based on a cleared market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Active power: commodity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Reactive Power</a:t>
            </a:r>
            <a:r>
              <a:rPr lang="en-US" dirty="0"/>
              <a:t>: Ancillary service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Load Flow in the Market Clearing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Physical </a:t>
            </a:r>
            <a:r>
              <a:rPr lang="en-US" dirty="0" smtClean="0"/>
              <a:t>Flows </a:t>
            </a:r>
            <a:r>
              <a:rPr lang="en-US" dirty="0" smtClean="0"/>
              <a:t>as constraint in the model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Homework 3</a:t>
            </a:r>
            <a:r>
              <a:rPr lang="en-US" dirty="0" smtClean="0"/>
              <a:t>: </a:t>
            </a:r>
            <a:r>
              <a:rPr lang="en-US" b="0" dirty="0" err="1" smtClean="0"/>
              <a:t>Ehremann</a:t>
            </a:r>
            <a:r>
              <a:rPr lang="en-US" b="0" dirty="0" smtClean="0"/>
              <a:t>, </a:t>
            </a:r>
            <a:r>
              <a:rPr lang="en-US" b="0" dirty="0" err="1" smtClean="0"/>
              <a:t>Smeers</a:t>
            </a:r>
            <a:r>
              <a:rPr lang="en-US" b="0" dirty="0" smtClean="0"/>
              <a:t> as example of how different implementations yields different 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30544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Agenda - Lecture 5</a:t>
            </a: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22375" y="1422859"/>
            <a:ext cx="9207500" cy="430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546100" indent="-457200" eaLnBrk="0" hangingPunct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kern="0" dirty="0" smtClean="0">
                <a:solidFill>
                  <a:srgbClr val="1F317F"/>
                </a:solidFill>
              </a:rPr>
              <a:t>Physical Grid Constraints - </a:t>
            </a:r>
            <a:r>
              <a:rPr lang="en-US" sz="2000" b="1" kern="0" dirty="0">
                <a:solidFill>
                  <a:srgbClr val="1F317F"/>
                </a:solidFill>
              </a:rPr>
              <a:t>Overview</a:t>
            </a:r>
            <a:endParaRPr lang="en-US" sz="2000" b="1" kern="0" dirty="0" smtClean="0">
              <a:solidFill>
                <a:srgbClr val="1F317F"/>
              </a:solidFill>
            </a:endParaRPr>
          </a:p>
          <a:p>
            <a:pPr marL="546100" indent="-457200" eaLnBrk="0" hangingPunct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kern="0" dirty="0" smtClean="0">
                <a:solidFill>
                  <a:srgbClr val="1F317F"/>
                </a:solidFill>
              </a:rPr>
              <a:t>Physical Flows – General description</a:t>
            </a:r>
          </a:p>
          <a:p>
            <a:pPr marL="546100" indent="-457200" eaLnBrk="0" hangingPunct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kern="0" dirty="0" smtClean="0">
                <a:solidFill>
                  <a:srgbClr val="1F317F"/>
                </a:solidFill>
              </a:rPr>
              <a:t>Physical Flows – Mathematical description</a:t>
            </a:r>
            <a:endParaRPr lang="en-US" sz="2000" b="1" kern="0" dirty="0" smtClean="0">
              <a:solidFill>
                <a:srgbClr val="1F317F"/>
              </a:solidFill>
            </a:endParaRPr>
          </a:p>
          <a:p>
            <a:pPr marL="546100" indent="-457200" eaLnBrk="0" hangingPunct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kern="0" dirty="0" smtClean="0">
                <a:solidFill>
                  <a:srgbClr val="1F317F"/>
                </a:solidFill>
              </a:rPr>
              <a:t>Modeling – DC Load Flow implementation </a:t>
            </a:r>
            <a:endParaRPr lang="en-US" sz="2000" b="1" kern="0" dirty="0" smtClean="0">
              <a:solidFill>
                <a:srgbClr val="1F317F"/>
              </a:solidFill>
            </a:endParaRPr>
          </a:p>
          <a:p>
            <a:pPr marL="88900" eaLnBrk="0" hangingPunct="0">
              <a:lnSpc>
                <a:spcPct val="150000"/>
              </a:lnSpc>
              <a:spcAft>
                <a:spcPts val="600"/>
              </a:spcAft>
              <a:defRPr/>
            </a:pPr>
            <a:endParaRPr lang="de-DE" sz="2000" b="1" kern="0" dirty="0">
              <a:solidFill>
                <a:srgbClr val="1F317F"/>
              </a:solidFill>
            </a:endParaRPr>
          </a:p>
          <a:p>
            <a:pPr marL="546100" indent="-457200" eaLnBrk="0" hangingPunct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kern="0" dirty="0" smtClean="0">
                <a:solidFill>
                  <a:srgbClr val="1F317F"/>
                </a:solidFill>
              </a:rPr>
              <a:t>Exercise</a:t>
            </a:r>
            <a:r>
              <a:rPr lang="de-DE" sz="2000" b="1" kern="0" dirty="0" smtClean="0">
                <a:solidFill>
                  <a:srgbClr val="1F317F"/>
                </a:solidFill>
              </a:rPr>
              <a:t> </a:t>
            </a:r>
            <a:r>
              <a:rPr lang="de-DE" sz="2000" b="1" kern="0" dirty="0" smtClean="0">
                <a:solidFill>
                  <a:srgbClr val="1F317F"/>
                </a:solidFill>
              </a:rPr>
              <a:t>– Revision </a:t>
            </a:r>
            <a:r>
              <a:rPr lang="de-DE" sz="2000" b="1" kern="0" dirty="0" err="1" smtClean="0">
                <a:solidFill>
                  <a:srgbClr val="1F317F"/>
                </a:solidFill>
              </a:rPr>
              <a:t>and</a:t>
            </a:r>
            <a:r>
              <a:rPr lang="de-DE" sz="2000" b="1" kern="0" dirty="0" smtClean="0">
                <a:solidFill>
                  <a:srgbClr val="1F317F"/>
                </a:solidFill>
              </a:rPr>
              <a:t> Data-handling </a:t>
            </a:r>
            <a:endParaRPr lang="en-US" sz="2000" b="1" kern="0" dirty="0" smtClean="0">
              <a:solidFill>
                <a:srgbClr val="1F31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Flow - 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16" y="1320800"/>
            <a:ext cx="6914335" cy="5113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Commercial vs. Physical Flows: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Assumption: Market is cleared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What are the resulting line flows</a:t>
            </a:r>
            <a:r>
              <a:rPr lang="en-US" dirty="0" smtClean="0"/>
              <a:t>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Flows according to the laws of physics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Topology taken into account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938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9388" lvl="1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51" y="1459305"/>
            <a:ext cx="4321707" cy="44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23" name="Object 2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Physical Grid </a:t>
            </a:r>
            <a:r>
              <a:rPr lang="en-US" dirty="0" smtClean="0"/>
              <a:t>Constraints - </a:t>
            </a:r>
            <a:r>
              <a:rPr lang="en-US" dirty="0" smtClean="0"/>
              <a:t>Electricity </a:t>
            </a:r>
            <a:r>
              <a:rPr lang="en-US" dirty="0"/>
              <a:t>Markets</a:t>
            </a:r>
            <a:endParaRPr lang="en-US" b="0" dirty="0" smtClean="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gray">
          <a:xfrm>
            <a:off x="3339790" y="1699219"/>
            <a:ext cx="7358374" cy="1159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bIns="0" anchor="t" anchorCtr="0"/>
          <a:lstStyle/>
          <a:p>
            <a:pPr marL="168275" indent="-168275">
              <a:buClr>
                <a:schemeClr val="tx2"/>
              </a:buClr>
            </a:pPr>
            <a:r>
              <a:rPr lang="en-US" sz="1200" b="1" dirty="0">
                <a:cs typeface="Arial" charset="0"/>
              </a:rPr>
              <a:t>Single price for all nodes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Market dispatch for entire network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Only supply and demand goes into the optimization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No transmission network 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included (“copper plate”)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Congested lines no constraint 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for the market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Congestions are dealt in an ex-post analysis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 redispatch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1" name="Rectangle 3"/>
          <p:cNvSpPr>
            <a:spLocks noChangeArrowheads="1"/>
          </p:cNvSpPr>
          <p:nvPr/>
        </p:nvSpPr>
        <p:spPr bwMode="auto">
          <a:xfrm>
            <a:off x="1493837" y="1701938"/>
            <a:ext cx="1701800" cy="115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9A2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 dirty="0">
                <a:solidFill>
                  <a:srgbClr val="1F317F"/>
                </a:solidFill>
              </a:rPr>
              <a:t>Uniform</a:t>
            </a:r>
          </a:p>
          <a:p>
            <a:pPr algn="ctr"/>
            <a:r>
              <a:rPr lang="en-US" sz="1600" b="1" i="1" dirty="0">
                <a:solidFill>
                  <a:srgbClr val="1F317F"/>
                </a:solidFill>
              </a:rPr>
              <a:t>Pricing</a:t>
            </a:r>
          </a:p>
        </p:txBody>
      </p:sp>
      <p:sp>
        <p:nvSpPr>
          <p:cNvPr id="10257" name="Line 20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93839" y="6110869"/>
            <a:ext cx="9204325" cy="0"/>
          </a:xfrm>
          <a:prstGeom prst="line">
            <a:avLst/>
          </a:prstGeom>
          <a:noFill/>
          <a:ln w="25400">
            <a:solidFill>
              <a:srgbClr val="79A2B3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1493838" y="1157450"/>
            <a:ext cx="1700986" cy="35527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tIns="54000" bIns="54000" anchor="b">
            <a:spAutoFit/>
          </a:bodyPr>
          <a:lstStyle/>
          <a:p>
            <a:endParaRPr lang="de-DE" sz="1600" b="1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3473605" y="1157450"/>
            <a:ext cx="7224558" cy="35527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tx2"/>
            </a:outerShdw>
          </a:effectLst>
        </p:spPr>
        <p:txBody>
          <a:bodyPr wrap="square" tIns="54000" bIns="54000" anchor="b">
            <a:spAutoFit/>
          </a:bodyPr>
          <a:lstStyle/>
          <a:p>
            <a:endParaRPr lang="de-DE" sz="1600" b="1" dirty="0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3271211" y="1699219"/>
            <a:ext cx="125413" cy="1159726"/>
          </a:xfrm>
          <a:prstGeom prst="homePlate">
            <a:avLst>
              <a:gd name="adj" fmla="val 100000"/>
            </a:avLst>
          </a:prstGeom>
          <a:solidFill>
            <a:srgbClr val="D2E0E6"/>
          </a:solidFill>
          <a:ln w="9525" algn="ctr">
            <a:solidFill>
              <a:srgbClr val="D2E0E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3339790" y="3231933"/>
            <a:ext cx="7358374" cy="1159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bIns="0" anchor="t" anchorCtr="0"/>
          <a:lstStyle/>
          <a:p>
            <a:pPr marL="168275" indent="-168275">
              <a:buClr>
                <a:schemeClr val="tx2"/>
              </a:buClr>
            </a:pPr>
            <a:r>
              <a:rPr lang="en-US" sz="1200" b="1" dirty="0" smtClean="0">
                <a:cs typeface="Arial" charset="0"/>
              </a:rPr>
              <a:t>Multiple Zones 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Separation of market in several zones with nodes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Only Exchange constraints between zones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Zones according to congested lines (if possible)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Feasible solution if all congestions in between zones, redispatch otherwise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Example: </a:t>
            </a:r>
            <a:r>
              <a:rPr lang="en-US" sz="1200" dirty="0" err="1" smtClean="0">
                <a:solidFill>
                  <a:srgbClr val="000000"/>
                </a:solidFill>
                <a:latin typeface="Arial"/>
              </a:rPr>
              <a:t>Nordpool</a:t>
            </a: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 market, Essentially EU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93837" y="3234652"/>
            <a:ext cx="1701800" cy="115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9A2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 dirty="0">
                <a:solidFill>
                  <a:srgbClr val="1F317F"/>
                </a:solidFill>
              </a:rPr>
              <a:t>Zonal</a:t>
            </a:r>
            <a:br>
              <a:rPr lang="en-US" sz="1600" b="1" i="1" dirty="0">
                <a:solidFill>
                  <a:srgbClr val="1F317F"/>
                </a:solidFill>
              </a:rPr>
            </a:br>
            <a:r>
              <a:rPr lang="en-US" sz="1600" b="1" i="1" dirty="0">
                <a:solidFill>
                  <a:srgbClr val="1F317F"/>
                </a:solidFill>
              </a:rPr>
              <a:t>Pricing</a:t>
            </a: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3271211" y="3236751"/>
            <a:ext cx="125413" cy="1150093"/>
          </a:xfrm>
          <a:prstGeom prst="homePlate">
            <a:avLst>
              <a:gd name="adj" fmla="val 100000"/>
            </a:avLst>
          </a:prstGeom>
          <a:solidFill>
            <a:srgbClr val="D2E0E6"/>
          </a:solidFill>
          <a:ln w="9525" algn="ctr">
            <a:solidFill>
              <a:srgbClr val="D2E0E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501776" y="4578154"/>
            <a:ext cx="9204325" cy="0"/>
          </a:xfrm>
          <a:prstGeom prst="line">
            <a:avLst/>
          </a:prstGeom>
          <a:noFill/>
          <a:ln w="9525">
            <a:solidFill>
              <a:srgbClr val="D2E0E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gray">
          <a:xfrm>
            <a:off x="3339790" y="4764647"/>
            <a:ext cx="7358374" cy="1159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0" bIns="0" anchor="t" anchorCtr="0"/>
          <a:lstStyle/>
          <a:p>
            <a:pPr marL="168275" indent="-168275">
              <a:buClr>
                <a:schemeClr val="tx2"/>
              </a:buClr>
            </a:pPr>
            <a:r>
              <a:rPr lang="en-US" sz="1200" b="1" dirty="0" smtClean="0">
                <a:cs typeface="Arial" charset="0"/>
              </a:rPr>
              <a:t>Nodal markets 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Every nodes is its own market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Full transmission network is part of the market clearing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Congestions are part of the overall electricity price 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Better market dispatch as higher utilization of available transmission capacity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Arial"/>
              </a:rPr>
              <a:t>Example: PJM market</a:t>
            </a:r>
          </a:p>
          <a:p>
            <a:pPr marL="288925" lvl="1" indent="-174625">
              <a:buClr>
                <a:srgbClr val="1F317F"/>
              </a:buClr>
              <a:buSzPct val="100000"/>
              <a:buFont typeface="Arial"/>
              <a:buChar char="•"/>
            </a:pP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493837" y="4767366"/>
            <a:ext cx="1701800" cy="115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9A2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i="1" dirty="0" err="1">
                <a:solidFill>
                  <a:srgbClr val="1F317F"/>
                </a:solidFill>
              </a:rPr>
              <a:t>Locational</a:t>
            </a:r>
            <a:endParaRPr lang="en-US" sz="1600" b="1" i="1" dirty="0">
              <a:solidFill>
                <a:srgbClr val="1F317F"/>
              </a:solidFill>
            </a:endParaRPr>
          </a:p>
          <a:p>
            <a:pPr algn="ctr"/>
            <a:r>
              <a:rPr lang="en-US" sz="1600" b="1" i="1" dirty="0">
                <a:solidFill>
                  <a:srgbClr val="1F317F"/>
                </a:solidFill>
              </a:rPr>
              <a:t>Marginal</a:t>
            </a:r>
          </a:p>
          <a:p>
            <a:pPr algn="ctr"/>
            <a:r>
              <a:rPr lang="en-US" sz="1600" b="1" i="1" dirty="0">
                <a:solidFill>
                  <a:srgbClr val="1F317F"/>
                </a:solidFill>
              </a:rPr>
              <a:t>Pricing</a:t>
            </a: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3271211" y="4769465"/>
            <a:ext cx="125413" cy="1150093"/>
          </a:xfrm>
          <a:prstGeom prst="homePlate">
            <a:avLst>
              <a:gd name="adj" fmla="val 100000"/>
            </a:avLst>
          </a:prstGeom>
          <a:solidFill>
            <a:srgbClr val="D2E0E6"/>
          </a:solidFill>
          <a:ln w="9525" algn="ctr">
            <a:solidFill>
              <a:srgbClr val="D2E0E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1501776" y="3045440"/>
            <a:ext cx="9204325" cy="0"/>
          </a:xfrm>
          <a:prstGeom prst="line">
            <a:avLst/>
          </a:prstGeom>
          <a:noFill/>
          <a:ln w="9525">
            <a:solidFill>
              <a:srgbClr val="D2E0E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2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Flow - 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16" y="1320800"/>
            <a:ext cx="6914335" cy="5113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Commercial vs. Physical Flows: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Assumption: Market is cleared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What are the resulting line flows?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Flows according to the laws of physics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Topology taken into </a:t>
            </a:r>
            <a:r>
              <a:rPr lang="en-US" dirty="0" smtClean="0"/>
              <a:t>account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Economic Topics: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do we clear the market with line flows in mind?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Load Flow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Adjust the market result to account for line capacities?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Redispatch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Take Outages into account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N-1 Criterion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Technical Topics: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Ensure secure operation based on the actual grid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Balance reactive power demand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9388" lvl="1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951" y="1459305"/>
            <a:ext cx="4321707" cy="44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3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Derivation: Load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4295" y="1052513"/>
            <a:ext cx="9653870" cy="1566911"/>
          </a:xfrm>
        </p:spPr>
        <p:txBody>
          <a:bodyPr/>
          <a:lstStyle/>
          <a:p>
            <a:r>
              <a:rPr lang="en-US" dirty="0" smtClean="0"/>
              <a:t>Transport versus </a:t>
            </a:r>
            <a:r>
              <a:rPr lang="en-US" dirty="0" smtClean="0"/>
              <a:t>Load Flow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Flows are inverse proportional to “line resistance”</a:t>
            </a:r>
            <a:endParaRPr lang="en-US" b="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92" y="2619425"/>
            <a:ext cx="5509090" cy="33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3607" y="1683653"/>
            <a:ext cx="3824986" cy="432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23986" y="6306205"/>
            <a:ext cx="3188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/>
              <a:t>Source: </a:t>
            </a:r>
            <a:r>
              <a:rPr lang="de-DE" sz="1200" dirty="0" err="1">
                <a:sym typeface="Wingdings" pitchFamily="2" charset="2"/>
              </a:rPr>
              <a:t>Eßer</a:t>
            </a:r>
            <a:r>
              <a:rPr lang="de-DE" sz="1200" dirty="0">
                <a:sym typeface="Wingdings" pitchFamily="2" charset="2"/>
              </a:rPr>
              <a:t> et </a:t>
            </a:r>
            <a:r>
              <a:rPr lang="de-DE" sz="1200" dirty="0">
                <a:sym typeface="Wingdings" pitchFamily="2" charset="2"/>
              </a:rPr>
              <a:t>al. (2009).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5786211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Flows – Mathematical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Power Flow Equations: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0" dirty="0" smtClean="0"/>
              <a:t>S = P + </a:t>
            </a:r>
            <a:r>
              <a:rPr lang="en-US" b="0" dirty="0" err="1" smtClean="0"/>
              <a:t>jQ</a:t>
            </a:r>
            <a:r>
              <a:rPr lang="en-US" b="0" dirty="0"/>
              <a:t> </a:t>
            </a:r>
            <a:r>
              <a:rPr lang="en-US" b="0" dirty="0" smtClean="0"/>
              <a:t>	Apparent </a:t>
            </a:r>
            <a:r>
              <a:rPr lang="en-US" b="0" dirty="0"/>
              <a:t>Power = Active Power + Reactive </a:t>
            </a:r>
            <a:r>
              <a:rPr lang="en-US" b="0" dirty="0" smtClean="0"/>
              <a:t>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Z = R + </a:t>
            </a:r>
            <a:r>
              <a:rPr lang="en-US" b="0" dirty="0" err="1" smtClean="0"/>
              <a:t>jX</a:t>
            </a:r>
            <a:r>
              <a:rPr lang="en-US" b="0" dirty="0" smtClean="0"/>
              <a:t>	Impedance </a:t>
            </a:r>
            <a:r>
              <a:rPr lang="en-US" b="0" dirty="0"/>
              <a:t>= Resistance + Reactance </a:t>
            </a:r>
            <a:endParaRPr lang="en-US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smtClean="0"/>
              <a:t>Y = G + </a:t>
            </a:r>
            <a:r>
              <a:rPr lang="en-US" b="0" dirty="0" err="1" smtClean="0"/>
              <a:t>jB</a:t>
            </a:r>
            <a:r>
              <a:rPr lang="en-US" b="0" dirty="0"/>
              <a:t>	</a:t>
            </a:r>
            <a:r>
              <a:rPr lang="en-US" b="0" dirty="0" smtClean="0"/>
              <a:t>Admittance </a:t>
            </a:r>
            <a:r>
              <a:rPr lang="en-US" b="0" dirty="0"/>
              <a:t>= Conductance + </a:t>
            </a:r>
            <a:r>
              <a:rPr lang="en-US" b="0" dirty="0" smtClean="0"/>
              <a:t>Susceptance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/>
            <a:r>
              <a:rPr lang="en-US" b="0" dirty="0" smtClean="0"/>
              <a:t>To simplify the non-linear equations we make the following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Neglecting reactive power </a:t>
            </a:r>
            <a:r>
              <a:rPr lang="en-US" b="0" dirty="0" smtClean="0"/>
              <a:t>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Neglecting active power losses. </a:t>
            </a:r>
            <a:r>
              <a:rPr lang="en-US" b="0" dirty="0" smtClean="0"/>
              <a:t>We </a:t>
            </a:r>
            <a:r>
              <a:rPr lang="en-US" b="0" dirty="0"/>
              <a:t>assume that R </a:t>
            </a:r>
            <a:r>
              <a:rPr lang="en-US" b="0" dirty="0" smtClean="0"/>
              <a:t>&lt;&lt; </a:t>
            </a:r>
            <a:r>
              <a:rPr lang="en-US" b="0" dirty="0" err="1"/>
              <a:t>jX</a:t>
            </a:r>
            <a:r>
              <a:rPr lang="en-US" b="0" dirty="0"/>
              <a:t>, thus the impedances </a:t>
            </a:r>
            <a:r>
              <a:rPr lang="en-US" b="0" dirty="0" smtClean="0"/>
              <a:t>are given </a:t>
            </a:r>
            <a:r>
              <a:rPr lang="en-US" b="0" dirty="0"/>
              <a:t>as Z ≈ </a:t>
            </a:r>
            <a:r>
              <a:rPr lang="en-US" b="0" dirty="0" err="1"/>
              <a:t>jX</a:t>
            </a:r>
            <a:r>
              <a:rPr lang="en-US" b="0" dirty="0"/>
              <a:t> and Y ≈ </a:t>
            </a:r>
            <a:r>
              <a:rPr lang="en-US" b="0" dirty="0" err="1" smtClean="0"/>
              <a:t>jB</a:t>
            </a: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Voltage </a:t>
            </a:r>
            <a:r>
              <a:rPr lang="en-US" b="0" dirty="0"/>
              <a:t>angles are small (small angle approximation</a:t>
            </a:r>
            <a:r>
              <a:rPr lang="en-US" b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voltage profile is flat, meaning that the voltage amplitude is equal for all </a:t>
            </a:r>
            <a:r>
              <a:rPr lang="en-US" b="0" dirty="0" smtClean="0"/>
              <a:t>nodes</a:t>
            </a:r>
          </a:p>
          <a:p>
            <a:pPr marL="0" indent="0"/>
            <a:endParaRPr lang="en-US" b="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852" y="1402781"/>
            <a:ext cx="4870493" cy="1642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02" y="4740813"/>
            <a:ext cx="2878490" cy="12068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692" y="4740813"/>
            <a:ext cx="3006221" cy="112634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04082" y="4714134"/>
            <a:ext cx="3790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: Incidence Matrix (Topology)</a:t>
            </a:r>
          </a:p>
          <a:p>
            <a:r>
              <a:rPr lang="en-US" dirty="0" err="1" smtClean="0"/>
              <a:t>Bl</a:t>
            </a:r>
            <a:r>
              <a:rPr lang="en-US" dirty="0" smtClean="0"/>
              <a:t>: Susceptance of Line l</a:t>
            </a:r>
          </a:p>
          <a:p>
            <a:r>
              <a:rPr lang="en-US" b="1" dirty="0" err="1" smtClean="0"/>
              <a:t>Bd</a:t>
            </a:r>
            <a:r>
              <a:rPr lang="en-US" b="1" dirty="0" smtClean="0"/>
              <a:t>: </a:t>
            </a:r>
            <a:r>
              <a:rPr lang="en-US" dirty="0" err="1" smtClean="0"/>
              <a:t>lxl</a:t>
            </a:r>
            <a:r>
              <a:rPr lang="en-US" dirty="0" smtClean="0"/>
              <a:t> Matrix with line </a:t>
            </a:r>
            <a:r>
              <a:rPr lang="en-US" dirty="0" err="1" smtClean="0"/>
              <a:t>susceptance</a:t>
            </a:r>
            <a:r>
              <a:rPr lang="en-US" dirty="0" smtClean="0"/>
              <a:t> on the diagonal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98536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Flows – Mathematical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DC Load Flow Assumptions</a:t>
            </a:r>
            <a:r>
              <a:rPr lang="en-US" b="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Neglecting reactive power </a:t>
            </a:r>
            <a:r>
              <a:rPr lang="en-US" b="0" dirty="0" smtClean="0"/>
              <a:t>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Neglecting active power losses. </a:t>
            </a:r>
            <a:r>
              <a:rPr lang="en-US" b="0" dirty="0" smtClean="0"/>
              <a:t>We </a:t>
            </a:r>
            <a:r>
              <a:rPr lang="en-US" b="0" dirty="0"/>
              <a:t>assume that R </a:t>
            </a:r>
            <a:r>
              <a:rPr lang="en-US" b="0" dirty="0" smtClean="0"/>
              <a:t>&lt;&lt; </a:t>
            </a:r>
            <a:r>
              <a:rPr lang="en-US" b="0" dirty="0" err="1"/>
              <a:t>jX</a:t>
            </a:r>
            <a:r>
              <a:rPr lang="en-US" b="0" dirty="0"/>
              <a:t>, thus the impedances </a:t>
            </a:r>
            <a:r>
              <a:rPr lang="en-US" b="0" dirty="0" smtClean="0"/>
              <a:t>are given </a:t>
            </a:r>
            <a:r>
              <a:rPr lang="en-US" b="0" dirty="0"/>
              <a:t>as Z ≈ </a:t>
            </a:r>
            <a:r>
              <a:rPr lang="en-US" b="0" dirty="0" err="1"/>
              <a:t>jX</a:t>
            </a:r>
            <a:r>
              <a:rPr lang="en-US" b="0" dirty="0"/>
              <a:t> and Y ≈ </a:t>
            </a:r>
            <a:r>
              <a:rPr lang="en-US" b="0" dirty="0" err="1" smtClean="0"/>
              <a:t>jB</a:t>
            </a: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Voltage </a:t>
            </a:r>
            <a:r>
              <a:rPr lang="en-US" b="0" dirty="0"/>
              <a:t>angles are small (small angle approximation</a:t>
            </a:r>
            <a:r>
              <a:rPr lang="en-US" b="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voltage profile is flat, meaning that the voltage amplitude is equal for all </a:t>
            </a:r>
            <a:r>
              <a:rPr lang="en-US" b="0" dirty="0" smtClean="0"/>
              <a:t>nodes</a:t>
            </a:r>
          </a:p>
          <a:p>
            <a:pPr marL="0" indent="0"/>
            <a:r>
              <a:rPr lang="en-US" dirty="0" smtClean="0"/>
              <a:t>These assumptions result in the PTDF (Power Transfer Distribution Matrix)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Also known as Node-Line Sensitivity Matrix -&gt; Essentially Pl / </a:t>
            </a:r>
            <a:r>
              <a:rPr lang="en-US" b="0" dirty="0" err="1" smtClean="0"/>
              <a:t>Pn</a:t>
            </a: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With </a:t>
            </a:r>
          </a:p>
          <a:p>
            <a:pPr marL="0" indent="0"/>
            <a:r>
              <a:rPr lang="en-US" dirty="0"/>
              <a:t>	</a:t>
            </a:r>
          </a:p>
          <a:p>
            <a:pPr marL="0" indent="0"/>
            <a:r>
              <a:rPr lang="en-US" dirty="0"/>
              <a:t>	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35" y="5077418"/>
            <a:ext cx="4399270" cy="70751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84" y="5839698"/>
            <a:ext cx="2667517" cy="5396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6" y="3699410"/>
            <a:ext cx="2878490" cy="120686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76" y="3699410"/>
            <a:ext cx="3006221" cy="112634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892866" y="3672731"/>
            <a:ext cx="3790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dirty="0" smtClean="0"/>
              <a:t>: Incidence Matrix (Topology)</a:t>
            </a:r>
          </a:p>
          <a:p>
            <a:r>
              <a:rPr lang="en-US" dirty="0" err="1" smtClean="0"/>
              <a:t>Bl</a:t>
            </a:r>
            <a:r>
              <a:rPr lang="en-US" dirty="0" smtClean="0"/>
              <a:t>: Susceptance of Line l</a:t>
            </a:r>
          </a:p>
          <a:p>
            <a:r>
              <a:rPr lang="en-US" b="1" dirty="0" err="1" smtClean="0"/>
              <a:t>Bd</a:t>
            </a:r>
            <a:r>
              <a:rPr lang="en-US" b="1" dirty="0" smtClean="0"/>
              <a:t>: </a:t>
            </a:r>
            <a:r>
              <a:rPr lang="en-US" dirty="0" err="1" smtClean="0"/>
              <a:t>lxl</a:t>
            </a:r>
            <a:r>
              <a:rPr lang="en-US" dirty="0" smtClean="0"/>
              <a:t> Matrix with line </a:t>
            </a:r>
            <a:r>
              <a:rPr lang="en-US" dirty="0" err="1" smtClean="0"/>
              <a:t>susceptance</a:t>
            </a:r>
            <a:r>
              <a:rPr lang="en-US" dirty="0" smtClean="0"/>
              <a:t> on the diagonal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48024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the PTDF: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16" y="1320800"/>
            <a:ext cx="7622105" cy="5113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Building the PTDF Matrix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Network topology (Incidence Matrix)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Line Susceptance ( approx. 1/ Line Impedance)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Problem</a:t>
            </a:r>
            <a:r>
              <a:rPr lang="en-US" dirty="0"/>
              <a:t>: The equation for nodal balance is linearly </a:t>
            </a:r>
            <a:r>
              <a:rPr lang="en-US" dirty="0" smtClean="0"/>
              <a:t>dependent and 	</a:t>
            </a:r>
            <a:r>
              <a:rPr lang="en-US" dirty="0"/>
              <a:t> </a:t>
            </a:r>
            <a:r>
              <a:rPr lang="en-US" dirty="0" smtClean="0"/>
              <a:t>     is therefore singular and has no inverse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Solution: Define reference (or Slack) Node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node is removed </a:t>
            </a:r>
            <a:r>
              <a:rPr lang="en-US" dirty="0" smtClean="0"/>
              <a:t>from the </a:t>
            </a:r>
            <a:r>
              <a:rPr lang="en-US" dirty="0"/>
              <a:t>power flow equations </a:t>
            </a:r>
            <a:endParaRPr lang="en-US" dirty="0" smtClean="0"/>
          </a:p>
          <a:p>
            <a:pPr marL="542925" lvl="2" indent="0">
              <a:buNone/>
            </a:pPr>
            <a:r>
              <a:rPr lang="en-US" dirty="0"/>
              <a:t> </a:t>
            </a:r>
            <a:r>
              <a:rPr lang="en-US" dirty="0" smtClean="0"/>
              <a:t>  and </a:t>
            </a:r>
            <a:r>
              <a:rPr lang="en-US" dirty="0"/>
              <a:t>sorted back in with the value zero.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Therefore </a:t>
            </a:r>
            <a:r>
              <a:rPr lang="en-US" dirty="0"/>
              <a:t>the </a:t>
            </a:r>
            <a:r>
              <a:rPr lang="en-US" dirty="0" smtClean="0"/>
              <a:t>PTDF matrix </a:t>
            </a:r>
            <a:r>
              <a:rPr lang="en-US" dirty="0"/>
              <a:t>gives all node to line </a:t>
            </a:r>
            <a:r>
              <a:rPr lang="en-US" dirty="0" smtClean="0"/>
              <a:t>sensitivities under </a:t>
            </a:r>
            <a:r>
              <a:rPr lang="en-US" dirty="0"/>
              <a:t>the restriction that the slack node </a:t>
            </a:r>
            <a:r>
              <a:rPr lang="en-US" dirty="0" smtClean="0"/>
              <a:t>will balance </a:t>
            </a:r>
            <a:r>
              <a:rPr lang="en-US" dirty="0"/>
              <a:t>all other grid injections.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Define Slack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Define Line Susceptance Vector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Calculate Line </a:t>
            </a:r>
            <a:r>
              <a:rPr lang="en-US" dirty="0" smtClean="0"/>
              <a:t>Susceptance Matrix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Calculate </a:t>
            </a:r>
            <a:r>
              <a:rPr lang="en-US" dirty="0" smtClean="0"/>
              <a:t>Node </a:t>
            </a:r>
            <a:r>
              <a:rPr lang="en-US" dirty="0"/>
              <a:t>Susceptance </a:t>
            </a:r>
            <a:r>
              <a:rPr lang="en-US" dirty="0" smtClean="0"/>
              <a:t>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Remove Row/Column of slack-index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Invert and sort slack back in with value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PTDF = </a:t>
            </a:r>
            <a:r>
              <a:rPr lang="en-US" dirty="0"/>
              <a:t>Calculate Line Susceptance </a:t>
            </a:r>
            <a:r>
              <a:rPr lang="en-US" dirty="0" smtClean="0"/>
              <a:t>Matrix * “inverse” </a:t>
            </a:r>
            <a:r>
              <a:rPr lang="en-US" dirty="0"/>
              <a:t>Node Susceptance Matrix</a:t>
            </a:r>
            <a:r>
              <a:rPr lang="en-US" dirty="0" smtClean="0"/>
              <a:t> 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36" y="1223667"/>
            <a:ext cx="4399270" cy="7075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72" y="2240445"/>
            <a:ext cx="1159850" cy="3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5602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hipMgzPCEqQJ7PDT53Jr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EHfcQwjgUKww.D5mL6B8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LhF0TlGLkCja3O8V8GSR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Sh9vB7bCE.lXfifi3Anw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DintziWAka6f1s43PzO.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9iWUOZcLUGzJO1_ma0v.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9dgjHwbk25572DubAae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jy0zRIPIUqfg9kZ_oOL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ic-präsentation">
  <a:themeElements>
    <a:clrScheme name="WIP1_Jun2011">
      <a:dk1>
        <a:srgbClr val="000000"/>
      </a:dk1>
      <a:lt1>
        <a:srgbClr val="FFFFFF"/>
      </a:lt1>
      <a:dk2>
        <a:srgbClr val="1F317F"/>
      </a:dk2>
      <a:lt2>
        <a:srgbClr val="800000"/>
      </a:lt2>
      <a:accent1>
        <a:srgbClr val="C41300"/>
      </a:accent1>
      <a:accent2>
        <a:srgbClr val="06C245"/>
      </a:accent2>
      <a:accent3>
        <a:srgbClr val="FEEC00"/>
      </a:accent3>
      <a:accent4>
        <a:srgbClr val="DC6E00"/>
      </a:accent4>
      <a:accent5>
        <a:srgbClr val="79A2B3"/>
      </a:accent5>
      <a:accent6>
        <a:srgbClr val="D2E0E6"/>
      </a:accent6>
      <a:hlink>
        <a:srgbClr val="4D4D4D"/>
      </a:hlink>
      <a:folHlink>
        <a:srgbClr val="808080"/>
      </a:folHlink>
    </a:clrScheme>
    <a:fontScheme name="aic-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ic-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c-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c-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c-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c-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c-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c-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Breitbild</PresentationFormat>
  <Paragraphs>186</Paragraphs>
  <Slides>13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aic-präsentation</vt:lpstr>
      <vt:lpstr>think-cell Slide</vt:lpstr>
      <vt:lpstr>PowerPoint-Präsentation</vt:lpstr>
      <vt:lpstr>Agenda - Lecture 5</vt:lpstr>
      <vt:lpstr>Physical Flow - Introduction</vt:lpstr>
      <vt:lpstr>Physical Grid Constraints - Electricity Markets</vt:lpstr>
      <vt:lpstr>Physical Flow - Introduction</vt:lpstr>
      <vt:lpstr>General Derivation: Load Flow</vt:lpstr>
      <vt:lpstr>Physical Flows – Mathematical description</vt:lpstr>
      <vt:lpstr>Physical Flows – Mathematical description</vt:lpstr>
      <vt:lpstr>Deriving the PTDF:</vt:lpstr>
      <vt:lpstr>DC Load Flow in a Dispatch Model</vt:lpstr>
      <vt:lpstr>Objective: Welfare Maximization</vt:lpstr>
      <vt:lpstr>Ehrenmann, Smeers: The Model</vt:lpstr>
      <vt:lpstr>Overview/outlook: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Martin Zepter</dc:creator>
  <cp:lastModifiedBy>Windows-Benutzer</cp:lastModifiedBy>
  <cp:revision>146</cp:revision>
  <cp:lastPrinted>2018-04-16T13:57:38Z</cp:lastPrinted>
  <dcterms:created xsi:type="dcterms:W3CDTF">2017-05-22T13:15:34Z</dcterms:created>
  <dcterms:modified xsi:type="dcterms:W3CDTF">2018-05-28T14:11:14Z</dcterms:modified>
</cp:coreProperties>
</file>