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71" r:id="rId12"/>
    <p:sldId id="273" r:id="rId13"/>
  </p:sldIdLst>
  <p:sldSz cx="9144000" cy="5715000" type="screen16x10"/>
  <p:notesSz cx="5715000" cy="9144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1pPr>
    <a:lvl2pPr marL="0" marR="0" indent="4572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2pPr>
    <a:lvl3pPr marL="0" marR="0" indent="9144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3pPr>
    <a:lvl4pPr marL="0" marR="0" indent="13716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4pPr>
    <a:lvl5pPr marL="0" marR="0" indent="18288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5pPr>
    <a:lvl6pPr marL="0" marR="0" indent="22860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6pPr>
    <a:lvl7pPr marL="0" marR="0" indent="27432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7pPr>
    <a:lvl8pPr marL="0" marR="0" indent="32004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8pPr>
    <a:lvl9pPr marL="0" marR="0" indent="3657600" algn="l" defTabSz="4572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56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765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236913" y="0"/>
            <a:ext cx="24765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3E102-F6BD-4E8C-B185-9A4E50C51079}" type="datetimeFigureOut">
              <a:rPr lang="de-DE" smtClean="0"/>
              <a:t>28.03.2023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71500" y="4400550"/>
            <a:ext cx="45720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4765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236913" y="8685213"/>
            <a:ext cx="24765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901E0-94FE-4F2C-96B0-DBA745259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901E0-94FE-4F2C-96B0-DBA7452597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7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el_1/3 Farb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0"/>
            <a:ext cx="9144000" cy="1927489"/>
          </a:xfrm>
          <a:prstGeom prst="rect">
            <a:avLst/>
          </a:prstGeom>
          <a:solidFill>
            <a:srgbClr val="00549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 bwMode="auto">
          <a:xfrm>
            <a:off x="288000" y="2073000"/>
            <a:ext cx="8568001" cy="450001"/>
          </a:xfrm>
          <a:prstGeom prst="rect">
            <a:avLst/>
          </a:prstGeom>
        </p:spPr>
        <p:txBody>
          <a:bodyPr anchor="t"/>
          <a:lstStyle>
            <a:lvl1pPr>
              <a:defRPr sz="2600"/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sz="half" idx="1"/>
          </p:nvPr>
        </p:nvSpPr>
        <p:spPr bwMode="auto">
          <a:xfrm>
            <a:off x="288000" y="2483999"/>
            <a:ext cx="8568001" cy="137980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/>
                <a:ea typeface="Arial"/>
                <a:cs typeface="Arial"/>
              </a:defRPr>
            </a:lvl1pPr>
            <a:lvl2pPr indent="380985">
              <a:defRPr sz="1600">
                <a:latin typeface="Arial"/>
                <a:ea typeface="Arial"/>
                <a:cs typeface="Arial"/>
              </a:defRPr>
            </a:lvl2pPr>
            <a:lvl3pPr indent="761970">
              <a:defRPr sz="1600">
                <a:latin typeface="Arial"/>
                <a:ea typeface="Arial"/>
                <a:cs typeface="Arial"/>
              </a:defRPr>
            </a:lvl3pPr>
            <a:lvl4pPr indent="1142953">
              <a:defRPr sz="1600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  <p:sp>
        <p:nvSpPr>
          <p:cNvPr id="8" name="Rectangle 1"/>
          <p:cNvSpPr/>
          <p:nvPr/>
        </p:nvSpPr>
        <p:spPr bwMode="auto">
          <a:xfrm>
            <a:off x="7197249" y="5048253"/>
            <a:ext cx="1946751" cy="677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Grafik 7" descr="Grafik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80830" y="5036344"/>
            <a:ext cx="1779589" cy="678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Inhalt_Text_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rafik 7"/>
          <p:cNvSpPr/>
          <p:nvPr/>
        </p:nvSpPr>
        <p:spPr bwMode="auto">
          <a:xfrm>
            <a:off x="6069012" y="1404937"/>
            <a:ext cx="2787651" cy="29990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288001" y="960000"/>
            <a:ext cx="8569326" cy="210001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/>
                <a:ea typeface="Arial"/>
                <a:cs typeface="Arial"/>
              </a:defRPr>
            </a:lvl1pPr>
            <a:lvl2pPr indent="380985">
              <a:defRPr sz="1600" b="1">
                <a:latin typeface="Arial"/>
                <a:ea typeface="Arial"/>
                <a:cs typeface="Arial"/>
              </a:defRPr>
            </a:lvl2pPr>
            <a:lvl3pPr indent="761970">
              <a:defRPr sz="1600" b="1">
                <a:latin typeface="Arial"/>
                <a:ea typeface="Arial"/>
                <a:cs typeface="Arial"/>
              </a:defRPr>
            </a:lvl3pPr>
            <a:lvl4pPr indent="1142953">
              <a:defRPr sz="1600" b="1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7" name="Textplatzhalter 11"/>
          <p:cNvSpPr>
            <a:spLocks noGrp="1"/>
          </p:cNvSpPr>
          <p:nvPr>
            <p:ph type="body" sz="half" idx="13"/>
          </p:nvPr>
        </p:nvSpPr>
        <p:spPr bwMode="auto">
          <a:xfrm>
            <a:off x="287339" y="1403998"/>
            <a:ext cx="5648326" cy="3321630"/>
          </a:xfrm>
          <a:prstGeom prst="rect">
            <a:avLst/>
          </a:prstGeom>
        </p:spPr>
        <p:txBody>
          <a:bodyPr/>
          <a:lstStyle/>
          <a:p>
            <a:pPr marL="179909" indent="-179909">
              <a:buClr>
                <a:srgbClr val="00549F"/>
              </a:buClr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</a:defRPr>
            </a:pPr>
            <a:endParaRPr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Inhalt_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rafik 7"/>
          <p:cNvSpPr/>
          <p:nvPr/>
        </p:nvSpPr>
        <p:spPr bwMode="auto">
          <a:xfrm>
            <a:off x="287339" y="960437"/>
            <a:ext cx="8569326" cy="338402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287339" y="4466166"/>
            <a:ext cx="8559667" cy="41627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700">
                <a:latin typeface="Arial"/>
                <a:ea typeface="Arial"/>
                <a:cs typeface="Arial"/>
              </a:defRPr>
            </a:lvl1pPr>
            <a:lvl2pPr marL="276784" indent="-96874" algn="r">
              <a:buSzPct val="100000"/>
              <a:buChar char="−"/>
              <a:defRPr sz="700">
                <a:latin typeface="Arial"/>
                <a:ea typeface="Arial"/>
                <a:cs typeface="Arial"/>
              </a:defRPr>
            </a:lvl2pPr>
            <a:lvl3pPr marL="456693" indent="-96874" algn="r">
              <a:buSzPct val="80000"/>
              <a:buChar char="▪"/>
              <a:defRPr sz="700">
                <a:latin typeface="Arial"/>
                <a:ea typeface="Arial"/>
                <a:cs typeface="Arial"/>
              </a:defRPr>
            </a:lvl3pPr>
            <a:lvl4pPr marL="636603" indent="-96874" algn="r">
              <a:buSzPct val="100000"/>
              <a:buChar char="-"/>
              <a:defRPr sz="700">
                <a:latin typeface="Arial"/>
                <a:ea typeface="Arial"/>
                <a:cs typeface="Arial"/>
              </a:defRPr>
            </a:lvl4pPr>
            <a:lvl5pPr marL="636603" indent="-96874" algn="r">
              <a:defRPr sz="7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bschlus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erader Verbinder 12"/>
          <p:cNvSpPr/>
          <p:nvPr/>
        </p:nvSpPr>
        <p:spPr bwMode="auto">
          <a:xfrm>
            <a:off x="287339" y="5033698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5" name="Grafik 6"/>
          <p:cNvSpPr/>
          <p:nvPr/>
        </p:nvSpPr>
        <p:spPr bwMode="auto">
          <a:xfrm>
            <a:off x="7204075" y="5036344"/>
            <a:ext cx="1779589" cy="67865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Title 1"/>
          <p:cNvSpPr>
            <a:spLocks/>
          </p:cNvSpPr>
          <p:nvPr/>
        </p:nvSpPr>
        <p:spPr bwMode="auto">
          <a:xfrm>
            <a:off x="287339" y="2073011"/>
            <a:ext cx="8569326" cy="38289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914400">
              <a:lnSpc>
                <a:spcPct val="90000"/>
              </a:lnSpc>
              <a:defRPr sz="2600" b="1">
                <a:solidFill>
                  <a:srgbClr val="00549F"/>
                </a:solidFill>
              </a:defRPr>
            </a:lvl1pPr>
          </a:lstStyle>
          <a:p>
            <a:pPr>
              <a:defRPr/>
            </a:pPr>
            <a:r>
              <a:t>Thank you for your attention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sz="half" idx="1"/>
          </p:nvPr>
        </p:nvSpPr>
        <p:spPr bwMode="auto">
          <a:xfrm>
            <a:off x="288001" y="3323999"/>
            <a:ext cx="8569326" cy="1380001"/>
          </a:xfrm>
          <a:prstGeom prst="rect">
            <a:avLst/>
          </a:prstGeom>
        </p:spPr>
        <p:txBody>
          <a:bodyPr/>
          <a:lstStyle>
            <a:lvl1pPr>
              <a:defRPr sz="1300">
                <a:latin typeface="Arial"/>
                <a:ea typeface="Arial"/>
                <a:cs typeface="Arial"/>
              </a:defRPr>
            </a:lvl1pPr>
            <a:lvl2pPr indent="380985">
              <a:defRPr sz="1300">
                <a:latin typeface="Arial"/>
                <a:ea typeface="Arial"/>
                <a:cs typeface="Arial"/>
              </a:defRPr>
            </a:lvl2pPr>
            <a:lvl3pPr indent="761970">
              <a:defRPr sz="1300">
                <a:latin typeface="Arial"/>
                <a:ea typeface="Arial"/>
                <a:cs typeface="Arial"/>
              </a:defRPr>
            </a:lvl3pPr>
            <a:lvl4pPr indent="1142953">
              <a:defRPr sz="1300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3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8" name="Slide Number Placeholder 5"/>
          <p:cNvSpPr>
            <a:spLocks/>
          </p:cNvSpPr>
          <p:nvPr/>
        </p:nvSpPr>
        <p:spPr bwMode="auto">
          <a:xfrm>
            <a:off x="320756" y="5189802"/>
            <a:ext cx="1965244" cy="1748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914400">
              <a:defRPr sz="700">
                <a:solidFill>
                  <a:srgbClr val="00549F"/>
                </a:solidFill>
              </a:defRPr>
            </a:pPr>
            <a:r>
              <a:t>Social Networks</a:t>
            </a:r>
            <a:endParaRPr sz="900"/>
          </a:p>
          <a:p>
            <a:pPr defTabSz="914400">
              <a:defRPr sz="700">
                <a:solidFill>
                  <a:srgbClr val="00549F"/>
                </a:solidFill>
              </a:defRPr>
            </a:pPr>
            <a:r>
              <a:t>RWTH Aachen, Summer Semester 2017-2018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685800" y="1775355"/>
            <a:ext cx="7772400" cy="1225021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36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1371600" y="3238500"/>
            <a:ext cx="6400800" cy="1460500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indent="457200" algn="ctr">
              <a:defRPr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indent="914400" algn="ctr">
              <a:defRPr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indent="1371600" algn="ctr">
              <a:defRPr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sz="half" idx="1"/>
          </p:nvPr>
        </p:nvSpPr>
        <p:spPr bwMode="auto">
          <a:xfrm>
            <a:off x="457200" y="1333500"/>
            <a:ext cx="4038600" cy="3771637"/>
          </a:xfrm>
          <a:prstGeom prst="rect">
            <a:avLst/>
          </a:prstGeom>
        </p:spPr>
        <p:txBody>
          <a:bodyPr lIns="45719" tIns="45719" rIns="45719" bIns="45719"/>
          <a:lstStyle>
            <a:lvl1pPr marL="179909" indent="-179909">
              <a:buClr>
                <a:srgbClr val="00549F"/>
              </a:buClr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</a:defRPr>
            </a:lvl1pPr>
            <a:lvl2pPr marL="389803" indent="-209893">
              <a:buClr>
                <a:srgbClr val="00549F"/>
              </a:buClr>
              <a:buSzPct val="100000"/>
              <a:buFont typeface="Arial"/>
              <a:buChar char="−"/>
              <a:defRPr sz="2800">
                <a:latin typeface="Arial"/>
                <a:ea typeface="Arial"/>
                <a:cs typeface="Arial"/>
              </a:defRPr>
            </a:lvl2pPr>
            <a:lvl3pPr marL="611691" indent="-251872">
              <a:buClr>
                <a:srgbClr val="00549F"/>
              </a:buClr>
              <a:buSzPct val="80000"/>
              <a:buFont typeface="Arial"/>
              <a:buChar char="▪"/>
              <a:defRPr sz="2800">
                <a:latin typeface="Arial"/>
                <a:ea typeface="Arial"/>
                <a:cs typeface="Arial"/>
              </a:defRPr>
            </a:lvl3pPr>
            <a:lvl4pPr marL="819587" indent="-279858">
              <a:buClr>
                <a:srgbClr val="00549F"/>
              </a:buClr>
              <a:buSzPct val="100000"/>
              <a:buFont typeface="Arial"/>
              <a:buChar char="-"/>
              <a:defRPr sz="2800">
                <a:latin typeface="Arial"/>
                <a:ea typeface="Arial"/>
                <a:cs typeface="Arial"/>
              </a:defRPr>
            </a:lvl4pPr>
            <a:lvl5pPr marL="819587" indent="-279858">
              <a:buClr>
                <a:srgbClr val="00549F"/>
              </a:buClr>
              <a:buFont typeface="Arial"/>
              <a:defRPr sz="28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7"/>
          </a:xfrm>
          <a:prstGeom prst="rect">
            <a:avLst/>
          </a:prstGeom>
        </p:spPr>
        <p:txBody>
          <a:bodyPr lIns="45719" tIns="45719" rIns="45719" bIns="45719"/>
          <a:lstStyle>
            <a:lvl1pPr marL="179909" indent="-179909">
              <a:buClr>
                <a:srgbClr val="00549F"/>
              </a:buClr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</a:defRPr>
            </a:lvl1pPr>
            <a:lvl2pPr marL="429014" indent="-249104">
              <a:buClr>
                <a:srgbClr val="00549F"/>
              </a:buClr>
              <a:buSzPct val="100000"/>
              <a:buFont typeface="Arial"/>
              <a:buChar char="−"/>
              <a:defRPr>
                <a:latin typeface="Arial"/>
                <a:ea typeface="Arial"/>
                <a:cs typeface="Arial"/>
              </a:defRPr>
            </a:lvl2pPr>
            <a:lvl3pPr marL="608923" indent="-249104">
              <a:buClr>
                <a:srgbClr val="00549F"/>
              </a:buClr>
              <a:buSzPct val="80000"/>
              <a:buFont typeface="Arial"/>
              <a:buChar char="▪"/>
              <a:defRPr>
                <a:latin typeface="Arial"/>
                <a:ea typeface="Arial"/>
                <a:cs typeface="Arial"/>
              </a:defRPr>
            </a:lvl3pPr>
            <a:lvl4pPr marL="788833" indent="-249104">
              <a:buClr>
                <a:srgbClr val="00549F"/>
              </a:buClr>
              <a:buSzPct val="100000"/>
              <a:buFont typeface="Arial"/>
              <a:buChar char="-"/>
              <a:defRPr>
                <a:latin typeface="Arial"/>
                <a:ea typeface="Arial"/>
                <a:cs typeface="Arial"/>
              </a:defRPr>
            </a:lvl4pPr>
            <a:lvl5pPr>
              <a:buClr>
                <a:srgbClr val="00549F"/>
              </a:buClr>
              <a:buFont typeface="Arial"/>
              <a:defRPr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456481" y="228023"/>
            <a:ext cx="8222400" cy="9493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845642" y="5209383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Normal con subti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288001" y="960000"/>
            <a:ext cx="8569326" cy="210001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/>
                <a:ea typeface="Arial"/>
                <a:cs typeface="Arial"/>
              </a:defRPr>
            </a:lvl1pPr>
            <a:lvl2pPr indent="380985">
              <a:defRPr sz="1600" b="1">
                <a:latin typeface="Arial"/>
                <a:ea typeface="Arial"/>
                <a:cs typeface="Arial"/>
              </a:defRPr>
            </a:lvl2pPr>
            <a:lvl3pPr indent="761970">
              <a:defRPr sz="1600" b="1">
                <a:latin typeface="Arial"/>
                <a:ea typeface="Arial"/>
                <a:cs typeface="Arial"/>
              </a:defRPr>
            </a:lvl3pPr>
            <a:lvl4pPr indent="1142953">
              <a:defRPr sz="1600" b="1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idx="13"/>
          </p:nvPr>
        </p:nvSpPr>
        <p:spPr bwMode="auto">
          <a:xfrm>
            <a:off x="287339" y="1403998"/>
            <a:ext cx="8569326" cy="35881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  <p:sp>
        <p:nvSpPr>
          <p:cNvPr id="8" name="Rectangle 9"/>
          <p:cNvSpPr/>
          <p:nvPr/>
        </p:nvSpPr>
        <p:spPr bwMode="auto">
          <a:xfrm>
            <a:off x="7197249" y="5048253"/>
            <a:ext cx="1946751" cy="677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Grafik 7" descr="Grafik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80830" y="5036344"/>
            <a:ext cx="1779589" cy="678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and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0" y="-4667"/>
            <a:ext cx="9144000" cy="678334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36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idx="1"/>
          </p:nvPr>
        </p:nvSpPr>
        <p:spPr bwMode="auto">
          <a:xfrm>
            <a:off x="293324" y="751082"/>
            <a:ext cx="8438401" cy="4742334"/>
          </a:xfrm>
          <a:prstGeom prst="rect">
            <a:avLst/>
          </a:prstGeom>
        </p:spPr>
        <p:txBody>
          <a:bodyPr lIns="91423" tIns="91423" rIns="91423" bIns="91423"/>
          <a:lstStyle>
            <a:lvl1pPr marL="457200" indent="-292100">
              <a:spcBef>
                <a:spcPts val="600"/>
              </a:spcBef>
              <a:buClr>
                <a:srgbClr val="00549F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</a:defRPr>
            </a:lvl1pPr>
            <a:lvl2pPr marL="1026746" indent="-404446">
              <a:spcBef>
                <a:spcPts val="600"/>
              </a:spcBef>
              <a:buClr>
                <a:srgbClr val="00549F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</a:defRPr>
            </a:lvl2pPr>
            <a:lvl3pPr marL="1483946" indent="-404446">
              <a:spcBef>
                <a:spcPts val="600"/>
              </a:spcBef>
              <a:buClr>
                <a:srgbClr val="00549F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</a:defRPr>
            </a:lvl3pPr>
            <a:lvl4pPr marL="1941146" indent="-404446">
              <a:spcBef>
                <a:spcPts val="600"/>
              </a:spcBef>
              <a:buClr>
                <a:srgbClr val="00549F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</a:defRPr>
            </a:lvl4pPr>
            <a:lvl5pPr marL="2398346" indent="-404446">
              <a:spcBef>
                <a:spcPts val="600"/>
              </a:spcBef>
              <a:buClr>
                <a:srgbClr val="00549F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8556790" y="5343223"/>
            <a:ext cx="322688" cy="306111"/>
          </a:xfrm>
          <a:prstGeom prst="rect">
            <a:avLst/>
          </a:prstGeom>
        </p:spPr>
        <p:txBody>
          <a:bodyPr lIns="91423" tIns="91423" rIns="91423" bIns="91423" anchor="ctr"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xfrm>
            <a:off x="685800" y="790950"/>
            <a:ext cx="7772400" cy="2257002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defRPr sz="4000" b="0">
                <a:solidFill>
                  <a:srgbClr val="073763"/>
                </a:solidFill>
                <a:latin typeface="Droid Sans"/>
                <a:ea typeface="Droid Sans"/>
                <a:cs typeface="Droid Sans"/>
              </a:defRPr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685800" y="3134059"/>
            <a:ext cx="7772400" cy="872001"/>
          </a:xfrm>
          <a:prstGeom prst="rect">
            <a:avLst/>
          </a:prstGeom>
        </p:spPr>
        <p:txBody>
          <a:bodyPr lIns="91423" tIns="91423" rIns="91423" bIns="91423"/>
          <a:lstStyle>
            <a:lvl1pPr marL="179909" indent="-179909" algn="ctr">
              <a:defRPr sz="2400">
                <a:solidFill>
                  <a:srgbClr val="00549F"/>
                </a:solidFill>
                <a:latin typeface="Droid Sans"/>
                <a:ea typeface="Droid Sans"/>
                <a:cs typeface="Droid Sans"/>
              </a:defRPr>
            </a:lvl1pPr>
            <a:lvl2pPr marL="179909" indent="0" algn="ctr">
              <a:defRPr sz="2400">
                <a:solidFill>
                  <a:srgbClr val="00549F"/>
                </a:solidFill>
                <a:latin typeface="Droid Sans"/>
                <a:ea typeface="Droid Sans"/>
                <a:cs typeface="Droid Sans"/>
              </a:defRPr>
            </a:lvl2pPr>
            <a:lvl3pPr marL="179909" indent="179909" algn="ctr">
              <a:defRPr sz="2400">
                <a:solidFill>
                  <a:srgbClr val="00549F"/>
                </a:solidFill>
                <a:latin typeface="Droid Sans"/>
                <a:ea typeface="Droid Sans"/>
                <a:cs typeface="Droid Sans"/>
              </a:defRPr>
            </a:lvl3pPr>
            <a:lvl4pPr marL="179909" indent="359819" algn="ctr">
              <a:defRPr sz="2400">
                <a:solidFill>
                  <a:srgbClr val="00549F"/>
                </a:solidFill>
                <a:latin typeface="Droid Sans"/>
                <a:ea typeface="Droid Sans"/>
                <a:cs typeface="Droid Sans"/>
              </a:defRPr>
            </a:lvl4pPr>
            <a:lvl5pPr marL="179909" indent="359819" algn="ctr">
              <a:buSzTx/>
              <a:buNone/>
              <a:defRPr sz="2400">
                <a:solidFill>
                  <a:srgbClr val="00549F"/>
                </a:solidFill>
                <a:latin typeface="Droid Sans"/>
                <a:ea typeface="Droid Sans"/>
                <a:cs typeface="Droid Sans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Diapositiva normal sin subti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Inhalt_Diagram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288001" y="960000"/>
            <a:ext cx="8569326" cy="210001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/>
                <a:ea typeface="Arial"/>
                <a:cs typeface="Arial"/>
              </a:defRPr>
            </a:lvl1pPr>
            <a:lvl2pPr indent="380985">
              <a:defRPr sz="1600" b="1">
                <a:latin typeface="Arial"/>
                <a:ea typeface="Arial"/>
                <a:cs typeface="Arial"/>
              </a:defRPr>
            </a:lvl2pPr>
            <a:lvl3pPr indent="761970">
              <a:defRPr sz="1600" b="1">
                <a:latin typeface="Arial"/>
                <a:ea typeface="Arial"/>
                <a:cs typeface="Arial"/>
              </a:defRPr>
            </a:lvl3pPr>
            <a:lvl4pPr indent="1142953">
              <a:defRPr sz="1600" b="1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845642" y="5209383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el_1/3 F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rafik 6"/>
          <p:cNvSpPr/>
          <p:nvPr/>
        </p:nvSpPr>
        <p:spPr bwMode="auto">
          <a:xfrm>
            <a:off x="0" y="0"/>
            <a:ext cx="9144000" cy="191955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Textfeld 6"/>
          <p:cNvSpPr>
            <a:spLocks/>
          </p:cNvSpPr>
          <p:nvPr/>
        </p:nvSpPr>
        <p:spPr bwMode="auto">
          <a:xfrm>
            <a:off x="-1820864" y="422011"/>
            <a:ext cx="1641476" cy="7739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800" b="1"/>
            </a:pPr>
            <a:r>
              <a:t>Bild zuschneiden unter:</a:t>
            </a:r>
          </a:p>
          <a:p>
            <a:pPr marL="142869" indent="-142869">
              <a:buSzPct val="100000"/>
              <a:buChar char="-"/>
              <a:defRPr sz="800"/>
            </a:pPr>
            <a:r>
              <a:t>Format</a:t>
            </a:r>
          </a:p>
          <a:p>
            <a:pPr marL="142869" indent="-142869">
              <a:buSzPct val="100000"/>
              <a:buChar char="-"/>
              <a:defRPr sz="800"/>
            </a:pPr>
            <a:r>
              <a:t>Zuschneiden</a:t>
            </a:r>
          </a:p>
          <a:p>
            <a:pPr marL="142869" indent="-142869">
              <a:buSzPct val="100000"/>
              <a:buChar char="-"/>
              <a:defRPr sz="800"/>
            </a:pPr>
            <a:r>
              <a:t>Zuschneidewerkzeug horizontal bis zur ersten oder zweiten Linie ziehen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 bwMode="auto">
          <a:xfrm>
            <a:off x="288000" y="2073000"/>
            <a:ext cx="8568001" cy="450001"/>
          </a:xfrm>
          <a:prstGeom prst="rect">
            <a:avLst/>
          </a:prstGeom>
        </p:spPr>
        <p:txBody>
          <a:bodyPr anchor="t"/>
          <a:lstStyle>
            <a:lvl1pPr>
              <a:defRPr sz="2600"/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sz="half" idx="1"/>
          </p:nvPr>
        </p:nvSpPr>
        <p:spPr bwMode="auto">
          <a:xfrm>
            <a:off x="288000" y="2483999"/>
            <a:ext cx="8568001" cy="137980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/>
                <a:ea typeface="Arial"/>
                <a:cs typeface="Arial"/>
              </a:defRPr>
            </a:lvl1pPr>
            <a:lvl2pPr indent="380985">
              <a:defRPr sz="1600">
                <a:latin typeface="Arial"/>
                <a:ea typeface="Arial"/>
                <a:cs typeface="Arial"/>
              </a:defRPr>
            </a:lvl2pPr>
            <a:lvl3pPr indent="761970">
              <a:defRPr sz="1600">
                <a:latin typeface="Arial"/>
                <a:ea typeface="Arial"/>
                <a:cs typeface="Arial"/>
              </a:defRPr>
            </a:lvl3pPr>
            <a:lvl4pPr indent="1142953">
              <a:defRPr sz="1600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8" name="Slide Number Placeholder 5"/>
          <p:cNvSpPr>
            <a:spLocks/>
          </p:cNvSpPr>
          <p:nvPr/>
        </p:nvSpPr>
        <p:spPr bwMode="auto">
          <a:xfrm>
            <a:off x="320756" y="5189802"/>
            <a:ext cx="1965244" cy="1748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914400">
              <a:defRPr sz="700">
                <a:solidFill>
                  <a:srgbClr val="00549F"/>
                </a:solidFill>
              </a:defRPr>
            </a:pPr>
            <a:r>
              <a:t>Social Networks</a:t>
            </a:r>
            <a:endParaRPr sz="900"/>
          </a:p>
          <a:p>
            <a:pPr defTabSz="914400">
              <a:defRPr sz="700">
                <a:solidFill>
                  <a:srgbClr val="00549F"/>
                </a:solidFill>
              </a:defRPr>
            </a:pPr>
            <a:r>
              <a:t>RWTH Aachen, Summer Semester 2017-2018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845642" y="5209383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el_2/3 F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>
            <a:spLocks/>
          </p:cNvSpPr>
          <p:nvPr/>
        </p:nvSpPr>
        <p:spPr bwMode="auto">
          <a:xfrm>
            <a:off x="-1820864" y="422011"/>
            <a:ext cx="1641476" cy="7739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800" b="1"/>
            </a:pPr>
            <a:r>
              <a:t>Bild zuschneiden unter:</a:t>
            </a:r>
          </a:p>
          <a:p>
            <a:pPr marL="142869" indent="-142869">
              <a:buSzPct val="100000"/>
              <a:buChar char="-"/>
              <a:defRPr sz="800"/>
            </a:pPr>
            <a:r>
              <a:t>Format</a:t>
            </a:r>
          </a:p>
          <a:p>
            <a:pPr marL="142869" indent="-142869">
              <a:buSzPct val="100000"/>
              <a:buChar char="-"/>
              <a:defRPr sz="800"/>
            </a:pPr>
            <a:r>
              <a:t>Zuschneiden</a:t>
            </a:r>
          </a:p>
          <a:p>
            <a:pPr marL="142869" indent="-142869">
              <a:buSzPct val="100000"/>
              <a:buChar char="-"/>
              <a:defRPr sz="800"/>
            </a:pPr>
            <a:r>
              <a:t>Zuschneidewerkzeug horizontal bis zur ersten oder zweiten Linie ziehen</a:t>
            </a:r>
          </a:p>
        </p:txBody>
      </p:sp>
      <p:sp>
        <p:nvSpPr>
          <p:cNvPr id="5" name="Grafik 7"/>
          <p:cNvSpPr/>
          <p:nvPr/>
        </p:nvSpPr>
        <p:spPr bwMode="auto">
          <a:xfrm>
            <a:off x="0" y="0"/>
            <a:ext cx="9144000" cy="377957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 bwMode="auto">
          <a:xfrm>
            <a:off x="288000" y="3948000"/>
            <a:ext cx="8568001" cy="450001"/>
          </a:xfrm>
          <a:prstGeom prst="rect">
            <a:avLst/>
          </a:prstGeom>
        </p:spPr>
        <p:txBody>
          <a:bodyPr anchor="t"/>
          <a:lstStyle>
            <a:lvl1pPr>
              <a:defRPr sz="2600"/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288000" y="4359000"/>
            <a:ext cx="8568001" cy="67734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/>
                <a:ea typeface="Arial"/>
                <a:cs typeface="Arial"/>
              </a:defRPr>
            </a:lvl1pPr>
            <a:lvl2pPr indent="380985">
              <a:defRPr sz="1600">
                <a:latin typeface="Arial"/>
                <a:ea typeface="Arial"/>
                <a:cs typeface="Arial"/>
              </a:defRPr>
            </a:lvl2pPr>
            <a:lvl3pPr indent="761970">
              <a:defRPr sz="1600">
                <a:latin typeface="Arial"/>
                <a:ea typeface="Arial"/>
                <a:cs typeface="Arial"/>
              </a:defRPr>
            </a:lvl3pPr>
            <a:lvl4pPr indent="1142953">
              <a:defRPr sz="1600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8" name="Slide Number Placeholder 5"/>
          <p:cNvSpPr>
            <a:spLocks/>
          </p:cNvSpPr>
          <p:nvPr/>
        </p:nvSpPr>
        <p:spPr bwMode="auto">
          <a:xfrm>
            <a:off x="320756" y="5189802"/>
            <a:ext cx="1965244" cy="1748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914400">
              <a:defRPr sz="700">
                <a:solidFill>
                  <a:srgbClr val="00549F"/>
                </a:solidFill>
              </a:defRPr>
            </a:pPr>
            <a:r>
              <a:t>Social Networks</a:t>
            </a:r>
            <a:endParaRPr sz="900"/>
          </a:p>
          <a:p>
            <a:pPr defTabSz="914400">
              <a:defRPr sz="700">
                <a:solidFill>
                  <a:srgbClr val="00549F"/>
                </a:solidFill>
              </a:defRPr>
            </a:pPr>
            <a:r>
              <a:t>RWTH Aachen, Summer Semester 2017-2018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e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erader Verbinder 12"/>
          <p:cNvSpPr/>
          <p:nvPr/>
        </p:nvSpPr>
        <p:spPr bwMode="auto">
          <a:xfrm>
            <a:off x="287339" y="5033698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 bwMode="auto">
          <a:xfrm>
            <a:off x="288000" y="2073000"/>
            <a:ext cx="8568001" cy="450001"/>
          </a:xfrm>
          <a:prstGeom prst="rect">
            <a:avLst/>
          </a:prstGeom>
        </p:spPr>
        <p:txBody>
          <a:bodyPr anchor="t"/>
          <a:lstStyle>
            <a:lvl1pPr>
              <a:defRPr sz="2600"/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sz="half" idx="1"/>
          </p:nvPr>
        </p:nvSpPr>
        <p:spPr bwMode="auto">
          <a:xfrm>
            <a:off x="288000" y="2483999"/>
            <a:ext cx="8568001" cy="137980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/>
                <a:ea typeface="Arial"/>
                <a:cs typeface="Arial"/>
              </a:defRPr>
            </a:lvl1pPr>
            <a:lvl2pPr indent="380985">
              <a:defRPr sz="1600">
                <a:latin typeface="Arial"/>
                <a:ea typeface="Arial"/>
                <a:cs typeface="Arial"/>
              </a:defRPr>
            </a:lvl2pPr>
            <a:lvl3pPr indent="761970">
              <a:defRPr sz="1600">
                <a:latin typeface="Arial"/>
                <a:ea typeface="Arial"/>
                <a:cs typeface="Arial"/>
              </a:defRPr>
            </a:lvl3pPr>
            <a:lvl4pPr indent="1142953">
              <a:defRPr sz="1600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7" name="Slide Number Placeholder 5"/>
          <p:cNvSpPr>
            <a:spLocks/>
          </p:cNvSpPr>
          <p:nvPr/>
        </p:nvSpPr>
        <p:spPr bwMode="auto">
          <a:xfrm>
            <a:off x="320756" y="5189802"/>
            <a:ext cx="1965244" cy="1748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914400">
              <a:defRPr sz="700">
                <a:solidFill>
                  <a:srgbClr val="00549F"/>
                </a:solidFill>
              </a:defRPr>
            </a:pPr>
            <a:r>
              <a:t>Social Networks</a:t>
            </a:r>
            <a:endParaRPr sz="900"/>
          </a:p>
          <a:p>
            <a:pPr defTabSz="914400">
              <a:defRPr sz="700">
                <a:solidFill>
                  <a:srgbClr val="00549F"/>
                </a:solidFill>
              </a:defRPr>
            </a:pPr>
            <a:r>
              <a:t>RWTH Aachen, Summer Semester 2017-2018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el_mittig, horizontale Li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erader Verbinder 9"/>
          <p:cNvSpPr/>
          <p:nvPr/>
        </p:nvSpPr>
        <p:spPr bwMode="auto">
          <a:xfrm>
            <a:off x="287339" y="2530739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 bwMode="auto">
          <a:xfrm>
            <a:off x="288000" y="2073000"/>
            <a:ext cx="8568001" cy="450001"/>
          </a:xfrm>
          <a:prstGeom prst="rect">
            <a:avLst/>
          </a:prstGeom>
        </p:spPr>
        <p:txBody>
          <a:bodyPr anchor="t"/>
          <a:lstStyle>
            <a:lvl1pPr>
              <a:defRPr sz="2600"/>
            </a:lvl1pPr>
          </a:lstStyle>
          <a:p>
            <a:pPr>
              <a:defRPr/>
            </a:pPr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sz="half" idx="1"/>
          </p:nvPr>
        </p:nvSpPr>
        <p:spPr bwMode="auto">
          <a:xfrm>
            <a:off x="288000" y="2663999"/>
            <a:ext cx="8568001" cy="137980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/>
                <a:ea typeface="Arial"/>
                <a:cs typeface="Arial"/>
              </a:defRPr>
            </a:lvl1pPr>
            <a:lvl2pPr indent="380985">
              <a:defRPr sz="1600">
                <a:latin typeface="Arial"/>
                <a:ea typeface="Arial"/>
                <a:cs typeface="Arial"/>
              </a:defRPr>
            </a:lvl2pPr>
            <a:lvl3pPr indent="761970">
              <a:defRPr sz="1600">
                <a:latin typeface="Arial"/>
                <a:ea typeface="Arial"/>
                <a:cs typeface="Arial"/>
              </a:defRPr>
            </a:lvl3pPr>
            <a:lvl4pPr indent="1142953">
              <a:defRPr sz="1600">
                <a:latin typeface="Arial"/>
                <a:ea typeface="Arial"/>
                <a:cs typeface="Arial"/>
              </a:defRPr>
            </a:lvl4pPr>
            <a:lvl5pPr marL="0" indent="1523938">
              <a:buSzTx/>
              <a:buNone/>
              <a:defRPr sz="1600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7" name="Slide Number Placeholder 5"/>
          <p:cNvSpPr>
            <a:spLocks/>
          </p:cNvSpPr>
          <p:nvPr/>
        </p:nvSpPr>
        <p:spPr bwMode="auto">
          <a:xfrm>
            <a:off x="320756" y="5189802"/>
            <a:ext cx="1965244" cy="1748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914400">
              <a:defRPr sz="700">
                <a:solidFill>
                  <a:srgbClr val="00549F"/>
                </a:solidFill>
              </a:defRPr>
            </a:pPr>
            <a:r>
              <a:t>Social Networks</a:t>
            </a:r>
            <a:endParaRPr sz="900"/>
          </a:p>
          <a:p>
            <a:pPr defTabSz="914400">
              <a:defRPr sz="700">
                <a:solidFill>
                  <a:srgbClr val="00549F"/>
                </a:solidFill>
              </a:defRPr>
            </a:pPr>
            <a:r>
              <a:t>RWTH Aachen, Summer Semester 2017-2018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Inhalt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5" name="Body Level One…"/>
          <p:cNvSpPr>
            <a:spLocks noGrp="1"/>
          </p:cNvSpPr>
          <p:nvPr>
            <p:ph type="body" sz="quarter" idx="1"/>
          </p:nvPr>
        </p:nvSpPr>
        <p:spPr bwMode="auto">
          <a:xfrm>
            <a:off x="288000" y="960000"/>
            <a:ext cx="8568001" cy="210001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/>
                <a:ea typeface="Arial"/>
                <a:cs typeface="Arial"/>
              </a:defRPr>
            </a:lvl1pPr>
            <a:lvl2pPr marL="339986" indent="-159993">
              <a:buSzPct val="100000"/>
              <a:buChar char="−"/>
              <a:defRPr sz="1600" b="1">
                <a:latin typeface="Arial"/>
                <a:ea typeface="Arial"/>
                <a:cs typeface="Arial"/>
              </a:defRPr>
            </a:lvl2pPr>
            <a:lvl3pPr marL="544594" indent="-184608">
              <a:buSzPct val="80000"/>
              <a:buChar char="−"/>
              <a:defRPr sz="1600" b="1">
                <a:latin typeface="Arial"/>
                <a:ea typeface="Arial"/>
                <a:cs typeface="Arial"/>
              </a:defRPr>
            </a:lvl3pPr>
            <a:lvl4pPr marL="724586" indent="-184608">
              <a:buSzPct val="100000"/>
              <a:buChar char="▪"/>
              <a:defRPr sz="1600" b="1">
                <a:latin typeface="Arial"/>
                <a:ea typeface="Arial"/>
                <a:cs typeface="Arial"/>
              </a:defRPr>
            </a:lvl4pPr>
            <a:lvl5pPr marL="904578" indent="-184608">
              <a:defRPr sz="1600" b="1">
                <a:latin typeface="Arial"/>
                <a:ea typeface="Arial"/>
                <a:cs typeface="Arial"/>
              </a:defRPr>
            </a:lvl5pPr>
          </a:lstStyle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idx="13"/>
          </p:nvPr>
        </p:nvSpPr>
        <p:spPr bwMode="auto">
          <a:xfrm>
            <a:off x="287339" y="1403998"/>
            <a:ext cx="8569326" cy="31260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</a:defRPr>
            </a:pPr>
            <a:endParaRPr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5296957"/>
            <a:ext cx="2133600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rafik 6"/>
          <p:cNvSpPr/>
          <p:nvPr/>
        </p:nvSpPr>
        <p:spPr bwMode="auto">
          <a:xfrm>
            <a:off x="7204075" y="5036344"/>
            <a:ext cx="1779589" cy="67865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/>
          </p:cNvSpPr>
          <p:nvPr/>
        </p:nvSpPr>
        <p:spPr bwMode="auto">
          <a:xfrm>
            <a:off x="320756" y="5189802"/>
            <a:ext cx="2694817" cy="21544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914400">
              <a:defRPr sz="700">
                <a:solidFill>
                  <a:srgbClr val="00549F"/>
                </a:solidFill>
              </a:defRPr>
            </a:pPr>
            <a:r>
              <a:rPr dirty="0"/>
              <a:t>RWTH Aachen University</a:t>
            </a:r>
            <a:br>
              <a:rPr dirty="0"/>
            </a:br>
            <a:r>
              <a:rPr dirty="0"/>
              <a:t>Chair for </a:t>
            </a:r>
            <a:r>
              <a:rPr lang="de-DE" dirty="0"/>
              <a:t>Applied </a:t>
            </a:r>
            <a:r>
              <a:rPr dirty="0"/>
              <a:t>Computational Social Sciences</a:t>
            </a:r>
          </a:p>
        </p:txBody>
      </p:sp>
      <p:sp>
        <p:nvSpPr>
          <p:cNvPr id="6" name="Gerader Verbinder 10"/>
          <p:cNvSpPr/>
          <p:nvPr/>
        </p:nvSpPr>
        <p:spPr bwMode="auto">
          <a:xfrm>
            <a:off x="287339" y="678656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7" name="Gerader Verbinder 11"/>
          <p:cNvSpPr/>
          <p:nvPr/>
        </p:nvSpPr>
        <p:spPr bwMode="auto">
          <a:xfrm>
            <a:off x="287339" y="5033698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8" name="Rectangle 6"/>
          <p:cNvSpPr/>
          <p:nvPr/>
        </p:nvSpPr>
        <p:spPr bwMode="auto">
          <a:xfrm>
            <a:off x="7197249" y="5048253"/>
            <a:ext cx="1946751" cy="677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Grafik 7" descr="Grafik 7"/>
          <p:cNvPicPr>
            <a:picLocks noChangeAspect="1"/>
          </p:cNvPicPr>
          <p:nvPr/>
        </p:nvPicPr>
        <p:blipFill>
          <a:blip r:embed="rId23"/>
          <a:stretch/>
        </p:blipFill>
        <p:spPr bwMode="auto">
          <a:xfrm>
            <a:off x="7280830" y="5036344"/>
            <a:ext cx="1779589" cy="67865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>
            <a:spLocks noGrp="1"/>
          </p:cNvSpPr>
          <p:nvPr>
            <p:ph type="body" idx="1"/>
          </p:nvPr>
        </p:nvSpPr>
        <p:spPr bwMode="auto">
          <a:xfrm>
            <a:off x="287339" y="959998"/>
            <a:ext cx="8569326" cy="403213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defRPr/>
            </a:pPr>
            <a:r>
              <a:t>Body Level One</a:t>
            </a:r>
          </a:p>
          <a:p>
            <a:pPr lvl="1">
              <a:defRPr/>
            </a:pPr>
            <a:r>
              <a:t>Body Level Two</a:t>
            </a:r>
          </a:p>
          <a:p>
            <a:pPr lvl="2">
              <a:defRPr/>
            </a:pPr>
            <a:r>
              <a:t>Body Level Three</a:t>
            </a:r>
          </a:p>
          <a:p>
            <a:pPr lvl="3">
              <a:defRPr/>
            </a:pPr>
            <a:r>
              <a:t>Body Level Four</a:t>
            </a:r>
          </a:p>
          <a:p>
            <a:pPr lvl="4">
              <a:defRPr/>
            </a:pPr>
            <a:r>
              <a:t>Body Level Five</a:t>
            </a:r>
          </a:p>
        </p:txBody>
      </p:sp>
      <p:sp>
        <p:nvSpPr>
          <p:cNvPr id="11" name="Title Text"/>
          <p:cNvSpPr>
            <a:spLocks noGrp="1"/>
          </p:cNvSpPr>
          <p:nvPr>
            <p:ph type="title"/>
          </p:nvPr>
        </p:nvSpPr>
        <p:spPr bwMode="auto">
          <a:xfrm>
            <a:off x="288000" y="168000"/>
            <a:ext cx="8568001" cy="453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t>Title Text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231278" cy="21470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00549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1pPr>
      <a:lvl2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2pPr>
      <a:lvl3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3pPr>
      <a:lvl4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4pPr>
      <a:lvl5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5pPr>
      <a:lvl6pPr marL="0" marR="0" indent="380985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6pPr>
      <a:lvl7pPr marL="0" marR="0" indent="76197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7pPr>
      <a:lvl8pPr marL="0" marR="0" indent="1142953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8pPr>
      <a:lvl9pPr marL="0" marR="0" indent="1523938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600" b="1" i="0" u="none" strike="noStrike" cap="none" spc="0">
          <a:ln>
            <a:noFill/>
          </a:ln>
          <a:solidFill>
            <a:srgbClr val="00549F"/>
          </a:solidFill>
          <a:latin typeface="Arial"/>
          <a:ea typeface="Arial"/>
          <a:cs typeface="Arial"/>
        </a:defRPr>
      </a:lvl9pPr>
    </p:titleStyle>
    <p:bodyStyle>
      <a:lvl1pPr marL="0" marR="0" indent="0" algn="l" defTabSz="17990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1pPr>
      <a:lvl2pPr marL="0" marR="0" indent="179909" algn="l" defTabSz="17990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2pPr>
      <a:lvl3pPr marL="0" marR="0" indent="359819" algn="l" defTabSz="17990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3pPr>
      <a:lvl4pPr marL="0" marR="0" indent="539729" algn="l" defTabSz="17990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4pPr>
      <a:lvl5pPr marL="788833" marR="0" indent="-249104" algn="l" defTabSz="179909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5pPr>
      <a:lvl6pPr marL="2133514" marR="0" indent="-228590" algn="l" defTabSz="179909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6pPr>
      <a:lvl7pPr marL="2514499" marR="0" indent="-228590" algn="l" defTabSz="179909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7pPr>
      <a:lvl8pPr marL="2895484" marR="0" indent="-228590" algn="l" defTabSz="179909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8pPr>
      <a:lvl9pPr marL="3276468" marR="0" indent="-228590" algn="l" defTabSz="179909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1800" b="0" i="0" u="none" strike="noStrike" cap="none" spc="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indent="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45720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7543" TargetMode="External"/><Relationship Id="rId7" Type="http://schemas.openxmlformats.org/officeDocument/2006/relationships/hyperlink" Target="https://arxiv.org/abs/2302.02083" TargetMode="External"/><Relationship Id="rId2" Type="http://schemas.openxmlformats.org/officeDocument/2006/relationships/hyperlink" Target="https://arxiv.org/abs/2209.068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9.14338" TargetMode="External"/><Relationship Id="rId5" Type="http://schemas.openxmlformats.org/officeDocument/2006/relationships/hyperlink" Target="https://arxiv.org/abs/2202.12299" TargetMode="External"/><Relationship Id="rId4" Type="http://schemas.openxmlformats.org/officeDocument/2006/relationships/hyperlink" Target="https://www.pnas.org/doi/abs/10.1073/pnas.2218523120?download=tru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as.org/doi/abs/10.1073/pnas.2208839120" TargetMode="External"/><Relationship Id="rId3" Type="http://schemas.openxmlformats.org/officeDocument/2006/relationships/hyperlink" Target="https://academic.oup.com/jcmc/article/26/4/223/6298304" TargetMode="External"/><Relationship Id="rId7" Type="http://schemas.openxmlformats.org/officeDocument/2006/relationships/hyperlink" Target="https://arxiv.org/abs/2303.15056" TargetMode="External"/><Relationship Id="rId2" Type="http://schemas.openxmlformats.org/officeDocument/2006/relationships/hyperlink" Target="https://arxiv.org/pdf/2302.0726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articles/10.3389/fpsyg.2021.589585/full" TargetMode="External"/><Relationship Id="rId5" Type="http://schemas.openxmlformats.org/officeDocument/2006/relationships/hyperlink" Target="https://www.nature.com/articles/s42256-022-00593-2" TargetMode="External"/><Relationship Id="rId4" Type="http://schemas.openxmlformats.org/officeDocument/2006/relationships/hyperlink" Target="https://dl.acm.org/doi/10.1145/34928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openai.com/product/dall-e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alkerstone.com/2017/02/06/effective-presentation-skil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.com/gp/computer-science/lncs/conference-proceedings-guidelines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87999" y="2073000"/>
            <a:ext cx="8568002" cy="450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de-DE" dirty="0"/>
              <a:t>Kick-Off Meeting</a:t>
            </a:r>
            <a:br>
              <a:rPr lang="de-DE" dirty="0"/>
            </a:br>
            <a:endParaRPr dirty="0"/>
          </a:p>
        </p:txBody>
      </p:sp>
      <p:sp>
        <p:nvSpPr>
          <p:cNvPr id="5" name="TextBox 4"/>
          <p:cNvSpPr>
            <a:spLocks/>
          </p:cNvSpPr>
          <p:nvPr/>
        </p:nvSpPr>
        <p:spPr bwMode="auto">
          <a:xfrm>
            <a:off x="287338" y="4357525"/>
            <a:ext cx="3415357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/>
            </a:pPr>
            <a:r>
              <a:rPr dirty="0"/>
              <a:t>Instructor:  </a:t>
            </a:r>
            <a:r>
              <a:rPr lang="de-DE" dirty="0"/>
              <a:t>Prof. Dr. Claudia Wagner</a:t>
            </a:r>
          </a:p>
          <a:p>
            <a:pPr>
              <a:defRPr/>
            </a:pPr>
            <a:r>
              <a:rPr lang="de-DE" dirty="0"/>
              <a:t>Date: 29.3.2023</a:t>
            </a:r>
            <a:endParaRPr dirty="0"/>
          </a:p>
        </p:txBody>
      </p:sp>
      <p:sp>
        <p:nvSpPr>
          <p:cNvPr id="6" name="TextBox 5"/>
          <p:cNvSpPr>
            <a:spLocks/>
          </p:cNvSpPr>
          <p:nvPr/>
        </p:nvSpPr>
        <p:spPr bwMode="auto">
          <a:xfrm>
            <a:off x="287338" y="723875"/>
            <a:ext cx="7866062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Seminar</a:t>
            </a:r>
            <a:r>
              <a:rPr lang="de-DE" dirty="0"/>
              <a:t> Current Topics on Applied </a:t>
            </a:r>
            <a:r>
              <a:rPr lang="de-DE" dirty="0" err="1"/>
              <a:t>Computational</a:t>
            </a:r>
            <a:r>
              <a:rPr lang="de-DE" dirty="0"/>
              <a:t> Social </a:t>
            </a:r>
            <a:r>
              <a:rPr lang="de-DE" dirty="0" err="1"/>
              <a:t>Sciences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Seminar Applied CSS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>
            <a:lvl1pPr defTabSz="170913">
              <a:defRPr sz="1500"/>
            </a:lvl1pPr>
          </a:lstStyle>
          <a:p>
            <a:pPr>
              <a:lnSpc>
                <a:spcPct val="90000"/>
              </a:lnSpc>
              <a:defRPr/>
            </a:pPr>
            <a:r>
              <a:t>Course ethics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7339" y="1509000"/>
            <a:ext cx="8569326" cy="3483129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t>Work on your own!</a:t>
            </a:r>
          </a:p>
          <a:p>
            <a:pPr marL="285750" indent="-285750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t>Cite your sources!</a:t>
            </a:r>
          </a:p>
          <a:p>
            <a:pPr marL="285750" indent="-285750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t>Plagiarism will result in failing the course without warning.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AI-</a:t>
            </a:r>
            <a:r>
              <a:rPr lang="de-DE" dirty="0" err="1"/>
              <a:t>based</a:t>
            </a:r>
            <a:r>
              <a:rPr lang="de-DE" dirty="0"/>
              <a:t> Simulation Human </a:t>
            </a:r>
            <a:r>
              <a:rPr lang="de-DE" dirty="0" err="1"/>
              <a:t>Populations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[2209.06899] Out of One, Many: Using Language Models to Simulate Human Samples (arxiv.org)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[2301.07543] Large Language Models as Simulated Economic Agents: What Can We Learn from Homo </a:t>
            </a:r>
            <a:r>
              <a:rPr lang="en-US" dirty="0" err="1">
                <a:hlinkClick r:id="rId3"/>
              </a:rPr>
              <a:t>Silicus</a:t>
            </a:r>
            <a:r>
              <a:rPr lang="en-US" dirty="0">
                <a:hlinkClick r:id="rId3"/>
              </a:rPr>
              <a:t>? (arxiv.org)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Using cognitive psychology to understand GPT-3 | PNAS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[2202.12299] Capturing Failures of Large Language Models via Human Cognitive Biases (arxiv.org)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hlinkClick r:id="rId6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[2209.14338] Who is GPT-3? An Exploration of Personality, Values and Demographics (arxiv.org)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[2302.02083] Theory of Mind May Have Spontaneously Emerged in Large Language Models (arxiv.org)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3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3C268-46BE-4489-9687-0C67965F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Intelligence</a:t>
            </a:r>
            <a:r>
              <a:rPr lang="de-DE" dirty="0"/>
              <a:t>: Human-AI </a:t>
            </a:r>
            <a:r>
              <a:rPr lang="de-DE" dirty="0" err="1"/>
              <a:t>Collaboration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CA0C2-E51D-491E-9B4F-50AEC7E46E5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B99E37-08F3-4BC8-B194-45F484499FD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2"/>
              </a:rPr>
              <a:t>AI Chat </a:t>
            </a:r>
            <a:r>
              <a:rPr lang="de-DE" dirty="0" err="1">
                <a:hlinkClick r:id="rId2"/>
              </a:rPr>
              <a:t>Assistants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can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Improve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Conversations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about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Divisive</a:t>
            </a:r>
            <a:r>
              <a:rPr lang="de-DE" dirty="0">
                <a:hlinkClick r:id="rId2"/>
              </a:rPr>
              <a:t> Topics 2302.07268.pdf (arxiv.org)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Can AI Enhance People’s Support for Online Moderation and Their Openness to Dissimilar Political Views? | Journal of Computer-Mediated Communication | Oxford Academic (oup.com)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Analyzing the Effectiveness of an Extensible Virtual Moderator | Proceedings of the ACM on Human-Computer Interaction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Human–AI collaboration enables more empathic conversations in text-based peer-to-peer mental health support | Nature Machine Intelligence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Frontiers | Human–Autonomy Teaming: Definitions, Debates, and Directions (frontiersin.org)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[2303.15056] </a:t>
            </a:r>
            <a:r>
              <a:rPr lang="en-US" dirty="0" err="1">
                <a:hlinkClick r:id="rId7"/>
              </a:rPr>
              <a:t>ChatGPT</a:t>
            </a:r>
            <a:r>
              <a:rPr lang="en-US" dirty="0">
                <a:hlinkClick r:id="rId7"/>
              </a:rPr>
              <a:t> Outperforms Crowd-Workers for Text-Annotation Tasks (arxiv.org)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Human heuristics for AI-generated language are flawed | PNAS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2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Applied CSS?</a:t>
            </a:r>
            <a:endParaRPr lang="en-US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9F63F92-112D-4167-B1B1-7C28A3E70B0C}"/>
              </a:ext>
            </a:extLst>
          </p:cNvPr>
          <p:cNvGrpSpPr/>
          <p:nvPr/>
        </p:nvGrpSpPr>
        <p:grpSpPr>
          <a:xfrm>
            <a:off x="971600" y="1777380"/>
            <a:ext cx="7067606" cy="3309451"/>
            <a:chOff x="-357100" y="1202350"/>
            <a:chExt cx="10163950" cy="5325675"/>
          </a:xfrm>
        </p:grpSpPr>
        <p:sp>
          <p:nvSpPr>
            <p:cNvPr id="7" name="Google Shape;334;p14">
              <a:extLst>
                <a:ext uri="{FF2B5EF4-FFF2-40B4-BE49-F238E27FC236}">
                  <a16:creationId xmlns:a16="http://schemas.microsoft.com/office/drawing/2014/main" id="{3BF04DDC-12AD-4826-BBC0-FFC8F1A5FC73}"/>
                </a:ext>
              </a:extLst>
            </p:cNvPr>
            <p:cNvSpPr/>
            <p:nvPr/>
          </p:nvSpPr>
          <p:spPr>
            <a:xfrm>
              <a:off x="314450" y="1295825"/>
              <a:ext cx="6050700" cy="5189700"/>
            </a:xfrm>
            <a:prstGeom prst="ellipse">
              <a:avLst/>
            </a:prstGeom>
            <a:solidFill>
              <a:srgbClr val="C9DAF8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5;p14">
              <a:extLst>
                <a:ext uri="{FF2B5EF4-FFF2-40B4-BE49-F238E27FC236}">
                  <a16:creationId xmlns:a16="http://schemas.microsoft.com/office/drawing/2014/main" id="{A92BAEC3-0A3D-4353-B76D-A4EC66392FAC}"/>
                </a:ext>
              </a:extLst>
            </p:cNvPr>
            <p:cNvSpPr/>
            <p:nvPr/>
          </p:nvSpPr>
          <p:spPr>
            <a:xfrm>
              <a:off x="3054775" y="1338325"/>
              <a:ext cx="6050700" cy="5189700"/>
            </a:xfrm>
            <a:prstGeom prst="ellipse">
              <a:avLst/>
            </a:prstGeom>
            <a:solidFill>
              <a:srgbClr val="EAD1DC">
                <a:alpha val="4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6;p14">
              <a:extLst>
                <a:ext uri="{FF2B5EF4-FFF2-40B4-BE49-F238E27FC236}">
                  <a16:creationId xmlns:a16="http://schemas.microsoft.com/office/drawing/2014/main" id="{93857C8F-2C18-420E-8AA0-0ECBA13D3C75}"/>
                </a:ext>
              </a:extLst>
            </p:cNvPr>
            <p:cNvSpPr txBox="1"/>
            <p:nvPr/>
          </p:nvSpPr>
          <p:spPr>
            <a:xfrm>
              <a:off x="6806850" y="1202350"/>
              <a:ext cx="30000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Social Sciences</a:t>
              </a:r>
              <a:endParaRPr sz="12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37;p14">
              <a:extLst>
                <a:ext uri="{FF2B5EF4-FFF2-40B4-BE49-F238E27FC236}">
                  <a16:creationId xmlns:a16="http://schemas.microsoft.com/office/drawing/2014/main" id="{4B443627-8536-465B-A3C3-48C3F6084113}"/>
                </a:ext>
              </a:extLst>
            </p:cNvPr>
            <p:cNvSpPr txBox="1"/>
            <p:nvPr/>
          </p:nvSpPr>
          <p:spPr>
            <a:xfrm>
              <a:off x="-357100" y="1202350"/>
              <a:ext cx="30000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Computer Science</a:t>
              </a:r>
              <a:endParaRPr sz="12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8;p14">
              <a:extLst>
                <a:ext uri="{FF2B5EF4-FFF2-40B4-BE49-F238E27FC236}">
                  <a16:creationId xmlns:a16="http://schemas.microsoft.com/office/drawing/2014/main" id="{57EBBFD9-0479-4C25-B30F-8210DC36A551}"/>
                </a:ext>
              </a:extLst>
            </p:cNvPr>
            <p:cNvSpPr txBox="1"/>
            <p:nvPr/>
          </p:nvSpPr>
          <p:spPr>
            <a:xfrm>
              <a:off x="1567000" y="2530513"/>
              <a:ext cx="255780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2010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Public sentiment [O'Connor et al.]</a:t>
              </a: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39;p14">
              <a:extLst>
                <a:ext uri="{FF2B5EF4-FFF2-40B4-BE49-F238E27FC236}">
                  <a16:creationId xmlns:a16="http://schemas.microsoft.com/office/drawing/2014/main" id="{596CB464-50AC-4CAD-A612-37A731B4502F}"/>
                </a:ext>
              </a:extLst>
            </p:cNvPr>
            <p:cNvSpPr txBox="1"/>
            <p:nvPr/>
          </p:nvSpPr>
          <p:spPr>
            <a:xfrm>
              <a:off x="5580112" y="3290987"/>
              <a:ext cx="3356425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buClr>
                  <a:srgbClr val="000000"/>
                </a:buClr>
                <a:buSzPts val="1600"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2010 and 2016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Political attitude </a:t>
              </a:r>
              <a:b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dirty="0">
                  <a:solidFill>
                    <a:srgbClr val="434343"/>
                  </a:solidFill>
                  <a:ea typeface="Calibri"/>
                  <a:cs typeface="Calibri"/>
                  <a:sym typeface="Calibri"/>
                </a:rPr>
                <a:t>[</a:t>
              </a:r>
              <a:r>
                <a:rPr lang="en-US" sz="1200" dirty="0" err="1">
                  <a:solidFill>
                    <a:srgbClr val="434343"/>
                  </a:solidFill>
                  <a:ea typeface="Calibri"/>
                  <a:cs typeface="Calibri"/>
                  <a:sym typeface="Calibri"/>
                </a:rPr>
                <a:t>Tumasjan</a:t>
              </a:r>
              <a:r>
                <a:rPr lang="en-US" sz="1200" dirty="0">
                  <a:solidFill>
                    <a:srgbClr val="434343"/>
                  </a:solidFill>
                  <a:ea typeface="Calibri"/>
                  <a:cs typeface="Calibri"/>
                  <a:sym typeface="Calibri"/>
                </a:rPr>
                <a:t> et al. 2010, </a:t>
              </a:r>
              <a:r>
                <a:rPr lang="en-US" sz="1200" dirty="0" err="1"/>
                <a:t>Barbera</a:t>
              </a:r>
              <a:r>
                <a:rPr lang="en-US" sz="1200" dirty="0"/>
                <a:t> 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et al. 2016]</a:t>
              </a: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40;p14">
              <a:extLst>
                <a:ext uri="{FF2B5EF4-FFF2-40B4-BE49-F238E27FC236}">
                  <a16:creationId xmlns:a16="http://schemas.microsoft.com/office/drawing/2014/main" id="{D4ADC5B9-9D20-4069-BC9E-87DA8A7BD005}"/>
                </a:ext>
              </a:extLst>
            </p:cNvPr>
            <p:cNvSpPr txBox="1"/>
            <p:nvPr/>
          </p:nvSpPr>
          <p:spPr>
            <a:xfrm>
              <a:off x="1300751" y="3469128"/>
              <a:ext cx="255780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2014</a:t>
              </a:r>
              <a:r>
                <a:rPr lang="en-US" sz="1200" b="0" i="0" u="none" strike="noStrike" cap="none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200" b="0" i="0" u="none" strike="noStrike" cap="none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ie strength</a:t>
              </a:r>
              <a:br>
                <a:rPr lang="en-US" sz="1200" b="0" i="0" u="none" strike="noStrike" cap="none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[Gilbert et al.]</a:t>
              </a:r>
              <a:endParaRPr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41;p14">
              <a:extLst>
                <a:ext uri="{FF2B5EF4-FFF2-40B4-BE49-F238E27FC236}">
                  <a16:creationId xmlns:a16="http://schemas.microsoft.com/office/drawing/2014/main" id="{14F38189-D9B1-4BAD-9B33-394D4250456A}"/>
                </a:ext>
              </a:extLst>
            </p:cNvPr>
            <p:cNvSpPr txBox="1"/>
            <p:nvPr/>
          </p:nvSpPr>
          <p:spPr>
            <a:xfrm>
              <a:off x="5332600" y="4375195"/>
              <a:ext cx="255780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2018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Sexual Orientation</a:t>
              </a:r>
            </a:p>
            <a:p>
              <a:pPr lvl="0" algn="ctr">
                <a:lnSpc>
                  <a:spcPct val="115000"/>
                </a:lnSpc>
                <a:buClr>
                  <a:srgbClr val="000000"/>
                </a:buClr>
                <a:buSzPts val="1600"/>
              </a:pP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en-US" sz="1200" dirty="0"/>
                <a:t>Wang 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et al.]</a:t>
              </a: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42;p14">
              <a:extLst>
                <a:ext uri="{FF2B5EF4-FFF2-40B4-BE49-F238E27FC236}">
                  <a16:creationId xmlns:a16="http://schemas.microsoft.com/office/drawing/2014/main" id="{17343089-E2DE-432E-BA40-87F3EFD78035}"/>
                </a:ext>
              </a:extLst>
            </p:cNvPr>
            <p:cNvSpPr txBox="1"/>
            <p:nvPr/>
          </p:nvSpPr>
          <p:spPr>
            <a:xfrm>
              <a:off x="2424727" y="5248726"/>
              <a:ext cx="4984794" cy="688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SzPts val="1600"/>
              </a:pPr>
              <a:r>
                <a:rPr lang="en-US" sz="1200" b="1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2014 and 2018 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Mental Well-Being</a:t>
              </a:r>
              <a:b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en-US" sz="1200" dirty="0"/>
                <a:t>De Choudhury</a:t>
              </a:r>
              <a:r>
                <a:rPr lang="en-US" sz="1200" dirty="0">
                  <a:solidFill>
                    <a:srgbClr val="434343"/>
                  </a:solidFill>
                  <a:latin typeface="Calibri"/>
                  <a:cs typeface="Calibri"/>
                  <a:sym typeface="Calibri"/>
                </a:rPr>
                <a:t> et al 2014, </a:t>
              </a:r>
              <a:r>
                <a:rPr lang="en-US" sz="1200" dirty="0"/>
                <a:t>Eichstaedt et al 2018</a:t>
              </a:r>
              <a:r>
                <a:rPr lang="de-DE" sz="1200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43;p14">
              <a:extLst>
                <a:ext uri="{FF2B5EF4-FFF2-40B4-BE49-F238E27FC236}">
                  <a16:creationId xmlns:a16="http://schemas.microsoft.com/office/drawing/2014/main" id="{0E7AF2D1-99C3-421C-8DF5-5057F81B832B}"/>
                </a:ext>
              </a:extLst>
            </p:cNvPr>
            <p:cNvSpPr txBox="1"/>
            <p:nvPr/>
          </p:nvSpPr>
          <p:spPr>
            <a:xfrm>
              <a:off x="4801225" y="2186413"/>
              <a:ext cx="255780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  <a:buClr>
                  <a:srgbClr val="000000"/>
                </a:buClr>
                <a:buSzPts val="1600"/>
              </a:pPr>
              <a:r>
                <a:rPr lang="en-US" sz="1200" b="1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2013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Personality </a:t>
              </a:r>
              <a:b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en-US" sz="1200" dirty="0" err="1"/>
                <a:t>Kosinski</a:t>
              </a:r>
              <a:r>
                <a:rPr lang="en-US" sz="1200" dirty="0"/>
                <a:t> </a:t>
              </a:r>
              <a:r>
                <a:rPr lang="en-US" sz="1200" b="0" i="0" u="none" strike="noStrike" cap="none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et al.]</a:t>
              </a:r>
              <a:endParaRPr sz="12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344;p14" descr="Image result for what happens in an internet minute 2019&quot;">
              <a:extLst>
                <a:ext uri="{FF2B5EF4-FFF2-40B4-BE49-F238E27FC236}">
                  <a16:creationId xmlns:a16="http://schemas.microsoft.com/office/drawing/2014/main" id="{04613CA0-B4DD-4B73-875D-FEEDA21C750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948" t="14920" r="1250" b="1528"/>
            <a:stretch/>
          </p:blipFill>
          <p:spPr>
            <a:xfrm>
              <a:off x="4124800" y="3334975"/>
              <a:ext cx="1207800" cy="11964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8" name="Google Shape;340;p14">
              <a:extLst>
                <a:ext uri="{FF2B5EF4-FFF2-40B4-BE49-F238E27FC236}">
                  <a16:creationId xmlns:a16="http://schemas.microsoft.com/office/drawing/2014/main" id="{65013058-0999-463D-BE11-139FBF2C83A6}"/>
                </a:ext>
              </a:extLst>
            </p:cNvPr>
            <p:cNvSpPr txBox="1"/>
            <p:nvPr/>
          </p:nvSpPr>
          <p:spPr>
            <a:xfrm>
              <a:off x="1103897" y="4375195"/>
              <a:ext cx="296323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2017</a:t>
              </a: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Demographics of </a:t>
              </a:r>
              <a:r>
                <a:rPr lang="en-US" sz="1200" dirty="0" err="1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neighbourhoods</a:t>
              </a:r>
              <a:b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en-US" sz="1200" b="0" i="0" u="none" strike="noStrike" cap="none" dirty="0" err="1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Timnit</a:t>
              </a: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et al.]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40;p14">
              <a:extLst>
                <a:ext uri="{FF2B5EF4-FFF2-40B4-BE49-F238E27FC236}">
                  <a16:creationId xmlns:a16="http://schemas.microsoft.com/office/drawing/2014/main" id="{081820C1-D874-4142-964F-11F767323146}"/>
                </a:ext>
              </a:extLst>
            </p:cNvPr>
            <p:cNvSpPr txBox="1"/>
            <p:nvPr/>
          </p:nvSpPr>
          <p:spPr>
            <a:xfrm>
              <a:off x="2267744" y="1661128"/>
              <a:ext cx="296323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2009</a:t>
              </a: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Flu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Epidemic</a:t>
              </a:r>
              <a:b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[Ginsberg et al.]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95AD5341-3F0C-4F98-B9EE-7868BDC8D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953" y="2687244"/>
              <a:ext cx="643494" cy="53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3B15DDB-BB8F-4F03-83B9-8C4188632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382" y="4654372"/>
              <a:ext cx="1040217" cy="582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9DAC217-9E52-4E36-91B7-D859B7457B4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20BB52BF-736C-4298-8530-5EDEA4AA5A26}"/>
              </a:ext>
            </a:extLst>
          </p:cNvPr>
          <p:cNvSpPr txBox="1">
            <a:spLocks/>
          </p:cNvSpPr>
          <p:nvPr/>
        </p:nvSpPr>
        <p:spPr bwMode="auto">
          <a:xfrm>
            <a:off x="354422" y="769048"/>
            <a:ext cx="8569326" cy="358813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 marL="0" marR="0" indent="0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0" marR="0" indent="179909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indent="359819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indent="539729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788833" marR="0" indent="-249104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2133514" marR="0" indent="-228590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2514499" marR="0" indent="-228590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2895484" marR="0" indent="-228590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3276468" marR="0" indent="-228590" algn="l" defTabSz="1799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Apply computational methods to new types of data (digital behavioral data) to learn about social and socio-technical phenomena</a:t>
            </a:r>
          </a:p>
          <a:p>
            <a:endParaRPr lang="en-US"/>
          </a:p>
          <a:p>
            <a:endParaRPr lang="en-US"/>
          </a:p>
          <a:p>
            <a:endParaRPr lang="de-DE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2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A0CCE-9AFC-44F9-98F0-856D5D12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trending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4EE913-F2B7-4954-BE9F-2C01FCCC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1479537"/>
            <a:ext cx="2798440" cy="27984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97D866-05B1-4151-AD1F-C27AB429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04" y="2205257"/>
            <a:ext cx="1790328" cy="1790328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DF83CD69-F63E-4312-8D7A-62E358E3C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AF8BE3-2470-41A5-91D3-7DB5B28E37DA}"/>
              </a:ext>
            </a:extLst>
          </p:cNvPr>
          <p:cNvSpPr txBox="1"/>
          <p:nvPr/>
        </p:nvSpPr>
        <p:spPr bwMode="auto">
          <a:xfrm>
            <a:off x="5292080" y="83320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r>
              <a:rPr lang="de-DE" i="1" dirty="0" err="1">
                <a:solidFill>
                  <a:srgbClr val="202122"/>
                </a:solidFill>
                <a:latin typeface="Arial" panose="020B0604020202020204" pitchFamily="34" charset="0"/>
              </a:rPr>
              <a:t>Simulating</a:t>
            </a:r>
            <a:r>
              <a:rPr lang="de-DE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de-DE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human </a:t>
            </a:r>
            <a:r>
              <a:rPr lang="de-DE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populations</a:t>
            </a:r>
            <a:endParaRPr lang="de-DE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i="1" dirty="0">
                <a:solidFill>
                  <a:srgbClr val="202122"/>
                </a:solidFill>
                <a:latin typeface="Arial" panose="020B0604020202020204" pitchFamily="34" charset="0"/>
              </a:rPr>
              <a:t>(in </a:t>
            </a:r>
            <a:r>
              <a:rPr lang="de-DE" i="1" dirty="0" err="1">
                <a:solidFill>
                  <a:srgbClr val="202122"/>
                </a:solidFill>
                <a:latin typeface="Arial" panose="020B0604020202020204" pitchFamily="34" charset="0"/>
              </a:rPr>
              <a:t>silicio</a:t>
            </a:r>
            <a:r>
              <a:rPr lang="de-DE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de-DE" i="1" dirty="0" err="1">
                <a:solidFill>
                  <a:srgbClr val="202122"/>
                </a:solidFill>
                <a:latin typeface="Arial" panose="020B0604020202020204" pitchFamily="34" charset="0"/>
              </a:rPr>
              <a:t>samples</a:t>
            </a:r>
            <a:r>
              <a:rPr lang="de-DE" i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E87066-75D6-4A51-9397-12D8FBCE0F26}"/>
              </a:ext>
            </a:extLst>
          </p:cNvPr>
          <p:cNvSpPr txBox="1"/>
          <p:nvPr/>
        </p:nvSpPr>
        <p:spPr bwMode="auto">
          <a:xfrm>
            <a:off x="288000" y="83041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r>
              <a:rPr lang="de-DE" i="1" dirty="0">
                <a:solidFill>
                  <a:srgbClr val="202122"/>
                </a:solidFill>
                <a:latin typeface="Arial" panose="020B0604020202020204" pitchFamily="34" charset="0"/>
              </a:rPr>
              <a:t>Human-AI </a:t>
            </a:r>
            <a:r>
              <a:rPr lang="de-DE" i="1" dirty="0" err="1">
                <a:solidFill>
                  <a:srgbClr val="202122"/>
                </a:solidFill>
                <a:latin typeface="Arial" panose="020B0604020202020204" pitchFamily="34" charset="0"/>
              </a:rPr>
              <a:t>collaboration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527E593-B4D2-4FF1-BD4D-68AA77F01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100" y="2137420"/>
            <a:ext cx="2294384" cy="22943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C939E1-F305-46A8-BA39-BC83BF3F8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1849388"/>
            <a:ext cx="2366392" cy="236639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4BFD0A7-204B-4DFF-A741-4DA6A57D4840}"/>
              </a:ext>
            </a:extLst>
          </p:cNvPr>
          <p:cNvSpPr txBox="1"/>
          <p:nvPr/>
        </p:nvSpPr>
        <p:spPr bwMode="auto">
          <a:xfrm>
            <a:off x="405408" y="4721305"/>
            <a:ext cx="493147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1000" dirty="0" err="1"/>
              <a:t>All</a:t>
            </a:r>
            <a:r>
              <a:rPr lang="it-IT" sz="1000" dirty="0"/>
              <a:t> images are </a:t>
            </a:r>
            <a:r>
              <a:rPr lang="it-IT" sz="1000" dirty="0" err="1"/>
              <a:t>created</a:t>
            </a:r>
            <a:r>
              <a:rPr lang="it-IT" sz="1000" dirty="0"/>
              <a:t> by </a:t>
            </a:r>
            <a:r>
              <a:rPr lang="it-IT" sz="1000" dirty="0">
                <a:hlinkClick r:id="rId7"/>
              </a:rPr>
              <a:t>DALL·E 2 (openai.com)</a:t>
            </a:r>
            <a:r>
              <a:rPr lang="it-IT" sz="1000" dirty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1538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err="1"/>
              <a:t>Logistics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>
            <a:lvl1pPr defTabSz="170913">
              <a:defRPr sz="1500"/>
            </a:lvl1pPr>
          </a:lstStyle>
          <a:p>
            <a:pPr>
              <a:lnSpc>
                <a:spcPct val="90000"/>
              </a:lnSpc>
              <a:defRPr/>
            </a:pPr>
            <a:r>
              <a:t>Tasks and evaluation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7999" y="1287886"/>
            <a:ext cx="8569326" cy="37053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/>
              <a:t>Every </a:t>
            </a:r>
            <a:r>
              <a:rPr lang="de-DE" sz="1700" dirty="0" err="1"/>
              <a:t>participant</a:t>
            </a:r>
            <a:r>
              <a:rPr lang="de-DE" sz="1700" dirty="0"/>
              <a:t>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assigned</a:t>
            </a:r>
            <a:r>
              <a:rPr lang="de-DE" sz="1700" dirty="0"/>
              <a:t> a </a:t>
            </a:r>
            <a:r>
              <a:rPr lang="de-DE" sz="1700" dirty="0" err="1"/>
              <a:t>research</a:t>
            </a:r>
            <a:r>
              <a:rPr lang="de-DE" sz="1700" dirty="0"/>
              <a:t> </a:t>
            </a:r>
            <a:r>
              <a:rPr lang="de-DE" sz="1700" dirty="0" err="1"/>
              <a:t>paper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work</a:t>
            </a:r>
            <a:r>
              <a:rPr lang="de-DE" sz="1700" dirty="0"/>
              <a:t> on </a:t>
            </a:r>
            <a:r>
              <a:rPr lang="de-DE" sz="1700" dirty="0" err="1"/>
              <a:t>over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course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this</a:t>
            </a:r>
            <a:r>
              <a:rPr lang="de-DE" sz="1700" dirty="0"/>
              <a:t> </a:t>
            </a:r>
            <a:r>
              <a:rPr lang="de-DE" sz="1700" dirty="0" err="1"/>
              <a:t>semester</a:t>
            </a:r>
            <a:r>
              <a:rPr lang="de-DE" sz="17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Each participant will </a:t>
            </a:r>
            <a:r>
              <a:rPr lang="en-US" sz="1700" b="1" dirty="0"/>
              <a:t>present</a:t>
            </a:r>
            <a:r>
              <a:rPr lang="en-US" sz="1700" dirty="0"/>
              <a:t> his/her </a:t>
            </a:r>
            <a:r>
              <a:rPr lang="en-US" sz="1700" b="1" dirty="0">
                <a:solidFill>
                  <a:srgbClr val="00549F"/>
                </a:solidFill>
              </a:rPr>
              <a:t>paper</a:t>
            </a:r>
            <a:r>
              <a:rPr lang="en-US" sz="1700" dirty="0"/>
              <a:t> </a:t>
            </a:r>
          </a:p>
          <a:p>
            <a:pPr marL="285750" indent="-285750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Goal of the presentation is to ensure that your colleagues understand the paper!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/>
              <a:t>After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presentation</a:t>
            </a:r>
            <a:r>
              <a:rPr lang="de-DE" sz="1700" dirty="0"/>
              <a:t>, </a:t>
            </a:r>
            <a:r>
              <a:rPr lang="de-DE" sz="1700" dirty="0" err="1"/>
              <a:t>we</a:t>
            </a:r>
            <a:r>
              <a:rPr lang="de-DE" sz="1700" dirty="0"/>
              <a:t> will </a:t>
            </a:r>
            <a:r>
              <a:rPr lang="de-DE" sz="1700" dirty="0" err="1"/>
              <a:t>have</a:t>
            </a:r>
            <a:r>
              <a:rPr lang="de-DE" sz="1700" dirty="0"/>
              <a:t> a </a:t>
            </a:r>
            <a:r>
              <a:rPr lang="de-DE" sz="1700" dirty="0" err="1"/>
              <a:t>discussion</a:t>
            </a:r>
            <a:endParaRPr lang="en-US" sz="1700"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sz="1700" dirty="0"/>
              <a:t>Participants submit a </a:t>
            </a:r>
            <a:r>
              <a:rPr sz="1700" b="1" dirty="0">
                <a:ea typeface="+mn-ea"/>
                <a:cs typeface="+mn-cs"/>
              </a:rPr>
              <a:t>written summary </a:t>
            </a:r>
            <a:r>
              <a:rPr sz="1700" dirty="0"/>
              <a:t>of their </a:t>
            </a:r>
            <a:r>
              <a:rPr lang="de-DE" sz="1700" dirty="0" err="1"/>
              <a:t>paper</a:t>
            </a:r>
            <a:r>
              <a:rPr lang="de-DE" sz="1700" dirty="0"/>
              <a:t> </a:t>
            </a:r>
            <a:r>
              <a:rPr sz="1700" dirty="0"/>
              <a:t>at the end of the course.</a:t>
            </a:r>
            <a:endParaRPr lang="de-DE" sz="1700"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600" b="1" dirty="0"/>
              <a:t>The seminar report is about depth</a:t>
            </a:r>
            <a:r>
              <a:rPr lang="en-US" sz="1600" dirty="0"/>
              <a:t>: presenting the paper in detail, read up on things you don’t understand</a:t>
            </a:r>
            <a:endParaRPr lang="de-DE" sz="1700"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 err="1">
                <a:ea typeface="+mn-ea"/>
                <a:cs typeface="+mn-cs"/>
              </a:rPr>
              <a:t>We</a:t>
            </a:r>
            <a:r>
              <a:rPr lang="de-DE" sz="1700" dirty="0">
                <a:ea typeface="+mn-ea"/>
                <a:cs typeface="+mn-cs"/>
              </a:rPr>
              <a:t> grade </a:t>
            </a:r>
            <a:r>
              <a:rPr lang="de-DE" sz="1700" dirty="0" err="1">
                <a:ea typeface="+mn-ea"/>
                <a:cs typeface="+mn-cs"/>
              </a:rPr>
              <a:t>presentations</a:t>
            </a:r>
            <a:r>
              <a:rPr lang="de-DE" sz="1700" dirty="0">
                <a:ea typeface="+mn-ea"/>
                <a:cs typeface="+mn-cs"/>
              </a:rPr>
              <a:t> and </a:t>
            </a:r>
            <a:r>
              <a:rPr lang="de-DE" sz="1700" dirty="0" err="1">
                <a:ea typeface="+mn-ea"/>
                <a:cs typeface="+mn-cs"/>
              </a:rPr>
              <a:t>reports</a:t>
            </a:r>
            <a:endParaRPr lang="de-DE" sz="1700" b="1" dirty="0"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sz="1700" b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Seminar Applied CSS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>
            <a:lvl1pPr defTabSz="170913">
              <a:defRPr sz="1500"/>
            </a:lvl1pPr>
          </a:lstStyle>
          <a:p>
            <a:pPr>
              <a:lnSpc>
                <a:spcPct val="90000"/>
              </a:lnSpc>
              <a:defRPr/>
            </a:pPr>
            <a:r>
              <a:t>Presentatio</a:t>
            </a:r>
            <a:r>
              <a:rPr lang="de-DE"/>
              <a:t>n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6674" y="1340778"/>
            <a:ext cx="8569326" cy="34390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/>
              <a:t>20-30</a:t>
            </a:r>
            <a:r>
              <a:rPr sz="1700" dirty="0"/>
              <a:t> minutes presentation about the paper</a:t>
            </a:r>
            <a:endParaRPr lang="de-DE" sz="1700"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sz="1700" dirty="0"/>
              <a:t>It is required to strictly comply with the timing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sz="1700" dirty="0"/>
              <a:t>English language required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sz="1700" dirty="0"/>
              <a:t>Slides required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 err="1"/>
              <a:t>Presentation</a:t>
            </a:r>
            <a:r>
              <a:rPr lang="de-DE" sz="1700" dirty="0"/>
              <a:t> </a:t>
            </a:r>
            <a:r>
              <a:rPr sz="1700" dirty="0"/>
              <a:t>should be understandable by all students</a:t>
            </a:r>
            <a:r>
              <a:rPr lang="de-DE" sz="1700" dirty="0"/>
              <a:t> </a:t>
            </a:r>
            <a:r>
              <a:rPr lang="de-DE" sz="1700" dirty="0">
                <a:sym typeface="Wingdings" panose="05000000000000000000" pitchFamily="2" charset="2"/>
              </a:rPr>
              <a:t> </a:t>
            </a:r>
            <a:r>
              <a:rPr lang="de-DE" sz="1700" dirty="0" err="1">
                <a:sym typeface="Wingdings" panose="05000000000000000000" pitchFamily="2" charset="2"/>
              </a:rPr>
              <a:t>be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prepared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to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explain</a:t>
            </a:r>
            <a:r>
              <a:rPr lang="de-DE" sz="1700" dirty="0">
                <a:sym typeface="Wingdings" panose="05000000000000000000" pitchFamily="2" charset="2"/>
              </a:rPr>
              <a:t> e.g. </a:t>
            </a:r>
            <a:r>
              <a:rPr lang="de-DE" sz="1700" dirty="0" err="1">
                <a:sym typeface="Wingdings" panose="05000000000000000000" pitchFamily="2" charset="2"/>
              </a:rPr>
              <a:t>methods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that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are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used</a:t>
            </a:r>
            <a:r>
              <a:rPr lang="de-DE" sz="1700" dirty="0">
                <a:sym typeface="Wingdings" panose="05000000000000000000" pitchFamily="2" charset="2"/>
              </a:rPr>
              <a:t> in </a:t>
            </a:r>
            <a:r>
              <a:rPr lang="de-DE" sz="1700" dirty="0" err="1">
                <a:sym typeface="Wingdings" panose="05000000000000000000" pitchFamily="2" charset="2"/>
              </a:rPr>
              <a:t>the</a:t>
            </a:r>
            <a:r>
              <a:rPr lang="de-DE" sz="1700" dirty="0">
                <a:sym typeface="Wingdings" panose="05000000000000000000" pitchFamily="2" charset="2"/>
              </a:rPr>
              <a:t> </a:t>
            </a:r>
            <a:r>
              <a:rPr lang="de-DE" sz="1700" dirty="0" err="1">
                <a:sym typeface="Wingdings" panose="05000000000000000000" pitchFamily="2" charset="2"/>
              </a:rPr>
              <a:t>paper</a:t>
            </a:r>
            <a:endParaRPr sz="1700"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sz="1700" dirty="0"/>
              <a:t>Presentation style and content are both graded</a:t>
            </a:r>
            <a:endParaRPr lang="de-DE" sz="1700"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 err="1"/>
              <a:t>Consider</a:t>
            </a:r>
            <a:r>
              <a:rPr lang="de-DE" sz="1700" dirty="0"/>
              <a:t> and </a:t>
            </a:r>
            <a:r>
              <a:rPr lang="de-DE" sz="1700" dirty="0" err="1"/>
              <a:t>keep</a:t>
            </a:r>
            <a:r>
              <a:rPr lang="de-DE" sz="1700" dirty="0"/>
              <a:t> in </a:t>
            </a:r>
            <a:r>
              <a:rPr lang="de-DE" sz="1700" dirty="0" err="1"/>
              <a:t>mind</a:t>
            </a:r>
            <a:r>
              <a:rPr lang="de-DE" sz="1700" dirty="0"/>
              <a:t> </a:t>
            </a:r>
            <a:r>
              <a:rPr lang="de-DE" sz="1700" u="sng" dirty="0" err="1">
                <a:hlinkClick r:id="rId2" tooltip="https://walkerstone.com/2017/02/06/effective-presentation-skills/"/>
              </a:rPr>
              <a:t>Do‘s</a:t>
            </a:r>
            <a:r>
              <a:rPr lang="de-DE" sz="1700" u="sng" dirty="0">
                <a:hlinkClick r:id="rId2" tooltip="https://walkerstone.com/2017/02/06/effective-presentation-skills/"/>
              </a:rPr>
              <a:t> and </a:t>
            </a:r>
            <a:r>
              <a:rPr lang="de-DE" sz="1700" u="sng" dirty="0" err="1">
                <a:hlinkClick r:id="rId2" tooltip="https://walkerstone.com/2017/02/06/effective-presentation-skills/"/>
              </a:rPr>
              <a:t>Dont‘s</a:t>
            </a:r>
            <a:r>
              <a:rPr lang="de-DE" sz="1700" u="sng" dirty="0">
                <a:hlinkClick r:id="rId2" tooltip="https://walkerstone.com/2017/02/06/effective-presentation-skills/"/>
              </a:rPr>
              <a:t> </a:t>
            </a:r>
            <a:r>
              <a:rPr lang="de-DE" sz="1700" u="sng" dirty="0" err="1">
                <a:hlinkClick r:id="rId2" tooltip="https://walkerstone.com/2017/02/06/effective-presentation-skills/"/>
              </a:rPr>
              <a:t>of</a:t>
            </a:r>
            <a:r>
              <a:rPr lang="de-DE" sz="1700" u="sng" dirty="0">
                <a:hlinkClick r:id="rId2" tooltip="https://walkerstone.com/2017/02/06/effective-presentation-skills/"/>
              </a:rPr>
              <a:t> </a:t>
            </a:r>
            <a:r>
              <a:rPr lang="de-DE" sz="1700" u="sng" dirty="0" err="1">
                <a:hlinkClick r:id="rId2" tooltip="https://walkerstone.com/2017/02/06/effective-presentation-skills/"/>
              </a:rPr>
              <a:t>presentations</a:t>
            </a:r>
            <a:r>
              <a:rPr lang="de-DE" sz="1700" dirty="0"/>
              <a:t> 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 err="1"/>
              <a:t>Presentation</a:t>
            </a:r>
            <a:r>
              <a:rPr lang="de-DE" sz="1700" dirty="0"/>
              <a:t> </a:t>
            </a:r>
            <a:r>
              <a:rPr lang="de-DE" sz="1700" dirty="0" err="1"/>
              <a:t>structure</a:t>
            </a:r>
            <a:r>
              <a:rPr lang="de-DE" sz="1700" dirty="0"/>
              <a:t> </a:t>
            </a:r>
            <a:r>
              <a:rPr lang="de-DE" sz="1700" dirty="0" err="1"/>
              <a:t>should</a:t>
            </a:r>
            <a:r>
              <a:rPr lang="de-DE" sz="1700" dirty="0"/>
              <a:t>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similar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report</a:t>
            </a:r>
            <a:r>
              <a:rPr lang="de-DE" sz="1700" dirty="0"/>
              <a:t> (</a:t>
            </a:r>
            <a:r>
              <a:rPr lang="de-DE" sz="1700" dirty="0" err="1"/>
              <a:t>see</a:t>
            </a:r>
            <a:r>
              <a:rPr lang="de-DE" sz="1700" dirty="0"/>
              <a:t> </a:t>
            </a:r>
            <a:r>
              <a:rPr lang="de-DE" sz="1700" dirty="0" err="1"/>
              <a:t>later</a:t>
            </a:r>
            <a:r>
              <a:rPr lang="de-DE" sz="1700" dirty="0"/>
              <a:t> </a:t>
            </a:r>
            <a:r>
              <a:rPr lang="de-DE" sz="1700" dirty="0" err="1"/>
              <a:t>slides</a:t>
            </a:r>
            <a:r>
              <a:rPr lang="de-DE" sz="1700" dirty="0"/>
              <a:t>), </a:t>
            </a:r>
            <a:r>
              <a:rPr lang="de-DE" sz="1700" dirty="0" err="1"/>
              <a:t>though</a:t>
            </a:r>
            <a:r>
              <a:rPr lang="de-DE" sz="1700" dirty="0"/>
              <a:t> </a:t>
            </a:r>
            <a:r>
              <a:rPr lang="de-DE" sz="1700" dirty="0" err="1"/>
              <a:t>it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not </a:t>
            </a:r>
            <a:r>
              <a:rPr lang="de-DE" sz="1700" dirty="0" err="1"/>
              <a:t>that</a:t>
            </a:r>
            <a:r>
              <a:rPr lang="de-DE" sz="1700" dirty="0"/>
              <a:t> </a:t>
            </a:r>
            <a:r>
              <a:rPr lang="de-DE" sz="1700" dirty="0" err="1"/>
              <a:t>strict</a:t>
            </a:r>
            <a:endParaRPr lang="en-US" sz="17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Seminar Applied CSS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>
            <a:lvl1pPr defTabSz="170913">
              <a:defRPr sz="1500"/>
            </a:lvl1pPr>
          </a:lstStyle>
          <a:p>
            <a:pPr>
              <a:lnSpc>
                <a:spcPct val="90000"/>
              </a:lnSpc>
              <a:defRPr/>
            </a:pPr>
            <a:r>
              <a:rPr lang="de-DE"/>
              <a:t>Discussion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6674" y="1340778"/>
            <a:ext cx="8569326" cy="3439046"/>
          </a:xfrm>
          <a:prstGeom prst="rect">
            <a:avLst/>
          </a:prstGeom>
        </p:spPr>
        <p:txBody>
          <a:bodyPr/>
          <a:lstStyle/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/>
              <a:t>After </a:t>
            </a:r>
            <a:r>
              <a:rPr lang="de-DE" sz="1700" dirty="0" err="1"/>
              <a:t>every</a:t>
            </a:r>
            <a:r>
              <a:rPr lang="de-DE" sz="1700" dirty="0"/>
              <a:t> </a:t>
            </a:r>
            <a:r>
              <a:rPr lang="de-DE" sz="1700" dirty="0" err="1"/>
              <a:t>presentation</a:t>
            </a:r>
            <a:r>
              <a:rPr lang="de-DE" sz="1700" dirty="0"/>
              <a:t>, </a:t>
            </a:r>
            <a:r>
              <a:rPr lang="de-DE" sz="1700" dirty="0" err="1"/>
              <a:t>we</a:t>
            </a:r>
            <a:r>
              <a:rPr lang="de-DE" sz="1700" dirty="0"/>
              <a:t> will </a:t>
            </a:r>
            <a:r>
              <a:rPr lang="de-DE" sz="1700" dirty="0" err="1"/>
              <a:t>have</a:t>
            </a:r>
            <a:r>
              <a:rPr lang="de-DE" sz="1700" dirty="0"/>
              <a:t> a 20 </a:t>
            </a:r>
            <a:r>
              <a:rPr lang="de-DE" sz="1700" dirty="0" err="1"/>
              <a:t>minutes</a:t>
            </a:r>
            <a:r>
              <a:rPr lang="de-DE" sz="1700" dirty="0"/>
              <a:t> </a:t>
            </a:r>
            <a:r>
              <a:rPr lang="de-DE" sz="1700" dirty="0" err="1"/>
              <a:t>discussion</a:t>
            </a:r>
            <a:r>
              <a:rPr lang="de-DE" sz="1700" dirty="0"/>
              <a:t> </a:t>
            </a:r>
            <a:r>
              <a:rPr lang="de-DE" sz="1700" dirty="0" err="1"/>
              <a:t>about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paper</a:t>
            </a:r>
            <a:endParaRPr sz="1700" dirty="0"/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lang="de-DE" sz="1700" dirty="0"/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feedback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presentation</a:t>
            </a:r>
            <a:r>
              <a:rPr lang="de-DE" sz="1700" dirty="0"/>
              <a:t> </a:t>
            </a:r>
            <a:r>
              <a:rPr lang="de-DE" sz="1700" dirty="0" err="1"/>
              <a:t>itself</a:t>
            </a:r>
            <a:r>
              <a:rPr lang="de-DE" sz="1700" dirty="0"/>
              <a:t>, just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paper</a:t>
            </a:r>
            <a:endParaRPr sz="1700" dirty="0"/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lang="de-DE" sz="1700" dirty="0"/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sz="1700" dirty="0"/>
              <a:t>Other </a:t>
            </a:r>
            <a:r>
              <a:rPr lang="de-DE" sz="1700" dirty="0" err="1"/>
              <a:t>students</a:t>
            </a:r>
            <a:r>
              <a:rPr lang="de-DE" sz="1700" dirty="0"/>
              <a:t> </a:t>
            </a:r>
            <a:r>
              <a:rPr lang="de-DE" sz="1700" dirty="0" err="1"/>
              <a:t>are</a:t>
            </a:r>
            <a:r>
              <a:rPr lang="de-DE" sz="1700" dirty="0"/>
              <a:t> </a:t>
            </a:r>
            <a:r>
              <a:rPr lang="de-DE" sz="1700" dirty="0" err="1"/>
              <a:t>welcome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engage</a:t>
            </a:r>
            <a:r>
              <a:rPr lang="de-DE" sz="1700" dirty="0"/>
              <a:t> in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discussion</a:t>
            </a:r>
            <a:r>
              <a:rPr lang="de-DE" sz="1700" dirty="0"/>
              <a:t> and </a:t>
            </a:r>
            <a:r>
              <a:rPr lang="de-DE" sz="1700" dirty="0" err="1"/>
              <a:t>even</a:t>
            </a:r>
            <a:r>
              <a:rPr lang="de-DE" sz="1700" dirty="0"/>
              <a:t> </a:t>
            </a:r>
            <a:r>
              <a:rPr lang="de-DE" sz="1700" dirty="0" err="1"/>
              <a:t>more</a:t>
            </a:r>
            <a:r>
              <a:rPr lang="de-DE" sz="1700" dirty="0"/>
              <a:t> </a:t>
            </a:r>
            <a:r>
              <a:rPr lang="de-DE" sz="1700" dirty="0" err="1"/>
              <a:t>importantly</a:t>
            </a:r>
            <a:r>
              <a:rPr lang="de-DE" sz="1700" dirty="0"/>
              <a:t>,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ask</a:t>
            </a:r>
            <a:r>
              <a:rPr lang="de-DE" sz="1700" dirty="0"/>
              <a:t> </a:t>
            </a:r>
            <a:r>
              <a:rPr lang="de-DE" sz="1700" dirty="0" err="1"/>
              <a:t>questions</a:t>
            </a:r>
            <a:endParaRPr lang="de-DE" sz="1700" dirty="0"/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lang="de-DE" sz="1700" dirty="0"/>
          </a:p>
          <a:p>
            <a:pPr algn="just">
              <a:lnSpc>
                <a:spcPct val="130000"/>
              </a:lnSpc>
              <a:buClr>
                <a:srgbClr val="00549F"/>
              </a:buClr>
              <a:buSzPct val="100000"/>
              <a:defRPr/>
            </a:pPr>
            <a:r>
              <a:rPr lang="en-US" sz="1700" dirty="0">
                <a:solidFill>
                  <a:schemeClr val="accent6"/>
                </a:solidFill>
              </a:rPr>
              <a:t> </a:t>
            </a:r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sz="17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Seminar Applied CSS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 defTabSz="170913">
              <a:lnSpc>
                <a:spcPct val="90000"/>
              </a:lnSpc>
              <a:defRPr sz="1500"/>
            </a:pPr>
            <a:r>
              <a:rPr dirty="0"/>
              <a:t>Report about your </a:t>
            </a:r>
            <a:r>
              <a:rPr lang="de-DE" dirty="0" err="1">
                <a:solidFill>
                  <a:schemeClr val="accent6"/>
                </a:solidFill>
              </a:rPr>
              <a:t>paper</a:t>
            </a:r>
            <a:endParaRPr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7339" y="1448656"/>
            <a:ext cx="8569326" cy="3543475"/>
          </a:xfrm>
          <a:prstGeom prst="rect">
            <a:avLst/>
          </a:prstGeom>
        </p:spPr>
        <p:txBody>
          <a:bodyPr/>
          <a:lstStyle/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de-DE" dirty="0"/>
              <a:t>8-</a:t>
            </a:r>
            <a:r>
              <a:rPr dirty="0"/>
              <a:t>1</a:t>
            </a:r>
            <a:r>
              <a:rPr lang="de-DE" dirty="0"/>
              <a:t>0</a:t>
            </a:r>
            <a:r>
              <a:rPr dirty="0"/>
              <a:t> pages (including figures</a:t>
            </a:r>
            <a:r>
              <a:rPr lang="de-DE" dirty="0"/>
              <a:t>), plus </a:t>
            </a:r>
            <a:r>
              <a:rPr lang="de-DE" dirty="0" err="1"/>
              <a:t>unlimited</a:t>
            </a:r>
            <a:r>
              <a:rPr lang="de-DE" dirty="0"/>
              <a:t> </a:t>
            </a:r>
            <a:r>
              <a:rPr dirty="0"/>
              <a:t>references.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dirty="0"/>
              <a:t>using templates for Springer LNCS style (Word accepted, </a:t>
            </a:r>
            <a:r>
              <a:rPr dirty="0" err="1"/>
              <a:t>LaTex</a:t>
            </a:r>
            <a:r>
              <a:rPr dirty="0"/>
              <a:t> preferred)</a:t>
            </a:r>
            <a:br>
              <a:rPr dirty="0"/>
            </a:br>
            <a:r>
              <a:rPr sz="1600" u="sng" dirty="0">
                <a:solidFill>
                  <a:srgbClr val="612158"/>
                </a:solidFill>
                <a:hlinkClick r:id="rId2" tooltip="http://www.springer.com/gp/computer-science/lncs/conference-proceedings-guidelines)"/>
              </a:rPr>
              <a:t>http://www.springer.com/gp/computer-science/lncs/conference-proceedings-guidelines)</a:t>
            </a:r>
            <a:r>
              <a:rPr sz="1600" dirty="0"/>
              <a:t>.</a:t>
            </a:r>
            <a:endParaRPr dirty="0"/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dirty="0"/>
              <a:t>Should be structured as a scientific paper.</a:t>
            </a:r>
          </a:p>
          <a:p>
            <a:pPr marL="285750" indent="-285750" algn="just">
              <a:lnSpc>
                <a:spcPct val="15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dirty="0"/>
              <a:t>English language required.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Seminar Applied CSS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 defTabSz="170913">
              <a:lnSpc>
                <a:spcPct val="90000"/>
              </a:lnSpc>
              <a:defRPr sz="1500"/>
            </a:pPr>
            <a:r>
              <a:rPr dirty="0"/>
              <a:t>Report structure, focus on the </a:t>
            </a:r>
            <a:r>
              <a:rPr lang="de-DE" dirty="0" err="1">
                <a:solidFill>
                  <a:schemeClr val="accent6"/>
                </a:solidFill>
              </a:rPr>
              <a:t>paper</a:t>
            </a:r>
            <a:endParaRPr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7336" y="1303867"/>
            <a:ext cx="8569326" cy="347595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dirty="0"/>
              <a:t>Introduction</a:t>
            </a:r>
            <a:r>
              <a:rPr u="none" dirty="0"/>
              <a:t>: this section should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and ist </a:t>
            </a:r>
            <a:r>
              <a:rPr lang="de-DE" dirty="0" err="1"/>
              <a:t>goals</a:t>
            </a:r>
            <a:r>
              <a:rPr lang="de-DE" dirty="0"/>
              <a:t>.</a:t>
            </a:r>
            <a:endParaRPr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dirty="0"/>
              <a:t>Related work</a:t>
            </a:r>
            <a:r>
              <a:rPr u="none" dirty="0"/>
              <a:t>: it summarizes the state of the art.</a:t>
            </a:r>
            <a:r>
              <a:rPr lang="de-DE" u="none" dirty="0"/>
              <a:t> Puts </a:t>
            </a:r>
            <a:r>
              <a:rPr lang="de-DE" u="none" dirty="0" err="1"/>
              <a:t>the</a:t>
            </a:r>
            <a:r>
              <a:rPr lang="de-DE" u="none" dirty="0"/>
              <a:t> </a:t>
            </a:r>
            <a:r>
              <a:rPr lang="de-DE" u="none" dirty="0" err="1"/>
              <a:t>paper</a:t>
            </a:r>
            <a:r>
              <a:rPr lang="de-DE" u="none" dirty="0"/>
              <a:t> in </a:t>
            </a:r>
            <a:r>
              <a:rPr lang="de-DE" u="none" dirty="0" err="1"/>
              <a:t>context</a:t>
            </a:r>
            <a:r>
              <a:rPr lang="de-DE" u="none" dirty="0"/>
              <a:t>.</a:t>
            </a:r>
            <a:endParaRPr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dirty="0"/>
              <a:t>Methods</a:t>
            </a:r>
            <a:r>
              <a:rPr u="none" dirty="0"/>
              <a:t>: this section explains how the problem is approached, which techniques are used and why these ones and not others.</a:t>
            </a:r>
            <a:endParaRPr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dirty="0"/>
              <a:t>Results &amp; Discussion</a:t>
            </a:r>
            <a:r>
              <a:rPr u="none" dirty="0"/>
              <a:t>: in this section, the results of the research are presented, and how they are related to the problem under study and to what it was known until date.</a:t>
            </a:r>
            <a:endParaRPr lang="de-DE"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lang="de-DE" dirty="0" err="1"/>
              <a:t>Conclusions</a:t>
            </a:r>
            <a:r>
              <a:rPr lang="de-DE" dirty="0"/>
              <a:t> </a:t>
            </a:r>
            <a:r>
              <a:rPr dirty="0"/>
              <a:t>and implications</a:t>
            </a:r>
            <a:r>
              <a:rPr u="none" dirty="0"/>
              <a:t>: this section summarizes the work and explain the main implications of the results (what have changed now that we know what we know? how could this influence future research?)</a:t>
            </a:r>
            <a:endParaRPr lang="de-DE" u="none"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lang="de-DE" u="sng" dirty="0"/>
              <a:t>Reviewer Perspektive: </a:t>
            </a:r>
            <a:r>
              <a:rPr lang="en-US" u="none" dirty="0"/>
              <a:t>What is the strength of the paper? What are its weaknesses?</a:t>
            </a:r>
            <a:endParaRPr lang="de-DE" u="none"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r>
              <a:rPr lang="de-DE" dirty="0"/>
              <a:t>Future Work (</a:t>
            </a:r>
            <a:r>
              <a:rPr lang="de-DE" dirty="0" err="1"/>
              <a:t>Limitations</a:t>
            </a:r>
            <a:r>
              <a:rPr lang="de-DE" dirty="0"/>
              <a:t> and Open Questions): </a:t>
            </a:r>
            <a:r>
              <a:rPr lang="en-US" u="none" dirty="0"/>
              <a:t>this section discusses limitations of the state of the art and presents ideas for future work</a:t>
            </a:r>
            <a:endParaRPr lang="de-DE" dirty="0"/>
          </a:p>
          <a:p>
            <a:pPr marL="277177" indent="-277177" algn="just" defTabSz="174511">
              <a:lnSpc>
                <a:spcPct val="140000"/>
              </a:lnSpc>
              <a:buClr>
                <a:srgbClr val="00549F"/>
              </a:buClr>
              <a:buSzPct val="100000"/>
              <a:buFont typeface="Arial"/>
              <a:buChar char="•"/>
              <a:defRPr sz="1750" u="sng"/>
            </a:pPr>
            <a:endParaRPr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87999" y="167999"/>
            <a:ext cx="8568002" cy="4530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Seminar Applied CSS</a:t>
            </a:r>
            <a:endParaRPr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>
            <a:lvl1pPr defTabSz="170913">
              <a:defRPr sz="1500"/>
            </a:lvl1pPr>
          </a:lstStyle>
          <a:p>
            <a:pPr>
              <a:lnSpc>
                <a:spcPct val="90000"/>
              </a:lnSpc>
              <a:defRPr/>
            </a:pPr>
            <a:r>
              <a:rPr lang="de-DE"/>
              <a:t>Seminar Logistics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idx="13"/>
          </p:nvPr>
        </p:nvSpPr>
        <p:spPr bwMode="auto">
          <a:xfrm>
            <a:off x="287999" y="1287886"/>
            <a:ext cx="8569326" cy="3705354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Today: Assignment of topics</a:t>
            </a:r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Every student presents once </a:t>
            </a:r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Attendance at all presentation dates is mandatory for everybody</a:t>
            </a:r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All presentations will be 28.6.2023 in Aachen</a:t>
            </a:r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Report submissions are due to the 27.6.2023</a:t>
            </a:r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r>
              <a:rPr lang="en-US" sz="1700" dirty="0"/>
              <a:t>You can consult during my office hours (</a:t>
            </a:r>
            <a:r>
              <a:rPr lang="en-US" sz="1600" dirty="0"/>
              <a:t>Wednesdays</a:t>
            </a:r>
            <a:r>
              <a:rPr lang="en-US" sz="1700" dirty="0"/>
              <a:t>) over the course of this semester, to get feedback on your current status of the report and your presentation. Please write an email before.</a:t>
            </a:r>
          </a:p>
          <a:p>
            <a:pPr marL="285750" lvl="1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lang="en-US" sz="1700" dirty="0"/>
          </a:p>
          <a:p>
            <a:pPr marL="285750" lvl="3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lang="en-US" sz="1700" dirty="0"/>
          </a:p>
          <a:p>
            <a:pPr marL="285750" indent="-285750" algn="just">
              <a:lnSpc>
                <a:spcPct val="130000"/>
              </a:lnSpc>
              <a:buClr>
                <a:srgbClr val="00549F"/>
              </a:buClr>
              <a:buSzPct val="100000"/>
              <a:buFont typeface="Arial"/>
              <a:buChar char="•"/>
              <a:defRPr/>
            </a:pPr>
            <a:endParaRPr lang="en-US" sz="1700" b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"/>
          </p:nvPr>
        </p:nvSpPr>
        <p:spPr bwMode="auto">
          <a:xfrm>
            <a:off x="6645896" y="5209383"/>
            <a:ext cx="167709" cy="2147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räsentation_Master_RWTH_Verwaltung">
  <a:themeElements>
    <a:clrScheme name="1_Präsentation_Master_RWTH_Verwaltu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1_Präsentation_Master_RWTH_Verwaltun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Präsentation_Master_RWTH_Verwaltung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Office PowerPoint</Application>
  <DocSecurity>0</DocSecurity>
  <PresentationFormat>Bildschirmpräsentation (16:10)</PresentationFormat>
  <Paragraphs>116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Droid Sans</vt:lpstr>
      <vt:lpstr>Helvetica</vt:lpstr>
      <vt:lpstr>1_Präsentation_Master_RWTH_Verwaltung</vt:lpstr>
      <vt:lpstr>Kick-Off Meeting </vt:lpstr>
      <vt:lpstr>What is Applied CSS?</vt:lpstr>
      <vt:lpstr>Two trending topics</vt:lpstr>
      <vt:lpstr>Logistics</vt:lpstr>
      <vt:lpstr>Seminar Applied CSS</vt:lpstr>
      <vt:lpstr>Seminar Applied CSS</vt:lpstr>
      <vt:lpstr>Seminar Applied CSS</vt:lpstr>
      <vt:lpstr>Seminar Applied CSS</vt:lpstr>
      <vt:lpstr>Seminar Applied CSS</vt:lpstr>
      <vt:lpstr>Seminar Applied CSS</vt:lpstr>
      <vt:lpstr>AI-based Simulation Human Populations</vt:lpstr>
      <vt:lpstr>Hybrid Intelligence: Human-AI Collaboration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Information</dc:title>
  <dc:creator>Tobias Schumacher</dc:creator>
  <cp:lastModifiedBy>Wagner, Claudia</cp:lastModifiedBy>
  <cp:revision>94</cp:revision>
  <dcterms:modified xsi:type="dcterms:W3CDTF">2023-03-28T19:24:55Z</dcterms:modified>
  <dc:identifier/>
  <dc:language/>
  <cp:version/>
</cp:coreProperties>
</file>