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Kanit Medium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Kani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nitMedium-regular.fntdata"/><Relationship Id="rId25" Type="http://schemas.openxmlformats.org/officeDocument/2006/relationships/slide" Target="slides/slide20.xml"/><Relationship Id="rId28" Type="http://schemas.openxmlformats.org/officeDocument/2006/relationships/font" Target="fonts/KanitMedium-italic.fntdata"/><Relationship Id="rId27" Type="http://schemas.openxmlformats.org/officeDocument/2006/relationships/font" Target="fonts/Kani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ni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Kanit-bold.fntdata"/><Relationship Id="rId12" Type="http://schemas.openxmlformats.org/officeDocument/2006/relationships/slide" Target="slides/slide7.xml"/><Relationship Id="rId34" Type="http://schemas.openxmlformats.org/officeDocument/2006/relationships/font" Target="fonts/Kanit-regular.fntdata"/><Relationship Id="rId15" Type="http://schemas.openxmlformats.org/officeDocument/2006/relationships/slide" Target="slides/slide10.xml"/><Relationship Id="rId37" Type="http://schemas.openxmlformats.org/officeDocument/2006/relationships/font" Target="fonts/Kanit-boldItalic.fntdata"/><Relationship Id="rId14" Type="http://schemas.openxmlformats.org/officeDocument/2006/relationships/slide" Target="slides/slide9.xml"/><Relationship Id="rId36" Type="http://schemas.openxmlformats.org/officeDocument/2006/relationships/font" Target="fonts/Kani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89b24916_0_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489b2491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89b24916_0_4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89b2491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89b24916_0_4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89b2491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89b24916_0_4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89b2491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37a2bc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d37a2b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d37a2bc3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d37a2b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89b24916_0_4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489b2491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89b24916_0_4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489b2491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89b24916_0_4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489b2491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51521e4e1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51521e4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89b2491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89b2491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1521e4e1_5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51521e4e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3462e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a3462e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9b24916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89b2491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89b24916_0_3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89b2491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89b24916_0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89b2491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89b24916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89b2491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89b24916_0_3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89b2491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89b2491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89b2491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Word Vectors - Word2vec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301.3781.pdf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gif"/><Relationship Id="rId4" Type="http://schemas.openxmlformats.org/officeDocument/2006/relationships/image" Target="../media/image11.png"/><Relationship Id="rId5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Relationship Id="rId4" Type="http://schemas.openxmlformats.org/officeDocument/2006/relationships/image" Target="../media/image1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stanford.edu/~jurafsky/slp3/6.pdf" TargetMode="External"/><Relationship Id="rId4" Type="http://schemas.openxmlformats.org/officeDocument/2006/relationships/hyperlink" Target="http://arxiv.org/pdf/1301.3781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 Vectors - Word2vec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Chris Manning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 [Mikolov et al., NeuroIPS 2013] </a:t>
            </a:r>
            <a:endParaRPr sz="260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5EF6"/>
                </a:solidFill>
              </a:rPr>
              <a:t>Word2vec</a:t>
            </a:r>
            <a:r>
              <a:rPr lang="en" sz="1500"/>
              <a:t> is an initial framework for </a:t>
            </a:r>
            <a:r>
              <a:rPr lang="en" sz="1500"/>
              <a:t>learning word vectors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got large corpus of text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 through each position </a:t>
            </a:r>
            <a:r>
              <a:rPr i="1" lang="en" sz="1500"/>
              <a:t>t </a:t>
            </a:r>
            <a:r>
              <a:rPr lang="en" sz="1500"/>
              <a:t>in the text, which has a </a:t>
            </a:r>
            <a:r>
              <a:rPr b="1" lang="en" sz="1500"/>
              <a:t>center word c</a:t>
            </a:r>
            <a:r>
              <a:rPr lang="en" sz="1500"/>
              <a:t>, and </a:t>
            </a:r>
            <a:r>
              <a:rPr b="1" lang="en" sz="1500"/>
              <a:t>context (“outside”) words 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 the </a:t>
            </a:r>
            <a:r>
              <a:rPr b="1" lang="en" sz="1500"/>
              <a:t>probability</a:t>
            </a:r>
            <a:r>
              <a:rPr lang="en" sz="1500"/>
              <a:t> of </a:t>
            </a:r>
            <a:r>
              <a:rPr i="1" lang="en" sz="1500"/>
              <a:t>o</a:t>
            </a:r>
            <a:r>
              <a:rPr lang="en" sz="1500"/>
              <a:t> given </a:t>
            </a:r>
            <a:r>
              <a:rPr i="1" lang="en" sz="1500"/>
              <a:t>c</a:t>
            </a:r>
            <a:r>
              <a:rPr lang="en" sz="1500"/>
              <a:t> (or vice versa)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Gradient descent</a:t>
            </a:r>
            <a:r>
              <a:rPr lang="en" sz="1500"/>
              <a:t> to maximize this probability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 windows for </a:t>
            </a:r>
            <a:endParaRPr sz="1500"/>
          </a:p>
        </p:txBody>
      </p:sp>
      <p:sp>
        <p:nvSpPr>
          <p:cNvPr id="179" name="Google Shape;179;p31"/>
          <p:cNvSpPr txBox="1"/>
          <p:nvPr/>
        </p:nvSpPr>
        <p:spPr>
          <a:xfrm>
            <a:off x="304800" y="4583825"/>
            <a:ext cx="847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Efficient Estimation of Word Representations in Vector Space, Mikolov et al., 2013,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https://arxiv.org/pdf/1301.3781.pdf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452" y="3112975"/>
            <a:ext cx="4038800" cy="143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w_{t+j}|w_t)"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725" y="2720201"/>
            <a:ext cx="968500" cy="2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Objective Function</a:t>
            </a:r>
            <a:endParaRPr sz="2600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28600" y="1085850"/>
            <a:ext cx="87630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For each position </a:t>
            </a:r>
            <a:r>
              <a:rPr i="1" lang="en" sz="1500"/>
              <a:t>t</a:t>
            </a:r>
            <a:r>
              <a:rPr lang="en" sz="1500"/>
              <a:t> = 1,...</a:t>
            </a:r>
            <a:r>
              <a:rPr i="1" lang="en" sz="1500"/>
              <a:t>T</a:t>
            </a:r>
            <a:r>
              <a:rPr lang="en" sz="1500"/>
              <a:t>, predict context words within a window of fixed size </a:t>
            </a:r>
            <a:r>
              <a:rPr i="1" lang="en" sz="1500"/>
              <a:t>m</a:t>
            </a:r>
            <a:r>
              <a:rPr lang="en" sz="1500"/>
              <a:t>, given center word </a:t>
            </a:r>
            <a:r>
              <a:rPr i="1" lang="en" sz="1500"/>
              <a:t>w</a:t>
            </a:r>
            <a:r>
              <a:rPr baseline="-25000" i="1" lang="en" sz="1500"/>
              <a:t>j</a:t>
            </a:r>
            <a:r>
              <a:rPr baseline="-25000" lang="en" sz="1500"/>
              <a:t> </a:t>
            </a:r>
            <a:r>
              <a:rPr lang="en" sz="1500"/>
              <a:t>, the </a:t>
            </a:r>
            <a:r>
              <a:rPr lang="en" sz="1500"/>
              <a:t>likelihood</a:t>
            </a:r>
            <a:r>
              <a:rPr lang="en" sz="1500"/>
              <a:t> is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L(\theta) = \prod_{t=1}^{T}\prod_{\substack{-m \leq j \leq m \\ j \neq 0}}\log P(w_{t+j} | w_t; \theta)"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75" y="1750711"/>
            <a:ext cx="3257500" cy="80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(\theta) = -\frac{1}{T}\sum_{t=1}^{T}\sum_{\substack{-m \leq j \leq m \\ j \neq 0}}\log P(w_{t+j} | w_t; \theta)"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075" y="3257285"/>
            <a:ext cx="4210049" cy="91783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228600" y="2752800"/>
            <a:ext cx="860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objective function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J(θ)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the average negative log likelihood: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Objective Function</a:t>
            </a:r>
            <a:endParaRPr sz="26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28600" y="1085850"/>
            <a:ext cx="8763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How to calculate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P(w_{t+j} | w_t; \theta)"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625" y="1234450"/>
            <a:ext cx="1209800" cy="2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950" y="1217275"/>
            <a:ext cx="3792842" cy="125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221050" y="2463000"/>
            <a:ext cx="864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for a center word c and a context word o: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28600" y="1609050"/>
            <a:ext cx="480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two vectors per word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when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center word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when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context word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(o|c) = \frac{\exp(\mathbf{u_o^\top v_c})}{\sum_{w=1}^{V} \exp(\mathbf{u_w^\top v_c})}"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262" y="2944847"/>
            <a:ext cx="2751076" cy="6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Training procedure</a:t>
            </a:r>
            <a:endParaRPr sz="2600"/>
          </a:p>
        </p:txBody>
      </p:sp>
      <p:sp>
        <p:nvSpPr>
          <p:cNvPr id="207" name="Google Shape;207;p34"/>
          <p:cNvSpPr txBox="1"/>
          <p:nvPr/>
        </p:nvSpPr>
        <p:spPr>
          <a:xfrm>
            <a:off x="224275" y="1086925"/>
            <a:ext cx="850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 each epoch: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Sample mini-batch of windows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 each window: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Calculate the probability of the context words given the center words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roman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For each context word, calculate the probability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exp(\mathbf{u_o^{\top}v_c})}{\sum_{w=1}^V\exp(\mathbf{u_w^{\top}v_c})}"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25" y="2245205"/>
            <a:ext cx="1829100" cy="665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^{new} = \theta^{old} - \alpha\nabla_\theta J(\theta)"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45" y="4530925"/>
            <a:ext cx="2329386" cy="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228600" y="2890225"/>
            <a:ext cx="873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 startAt="2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Calculate loss (which is simply </a:t>
            </a: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-log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of the probability ) (useful for monitoring)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 startAt="2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Calculate the gradient of the center word and the outside word in respect to the loss (two gradients)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lphaLcPeriod" startAt="2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Sum all the gradients and loss within the window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 startAt="2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Sum all the gradients (final gradients) and sum all the loss (final loss) across all windows divided by the batch size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 startAt="2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Update the center word vector and outside words vectors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Gradients Computation</a:t>
            </a:r>
            <a:endParaRPr sz="2600"/>
          </a:p>
        </p:txBody>
      </p:sp>
      <p:sp>
        <p:nvSpPr>
          <p:cNvPr id="216" name="Google Shape;216;p35"/>
          <p:cNvSpPr txBox="1"/>
          <p:nvPr/>
        </p:nvSpPr>
        <p:spPr>
          <a:xfrm>
            <a:off x="4123425" y="1086925"/>
            <a:ext cx="460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says that the gradient of the loss function w.r.t. the center word is equal to the difference between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observed representation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the outside context word and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expected word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according to our model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still need to find gradients for outside vectors </a:t>
            </a: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(Assignment 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90572" l="0" r="0" t="-907"/>
          <a:stretch/>
        </p:blipFill>
        <p:spPr>
          <a:xfrm>
            <a:off x="730375" y="1003705"/>
            <a:ext cx="3256951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Gradients Computation</a:t>
            </a:r>
            <a:endParaRPr sz="2600"/>
          </a:p>
        </p:txBody>
      </p:sp>
      <p:sp>
        <p:nvSpPr>
          <p:cNvPr id="223" name="Google Shape;223;p36"/>
          <p:cNvSpPr txBox="1"/>
          <p:nvPr/>
        </p:nvSpPr>
        <p:spPr>
          <a:xfrm>
            <a:off x="4123425" y="1086925"/>
            <a:ext cx="460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says that the gradient of the loss function w.r.t. the center word is equal to the difference between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observed representation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the outside context word and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expected word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according to our model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still need to find gradients for outside vectors </a:t>
            </a:r>
            <a:r>
              <a:rPr i="1"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(Assignment 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75" y="1038805"/>
            <a:ext cx="3256960" cy="386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More Details</a:t>
            </a:r>
            <a:endParaRPr sz="2600"/>
          </a:p>
        </p:txBody>
      </p:sp>
      <p:sp>
        <p:nvSpPr>
          <p:cNvPr id="230" name="Google Shape;230;p37"/>
          <p:cNvSpPr txBox="1"/>
          <p:nvPr/>
        </p:nvSpPr>
        <p:spPr>
          <a:xfrm>
            <a:off x="106400" y="1086925"/>
            <a:ext cx="6392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 two vectors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-&gt; Easier optimization. Average both at the end.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Two model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variants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Skip-grams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(SG)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 context (“outside”) words given center word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Continuous Bag of Words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(CBOW)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 center word from (bag of) context words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EF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lecture so far: Skip-gram model</a:t>
            </a:r>
            <a:endParaRPr>
              <a:solidFill>
                <a:srgbClr val="005EF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What we cover so far (naive softmax)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very inefficient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due to the large computation cost in the normalization factor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Better approach: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Negative sampling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(next lecture)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Gradient descent can be costly, since the loss function uses all windows in the corpus (billions!).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Stochastic Gradient Descent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instead repeatedly sample windows and update after each one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Require either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sparse matrix update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or use hashing to avoid inefficient updates since only few words will be updated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625" y="2495550"/>
            <a:ext cx="2444374" cy="23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174" y="516975"/>
            <a:ext cx="2914825" cy="17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Word2vec: Skip-gram vs. CBOW</a:t>
            </a:r>
            <a:endParaRPr sz="2600"/>
          </a:p>
        </p:txBody>
      </p:sp>
      <p:sp>
        <p:nvSpPr>
          <p:cNvPr id="238" name="Google Shape;238;p38"/>
          <p:cNvSpPr txBox="1"/>
          <p:nvPr/>
        </p:nvSpPr>
        <p:spPr>
          <a:xfrm>
            <a:off x="258800" y="1086925"/>
            <a:ext cx="84711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CBOW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(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 center word given outside words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 and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Skip-gram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 context (“outside”) words given center word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uses the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training procedure. 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CBOW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much simpler, this implies a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much faster convergence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CBOW than for Skip-gram, in the original paper, CBOW took hours to train, Skip-gram 3 days.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CBOW learns better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syntactic relationships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between words while Skip-gram is better in capturing better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semantic relationships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 word 'cat':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CBOW would retrieve as closest vectors morphologically like plurals, i.e.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'cats'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Skip-gram would consider morphologically different words (but semantically relevant) like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'dog' much closer to 'cat'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comparison.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Because Skip-gram rely on single word input, it is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less sensitive to overfit frequent words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(and it's also the reason of the better performances of Skip-gram in capturing semantic relationships).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Word2vec</a:t>
            </a:r>
            <a:endParaRPr sz="2600"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</a:t>
            </a:r>
            <a:endParaRPr sz="2600"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Very </a:t>
            </a:r>
            <a:r>
              <a:rPr b="1" lang="en" sz="1500"/>
              <a:t>ineffective</a:t>
            </a:r>
            <a:r>
              <a:rPr lang="en" sz="1500"/>
              <a:t> and </a:t>
            </a:r>
            <a:r>
              <a:rPr b="1" lang="en" sz="1500"/>
              <a:t>inefficient</a:t>
            </a:r>
            <a:r>
              <a:rPr lang="en" sz="1500"/>
              <a:t> to store word meanings in one-hot vectors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Word2vec</a:t>
            </a:r>
            <a:r>
              <a:rPr lang="en" sz="1500"/>
              <a:t> is the first framework to encode word vectors using nearby 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Comes in two variants: </a:t>
            </a:r>
            <a:r>
              <a:rPr b="1" lang="en" sz="1500"/>
              <a:t>Skip-gram</a:t>
            </a:r>
            <a:r>
              <a:rPr lang="en" sz="1500"/>
              <a:t> and </a:t>
            </a:r>
            <a:r>
              <a:rPr b="1" lang="en" sz="1500"/>
              <a:t>CBOW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Skip-gram seems better but took longer time to train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Amazingly effective to capture word similarity as seen in the demo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we can see, the current approach is inefficient given the </a:t>
            </a:r>
            <a:r>
              <a:rPr b="1" lang="en" sz="1500"/>
              <a:t>huge computational cost in the lower term</a:t>
            </a:r>
            <a:r>
              <a:rPr lang="en" sz="1500"/>
              <a:t>.  We shall revisit this using </a:t>
            </a:r>
            <a:r>
              <a:rPr b="1" lang="en" sz="1500"/>
              <a:t>negative samplings</a:t>
            </a:r>
            <a:r>
              <a:rPr lang="en" sz="1500"/>
              <a:t> instead.</a:t>
            </a:r>
            <a:endParaRPr sz="1500"/>
          </a:p>
        </p:txBody>
      </p:sp>
      <p:pic>
        <p:nvPicPr>
          <p:cNvPr descr="\frac{\exp(\mathbf{u_o^\top v_c})}{\sum_{w=1}^{V} \exp(\mathbf{u_w^\top v_c})}"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75" y="2936105"/>
            <a:ext cx="1829100" cy="66558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/>
          <p:nvPr/>
        </p:nvSpPr>
        <p:spPr>
          <a:xfrm>
            <a:off x="5432950" y="3352800"/>
            <a:ext cx="776100" cy="21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EF6"/>
              </a:solidFill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208600" y="3251700"/>
            <a:ext cx="1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Huge cost!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Representations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Announcement</a:t>
            </a:r>
            <a:endParaRPr sz="2600"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Assignment 1 is out. 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Mostly focusing on you getting acquainted with Python if you haven’t already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focus on letting you play around with word similarities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Start early if you don’t want to </a:t>
            </a:r>
            <a:r>
              <a:rPr lang="en" sz="1500"/>
              <a:t>panic</a:t>
            </a:r>
            <a:r>
              <a:rPr lang="en" sz="1500"/>
              <a:t>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>
              <a:solidFill>
                <a:srgbClr val="3D85C6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https://web.stanford.edu/~jurafsky/slp3/6.pdf</a:t>
            </a:r>
            <a:r>
              <a:rPr lang="en" sz="1500"/>
              <a:t> (vector semantics and embeddings)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Efficient Estimation of Word Representations in Vector Space</a:t>
            </a:r>
            <a:r>
              <a:rPr lang="en" sz="1500"/>
              <a:t> (original word2vec paper)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do we represent the meaning of a word?</a:t>
            </a:r>
            <a:endParaRPr sz="26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Common NLP solution:  Use, e.g., </a:t>
            </a:r>
            <a:r>
              <a:rPr b="1" lang="en" sz="1500"/>
              <a:t>WordNet</a:t>
            </a:r>
            <a:r>
              <a:rPr lang="en" sz="1500"/>
              <a:t>, a thesaurus containing a list of synonyms set and hypernyms (“is a” relationships).</a:t>
            </a:r>
            <a:endParaRPr sz="15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600" y="2235700"/>
            <a:ext cx="6075475" cy="2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362800" y="1910854"/>
            <a:ext cx="3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E.g., synonyms set containing “good”: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944075" y="19108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E.g., hypernyms of “panda”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Problems with solutions like WordNet</a:t>
            </a:r>
            <a:endParaRPr sz="26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</a:t>
            </a:r>
            <a:r>
              <a:rPr b="1" lang="en" sz="1500"/>
              <a:t>context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E.g., “step on </a:t>
            </a:r>
            <a:r>
              <a:rPr i="1" lang="en" sz="1500"/>
              <a:t>shit</a:t>
            </a:r>
            <a:r>
              <a:rPr lang="en" sz="1500"/>
              <a:t>”, “</a:t>
            </a:r>
            <a:r>
              <a:rPr i="1" lang="en" sz="1500"/>
              <a:t>shit</a:t>
            </a:r>
            <a:r>
              <a:rPr lang="en" sz="1500"/>
              <a:t> is gonna happen”, “this is real </a:t>
            </a:r>
            <a:r>
              <a:rPr i="1" lang="en" sz="1500"/>
              <a:t>shit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</a:t>
            </a:r>
            <a:r>
              <a:rPr b="1" lang="en" sz="1500"/>
              <a:t>new meanings</a:t>
            </a:r>
            <a:r>
              <a:rPr lang="en" sz="1500"/>
              <a:t> of 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E.g., wicked, badass, wizard, ninja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Impossible to keep up-to-date forever!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Requires </a:t>
            </a:r>
            <a:r>
              <a:rPr b="1" lang="en" sz="1500"/>
              <a:t>human labor</a:t>
            </a:r>
            <a:r>
              <a:rPr lang="en" sz="1500"/>
              <a:t> to maintain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Cannot compute accurate </a:t>
            </a:r>
            <a:r>
              <a:rPr b="1" lang="en" sz="1500"/>
              <a:t>word similarity </a:t>
            </a:r>
            <a:r>
              <a:rPr lang="en" sz="1500"/>
              <a:t>-&gt; next slide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 similarity</a:t>
            </a:r>
            <a:endParaRPr sz="26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1085850"/>
            <a:ext cx="87630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Naively</a:t>
            </a:r>
            <a:r>
              <a:rPr lang="en" sz="1500"/>
              <a:t>, words can be represented by </a:t>
            </a:r>
            <a:r>
              <a:rPr b="1" lang="en" sz="1500"/>
              <a:t>one-hot </a:t>
            </a:r>
            <a:r>
              <a:rPr lang="en" sz="1500"/>
              <a:t>vectors:</a:t>
            </a:r>
            <a:endParaRPr b="1" sz="15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588250" y="1552200"/>
            <a:ext cx="39675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</a:rPr>
              <a:t>m</a:t>
            </a:r>
            <a:r>
              <a:rPr lang="en" sz="1500">
                <a:solidFill>
                  <a:srgbClr val="005EF6"/>
                </a:solidFill>
              </a:rPr>
              <a:t>otel = [0 0 0 0 0 0 0 1 0 0 0 ]</a:t>
            </a:r>
            <a:endParaRPr sz="1500">
              <a:solidFill>
                <a:srgbClr val="005EF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</a:rPr>
              <a:t>h</a:t>
            </a:r>
            <a:r>
              <a:rPr lang="en" sz="1500">
                <a:solidFill>
                  <a:srgbClr val="005EF6"/>
                </a:solidFill>
              </a:rPr>
              <a:t>otel  = [0 1 0 0 0 0 0 0 0 0 0 ]</a:t>
            </a:r>
            <a:endParaRPr sz="1500">
              <a:solidFill>
                <a:srgbClr val="005EF6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28600" y="2435550"/>
            <a:ext cx="87630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two vectors are </a:t>
            </a:r>
            <a:r>
              <a:rPr b="1" lang="en" sz="1500"/>
              <a:t>orthogonal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</a:t>
            </a:r>
            <a:r>
              <a:rPr b="1" lang="en" sz="1500"/>
              <a:t>no natural notion of </a:t>
            </a:r>
            <a:r>
              <a:rPr b="1" lang="en" sz="1500"/>
              <a:t>similarity</a:t>
            </a:r>
            <a:r>
              <a:rPr lang="en" sz="1500"/>
              <a:t> for one-hot vectors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Vector dimension</a:t>
            </a:r>
            <a:r>
              <a:rPr lang="en" sz="1500"/>
              <a:t> = number of words (V) (e.g., 500,000)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Solution?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Rely on WordNet to get similarity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Incompleteness, difficult to maintain forever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Instead, learn to encode similarity in the vectors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 similarity</a:t>
            </a:r>
            <a:endParaRPr sz="26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28600" y="1085850"/>
            <a:ext cx="87630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to encode similarity?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5EF6"/>
                </a:solidFill>
              </a:rPr>
              <a:t>Distributional semantics</a:t>
            </a:r>
            <a:r>
              <a:rPr lang="en" sz="1500"/>
              <a:t>:  </a:t>
            </a:r>
            <a:r>
              <a:rPr b="1" lang="en" sz="1500"/>
              <a:t>A word’s meaning is given by the words that frequently appear close-by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</a:t>
            </a:r>
            <a:r>
              <a:rPr i="1" lang="en" sz="1500"/>
              <a:t>You shall know a word by the company it keeps</a:t>
            </a:r>
            <a:r>
              <a:rPr lang="en" sz="1500"/>
              <a:t>” (J.R. Firth 1957: 11)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</a:t>
            </a:r>
            <a:r>
              <a:rPr i="1" lang="en" sz="1500"/>
              <a:t>You are who you </a:t>
            </a:r>
            <a:r>
              <a:rPr i="1" lang="en" sz="1500"/>
              <a:t>associate</a:t>
            </a:r>
            <a:r>
              <a:rPr i="1" lang="en" sz="1500"/>
              <a:t> with</a:t>
            </a:r>
            <a:r>
              <a:rPr lang="en" sz="1500"/>
              <a:t>” (Will Smith)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One of the most successful ideas of modern NLP!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a word </a:t>
            </a:r>
            <a:r>
              <a:rPr i="1" lang="en" sz="1500"/>
              <a:t>w </a:t>
            </a:r>
            <a:r>
              <a:rPr lang="en" sz="1500"/>
              <a:t>appears in a text, its context is the set of words that appear nearby (within a fixed size window)</a:t>
            </a:r>
            <a:endParaRPr sz="15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100" y="3157575"/>
            <a:ext cx="5304900" cy="1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6175" y="0"/>
            <a:ext cx="1217825" cy="1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 vectors</a:t>
            </a:r>
            <a:endParaRPr sz="26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75" y="1227300"/>
            <a:ext cx="7525101" cy="34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897165" y="2808244"/>
            <a:ext cx="473100" cy="16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