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Kanit Medium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Kanit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42" Type="http://schemas.openxmlformats.org/officeDocument/2006/relationships/font" Target="fonts/Kanit-regular.fntdata"/><Relationship Id="rId41" Type="http://schemas.openxmlformats.org/officeDocument/2006/relationships/font" Target="fonts/HelveticaNeue-boldItalic.fntdata"/><Relationship Id="rId44" Type="http://schemas.openxmlformats.org/officeDocument/2006/relationships/font" Target="fonts/Kanit-italic.fntdata"/><Relationship Id="rId43" Type="http://schemas.openxmlformats.org/officeDocument/2006/relationships/font" Target="fonts/Kanit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Kani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KanitMedium-bold.fntdata"/><Relationship Id="rId34" Type="http://schemas.openxmlformats.org/officeDocument/2006/relationships/font" Target="fonts/KanitMedium-regular.fntdata"/><Relationship Id="rId37" Type="http://schemas.openxmlformats.org/officeDocument/2006/relationships/font" Target="fonts/KanitMedium-boldItalic.fntdata"/><Relationship Id="rId36" Type="http://schemas.openxmlformats.org/officeDocument/2006/relationships/font" Target="fonts/KanitMedium-italic.fntdata"/><Relationship Id="rId39" Type="http://schemas.openxmlformats.org/officeDocument/2006/relationships/font" Target="fonts/HelveticaNeue-bold.fntdata"/><Relationship Id="rId38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3116d6da0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3116d6d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3116d6da0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3116d6d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116d6da0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116d6d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116d6da0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3116d6d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3116d6da0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3116d6d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3116d6da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3116d6da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116d6da0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3116d6d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116d6da0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116d6da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116d6da0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3116d6d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116d6da0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3116d6d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3116d6da0_0_4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3116d6da0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3116d6da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3116d6da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3116d6da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3116d6da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3116d6da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3116d6da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3116d6d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3116d6d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3116d6da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3116d6d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116d6d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116d6d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3116d6da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3116d6da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116d6da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3116d6da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3116d6da0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3116d6da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9cc07a7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9cc07a7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89b2491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89b2491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89b24916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89b2491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116d6da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116d6d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116d6da0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116d6d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3116d6d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3116d6d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116d6da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116d6d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3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■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</a:rPr>
              <a:t>Word Vectors - GloVe</a:t>
            </a:r>
            <a:endParaRPr sz="1100">
              <a:solidFill>
                <a:srgbClr val="005EF6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1301.3781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gif"/><Relationship Id="rId6" Type="http://schemas.openxmlformats.org/officeDocument/2006/relationships/image" Target="../media/image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301.3781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clanthology.org/D14-1162.pdf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clanthology.org/D14-1162.pdf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towardsdatascience.com/light-on-math-ml-intuitive-guide-to-understanding-glove-embeddings-b13b4f19c01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cs.technion.ac.il/~gabr/resources/data/wordsim353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papers.nips.cc/paper/7368-on-the-dimensionality-of-word-embedding.pdf" TargetMode="External"/><Relationship Id="rId10" Type="http://schemas.openxmlformats.org/officeDocument/2006/relationships/hyperlink" Target="https://transacl.org/ojs/index.php/tacl/article/viewFile/1346/32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.stanford.edu/~jurafsky/slp3/6.pdf" TargetMode="External"/><Relationship Id="rId4" Type="http://schemas.openxmlformats.org/officeDocument/2006/relationships/hyperlink" Target="http://papers.nips.cc/paper/5021-distributed-representations-of-words-and-phrases-and-their-compositionality.pdf" TargetMode="External"/><Relationship Id="rId9" Type="http://schemas.openxmlformats.org/officeDocument/2006/relationships/hyperlink" Target="http://aclweb.org/anthology/Q16-1028" TargetMode="External"/><Relationship Id="rId5" Type="http://schemas.openxmlformats.org/officeDocument/2006/relationships/hyperlink" Target="http://nlp.stanford.edu/pubs/glove.pdf" TargetMode="External"/><Relationship Id="rId6" Type="http://schemas.openxmlformats.org/officeDocument/2006/relationships/hyperlink" Target="https://cnbc.cmu.edu/~plaut/papers/pdf/RohdeGonnermanPlautSUB-CogSci.COALS.pdf" TargetMode="External"/><Relationship Id="rId7" Type="http://schemas.openxmlformats.org/officeDocument/2006/relationships/hyperlink" Target="http://www.aclweb.org/anthology/Q15-1016" TargetMode="External"/><Relationship Id="rId8" Type="http://schemas.openxmlformats.org/officeDocument/2006/relationships/hyperlink" Target="http://www.aclweb.org/anthology/D15-103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hyperlink" Target="https://proceedings.neurips.cc/paper/2013/file/9aa42b31882ec039965f3c4923ce901b-Paper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Word Vectors - GloVe</a:t>
            </a:r>
            <a:endParaRPr sz="39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Natural Language Processing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929292"/>
                </a:solidFill>
              </a:rPr>
              <a:t>(based on revision of Chris Manning Lectures)</a:t>
            </a:r>
            <a:endParaRPr sz="1400">
              <a:solidFill>
                <a:srgbClr val="929292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Co-occurrence matrix: Example</a:t>
            </a:r>
            <a:endParaRPr sz="2600"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228600" y="1085850"/>
            <a:ext cx="87630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Example</a:t>
            </a:r>
            <a:r>
              <a:rPr lang="en" sz="1500"/>
              <a:t>:  </a:t>
            </a:r>
            <a:r>
              <a:rPr lang="en" sz="1500"/>
              <a:t>Window length 1 (more common: 5-10)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 corpus: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“I like deep learning”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“I like NLP”</a:t>
            </a:r>
            <a:endParaRPr i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“I enjoy flying”</a:t>
            </a:r>
            <a:endParaRPr i="1" sz="1500"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00" y="1962025"/>
            <a:ext cx="5080625" cy="24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Co-occurrence matrix: Problem</a:t>
            </a:r>
            <a:endParaRPr sz="260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228600" y="933450"/>
            <a:ext cx="8763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Simple count co-</a:t>
            </a:r>
            <a:r>
              <a:rPr b="1" lang="en" sz="1500"/>
              <a:t>occurrence</a:t>
            </a:r>
            <a:r>
              <a:rPr b="1" lang="en" sz="1500"/>
              <a:t> vectors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Very high dimensional: require a lot of storage (though sparse)</a:t>
            </a:r>
            <a:endParaRPr sz="1500"/>
          </a:p>
        </p:txBody>
      </p:sp>
      <p:sp>
        <p:nvSpPr>
          <p:cNvPr id="184" name="Google Shape;184;p32"/>
          <p:cNvSpPr txBox="1"/>
          <p:nvPr/>
        </p:nvSpPr>
        <p:spPr>
          <a:xfrm>
            <a:off x="227055" y="1919321"/>
            <a:ext cx="8925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Low dimensional vectors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Idea</a:t>
            </a: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 store only the “most” important information in a fixed, small number of dimensions, i.e., a dense vector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Usually 25-1000 dimensions, similar to word2vec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to reduce the dimensionality?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Co-occurrence matrix: SVD [Rhode et al. CogSci 2005]</a:t>
            </a:r>
            <a:endParaRPr sz="2400"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228600" y="1085850"/>
            <a:ext cx="87630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Use SVD!  (Basically PCA).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Singular Value Decomposition</a:t>
            </a:r>
            <a:r>
              <a:rPr lang="en" sz="1500"/>
              <a:t> of co-occurrence matrix X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reduced matrix is                                    </a:t>
            </a:r>
            <a:br>
              <a:rPr lang="en" sz="1500"/>
            </a:br>
            <a:r>
              <a:rPr lang="en" sz="1500"/>
              <a:t>where k is the dimension you want</a:t>
            </a:r>
            <a:endParaRPr sz="1500"/>
          </a:p>
        </p:txBody>
      </p:sp>
      <p:sp>
        <p:nvSpPr>
          <p:cNvPr id="191" name="Google Shape;191;p33"/>
          <p:cNvSpPr txBox="1"/>
          <p:nvPr/>
        </p:nvSpPr>
        <p:spPr>
          <a:xfrm>
            <a:off x="228600" y="4489650"/>
            <a:ext cx="81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An Improved Model of Semantic Similarity Based on Lexical Co-Occurrence, Rhode et al. 2005,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https://arxiv.org/pdf/1301.3781.pdf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500" y="2852767"/>
            <a:ext cx="2891800" cy="15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/>
        </p:nvSpPr>
        <p:spPr>
          <a:xfrm>
            <a:off x="5824150" y="3424325"/>
            <a:ext cx="180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Image source: askpython.com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\tilde{\mathbf X}=\mathbf U_k\mathbf \Sigma_k; \mathbf{U}_k \in \mathbb{R}^{m \times k}, \mathbf{\Sigma}_k \in \mathbb{R}^{k \times k}, \tilde{\mathbf X} \in \mathbb{R}^{m \times k}" id="194" name="Google Shape;1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8725" y="2394400"/>
            <a:ext cx="4195656" cy="23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 = \mathbf{U\Sigma V^{\top}}" id="195" name="Google Shape;19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4151" y="1838275"/>
            <a:ext cx="1382500" cy="2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Co-occurrence matrix: Hacks to X</a:t>
            </a:r>
            <a:r>
              <a:rPr lang="en" sz="3400"/>
              <a:t> </a:t>
            </a:r>
            <a:r>
              <a:rPr lang="en" sz="2400"/>
              <a:t>[Rhode et al. CogSci 2005]</a:t>
            </a:r>
            <a:endParaRPr sz="3400"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228600" y="1085850"/>
            <a:ext cx="87630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Rhode et al. 2005 found that running an SVD on raw counts doesn’t work well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Scaling the counts</a:t>
            </a:r>
            <a:r>
              <a:rPr lang="en" sz="1500"/>
              <a:t> in the cells can help a lot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Problem:  frequent words (the, he, has) have too much impact</a:t>
            </a:r>
            <a:endParaRPr sz="1500"/>
          </a:p>
        </p:txBody>
      </p:sp>
      <p:sp>
        <p:nvSpPr>
          <p:cNvPr id="202" name="Google Shape;202;p34"/>
          <p:cNvSpPr txBox="1"/>
          <p:nvPr/>
        </p:nvSpPr>
        <p:spPr>
          <a:xfrm>
            <a:off x="228600" y="1819825"/>
            <a:ext cx="817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Fixes: 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 the frequencies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min(X, t), with t = 100 for example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Ignore these words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Ramped windows that count closer words more than further away words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Pearson correlations instead of counts, then set negative values to 0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228600" y="4489650"/>
            <a:ext cx="81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An Improved Model of Semantic Similarity Based on Lexical Co-Occurrence, Rhode et al. 2005,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https://arxiv.org/pdf/1301.3781.pdf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Co-occurrence matrix: Rhode results</a:t>
            </a:r>
            <a:endParaRPr sz="2600"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228600" y="1085850"/>
            <a:ext cx="87630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Interesting semantic patterns emerge in the scaled vectors</a:t>
            </a:r>
            <a:endParaRPr sz="1500"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600" y="1648391"/>
            <a:ext cx="3087600" cy="28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Towards GloVe: Count based vs. Prediction-based</a:t>
            </a:r>
            <a:endParaRPr sz="2600"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228600" y="1085850"/>
            <a:ext cx="40722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Count-Based</a:t>
            </a:r>
            <a:br>
              <a:rPr b="1" lang="en" sz="1500"/>
            </a:br>
            <a:br>
              <a:rPr b="1" lang="en" sz="1500"/>
            </a:br>
            <a:r>
              <a:rPr b="1" lang="en" sz="1500"/>
              <a:t>Good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Fast-training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Efficient usage of statistics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Bad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Scale badly to frequent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mainly to capture word similarity</a:t>
            </a:r>
            <a:endParaRPr sz="1500"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4468900" y="1085850"/>
            <a:ext cx="42426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Prediction-Based</a:t>
            </a:r>
            <a:br>
              <a:rPr b="1" lang="en" sz="1500"/>
            </a:b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Good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Transfer to better classification performances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Capture complex patterns beyond word similarity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Bad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Inefficient usage of statistics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3" name="Google Shape;223;p37"/>
          <p:cNvSpPr txBox="1"/>
          <p:nvPr/>
        </p:nvSpPr>
        <p:spPr>
          <a:xfrm>
            <a:off x="-25" y="41818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Idea: Can we combine the best of both worlds? </a:t>
            </a:r>
            <a:endParaRPr sz="15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GloVe [Pennington et al., EMNLP 2014]</a:t>
            </a:r>
            <a:endParaRPr sz="2600"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228600" y="1085850"/>
            <a:ext cx="86577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Pennington et al. (2014) are aware that there are problems with </a:t>
            </a:r>
            <a:r>
              <a:rPr b="1" lang="en" sz="1500"/>
              <a:t>raw counts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found that </a:t>
            </a:r>
            <a:r>
              <a:rPr b="1" lang="en" sz="1500"/>
              <a:t>ratios of co-</a:t>
            </a:r>
            <a:r>
              <a:rPr b="1" lang="en" sz="1500"/>
              <a:t>occurrence</a:t>
            </a:r>
            <a:r>
              <a:rPr b="1" lang="en" sz="1500"/>
              <a:t> </a:t>
            </a:r>
            <a:r>
              <a:rPr b="1" lang="en" sz="1500"/>
              <a:t>probabilities</a:t>
            </a:r>
            <a:r>
              <a:rPr lang="en" sz="1500"/>
              <a:t> can encode meaning</a:t>
            </a:r>
            <a:endParaRPr sz="1500"/>
          </a:p>
        </p:txBody>
      </p:sp>
      <p:sp>
        <p:nvSpPr>
          <p:cNvPr id="230" name="Google Shape;230;p38"/>
          <p:cNvSpPr txBox="1"/>
          <p:nvPr/>
        </p:nvSpPr>
        <p:spPr>
          <a:xfrm>
            <a:off x="205050" y="4496950"/>
            <a:ext cx="888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GloVe: Global Vectors for Word Representation, Pennington et al. 2014, </a:t>
            </a: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https://aclanthology.org/D14-1162.pdf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062" y="2082688"/>
            <a:ext cx="6904774" cy="13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GloVe</a:t>
            </a:r>
            <a:endParaRPr sz="2600"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228600" y="1085850"/>
            <a:ext cx="86577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Statistics are scalar; turning it into a loss function is not a simple task.  Through some bits of math, the authors find that the statistics can be expressed into the following (</a:t>
            </a:r>
            <a:r>
              <a:rPr i="1" lang="en" sz="1500" u="sng">
                <a:solidFill>
                  <a:schemeClr val="hlink"/>
                </a:solidFill>
                <a:hlinkClick r:id="rId3"/>
              </a:rPr>
              <a:t>Chaky walk through the paper</a:t>
            </a:r>
            <a:r>
              <a:rPr lang="en" sz="1500"/>
              <a:t>)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f</a:t>
            </a:r>
            <a:r>
              <a:rPr lang="en" sz="1500"/>
              <a:t>  is just some capping function for frequent items or rare occurrences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b</a:t>
            </a:r>
            <a:r>
              <a:rPr baseline="-25000" i="1" lang="en" sz="1500"/>
              <a:t>i</a:t>
            </a:r>
            <a:r>
              <a:rPr lang="en" sz="1500"/>
              <a:t> and </a:t>
            </a:r>
            <a:r>
              <a:rPr i="1" lang="en" sz="1500"/>
              <a:t>b</a:t>
            </a:r>
            <a:r>
              <a:rPr baseline="-25000" i="1" lang="en" sz="1500"/>
              <a:t>j</a:t>
            </a:r>
            <a:r>
              <a:rPr lang="en" sz="1500"/>
              <a:t> are just some bias terms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Fast training, scalable to large corpus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Good performance, even with small corpus and small vectors</a:t>
            </a:r>
            <a:endParaRPr sz="1500"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650" y="1985800"/>
            <a:ext cx="4119601" cy="8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208200" y="4374125"/>
            <a:ext cx="824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Read </a:t>
            </a:r>
            <a:r>
              <a:rPr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https://towardsdatascience.com/light-on-math-ml-intuitive-guide-to-understanding-glove-embeddings-b13b4f19c010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 further if you are interested in easier version of the math derivation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GloVe results</a:t>
            </a:r>
            <a:endParaRPr sz="2600"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515188" y="885347"/>
            <a:ext cx="22347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Nearests words to frog</a:t>
            </a:r>
            <a:endParaRPr sz="1500"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662" y="1382103"/>
            <a:ext cx="3965775" cy="35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Announcement</a:t>
            </a:r>
            <a:endParaRPr sz="26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 announcements (if any)...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Evaluation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 vectors evaluation</a:t>
            </a:r>
            <a:endParaRPr sz="2600"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Intrinsic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Evaluation on a specific/intermediate subtask (e.g., analogies)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Fast to compute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clear whether it will improve real task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Extrinsic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Evaluate on real task (e.g., </a:t>
            </a:r>
            <a:r>
              <a:rPr lang="en" sz="1500"/>
              <a:t>question</a:t>
            </a:r>
            <a:r>
              <a:rPr lang="en" sz="1500"/>
              <a:t> answering)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take long time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Word vectors evaluation</a:t>
            </a:r>
            <a:endParaRPr sz="2600"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228600" y="933450"/>
            <a:ext cx="8613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Intrinsic</a:t>
            </a:r>
            <a:endParaRPr b="1"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 word vectors by how well they capture intuitive </a:t>
            </a:r>
            <a:r>
              <a:rPr b="1" lang="en" sz="1400"/>
              <a:t>semantic</a:t>
            </a:r>
            <a:r>
              <a:rPr lang="en" sz="1400"/>
              <a:t> (meaning) and </a:t>
            </a:r>
            <a:r>
              <a:rPr b="1" lang="en" sz="1400"/>
              <a:t>syntactic</a:t>
            </a:r>
            <a:r>
              <a:rPr lang="en" sz="1400"/>
              <a:t> (grammar) analogy questions.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Analogy task consists of questions like, “</a:t>
            </a:r>
            <a:r>
              <a:rPr i="1" lang="en" sz="1400"/>
              <a:t>a </a:t>
            </a:r>
            <a:r>
              <a:rPr lang="en" sz="1400"/>
              <a:t>is to </a:t>
            </a:r>
            <a:r>
              <a:rPr i="1" lang="en" sz="1400"/>
              <a:t>b </a:t>
            </a:r>
            <a:r>
              <a:rPr lang="en" sz="1400"/>
              <a:t>as </a:t>
            </a:r>
            <a:r>
              <a:rPr i="1" lang="en" sz="1400"/>
              <a:t>c </a:t>
            </a:r>
            <a:r>
              <a:rPr lang="en" sz="1400"/>
              <a:t>is to ?”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</a:t>
            </a:r>
            <a:r>
              <a:rPr b="1" lang="en" sz="1400"/>
              <a:t>semantic</a:t>
            </a:r>
            <a:r>
              <a:rPr lang="en" sz="1400"/>
              <a:t> questions are typically analogies about people or places, like “</a:t>
            </a:r>
            <a:r>
              <a:rPr i="1" lang="en" sz="1400"/>
              <a:t>Athens is to Greece as Berlin is to ?</a:t>
            </a:r>
            <a:r>
              <a:rPr lang="en" sz="1400"/>
              <a:t>”.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</a:t>
            </a:r>
            <a:r>
              <a:rPr b="1" lang="en" sz="1400"/>
              <a:t>syntactic</a:t>
            </a:r>
            <a:r>
              <a:rPr lang="en" sz="1400"/>
              <a:t> questions are typically analogies about verb tenses or forms of adjectives, for example “</a:t>
            </a:r>
            <a:r>
              <a:rPr i="1" lang="en" sz="1400"/>
              <a:t>dance is to dancing as fly is to ?</a:t>
            </a:r>
            <a:r>
              <a:rPr lang="en" sz="1400"/>
              <a:t>”.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correctly answer the question, the model should uniquely identify the missing term, with only an exact correspondence counted as a correct match.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question is answered by finding the word </a:t>
            </a:r>
            <a:r>
              <a:rPr i="1" lang="en" sz="1400"/>
              <a:t>d </a:t>
            </a:r>
            <a:r>
              <a:rPr lang="en" sz="1400"/>
              <a:t>whose representation </a:t>
            </a:r>
            <a:r>
              <a:rPr i="1" lang="en" sz="1400"/>
              <a:t>x</a:t>
            </a:r>
            <a:r>
              <a:rPr baseline="-25000" i="1" lang="en" sz="1400"/>
              <a:t>d</a:t>
            </a:r>
            <a:r>
              <a:rPr lang="en" sz="1400"/>
              <a:t> is closest to </a:t>
            </a:r>
            <a:r>
              <a:rPr i="1" lang="en" sz="1400"/>
              <a:t>x</a:t>
            </a:r>
            <a:r>
              <a:rPr baseline="-25000" i="1" lang="en" sz="1400"/>
              <a:t>b</a:t>
            </a:r>
            <a:r>
              <a:rPr lang="en" sz="1400"/>
              <a:t> − </a:t>
            </a:r>
            <a:r>
              <a:rPr i="1" lang="en" sz="1400"/>
              <a:t>x</a:t>
            </a:r>
            <a:r>
              <a:rPr baseline="-25000" i="1" lang="en" sz="1400"/>
              <a:t>a</a:t>
            </a:r>
            <a:r>
              <a:rPr lang="en" sz="1400"/>
              <a:t> + </a:t>
            </a:r>
            <a:r>
              <a:rPr i="1" lang="en" sz="1400"/>
              <a:t>x</a:t>
            </a:r>
            <a:r>
              <a:rPr baseline="-25000" i="1" lang="en" sz="1400"/>
              <a:t>c</a:t>
            </a:r>
            <a:r>
              <a:rPr lang="en" sz="1400"/>
              <a:t> according to this:</a:t>
            </a:r>
            <a:endParaRPr sz="1400"/>
          </a:p>
        </p:txBody>
      </p:sp>
      <p:pic>
        <p:nvPicPr>
          <p:cNvPr id="264" name="Google Shape;264;p43"/>
          <p:cNvPicPr preferRelativeResize="0"/>
          <p:nvPr/>
        </p:nvPicPr>
        <p:blipFill rotWithShape="1">
          <a:blip r:embed="rId3">
            <a:alphaModFix/>
          </a:blip>
          <a:srcRect b="0" l="0" r="50017" t="0"/>
          <a:stretch/>
        </p:blipFill>
        <p:spPr>
          <a:xfrm>
            <a:off x="2298500" y="4032625"/>
            <a:ext cx="2331249" cy="70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 = \operatornamewithlimits{argmin}_i \frac{(\mathbf{x}_b -  \mathbf{x}_a + \mathbf{x}_c)^\top \mathbf{x}_i }{||\mathbf{x}_b -  \mathbf{x}_a + \mathbf{x}_c)||}" id="265" name="Google Shape;2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750" y="4053623"/>
            <a:ext cx="2635049" cy="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GloVe e</a:t>
            </a:r>
            <a:r>
              <a:rPr lang="en" sz="2600"/>
              <a:t>valuation</a:t>
            </a:r>
            <a:endParaRPr sz="2600"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75" y="1169438"/>
            <a:ext cx="2927675" cy="35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225" y="1370138"/>
            <a:ext cx="5028875" cy="31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GloVe</a:t>
            </a:r>
            <a:r>
              <a:rPr lang="en" sz="2600"/>
              <a:t> evaluation</a:t>
            </a:r>
            <a:endParaRPr sz="2600"/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800"/>
            <a:ext cx="8839199" cy="262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GloVe</a:t>
            </a:r>
            <a:r>
              <a:rPr lang="en" sz="2600"/>
              <a:t> evaluation</a:t>
            </a:r>
            <a:endParaRPr sz="2600"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88" y="1047600"/>
            <a:ext cx="7484024" cy="3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Another intrinsic word </a:t>
            </a:r>
            <a:r>
              <a:rPr lang="en" sz="2600"/>
              <a:t>evaluation</a:t>
            </a:r>
            <a:endParaRPr sz="2600"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Correlation with </a:t>
            </a:r>
            <a:r>
              <a:rPr b="1" lang="en" sz="1500"/>
              <a:t>human judgements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Example dataset: </a:t>
            </a:r>
            <a:r>
              <a:rPr b="1" lang="en" sz="1500"/>
              <a:t>WordSim353</a:t>
            </a:r>
            <a:r>
              <a:rPr lang="en" sz="1500"/>
              <a:t>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http://www.cs.technion.ac.il/~gabr/resources/data/wordsim353/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711" y="1963625"/>
            <a:ext cx="2996150" cy="25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9625" y="2014638"/>
            <a:ext cx="3804100" cy="24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</a:t>
            </a:r>
            <a:r>
              <a:rPr lang="en" sz="2600"/>
              <a:t>trinsic word evaluation</a:t>
            </a:r>
            <a:endParaRPr sz="2600"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Directly see whether these word vectors improve accuracy in any NLP tasks.  For example, here is the task called </a:t>
            </a:r>
            <a:r>
              <a:rPr b="1" lang="en" sz="1500"/>
              <a:t>named </a:t>
            </a:r>
            <a:r>
              <a:rPr b="1" lang="en" sz="1500"/>
              <a:t>entity</a:t>
            </a:r>
            <a:r>
              <a:rPr b="1" lang="en" sz="1500"/>
              <a:t> recognition</a:t>
            </a:r>
            <a:r>
              <a:rPr lang="en" sz="1500"/>
              <a:t>: identifying person, organization, or location.</a:t>
            </a:r>
            <a:endParaRPr sz="1500"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975" y="1935125"/>
            <a:ext cx="3216350" cy="2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8"/>
          <p:cNvSpPr txBox="1"/>
          <p:nvPr/>
        </p:nvSpPr>
        <p:spPr>
          <a:xfrm>
            <a:off x="1252700" y="1935125"/>
            <a:ext cx="2647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Note: </a:t>
            </a:r>
            <a:r>
              <a:rPr lang="en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CoNLL-2003 English benchmark dataset for NER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a collection of documents from Reuters newswire articles, annotated with four entity types: person, location, organization, and miscellaneous.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Summary</a:t>
            </a:r>
            <a:endParaRPr sz="2600"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228600" y="971550"/>
            <a:ext cx="87630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Negative sampling</a:t>
            </a:r>
            <a:r>
              <a:rPr lang="en" sz="1500"/>
              <a:t> is much better than the naive softmax approach.    (It is not only used in NLP, e.g., FaceNet).  There remains </a:t>
            </a:r>
            <a:r>
              <a:rPr b="1" lang="en" sz="1500"/>
              <a:t>three big limitations</a:t>
            </a:r>
            <a:r>
              <a:rPr lang="en" sz="1500"/>
              <a:t> of word2vec: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Local windows</a:t>
            </a:r>
            <a:r>
              <a:rPr lang="en" sz="1500"/>
              <a:t>  (use co-</a:t>
            </a:r>
            <a:r>
              <a:rPr lang="en" sz="1500"/>
              <a:t>occurrence</a:t>
            </a:r>
            <a:r>
              <a:rPr lang="en" sz="1500"/>
              <a:t> statistics in GloVe)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Out-of-vocabulary</a:t>
            </a:r>
            <a:r>
              <a:rPr lang="en" sz="1500"/>
              <a:t>  (FastText using character-based embedding)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Not sure about its contextual meanings</a:t>
            </a:r>
            <a:r>
              <a:rPr lang="en" sz="1500"/>
              <a:t> (ELMo)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</a:t>
            </a:r>
            <a:r>
              <a:rPr b="1" lang="en" sz="1500"/>
              <a:t>window-based co-occurrence statistics</a:t>
            </a:r>
            <a:r>
              <a:rPr lang="en" sz="1500"/>
              <a:t> can help encode meanings but can suffer from high dimensionality; addressed by SVD but not sure whether anything important is lost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GloVe</a:t>
            </a:r>
            <a:r>
              <a:rPr lang="en" sz="1500"/>
              <a:t> combines best of count-based vectors and prediction-based vectors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types of evaluation: </a:t>
            </a:r>
            <a:r>
              <a:rPr b="1" lang="en" sz="1500"/>
              <a:t>intrinsic</a:t>
            </a:r>
            <a:r>
              <a:rPr lang="en" sz="1500"/>
              <a:t> and </a:t>
            </a:r>
            <a:r>
              <a:rPr b="1" lang="en" sz="1500"/>
              <a:t>extrinsic</a:t>
            </a:r>
            <a:r>
              <a:rPr lang="en" sz="1500"/>
              <a:t>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haven’t yet discussed about </a:t>
            </a:r>
            <a:r>
              <a:rPr b="1" lang="en" sz="1500"/>
              <a:t>FastText</a:t>
            </a:r>
            <a:r>
              <a:rPr lang="en" sz="1500"/>
              <a:t> (character-based embedding) and </a:t>
            </a:r>
            <a:r>
              <a:rPr b="1" lang="en" sz="1500"/>
              <a:t>ELMo</a:t>
            </a:r>
            <a:r>
              <a:rPr lang="en" sz="1500"/>
              <a:t> (context).    Coming later!  We will probably cover RNNs first, since you need to understand those first.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Suggested Readings</a:t>
            </a:r>
            <a:endParaRPr sz="26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8600" y="1276350"/>
            <a:ext cx="87630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https://web.stanford.edu/~jurafsky/slp3/6.pdf</a:t>
            </a:r>
            <a:r>
              <a:rPr lang="en" sz="1500"/>
              <a:t> (vector semantics and embeddings)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Distributed Representations of Words and Phrases and their Compositionality</a:t>
            </a:r>
            <a:r>
              <a:rPr lang="en" sz="1500"/>
              <a:t> (negative sampling paper)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GloVe: Global Vectors for Word Representation</a:t>
            </a:r>
            <a:r>
              <a:rPr lang="en" sz="1500"/>
              <a:t> (original GloVe paper)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Co-occurrence matrix</a:t>
            </a:r>
            <a:r>
              <a:rPr lang="en" sz="1500"/>
              <a:t> (hacks to co-occurrence matrix)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Improving Distributional Similarity with Lessons Learned from Word Embeddings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Evaluation methods for unsupervised word embeddings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A Latent Variable Model Approach to PMI-based Word Embeddings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10"/>
              </a:rPr>
              <a:t>Linear Algebraic Structure of Word Senses, with Applications to Polysemy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u="sng">
                <a:solidFill>
                  <a:schemeClr val="hlink"/>
                </a:solidFill>
                <a:hlinkClick r:id="rId11"/>
              </a:rPr>
              <a:t>On the Dimensionality of Word Embedding</a:t>
            </a:r>
            <a:endParaRPr sz="1500">
              <a:solidFill>
                <a:srgbClr val="428BC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Sampling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Negative sampling </a:t>
            </a:r>
            <a:r>
              <a:rPr lang="en" sz="2600"/>
              <a:t>[Mikolov et al., NeuroIPS 2013]</a:t>
            </a:r>
            <a:endParaRPr sz="26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228600" y="1085850"/>
            <a:ext cx="87630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normalization term is computationally expensive.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28600" y="2609850"/>
            <a:ext cx="8763000" cy="1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Idea</a:t>
            </a:r>
            <a:r>
              <a:rPr lang="en" sz="1500"/>
              <a:t>: Instead of using all vocabularies, we can just pick some “negative” samples.  We just need to make the difference between positive and negative samples to be big.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(o|c) = \frac{\exp(\mathbf{u_o^\top v_c})}{\sum_{w=1}^{V} \exp(\mathbf{u_w^\top v_c})}"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674" y="1698475"/>
            <a:ext cx="3192293" cy="7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228600" y="4355225"/>
            <a:ext cx="847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Distributed Representations of Words and Phrases and their Compositionality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, Mikolov et al., 2013, </a:t>
            </a:r>
            <a:r>
              <a:rPr lang="en" sz="11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https://proceedings.neurips.cc/paper/2013/file/9aa42b31882ec039965f3c4923ce901b-Paper.pdf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6008150" y="2182181"/>
            <a:ext cx="776100" cy="21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EF6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783800" y="2081081"/>
            <a:ext cx="117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Huge cost!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Negative sampling</a:t>
            </a:r>
            <a:endParaRPr sz="26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228600" y="1085850"/>
            <a:ext cx="87630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draw </a:t>
            </a:r>
            <a:r>
              <a:rPr i="1" lang="en" sz="1500"/>
              <a:t>k </a:t>
            </a:r>
            <a:r>
              <a:rPr lang="en" sz="1500"/>
              <a:t>random negative samples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maximize the probability of real outside word appears, and minimize the probability that random words </a:t>
            </a:r>
            <a:r>
              <a:rPr lang="en" sz="1500"/>
              <a:t>appear</a:t>
            </a:r>
            <a:r>
              <a:rPr lang="en" sz="1500"/>
              <a:t> around the center word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Note: Since we are not normalizing, we use sigmoid instead to turn the dot product to probabilities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Negative sampling is a widely used technique in the deep learning field, not only NLP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\mathbf{J}_{\text{neg-sample}}(\mathbf{v}_c, o, \mathbf{U}) = -\log(\sigma(\mathbf{u}_o^T\mathbf{v}_c)) - \sum_{k=1}^K\log(\sigma(-\mathbf{u}_k^T\mathbf{v}_c))"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307" y="2038923"/>
            <a:ext cx="5217589" cy="6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Limitations of Word2vec</a:t>
            </a:r>
            <a:endParaRPr sz="2600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152400" y="933450"/>
            <a:ext cx="87630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look at local words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Does not utilize global co-</a:t>
            </a:r>
            <a:r>
              <a:rPr lang="en" sz="1500"/>
              <a:t>occurrence</a:t>
            </a:r>
            <a:r>
              <a:rPr lang="en" sz="1500"/>
              <a:t> statistics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Possible s</a:t>
            </a:r>
            <a:r>
              <a:rPr b="1" lang="en" sz="1500"/>
              <a:t>olution</a:t>
            </a:r>
            <a:r>
              <a:rPr lang="en" sz="1500"/>
              <a:t>:  use co-</a:t>
            </a:r>
            <a:r>
              <a:rPr lang="en" sz="1500"/>
              <a:t>occurrence</a:t>
            </a:r>
            <a:r>
              <a:rPr lang="en" sz="1500"/>
              <a:t> counts (GloVe)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Does not work well with out-of-vocabulary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Possible solution</a:t>
            </a:r>
            <a:r>
              <a:rPr lang="en" sz="1500"/>
              <a:t>: use character based or sub-words embedding (e.g., FastText)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Doubtful</a:t>
            </a:r>
            <a:r>
              <a:rPr lang="en" sz="1500"/>
              <a:t> whether contextual information was fully captured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Possible solution</a:t>
            </a:r>
            <a:endParaRPr b="1"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passed these trained embeddings through some LSTM, and get the resulting encodings as embeddings (ELMo)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Provide some different prediction tasks such as fill in the blanks or fill in next sentence, so that the model can capture better context (BERT)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Co-occurrence matrix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Co-</a:t>
            </a:r>
            <a:r>
              <a:rPr lang="en" sz="2600"/>
              <a:t>occurrence</a:t>
            </a:r>
            <a:r>
              <a:rPr lang="en" sz="2600"/>
              <a:t> matrix</a:t>
            </a:r>
            <a:endParaRPr sz="2600"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228600" y="1085850"/>
            <a:ext cx="8763000" cy="3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 options: windows vs. full document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Window</a:t>
            </a:r>
            <a:r>
              <a:rPr lang="en" sz="1500"/>
              <a:t>:  Similar to word2vec, use window around each word -&gt; capture some syntactic and semantic information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Document</a:t>
            </a:r>
            <a:r>
              <a:rPr lang="en" sz="1500"/>
              <a:t>:  similar to Latent Semantic Analysis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500"/>
            </a:br>
            <a:r>
              <a:rPr lang="en" sz="1500"/>
              <a:t>For word embeddings, we use </a:t>
            </a:r>
            <a:r>
              <a:rPr b="1" lang="en" sz="1500"/>
              <a:t>window-based 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