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Kanit Medium"/>
      <p:regular r:id="rId30"/>
      <p:bold r:id="rId31"/>
      <p:italic r:id="rId32"/>
      <p:boldItalic r:id="rId33"/>
    </p:embeddedFont>
    <p:embeddedFont>
      <p:font typeface="Helvetica Neue"/>
      <p:regular r:id="rId34"/>
      <p:bold r:id="rId35"/>
      <p:italic r:id="rId36"/>
      <p:boldItalic r:id="rId37"/>
    </p:embeddedFont>
    <p:embeddedFont>
      <p:font typeface="Kani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Kanit-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Kanit-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anitMedium-bold.fntdata"/><Relationship Id="rId30" Type="http://schemas.openxmlformats.org/officeDocument/2006/relationships/font" Target="fonts/KanitMedium-regular.fntdata"/><Relationship Id="rId11" Type="http://schemas.openxmlformats.org/officeDocument/2006/relationships/slide" Target="slides/slide6.xml"/><Relationship Id="rId33" Type="http://schemas.openxmlformats.org/officeDocument/2006/relationships/font" Target="fonts/KanitMedium-boldItalic.fntdata"/><Relationship Id="rId10" Type="http://schemas.openxmlformats.org/officeDocument/2006/relationships/slide" Target="slides/slide5.xml"/><Relationship Id="rId32" Type="http://schemas.openxmlformats.org/officeDocument/2006/relationships/font" Target="fonts/KanitMedium-italic.fntdata"/><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Kanit-bold.fntdata"/><Relationship Id="rId16" Type="http://schemas.openxmlformats.org/officeDocument/2006/relationships/slide" Target="slides/slide11.xml"/><Relationship Id="rId38" Type="http://schemas.openxmlformats.org/officeDocument/2006/relationships/font" Target="fonts/Kani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53bf632c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53bf632c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53bf632c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53bf632c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53bf632c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53bf632c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53bf632c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53bf632c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53bf632c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53bf632c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6916023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6916023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916023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916023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53bf632c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53bf632c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53bf632c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53bf632c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53bf632c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53bf632c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fffc3b7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fffc3b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53bf632c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53bf632c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53bf632c8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53bf632c8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53bf632c8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53bf632c8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53bf632c8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53bf632c8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03116d6da0_0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03116d6da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916023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916023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123e0f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123e0f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3bf632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3bf632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3bf632c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53bf632c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916023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91602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53bf632c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53bf632c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53bf632c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53bf632c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Long Short-Term Memory</a:t>
            </a:r>
            <a:endParaRPr sz="1100">
              <a:solidFill>
                <a:srgbClr val="005EF6"/>
              </a:solidFill>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0" Type="http://schemas.openxmlformats.org/officeDocument/2006/relationships/image" Target="../media/image31.gif"/><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bioinf.jku.at/publications/older/2604.pdf" TargetMode="External"/><Relationship Id="rId4" Type="http://schemas.openxmlformats.org/officeDocument/2006/relationships/hyperlink" Target="https://dl.acm.org/doi/10.1162/089976600300015015" TargetMode="External"/><Relationship Id="rId9" Type="http://schemas.openxmlformats.org/officeDocument/2006/relationships/image" Target="../media/image17.gif"/><Relationship Id="rId5" Type="http://schemas.openxmlformats.org/officeDocument/2006/relationships/image" Target="../media/image10.gif"/><Relationship Id="rId6" Type="http://schemas.openxmlformats.org/officeDocument/2006/relationships/image" Target="../media/image15.gif"/><Relationship Id="rId7" Type="http://schemas.openxmlformats.org/officeDocument/2006/relationships/image" Target="../media/image22.gif"/><Relationship Id="rId8" Type="http://schemas.openxmlformats.org/officeDocument/2006/relationships/image" Target="../media/image3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rxiv.org/pdf/1406.1078v3.pdf" TargetMode="External"/><Relationship Id="rId4" Type="http://schemas.openxmlformats.org/officeDocument/2006/relationships/image" Target="../media/image24.gif"/><Relationship Id="rId5" Type="http://schemas.openxmlformats.org/officeDocument/2006/relationships/image" Target="../media/image19.gif"/><Relationship Id="rId6" Type="http://schemas.openxmlformats.org/officeDocument/2006/relationships/image" Target="../media/image26.gif"/><Relationship Id="rId7" Type="http://schemas.openxmlformats.org/officeDocument/2006/relationships/image" Target="../media/image2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hyperlink" Target="https://arxiv.org/pdf/1512.03385.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rxiv.org/pdf/1608.06993.pdf" TargetMode="External"/><Relationship Id="rId4" Type="http://schemas.openxmlformats.org/officeDocument/2006/relationships/image" Target="../media/image25.png"/><Relationship Id="rId5" Type="http://schemas.openxmlformats.org/officeDocument/2006/relationships/image" Target="../media/image29.png"/><Relationship Id="rId6" Type="http://schemas.openxmlformats.org/officeDocument/2006/relationships/hyperlink" Target="https://arxiv.org/pdf/1505.00387.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gif"/><Relationship Id="rId4" Type="http://schemas.openxmlformats.org/officeDocument/2006/relationships/image" Target="../media/image28.gif"/><Relationship Id="rId5" Type="http://schemas.openxmlformats.org/officeDocument/2006/relationships/image" Target="../media/image18.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703.03906.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0" Type="http://schemas.openxmlformats.org/officeDocument/2006/relationships/hyperlink" Target="https://arxiv.org/pdf/1703.03906.pdf"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deeplearningbook.org/contents/rnn.html" TargetMode="External"/><Relationship Id="rId4" Type="http://schemas.openxmlformats.org/officeDocument/2006/relationships/hyperlink" Target="https://arxiv.org/pdf/1211.5063.pdf" TargetMode="External"/><Relationship Id="rId9" Type="http://schemas.openxmlformats.org/officeDocument/2006/relationships/hyperlink" Target="https://arxiv.org/pdf/1406.1078v3.pdf" TargetMode="External"/><Relationship Id="rId5" Type="http://schemas.openxmlformats.org/officeDocument/2006/relationships/hyperlink" Target="http://colah.github.io/posts/2015-08-Understanding-LSTMs/" TargetMode="External"/><Relationship Id="rId6" Type="http://schemas.openxmlformats.org/officeDocument/2006/relationships/hyperlink" Target="https://arxiv.org/pdf/1611.01368.pdf" TargetMode="External"/><Relationship Id="rId7" Type="http://schemas.openxmlformats.org/officeDocument/2006/relationships/hyperlink" Target="https://www.bioinf.jku.at/publications/older/2604.pdf" TargetMode="External"/><Relationship Id="rId8" Type="http://schemas.openxmlformats.org/officeDocument/2006/relationships/hyperlink" Target="https://dl.acm.org/doi/10.1162/0899766003000150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0" Type="http://schemas.openxmlformats.org/officeDocument/2006/relationships/image" Target="../media/image5.gif"/><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gif"/><Relationship Id="rId4" Type="http://schemas.openxmlformats.org/officeDocument/2006/relationships/image" Target="../media/image8.gif"/><Relationship Id="rId9" Type="http://schemas.openxmlformats.org/officeDocument/2006/relationships/image" Target="../media/image11.gif"/><Relationship Id="rId5" Type="http://schemas.openxmlformats.org/officeDocument/2006/relationships/image" Target="../media/image7.gif"/><Relationship Id="rId6" Type="http://schemas.openxmlformats.org/officeDocument/2006/relationships/image" Target="../media/image12.gif"/><Relationship Id="rId7" Type="http://schemas.openxmlformats.org/officeDocument/2006/relationships/image" Target="../media/image27.gif"/><Relationship Id="rId8" Type="http://schemas.openxmlformats.org/officeDocument/2006/relationships/image" Target="../media/image2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rxiv.org/pdf/1611.01368.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hyperlink" Target="https://arxiv.org/abs/1211.506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Long Short-Term Memory (LSTM)</a:t>
            </a:r>
            <a:endParaRPr sz="3600"/>
          </a:p>
        </p:txBody>
      </p:sp>
      <p:sp>
        <p:nvSpPr>
          <p:cNvPr id="118" name="Google Shape;118;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Natural Language Processing</a:t>
            </a:r>
            <a:endParaRPr sz="2000"/>
          </a:p>
          <a:p>
            <a:pPr indent="0" lvl="0" marL="0" rtl="0" algn="ctr">
              <a:spcBef>
                <a:spcPts val="600"/>
              </a:spcBef>
              <a:spcAft>
                <a:spcPts val="0"/>
              </a:spcAft>
              <a:buNone/>
            </a:pPr>
            <a:r>
              <a:t/>
            </a:r>
            <a:endParaRPr/>
          </a:p>
          <a:p>
            <a:pPr indent="0" lvl="0" marL="0" rtl="0" algn="ctr">
              <a:spcBef>
                <a:spcPts val="600"/>
              </a:spcBef>
              <a:spcAft>
                <a:spcPts val="0"/>
              </a:spcAft>
              <a:buClr>
                <a:schemeClr val="dk1"/>
              </a:buClr>
              <a:buSzPts val="1100"/>
              <a:buFont typeface="Arial"/>
              <a:buNone/>
            </a:pPr>
            <a:r>
              <a:rPr lang="en" sz="1400">
                <a:solidFill>
                  <a:srgbClr val="929292"/>
                </a:solidFill>
              </a:rPr>
              <a:t>(based on revision of Chris Manning Lectures)</a:t>
            </a:r>
            <a:endParaRPr sz="1400">
              <a:solidFill>
                <a:srgbClr val="929292"/>
              </a:solidFill>
            </a:endParaRPr>
          </a:p>
          <a:p>
            <a:pPr indent="0" lvl="0" marL="0" rtl="0" algn="ctr">
              <a:spcBef>
                <a:spcPts val="60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How to fix vanishing gradients?</a:t>
            </a:r>
            <a:endParaRPr sz="2600"/>
          </a:p>
        </p:txBody>
      </p:sp>
      <p:sp>
        <p:nvSpPr>
          <p:cNvPr id="217" name="Google Shape;217;p31"/>
          <p:cNvSpPr txBox="1"/>
          <p:nvPr>
            <p:ph idx="1" type="body"/>
          </p:nvPr>
        </p:nvSpPr>
        <p:spPr>
          <a:xfrm>
            <a:off x="228600" y="1085850"/>
            <a:ext cx="8673900" cy="3669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As hinted earlier, vanishing gradients cause the model </a:t>
            </a:r>
            <a:r>
              <a:rPr b="1" lang="en" sz="1500"/>
              <a:t>inability to learn long-term relationships</a:t>
            </a:r>
            <a:br>
              <a:rPr lang="en" sz="1500"/>
            </a:br>
            <a:endParaRPr sz="1500"/>
          </a:p>
          <a:p>
            <a:pPr indent="-323850" lvl="0" marL="457200" rtl="0" algn="l">
              <a:spcBef>
                <a:spcPts val="0"/>
              </a:spcBef>
              <a:spcAft>
                <a:spcPts val="0"/>
              </a:spcAft>
              <a:buSzPts val="1500"/>
              <a:buChar char="●"/>
            </a:pPr>
            <a:r>
              <a:rPr lang="en" sz="1500"/>
              <a:t>Instead of trying to fix vanishing gradients which is difficult, can we try to </a:t>
            </a:r>
            <a:r>
              <a:rPr b="1" lang="en" sz="1500"/>
              <a:t>preserve long-term relationships</a:t>
            </a:r>
            <a:r>
              <a:rPr lang="en" sz="1500"/>
              <a:t> </a:t>
            </a:r>
            <a:r>
              <a:rPr b="1" lang="en" sz="1500"/>
              <a:t>better</a:t>
            </a:r>
            <a:r>
              <a:rPr lang="en" sz="1500"/>
              <a:t>?</a:t>
            </a:r>
            <a:br>
              <a:rPr lang="en" sz="1500"/>
            </a:br>
            <a:endParaRPr sz="1500"/>
          </a:p>
          <a:p>
            <a:pPr indent="-323850" lvl="0" marL="457200" rtl="0" algn="l">
              <a:spcBef>
                <a:spcPts val="0"/>
              </a:spcBef>
              <a:spcAft>
                <a:spcPts val="0"/>
              </a:spcAft>
              <a:buSzPts val="1500"/>
              <a:buChar char="●"/>
            </a:pPr>
            <a:r>
              <a:rPr lang="en" sz="1500"/>
              <a:t>How about a RNN with a separate </a:t>
            </a:r>
            <a:r>
              <a:rPr b="1" lang="en" sz="1500"/>
              <a:t>memory</a:t>
            </a:r>
            <a:r>
              <a:rPr lang="en" sz="1500"/>
              <a: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Long Short-Term Memory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Long Short-Term Memory [</a:t>
            </a:r>
            <a:r>
              <a:rPr lang="en" sz="1900"/>
              <a:t>Hochreiter and Schmidhuber, Neu.Comp. 1997]</a:t>
            </a:r>
            <a:endParaRPr sz="100"/>
          </a:p>
        </p:txBody>
      </p:sp>
      <p:sp>
        <p:nvSpPr>
          <p:cNvPr id="228" name="Google Shape;228;p33"/>
          <p:cNvSpPr txBox="1"/>
          <p:nvPr>
            <p:ph idx="1" type="body"/>
          </p:nvPr>
        </p:nvSpPr>
        <p:spPr>
          <a:xfrm>
            <a:off x="194393" y="933450"/>
            <a:ext cx="86739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A type of RNN proposed by Hochreiter and Schmidhuber in 1997 as a solution to the vanishing gradients problem.  Everyone cites that  paper but really a crucial part of the modern LSTM is from Gersetal.(2000) :-)</a:t>
            </a:r>
            <a:endParaRPr sz="1300"/>
          </a:p>
        </p:txBody>
      </p:sp>
      <p:sp>
        <p:nvSpPr>
          <p:cNvPr id="229" name="Google Shape;229;p33"/>
          <p:cNvSpPr txBox="1"/>
          <p:nvPr/>
        </p:nvSpPr>
        <p:spPr>
          <a:xfrm>
            <a:off x="149675" y="4493275"/>
            <a:ext cx="80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Long short-term memory, Hochreiter and Schmidhuber, 1997. </a:t>
            </a:r>
            <a:r>
              <a:rPr lang="en" sz="900" u="sng">
                <a:solidFill>
                  <a:schemeClr val="hlink"/>
                </a:solidFill>
                <a:latin typeface="Open Sans"/>
                <a:ea typeface="Open Sans"/>
                <a:cs typeface="Open Sans"/>
                <a:sym typeface="Open Sans"/>
                <a:hlinkClick r:id="rId3"/>
              </a:rPr>
              <a:t>https://www.bioinf.jku.at/publications/older/2604.pdf</a:t>
            </a:r>
            <a:r>
              <a:rPr lang="en" sz="900">
                <a:latin typeface="Open Sans"/>
                <a:ea typeface="Open Sans"/>
                <a:cs typeface="Open Sans"/>
                <a:sym typeface="Open Sans"/>
              </a:rPr>
              <a:t>  </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Learning to Forget: Continual Prediction with LSTM, Gers, Schmidhuber, and Cummins, 2000. </a:t>
            </a:r>
            <a:r>
              <a:rPr lang="en" sz="900" u="sng">
                <a:solidFill>
                  <a:schemeClr val="hlink"/>
                </a:solidFill>
                <a:latin typeface="Open Sans"/>
                <a:ea typeface="Open Sans"/>
                <a:cs typeface="Open Sans"/>
                <a:sym typeface="Open Sans"/>
                <a:hlinkClick r:id="rId4"/>
              </a:rPr>
              <a:t>https://dl.acm.org/doi/10.1162/089976600300015015</a:t>
            </a:r>
            <a:r>
              <a:rPr lang="en" sz="900">
                <a:latin typeface="Open Sans"/>
                <a:ea typeface="Open Sans"/>
                <a:cs typeface="Open Sans"/>
                <a:sym typeface="Open Sans"/>
              </a:rPr>
              <a:t>  </a:t>
            </a:r>
            <a:endParaRPr sz="900">
              <a:latin typeface="Open Sans"/>
              <a:ea typeface="Open Sans"/>
              <a:cs typeface="Open Sans"/>
              <a:sym typeface="Open Sans"/>
            </a:endParaRPr>
          </a:p>
        </p:txBody>
      </p:sp>
      <p:grpSp>
        <p:nvGrpSpPr>
          <p:cNvPr id="230" name="Google Shape;230;p33"/>
          <p:cNvGrpSpPr/>
          <p:nvPr/>
        </p:nvGrpSpPr>
        <p:grpSpPr>
          <a:xfrm>
            <a:off x="283450" y="1627225"/>
            <a:ext cx="6020762" cy="419400"/>
            <a:chOff x="283450" y="1627225"/>
            <a:chExt cx="6020762" cy="419400"/>
          </a:xfrm>
        </p:grpSpPr>
        <p:pic>
          <p:nvPicPr>
            <p:cNvPr descr="\mathbf{f}^{(t)} = \sigma(\mathbf{W}_f\mathbf{h}^{(t-1)} + \mathbf{U}_f\mathbf{x}^{(t)} + \mathbf{b}_f)" id="231" name="Google Shape;231;p33"/>
            <p:cNvPicPr preferRelativeResize="0"/>
            <p:nvPr/>
          </p:nvPicPr>
          <p:blipFill>
            <a:blip r:embed="rId5">
              <a:alphaModFix/>
            </a:blip>
            <a:stretch>
              <a:fillRect/>
            </a:stretch>
          </p:blipFill>
          <p:spPr>
            <a:xfrm>
              <a:off x="2839788" y="1750950"/>
              <a:ext cx="3464424" cy="295675"/>
            </a:xfrm>
            <a:prstGeom prst="rect">
              <a:avLst/>
            </a:prstGeom>
            <a:noFill/>
            <a:ln>
              <a:noFill/>
            </a:ln>
          </p:spPr>
        </p:pic>
        <p:sp>
          <p:nvSpPr>
            <p:cNvPr id="232" name="Google Shape;232;p33"/>
            <p:cNvSpPr txBox="1"/>
            <p:nvPr/>
          </p:nvSpPr>
          <p:spPr>
            <a:xfrm>
              <a:off x="283450" y="1627225"/>
              <a:ext cx="21597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Forget gate</a:t>
              </a:r>
              <a:r>
                <a:rPr lang="en" sz="900">
                  <a:solidFill>
                    <a:srgbClr val="005EF6"/>
                  </a:solidFill>
                  <a:latin typeface="Open Sans"/>
                  <a:ea typeface="Open Sans"/>
                  <a:cs typeface="Open Sans"/>
                  <a:sym typeface="Open Sans"/>
                </a:rPr>
                <a:t>: controls what is kept vs. forgotten, from previous cell state</a:t>
              </a:r>
              <a:endParaRPr sz="900">
                <a:solidFill>
                  <a:srgbClr val="005EF6"/>
                </a:solidFill>
                <a:latin typeface="Open Sans"/>
                <a:ea typeface="Open Sans"/>
                <a:cs typeface="Open Sans"/>
                <a:sym typeface="Open Sans"/>
              </a:endParaRPr>
            </a:p>
          </p:txBody>
        </p:sp>
      </p:grpSp>
      <p:grpSp>
        <p:nvGrpSpPr>
          <p:cNvPr id="233" name="Google Shape;233;p33"/>
          <p:cNvGrpSpPr/>
          <p:nvPr/>
        </p:nvGrpSpPr>
        <p:grpSpPr>
          <a:xfrm>
            <a:off x="283450" y="2055853"/>
            <a:ext cx="6033476" cy="369300"/>
            <a:chOff x="283450" y="2055853"/>
            <a:chExt cx="6033476" cy="369300"/>
          </a:xfrm>
        </p:grpSpPr>
        <p:pic>
          <p:nvPicPr>
            <p:cNvPr descr="\mathbf{i}^{(t)} = \sigma(\mathbf{W}_i\mathbf{h}^{(t-1)} + \mathbf{U}_i\mathbf{x}^{(t)} + \mathbf{b}_i)" id="234" name="Google Shape;234;p33"/>
            <p:cNvPicPr preferRelativeResize="0"/>
            <p:nvPr/>
          </p:nvPicPr>
          <p:blipFill>
            <a:blip r:embed="rId6">
              <a:alphaModFix/>
            </a:blip>
            <a:stretch>
              <a:fillRect/>
            </a:stretch>
          </p:blipFill>
          <p:spPr>
            <a:xfrm>
              <a:off x="2852525" y="2108930"/>
              <a:ext cx="3464401" cy="305075"/>
            </a:xfrm>
            <a:prstGeom prst="rect">
              <a:avLst/>
            </a:prstGeom>
            <a:noFill/>
            <a:ln>
              <a:noFill/>
            </a:ln>
          </p:spPr>
        </p:pic>
        <p:sp>
          <p:nvSpPr>
            <p:cNvPr id="235" name="Google Shape;235;p33"/>
            <p:cNvSpPr txBox="1"/>
            <p:nvPr/>
          </p:nvSpPr>
          <p:spPr>
            <a:xfrm>
              <a:off x="283450" y="2055853"/>
              <a:ext cx="21597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Input</a:t>
              </a:r>
              <a:r>
                <a:rPr lang="en" sz="900" u="sng">
                  <a:solidFill>
                    <a:srgbClr val="005EF6"/>
                  </a:solidFill>
                  <a:latin typeface="Open Sans"/>
                  <a:ea typeface="Open Sans"/>
                  <a:cs typeface="Open Sans"/>
                  <a:sym typeface="Open Sans"/>
                </a:rPr>
                <a:t> gate</a:t>
              </a:r>
              <a:r>
                <a:rPr lang="en" sz="900">
                  <a:solidFill>
                    <a:srgbClr val="005EF6"/>
                  </a:solidFill>
                  <a:latin typeface="Open Sans"/>
                  <a:ea typeface="Open Sans"/>
                  <a:cs typeface="Open Sans"/>
                  <a:sym typeface="Open Sans"/>
                </a:rPr>
                <a:t>: controls what parts of the new cell contents are written to cell</a:t>
              </a:r>
              <a:endParaRPr sz="900">
                <a:solidFill>
                  <a:srgbClr val="005EF6"/>
                </a:solidFill>
                <a:latin typeface="Open Sans"/>
                <a:ea typeface="Open Sans"/>
                <a:cs typeface="Open Sans"/>
                <a:sym typeface="Open Sans"/>
              </a:endParaRPr>
            </a:p>
          </p:txBody>
        </p:sp>
      </p:grpSp>
      <p:grpSp>
        <p:nvGrpSpPr>
          <p:cNvPr id="236" name="Google Shape;236;p33"/>
          <p:cNvGrpSpPr/>
          <p:nvPr/>
        </p:nvGrpSpPr>
        <p:grpSpPr>
          <a:xfrm>
            <a:off x="283450" y="2471197"/>
            <a:ext cx="6020750" cy="369300"/>
            <a:chOff x="283450" y="2471197"/>
            <a:chExt cx="6020750" cy="369300"/>
          </a:xfrm>
        </p:grpSpPr>
        <p:pic>
          <p:nvPicPr>
            <p:cNvPr descr="\mathbf{o}^{(t)} = \sigma(\mathbf{W}_o\mathbf{h}^{(t-1)} + \mathbf{U}_o\mathbf{x}^{(t)} + \mathbf{b}_o)" id="237" name="Google Shape;237;p33"/>
            <p:cNvPicPr preferRelativeResize="0"/>
            <p:nvPr/>
          </p:nvPicPr>
          <p:blipFill>
            <a:blip r:embed="rId7">
              <a:alphaModFix/>
            </a:blip>
            <a:stretch>
              <a:fillRect/>
            </a:stretch>
          </p:blipFill>
          <p:spPr>
            <a:xfrm>
              <a:off x="2839799" y="2493200"/>
              <a:ext cx="3464401" cy="292836"/>
            </a:xfrm>
            <a:prstGeom prst="rect">
              <a:avLst/>
            </a:prstGeom>
            <a:noFill/>
            <a:ln>
              <a:noFill/>
            </a:ln>
          </p:spPr>
        </p:pic>
        <p:sp>
          <p:nvSpPr>
            <p:cNvPr id="238" name="Google Shape;238;p33"/>
            <p:cNvSpPr txBox="1"/>
            <p:nvPr/>
          </p:nvSpPr>
          <p:spPr>
            <a:xfrm>
              <a:off x="283450" y="2471197"/>
              <a:ext cx="21597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Output</a:t>
              </a:r>
              <a:r>
                <a:rPr lang="en" sz="900" u="sng">
                  <a:solidFill>
                    <a:srgbClr val="005EF6"/>
                  </a:solidFill>
                  <a:latin typeface="Open Sans"/>
                  <a:ea typeface="Open Sans"/>
                  <a:cs typeface="Open Sans"/>
                  <a:sym typeface="Open Sans"/>
                </a:rPr>
                <a:t> gate</a:t>
              </a:r>
              <a:r>
                <a:rPr lang="en" sz="900">
                  <a:solidFill>
                    <a:srgbClr val="005EF6"/>
                  </a:solidFill>
                  <a:latin typeface="Open Sans"/>
                  <a:ea typeface="Open Sans"/>
                  <a:cs typeface="Open Sans"/>
                  <a:sym typeface="Open Sans"/>
                </a:rPr>
                <a:t>: controls what parts of cell are output to hidden state</a:t>
              </a:r>
              <a:endParaRPr sz="900">
                <a:solidFill>
                  <a:srgbClr val="005EF6"/>
                </a:solidFill>
                <a:latin typeface="Open Sans"/>
                <a:ea typeface="Open Sans"/>
                <a:cs typeface="Open Sans"/>
                <a:sym typeface="Open Sans"/>
              </a:endParaRPr>
            </a:p>
          </p:txBody>
        </p:sp>
      </p:grpSp>
      <p:grpSp>
        <p:nvGrpSpPr>
          <p:cNvPr id="239" name="Google Shape;239;p33"/>
          <p:cNvGrpSpPr/>
          <p:nvPr/>
        </p:nvGrpSpPr>
        <p:grpSpPr>
          <a:xfrm>
            <a:off x="283450" y="3060250"/>
            <a:ext cx="6390589" cy="369300"/>
            <a:chOff x="283450" y="3060250"/>
            <a:chExt cx="6390589" cy="369300"/>
          </a:xfrm>
        </p:grpSpPr>
        <p:pic>
          <p:nvPicPr>
            <p:cNvPr descr="\mathbf{\tilde{c}}^{(t)} = \text{tanh}(\mathbf{W}_c\mathbf{h}^{(t-1)} + \mathbf{U}_c\mathbf{x}^{(t)} + \mathbf{b}_c)" id="240" name="Google Shape;240;p33"/>
            <p:cNvPicPr preferRelativeResize="0"/>
            <p:nvPr/>
          </p:nvPicPr>
          <p:blipFill>
            <a:blip r:embed="rId8">
              <a:alphaModFix/>
            </a:blip>
            <a:stretch>
              <a:fillRect/>
            </a:stretch>
          </p:blipFill>
          <p:spPr>
            <a:xfrm>
              <a:off x="2839800" y="3123550"/>
              <a:ext cx="3834239" cy="298418"/>
            </a:xfrm>
            <a:prstGeom prst="rect">
              <a:avLst/>
            </a:prstGeom>
            <a:noFill/>
            <a:ln>
              <a:noFill/>
            </a:ln>
          </p:spPr>
        </p:pic>
        <p:sp>
          <p:nvSpPr>
            <p:cNvPr id="241" name="Google Shape;241;p33"/>
            <p:cNvSpPr txBox="1"/>
            <p:nvPr/>
          </p:nvSpPr>
          <p:spPr>
            <a:xfrm>
              <a:off x="283450" y="3060250"/>
              <a:ext cx="2159700" cy="3693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New cell content</a:t>
              </a:r>
              <a:r>
                <a:rPr lang="en" sz="900">
                  <a:solidFill>
                    <a:srgbClr val="8C1515"/>
                  </a:solidFill>
                  <a:latin typeface="Open Sans"/>
                  <a:ea typeface="Open Sans"/>
                  <a:cs typeface="Open Sans"/>
                  <a:sym typeface="Open Sans"/>
                </a:rPr>
                <a:t>: this is the new content to be written to the cell</a:t>
              </a:r>
              <a:endParaRPr sz="900">
                <a:solidFill>
                  <a:srgbClr val="8C1515"/>
                </a:solidFill>
                <a:latin typeface="Open Sans"/>
                <a:ea typeface="Open Sans"/>
                <a:cs typeface="Open Sans"/>
                <a:sym typeface="Open Sans"/>
              </a:endParaRPr>
            </a:p>
          </p:txBody>
        </p:sp>
      </p:grpSp>
      <p:grpSp>
        <p:nvGrpSpPr>
          <p:cNvPr id="242" name="Google Shape;242;p33"/>
          <p:cNvGrpSpPr/>
          <p:nvPr/>
        </p:nvGrpSpPr>
        <p:grpSpPr>
          <a:xfrm>
            <a:off x="283450" y="3475505"/>
            <a:ext cx="5487143" cy="507900"/>
            <a:chOff x="283450" y="3475505"/>
            <a:chExt cx="5487143" cy="507900"/>
          </a:xfrm>
        </p:grpSpPr>
        <p:pic>
          <p:nvPicPr>
            <p:cNvPr descr="\mathbf{c}^{(t)} = \mathbf{f}^{(t)} \circ \mathbf{c}^{(t-1)} + \mathbf{i}^{(t)} \circ \mathbf{\tilde{c}}^{(t)}" id="243" name="Google Shape;243;p33"/>
            <p:cNvPicPr preferRelativeResize="0"/>
            <p:nvPr/>
          </p:nvPicPr>
          <p:blipFill>
            <a:blip r:embed="rId9">
              <a:alphaModFix/>
            </a:blip>
            <a:stretch>
              <a:fillRect/>
            </a:stretch>
          </p:blipFill>
          <p:spPr>
            <a:xfrm>
              <a:off x="2851421" y="3532800"/>
              <a:ext cx="2919172" cy="249933"/>
            </a:xfrm>
            <a:prstGeom prst="rect">
              <a:avLst/>
            </a:prstGeom>
            <a:noFill/>
            <a:ln>
              <a:noFill/>
            </a:ln>
          </p:spPr>
        </p:pic>
        <p:sp>
          <p:nvSpPr>
            <p:cNvPr id="244" name="Google Shape;244;p33"/>
            <p:cNvSpPr txBox="1"/>
            <p:nvPr/>
          </p:nvSpPr>
          <p:spPr>
            <a:xfrm>
              <a:off x="283450" y="3475505"/>
              <a:ext cx="2159700" cy="5079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Cell state</a:t>
              </a:r>
              <a:r>
                <a:rPr lang="en" sz="900">
                  <a:solidFill>
                    <a:srgbClr val="8C1515"/>
                  </a:solidFill>
                  <a:latin typeface="Open Sans"/>
                  <a:ea typeface="Open Sans"/>
                  <a:cs typeface="Open Sans"/>
                  <a:sym typeface="Open Sans"/>
                </a:rPr>
                <a:t>: erase (“forget”) some content from last cell state, write (“input”) some new cell state</a:t>
              </a:r>
              <a:endParaRPr sz="900">
                <a:solidFill>
                  <a:srgbClr val="8C1515"/>
                </a:solidFill>
                <a:latin typeface="Open Sans"/>
                <a:ea typeface="Open Sans"/>
                <a:cs typeface="Open Sans"/>
                <a:sym typeface="Open Sans"/>
              </a:endParaRPr>
            </a:p>
          </p:txBody>
        </p:sp>
      </p:grpSp>
      <p:grpSp>
        <p:nvGrpSpPr>
          <p:cNvPr id="245" name="Google Shape;245;p33"/>
          <p:cNvGrpSpPr/>
          <p:nvPr/>
        </p:nvGrpSpPr>
        <p:grpSpPr>
          <a:xfrm>
            <a:off x="283450" y="3892329"/>
            <a:ext cx="4847502" cy="499159"/>
            <a:chOff x="283450" y="3892329"/>
            <a:chExt cx="4847502" cy="499159"/>
          </a:xfrm>
        </p:grpSpPr>
        <p:pic>
          <p:nvPicPr>
            <p:cNvPr descr="\mathbf{h}^{(t)} = \mathbf{o}^{(t)} \circ \text{tanh}(\mathbf{c}^{(t)})" id="246" name="Google Shape;246;p33"/>
            <p:cNvPicPr preferRelativeResize="0"/>
            <p:nvPr/>
          </p:nvPicPr>
          <p:blipFill>
            <a:blip r:embed="rId10">
              <a:alphaModFix/>
            </a:blip>
            <a:stretch>
              <a:fillRect/>
            </a:stretch>
          </p:blipFill>
          <p:spPr>
            <a:xfrm>
              <a:off x="2839800" y="3892329"/>
              <a:ext cx="2291152" cy="298408"/>
            </a:xfrm>
            <a:prstGeom prst="rect">
              <a:avLst/>
            </a:prstGeom>
            <a:noFill/>
            <a:ln>
              <a:noFill/>
            </a:ln>
          </p:spPr>
        </p:pic>
        <p:sp>
          <p:nvSpPr>
            <p:cNvPr id="247" name="Google Shape;247;p33"/>
            <p:cNvSpPr txBox="1"/>
            <p:nvPr/>
          </p:nvSpPr>
          <p:spPr>
            <a:xfrm>
              <a:off x="283450" y="4022188"/>
              <a:ext cx="2159700" cy="3693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Hidden</a:t>
              </a:r>
              <a:r>
                <a:rPr lang="en" sz="900" u="sng">
                  <a:solidFill>
                    <a:srgbClr val="8C1515"/>
                  </a:solidFill>
                  <a:latin typeface="Open Sans"/>
                  <a:ea typeface="Open Sans"/>
                  <a:cs typeface="Open Sans"/>
                  <a:sym typeface="Open Sans"/>
                </a:rPr>
                <a:t> state</a:t>
              </a:r>
              <a:r>
                <a:rPr lang="en" sz="900">
                  <a:solidFill>
                    <a:srgbClr val="8C1515"/>
                  </a:solidFill>
                  <a:latin typeface="Open Sans"/>
                  <a:ea typeface="Open Sans"/>
                  <a:cs typeface="Open Sans"/>
                  <a:sym typeface="Open Sans"/>
                </a:rPr>
                <a:t>: read (“output”) some content from the cell</a:t>
              </a:r>
              <a:endParaRPr sz="900">
                <a:solidFill>
                  <a:srgbClr val="8C1515"/>
                </a:solidFill>
                <a:latin typeface="Open Sans"/>
                <a:ea typeface="Open Sans"/>
                <a:cs typeface="Open Sans"/>
                <a:sym typeface="Open Sans"/>
              </a:endParaRPr>
            </a:p>
          </p:txBody>
        </p:sp>
      </p:grpSp>
      <p:grpSp>
        <p:nvGrpSpPr>
          <p:cNvPr id="248" name="Google Shape;248;p33"/>
          <p:cNvGrpSpPr/>
          <p:nvPr/>
        </p:nvGrpSpPr>
        <p:grpSpPr>
          <a:xfrm>
            <a:off x="3544300" y="1682950"/>
            <a:ext cx="5441850" cy="369300"/>
            <a:chOff x="3544300" y="1682950"/>
            <a:chExt cx="5441850" cy="369300"/>
          </a:xfrm>
        </p:grpSpPr>
        <p:sp>
          <p:nvSpPr>
            <p:cNvPr id="249" name="Google Shape;249;p33"/>
            <p:cNvSpPr txBox="1"/>
            <p:nvPr/>
          </p:nvSpPr>
          <p:spPr>
            <a:xfrm>
              <a:off x="6826450" y="1682950"/>
              <a:ext cx="21597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Sigmoid function</a:t>
              </a:r>
              <a:r>
                <a:rPr lang="en" sz="900">
                  <a:solidFill>
                    <a:srgbClr val="005EF6"/>
                  </a:solidFill>
                  <a:latin typeface="Open Sans"/>
                  <a:ea typeface="Open Sans"/>
                  <a:cs typeface="Open Sans"/>
                  <a:sym typeface="Open Sans"/>
                </a:rPr>
                <a:t>: all gate values are between 0 and 1</a:t>
              </a:r>
              <a:endParaRPr sz="900">
                <a:solidFill>
                  <a:srgbClr val="005EF6"/>
                </a:solidFill>
                <a:latin typeface="Open Sans"/>
                <a:ea typeface="Open Sans"/>
                <a:cs typeface="Open Sans"/>
                <a:sym typeface="Open Sans"/>
              </a:endParaRPr>
            </a:p>
          </p:txBody>
        </p:sp>
        <p:cxnSp>
          <p:nvCxnSpPr>
            <p:cNvPr id="250" name="Google Shape;250;p33"/>
            <p:cNvCxnSpPr>
              <a:endCxn id="249" idx="0"/>
            </p:cNvCxnSpPr>
            <p:nvPr/>
          </p:nvCxnSpPr>
          <p:spPr>
            <a:xfrm flipH="1" rot="10800000">
              <a:off x="3544300" y="1682950"/>
              <a:ext cx="4362000" cy="99600"/>
            </a:xfrm>
            <a:prstGeom prst="bentConnector4">
              <a:avLst>
                <a:gd fmla="val 1" name="adj1"/>
                <a:gd fmla="val 199925" name="adj2"/>
              </a:avLst>
            </a:prstGeom>
            <a:noFill/>
            <a:ln cap="flat" cmpd="sng" w="9525">
              <a:solidFill>
                <a:srgbClr val="005EF6"/>
              </a:solidFill>
              <a:prstDash val="solid"/>
              <a:round/>
              <a:headEnd len="med" w="med" type="stealth"/>
              <a:tailEnd len="med" w="med" type="none"/>
            </a:ln>
          </p:spPr>
        </p:cxnSp>
      </p:grpSp>
      <p:cxnSp>
        <p:nvCxnSpPr>
          <p:cNvPr id="251" name="Google Shape;251;p33"/>
          <p:cNvCxnSpPr>
            <a:stCxn id="252" idx="1"/>
          </p:cNvCxnSpPr>
          <p:nvPr/>
        </p:nvCxnSpPr>
        <p:spPr>
          <a:xfrm rot="10800000">
            <a:off x="5347925" y="4121125"/>
            <a:ext cx="1177200" cy="187500"/>
          </a:xfrm>
          <a:prstGeom prst="straightConnector1">
            <a:avLst/>
          </a:prstGeom>
          <a:noFill/>
          <a:ln cap="flat" cmpd="sng" w="9525">
            <a:solidFill>
              <a:srgbClr val="8C1515"/>
            </a:solidFill>
            <a:prstDash val="solid"/>
            <a:round/>
            <a:headEnd len="med" w="med" type="none"/>
            <a:tailEnd len="med" w="med" type="triangle"/>
          </a:ln>
        </p:spPr>
      </p:cxnSp>
      <p:sp>
        <p:nvSpPr>
          <p:cNvPr id="253" name="Google Shape;253;p33"/>
          <p:cNvSpPr/>
          <p:nvPr/>
        </p:nvSpPr>
        <p:spPr>
          <a:xfrm>
            <a:off x="6648275" y="1793150"/>
            <a:ext cx="220200" cy="2229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33"/>
          <p:cNvGrpSpPr/>
          <p:nvPr/>
        </p:nvGrpSpPr>
        <p:grpSpPr>
          <a:xfrm>
            <a:off x="5882825" y="3869425"/>
            <a:ext cx="2694900" cy="623850"/>
            <a:chOff x="5882825" y="3869425"/>
            <a:chExt cx="2694900" cy="623850"/>
          </a:xfrm>
        </p:grpSpPr>
        <p:sp>
          <p:nvSpPr>
            <p:cNvPr id="252" name="Google Shape;252;p33"/>
            <p:cNvSpPr txBox="1"/>
            <p:nvPr/>
          </p:nvSpPr>
          <p:spPr>
            <a:xfrm>
              <a:off x="6525125" y="4123975"/>
              <a:ext cx="2052600" cy="3693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a:solidFill>
                    <a:srgbClr val="8C1515"/>
                  </a:solidFill>
                  <a:latin typeface="Open Sans"/>
                  <a:ea typeface="Open Sans"/>
                  <a:cs typeface="Open Sans"/>
                  <a:sym typeface="Open Sans"/>
                </a:rPr>
                <a:t>Gates are applied using element-wise (Hadamard product)</a:t>
              </a:r>
              <a:endParaRPr sz="900">
                <a:solidFill>
                  <a:srgbClr val="8C1515"/>
                </a:solidFill>
                <a:latin typeface="Open Sans"/>
                <a:ea typeface="Open Sans"/>
                <a:cs typeface="Open Sans"/>
                <a:sym typeface="Open Sans"/>
              </a:endParaRPr>
            </a:p>
          </p:txBody>
        </p:sp>
        <p:cxnSp>
          <p:nvCxnSpPr>
            <p:cNvPr id="255" name="Google Shape;255;p33"/>
            <p:cNvCxnSpPr>
              <a:stCxn id="252" idx="1"/>
            </p:cNvCxnSpPr>
            <p:nvPr/>
          </p:nvCxnSpPr>
          <p:spPr>
            <a:xfrm rot="10800000">
              <a:off x="5882825" y="3869425"/>
              <a:ext cx="642300" cy="439200"/>
            </a:xfrm>
            <a:prstGeom prst="straightConnector1">
              <a:avLst/>
            </a:prstGeom>
            <a:noFill/>
            <a:ln cap="flat" cmpd="sng" w="9525">
              <a:solidFill>
                <a:srgbClr val="8C1515"/>
              </a:solidFill>
              <a:prstDash val="solid"/>
              <a:round/>
              <a:headEnd len="med" w="med" type="none"/>
              <a:tailEnd len="med" w="med" type="triangle"/>
            </a:ln>
          </p:spPr>
        </p:cxnSp>
      </p:grpSp>
      <p:sp>
        <p:nvSpPr>
          <p:cNvPr id="256" name="Google Shape;256;p33"/>
          <p:cNvSpPr txBox="1"/>
          <p:nvPr/>
        </p:nvSpPr>
        <p:spPr>
          <a:xfrm>
            <a:off x="6889450" y="2632050"/>
            <a:ext cx="197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All these vectors are of same length</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How does LSTM solve vanishing gradients?</a:t>
            </a:r>
            <a:endParaRPr sz="2600"/>
          </a:p>
        </p:txBody>
      </p:sp>
      <p:sp>
        <p:nvSpPr>
          <p:cNvPr id="262" name="Google Shape;262;p34"/>
          <p:cNvSpPr txBox="1"/>
          <p:nvPr>
            <p:ph idx="1" type="body"/>
          </p:nvPr>
        </p:nvSpPr>
        <p:spPr>
          <a:xfrm>
            <a:off x="228600" y="1085850"/>
            <a:ext cx="8673900" cy="3669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LSTM makes it easier to </a:t>
            </a:r>
            <a:r>
              <a:rPr b="1" lang="en" sz="1500"/>
              <a:t>preserve information over many time steps</a:t>
            </a:r>
            <a:endParaRPr b="1" sz="1500"/>
          </a:p>
          <a:p>
            <a:pPr indent="-323850" lvl="1" marL="914400" rtl="0" algn="l">
              <a:spcBef>
                <a:spcPts val="0"/>
              </a:spcBef>
              <a:spcAft>
                <a:spcPts val="0"/>
              </a:spcAft>
              <a:buSzPts val="1500"/>
              <a:buChar char="○"/>
            </a:pPr>
            <a:r>
              <a:rPr lang="en" sz="1500"/>
              <a:t>E.g., if the forget gate is set to 1 and the input gate set to 0, then the information of that cell is preserved indefinitely</a:t>
            </a:r>
            <a:br>
              <a:rPr lang="en" sz="1500"/>
            </a:br>
            <a:endParaRPr sz="1500"/>
          </a:p>
          <a:p>
            <a:pPr indent="-323850" lvl="0" marL="457200" rtl="0" algn="l">
              <a:spcBef>
                <a:spcPts val="0"/>
              </a:spcBef>
              <a:spcAft>
                <a:spcPts val="0"/>
              </a:spcAft>
              <a:buSzPts val="1500"/>
              <a:buChar char="●"/>
            </a:pPr>
            <a:r>
              <a:rPr b="1" lang="en" sz="1500"/>
              <a:t>Another intuition</a:t>
            </a:r>
            <a:r>
              <a:rPr lang="en" sz="1500"/>
              <a:t> - it provides </a:t>
            </a:r>
            <a:r>
              <a:rPr lang="en" sz="1500"/>
              <a:t>several routes for </a:t>
            </a:r>
            <a:r>
              <a:rPr lang="en" sz="1500"/>
              <a:t>the gradients to flow (</a:t>
            </a:r>
            <a:r>
              <a:rPr lang="en" sz="1500"/>
              <a:t>very similar to </a:t>
            </a:r>
            <a:r>
              <a:rPr b="1" lang="en" sz="1500"/>
              <a:t>residual/skip connections</a:t>
            </a:r>
            <a:r>
              <a:rPr lang="en" sz="1500"/>
              <a:t>)</a:t>
            </a:r>
            <a:br>
              <a:rPr lang="en" sz="1500"/>
            </a:br>
            <a:endParaRPr sz="1500"/>
          </a:p>
          <a:p>
            <a:pPr indent="-323850" lvl="0" marL="457200" rtl="0" algn="l">
              <a:spcBef>
                <a:spcPts val="0"/>
              </a:spcBef>
              <a:spcAft>
                <a:spcPts val="0"/>
              </a:spcAft>
              <a:buSzPts val="1500"/>
              <a:buChar char="●"/>
            </a:pPr>
            <a:r>
              <a:rPr lang="en" sz="1500"/>
              <a:t>Note that LSTM </a:t>
            </a:r>
            <a:r>
              <a:rPr b="1" lang="en" sz="1500"/>
              <a:t>does NOT guarantee</a:t>
            </a:r>
            <a:r>
              <a:rPr lang="en" sz="1500"/>
              <a:t> that there will be no vanishing/exploding gradients, but it simply alleviate the long-term dependencies problem</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LSTMs: real-world success</a:t>
            </a:r>
            <a:endParaRPr sz="2600"/>
          </a:p>
        </p:txBody>
      </p:sp>
      <p:sp>
        <p:nvSpPr>
          <p:cNvPr id="268" name="Google Shape;268;p35"/>
          <p:cNvSpPr txBox="1"/>
          <p:nvPr>
            <p:ph idx="1" type="body"/>
          </p:nvPr>
        </p:nvSpPr>
        <p:spPr>
          <a:xfrm>
            <a:off x="228600" y="1085850"/>
            <a:ext cx="8673900" cy="16872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In </a:t>
            </a:r>
            <a:r>
              <a:rPr b="1" lang="en" sz="1500"/>
              <a:t>2013-2015</a:t>
            </a:r>
            <a:r>
              <a:rPr lang="en" sz="1500"/>
              <a:t>, LSTMs started achieving </a:t>
            </a:r>
            <a:r>
              <a:rPr b="1" lang="en" sz="1500"/>
              <a:t>state-of-the-art</a:t>
            </a:r>
            <a:r>
              <a:rPr lang="en" sz="1500"/>
              <a:t> results</a:t>
            </a:r>
            <a:endParaRPr sz="1500"/>
          </a:p>
          <a:p>
            <a:pPr indent="-323850" lvl="1" marL="914400" rtl="0" algn="l">
              <a:spcBef>
                <a:spcPts val="0"/>
              </a:spcBef>
              <a:spcAft>
                <a:spcPts val="0"/>
              </a:spcAft>
              <a:buSzPts val="1500"/>
              <a:buChar char="○"/>
            </a:pPr>
            <a:r>
              <a:rPr lang="en" sz="1500"/>
              <a:t>Successful tasks: handwriting recognition, speech recognition, machine translation, parsing, and image captioning, as well as language models</a:t>
            </a:r>
            <a:endParaRPr sz="1500"/>
          </a:p>
          <a:p>
            <a:pPr indent="-323850" lvl="1" marL="914400" rtl="0" algn="l">
              <a:spcBef>
                <a:spcPts val="0"/>
              </a:spcBef>
              <a:spcAft>
                <a:spcPts val="0"/>
              </a:spcAft>
              <a:buSzPts val="1500"/>
              <a:buChar char="○"/>
            </a:pPr>
            <a:r>
              <a:rPr lang="en" sz="1500"/>
              <a:t>LSTMs became the dominanch approach for most NLP tasks</a:t>
            </a:r>
            <a:endParaRPr sz="1500"/>
          </a:p>
        </p:txBody>
      </p:sp>
      <p:sp>
        <p:nvSpPr>
          <p:cNvPr id="269" name="Google Shape;269;p35"/>
          <p:cNvSpPr txBox="1"/>
          <p:nvPr/>
        </p:nvSpPr>
        <p:spPr>
          <a:xfrm>
            <a:off x="222150" y="2266950"/>
            <a:ext cx="89916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Now (</a:t>
            </a:r>
            <a:r>
              <a:rPr b="1" lang="en" sz="1500">
                <a:solidFill>
                  <a:schemeClr val="dk1"/>
                </a:solidFill>
                <a:latin typeface="Open Sans"/>
                <a:ea typeface="Open Sans"/>
                <a:cs typeface="Open Sans"/>
                <a:sym typeface="Open Sans"/>
              </a:rPr>
              <a:t>2021</a:t>
            </a:r>
            <a:r>
              <a:rPr lang="en" sz="1500">
                <a:solidFill>
                  <a:schemeClr val="dk1"/>
                </a:solidFill>
                <a:latin typeface="Open Sans"/>
                <a:ea typeface="Open Sans"/>
                <a:cs typeface="Open Sans"/>
                <a:sym typeface="Open Sans"/>
              </a:rPr>
              <a:t>), other approaches (e.g., Transformers) have become dominant for many tasks</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For example, in WMT (a Machine Translation conference + competition)</a:t>
            </a:r>
            <a:endParaRPr sz="1500">
              <a:solidFill>
                <a:schemeClr val="dk1"/>
              </a:solidFill>
              <a:latin typeface="Open Sans"/>
              <a:ea typeface="Open Sans"/>
              <a:cs typeface="Open Sans"/>
              <a:sym typeface="Open Sans"/>
            </a:endParaRPr>
          </a:p>
          <a:p>
            <a:pPr indent="-323850" lvl="2" marL="13716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In WMT 2016, the summary report contains “RNN” 44 times</a:t>
            </a:r>
            <a:endParaRPr sz="1500">
              <a:solidFill>
                <a:schemeClr val="dk1"/>
              </a:solidFill>
              <a:latin typeface="Open Sans"/>
              <a:ea typeface="Open Sans"/>
              <a:cs typeface="Open Sans"/>
              <a:sym typeface="Open Sans"/>
            </a:endParaRPr>
          </a:p>
          <a:p>
            <a:pPr indent="-323850" lvl="2" marL="13716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In WMT 2019: “RNN” 7 times, “Transformer” 105 times</a:t>
            </a:r>
            <a:endParaRPr sz="1500">
              <a:solidFill>
                <a:schemeClr val="dk1"/>
              </a:solidFill>
              <a:latin typeface="Open Sans"/>
              <a:ea typeface="Open Sans"/>
              <a:cs typeface="Open Sans"/>
              <a:sym typeface="Open Sans"/>
            </a:endParaRPr>
          </a:p>
          <a:p>
            <a:pPr indent="-323850" lvl="2" marL="13716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In WMT 2020: “RNN” 0 time, “Transformer” 73 times</a:t>
            </a:r>
            <a:endParaRPr sz="1500">
              <a:solidFill>
                <a:schemeClr val="dk1"/>
              </a:solidFill>
              <a:latin typeface="Open Sans"/>
              <a:ea typeface="Open Sans"/>
              <a:cs typeface="Open Sans"/>
              <a:sym typeface="Open Sans"/>
            </a:endParaRPr>
          </a:p>
        </p:txBody>
      </p:sp>
      <p:sp>
        <p:nvSpPr>
          <p:cNvPr id="270" name="Google Shape;270;p35"/>
          <p:cNvSpPr txBox="1"/>
          <p:nvPr/>
        </p:nvSpPr>
        <p:spPr>
          <a:xfrm>
            <a:off x="294725" y="451195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https://www.statmt.org/wmt20/</a:t>
            </a:r>
            <a:endParaRPr sz="9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GRU [Cho et al., EMNLP 2014]</a:t>
            </a:r>
            <a:endParaRPr sz="2400"/>
          </a:p>
        </p:txBody>
      </p:sp>
      <p:sp>
        <p:nvSpPr>
          <p:cNvPr id="276" name="Google Shape;276;p36"/>
          <p:cNvSpPr txBox="1"/>
          <p:nvPr>
            <p:ph idx="1" type="body"/>
          </p:nvPr>
        </p:nvSpPr>
        <p:spPr>
          <a:xfrm>
            <a:off x="194400" y="1009650"/>
            <a:ext cx="8673900" cy="41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Proposed by Cho et al. 2014 as a simpler alternative to LSTM.  </a:t>
            </a:r>
            <a:endParaRPr sz="1300"/>
          </a:p>
        </p:txBody>
      </p:sp>
      <p:sp>
        <p:nvSpPr>
          <p:cNvPr id="277" name="Google Shape;277;p36"/>
          <p:cNvSpPr txBox="1"/>
          <p:nvPr/>
        </p:nvSpPr>
        <p:spPr>
          <a:xfrm>
            <a:off x="225875" y="4569475"/>
            <a:ext cx="89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Learning Phrase Representations using RNN Encoder–Decoder for Statistical Machine Translation, Cho et al. 2014, </a:t>
            </a:r>
            <a:r>
              <a:rPr lang="en" sz="900" u="sng">
                <a:solidFill>
                  <a:schemeClr val="hlink"/>
                </a:solidFill>
                <a:latin typeface="Open Sans"/>
                <a:ea typeface="Open Sans"/>
                <a:cs typeface="Open Sans"/>
                <a:sym typeface="Open Sans"/>
                <a:hlinkClick r:id="rId3"/>
              </a:rPr>
              <a:t>https://arxiv.org/pdf/1406.1078v3.pdf</a:t>
            </a:r>
            <a:r>
              <a:rPr lang="en" sz="900">
                <a:solidFill>
                  <a:schemeClr val="dk1"/>
                </a:solidFill>
                <a:latin typeface="Open Sans"/>
                <a:ea typeface="Open Sans"/>
                <a:cs typeface="Open Sans"/>
                <a:sym typeface="Open Sans"/>
              </a:rPr>
              <a:t>  </a:t>
            </a:r>
            <a:endParaRPr sz="800">
              <a:latin typeface="Open Sans"/>
              <a:ea typeface="Open Sans"/>
              <a:cs typeface="Open Sans"/>
              <a:sym typeface="Open Sans"/>
            </a:endParaRPr>
          </a:p>
        </p:txBody>
      </p:sp>
      <p:grpSp>
        <p:nvGrpSpPr>
          <p:cNvPr id="278" name="Google Shape;278;p36"/>
          <p:cNvGrpSpPr/>
          <p:nvPr/>
        </p:nvGrpSpPr>
        <p:grpSpPr>
          <a:xfrm>
            <a:off x="283450" y="1627225"/>
            <a:ext cx="6020761" cy="415304"/>
            <a:chOff x="283450" y="1627225"/>
            <a:chExt cx="6020761" cy="415304"/>
          </a:xfrm>
        </p:grpSpPr>
        <p:pic>
          <p:nvPicPr>
            <p:cNvPr descr="\mathbf{u}^{(t)}=\sigma(\mathbf{W}_u\mathbf{h}^{(t-1)}+\mathbf{U}_u\mathbf{x}^{(t)}+\mathbf{b}_u)" id="279" name="Google Shape;279;p36"/>
            <p:cNvPicPr preferRelativeResize="0"/>
            <p:nvPr/>
          </p:nvPicPr>
          <p:blipFill>
            <a:blip r:embed="rId4">
              <a:alphaModFix/>
            </a:blip>
            <a:stretch>
              <a:fillRect/>
            </a:stretch>
          </p:blipFill>
          <p:spPr>
            <a:xfrm>
              <a:off x="2839788" y="1755046"/>
              <a:ext cx="3464424" cy="287484"/>
            </a:xfrm>
            <a:prstGeom prst="rect">
              <a:avLst/>
            </a:prstGeom>
            <a:noFill/>
            <a:ln>
              <a:noFill/>
            </a:ln>
          </p:spPr>
        </p:pic>
        <p:sp>
          <p:nvSpPr>
            <p:cNvPr id="280" name="Google Shape;280;p36"/>
            <p:cNvSpPr txBox="1"/>
            <p:nvPr/>
          </p:nvSpPr>
          <p:spPr>
            <a:xfrm>
              <a:off x="283450" y="1627225"/>
              <a:ext cx="2248800" cy="3693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Update</a:t>
              </a:r>
              <a:r>
                <a:rPr lang="en" sz="900" u="sng">
                  <a:solidFill>
                    <a:srgbClr val="005EF6"/>
                  </a:solidFill>
                  <a:latin typeface="Open Sans"/>
                  <a:ea typeface="Open Sans"/>
                  <a:cs typeface="Open Sans"/>
                  <a:sym typeface="Open Sans"/>
                </a:rPr>
                <a:t> gate</a:t>
              </a:r>
              <a:r>
                <a:rPr lang="en" sz="900">
                  <a:solidFill>
                    <a:srgbClr val="005EF6"/>
                  </a:solidFill>
                  <a:latin typeface="Open Sans"/>
                  <a:ea typeface="Open Sans"/>
                  <a:cs typeface="Open Sans"/>
                  <a:sym typeface="Open Sans"/>
                </a:rPr>
                <a:t>: controls what parts of hidden state are updated or preserved</a:t>
              </a:r>
              <a:endParaRPr sz="900">
                <a:solidFill>
                  <a:srgbClr val="005EF6"/>
                </a:solidFill>
                <a:latin typeface="Open Sans"/>
                <a:ea typeface="Open Sans"/>
                <a:cs typeface="Open Sans"/>
                <a:sym typeface="Open Sans"/>
              </a:endParaRPr>
            </a:p>
          </p:txBody>
        </p:sp>
      </p:grpSp>
      <p:grpSp>
        <p:nvGrpSpPr>
          <p:cNvPr id="281" name="Google Shape;281;p36"/>
          <p:cNvGrpSpPr/>
          <p:nvPr/>
        </p:nvGrpSpPr>
        <p:grpSpPr>
          <a:xfrm>
            <a:off x="283450" y="2055850"/>
            <a:ext cx="6033475" cy="507900"/>
            <a:chOff x="283450" y="2055850"/>
            <a:chExt cx="6033475" cy="507900"/>
          </a:xfrm>
        </p:grpSpPr>
        <p:pic>
          <p:nvPicPr>
            <p:cNvPr descr="\mathbf{r}^{(t)}=\sigma(\mathbf{W}_r\mathbf{h}^{(t-1)}+\mathbf{U}_r\mathbf{x}^{(t)}+\mathbf{b}_r)" id="282" name="Google Shape;282;p36"/>
            <p:cNvPicPr preferRelativeResize="0"/>
            <p:nvPr/>
          </p:nvPicPr>
          <p:blipFill>
            <a:blip r:embed="rId5">
              <a:alphaModFix/>
            </a:blip>
            <a:stretch>
              <a:fillRect/>
            </a:stretch>
          </p:blipFill>
          <p:spPr>
            <a:xfrm>
              <a:off x="2852525" y="2113993"/>
              <a:ext cx="3464400" cy="294949"/>
            </a:xfrm>
            <a:prstGeom prst="rect">
              <a:avLst/>
            </a:prstGeom>
            <a:noFill/>
            <a:ln>
              <a:noFill/>
            </a:ln>
          </p:spPr>
        </p:pic>
        <p:sp>
          <p:nvSpPr>
            <p:cNvPr id="283" name="Google Shape;283;p36"/>
            <p:cNvSpPr txBox="1"/>
            <p:nvPr/>
          </p:nvSpPr>
          <p:spPr>
            <a:xfrm>
              <a:off x="283450" y="2055850"/>
              <a:ext cx="2237700" cy="507900"/>
            </a:xfrm>
            <a:prstGeom prst="rect">
              <a:avLst/>
            </a:prstGeom>
            <a:noFill/>
            <a:ln cap="flat" cmpd="sng" w="9525">
              <a:solidFill>
                <a:srgbClr val="005EF6"/>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005EF6"/>
                  </a:solidFill>
                  <a:latin typeface="Open Sans"/>
                  <a:ea typeface="Open Sans"/>
                  <a:cs typeface="Open Sans"/>
                  <a:sym typeface="Open Sans"/>
                </a:rPr>
                <a:t>Reset</a:t>
              </a:r>
              <a:r>
                <a:rPr lang="en" sz="900" u="sng">
                  <a:solidFill>
                    <a:srgbClr val="005EF6"/>
                  </a:solidFill>
                  <a:latin typeface="Open Sans"/>
                  <a:ea typeface="Open Sans"/>
                  <a:cs typeface="Open Sans"/>
                  <a:sym typeface="Open Sans"/>
                </a:rPr>
                <a:t> gate</a:t>
              </a:r>
              <a:r>
                <a:rPr lang="en" sz="900">
                  <a:solidFill>
                    <a:srgbClr val="005EF6"/>
                  </a:solidFill>
                  <a:latin typeface="Open Sans"/>
                  <a:ea typeface="Open Sans"/>
                  <a:cs typeface="Open Sans"/>
                  <a:sym typeface="Open Sans"/>
                </a:rPr>
                <a:t>: controls what parts of the previous hidden state are used to  compute new content</a:t>
              </a:r>
              <a:endParaRPr sz="900">
                <a:solidFill>
                  <a:srgbClr val="005EF6"/>
                </a:solidFill>
                <a:latin typeface="Open Sans"/>
                <a:ea typeface="Open Sans"/>
                <a:cs typeface="Open Sans"/>
                <a:sym typeface="Open Sans"/>
              </a:endParaRPr>
            </a:p>
          </p:txBody>
        </p:sp>
      </p:grpSp>
      <p:grpSp>
        <p:nvGrpSpPr>
          <p:cNvPr id="284" name="Google Shape;284;p36"/>
          <p:cNvGrpSpPr/>
          <p:nvPr/>
        </p:nvGrpSpPr>
        <p:grpSpPr>
          <a:xfrm>
            <a:off x="283450" y="2679250"/>
            <a:ext cx="7076699" cy="646500"/>
            <a:chOff x="283450" y="3060250"/>
            <a:chExt cx="7076699" cy="646500"/>
          </a:xfrm>
        </p:grpSpPr>
        <p:pic>
          <p:nvPicPr>
            <p:cNvPr descr="\mathbf{\tilde{h}}^{(t)} = \text{tanh}(\mathbf{W}_h(\mathbf{r^{(t)}}\circ\mathbf{h}^{(t-1)})+ \mathbf{U}_h\mathbf{x}^{(t)} + \mathbf{b}_h)" id="285" name="Google Shape;285;p36"/>
            <p:cNvPicPr preferRelativeResize="0"/>
            <p:nvPr/>
          </p:nvPicPr>
          <p:blipFill>
            <a:blip r:embed="rId6">
              <a:alphaModFix/>
            </a:blip>
            <a:stretch>
              <a:fillRect/>
            </a:stretch>
          </p:blipFill>
          <p:spPr>
            <a:xfrm>
              <a:off x="2839800" y="3257575"/>
              <a:ext cx="4520349" cy="291000"/>
            </a:xfrm>
            <a:prstGeom prst="rect">
              <a:avLst/>
            </a:prstGeom>
            <a:noFill/>
            <a:ln>
              <a:noFill/>
            </a:ln>
          </p:spPr>
        </p:pic>
        <p:sp>
          <p:nvSpPr>
            <p:cNvPr id="286" name="Google Shape;286;p36"/>
            <p:cNvSpPr txBox="1"/>
            <p:nvPr/>
          </p:nvSpPr>
          <p:spPr>
            <a:xfrm>
              <a:off x="283450" y="3060250"/>
              <a:ext cx="2248800" cy="6465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New </a:t>
              </a:r>
              <a:r>
                <a:rPr lang="en" sz="900" u="sng">
                  <a:solidFill>
                    <a:srgbClr val="8C1515"/>
                  </a:solidFill>
                  <a:latin typeface="Open Sans"/>
                  <a:ea typeface="Open Sans"/>
                  <a:cs typeface="Open Sans"/>
                  <a:sym typeface="Open Sans"/>
                </a:rPr>
                <a:t>hidden</a:t>
              </a:r>
              <a:r>
                <a:rPr lang="en" sz="900" u="sng">
                  <a:solidFill>
                    <a:srgbClr val="8C1515"/>
                  </a:solidFill>
                  <a:latin typeface="Open Sans"/>
                  <a:ea typeface="Open Sans"/>
                  <a:cs typeface="Open Sans"/>
                  <a:sym typeface="Open Sans"/>
                </a:rPr>
                <a:t> state content</a:t>
              </a:r>
              <a:r>
                <a:rPr lang="en" sz="900">
                  <a:solidFill>
                    <a:srgbClr val="8C1515"/>
                  </a:solidFill>
                  <a:latin typeface="Open Sans"/>
                  <a:ea typeface="Open Sans"/>
                  <a:cs typeface="Open Sans"/>
                  <a:sym typeface="Open Sans"/>
                </a:rPr>
                <a:t>: reset gate  selects useful parts of prev hidden state.  Use this and current input to compute new hidden content.</a:t>
              </a:r>
              <a:endParaRPr sz="900">
                <a:solidFill>
                  <a:srgbClr val="8C1515"/>
                </a:solidFill>
                <a:latin typeface="Open Sans"/>
                <a:ea typeface="Open Sans"/>
                <a:cs typeface="Open Sans"/>
                <a:sym typeface="Open Sans"/>
              </a:endParaRPr>
            </a:p>
          </p:txBody>
        </p:sp>
      </p:grpSp>
      <p:grpSp>
        <p:nvGrpSpPr>
          <p:cNvPr id="287" name="Google Shape;287;p36"/>
          <p:cNvGrpSpPr/>
          <p:nvPr/>
        </p:nvGrpSpPr>
        <p:grpSpPr>
          <a:xfrm>
            <a:off x="283450" y="3341700"/>
            <a:ext cx="6152387" cy="717400"/>
            <a:chOff x="283450" y="3951300"/>
            <a:chExt cx="6152387" cy="717400"/>
          </a:xfrm>
        </p:grpSpPr>
        <p:pic>
          <p:nvPicPr>
            <p:cNvPr descr="\mathbf{h}^{(t)} = (1 - \mathbf{u}^{(t)})\circ \mathbf{h}^{(t-1)} + \mathbf{u}^{(t)}\circ \tilde{\mathbf{h}}^{(t)}" id="288" name="Google Shape;288;p36"/>
            <p:cNvPicPr preferRelativeResize="0"/>
            <p:nvPr/>
          </p:nvPicPr>
          <p:blipFill>
            <a:blip r:embed="rId7">
              <a:alphaModFix/>
            </a:blip>
            <a:stretch>
              <a:fillRect/>
            </a:stretch>
          </p:blipFill>
          <p:spPr>
            <a:xfrm>
              <a:off x="2839800" y="3951300"/>
              <a:ext cx="3596037" cy="283260"/>
            </a:xfrm>
            <a:prstGeom prst="rect">
              <a:avLst/>
            </a:prstGeom>
            <a:noFill/>
            <a:ln>
              <a:noFill/>
            </a:ln>
          </p:spPr>
        </p:pic>
        <p:sp>
          <p:nvSpPr>
            <p:cNvPr id="289" name="Google Shape;289;p36"/>
            <p:cNvSpPr txBox="1"/>
            <p:nvPr/>
          </p:nvSpPr>
          <p:spPr>
            <a:xfrm>
              <a:off x="283450" y="4022200"/>
              <a:ext cx="2241300" cy="646500"/>
            </a:xfrm>
            <a:prstGeom prst="rect">
              <a:avLst/>
            </a:prstGeom>
            <a:noFill/>
            <a:ln cap="flat" cmpd="sng" w="9525">
              <a:solidFill>
                <a:srgbClr val="8C1515"/>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u="sng">
                  <a:solidFill>
                    <a:srgbClr val="8C1515"/>
                  </a:solidFill>
                  <a:latin typeface="Open Sans"/>
                  <a:ea typeface="Open Sans"/>
                  <a:cs typeface="Open Sans"/>
                  <a:sym typeface="Open Sans"/>
                </a:rPr>
                <a:t>Hidden state</a:t>
              </a:r>
              <a:r>
                <a:rPr lang="en" sz="900">
                  <a:solidFill>
                    <a:srgbClr val="8C1515"/>
                  </a:solidFill>
                  <a:latin typeface="Open Sans"/>
                  <a:ea typeface="Open Sans"/>
                  <a:cs typeface="Open Sans"/>
                  <a:sym typeface="Open Sans"/>
                </a:rPr>
                <a:t>: update gate simultaneously controls what is kept from previous hidden state, and what is updated to new hidden state content</a:t>
              </a:r>
              <a:endParaRPr sz="900">
                <a:solidFill>
                  <a:srgbClr val="8C1515"/>
                </a:solidFill>
                <a:latin typeface="Open Sans"/>
                <a:ea typeface="Open Sans"/>
                <a:cs typeface="Open Sans"/>
                <a:sym typeface="Open Sans"/>
              </a:endParaRPr>
            </a:p>
          </p:txBody>
        </p:sp>
      </p:grpSp>
      <p:sp>
        <p:nvSpPr>
          <p:cNvPr id="290" name="Google Shape;290;p36"/>
          <p:cNvSpPr txBox="1"/>
          <p:nvPr/>
        </p:nvSpPr>
        <p:spPr>
          <a:xfrm>
            <a:off x="6773275" y="3325750"/>
            <a:ext cx="2052600" cy="785100"/>
          </a:xfrm>
          <a:prstGeom prst="rect">
            <a:avLst/>
          </a:prstGeom>
          <a:noFill/>
          <a:ln cap="flat" cmpd="sng" w="9525">
            <a:solidFill>
              <a:srgbClr val="007C92"/>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900">
                <a:solidFill>
                  <a:srgbClr val="007C92"/>
                </a:solidFill>
                <a:latin typeface="Open Sans"/>
                <a:ea typeface="Open Sans"/>
                <a:cs typeface="Open Sans"/>
                <a:sym typeface="Open Sans"/>
              </a:rPr>
              <a:t>How does this solve vanishing gradient problems? Like LSTM, GRU makes it easier to retain long-term information (e.g., by setting update gate to 0)</a:t>
            </a:r>
            <a:endParaRPr sz="900">
              <a:solidFill>
                <a:srgbClr val="007C9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LSTM vs. </a:t>
            </a:r>
            <a:r>
              <a:rPr lang="en" sz="2600"/>
              <a:t>GRU (Gated Recurrent Units)</a:t>
            </a:r>
            <a:endParaRPr sz="2600"/>
          </a:p>
        </p:txBody>
      </p:sp>
      <p:sp>
        <p:nvSpPr>
          <p:cNvPr id="296" name="Google Shape;296;p37"/>
          <p:cNvSpPr txBox="1"/>
          <p:nvPr>
            <p:ph idx="1" type="body"/>
          </p:nvPr>
        </p:nvSpPr>
        <p:spPr>
          <a:xfrm>
            <a:off x="228600" y="1085850"/>
            <a:ext cx="8673900" cy="3669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Many other variants but LSTM and GRU seem most widely-used</a:t>
            </a:r>
            <a:endParaRPr sz="1500"/>
          </a:p>
          <a:p>
            <a:pPr indent="-323850" lvl="0" marL="457200" rtl="0" algn="l">
              <a:spcBef>
                <a:spcPts val="0"/>
              </a:spcBef>
              <a:spcAft>
                <a:spcPts val="0"/>
              </a:spcAft>
              <a:buSzPts val="1500"/>
              <a:buChar char="●"/>
            </a:pPr>
            <a:r>
              <a:rPr lang="en" sz="1500"/>
              <a:t>GRU is </a:t>
            </a:r>
            <a:r>
              <a:rPr b="1" lang="en" sz="1500"/>
              <a:t>quicker to compute</a:t>
            </a:r>
            <a:endParaRPr b="1" sz="1500"/>
          </a:p>
          <a:p>
            <a:pPr indent="-323850" lvl="0" marL="457200" rtl="0" algn="l">
              <a:spcBef>
                <a:spcPts val="0"/>
              </a:spcBef>
              <a:spcAft>
                <a:spcPts val="0"/>
              </a:spcAft>
              <a:buSzPts val="1500"/>
              <a:buChar char="●"/>
            </a:pPr>
            <a:r>
              <a:rPr lang="en" sz="1500"/>
              <a:t>No conclusive evidence which one is better</a:t>
            </a:r>
            <a:endParaRPr sz="1500"/>
          </a:p>
          <a:p>
            <a:pPr indent="-323850" lvl="0" marL="457200" rtl="0" algn="l">
              <a:spcBef>
                <a:spcPts val="0"/>
              </a:spcBef>
              <a:spcAft>
                <a:spcPts val="0"/>
              </a:spcAft>
              <a:buSzPts val="1500"/>
              <a:buChar char="●"/>
            </a:pPr>
            <a:r>
              <a:rPr lang="en" sz="1500"/>
              <a:t>LSTM is a </a:t>
            </a:r>
            <a:r>
              <a:rPr b="1" lang="en" sz="1500"/>
              <a:t>good default choice</a:t>
            </a:r>
            <a:endParaRPr sz="1500"/>
          </a:p>
          <a:p>
            <a:pPr indent="-323850" lvl="0" marL="457200" rtl="0" algn="l">
              <a:spcBef>
                <a:spcPts val="0"/>
              </a:spcBef>
              <a:spcAft>
                <a:spcPts val="0"/>
              </a:spcAft>
              <a:buSzPts val="1500"/>
              <a:buChar char="●"/>
            </a:pPr>
            <a:r>
              <a:rPr b="1" lang="en" sz="1500"/>
              <a:t>Rule of thumb</a:t>
            </a:r>
            <a:r>
              <a:rPr lang="en" sz="1500"/>
              <a:t>:  start with LSTM; switch to GRU if you want something more efficient (e.g., for real-time)</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Is vanishing/exploding gradient just a RNN problem?</a:t>
            </a:r>
            <a:endParaRPr sz="400"/>
          </a:p>
        </p:txBody>
      </p:sp>
      <p:sp>
        <p:nvSpPr>
          <p:cNvPr id="302" name="Google Shape;302;p38"/>
          <p:cNvSpPr txBox="1"/>
          <p:nvPr>
            <p:ph idx="1" type="body"/>
          </p:nvPr>
        </p:nvSpPr>
        <p:spPr>
          <a:xfrm>
            <a:off x="76200" y="933450"/>
            <a:ext cx="8763000" cy="190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No!  It can be a problem for all neural architectures (including </a:t>
            </a:r>
            <a:r>
              <a:rPr b="1" lang="en" sz="1500"/>
              <a:t>feed-forward</a:t>
            </a:r>
            <a:r>
              <a:rPr lang="en" sz="1500"/>
              <a:t> and </a:t>
            </a:r>
            <a:r>
              <a:rPr b="1" lang="en" sz="1500"/>
              <a:t>convolutional</a:t>
            </a:r>
            <a:r>
              <a:rPr lang="en" sz="1500"/>
              <a:t>), especially </a:t>
            </a:r>
            <a:r>
              <a:rPr b="1" lang="en" sz="1500"/>
              <a:t>very deep</a:t>
            </a:r>
            <a:r>
              <a:rPr lang="en" sz="1500"/>
              <a:t> ones. (but not much as RNN though!)</a:t>
            </a:r>
            <a:endParaRPr sz="1500"/>
          </a:p>
          <a:p>
            <a:pPr indent="-323850" lvl="1" marL="914400" rtl="0" algn="l">
              <a:spcBef>
                <a:spcPts val="0"/>
              </a:spcBef>
              <a:spcAft>
                <a:spcPts val="0"/>
              </a:spcAft>
              <a:buSzPts val="1500"/>
              <a:buChar char="○"/>
            </a:pPr>
            <a:r>
              <a:rPr lang="en" sz="1500"/>
              <a:t>Due to chain rule / choice of nonlinearity function, gradient can become vanishingly small as it backpropagates</a:t>
            </a:r>
            <a:endParaRPr sz="1500"/>
          </a:p>
          <a:p>
            <a:pPr indent="-323850" lvl="1" marL="914400" rtl="0" algn="l">
              <a:spcBef>
                <a:spcPts val="0"/>
              </a:spcBef>
              <a:spcAft>
                <a:spcPts val="0"/>
              </a:spcAft>
              <a:buSzPts val="1500"/>
              <a:buChar char="○"/>
            </a:pPr>
            <a:r>
              <a:rPr lang="en" sz="1500"/>
              <a:t>Thus, lower layers are learned very slowly (hard to train)</a:t>
            </a:r>
            <a:endParaRPr sz="1500"/>
          </a:p>
        </p:txBody>
      </p:sp>
      <p:grpSp>
        <p:nvGrpSpPr>
          <p:cNvPr id="303" name="Google Shape;303;p38"/>
          <p:cNvGrpSpPr/>
          <p:nvPr/>
        </p:nvGrpSpPr>
        <p:grpSpPr>
          <a:xfrm>
            <a:off x="103050" y="3014000"/>
            <a:ext cx="8400598" cy="1822675"/>
            <a:chOff x="103050" y="3014000"/>
            <a:chExt cx="8400598" cy="1822675"/>
          </a:xfrm>
        </p:grpSpPr>
        <p:pic>
          <p:nvPicPr>
            <p:cNvPr id="304" name="Google Shape;304;p38"/>
            <p:cNvPicPr preferRelativeResize="0"/>
            <p:nvPr/>
          </p:nvPicPr>
          <p:blipFill>
            <a:blip r:embed="rId3">
              <a:alphaModFix/>
            </a:blip>
            <a:stretch>
              <a:fillRect/>
            </a:stretch>
          </p:blipFill>
          <p:spPr>
            <a:xfrm>
              <a:off x="5905475" y="3014000"/>
              <a:ext cx="2348925" cy="1345500"/>
            </a:xfrm>
            <a:prstGeom prst="rect">
              <a:avLst/>
            </a:prstGeom>
            <a:noFill/>
            <a:ln>
              <a:noFill/>
            </a:ln>
          </p:spPr>
        </p:pic>
        <p:sp>
          <p:nvSpPr>
            <p:cNvPr id="305" name="Google Shape;305;p38"/>
            <p:cNvSpPr txBox="1"/>
            <p:nvPr/>
          </p:nvSpPr>
          <p:spPr>
            <a:xfrm>
              <a:off x="179248" y="4497975"/>
              <a:ext cx="8324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1"/>
                  </a:solidFill>
                  <a:latin typeface="Open Sans"/>
                  <a:ea typeface="Open Sans"/>
                  <a:cs typeface="Open Sans"/>
                  <a:sym typeface="Open Sans"/>
                </a:rPr>
                <a:t>"Deep Residual Learning for Image Recognition", He et al, 2015. </a:t>
              </a:r>
              <a:r>
                <a:rPr lang="en" sz="1000" u="sng">
                  <a:solidFill>
                    <a:schemeClr val="hlink"/>
                  </a:solidFill>
                  <a:latin typeface="Open Sans"/>
                  <a:ea typeface="Open Sans"/>
                  <a:cs typeface="Open Sans"/>
                  <a:sym typeface="Open Sans"/>
                  <a:hlinkClick r:id="rId4"/>
                </a:rPr>
                <a:t>https://arxiv.org/pdf/1512.03385.pdf</a:t>
              </a:r>
              <a:r>
                <a:rPr lang="en" sz="1000">
                  <a:solidFill>
                    <a:schemeClr val="dk1"/>
                  </a:solidFill>
                  <a:latin typeface="Open Sans"/>
                  <a:ea typeface="Open Sans"/>
                  <a:cs typeface="Open Sans"/>
                  <a:sym typeface="Open Sans"/>
                </a:rPr>
                <a:t>  </a:t>
              </a:r>
              <a:endParaRPr sz="1100">
                <a:solidFill>
                  <a:schemeClr val="dk1"/>
                </a:solidFill>
                <a:latin typeface="Open Sans"/>
                <a:ea typeface="Open Sans"/>
                <a:cs typeface="Open Sans"/>
                <a:sym typeface="Open Sans"/>
              </a:endParaRPr>
            </a:p>
          </p:txBody>
        </p:sp>
        <p:sp>
          <p:nvSpPr>
            <p:cNvPr id="306" name="Google Shape;306;p38"/>
            <p:cNvSpPr txBox="1"/>
            <p:nvPr/>
          </p:nvSpPr>
          <p:spPr>
            <a:xfrm>
              <a:off x="103050" y="3052025"/>
              <a:ext cx="5750100" cy="1185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500">
                  <a:solidFill>
                    <a:schemeClr val="dk1"/>
                  </a:solidFill>
                  <a:latin typeface="Open Sans"/>
                  <a:ea typeface="Open Sans"/>
                  <a:cs typeface="Open Sans"/>
                  <a:sym typeface="Open Sans"/>
                </a:rPr>
                <a:t>For example:</a:t>
              </a:r>
              <a:endParaRPr sz="1500">
                <a:solidFill>
                  <a:schemeClr val="dk1"/>
                </a:solidFill>
                <a:latin typeface="Open Sans"/>
                <a:ea typeface="Open Sans"/>
                <a:cs typeface="Open Sans"/>
                <a:sym typeface="Open Sans"/>
              </a:endParaRPr>
            </a:p>
            <a:p>
              <a:pPr indent="-323850" lvl="0" marL="457200" rtl="0" algn="l">
                <a:spcBef>
                  <a:spcPts val="60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Residual/skip connection a.k.a “ResNet”</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identity connection preserves information </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This makes deep networks much easier to train</a:t>
              </a:r>
              <a:endParaRPr sz="1500">
                <a:solidFill>
                  <a:schemeClr val="dk1"/>
                </a:solidFill>
                <a:latin typeface="Open Sans"/>
                <a:ea typeface="Open Sans"/>
                <a:cs typeface="Open Sans"/>
                <a:sym typeface="Open Sans"/>
              </a:endParaRPr>
            </a:p>
          </p:txBody>
        </p:sp>
      </p:grpSp>
      <p:sp>
        <p:nvSpPr>
          <p:cNvPr id="307" name="Google Shape;307;p38"/>
          <p:cNvSpPr txBox="1"/>
          <p:nvPr/>
        </p:nvSpPr>
        <p:spPr>
          <a:xfrm>
            <a:off x="76200" y="2351300"/>
            <a:ext cx="89154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dk1"/>
              </a:buClr>
              <a:buSzPts val="1500"/>
              <a:buFont typeface="Open Sans"/>
              <a:buChar char="●"/>
            </a:pPr>
            <a:r>
              <a:rPr b="1" lang="en" sz="1500">
                <a:solidFill>
                  <a:schemeClr val="dk1"/>
                </a:solidFill>
                <a:latin typeface="Open Sans"/>
                <a:ea typeface="Open Sans"/>
                <a:cs typeface="Open Sans"/>
                <a:sym typeface="Open Sans"/>
              </a:rPr>
              <a:t>Solution</a:t>
            </a:r>
            <a:r>
              <a:rPr lang="en" sz="1500">
                <a:solidFill>
                  <a:schemeClr val="dk1"/>
                </a:solidFill>
                <a:latin typeface="Open Sans"/>
                <a:ea typeface="Open Sans"/>
                <a:cs typeface="Open Sans"/>
                <a:sym typeface="Open Sans"/>
              </a:rPr>
              <a:t>: lots of new deep feedforward/convolutional architectures that add more </a:t>
            </a:r>
            <a:r>
              <a:rPr b="1" lang="en" sz="1500">
                <a:solidFill>
                  <a:schemeClr val="dk1"/>
                </a:solidFill>
                <a:latin typeface="Open Sans"/>
                <a:ea typeface="Open Sans"/>
                <a:cs typeface="Open Sans"/>
                <a:sym typeface="Open Sans"/>
              </a:rPr>
              <a:t>direct connections</a:t>
            </a:r>
            <a:r>
              <a:rPr lang="en" sz="1500">
                <a:solidFill>
                  <a:schemeClr val="dk1"/>
                </a:solidFill>
                <a:latin typeface="Open Sans"/>
                <a:ea typeface="Open Sans"/>
                <a:cs typeface="Open Sans"/>
                <a:sym typeface="Open Sans"/>
              </a:rPr>
              <a:t> (thus allowing the gradient to flow)</a:t>
            </a:r>
            <a:endParaRPr sz="15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Is vanishing/exploding gradient just a RNN problem?</a:t>
            </a:r>
            <a:endParaRPr sz="2600"/>
          </a:p>
        </p:txBody>
      </p:sp>
      <p:sp>
        <p:nvSpPr>
          <p:cNvPr id="313" name="Google Shape;313;p39"/>
          <p:cNvSpPr txBox="1"/>
          <p:nvPr>
            <p:ph idx="1" type="body"/>
          </p:nvPr>
        </p:nvSpPr>
        <p:spPr>
          <a:xfrm>
            <a:off x="228600" y="1085850"/>
            <a:ext cx="8763000" cy="6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Many other more </a:t>
            </a:r>
            <a:r>
              <a:rPr b="1" lang="en" sz="1500"/>
              <a:t>aggressive</a:t>
            </a:r>
            <a:r>
              <a:rPr lang="en" sz="1500"/>
              <a:t> residual connections</a:t>
            </a:r>
            <a:endParaRPr sz="1500"/>
          </a:p>
        </p:txBody>
      </p:sp>
      <p:sp>
        <p:nvSpPr>
          <p:cNvPr id="314" name="Google Shape;314;p39"/>
          <p:cNvSpPr txBox="1"/>
          <p:nvPr/>
        </p:nvSpPr>
        <p:spPr>
          <a:xfrm>
            <a:off x="304800" y="4130400"/>
            <a:ext cx="42081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1"/>
                </a:solidFill>
                <a:latin typeface="Open Sans"/>
                <a:ea typeface="Open Sans"/>
                <a:cs typeface="Open Sans"/>
                <a:sym typeface="Open Sans"/>
              </a:rPr>
              <a:t>”Densely Connected Convolutional Networks", Huang et al, 2017.</a:t>
            </a:r>
            <a:br>
              <a:rPr lang="en" sz="1000">
                <a:solidFill>
                  <a:schemeClr val="dk1"/>
                </a:solidFill>
                <a:latin typeface="Open Sans"/>
                <a:ea typeface="Open Sans"/>
                <a:cs typeface="Open Sans"/>
                <a:sym typeface="Open Sans"/>
              </a:rPr>
            </a:br>
            <a:r>
              <a:rPr lang="en" sz="1000" u="sng">
                <a:solidFill>
                  <a:schemeClr val="hlink"/>
                </a:solidFill>
                <a:latin typeface="Open Sans"/>
                <a:ea typeface="Open Sans"/>
                <a:cs typeface="Open Sans"/>
                <a:sym typeface="Open Sans"/>
                <a:hlinkClick r:id="rId3"/>
              </a:rPr>
              <a:t>https://arxiv.org/pdf/1608.06993.pdf</a:t>
            </a: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p:txBody>
      </p:sp>
      <p:sp>
        <p:nvSpPr>
          <p:cNvPr id="315" name="Google Shape;315;p39"/>
          <p:cNvSpPr txBox="1"/>
          <p:nvPr>
            <p:ph idx="1" type="body"/>
          </p:nvPr>
        </p:nvSpPr>
        <p:spPr>
          <a:xfrm>
            <a:off x="228600" y="1536325"/>
            <a:ext cx="4572000" cy="6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DenseNet</a:t>
            </a:r>
            <a:endParaRPr b="1" sz="1400"/>
          </a:p>
          <a:p>
            <a:pPr indent="-317500" lvl="0" marL="457200" rtl="0" algn="l">
              <a:spcBef>
                <a:spcPts val="600"/>
              </a:spcBef>
              <a:spcAft>
                <a:spcPts val="0"/>
              </a:spcAft>
              <a:buSzPts val="1400"/>
              <a:buChar char="●"/>
            </a:pPr>
            <a:r>
              <a:rPr lang="en" sz="1400"/>
              <a:t>Directly connect each layer to all future layers!</a:t>
            </a:r>
            <a:endParaRPr sz="1400"/>
          </a:p>
        </p:txBody>
      </p:sp>
      <p:pic>
        <p:nvPicPr>
          <p:cNvPr id="316" name="Google Shape;316;p39"/>
          <p:cNvPicPr preferRelativeResize="0"/>
          <p:nvPr/>
        </p:nvPicPr>
        <p:blipFill>
          <a:blip r:embed="rId4">
            <a:alphaModFix/>
          </a:blip>
          <a:stretch>
            <a:fillRect/>
          </a:stretch>
        </p:blipFill>
        <p:spPr>
          <a:xfrm>
            <a:off x="804925" y="2356425"/>
            <a:ext cx="2235024" cy="1621574"/>
          </a:xfrm>
          <a:prstGeom prst="rect">
            <a:avLst/>
          </a:prstGeom>
          <a:noFill/>
          <a:ln>
            <a:noFill/>
          </a:ln>
        </p:spPr>
      </p:pic>
      <p:sp>
        <p:nvSpPr>
          <p:cNvPr id="317" name="Google Shape;317;p39"/>
          <p:cNvSpPr txBox="1"/>
          <p:nvPr>
            <p:ph idx="1" type="body"/>
          </p:nvPr>
        </p:nvSpPr>
        <p:spPr>
          <a:xfrm>
            <a:off x="4800600" y="1557308"/>
            <a:ext cx="4343400" cy="6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HighwayNet</a:t>
            </a:r>
            <a:endParaRPr b="1" sz="1400"/>
          </a:p>
          <a:p>
            <a:pPr indent="-317500" lvl="0" marL="457200" rtl="0" algn="l">
              <a:spcBef>
                <a:spcPts val="600"/>
              </a:spcBef>
              <a:spcAft>
                <a:spcPts val="0"/>
              </a:spcAft>
              <a:buSzPts val="1400"/>
              <a:buChar char="●"/>
            </a:pPr>
            <a:r>
              <a:rPr lang="en" sz="1400"/>
              <a:t>Similar to residual connections, but the identity connection vs. the transformation layer is controlled by a dynamic gate</a:t>
            </a:r>
            <a:endParaRPr sz="1400"/>
          </a:p>
          <a:p>
            <a:pPr indent="-317500" lvl="0" marL="457200" rtl="0" algn="l">
              <a:spcBef>
                <a:spcPts val="0"/>
              </a:spcBef>
              <a:spcAft>
                <a:spcPts val="0"/>
              </a:spcAft>
              <a:buSzPts val="1400"/>
              <a:buChar char="●"/>
            </a:pPr>
            <a:r>
              <a:rPr lang="en" sz="1400"/>
              <a:t>Inspired by LSTMs, but can be applied to deep feedforward/CNN</a:t>
            </a:r>
            <a:endParaRPr sz="1400"/>
          </a:p>
        </p:txBody>
      </p:sp>
      <p:pic>
        <p:nvPicPr>
          <p:cNvPr id="318" name="Google Shape;318;p39"/>
          <p:cNvPicPr preferRelativeResize="0"/>
          <p:nvPr/>
        </p:nvPicPr>
        <p:blipFill>
          <a:blip r:embed="rId5">
            <a:alphaModFix/>
          </a:blip>
          <a:stretch>
            <a:fillRect/>
          </a:stretch>
        </p:blipFill>
        <p:spPr>
          <a:xfrm>
            <a:off x="5376150" y="3218925"/>
            <a:ext cx="2436788" cy="1208050"/>
          </a:xfrm>
          <a:prstGeom prst="rect">
            <a:avLst/>
          </a:prstGeom>
          <a:noFill/>
          <a:ln>
            <a:noFill/>
          </a:ln>
        </p:spPr>
      </p:pic>
      <p:sp>
        <p:nvSpPr>
          <p:cNvPr id="319" name="Google Shape;319;p39"/>
          <p:cNvSpPr txBox="1"/>
          <p:nvPr/>
        </p:nvSpPr>
        <p:spPr>
          <a:xfrm>
            <a:off x="4886400" y="4426975"/>
            <a:ext cx="34989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1"/>
                </a:solidFill>
                <a:latin typeface="Open Sans"/>
                <a:ea typeface="Open Sans"/>
                <a:cs typeface="Open Sans"/>
                <a:sym typeface="Open Sans"/>
              </a:rPr>
              <a:t>”Highway Networks", Srivastava et al, 2015. </a:t>
            </a:r>
            <a:r>
              <a:rPr lang="en" sz="1000" u="sng">
                <a:solidFill>
                  <a:schemeClr val="hlink"/>
                </a:solidFill>
                <a:latin typeface="Open Sans"/>
                <a:ea typeface="Open Sans"/>
                <a:cs typeface="Open Sans"/>
                <a:sym typeface="Open Sans"/>
                <a:hlinkClick r:id="rId6"/>
              </a:rPr>
              <a:t>https://arxiv.org/pdf/1505.00387.pdf</a:t>
            </a: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Bidirectionality and Multi-Layer RNNs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Announcement</a:t>
            </a:r>
            <a:endParaRPr sz="2900"/>
          </a:p>
        </p:txBody>
      </p:sp>
      <p:sp>
        <p:nvSpPr>
          <p:cNvPr id="124" name="Google Shape;124;p23"/>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SzPts val="1500"/>
              <a:buChar char="●"/>
            </a:pPr>
            <a:r>
              <a:rPr lang="en" sz="1500"/>
              <a:t>TA announcements (if any)...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Why we need bidirectionality?</a:t>
            </a:r>
            <a:endParaRPr sz="2600"/>
          </a:p>
        </p:txBody>
      </p:sp>
      <p:sp>
        <p:nvSpPr>
          <p:cNvPr id="330" name="Google Shape;330;p41"/>
          <p:cNvSpPr txBox="1"/>
          <p:nvPr>
            <p:ph idx="1" type="body"/>
          </p:nvPr>
        </p:nvSpPr>
        <p:spPr>
          <a:xfrm>
            <a:off x="228600" y="1085850"/>
            <a:ext cx="1795800" cy="6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u="sng"/>
              <a:t>Task:</a:t>
            </a:r>
            <a:r>
              <a:rPr lang="en" sz="1500"/>
              <a:t> Sentiment Classification</a:t>
            </a:r>
            <a:endParaRPr sz="1500"/>
          </a:p>
        </p:txBody>
      </p:sp>
      <p:grpSp>
        <p:nvGrpSpPr>
          <p:cNvPr id="331" name="Google Shape;331;p41"/>
          <p:cNvGrpSpPr/>
          <p:nvPr/>
        </p:nvGrpSpPr>
        <p:grpSpPr>
          <a:xfrm>
            <a:off x="1033721" y="3010875"/>
            <a:ext cx="3874292" cy="1596296"/>
            <a:chOff x="2637618" y="2455258"/>
            <a:chExt cx="4556918" cy="1877553"/>
          </a:xfrm>
        </p:grpSpPr>
        <p:grpSp>
          <p:nvGrpSpPr>
            <p:cNvPr id="332" name="Google Shape;332;p41"/>
            <p:cNvGrpSpPr/>
            <p:nvPr/>
          </p:nvGrpSpPr>
          <p:grpSpPr>
            <a:xfrm>
              <a:off x="2637618" y="2455258"/>
              <a:ext cx="471868" cy="1237653"/>
              <a:chOff x="2256675" y="2302925"/>
              <a:chExt cx="283200" cy="742800"/>
            </a:xfrm>
          </p:grpSpPr>
          <p:sp>
            <p:nvSpPr>
              <p:cNvPr id="333" name="Google Shape;333;p41"/>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41"/>
            <p:cNvGrpSpPr/>
            <p:nvPr/>
          </p:nvGrpSpPr>
          <p:grpSpPr>
            <a:xfrm>
              <a:off x="4042668" y="2455258"/>
              <a:ext cx="471868" cy="1237653"/>
              <a:chOff x="2256675" y="2302925"/>
              <a:chExt cx="283200" cy="742800"/>
            </a:xfrm>
          </p:grpSpPr>
          <p:sp>
            <p:nvSpPr>
              <p:cNvPr id="339" name="Google Shape;339;p41"/>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41"/>
            <p:cNvGrpSpPr/>
            <p:nvPr/>
          </p:nvGrpSpPr>
          <p:grpSpPr>
            <a:xfrm>
              <a:off x="5351068" y="2455258"/>
              <a:ext cx="471868" cy="1237653"/>
              <a:chOff x="2256675" y="2302925"/>
              <a:chExt cx="283200" cy="742800"/>
            </a:xfrm>
          </p:grpSpPr>
          <p:sp>
            <p:nvSpPr>
              <p:cNvPr id="345" name="Google Shape;345;p41"/>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41"/>
            <p:cNvGrpSpPr/>
            <p:nvPr/>
          </p:nvGrpSpPr>
          <p:grpSpPr>
            <a:xfrm>
              <a:off x="6722668" y="2455258"/>
              <a:ext cx="471868" cy="1237653"/>
              <a:chOff x="2256675" y="2302925"/>
              <a:chExt cx="283200" cy="742800"/>
            </a:xfrm>
          </p:grpSpPr>
          <p:sp>
            <p:nvSpPr>
              <p:cNvPr id="351" name="Google Shape;351;p41"/>
              <p:cNvSpPr/>
              <p:nvPr/>
            </p:nvSpPr>
            <p:spPr>
              <a:xfrm>
                <a:off x="2256675" y="2302925"/>
                <a:ext cx="283200" cy="742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6" name="Google Shape;356;p41"/>
            <p:cNvCxnSpPr>
              <a:stCxn id="333" idx="3"/>
              <a:endCxn id="339"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357" name="Google Shape;357;p41"/>
            <p:cNvCxnSpPr>
              <a:stCxn id="339" idx="3"/>
              <a:endCxn id="345"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358" name="Google Shape;358;p41"/>
            <p:cNvCxnSpPr>
              <a:stCxn id="345" idx="3"/>
              <a:endCxn id="351"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cxnSp>
          <p:nvCxnSpPr>
            <p:cNvPr id="359" name="Google Shape;359;p41"/>
            <p:cNvCxnSpPr>
              <a:endCxn id="333"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360" name="Google Shape;360;p41"/>
            <p:cNvCxnSpPr>
              <a:endCxn id="339" idx="2"/>
            </p:cNvCxnSpPr>
            <p:nvPr/>
          </p:nvCxnSpPr>
          <p:spPr>
            <a:xfrm rot="10800000">
              <a:off x="4278602"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361" name="Google Shape;361;p41"/>
            <p:cNvCxnSpPr>
              <a:endCxn id="345" idx="2"/>
            </p:cNvCxnSpPr>
            <p:nvPr/>
          </p:nvCxnSpPr>
          <p:spPr>
            <a:xfrm rot="10800000">
              <a:off x="5587002"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362" name="Google Shape;362;p41"/>
            <p:cNvCxnSpPr>
              <a:endCxn id="351" idx="2"/>
            </p:cNvCxnSpPr>
            <p:nvPr/>
          </p:nvCxnSpPr>
          <p:spPr>
            <a:xfrm rot="10800000">
              <a:off x="6958602" y="3692911"/>
              <a:ext cx="0" cy="626400"/>
            </a:xfrm>
            <a:prstGeom prst="straightConnector1">
              <a:avLst/>
            </a:prstGeom>
            <a:noFill/>
            <a:ln cap="flat" cmpd="sng" w="19050">
              <a:solidFill>
                <a:srgbClr val="000000"/>
              </a:solidFill>
              <a:prstDash val="solid"/>
              <a:round/>
              <a:headEnd len="med" w="med" type="none"/>
              <a:tailEnd len="med" w="med" type="triangle"/>
            </a:ln>
          </p:spPr>
        </p:cxnSp>
      </p:grpSp>
      <p:sp>
        <p:nvSpPr>
          <p:cNvPr id="363" name="Google Shape;363;p41"/>
          <p:cNvSpPr txBox="1"/>
          <p:nvPr/>
        </p:nvSpPr>
        <p:spPr>
          <a:xfrm>
            <a:off x="3645775" y="922575"/>
            <a:ext cx="17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Positive / </a:t>
            </a:r>
            <a:r>
              <a:rPr lang="en">
                <a:solidFill>
                  <a:srgbClr val="0000FF"/>
                </a:solidFill>
                <a:latin typeface="Open Sans"/>
                <a:ea typeface="Open Sans"/>
                <a:cs typeface="Open Sans"/>
                <a:sym typeface="Open Sans"/>
              </a:rPr>
              <a:t>Negative</a:t>
            </a:r>
            <a:endParaRPr>
              <a:solidFill>
                <a:srgbClr val="0000FF"/>
              </a:solidFill>
              <a:latin typeface="Open Sans"/>
              <a:ea typeface="Open Sans"/>
              <a:cs typeface="Open Sans"/>
              <a:sym typeface="Open Sans"/>
            </a:endParaRPr>
          </a:p>
        </p:txBody>
      </p:sp>
      <p:cxnSp>
        <p:nvCxnSpPr>
          <p:cNvPr id="364" name="Google Shape;364;p41"/>
          <p:cNvCxnSpPr>
            <a:stCxn id="351" idx="0"/>
            <a:endCxn id="365" idx="2"/>
          </p:cNvCxnSpPr>
          <p:nvPr/>
        </p:nvCxnSpPr>
        <p:spPr>
          <a:xfrm rot="10800000">
            <a:off x="3544922" y="2684175"/>
            <a:ext cx="1162500" cy="326700"/>
          </a:xfrm>
          <a:prstGeom prst="straightConnector1">
            <a:avLst/>
          </a:prstGeom>
          <a:noFill/>
          <a:ln cap="flat" cmpd="sng" w="19050">
            <a:solidFill>
              <a:srgbClr val="000000"/>
            </a:solidFill>
            <a:prstDash val="solid"/>
            <a:round/>
            <a:headEnd len="med" w="med" type="none"/>
            <a:tailEnd len="med" w="med" type="triangle"/>
          </a:ln>
        </p:spPr>
      </p:cxnSp>
      <p:sp>
        <p:nvSpPr>
          <p:cNvPr id="366" name="Google Shape;366;p41"/>
          <p:cNvSpPr txBox="1"/>
          <p:nvPr/>
        </p:nvSpPr>
        <p:spPr>
          <a:xfrm>
            <a:off x="1004225" y="4606969"/>
            <a:ext cx="5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the</a:t>
            </a:r>
            <a:endParaRPr>
              <a:solidFill>
                <a:srgbClr val="0000FF"/>
              </a:solidFill>
              <a:latin typeface="Open Sans"/>
              <a:ea typeface="Open Sans"/>
              <a:cs typeface="Open Sans"/>
              <a:sym typeface="Open Sans"/>
            </a:endParaRPr>
          </a:p>
        </p:txBody>
      </p:sp>
      <p:sp>
        <p:nvSpPr>
          <p:cNvPr id="367" name="Google Shape;367;p41"/>
          <p:cNvSpPr txBox="1"/>
          <p:nvPr/>
        </p:nvSpPr>
        <p:spPr>
          <a:xfrm>
            <a:off x="2113125" y="4599250"/>
            <a:ext cx="8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movie</a:t>
            </a:r>
            <a:endParaRPr>
              <a:solidFill>
                <a:srgbClr val="0000FF"/>
              </a:solidFill>
              <a:latin typeface="Open Sans"/>
              <a:ea typeface="Open Sans"/>
              <a:cs typeface="Open Sans"/>
              <a:sym typeface="Open Sans"/>
            </a:endParaRPr>
          </a:p>
        </p:txBody>
      </p:sp>
      <p:sp>
        <p:nvSpPr>
          <p:cNvPr id="368" name="Google Shape;368;p41"/>
          <p:cNvSpPr txBox="1"/>
          <p:nvPr/>
        </p:nvSpPr>
        <p:spPr>
          <a:xfrm>
            <a:off x="3310900" y="4599250"/>
            <a:ext cx="5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was</a:t>
            </a:r>
            <a:endParaRPr>
              <a:solidFill>
                <a:srgbClr val="0000FF"/>
              </a:solidFill>
              <a:latin typeface="Open Sans"/>
              <a:ea typeface="Open Sans"/>
              <a:cs typeface="Open Sans"/>
              <a:sym typeface="Open Sans"/>
            </a:endParaRPr>
          </a:p>
        </p:txBody>
      </p:sp>
      <p:sp>
        <p:nvSpPr>
          <p:cNvPr id="369" name="Google Shape;369;p41"/>
          <p:cNvSpPr txBox="1"/>
          <p:nvPr/>
        </p:nvSpPr>
        <p:spPr>
          <a:xfrm>
            <a:off x="4342724" y="4570025"/>
            <a:ext cx="8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terribly</a:t>
            </a:r>
            <a:endParaRPr>
              <a:solidFill>
                <a:srgbClr val="0000FF"/>
              </a:solidFill>
              <a:latin typeface="Open Sans"/>
              <a:ea typeface="Open Sans"/>
              <a:cs typeface="Open Sans"/>
              <a:sym typeface="Open Sans"/>
            </a:endParaRPr>
          </a:p>
        </p:txBody>
      </p:sp>
      <p:sp>
        <p:nvSpPr>
          <p:cNvPr id="370" name="Google Shape;370;p41"/>
          <p:cNvSpPr/>
          <p:nvPr/>
        </p:nvSpPr>
        <p:spPr>
          <a:xfrm>
            <a:off x="3437934" y="1199920"/>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thbf{W}" id="371" name="Google Shape;371;p41"/>
          <p:cNvPicPr preferRelativeResize="0"/>
          <p:nvPr/>
        </p:nvPicPr>
        <p:blipFill>
          <a:blip r:embed="rId3">
            <a:alphaModFix/>
          </a:blip>
          <a:stretch>
            <a:fillRect/>
          </a:stretch>
        </p:blipFill>
        <p:spPr>
          <a:xfrm>
            <a:off x="3188562" y="1420284"/>
            <a:ext cx="284825" cy="178016"/>
          </a:xfrm>
          <a:prstGeom prst="rect">
            <a:avLst/>
          </a:prstGeom>
          <a:noFill/>
          <a:ln>
            <a:noFill/>
          </a:ln>
        </p:spPr>
      </p:pic>
      <p:grpSp>
        <p:nvGrpSpPr>
          <p:cNvPr id="372" name="Google Shape;372;p41"/>
          <p:cNvGrpSpPr/>
          <p:nvPr/>
        </p:nvGrpSpPr>
        <p:grpSpPr>
          <a:xfrm>
            <a:off x="3344275" y="1631855"/>
            <a:ext cx="401181" cy="1052250"/>
            <a:chOff x="2256675" y="2302925"/>
            <a:chExt cx="283200" cy="742800"/>
          </a:xfrm>
        </p:grpSpPr>
        <p:sp>
          <p:nvSpPr>
            <p:cNvPr id="365" name="Google Shape;365;p41"/>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7" name="Google Shape;377;p41"/>
          <p:cNvCxnSpPr>
            <a:stCxn id="345" idx="0"/>
            <a:endCxn id="365" idx="2"/>
          </p:cNvCxnSpPr>
          <p:nvPr/>
        </p:nvCxnSpPr>
        <p:spPr>
          <a:xfrm flipH="1" rot="10800000">
            <a:off x="3541288" y="2684175"/>
            <a:ext cx="3600" cy="326700"/>
          </a:xfrm>
          <a:prstGeom prst="straightConnector1">
            <a:avLst/>
          </a:prstGeom>
          <a:noFill/>
          <a:ln cap="flat" cmpd="sng" w="19050">
            <a:solidFill>
              <a:srgbClr val="000000"/>
            </a:solidFill>
            <a:prstDash val="solid"/>
            <a:round/>
            <a:headEnd len="med" w="med" type="none"/>
            <a:tailEnd len="med" w="med" type="triangle"/>
          </a:ln>
        </p:spPr>
      </p:cxnSp>
      <p:cxnSp>
        <p:nvCxnSpPr>
          <p:cNvPr id="378" name="Google Shape;378;p41"/>
          <p:cNvCxnSpPr>
            <a:stCxn id="339" idx="0"/>
            <a:endCxn id="365" idx="2"/>
          </p:cNvCxnSpPr>
          <p:nvPr/>
        </p:nvCxnSpPr>
        <p:spPr>
          <a:xfrm flipH="1" rot="10800000">
            <a:off x="2428886" y="2684175"/>
            <a:ext cx="1116000" cy="326700"/>
          </a:xfrm>
          <a:prstGeom prst="straightConnector1">
            <a:avLst/>
          </a:prstGeom>
          <a:noFill/>
          <a:ln cap="flat" cmpd="sng" w="19050">
            <a:solidFill>
              <a:srgbClr val="000000"/>
            </a:solidFill>
            <a:prstDash val="solid"/>
            <a:round/>
            <a:headEnd len="med" w="med" type="none"/>
            <a:tailEnd len="med" w="med" type="triangle"/>
          </a:ln>
        </p:spPr>
      </p:cxnSp>
      <p:cxnSp>
        <p:nvCxnSpPr>
          <p:cNvPr id="379" name="Google Shape;379;p41"/>
          <p:cNvCxnSpPr>
            <a:stCxn id="333" idx="0"/>
            <a:endCxn id="365" idx="2"/>
          </p:cNvCxnSpPr>
          <p:nvPr/>
        </p:nvCxnSpPr>
        <p:spPr>
          <a:xfrm flipH="1" rot="10800000">
            <a:off x="1234312" y="2684175"/>
            <a:ext cx="2310600" cy="326700"/>
          </a:xfrm>
          <a:prstGeom prst="straightConnector1">
            <a:avLst/>
          </a:prstGeom>
          <a:noFill/>
          <a:ln cap="flat" cmpd="sng" w="19050">
            <a:solidFill>
              <a:srgbClr val="000000"/>
            </a:solidFill>
            <a:prstDash val="solid"/>
            <a:round/>
            <a:headEnd len="med" w="med" type="none"/>
            <a:tailEnd len="med" w="med" type="triangle"/>
          </a:ln>
        </p:spPr>
      </p:cxnSp>
      <p:cxnSp>
        <p:nvCxnSpPr>
          <p:cNvPr id="380" name="Google Shape;380;p41"/>
          <p:cNvCxnSpPr>
            <a:stCxn id="365" idx="0"/>
            <a:endCxn id="370" idx="4"/>
          </p:cNvCxnSpPr>
          <p:nvPr/>
        </p:nvCxnSpPr>
        <p:spPr>
          <a:xfrm rot="10800000">
            <a:off x="3532565" y="1390655"/>
            <a:ext cx="12300" cy="241200"/>
          </a:xfrm>
          <a:prstGeom prst="straightConnector1">
            <a:avLst/>
          </a:prstGeom>
          <a:noFill/>
          <a:ln cap="flat" cmpd="sng" w="19050">
            <a:solidFill>
              <a:srgbClr val="000000"/>
            </a:solidFill>
            <a:prstDash val="solid"/>
            <a:round/>
            <a:headEnd len="med" w="med" type="none"/>
            <a:tailEnd len="med" w="med" type="triangle"/>
          </a:ln>
        </p:spPr>
      </p:cxnSp>
      <p:grpSp>
        <p:nvGrpSpPr>
          <p:cNvPr id="381" name="Google Shape;381;p41"/>
          <p:cNvGrpSpPr/>
          <p:nvPr/>
        </p:nvGrpSpPr>
        <p:grpSpPr>
          <a:xfrm>
            <a:off x="4908013" y="3010875"/>
            <a:ext cx="1219227" cy="1584943"/>
            <a:chOff x="5760520" y="2455258"/>
            <a:chExt cx="1434048" cy="1864200"/>
          </a:xfrm>
        </p:grpSpPr>
        <p:sp>
          <p:nvSpPr>
            <p:cNvPr id="382" name="Google Shape;382;p41"/>
            <p:cNvSpPr/>
            <p:nvPr/>
          </p:nvSpPr>
          <p:spPr>
            <a:xfrm>
              <a:off x="6722668" y="2455258"/>
              <a:ext cx="471900" cy="1237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41"/>
            <p:cNvCxnSpPr>
              <a:stCxn id="351" idx="3"/>
              <a:endCxn id="382" idx="1"/>
            </p:cNvCxnSpPr>
            <p:nvPr/>
          </p:nvCxnSpPr>
          <p:spPr>
            <a:xfrm>
              <a:off x="5760520" y="3074085"/>
              <a:ext cx="962100" cy="0"/>
            </a:xfrm>
            <a:prstGeom prst="straightConnector1">
              <a:avLst/>
            </a:prstGeom>
            <a:noFill/>
            <a:ln cap="flat" cmpd="sng" w="19050">
              <a:solidFill>
                <a:srgbClr val="000000"/>
              </a:solidFill>
              <a:prstDash val="solid"/>
              <a:round/>
              <a:headEnd len="med" w="med" type="none"/>
              <a:tailEnd len="med" w="med" type="triangle"/>
            </a:ln>
          </p:spPr>
        </p:cxnSp>
        <p:cxnSp>
          <p:nvCxnSpPr>
            <p:cNvPr id="384" name="Google Shape;384;p41"/>
            <p:cNvCxnSpPr>
              <a:endCxn id="382" idx="2"/>
            </p:cNvCxnSpPr>
            <p:nvPr/>
          </p:nvCxnSpPr>
          <p:spPr>
            <a:xfrm rot="10800000">
              <a:off x="6958618" y="3693058"/>
              <a:ext cx="0" cy="626400"/>
            </a:xfrm>
            <a:prstGeom prst="straightConnector1">
              <a:avLst/>
            </a:prstGeom>
            <a:noFill/>
            <a:ln cap="flat" cmpd="sng" w="19050">
              <a:solidFill>
                <a:srgbClr val="000000"/>
              </a:solidFill>
              <a:prstDash val="solid"/>
              <a:round/>
              <a:headEnd len="med" w="med" type="none"/>
              <a:tailEnd len="med" w="med" type="triangle"/>
            </a:ln>
          </p:spPr>
        </p:cxnSp>
      </p:grpSp>
      <p:sp>
        <p:nvSpPr>
          <p:cNvPr id="385" name="Google Shape;385;p41"/>
          <p:cNvSpPr txBox="1"/>
          <p:nvPr/>
        </p:nvSpPr>
        <p:spPr>
          <a:xfrm>
            <a:off x="5561924" y="4570025"/>
            <a:ext cx="8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Open Sans"/>
                <a:ea typeface="Open Sans"/>
                <a:cs typeface="Open Sans"/>
                <a:sym typeface="Open Sans"/>
              </a:rPr>
              <a:t>exciting</a:t>
            </a:r>
            <a:endParaRPr>
              <a:solidFill>
                <a:srgbClr val="0000FF"/>
              </a:solidFill>
              <a:latin typeface="Open Sans"/>
              <a:ea typeface="Open Sans"/>
              <a:cs typeface="Open Sans"/>
              <a:sym typeface="Open Sans"/>
            </a:endParaRPr>
          </a:p>
        </p:txBody>
      </p:sp>
      <p:grpSp>
        <p:nvGrpSpPr>
          <p:cNvPr id="386" name="Google Shape;386;p41"/>
          <p:cNvGrpSpPr/>
          <p:nvPr/>
        </p:nvGrpSpPr>
        <p:grpSpPr>
          <a:xfrm>
            <a:off x="5837680" y="3103682"/>
            <a:ext cx="189116" cy="838486"/>
            <a:chOff x="2335495" y="2368444"/>
            <a:chExt cx="133500" cy="591900"/>
          </a:xfrm>
        </p:grpSpPr>
        <p:sp>
          <p:nvSpPr>
            <p:cNvPr id="387" name="Google Shape;387;p41"/>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1"/>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1" name="Google Shape;391;p41"/>
          <p:cNvCxnSpPr>
            <a:stCxn id="382" idx="0"/>
            <a:endCxn id="365" idx="2"/>
          </p:cNvCxnSpPr>
          <p:nvPr/>
        </p:nvCxnSpPr>
        <p:spPr>
          <a:xfrm rot="10800000">
            <a:off x="3544936" y="2684175"/>
            <a:ext cx="2381700" cy="326700"/>
          </a:xfrm>
          <a:prstGeom prst="straightConnector1">
            <a:avLst/>
          </a:prstGeom>
          <a:noFill/>
          <a:ln cap="flat" cmpd="sng" w="19050">
            <a:solidFill>
              <a:srgbClr val="000000"/>
            </a:solidFill>
            <a:prstDash val="solid"/>
            <a:round/>
            <a:headEnd len="med" w="med" type="none"/>
            <a:tailEnd len="med" w="med" type="triangle"/>
          </a:ln>
        </p:spPr>
      </p:cxnSp>
      <p:sp>
        <p:nvSpPr>
          <p:cNvPr id="392" name="Google Shape;392;p41"/>
          <p:cNvSpPr txBox="1"/>
          <p:nvPr/>
        </p:nvSpPr>
        <p:spPr>
          <a:xfrm>
            <a:off x="6553425" y="1572675"/>
            <a:ext cx="2381700" cy="31092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a:solidFill>
                  <a:srgbClr val="005EF6"/>
                </a:solidFill>
                <a:latin typeface="Open Sans"/>
                <a:ea typeface="Open Sans"/>
                <a:cs typeface="Open Sans"/>
                <a:sym typeface="Open Sans"/>
              </a:rPr>
              <a:t>These contextual representations only contain information about the left context</a:t>
            </a:r>
            <a:endParaRPr>
              <a:solidFill>
                <a:srgbClr val="005EF6"/>
              </a:solidFill>
              <a:latin typeface="Open Sans"/>
              <a:ea typeface="Open Sans"/>
              <a:cs typeface="Open Sans"/>
              <a:sym typeface="Open Sans"/>
            </a:endParaRPr>
          </a:p>
          <a:p>
            <a:pPr indent="0" lvl="0" marL="0" rtl="0" algn="l">
              <a:spcBef>
                <a:spcPts val="0"/>
              </a:spcBef>
              <a:spcAft>
                <a:spcPts val="0"/>
              </a:spcAft>
              <a:buNone/>
            </a:pPr>
            <a:r>
              <a:rPr lang="en">
                <a:solidFill>
                  <a:srgbClr val="005EF6"/>
                </a:solidFill>
                <a:latin typeface="Open Sans"/>
                <a:ea typeface="Open Sans"/>
                <a:cs typeface="Open Sans"/>
                <a:sym typeface="Open Sans"/>
              </a:rPr>
              <a:t>(e.g., “the movie was”).</a:t>
            </a:r>
            <a:endParaRPr>
              <a:solidFill>
                <a:srgbClr val="005EF6"/>
              </a:solidFill>
              <a:latin typeface="Open Sans"/>
              <a:ea typeface="Open Sans"/>
              <a:cs typeface="Open Sans"/>
              <a:sym typeface="Open Sans"/>
            </a:endParaRPr>
          </a:p>
          <a:p>
            <a:pPr indent="0" lvl="0" marL="0" rtl="0" algn="l">
              <a:spcBef>
                <a:spcPts val="0"/>
              </a:spcBef>
              <a:spcAft>
                <a:spcPts val="0"/>
              </a:spcAft>
              <a:buNone/>
            </a:pPr>
            <a:r>
              <a:t/>
            </a:r>
            <a:endParaRPr>
              <a:solidFill>
                <a:srgbClr val="005EF6"/>
              </a:solidFill>
              <a:latin typeface="Open Sans"/>
              <a:ea typeface="Open Sans"/>
              <a:cs typeface="Open Sans"/>
              <a:sym typeface="Open Sans"/>
            </a:endParaRPr>
          </a:p>
          <a:p>
            <a:pPr indent="0" lvl="0" marL="0" rtl="0" algn="l">
              <a:spcBef>
                <a:spcPts val="0"/>
              </a:spcBef>
              <a:spcAft>
                <a:spcPts val="0"/>
              </a:spcAft>
              <a:buNone/>
            </a:pPr>
            <a:r>
              <a:rPr b="1" lang="en">
                <a:solidFill>
                  <a:srgbClr val="005EF6"/>
                </a:solidFill>
                <a:latin typeface="Open Sans"/>
                <a:ea typeface="Open Sans"/>
                <a:cs typeface="Open Sans"/>
                <a:sym typeface="Open Sans"/>
              </a:rPr>
              <a:t>What about right context?</a:t>
            </a:r>
            <a:endParaRPr b="1">
              <a:solidFill>
                <a:srgbClr val="005EF6"/>
              </a:solidFill>
              <a:latin typeface="Open Sans"/>
              <a:ea typeface="Open Sans"/>
              <a:cs typeface="Open Sans"/>
              <a:sym typeface="Open Sans"/>
            </a:endParaRPr>
          </a:p>
          <a:p>
            <a:pPr indent="0" lvl="0" marL="0" rtl="0" algn="l">
              <a:spcBef>
                <a:spcPts val="0"/>
              </a:spcBef>
              <a:spcAft>
                <a:spcPts val="0"/>
              </a:spcAft>
              <a:buNone/>
            </a:pPr>
            <a:r>
              <a:t/>
            </a:r>
            <a:endParaRPr>
              <a:solidFill>
                <a:srgbClr val="005EF6"/>
              </a:solidFill>
              <a:latin typeface="Open Sans"/>
              <a:ea typeface="Open Sans"/>
              <a:cs typeface="Open Sans"/>
              <a:sym typeface="Open Sans"/>
            </a:endParaRPr>
          </a:p>
          <a:p>
            <a:pPr indent="0" lvl="0" marL="0" rtl="0" algn="l">
              <a:spcBef>
                <a:spcPts val="0"/>
              </a:spcBef>
              <a:spcAft>
                <a:spcPts val="0"/>
              </a:spcAft>
              <a:buNone/>
            </a:pPr>
            <a:r>
              <a:rPr lang="en">
                <a:solidFill>
                  <a:srgbClr val="005EF6"/>
                </a:solidFill>
                <a:latin typeface="Open Sans"/>
                <a:ea typeface="Open Sans"/>
                <a:cs typeface="Open Sans"/>
                <a:sym typeface="Open Sans"/>
              </a:rPr>
              <a:t>In this example, “exciting” is in the right context and this modifies the meaning of “terribly” (from negative to positive)</a:t>
            </a:r>
            <a:endParaRPr>
              <a:solidFill>
                <a:srgbClr val="005EF6"/>
              </a:solidFill>
              <a:latin typeface="Open Sans"/>
              <a:ea typeface="Open Sans"/>
              <a:cs typeface="Open Sans"/>
              <a:sym typeface="Open Sans"/>
            </a:endParaRPr>
          </a:p>
        </p:txBody>
      </p:sp>
      <p:cxnSp>
        <p:nvCxnSpPr>
          <p:cNvPr id="393" name="Google Shape;393;p41"/>
          <p:cNvCxnSpPr/>
          <p:nvPr/>
        </p:nvCxnSpPr>
        <p:spPr>
          <a:xfrm flipH="1" rot="10800000">
            <a:off x="4888225" y="1529300"/>
            <a:ext cx="561300" cy="1181700"/>
          </a:xfrm>
          <a:prstGeom prst="straightConnector1">
            <a:avLst/>
          </a:prstGeom>
          <a:noFill/>
          <a:ln cap="flat" cmpd="sng" w="28575">
            <a:solidFill>
              <a:srgbClr val="FF0000"/>
            </a:solidFill>
            <a:prstDash val="solid"/>
            <a:round/>
            <a:headEnd len="med" w="med" type="triangle"/>
            <a:tailEnd len="med" w="med" type="none"/>
          </a:ln>
        </p:spPr>
      </p:cxnSp>
      <p:sp>
        <p:nvSpPr>
          <p:cNvPr id="394" name="Google Shape;394;p41"/>
          <p:cNvSpPr txBox="1"/>
          <p:nvPr/>
        </p:nvSpPr>
        <p:spPr>
          <a:xfrm>
            <a:off x="5441575" y="491975"/>
            <a:ext cx="3549900" cy="9543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a:solidFill>
                  <a:srgbClr val="005EF6"/>
                </a:solidFill>
                <a:latin typeface="Open Sans"/>
                <a:ea typeface="Open Sans"/>
                <a:cs typeface="Open Sans"/>
                <a:sym typeface="Open Sans"/>
              </a:rPr>
              <a:t>We can regard this hidden state as a representation of the word “terribly” in the context of this sentence.</a:t>
            </a:r>
            <a:endParaRPr>
              <a:solidFill>
                <a:srgbClr val="005EF6"/>
              </a:solidFill>
              <a:latin typeface="Open Sans"/>
              <a:ea typeface="Open Sans"/>
              <a:cs typeface="Open Sans"/>
              <a:sym typeface="Open Sans"/>
            </a:endParaRPr>
          </a:p>
          <a:p>
            <a:pPr indent="0" lvl="0" marL="0" rtl="0" algn="l">
              <a:spcBef>
                <a:spcPts val="0"/>
              </a:spcBef>
              <a:spcAft>
                <a:spcPts val="0"/>
              </a:spcAft>
              <a:buNone/>
            </a:pPr>
            <a:r>
              <a:rPr lang="en">
                <a:solidFill>
                  <a:srgbClr val="005EF6"/>
                </a:solidFill>
                <a:latin typeface="Open Sans"/>
                <a:ea typeface="Open Sans"/>
                <a:cs typeface="Open Sans"/>
                <a:sym typeface="Open Sans"/>
              </a:rPr>
              <a:t>We call this a contextual representation.</a:t>
            </a:r>
            <a:endParaRPr>
              <a:solidFill>
                <a:srgbClr val="005EF6"/>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Bidirectional RNNs</a:t>
            </a:r>
            <a:endParaRPr sz="2600"/>
          </a:p>
        </p:txBody>
      </p:sp>
      <p:grpSp>
        <p:nvGrpSpPr>
          <p:cNvPr id="400" name="Google Shape;400;p42"/>
          <p:cNvGrpSpPr/>
          <p:nvPr/>
        </p:nvGrpSpPr>
        <p:grpSpPr>
          <a:xfrm>
            <a:off x="4386521" y="3315675"/>
            <a:ext cx="3493292" cy="1596296"/>
            <a:chOff x="2637618" y="2455258"/>
            <a:chExt cx="4108788" cy="1877553"/>
          </a:xfrm>
        </p:grpSpPr>
        <p:grpSp>
          <p:nvGrpSpPr>
            <p:cNvPr id="401" name="Google Shape;401;p42"/>
            <p:cNvGrpSpPr/>
            <p:nvPr/>
          </p:nvGrpSpPr>
          <p:grpSpPr>
            <a:xfrm>
              <a:off x="2637618" y="2455258"/>
              <a:ext cx="471868" cy="1237653"/>
              <a:chOff x="2256675" y="2302925"/>
              <a:chExt cx="283200" cy="742800"/>
            </a:xfrm>
          </p:grpSpPr>
          <p:sp>
            <p:nvSpPr>
              <p:cNvPr id="402" name="Google Shape;402;p42"/>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42"/>
            <p:cNvGrpSpPr/>
            <p:nvPr/>
          </p:nvGrpSpPr>
          <p:grpSpPr>
            <a:xfrm>
              <a:off x="3863416" y="2455258"/>
              <a:ext cx="471868" cy="1237653"/>
              <a:chOff x="2149094" y="2302925"/>
              <a:chExt cx="283200" cy="742800"/>
            </a:xfrm>
          </p:grpSpPr>
          <p:sp>
            <p:nvSpPr>
              <p:cNvPr id="408" name="Google Shape;408;p42"/>
              <p:cNvSpPr/>
              <p:nvPr/>
            </p:nvSpPr>
            <p:spPr>
              <a:xfrm>
                <a:off x="2149094"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2227914"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p:nvPr/>
            </p:nvSpPr>
            <p:spPr>
              <a:xfrm>
                <a:off x="2227914"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2227914"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2227914"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2"/>
            <p:cNvGrpSpPr/>
            <p:nvPr/>
          </p:nvGrpSpPr>
          <p:grpSpPr>
            <a:xfrm>
              <a:off x="5082190" y="2455258"/>
              <a:ext cx="471868" cy="1237653"/>
              <a:chOff x="2095303" y="2302925"/>
              <a:chExt cx="283200" cy="742800"/>
            </a:xfrm>
          </p:grpSpPr>
          <p:sp>
            <p:nvSpPr>
              <p:cNvPr id="414" name="Google Shape;414;p42"/>
              <p:cNvSpPr/>
              <p:nvPr/>
            </p:nvSpPr>
            <p:spPr>
              <a:xfrm>
                <a:off x="2095303"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p:cNvSpPr/>
              <p:nvPr/>
            </p:nvSpPr>
            <p:spPr>
              <a:xfrm>
                <a:off x="2174123"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a:off x="2174123"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p:nvPr/>
            </p:nvSpPr>
            <p:spPr>
              <a:xfrm>
                <a:off x="2174123"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p:nvPr/>
            </p:nvSpPr>
            <p:spPr>
              <a:xfrm>
                <a:off x="2174123"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42"/>
            <p:cNvGrpSpPr/>
            <p:nvPr/>
          </p:nvGrpSpPr>
          <p:grpSpPr>
            <a:xfrm>
              <a:off x="6274538" y="2455258"/>
              <a:ext cx="471868" cy="1237653"/>
              <a:chOff x="1987722" y="2302925"/>
              <a:chExt cx="283200" cy="742800"/>
            </a:xfrm>
          </p:grpSpPr>
          <p:sp>
            <p:nvSpPr>
              <p:cNvPr id="420" name="Google Shape;420;p42"/>
              <p:cNvSpPr/>
              <p:nvPr/>
            </p:nvSpPr>
            <p:spPr>
              <a:xfrm>
                <a:off x="1987722" y="2302925"/>
                <a:ext cx="283200" cy="74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a:off x="2066542"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a:off x="2066542"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a:off x="2066542"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p:nvPr/>
            </p:nvSpPr>
            <p:spPr>
              <a:xfrm>
                <a:off x="2066542"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5" name="Google Shape;425;p42"/>
            <p:cNvCxnSpPr>
              <a:stCxn id="402" idx="3"/>
              <a:endCxn id="408" idx="1"/>
            </p:cNvCxnSpPr>
            <p:nvPr/>
          </p:nvCxnSpPr>
          <p:spPr>
            <a:xfrm>
              <a:off x="3109486" y="3074085"/>
              <a:ext cx="753900" cy="0"/>
            </a:xfrm>
            <a:prstGeom prst="straightConnector1">
              <a:avLst/>
            </a:prstGeom>
            <a:noFill/>
            <a:ln cap="flat" cmpd="sng" w="19050">
              <a:solidFill>
                <a:srgbClr val="000000"/>
              </a:solidFill>
              <a:prstDash val="solid"/>
              <a:round/>
              <a:headEnd len="med" w="med" type="none"/>
              <a:tailEnd len="med" w="med" type="triangle"/>
            </a:ln>
          </p:spPr>
        </p:cxnSp>
        <p:cxnSp>
          <p:nvCxnSpPr>
            <p:cNvPr id="426" name="Google Shape;426;p42"/>
            <p:cNvCxnSpPr>
              <a:stCxn id="408" idx="3"/>
              <a:endCxn id="414" idx="1"/>
            </p:cNvCxnSpPr>
            <p:nvPr/>
          </p:nvCxnSpPr>
          <p:spPr>
            <a:xfrm>
              <a:off x="4335284" y="3074085"/>
              <a:ext cx="747000" cy="0"/>
            </a:xfrm>
            <a:prstGeom prst="straightConnector1">
              <a:avLst/>
            </a:prstGeom>
            <a:noFill/>
            <a:ln cap="flat" cmpd="sng" w="19050">
              <a:solidFill>
                <a:srgbClr val="000000"/>
              </a:solidFill>
              <a:prstDash val="solid"/>
              <a:round/>
              <a:headEnd len="med" w="med" type="none"/>
              <a:tailEnd len="med" w="med" type="triangle"/>
            </a:ln>
          </p:spPr>
        </p:cxnSp>
        <p:cxnSp>
          <p:nvCxnSpPr>
            <p:cNvPr id="427" name="Google Shape;427;p42"/>
            <p:cNvCxnSpPr>
              <a:stCxn id="414" idx="3"/>
              <a:endCxn id="420" idx="1"/>
            </p:cNvCxnSpPr>
            <p:nvPr/>
          </p:nvCxnSpPr>
          <p:spPr>
            <a:xfrm>
              <a:off x="5554058" y="3074085"/>
              <a:ext cx="720600" cy="0"/>
            </a:xfrm>
            <a:prstGeom prst="straightConnector1">
              <a:avLst/>
            </a:prstGeom>
            <a:noFill/>
            <a:ln cap="flat" cmpd="sng" w="19050">
              <a:solidFill>
                <a:srgbClr val="000000"/>
              </a:solidFill>
              <a:prstDash val="solid"/>
              <a:round/>
              <a:headEnd len="med" w="med" type="none"/>
              <a:tailEnd len="med" w="med" type="triangle"/>
            </a:ln>
          </p:spPr>
        </p:cxnSp>
        <p:cxnSp>
          <p:nvCxnSpPr>
            <p:cNvPr id="428" name="Google Shape;428;p42"/>
            <p:cNvCxnSpPr>
              <a:endCxn id="402"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429" name="Google Shape;429;p42"/>
            <p:cNvCxnSpPr>
              <a:endCxn id="408" idx="2"/>
            </p:cNvCxnSpPr>
            <p:nvPr/>
          </p:nvCxnSpPr>
          <p:spPr>
            <a:xfrm rot="10800000">
              <a:off x="4099350"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430" name="Google Shape;430;p42"/>
            <p:cNvCxnSpPr>
              <a:endCxn id="414" idx="2"/>
            </p:cNvCxnSpPr>
            <p:nvPr/>
          </p:nvCxnSpPr>
          <p:spPr>
            <a:xfrm rot="10800000">
              <a:off x="5318124"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431" name="Google Shape;431;p42"/>
            <p:cNvCxnSpPr>
              <a:endCxn id="420" idx="2"/>
            </p:cNvCxnSpPr>
            <p:nvPr/>
          </p:nvCxnSpPr>
          <p:spPr>
            <a:xfrm rot="10800000">
              <a:off x="6510472" y="3692911"/>
              <a:ext cx="0" cy="626400"/>
            </a:xfrm>
            <a:prstGeom prst="straightConnector1">
              <a:avLst/>
            </a:prstGeom>
            <a:noFill/>
            <a:ln cap="flat" cmpd="sng" w="19050">
              <a:solidFill>
                <a:srgbClr val="000000"/>
              </a:solidFill>
              <a:prstDash val="solid"/>
              <a:round/>
              <a:headEnd len="med" w="med" type="none"/>
              <a:tailEnd len="med" w="med" type="triangle"/>
            </a:ln>
          </p:spPr>
        </p:cxnSp>
      </p:grpSp>
      <p:grpSp>
        <p:nvGrpSpPr>
          <p:cNvPr id="432" name="Google Shape;432;p42"/>
          <p:cNvGrpSpPr/>
          <p:nvPr/>
        </p:nvGrpSpPr>
        <p:grpSpPr>
          <a:xfrm>
            <a:off x="5022750" y="2240430"/>
            <a:ext cx="401181" cy="1052250"/>
            <a:chOff x="2431950" y="2164230"/>
            <a:chExt cx="401181" cy="1052250"/>
          </a:xfrm>
        </p:grpSpPr>
        <p:sp>
          <p:nvSpPr>
            <p:cNvPr id="433" name="Google Shape;433;p42"/>
            <p:cNvSpPr/>
            <p:nvPr/>
          </p:nvSpPr>
          <p:spPr>
            <a:xfrm>
              <a:off x="2431950" y="2164230"/>
              <a:ext cx="401181" cy="105225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p:nvPr/>
          </p:nvSpPr>
          <p:spPr>
            <a:xfrm>
              <a:off x="2543607" y="2257044"/>
              <a:ext cx="189116" cy="190816"/>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2543607" y="2472934"/>
              <a:ext cx="189116" cy="190816"/>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2543607" y="2688824"/>
              <a:ext cx="189116" cy="190816"/>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2543607" y="2904714"/>
              <a:ext cx="189116" cy="190816"/>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8" name="Google Shape;438;p42"/>
          <p:cNvCxnSpPr>
            <a:endCxn id="433" idx="2"/>
          </p:cNvCxnSpPr>
          <p:nvPr/>
        </p:nvCxnSpPr>
        <p:spPr>
          <a:xfrm flipH="1" rot="10800000">
            <a:off x="4592140" y="3292680"/>
            <a:ext cx="631200" cy="1590900"/>
          </a:xfrm>
          <a:prstGeom prst="straightConnector1">
            <a:avLst/>
          </a:prstGeom>
          <a:noFill/>
          <a:ln cap="flat" cmpd="sng" w="19050">
            <a:solidFill>
              <a:srgbClr val="000000"/>
            </a:solidFill>
            <a:prstDash val="solid"/>
            <a:round/>
            <a:headEnd len="med" w="med" type="none"/>
            <a:tailEnd len="med" w="med" type="triangle"/>
          </a:ln>
        </p:spPr>
      </p:cxnSp>
      <p:cxnSp>
        <p:nvCxnSpPr>
          <p:cNvPr id="439" name="Google Shape;439;p42"/>
          <p:cNvCxnSpPr>
            <a:endCxn id="440" idx="2"/>
          </p:cNvCxnSpPr>
          <p:nvPr/>
        </p:nvCxnSpPr>
        <p:spPr>
          <a:xfrm flipH="1" rot="10800000">
            <a:off x="5633850" y="3292755"/>
            <a:ext cx="581100" cy="1619100"/>
          </a:xfrm>
          <a:prstGeom prst="straightConnector1">
            <a:avLst/>
          </a:prstGeom>
          <a:noFill/>
          <a:ln cap="flat" cmpd="sng" w="19050">
            <a:solidFill>
              <a:srgbClr val="000000"/>
            </a:solidFill>
            <a:prstDash val="solid"/>
            <a:round/>
            <a:headEnd len="med" w="med" type="none"/>
            <a:tailEnd len="med" w="med" type="triangle"/>
          </a:ln>
        </p:spPr>
      </p:cxnSp>
      <p:grpSp>
        <p:nvGrpSpPr>
          <p:cNvPr id="441" name="Google Shape;441;p42"/>
          <p:cNvGrpSpPr/>
          <p:nvPr/>
        </p:nvGrpSpPr>
        <p:grpSpPr>
          <a:xfrm>
            <a:off x="6014400" y="2240355"/>
            <a:ext cx="401100" cy="1052400"/>
            <a:chOff x="2431950" y="2164230"/>
            <a:chExt cx="401100" cy="1052400"/>
          </a:xfrm>
        </p:grpSpPr>
        <p:sp>
          <p:nvSpPr>
            <p:cNvPr id="440" name="Google Shape;440;p42"/>
            <p:cNvSpPr/>
            <p:nvPr/>
          </p:nvSpPr>
          <p:spPr>
            <a:xfrm>
              <a:off x="2431950" y="2164230"/>
              <a:ext cx="401100" cy="1052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42"/>
          <p:cNvGrpSpPr/>
          <p:nvPr/>
        </p:nvGrpSpPr>
        <p:grpSpPr>
          <a:xfrm>
            <a:off x="7005975" y="2240355"/>
            <a:ext cx="401100" cy="1052400"/>
            <a:chOff x="2431950" y="2164230"/>
            <a:chExt cx="401100" cy="1052400"/>
          </a:xfrm>
        </p:grpSpPr>
        <p:sp>
          <p:nvSpPr>
            <p:cNvPr id="447" name="Google Shape;447;p42"/>
            <p:cNvSpPr/>
            <p:nvPr/>
          </p:nvSpPr>
          <p:spPr>
            <a:xfrm>
              <a:off x="2431950" y="2164230"/>
              <a:ext cx="401100" cy="1052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42"/>
          <p:cNvGrpSpPr/>
          <p:nvPr/>
        </p:nvGrpSpPr>
        <p:grpSpPr>
          <a:xfrm>
            <a:off x="8045700" y="2240355"/>
            <a:ext cx="401100" cy="1052400"/>
            <a:chOff x="2431950" y="2164230"/>
            <a:chExt cx="401100" cy="1052400"/>
          </a:xfrm>
        </p:grpSpPr>
        <p:sp>
          <p:nvSpPr>
            <p:cNvPr id="453" name="Google Shape;453;p42"/>
            <p:cNvSpPr/>
            <p:nvPr/>
          </p:nvSpPr>
          <p:spPr>
            <a:xfrm>
              <a:off x="2431950" y="2164230"/>
              <a:ext cx="401100" cy="1052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8" name="Google Shape;458;p42"/>
          <p:cNvCxnSpPr>
            <a:endCxn id="447" idx="2"/>
          </p:cNvCxnSpPr>
          <p:nvPr/>
        </p:nvCxnSpPr>
        <p:spPr>
          <a:xfrm flipH="1" rot="10800000">
            <a:off x="6671325" y="3292755"/>
            <a:ext cx="535200" cy="1653600"/>
          </a:xfrm>
          <a:prstGeom prst="straightConnector1">
            <a:avLst/>
          </a:prstGeom>
          <a:noFill/>
          <a:ln cap="flat" cmpd="sng" w="19050">
            <a:solidFill>
              <a:srgbClr val="000000"/>
            </a:solidFill>
            <a:prstDash val="solid"/>
            <a:round/>
            <a:headEnd len="med" w="med" type="none"/>
            <a:tailEnd len="med" w="med" type="triangle"/>
          </a:ln>
        </p:spPr>
      </p:cxnSp>
      <p:cxnSp>
        <p:nvCxnSpPr>
          <p:cNvPr id="459" name="Google Shape;459;p42"/>
          <p:cNvCxnSpPr>
            <a:endCxn id="453" idx="2"/>
          </p:cNvCxnSpPr>
          <p:nvPr/>
        </p:nvCxnSpPr>
        <p:spPr>
          <a:xfrm flipH="1" rot="10800000">
            <a:off x="7701750" y="3292755"/>
            <a:ext cx="544500" cy="1590000"/>
          </a:xfrm>
          <a:prstGeom prst="straightConnector1">
            <a:avLst/>
          </a:prstGeom>
          <a:noFill/>
          <a:ln cap="flat" cmpd="sng" w="19050">
            <a:solidFill>
              <a:srgbClr val="000000"/>
            </a:solidFill>
            <a:prstDash val="solid"/>
            <a:round/>
            <a:headEnd len="med" w="med" type="none"/>
            <a:tailEnd len="med" w="med" type="triangle"/>
          </a:ln>
        </p:spPr>
      </p:cxnSp>
      <p:grpSp>
        <p:nvGrpSpPr>
          <p:cNvPr id="460" name="Google Shape;460;p42"/>
          <p:cNvGrpSpPr/>
          <p:nvPr/>
        </p:nvGrpSpPr>
        <p:grpSpPr>
          <a:xfrm>
            <a:off x="4386527" y="250321"/>
            <a:ext cx="401100" cy="1967100"/>
            <a:chOff x="2355750" y="335421"/>
            <a:chExt cx="401100" cy="1967100"/>
          </a:xfrm>
        </p:grpSpPr>
        <p:grpSp>
          <p:nvGrpSpPr>
            <p:cNvPr id="461" name="Google Shape;461;p42"/>
            <p:cNvGrpSpPr/>
            <p:nvPr/>
          </p:nvGrpSpPr>
          <p:grpSpPr>
            <a:xfrm>
              <a:off x="2355750" y="335421"/>
              <a:ext cx="401100" cy="1967100"/>
              <a:chOff x="2431950" y="2164221"/>
              <a:chExt cx="401100" cy="1967100"/>
            </a:xfrm>
          </p:grpSpPr>
          <p:sp>
            <p:nvSpPr>
              <p:cNvPr id="462" name="Google Shape;462;p42"/>
              <p:cNvSpPr/>
              <p:nvPr/>
            </p:nvSpPr>
            <p:spPr>
              <a:xfrm>
                <a:off x="2431950" y="2164221"/>
                <a:ext cx="401100" cy="1967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42"/>
            <p:cNvGrpSpPr/>
            <p:nvPr/>
          </p:nvGrpSpPr>
          <p:grpSpPr>
            <a:xfrm>
              <a:off x="2467407" y="1367696"/>
              <a:ext cx="189000" cy="838470"/>
              <a:chOff x="2543607" y="2257044"/>
              <a:chExt cx="189000" cy="838470"/>
            </a:xfrm>
          </p:grpSpPr>
          <p:sp>
            <p:nvSpPr>
              <p:cNvPr id="468" name="Google Shape;468;p42"/>
              <p:cNvSpPr/>
              <p:nvPr/>
            </p:nvSpPr>
            <p:spPr>
              <a:xfrm>
                <a:off x="2543607" y="225704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2"/>
              <p:cNvSpPr/>
              <p:nvPr/>
            </p:nvSpPr>
            <p:spPr>
              <a:xfrm>
                <a:off x="2543607" y="247293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2"/>
              <p:cNvSpPr/>
              <p:nvPr/>
            </p:nvSpPr>
            <p:spPr>
              <a:xfrm>
                <a:off x="2543607" y="268882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2"/>
              <p:cNvSpPr/>
              <p:nvPr/>
            </p:nvSpPr>
            <p:spPr>
              <a:xfrm>
                <a:off x="2543607" y="290471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2" name="Google Shape;472;p42"/>
          <p:cNvGrpSpPr/>
          <p:nvPr/>
        </p:nvGrpSpPr>
        <p:grpSpPr>
          <a:xfrm>
            <a:off x="5423927" y="250321"/>
            <a:ext cx="401100" cy="1967100"/>
            <a:chOff x="2355750" y="335421"/>
            <a:chExt cx="401100" cy="1967100"/>
          </a:xfrm>
        </p:grpSpPr>
        <p:grpSp>
          <p:nvGrpSpPr>
            <p:cNvPr id="473" name="Google Shape;473;p42"/>
            <p:cNvGrpSpPr/>
            <p:nvPr/>
          </p:nvGrpSpPr>
          <p:grpSpPr>
            <a:xfrm>
              <a:off x="2355750" y="335421"/>
              <a:ext cx="401100" cy="1967100"/>
              <a:chOff x="2431950" y="2164221"/>
              <a:chExt cx="401100" cy="1967100"/>
            </a:xfrm>
          </p:grpSpPr>
          <p:sp>
            <p:nvSpPr>
              <p:cNvPr id="474" name="Google Shape;474;p42"/>
              <p:cNvSpPr/>
              <p:nvPr/>
            </p:nvSpPr>
            <p:spPr>
              <a:xfrm>
                <a:off x="2431950" y="2164221"/>
                <a:ext cx="401100" cy="1967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42"/>
            <p:cNvGrpSpPr/>
            <p:nvPr/>
          </p:nvGrpSpPr>
          <p:grpSpPr>
            <a:xfrm>
              <a:off x="2467407" y="1367696"/>
              <a:ext cx="189000" cy="838470"/>
              <a:chOff x="2543607" y="2257044"/>
              <a:chExt cx="189000" cy="838470"/>
            </a:xfrm>
          </p:grpSpPr>
          <p:sp>
            <p:nvSpPr>
              <p:cNvPr id="480" name="Google Shape;480;p42"/>
              <p:cNvSpPr/>
              <p:nvPr/>
            </p:nvSpPr>
            <p:spPr>
              <a:xfrm>
                <a:off x="2543607" y="225704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2543607" y="247293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2543607" y="268882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2543607" y="290471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42"/>
          <p:cNvGrpSpPr/>
          <p:nvPr/>
        </p:nvGrpSpPr>
        <p:grpSpPr>
          <a:xfrm>
            <a:off x="6456453" y="250321"/>
            <a:ext cx="401100" cy="1967100"/>
            <a:chOff x="2355750" y="335421"/>
            <a:chExt cx="401100" cy="1967100"/>
          </a:xfrm>
        </p:grpSpPr>
        <p:grpSp>
          <p:nvGrpSpPr>
            <p:cNvPr id="485" name="Google Shape;485;p42"/>
            <p:cNvGrpSpPr/>
            <p:nvPr/>
          </p:nvGrpSpPr>
          <p:grpSpPr>
            <a:xfrm>
              <a:off x="2355750" y="335421"/>
              <a:ext cx="401100" cy="1967100"/>
              <a:chOff x="2431950" y="2164221"/>
              <a:chExt cx="401100" cy="1967100"/>
            </a:xfrm>
          </p:grpSpPr>
          <p:sp>
            <p:nvSpPr>
              <p:cNvPr id="486" name="Google Shape;486;p42"/>
              <p:cNvSpPr/>
              <p:nvPr/>
            </p:nvSpPr>
            <p:spPr>
              <a:xfrm>
                <a:off x="2431950" y="2164221"/>
                <a:ext cx="401100" cy="1967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42"/>
            <p:cNvGrpSpPr/>
            <p:nvPr/>
          </p:nvGrpSpPr>
          <p:grpSpPr>
            <a:xfrm>
              <a:off x="2467407" y="1367696"/>
              <a:ext cx="189000" cy="838470"/>
              <a:chOff x="2543607" y="2257044"/>
              <a:chExt cx="189000" cy="838470"/>
            </a:xfrm>
          </p:grpSpPr>
          <p:sp>
            <p:nvSpPr>
              <p:cNvPr id="492" name="Google Shape;492;p42"/>
              <p:cNvSpPr/>
              <p:nvPr/>
            </p:nvSpPr>
            <p:spPr>
              <a:xfrm>
                <a:off x="2543607" y="225704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2543607" y="247293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2"/>
              <p:cNvSpPr/>
              <p:nvPr/>
            </p:nvSpPr>
            <p:spPr>
              <a:xfrm>
                <a:off x="2543607" y="268882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2543607" y="290471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6" name="Google Shape;496;p42"/>
          <p:cNvGrpSpPr/>
          <p:nvPr/>
        </p:nvGrpSpPr>
        <p:grpSpPr>
          <a:xfrm>
            <a:off x="7472105" y="250321"/>
            <a:ext cx="401100" cy="1967100"/>
            <a:chOff x="2355750" y="335421"/>
            <a:chExt cx="401100" cy="1967100"/>
          </a:xfrm>
        </p:grpSpPr>
        <p:grpSp>
          <p:nvGrpSpPr>
            <p:cNvPr id="497" name="Google Shape;497;p42"/>
            <p:cNvGrpSpPr/>
            <p:nvPr/>
          </p:nvGrpSpPr>
          <p:grpSpPr>
            <a:xfrm>
              <a:off x="2355750" y="335421"/>
              <a:ext cx="401100" cy="1967100"/>
              <a:chOff x="2431950" y="2164221"/>
              <a:chExt cx="401100" cy="1967100"/>
            </a:xfrm>
          </p:grpSpPr>
          <p:sp>
            <p:nvSpPr>
              <p:cNvPr id="498" name="Google Shape;498;p42"/>
              <p:cNvSpPr/>
              <p:nvPr/>
            </p:nvSpPr>
            <p:spPr>
              <a:xfrm>
                <a:off x="2431950" y="2164221"/>
                <a:ext cx="401100" cy="1967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p:nvPr/>
            </p:nvSpPr>
            <p:spPr>
              <a:xfrm>
                <a:off x="2543607" y="225704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
              <p:cNvSpPr/>
              <p:nvPr/>
            </p:nvSpPr>
            <p:spPr>
              <a:xfrm>
                <a:off x="2543607" y="247293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2"/>
              <p:cNvSpPr/>
              <p:nvPr/>
            </p:nvSpPr>
            <p:spPr>
              <a:xfrm>
                <a:off x="2543607" y="268882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2"/>
              <p:cNvSpPr/>
              <p:nvPr/>
            </p:nvSpPr>
            <p:spPr>
              <a:xfrm>
                <a:off x="2543607" y="2904714"/>
                <a:ext cx="189000" cy="190800"/>
              </a:xfrm>
              <a:prstGeom prst="ellipse">
                <a:avLst/>
              </a:prstGeom>
              <a:solidFill>
                <a:srgbClr val="007C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42"/>
            <p:cNvGrpSpPr/>
            <p:nvPr/>
          </p:nvGrpSpPr>
          <p:grpSpPr>
            <a:xfrm>
              <a:off x="2467407" y="1367696"/>
              <a:ext cx="189000" cy="838470"/>
              <a:chOff x="2543607" y="2257044"/>
              <a:chExt cx="189000" cy="838470"/>
            </a:xfrm>
          </p:grpSpPr>
          <p:sp>
            <p:nvSpPr>
              <p:cNvPr id="504" name="Google Shape;504;p42"/>
              <p:cNvSpPr/>
              <p:nvPr/>
            </p:nvSpPr>
            <p:spPr>
              <a:xfrm>
                <a:off x="2543607" y="225704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2543607" y="247293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2543607" y="268882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2543607" y="2904714"/>
                <a:ext cx="189000" cy="1908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08" name="Google Shape;508;p42"/>
          <p:cNvCxnSpPr>
            <a:stCxn id="440" idx="1"/>
            <a:endCxn id="433" idx="3"/>
          </p:cNvCxnSpPr>
          <p:nvPr/>
        </p:nvCxnSpPr>
        <p:spPr>
          <a:xfrm rot="10800000">
            <a:off x="5424000" y="2766555"/>
            <a:ext cx="590400" cy="0"/>
          </a:xfrm>
          <a:prstGeom prst="straightConnector1">
            <a:avLst/>
          </a:prstGeom>
          <a:noFill/>
          <a:ln cap="flat" cmpd="sng" w="19050">
            <a:solidFill>
              <a:srgbClr val="000000"/>
            </a:solidFill>
            <a:prstDash val="solid"/>
            <a:round/>
            <a:headEnd len="med" w="med" type="none"/>
            <a:tailEnd len="med" w="med" type="triangle"/>
          </a:ln>
        </p:spPr>
      </p:cxnSp>
      <p:cxnSp>
        <p:nvCxnSpPr>
          <p:cNvPr id="509" name="Google Shape;509;p42"/>
          <p:cNvCxnSpPr>
            <a:stCxn id="447" idx="1"/>
            <a:endCxn id="440" idx="3"/>
          </p:cNvCxnSpPr>
          <p:nvPr/>
        </p:nvCxnSpPr>
        <p:spPr>
          <a:xfrm rot="10800000">
            <a:off x="6415575" y="2766555"/>
            <a:ext cx="590400" cy="0"/>
          </a:xfrm>
          <a:prstGeom prst="straightConnector1">
            <a:avLst/>
          </a:prstGeom>
          <a:noFill/>
          <a:ln cap="flat" cmpd="sng" w="19050">
            <a:solidFill>
              <a:srgbClr val="000000"/>
            </a:solidFill>
            <a:prstDash val="solid"/>
            <a:round/>
            <a:headEnd len="med" w="med" type="none"/>
            <a:tailEnd len="med" w="med" type="triangle"/>
          </a:ln>
        </p:spPr>
      </p:cxnSp>
      <p:cxnSp>
        <p:nvCxnSpPr>
          <p:cNvPr id="510" name="Google Shape;510;p42"/>
          <p:cNvCxnSpPr>
            <a:stCxn id="453" idx="1"/>
            <a:endCxn id="447" idx="3"/>
          </p:cNvCxnSpPr>
          <p:nvPr/>
        </p:nvCxnSpPr>
        <p:spPr>
          <a:xfrm rot="10800000">
            <a:off x="7407000" y="2766555"/>
            <a:ext cx="638700" cy="0"/>
          </a:xfrm>
          <a:prstGeom prst="straightConnector1">
            <a:avLst/>
          </a:prstGeom>
          <a:noFill/>
          <a:ln cap="flat" cmpd="sng" w="19050">
            <a:solidFill>
              <a:srgbClr val="000000"/>
            </a:solidFill>
            <a:prstDash val="solid"/>
            <a:round/>
            <a:headEnd len="med" w="med" type="none"/>
            <a:tailEnd len="med" w="med" type="triangle"/>
          </a:ln>
        </p:spPr>
      </p:cxnSp>
      <p:cxnSp>
        <p:nvCxnSpPr>
          <p:cNvPr id="511" name="Google Shape;511;p42"/>
          <p:cNvCxnSpPr>
            <a:stCxn id="402" idx="0"/>
            <a:endCxn id="462" idx="2"/>
          </p:cNvCxnSpPr>
          <p:nvPr/>
        </p:nvCxnSpPr>
        <p:spPr>
          <a:xfrm rot="10800000">
            <a:off x="4587112" y="2217375"/>
            <a:ext cx="0" cy="1098300"/>
          </a:xfrm>
          <a:prstGeom prst="straightConnector1">
            <a:avLst/>
          </a:prstGeom>
          <a:noFill/>
          <a:ln cap="flat" cmpd="sng" w="19050">
            <a:solidFill>
              <a:srgbClr val="000000"/>
            </a:solidFill>
            <a:prstDash val="solid"/>
            <a:round/>
            <a:headEnd len="med" w="med" type="none"/>
            <a:tailEnd len="med" w="med" type="triangle"/>
          </a:ln>
        </p:spPr>
      </p:cxnSp>
      <p:cxnSp>
        <p:nvCxnSpPr>
          <p:cNvPr id="512" name="Google Shape;512;p42"/>
          <p:cNvCxnSpPr>
            <a:stCxn id="408" idx="0"/>
            <a:endCxn id="474" idx="2"/>
          </p:cNvCxnSpPr>
          <p:nvPr/>
        </p:nvCxnSpPr>
        <p:spPr>
          <a:xfrm rot="10800000">
            <a:off x="5624486" y="2217375"/>
            <a:ext cx="4800" cy="1098300"/>
          </a:xfrm>
          <a:prstGeom prst="straightConnector1">
            <a:avLst/>
          </a:prstGeom>
          <a:noFill/>
          <a:ln cap="flat" cmpd="sng" w="19050">
            <a:solidFill>
              <a:srgbClr val="000000"/>
            </a:solidFill>
            <a:prstDash val="solid"/>
            <a:round/>
            <a:headEnd len="med" w="med" type="none"/>
            <a:tailEnd len="med" w="med" type="triangle"/>
          </a:ln>
        </p:spPr>
      </p:cxnSp>
      <p:cxnSp>
        <p:nvCxnSpPr>
          <p:cNvPr id="513" name="Google Shape;513;p42"/>
          <p:cNvCxnSpPr>
            <a:stCxn id="414" idx="0"/>
            <a:endCxn id="486" idx="2"/>
          </p:cNvCxnSpPr>
          <p:nvPr/>
        </p:nvCxnSpPr>
        <p:spPr>
          <a:xfrm rot="10800000">
            <a:off x="6657088" y="2217375"/>
            <a:ext cx="8400" cy="1098300"/>
          </a:xfrm>
          <a:prstGeom prst="straightConnector1">
            <a:avLst/>
          </a:prstGeom>
          <a:noFill/>
          <a:ln cap="flat" cmpd="sng" w="19050">
            <a:solidFill>
              <a:srgbClr val="000000"/>
            </a:solidFill>
            <a:prstDash val="solid"/>
            <a:round/>
            <a:headEnd len="med" w="med" type="none"/>
            <a:tailEnd len="med" w="med" type="triangle"/>
          </a:ln>
        </p:spPr>
      </p:cxnSp>
      <p:cxnSp>
        <p:nvCxnSpPr>
          <p:cNvPr id="514" name="Google Shape;514;p42"/>
          <p:cNvCxnSpPr>
            <a:stCxn id="420" idx="0"/>
            <a:endCxn id="498" idx="2"/>
          </p:cNvCxnSpPr>
          <p:nvPr/>
        </p:nvCxnSpPr>
        <p:spPr>
          <a:xfrm rot="10800000">
            <a:off x="7672622" y="2217375"/>
            <a:ext cx="6600" cy="1098300"/>
          </a:xfrm>
          <a:prstGeom prst="straightConnector1">
            <a:avLst/>
          </a:prstGeom>
          <a:noFill/>
          <a:ln cap="flat" cmpd="sng" w="19050">
            <a:solidFill>
              <a:srgbClr val="000000"/>
            </a:solidFill>
            <a:prstDash val="solid"/>
            <a:round/>
            <a:headEnd len="med" w="med" type="none"/>
            <a:tailEnd len="med" w="med" type="triangle"/>
          </a:ln>
        </p:spPr>
      </p:cxnSp>
      <p:cxnSp>
        <p:nvCxnSpPr>
          <p:cNvPr id="515" name="Google Shape;515;p42"/>
          <p:cNvCxnSpPr>
            <a:stCxn id="433" idx="0"/>
            <a:endCxn id="462" idx="3"/>
          </p:cNvCxnSpPr>
          <p:nvPr/>
        </p:nvCxnSpPr>
        <p:spPr>
          <a:xfrm rot="10800000">
            <a:off x="4787740" y="1233930"/>
            <a:ext cx="435600" cy="1006500"/>
          </a:xfrm>
          <a:prstGeom prst="straightConnector1">
            <a:avLst/>
          </a:prstGeom>
          <a:noFill/>
          <a:ln cap="flat" cmpd="sng" w="19050">
            <a:solidFill>
              <a:srgbClr val="000000"/>
            </a:solidFill>
            <a:prstDash val="solid"/>
            <a:round/>
            <a:headEnd len="med" w="med" type="none"/>
            <a:tailEnd len="med" w="med" type="triangle"/>
          </a:ln>
        </p:spPr>
      </p:cxnSp>
      <p:cxnSp>
        <p:nvCxnSpPr>
          <p:cNvPr id="516" name="Google Shape;516;p42"/>
          <p:cNvCxnSpPr>
            <a:stCxn id="440" idx="0"/>
            <a:endCxn id="474" idx="3"/>
          </p:cNvCxnSpPr>
          <p:nvPr/>
        </p:nvCxnSpPr>
        <p:spPr>
          <a:xfrm rot="10800000">
            <a:off x="5824950" y="1233855"/>
            <a:ext cx="390000" cy="1006500"/>
          </a:xfrm>
          <a:prstGeom prst="straightConnector1">
            <a:avLst/>
          </a:prstGeom>
          <a:noFill/>
          <a:ln cap="flat" cmpd="sng" w="19050">
            <a:solidFill>
              <a:srgbClr val="000000"/>
            </a:solidFill>
            <a:prstDash val="solid"/>
            <a:round/>
            <a:headEnd len="med" w="med" type="none"/>
            <a:tailEnd len="med" w="med" type="triangle"/>
          </a:ln>
        </p:spPr>
      </p:cxnSp>
      <p:cxnSp>
        <p:nvCxnSpPr>
          <p:cNvPr id="517" name="Google Shape;517;p42"/>
          <p:cNvCxnSpPr>
            <a:stCxn id="447" idx="0"/>
            <a:endCxn id="486" idx="3"/>
          </p:cNvCxnSpPr>
          <p:nvPr/>
        </p:nvCxnSpPr>
        <p:spPr>
          <a:xfrm rot="10800000">
            <a:off x="6857625" y="1233855"/>
            <a:ext cx="348900" cy="1006500"/>
          </a:xfrm>
          <a:prstGeom prst="straightConnector1">
            <a:avLst/>
          </a:prstGeom>
          <a:noFill/>
          <a:ln cap="flat" cmpd="sng" w="19050">
            <a:solidFill>
              <a:srgbClr val="000000"/>
            </a:solidFill>
            <a:prstDash val="solid"/>
            <a:round/>
            <a:headEnd len="med" w="med" type="none"/>
            <a:tailEnd len="med" w="med" type="triangle"/>
          </a:ln>
        </p:spPr>
      </p:cxnSp>
      <p:cxnSp>
        <p:nvCxnSpPr>
          <p:cNvPr id="518" name="Google Shape;518;p42"/>
          <p:cNvCxnSpPr>
            <a:stCxn id="453" idx="0"/>
            <a:endCxn id="498" idx="3"/>
          </p:cNvCxnSpPr>
          <p:nvPr/>
        </p:nvCxnSpPr>
        <p:spPr>
          <a:xfrm rot="10800000">
            <a:off x="7873350" y="1233855"/>
            <a:ext cx="372900" cy="1006500"/>
          </a:xfrm>
          <a:prstGeom prst="straightConnector1">
            <a:avLst/>
          </a:prstGeom>
          <a:noFill/>
          <a:ln cap="flat" cmpd="sng" w="19050">
            <a:solidFill>
              <a:srgbClr val="000000"/>
            </a:solidFill>
            <a:prstDash val="solid"/>
            <a:round/>
            <a:headEnd len="med" w="med" type="none"/>
            <a:tailEnd len="med" w="med" type="triangle"/>
          </a:ln>
        </p:spPr>
      </p:cxnSp>
      <p:sp>
        <p:nvSpPr>
          <p:cNvPr id="519" name="Google Shape;519;p42"/>
          <p:cNvSpPr txBox="1"/>
          <p:nvPr/>
        </p:nvSpPr>
        <p:spPr>
          <a:xfrm>
            <a:off x="235100" y="1099900"/>
            <a:ext cx="3858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Forward RNN:</a:t>
            </a:r>
            <a:endParaRPr sz="15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Backward RNN:</a:t>
            </a:r>
            <a:endParaRPr sz="15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Concatenated hidden states:</a:t>
            </a:r>
            <a:endParaRPr sz="15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Note that this “RNN” can refer to vanilla RNN or LSTM or GRU.  Also note that a </a:t>
            </a:r>
            <a:r>
              <a:rPr b="1" lang="en" sz="1300">
                <a:latin typeface="Open Sans"/>
                <a:ea typeface="Open Sans"/>
                <a:cs typeface="Open Sans"/>
                <a:sym typeface="Open Sans"/>
              </a:rPr>
              <a:t>bidirectional arrow</a:t>
            </a:r>
            <a:r>
              <a:rPr lang="en" sz="1300">
                <a:latin typeface="Open Sans"/>
                <a:ea typeface="Open Sans"/>
                <a:cs typeface="Open Sans"/>
                <a:sym typeface="Open Sans"/>
              </a:rPr>
              <a:t> is used instead to simplify the diagram.</a:t>
            </a:r>
            <a:endParaRPr sz="1300">
              <a:latin typeface="Open Sans"/>
              <a:ea typeface="Open Sans"/>
              <a:cs typeface="Open Sans"/>
              <a:sym typeface="Open Sans"/>
            </a:endParaRPr>
          </a:p>
        </p:txBody>
      </p:sp>
      <p:pic>
        <p:nvPicPr>
          <p:cNvPr descr="\overrightarrow{\mathbf{h}}^{(t)} = \text{RNN}_{\text{FW}}(\overrightarrow{\mathbf{h}}^{(t-1)}, \mathbf{x}^{(t)})" id="520" name="Google Shape;520;p42"/>
          <p:cNvPicPr preferRelativeResize="0"/>
          <p:nvPr/>
        </p:nvPicPr>
        <p:blipFill>
          <a:blip r:embed="rId3">
            <a:alphaModFix/>
          </a:blip>
          <a:stretch>
            <a:fillRect/>
          </a:stretch>
        </p:blipFill>
        <p:spPr>
          <a:xfrm>
            <a:off x="333125" y="1524655"/>
            <a:ext cx="2733659" cy="329184"/>
          </a:xfrm>
          <a:prstGeom prst="rect">
            <a:avLst/>
          </a:prstGeom>
          <a:noFill/>
          <a:ln>
            <a:noFill/>
          </a:ln>
        </p:spPr>
      </p:pic>
      <p:pic>
        <p:nvPicPr>
          <p:cNvPr descr="\overleftarrow{\mathbf{h}}^{(t)} = \text{RNN}_{\text{BW}}(\overleftarrow{\mathbf{h}}^{(t+1)}, \mathbf{x}^{(t)})" id="521" name="Google Shape;521;p42"/>
          <p:cNvPicPr preferRelativeResize="0"/>
          <p:nvPr/>
        </p:nvPicPr>
        <p:blipFill>
          <a:blip r:embed="rId4">
            <a:alphaModFix/>
          </a:blip>
          <a:stretch>
            <a:fillRect/>
          </a:stretch>
        </p:blipFill>
        <p:spPr>
          <a:xfrm>
            <a:off x="311300" y="2408655"/>
            <a:ext cx="2732226" cy="329184"/>
          </a:xfrm>
          <a:prstGeom prst="rect">
            <a:avLst/>
          </a:prstGeom>
          <a:noFill/>
          <a:ln>
            <a:noFill/>
          </a:ln>
        </p:spPr>
      </p:pic>
      <p:pic>
        <p:nvPicPr>
          <p:cNvPr descr="\mathbf{h}^{(t)} =[\overrightarrow{\mathbf{h}}^{(t)};\overleftarrow{\mathbf{h}}^{(t)}]" id="522" name="Google Shape;522;p42"/>
          <p:cNvPicPr preferRelativeResize="0"/>
          <p:nvPr/>
        </p:nvPicPr>
        <p:blipFill>
          <a:blip r:embed="rId5">
            <a:alphaModFix/>
          </a:blip>
          <a:stretch>
            <a:fillRect/>
          </a:stretch>
        </p:blipFill>
        <p:spPr>
          <a:xfrm>
            <a:off x="333125" y="3221150"/>
            <a:ext cx="1684324" cy="3291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Bidirectional RNNs</a:t>
            </a:r>
            <a:endParaRPr sz="2600"/>
          </a:p>
        </p:txBody>
      </p:sp>
      <p:sp>
        <p:nvSpPr>
          <p:cNvPr id="528" name="Google Shape;528;p43"/>
          <p:cNvSpPr txBox="1"/>
          <p:nvPr>
            <p:ph idx="1" type="body"/>
          </p:nvPr>
        </p:nvSpPr>
        <p:spPr>
          <a:xfrm>
            <a:off x="228600" y="1085850"/>
            <a:ext cx="8133300" cy="16872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Bidirectional RNN should always be used when possible</a:t>
            </a:r>
            <a:endParaRPr sz="1500"/>
          </a:p>
          <a:p>
            <a:pPr indent="-323850" lvl="0" marL="457200" rtl="0" algn="l">
              <a:spcBef>
                <a:spcPts val="0"/>
              </a:spcBef>
              <a:spcAft>
                <a:spcPts val="0"/>
              </a:spcAft>
              <a:buSzPts val="1500"/>
              <a:buChar char="●"/>
            </a:pPr>
            <a:r>
              <a:rPr lang="en" sz="1500"/>
              <a:t>Note that bidirectional RNN are ONLY applicable if you have access to the </a:t>
            </a:r>
            <a:r>
              <a:rPr b="1" lang="en" sz="1500"/>
              <a:t>entire input sequence</a:t>
            </a:r>
            <a:endParaRPr b="1" sz="1500"/>
          </a:p>
          <a:p>
            <a:pPr indent="-323850" lvl="1" marL="914400" rtl="0" algn="l">
              <a:spcBef>
                <a:spcPts val="0"/>
              </a:spcBef>
              <a:spcAft>
                <a:spcPts val="0"/>
              </a:spcAft>
              <a:buSzPts val="1500"/>
              <a:buChar char="○"/>
            </a:pPr>
            <a:r>
              <a:rPr lang="en" sz="1500"/>
              <a:t>For example, </a:t>
            </a:r>
            <a:r>
              <a:rPr b="1" lang="en" sz="1500"/>
              <a:t>not applicable to LM</a:t>
            </a:r>
            <a:r>
              <a:rPr lang="en" sz="1500"/>
              <a:t>, because LM only have left context</a:t>
            </a:r>
            <a:endParaRPr sz="1500"/>
          </a:p>
        </p:txBody>
      </p:sp>
      <p:sp>
        <p:nvSpPr>
          <p:cNvPr id="529" name="Google Shape;529;p43"/>
          <p:cNvSpPr txBox="1"/>
          <p:nvPr/>
        </p:nvSpPr>
        <p:spPr>
          <a:xfrm>
            <a:off x="222150" y="2343150"/>
            <a:ext cx="83244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60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For example, </a:t>
            </a:r>
            <a:r>
              <a:rPr b="1" lang="en" sz="1500">
                <a:solidFill>
                  <a:schemeClr val="dk1"/>
                </a:solidFill>
                <a:latin typeface="Open Sans"/>
                <a:ea typeface="Open Sans"/>
                <a:cs typeface="Open Sans"/>
                <a:sym typeface="Open Sans"/>
              </a:rPr>
              <a:t>BERT </a:t>
            </a:r>
            <a:r>
              <a:rPr lang="en" sz="1500">
                <a:solidFill>
                  <a:schemeClr val="dk1"/>
                </a:solidFill>
                <a:latin typeface="Open Sans"/>
                <a:ea typeface="Open Sans"/>
                <a:cs typeface="Open Sans"/>
                <a:sym typeface="Open Sans"/>
              </a:rPr>
              <a:t>(Bidirectional Encoder Representations from Transformers) is a powerful </a:t>
            </a:r>
            <a:r>
              <a:rPr b="1" lang="en" sz="1500">
                <a:solidFill>
                  <a:schemeClr val="dk1"/>
                </a:solidFill>
                <a:latin typeface="Open Sans"/>
                <a:ea typeface="Open Sans"/>
                <a:cs typeface="Open Sans"/>
                <a:sym typeface="Open Sans"/>
              </a:rPr>
              <a:t>pretrained contextual representation system built on bidirectionality</a:t>
            </a:r>
            <a:r>
              <a:rPr lang="en" sz="1500">
                <a:solidFill>
                  <a:schemeClr val="dk1"/>
                </a:solidFill>
                <a:latin typeface="Open Sans"/>
                <a:ea typeface="Open Sans"/>
                <a:cs typeface="Open Sans"/>
                <a:sym typeface="Open Sans"/>
              </a:rPr>
              <a:t>.</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Coming up in our future lectures!</a:t>
            </a:r>
            <a:endParaRPr sz="15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Multi-layer</a:t>
            </a:r>
            <a:r>
              <a:rPr lang="en" sz="2600"/>
              <a:t> RNNs (Stacked RNNs)</a:t>
            </a:r>
            <a:endParaRPr sz="2600"/>
          </a:p>
        </p:txBody>
      </p:sp>
      <p:grpSp>
        <p:nvGrpSpPr>
          <p:cNvPr id="535" name="Google Shape;535;p44"/>
          <p:cNvGrpSpPr/>
          <p:nvPr/>
        </p:nvGrpSpPr>
        <p:grpSpPr>
          <a:xfrm>
            <a:off x="3755611" y="3498343"/>
            <a:ext cx="4057196" cy="1137689"/>
            <a:chOff x="2383995" y="3273128"/>
            <a:chExt cx="4588551" cy="1286687"/>
          </a:xfrm>
        </p:grpSpPr>
        <p:grpSp>
          <p:nvGrpSpPr>
            <p:cNvPr id="536" name="Google Shape;536;p44"/>
            <p:cNvGrpSpPr/>
            <p:nvPr/>
          </p:nvGrpSpPr>
          <p:grpSpPr>
            <a:xfrm>
              <a:off x="2383995" y="3273128"/>
              <a:ext cx="3490143" cy="1286687"/>
              <a:chOff x="2637618" y="2455258"/>
              <a:chExt cx="4556918" cy="1877553"/>
            </a:xfrm>
          </p:grpSpPr>
          <p:grpSp>
            <p:nvGrpSpPr>
              <p:cNvPr id="537" name="Google Shape;537;p44"/>
              <p:cNvGrpSpPr/>
              <p:nvPr/>
            </p:nvGrpSpPr>
            <p:grpSpPr>
              <a:xfrm>
                <a:off x="2637618" y="2455258"/>
                <a:ext cx="471868" cy="1237653"/>
                <a:chOff x="2256675" y="2302925"/>
                <a:chExt cx="283200" cy="742800"/>
              </a:xfrm>
            </p:grpSpPr>
            <p:sp>
              <p:nvSpPr>
                <p:cNvPr id="538" name="Google Shape;538;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44"/>
              <p:cNvGrpSpPr/>
              <p:nvPr/>
            </p:nvGrpSpPr>
            <p:grpSpPr>
              <a:xfrm>
                <a:off x="4042668" y="2455258"/>
                <a:ext cx="471868" cy="1237653"/>
                <a:chOff x="2256675" y="2302925"/>
                <a:chExt cx="283200" cy="742800"/>
              </a:xfrm>
            </p:grpSpPr>
            <p:sp>
              <p:nvSpPr>
                <p:cNvPr id="544" name="Google Shape;544;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44"/>
              <p:cNvGrpSpPr/>
              <p:nvPr/>
            </p:nvGrpSpPr>
            <p:grpSpPr>
              <a:xfrm>
                <a:off x="5351068" y="2455258"/>
                <a:ext cx="471868" cy="1237653"/>
                <a:chOff x="2256675" y="2302925"/>
                <a:chExt cx="283200" cy="742800"/>
              </a:xfrm>
            </p:grpSpPr>
            <p:sp>
              <p:nvSpPr>
                <p:cNvPr id="550" name="Google Shape;550;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44"/>
              <p:cNvGrpSpPr/>
              <p:nvPr/>
            </p:nvGrpSpPr>
            <p:grpSpPr>
              <a:xfrm>
                <a:off x="6722668" y="2455258"/>
                <a:ext cx="471868" cy="1237653"/>
                <a:chOff x="2256675" y="2302925"/>
                <a:chExt cx="283200" cy="742800"/>
              </a:xfrm>
            </p:grpSpPr>
            <p:sp>
              <p:nvSpPr>
                <p:cNvPr id="556" name="Google Shape;556;p44"/>
                <p:cNvSpPr/>
                <p:nvPr/>
              </p:nvSpPr>
              <p:spPr>
                <a:xfrm>
                  <a:off x="2256675" y="2302925"/>
                  <a:ext cx="283200" cy="74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1" name="Google Shape;561;p44"/>
              <p:cNvCxnSpPr>
                <a:stCxn id="538" idx="3"/>
                <a:endCxn id="544"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562" name="Google Shape;562;p44"/>
              <p:cNvCxnSpPr>
                <a:stCxn id="544" idx="3"/>
                <a:endCxn id="550"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563" name="Google Shape;563;p44"/>
              <p:cNvCxnSpPr>
                <a:stCxn id="550" idx="3"/>
                <a:endCxn id="556"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cxnSp>
            <p:nvCxnSpPr>
              <p:cNvPr id="564" name="Google Shape;564;p44"/>
              <p:cNvCxnSpPr>
                <a:endCxn id="538"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565" name="Google Shape;565;p44"/>
              <p:cNvCxnSpPr>
                <a:endCxn id="544" idx="2"/>
              </p:cNvCxnSpPr>
              <p:nvPr/>
            </p:nvCxnSpPr>
            <p:spPr>
              <a:xfrm rot="10800000">
                <a:off x="4278602"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566" name="Google Shape;566;p44"/>
              <p:cNvCxnSpPr>
                <a:endCxn id="550" idx="2"/>
              </p:cNvCxnSpPr>
              <p:nvPr/>
            </p:nvCxnSpPr>
            <p:spPr>
              <a:xfrm rot="10800000">
                <a:off x="5587002"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567" name="Google Shape;567;p44"/>
              <p:cNvCxnSpPr>
                <a:endCxn id="556" idx="2"/>
              </p:cNvCxnSpPr>
              <p:nvPr/>
            </p:nvCxnSpPr>
            <p:spPr>
              <a:xfrm rot="10800000">
                <a:off x="6958602" y="3692911"/>
                <a:ext cx="0" cy="626400"/>
              </a:xfrm>
              <a:prstGeom prst="straightConnector1">
                <a:avLst/>
              </a:prstGeom>
              <a:noFill/>
              <a:ln cap="flat" cmpd="sng" w="19050">
                <a:solidFill>
                  <a:srgbClr val="000000"/>
                </a:solidFill>
                <a:prstDash val="solid"/>
                <a:round/>
                <a:headEnd len="med" w="med" type="none"/>
                <a:tailEnd len="med" w="med" type="triangle"/>
              </a:ln>
            </p:spPr>
          </p:cxnSp>
        </p:grpSp>
        <p:grpSp>
          <p:nvGrpSpPr>
            <p:cNvPr id="568" name="Google Shape;568;p44"/>
            <p:cNvGrpSpPr/>
            <p:nvPr/>
          </p:nvGrpSpPr>
          <p:grpSpPr>
            <a:xfrm>
              <a:off x="5874138" y="3273128"/>
              <a:ext cx="1098407" cy="1277536"/>
              <a:chOff x="5760429" y="2455258"/>
              <a:chExt cx="1434139" cy="1864200"/>
            </a:xfrm>
          </p:grpSpPr>
          <p:sp>
            <p:nvSpPr>
              <p:cNvPr id="569" name="Google Shape;569;p44"/>
              <p:cNvSpPr/>
              <p:nvPr/>
            </p:nvSpPr>
            <p:spPr>
              <a:xfrm>
                <a:off x="6722668" y="2455258"/>
                <a:ext cx="471900" cy="1237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44"/>
              <p:cNvCxnSpPr>
                <a:stCxn id="556" idx="3"/>
                <a:endCxn id="569" idx="1"/>
              </p:cNvCxnSpPr>
              <p:nvPr/>
            </p:nvCxnSpPr>
            <p:spPr>
              <a:xfrm>
                <a:off x="5760429" y="3074085"/>
                <a:ext cx="962100" cy="0"/>
              </a:xfrm>
              <a:prstGeom prst="straightConnector1">
                <a:avLst/>
              </a:prstGeom>
              <a:noFill/>
              <a:ln cap="flat" cmpd="sng" w="19050">
                <a:solidFill>
                  <a:srgbClr val="000000"/>
                </a:solidFill>
                <a:prstDash val="solid"/>
                <a:round/>
                <a:headEnd len="med" w="med" type="none"/>
                <a:tailEnd len="med" w="med" type="triangle"/>
              </a:ln>
            </p:spPr>
          </p:cxnSp>
          <p:cxnSp>
            <p:nvCxnSpPr>
              <p:cNvPr id="571" name="Google Shape;571;p44"/>
              <p:cNvCxnSpPr>
                <a:endCxn id="569" idx="2"/>
              </p:cNvCxnSpPr>
              <p:nvPr/>
            </p:nvCxnSpPr>
            <p:spPr>
              <a:xfrm rot="10800000">
                <a:off x="6958618" y="3693058"/>
                <a:ext cx="0" cy="626400"/>
              </a:xfrm>
              <a:prstGeom prst="straightConnector1">
                <a:avLst/>
              </a:prstGeom>
              <a:noFill/>
              <a:ln cap="flat" cmpd="sng" w="19050">
                <a:solidFill>
                  <a:srgbClr val="000000"/>
                </a:solidFill>
                <a:prstDash val="solid"/>
                <a:round/>
                <a:headEnd len="med" w="med" type="none"/>
                <a:tailEnd len="med" w="med" type="triangle"/>
              </a:ln>
            </p:spPr>
          </p:cxnSp>
        </p:grpSp>
      </p:grpSp>
      <p:grpSp>
        <p:nvGrpSpPr>
          <p:cNvPr id="572" name="Google Shape;572;p44"/>
          <p:cNvGrpSpPr/>
          <p:nvPr/>
        </p:nvGrpSpPr>
        <p:grpSpPr>
          <a:xfrm>
            <a:off x="7582362" y="3564443"/>
            <a:ext cx="150641" cy="597582"/>
            <a:chOff x="2335495" y="2368444"/>
            <a:chExt cx="133500" cy="591900"/>
          </a:xfrm>
        </p:grpSpPr>
        <p:sp>
          <p:nvSpPr>
            <p:cNvPr id="573" name="Google Shape;573;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44"/>
          <p:cNvGrpSpPr/>
          <p:nvPr/>
        </p:nvGrpSpPr>
        <p:grpSpPr>
          <a:xfrm>
            <a:off x="3755611" y="2352952"/>
            <a:ext cx="4057196" cy="1137689"/>
            <a:chOff x="2383995" y="3273128"/>
            <a:chExt cx="4588551" cy="1286687"/>
          </a:xfrm>
        </p:grpSpPr>
        <p:grpSp>
          <p:nvGrpSpPr>
            <p:cNvPr id="578" name="Google Shape;578;p44"/>
            <p:cNvGrpSpPr/>
            <p:nvPr/>
          </p:nvGrpSpPr>
          <p:grpSpPr>
            <a:xfrm>
              <a:off x="2383995" y="3273128"/>
              <a:ext cx="3490143" cy="1286687"/>
              <a:chOff x="2637618" y="2455258"/>
              <a:chExt cx="4556918" cy="1877553"/>
            </a:xfrm>
          </p:grpSpPr>
          <p:grpSp>
            <p:nvGrpSpPr>
              <p:cNvPr id="579" name="Google Shape;579;p44"/>
              <p:cNvGrpSpPr/>
              <p:nvPr/>
            </p:nvGrpSpPr>
            <p:grpSpPr>
              <a:xfrm>
                <a:off x="2637618" y="2455258"/>
                <a:ext cx="471868" cy="1237653"/>
                <a:chOff x="2256675" y="2302925"/>
                <a:chExt cx="283200" cy="742800"/>
              </a:xfrm>
            </p:grpSpPr>
            <p:sp>
              <p:nvSpPr>
                <p:cNvPr id="580" name="Google Shape;580;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44"/>
              <p:cNvGrpSpPr/>
              <p:nvPr/>
            </p:nvGrpSpPr>
            <p:grpSpPr>
              <a:xfrm>
                <a:off x="4042668" y="2455258"/>
                <a:ext cx="471868" cy="1237653"/>
                <a:chOff x="2256675" y="2302925"/>
                <a:chExt cx="283200" cy="742800"/>
              </a:xfrm>
            </p:grpSpPr>
            <p:sp>
              <p:nvSpPr>
                <p:cNvPr id="586" name="Google Shape;586;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44"/>
              <p:cNvGrpSpPr/>
              <p:nvPr/>
            </p:nvGrpSpPr>
            <p:grpSpPr>
              <a:xfrm>
                <a:off x="5351068" y="2455258"/>
                <a:ext cx="471868" cy="1237653"/>
                <a:chOff x="2256675" y="2302925"/>
                <a:chExt cx="283200" cy="742800"/>
              </a:xfrm>
            </p:grpSpPr>
            <p:sp>
              <p:nvSpPr>
                <p:cNvPr id="592" name="Google Shape;592;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44"/>
              <p:cNvGrpSpPr/>
              <p:nvPr/>
            </p:nvGrpSpPr>
            <p:grpSpPr>
              <a:xfrm>
                <a:off x="6722668" y="2455258"/>
                <a:ext cx="471868" cy="1237653"/>
                <a:chOff x="2256675" y="2302925"/>
                <a:chExt cx="283200" cy="742800"/>
              </a:xfrm>
            </p:grpSpPr>
            <p:sp>
              <p:nvSpPr>
                <p:cNvPr id="598" name="Google Shape;598;p44"/>
                <p:cNvSpPr/>
                <p:nvPr/>
              </p:nvSpPr>
              <p:spPr>
                <a:xfrm>
                  <a:off x="2256675" y="2302925"/>
                  <a:ext cx="283200" cy="74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3" name="Google Shape;603;p44"/>
              <p:cNvCxnSpPr>
                <a:stCxn id="580" idx="3"/>
                <a:endCxn id="586"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604" name="Google Shape;604;p44"/>
              <p:cNvCxnSpPr>
                <a:stCxn id="586" idx="3"/>
                <a:endCxn id="592"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605" name="Google Shape;605;p44"/>
              <p:cNvCxnSpPr>
                <a:stCxn id="592" idx="3"/>
                <a:endCxn id="598"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cxnSp>
            <p:nvCxnSpPr>
              <p:cNvPr id="606" name="Google Shape;606;p44"/>
              <p:cNvCxnSpPr>
                <a:endCxn id="580"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607" name="Google Shape;607;p44"/>
              <p:cNvCxnSpPr>
                <a:endCxn id="586" idx="2"/>
              </p:cNvCxnSpPr>
              <p:nvPr/>
            </p:nvCxnSpPr>
            <p:spPr>
              <a:xfrm rot="10800000">
                <a:off x="4278602"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608" name="Google Shape;608;p44"/>
              <p:cNvCxnSpPr>
                <a:endCxn id="592" idx="2"/>
              </p:cNvCxnSpPr>
              <p:nvPr/>
            </p:nvCxnSpPr>
            <p:spPr>
              <a:xfrm rot="10800000">
                <a:off x="5587002"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609" name="Google Shape;609;p44"/>
              <p:cNvCxnSpPr>
                <a:endCxn id="598" idx="2"/>
              </p:cNvCxnSpPr>
              <p:nvPr/>
            </p:nvCxnSpPr>
            <p:spPr>
              <a:xfrm rot="10800000">
                <a:off x="6958602" y="3692911"/>
                <a:ext cx="0" cy="626400"/>
              </a:xfrm>
              <a:prstGeom prst="straightConnector1">
                <a:avLst/>
              </a:prstGeom>
              <a:noFill/>
              <a:ln cap="flat" cmpd="sng" w="19050">
                <a:solidFill>
                  <a:srgbClr val="000000"/>
                </a:solidFill>
                <a:prstDash val="solid"/>
                <a:round/>
                <a:headEnd len="med" w="med" type="none"/>
                <a:tailEnd len="med" w="med" type="triangle"/>
              </a:ln>
            </p:spPr>
          </p:cxnSp>
        </p:grpSp>
        <p:grpSp>
          <p:nvGrpSpPr>
            <p:cNvPr id="610" name="Google Shape;610;p44"/>
            <p:cNvGrpSpPr/>
            <p:nvPr/>
          </p:nvGrpSpPr>
          <p:grpSpPr>
            <a:xfrm>
              <a:off x="5874138" y="3273128"/>
              <a:ext cx="1098407" cy="1277536"/>
              <a:chOff x="5760429" y="2455258"/>
              <a:chExt cx="1434139" cy="1864200"/>
            </a:xfrm>
          </p:grpSpPr>
          <p:sp>
            <p:nvSpPr>
              <p:cNvPr id="611" name="Google Shape;611;p44"/>
              <p:cNvSpPr/>
              <p:nvPr/>
            </p:nvSpPr>
            <p:spPr>
              <a:xfrm>
                <a:off x="6722668" y="2455258"/>
                <a:ext cx="471900" cy="1237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2" name="Google Shape;612;p44"/>
              <p:cNvCxnSpPr>
                <a:stCxn id="598" idx="3"/>
                <a:endCxn id="611" idx="1"/>
              </p:cNvCxnSpPr>
              <p:nvPr/>
            </p:nvCxnSpPr>
            <p:spPr>
              <a:xfrm>
                <a:off x="5760429" y="3074085"/>
                <a:ext cx="962100" cy="0"/>
              </a:xfrm>
              <a:prstGeom prst="straightConnector1">
                <a:avLst/>
              </a:prstGeom>
              <a:noFill/>
              <a:ln cap="flat" cmpd="sng" w="19050">
                <a:solidFill>
                  <a:srgbClr val="000000"/>
                </a:solidFill>
                <a:prstDash val="solid"/>
                <a:round/>
                <a:headEnd len="med" w="med" type="none"/>
                <a:tailEnd len="med" w="med" type="triangle"/>
              </a:ln>
            </p:spPr>
          </p:cxnSp>
          <p:cxnSp>
            <p:nvCxnSpPr>
              <p:cNvPr id="613" name="Google Shape;613;p44"/>
              <p:cNvCxnSpPr>
                <a:endCxn id="611" idx="2"/>
              </p:cNvCxnSpPr>
              <p:nvPr/>
            </p:nvCxnSpPr>
            <p:spPr>
              <a:xfrm rot="10800000">
                <a:off x="6958618" y="3693058"/>
                <a:ext cx="0" cy="626400"/>
              </a:xfrm>
              <a:prstGeom prst="straightConnector1">
                <a:avLst/>
              </a:prstGeom>
              <a:noFill/>
              <a:ln cap="flat" cmpd="sng" w="19050">
                <a:solidFill>
                  <a:srgbClr val="000000"/>
                </a:solidFill>
                <a:prstDash val="solid"/>
                <a:round/>
                <a:headEnd len="med" w="med" type="none"/>
                <a:tailEnd len="med" w="med" type="triangle"/>
              </a:ln>
            </p:spPr>
          </p:cxnSp>
        </p:grpSp>
      </p:grpSp>
      <p:grpSp>
        <p:nvGrpSpPr>
          <p:cNvPr id="614" name="Google Shape;614;p44"/>
          <p:cNvGrpSpPr/>
          <p:nvPr/>
        </p:nvGrpSpPr>
        <p:grpSpPr>
          <a:xfrm>
            <a:off x="7582362" y="2419053"/>
            <a:ext cx="150641" cy="597582"/>
            <a:chOff x="2335495" y="2368444"/>
            <a:chExt cx="133500" cy="591900"/>
          </a:xfrm>
        </p:grpSpPr>
        <p:sp>
          <p:nvSpPr>
            <p:cNvPr id="615" name="Google Shape;615;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44"/>
          <p:cNvGrpSpPr/>
          <p:nvPr/>
        </p:nvGrpSpPr>
        <p:grpSpPr>
          <a:xfrm>
            <a:off x="3755611" y="1207562"/>
            <a:ext cx="4057196" cy="1137689"/>
            <a:chOff x="2383995" y="3273128"/>
            <a:chExt cx="4588551" cy="1286687"/>
          </a:xfrm>
        </p:grpSpPr>
        <p:grpSp>
          <p:nvGrpSpPr>
            <p:cNvPr id="620" name="Google Shape;620;p44"/>
            <p:cNvGrpSpPr/>
            <p:nvPr/>
          </p:nvGrpSpPr>
          <p:grpSpPr>
            <a:xfrm>
              <a:off x="2383995" y="3273128"/>
              <a:ext cx="3490143" cy="1286687"/>
              <a:chOff x="2637618" y="2455258"/>
              <a:chExt cx="4556918" cy="1877553"/>
            </a:xfrm>
          </p:grpSpPr>
          <p:grpSp>
            <p:nvGrpSpPr>
              <p:cNvPr id="621" name="Google Shape;621;p44"/>
              <p:cNvGrpSpPr/>
              <p:nvPr/>
            </p:nvGrpSpPr>
            <p:grpSpPr>
              <a:xfrm>
                <a:off x="2637618" y="2455258"/>
                <a:ext cx="471868" cy="1237653"/>
                <a:chOff x="2256675" y="2302925"/>
                <a:chExt cx="283200" cy="742800"/>
              </a:xfrm>
            </p:grpSpPr>
            <p:sp>
              <p:nvSpPr>
                <p:cNvPr id="622" name="Google Shape;622;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44"/>
              <p:cNvGrpSpPr/>
              <p:nvPr/>
            </p:nvGrpSpPr>
            <p:grpSpPr>
              <a:xfrm>
                <a:off x="4042668" y="2455258"/>
                <a:ext cx="471868" cy="1237653"/>
                <a:chOff x="2256675" y="2302925"/>
                <a:chExt cx="283200" cy="742800"/>
              </a:xfrm>
            </p:grpSpPr>
            <p:sp>
              <p:nvSpPr>
                <p:cNvPr id="628" name="Google Shape;628;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44"/>
              <p:cNvGrpSpPr/>
              <p:nvPr/>
            </p:nvGrpSpPr>
            <p:grpSpPr>
              <a:xfrm>
                <a:off x="5351068" y="2455258"/>
                <a:ext cx="471868" cy="1237653"/>
                <a:chOff x="2256675" y="2302925"/>
                <a:chExt cx="283200" cy="742800"/>
              </a:xfrm>
            </p:grpSpPr>
            <p:sp>
              <p:nvSpPr>
                <p:cNvPr id="634" name="Google Shape;634;p44"/>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44"/>
              <p:cNvGrpSpPr/>
              <p:nvPr/>
            </p:nvGrpSpPr>
            <p:grpSpPr>
              <a:xfrm>
                <a:off x="6722668" y="2455258"/>
                <a:ext cx="471868" cy="1237653"/>
                <a:chOff x="2256675" y="2302925"/>
                <a:chExt cx="283200" cy="742800"/>
              </a:xfrm>
            </p:grpSpPr>
            <p:sp>
              <p:nvSpPr>
                <p:cNvPr id="640" name="Google Shape;640;p44"/>
                <p:cNvSpPr/>
                <p:nvPr/>
              </p:nvSpPr>
              <p:spPr>
                <a:xfrm>
                  <a:off x="2256675" y="2302925"/>
                  <a:ext cx="283200" cy="74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5" name="Google Shape;645;p44"/>
              <p:cNvCxnSpPr>
                <a:stCxn id="622" idx="3"/>
                <a:endCxn id="628"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646" name="Google Shape;646;p44"/>
              <p:cNvCxnSpPr>
                <a:stCxn id="628" idx="3"/>
                <a:endCxn id="634"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647" name="Google Shape;647;p44"/>
              <p:cNvCxnSpPr>
                <a:stCxn id="634" idx="3"/>
                <a:endCxn id="640"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cxnSp>
            <p:nvCxnSpPr>
              <p:cNvPr id="648" name="Google Shape;648;p44"/>
              <p:cNvCxnSpPr>
                <a:endCxn id="622" idx="2"/>
              </p:cNvCxnSpPr>
              <p:nvPr/>
            </p:nvCxnSpPr>
            <p:spPr>
              <a:xfrm rot="10800000">
                <a:off x="2873552" y="3692911"/>
                <a:ext cx="0" cy="633300"/>
              </a:xfrm>
              <a:prstGeom prst="straightConnector1">
                <a:avLst/>
              </a:prstGeom>
              <a:noFill/>
              <a:ln cap="flat" cmpd="sng" w="19050">
                <a:solidFill>
                  <a:srgbClr val="000000"/>
                </a:solidFill>
                <a:prstDash val="solid"/>
                <a:round/>
                <a:headEnd len="med" w="med" type="none"/>
                <a:tailEnd len="med" w="med" type="triangle"/>
              </a:ln>
            </p:spPr>
          </p:cxnSp>
          <p:cxnSp>
            <p:nvCxnSpPr>
              <p:cNvPr id="649" name="Google Shape;649;p44"/>
              <p:cNvCxnSpPr>
                <a:endCxn id="628" idx="2"/>
              </p:cNvCxnSpPr>
              <p:nvPr/>
            </p:nvCxnSpPr>
            <p:spPr>
              <a:xfrm rot="10800000">
                <a:off x="4278602" y="3692911"/>
                <a:ext cx="6900" cy="633300"/>
              </a:xfrm>
              <a:prstGeom prst="straightConnector1">
                <a:avLst/>
              </a:prstGeom>
              <a:noFill/>
              <a:ln cap="flat" cmpd="sng" w="19050">
                <a:solidFill>
                  <a:srgbClr val="000000"/>
                </a:solidFill>
                <a:prstDash val="solid"/>
                <a:round/>
                <a:headEnd len="med" w="med" type="none"/>
                <a:tailEnd len="med" w="med" type="triangle"/>
              </a:ln>
            </p:spPr>
          </p:cxnSp>
          <p:cxnSp>
            <p:nvCxnSpPr>
              <p:cNvPr id="650" name="Google Shape;650;p44"/>
              <p:cNvCxnSpPr>
                <a:endCxn id="634" idx="2"/>
              </p:cNvCxnSpPr>
              <p:nvPr/>
            </p:nvCxnSpPr>
            <p:spPr>
              <a:xfrm rot="10800000">
                <a:off x="5587002" y="3692911"/>
                <a:ext cx="0" cy="639900"/>
              </a:xfrm>
              <a:prstGeom prst="straightConnector1">
                <a:avLst/>
              </a:prstGeom>
              <a:noFill/>
              <a:ln cap="flat" cmpd="sng" w="19050">
                <a:solidFill>
                  <a:srgbClr val="000000"/>
                </a:solidFill>
                <a:prstDash val="solid"/>
                <a:round/>
                <a:headEnd len="med" w="med" type="none"/>
                <a:tailEnd len="med" w="med" type="triangle"/>
              </a:ln>
            </p:spPr>
          </p:cxnSp>
          <p:cxnSp>
            <p:nvCxnSpPr>
              <p:cNvPr id="651" name="Google Shape;651;p44"/>
              <p:cNvCxnSpPr>
                <a:endCxn id="640" idx="2"/>
              </p:cNvCxnSpPr>
              <p:nvPr/>
            </p:nvCxnSpPr>
            <p:spPr>
              <a:xfrm rot="10800000">
                <a:off x="6958602" y="3692911"/>
                <a:ext cx="0" cy="626400"/>
              </a:xfrm>
              <a:prstGeom prst="straightConnector1">
                <a:avLst/>
              </a:prstGeom>
              <a:noFill/>
              <a:ln cap="flat" cmpd="sng" w="19050">
                <a:solidFill>
                  <a:srgbClr val="000000"/>
                </a:solidFill>
                <a:prstDash val="solid"/>
                <a:round/>
                <a:headEnd len="med" w="med" type="none"/>
                <a:tailEnd len="med" w="med" type="triangle"/>
              </a:ln>
            </p:spPr>
          </p:cxnSp>
        </p:grpSp>
        <p:grpSp>
          <p:nvGrpSpPr>
            <p:cNvPr id="652" name="Google Shape;652;p44"/>
            <p:cNvGrpSpPr/>
            <p:nvPr/>
          </p:nvGrpSpPr>
          <p:grpSpPr>
            <a:xfrm>
              <a:off x="5874138" y="3273128"/>
              <a:ext cx="1098407" cy="1277536"/>
              <a:chOff x="5760429" y="2455258"/>
              <a:chExt cx="1434139" cy="1864200"/>
            </a:xfrm>
          </p:grpSpPr>
          <p:sp>
            <p:nvSpPr>
              <p:cNvPr id="653" name="Google Shape;653;p44"/>
              <p:cNvSpPr/>
              <p:nvPr/>
            </p:nvSpPr>
            <p:spPr>
              <a:xfrm>
                <a:off x="6722668" y="2455258"/>
                <a:ext cx="471900" cy="1237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4" name="Google Shape;654;p44"/>
              <p:cNvCxnSpPr>
                <a:stCxn id="640" idx="3"/>
                <a:endCxn id="653" idx="1"/>
              </p:cNvCxnSpPr>
              <p:nvPr/>
            </p:nvCxnSpPr>
            <p:spPr>
              <a:xfrm>
                <a:off x="5760429" y="3074085"/>
                <a:ext cx="962100" cy="0"/>
              </a:xfrm>
              <a:prstGeom prst="straightConnector1">
                <a:avLst/>
              </a:prstGeom>
              <a:noFill/>
              <a:ln cap="flat" cmpd="sng" w="19050">
                <a:solidFill>
                  <a:srgbClr val="000000"/>
                </a:solidFill>
                <a:prstDash val="solid"/>
                <a:round/>
                <a:headEnd len="med" w="med" type="none"/>
                <a:tailEnd len="med" w="med" type="triangle"/>
              </a:ln>
            </p:spPr>
          </p:cxnSp>
          <p:cxnSp>
            <p:nvCxnSpPr>
              <p:cNvPr id="655" name="Google Shape;655;p44"/>
              <p:cNvCxnSpPr>
                <a:endCxn id="653" idx="2"/>
              </p:cNvCxnSpPr>
              <p:nvPr/>
            </p:nvCxnSpPr>
            <p:spPr>
              <a:xfrm rot="10800000">
                <a:off x="6958618" y="3693058"/>
                <a:ext cx="0" cy="626400"/>
              </a:xfrm>
              <a:prstGeom prst="straightConnector1">
                <a:avLst/>
              </a:prstGeom>
              <a:noFill/>
              <a:ln cap="flat" cmpd="sng" w="19050">
                <a:solidFill>
                  <a:srgbClr val="000000"/>
                </a:solidFill>
                <a:prstDash val="solid"/>
                <a:round/>
                <a:headEnd len="med" w="med" type="none"/>
                <a:tailEnd len="med" w="med" type="triangle"/>
              </a:ln>
            </p:spPr>
          </p:cxnSp>
        </p:grpSp>
      </p:grpSp>
      <p:grpSp>
        <p:nvGrpSpPr>
          <p:cNvPr id="656" name="Google Shape;656;p44"/>
          <p:cNvGrpSpPr/>
          <p:nvPr/>
        </p:nvGrpSpPr>
        <p:grpSpPr>
          <a:xfrm>
            <a:off x="7582362" y="1273662"/>
            <a:ext cx="150641" cy="597582"/>
            <a:chOff x="2335495" y="2368444"/>
            <a:chExt cx="133500" cy="591900"/>
          </a:xfrm>
        </p:grpSpPr>
        <p:sp>
          <p:nvSpPr>
            <p:cNvPr id="657" name="Google Shape;657;p44"/>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4"/>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4"/>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4"/>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44"/>
          <p:cNvSpPr txBox="1"/>
          <p:nvPr/>
        </p:nvSpPr>
        <p:spPr>
          <a:xfrm>
            <a:off x="7968350" y="3711725"/>
            <a:ext cx="1132500" cy="2925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1300">
                <a:solidFill>
                  <a:srgbClr val="005EF6"/>
                </a:solidFill>
                <a:latin typeface="Open Sans"/>
                <a:ea typeface="Open Sans"/>
                <a:cs typeface="Open Sans"/>
                <a:sym typeface="Open Sans"/>
              </a:rPr>
              <a:t>RNN Layer 1</a:t>
            </a:r>
            <a:endParaRPr sz="1300">
              <a:solidFill>
                <a:srgbClr val="005EF6"/>
              </a:solidFill>
              <a:latin typeface="Open Sans"/>
              <a:ea typeface="Open Sans"/>
              <a:cs typeface="Open Sans"/>
              <a:sym typeface="Open Sans"/>
            </a:endParaRPr>
          </a:p>
        </p:txBody>
      </p:sp>
      <p:sp>
        <p:nvSpPr>
          <p:cNvPr id="662" name="Google Shape;662;p44"/>
          <p:cNvSpPr txBox="1"/>
          <p:nvPr/>
        </p:nvSpPr>
        <p:spPr>
          <a:xfrm>
            <a:off x="7968350" y="2567550"/>
            <a:ext cx="1132500" cy="2925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1300">
                <a:solidFill>
                  <a:srgbClr val="005EF6"/>
                </a:solidFill>
                <a:latin typeface="Open Sans"/>
                <a:ea typeface="Open Sans"/>
                <a:cs typeface="Open Sans"/>
                <a:sym typeface="Open Sans"/>
              </a:rPr>
              <a:t>RNN Layer 2</a:t>
            </a:r>
            <a:endParaRPr sz="1300">
              <a:solidFill>
                <a:srgbClr val="005EF6"/>
              </a:solidFill>
              <a:latin typeface="Open Sans"/>
              <a:ea typeface="Open Sans"/>
              <a:cs typeface="Open Sans"/>
              <a:sym typeface="Open Sans"/>
            </a:endParaRPr>
          </a:p>
        </p:txBody>
      </p:sp>
      <p:sp>
        <p:nvSpPr>
          <p:cNvPr id="663" name="Google Shape;663;p44"/>
          <p:cNvSpPr txBox="1"/>
          <p:nvPr/>
        </p:nvSpPr>
        <p:spPr>
          <a:xfrm>
            <a:off x="7968350" y="1423350"/>
            <a:ext cx="1132500" cy="292500"/>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spcBef>
                <a:spcPts val="0"/>
              </a:spcBef>
              <a:spcAft>
                <a:spcPts val="0"/>
              </a:spcAft>
              <a:buNone/>
            </a:pPr>
            <a:r>
              <a:rPr lang="en" sz="1300">
                <a:solidFill>
                  <a:srgbClr val="005EF6"/>
                </a:solidFill>
                <a:latin typeface="Open Sans"/>
                <a:ea typeface="Open Sans"/>
                <a:cs typeface="Open Sans"/>
                <a:sym typeface="Open Sans"/>
              </a:rPr>
              <a:t>RNN Layer 3</a:t>
            </a:r>
            <a:endParaRPr sz="1300">
              <a:solidFill>
                <a:srgbClr val="005EF6"/>
              </a:solidFill>
              <a:latin typeface="Open Sans"/>
              <a:ea typeface="Open Sans"/>
              <a:cs typeface="Open Sans"/>
              <a:sym typeface="Open Sans"/>
            </a:endParaRPr>
          </a:p>
        </p:txBody>
      </p:sp>
      <p:sp>
        <p:nvSpPr>
          <p:cNvPr id="664" name="Google Shape;664;p44"/>
          <p:cNvSpPr txBox="1"/>
          <p:nvPr/>
        </p:nvSpPr>
        <p:spPr>
          <a:xfrm>
            <a:off x="82700" y="1023700"/>
            <a:ext cx="3517500" cy="3678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High-performing RNNs </a:t>
            </a:r>
            <a:r>
              <a:rPr lang="en" sz="1300">
                <a:latin typeface="Open Sans"/>
                <a:ea typeface="Open Sans"/>
                <a:cs typeface="Open Sans"/>
                <a:sym typeface="Open Sans"/>
              </a:rPr>
              <a:t>are often multi-layer</a:t>
            </a:r>
            <a:endParaRPr sz="1300">
              <a:latin typeface="Open Sans"/>
              <a:ea typeface="Open Sans"/>
              <a:cs typeface="Open Sans"/>
              <a:sym typeface="Open Sans"/>
            </a:endParaRPr>
          </a:p>
          <a:p>
            <a:pPr indent="-311150" lvl="1" marL="914400" rtl="0" algn="l">
              <a:spcBef>
                <a:spcPts val="0"/>
              </a:spcBef>
              <a:spcAft>
                <a:spcPts val="0"/>
              </a:spcAft>
              <a:buSzPts val="1300"/>
              <a:buFont typeface="Open Sans"/>
              <a:buChar char="○"/>
            </a:pPr>
            <a:r>
              <a:rPr lang="en" sz="1300">
                <a:latin typeface="Open Sans"/>
                <a:ea typeface="Open Sans"/>
                <a:cs typeface="Open Sans"/>
                <a:sym typeface="Open Sans"/>
              </a:rPr>
              <a:t>But are not as deep as convolutional or feedforward</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Works well with </a:t>
            </a:r>
            <a:r>
              <a:rPr b="1" lang="en" sz="1300">
                <a:latin typeface="Open Sans"/>
                <a:ea typeface="Open Sans"/>
                <a:cs typeface="Open Sans"/>
                <a:sym typeface="Open Sans"/>
              </a:rPr>
              <a:t>residual / skip connections</a:t>
            </a:r>
            <a:endParaRPr b="1"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Also called </a:t>
            </a:r>
            <a:r>
              <a:rPr b="1" lang="en" sz="1300">
                <a:latin typeface="Open Sans"/>
                <a:ea typeface="Open Sans"/>
                <a:cs typeface="Open Sans"/>
                <a:sym typeface="Open Sans"/>
              </a:rPr>
              <a:t>Stacked RNNs.</a:t>
            </a:r>
            <a:endParaRPr b="1"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Lower layers focus on lower level features, e.g., syntax, and higher layers focus on semantics</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In a 2017 paper, Britz et al. find that for Neural Machine Translation, </a:t>
            </a:r>
            <a:r>
              <a:rPr b="1" lang="en" sz="1300">
                <a:latin typeface="Open Sans"/>
                <a:ea typeface="Open Sans"/>
                <a:cs typeface="Open Sans"/>
                <a:sym typeface="Open Sans"/>
              </a:rPr>
              <a:t>2 to 4 layers</a:t>
            </a:r>
            <a:r>
              <a:rPr lang="en" sz="1300">
                <a:latin typeface="Open Sans"/>
                <a:ea typeface="Open Sans"/>
                <a:cs typeface="Open Sans"/>
                <a:sym typeface="Open Sans"/>
              </a:rPr>
              <a:t> are good for the RNN encoder and </a:t>
            </a:r>
            <a:r>
              <a:rPr b="1" lang="en" sz="1300">
                <a:latin typeface="Open Sans"/>
                <a:ea typeface="Open Sans"/>
                <a:cs typeface="Open Sans"/>
                <a:sym typeface="Open Sans"/>
              </a:rPr>
              <a:t>4 layers</a:t>
            </a:r>
            <a:r>
              <a:rPr lang="en" sz="1300">
                <a:latin typeface="Open Sans"/>
                <a:ea typeface="Open Sans"/>
                <a:cs typeface="Open Sans"/>
                <a:sym typeface="Open Sans"/>
              </a:rPr>
              <a:t> is best for the RNN decoder.</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Transformer</a:t>
            </a:r>
            <a:r>
              <a:rPr lang="en" sz="1300">
                <a:latin typeface="Open Sans"/>
                <a:ea typeface="Open Sans"/>
                <a:cs typeface="Open Sans"/>
                <a:sym typeface="Open Sans"/>
              </a:rPr>
              <a:t> like BERT has </a:t>
            </a:r>
            <a:r>
              <a:rPr b="1" lang="en" sz="1300">
                <a:latin typeface="Open Sans"/>
                <a:ea typeface="Open Sans"/>
                <a:cs typeface="Open Sans"/>
                <a:sym typeface="Open Sans"/>
              </a:rPr>
              <a:t>12 or 24 layers</a:t>
            </a:r>
            <a:r>
              <a:rPr lang="en" sz="1300">
                <a:latin typeface="Open Sans"/>
                <a:ea typeface="Open Sans"/>
                <a:cs typeface="Open Sans"/>
                <a:sym typeface="Open Sans"/>
              </a:rPr>
              <a:t> variants</a:t>
            </a:r>
            <a:endParaRPr sz="1300">
              <a:latin typeface="Open Sans"/>
              <a:ea typeface="Open Sans"/>
              <a:cs typeface="Open Sans"/>
              <a:sym typeface="Open Sans"/>
            </a:endParaRPr>
          </a:p>
          <a:p>
            <a:pPr indent="0" lvl="0" marL="0" rtl="0" algn="l">
              <a:spcBef>
                <a:spcPts val="0"/>
              </a:spcBef>
              <a:spcAft>
                <a:spcPts val="0"/>
              </a:spcAft>
              <a:buNone/>
            </a:pPr>
            <a:r>
              <a:rPr lang="en" sz="600">
                <a:latin typeface="Open Sans"/>
                <a:ea typeface="Open Sans"/>
                <a:cs typeface="Open Sans"/>
                <a:sym typeface="Open Sans"/>
              </a:rPr>
              <a:t>.</a:t>
            </a:r>
            <a:endParaRPr sz="600">
              <a:latin typeface="Open Sans"/>
              <a:ea typeface="Open Sans"/>
              <a:cs typeface="Open Sans"/>
              <a:sym typeface="Open Sans"/>
            </a:endParaRPr>
          </a:p>
        </p:txBody>
      </p:sp>
      <p:sp>
        <p:nvSpPr>
          <p:cNvPr id="665" name="Google Shape;665;p44"/>
          <p:cNvSpPr txBox="1"/>
          <p:nvPr/>
        </p:nvSpPr>
        <p:spPr>
          <a:xfrm>
            <a:off x="2238450" y="4628400"/>
            <a:ext cx="647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Open Sans"/>
                <a:ea typeface="Open Sans"/>
                <a:cs typeface="Open Sans"/>
                <a:sym typeface="Open Sans"/>
              </a:rPr>
              <a:t>“Massive Exploration of Neural Machine Translation Architectures”, Britz et al, 2017. </a:t>
            </a:r>
            <a:r>
              <a:rPr lang="en" sz="800" u="sng">
                <a:solidFill>
                  <a:schemeClr val="hlink"/>
                </a:solidFill>
                <a:latin typeface="Open Sans"/>
                <a:ea typeface="Open Sans"/>
                <a:cs typeface="Open Sans"/>
                <a:sym typeface="Open Sans"/>
                <a:hlinkClick r:id="rId3"/>
              </a:rPr>
              <a:t>https://arxiv.org/pdf/1703.03906.pdf</a:t>
            </a:r>
            <a:r>
              <a:rPr lang="en" sz="8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Summary</a:t>
            </a:r>
            <a:endParaRPr sz="2600"/>
          </a:p>
        </p:txBody>
      </p:sp>
      <p:sp>
        <p:nvSpPr>
          <p:cNvPr id="671" name="Google Shape;671;p45"/>
          <p:cNvSpPr txBox="1"/>
          <p:nvPr>
            <p:ph idx="1" type="body"/>
          </p:nvPr>
        </p:nvSpPr>
        <p:spPr>
          <a:xfrm>
            <a:off x="152400" y="1047750"/>
            <a:ext cx="8763000" cy="3735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b="1" lang="en" sz="1500"/>
              <a:t>LSTMs</a:t>
            </a:r>
            <a:r>
              <a:rPr lang="en" sz="1500"/>
              <a:t> are powerful</a:t>
            </a:r>
            <a:endParaRPr sz="1500"/>
          </a:p>
          <a:p>
            <a:pPr indent="-323850" lvl="1" marL="914400" rtl="0" algn="l">
              <a:spcBef>
                <a:spcPts val="0"/>
              </a:spcBef>
              <a:spcAft>
                <a:spcPts val="0"/>
              </a:spcAft>
              <a:buSzPts val="1500"/>
              <a:buChar char="○"/>
            </a:pPr>
            <a:r>
              <a:rPr lang="en" sz="1500"/>
              <a:t>Still used </a:t>
            </a:r>
            <a:r>
              <a:rPr lang="en" sz="1500"/>
              <a:t>till</a:t>
            </a:r>
            <a:r>
              <a:rPr lang="en" sz="1500"/>
              <a:t> today!</a:t>
            </a:r>
            <a:endParaRPr sz="1500"/>
          </a:p>
          <a:p>
            <a:pPr indent="-323850" lvl="1" marL="914400" rtl="0" algn="l">
              <a:spcBef>
                <a:spcPts val="0"/>
              </a:spcBef>
              <a:spcAft>
                <a:spcPts val="0"/>
              </a:spcAft>
              <a:buSzPts val="1500"/>
              <a:buChar char="○"/>
            </a:pPr>
            <a:r>
              <a:rPr lang="en" sz="1500"/>
              <a:t>Use </a:t>
            </a:r>
            <a:r>
              <a:rPr b="1" lang="en" sz="1500"/>
              <a:t>bidirectionality</a:t>
            </a:r>
            <a:r>
              <a:rPr lang="en" sz="1500"/>
              <a:t> when possible (almost always)</a:t>
            </a:r>
            <a:endParaRPr sz="1500"/>
          </a:p>
          <a:p>
            <a:pPr indent="-323850" lvl="1" marL="914400" rtl="0" algn="l">
              <a:spcBef>
                <a:spcPts val="0"/>
              </a:spcBef>
              <a:spcAft>
                <a:spcPts val="0"/>
              </a:spcAft>
              <a:buSzPts val="1500"/>
              <a:buChar char="○"/>
            </a:pPr>
            <a:r>
              <a:rPr b="1" lang="en" sz="1500"/>
              <a:t>Multi-layer RNNs</a:t>
            </a:r>
            <a:r>
              <a:rPr lang="en" sz="1500"/>
              <a:t> are powerful, but make sure to add skip connection</a:t>
            </a:r>
            <a:endParaRPr sz="1500"/>
          </a:p>
          <a:p>
            <a:pPr indent="-323850" lvl="0" marL="457200" rtl="0" algn="l">
              <a:spcBef>
                <a:spcPts val="0"/>
              </a:spcBef>
              <a:spcAft>
                <a:spcPts val="0"/>
              </a:spcAft>
              <a:buSzPts val="1500"/>
              <a:buChar char="●"/>
            </a:pPr>
            <a:r>
              <a:rPr b="1" lang="en" sz="1500"/>
              <a:t>Clip</a:t>
            </a:r>
            <a:r>
              <a:rPr lang="en" sz="1500"/>
              <a:t> your gradients (almost always)</a:t>
            </a:r>
            <a:endParaRPr sz="1500"/>
          </a:p>
          <a:p>
            <a:pPr indent="-323850" lvl="0" marL="457200" rtl="0" algn="l">
              <a:spcBef>
                <a:spcPts val="0"/>
              </a:spcBef>
              <a:spcAft>
                <a:spcPts val="0"/>
              </a:spcAft>
              <a:buSzPts val="1500"/>
              <a:buChar char="●"/>
            </a:pPr>
            <a:r>
              <a:rPr lang="en" sz="1500"/>
              <a:t>Use</a:t>
            </a:r>
            <a:r>
              <a:rPr b="1" lang="en" sz="1500"/>
              <a:t> skip connections</a:t>
            </a:r>
            <a:r>
              <a:rPr lang="en" sz="1500"/>
              <a:t> (almost always)</a:t>
            </a:r>
            <a:endParaRPr sz="1500"/>
          </a:p>
          <a:p>
            <a:pPr indent="-323850" lvl="1" marL="914400" rtl="0" algn="l">
              <a:spcBef>
                <a:spcPts val="0"/>
              </a:spcBef>
              <a:spcAft>
                <a:spcPts val="0"/>
              </a:spcAft>
              <a:buSzPts val="1500"/>
              <a:buChar char="○"/>
            </a:pPr>
            <a:r>
              <a:rPr lang="en" sz="1500"/>
              <a:t>You will see it in </a:t>
            </a:r>
            <a:r>
              <a:rPr b="1" lang="en" sz="1500"/>
              <a:t>Transformers </a:t>
            </a:r>
            <a:r>
              <a:rPr lang="en" sz="1500"/>
              <a:t>and in </a:t>
            </a:r>
            <a:r>
              <a:rPr lang="en" sz="1500" u="sng"/>
              <a:t>almost any</a:t>
            </a:r>
            <a:r>
              <a:rPr lang="en" sz="1500"/>
              <a:t> modern </a:t>
            </a:r>
            <a:r>
              <a:rPr lang="en" sz="1500"/>
              <a:t>architectures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Suggested Readings</a:t>
            </a:r>
            <a:endParaRPr sz="2600"/>
          </a:p>
        </p:txBody>
      </p:sp>
      <p:sp>
        <p:nvSpPr>
          <p:cNvPr id="130" name="Google Shape;130;p24"/>
          <p:cNvSpPr txBox="1"/>
          <p:nvPr>
            <p:ph idx="1" type="body"/>
          </p:nvPr>
        </p:nvSpPr>
        <p:spPr>
          <a:xfrm>
            <a:off x="228600" y="1085850"/>
            <a:ext cx="8620500" cy="3486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AutoNum type="arabicPeriod"/>
            </a:pPr>
            <a:r>
              <a:rPr lang="en" sz="1500" u="sng">
                <a:solidFill>
                  <a:schemeClr val="hlink"/>
                </a:solidFill>
                <a:hlinkClick r:id="rId3"/>
              </a:rPr>
              <a:t>Sequence Modeling: Recurrent and Recursive Neural Nets</a:t>
            </a:r>
            <a:r>
              <a:rPr lang="en" sz="1500"/>
              <a:t> (Sections 10.3, 10.5, 10.7-10.12)</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4"/>
              </a:rPr>
              <a:t>On the difficulty of training Recurrent Neural Networks</a:t>
            </a:r>
            <a:r>
              <a:rPr lang="en" sz="1500"/>
              <a:t> (proof of vanishing gradient problem, also about gradient clipping)</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5"/>
              </a:rPr>
              <a:t>Understanding LSTM Networks</a:t>
            </a:r>
            <a:r>
              <a:rPr lang="en" sz="1500"/>
              <a:t> (blog post overview)</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6"/>
              </a:rPr>
              <a:t>Assessing the Ability of LSTMs to Learn Syntax-Sensitive Dependencies</a:t>
            </a:r>
            <a:r>
              <a:rPr lang="en" sz="1500"/>
              <a:t> (study how well LSTM learn syntax dependencies)</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7"/>
              </a:rPr>
              <a:t>Long short-term memory</a:t>
            </a:r>
            <a:r>
              <a:rPr lang="en" sz="1500"/>
              <a:t> (original LSTM paper)</a:t>
            </a:r>
            <a:endParaRPr sz="1500"/>
          </a:p>
          <a:p>
            <a:pPr indent="-323850" lvl="0" marL="457200" rtl="0" algn="l">
              <a:lnSpc>
                <a:spcPct val="115000"/>
              </a:lnSpc>
              <a:spcBef>
                <a:spcPts val="0"/>
              </a:spcBef>
              <a:spcAft>
                <a:spcPts val="0"/>
              </a:spcAft>
              <a:buSzPts val="1500"/>
              <a:buAutoNum type="arabicPeriod"/>
            </a:pPr>
            <a:r>
              <a:rPr lang="en" sz="1500"/>
              <a:t>“</a:t>
            </a:r>
            <a:r>
              <a:rPr lang="en" sz="1500" u="sng">
                <a:solidFill>
                  <a:schemeClr val="hlink"/>
                </a:solidFill>
                <a:hlinkClick r:id="rId8"/>
              </a:rPr>
              <a:t>Learning to Forget: Continual Prediction with LSTM</a:t>
            </a:r>
            <a:r>
              <a:rPr lang="en" sz="1500"/>
              <a:t> (actually many modern LSTM ideas  come from this paper)</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9"/>
              </a:rPr>
              <a:t>Learning Phrase Representations using RNN Encoder–Decoder for Statistical Machine Translation</a:t>
            </a:r>
            <a:r>
              <a:rPr lang="en" sz="1500"/>
              <a:t>  (original GRU paper)</a:t>
            </a:r>
            <a:endParaRPr sz="1500"/>
          </a:p>
          <a:p>
            <a:pPr indent="-323850" lvl="0" marL="457200" rtl="0" algn="l">
              <a:lnSpc>
                <a:spcPct val="115000"/>
              </a:lnSpc>
              <a:spcBef>
                <a:spcPts val="0"/>
              </a:spcBef>
              <a:spcAft>
                <a:spcPts val="0"/>
              </a:spcAft>
              <a:buSzPts val="1500"/>
              <a:buAutoNum type="arabicPeriod"/>
            </a:pPr>
            <a:r>
              <a:rPr lang="en" sz="1500" u="sng">
                <a:solidFill>
                  <a:schemeClr val="hlink"/>
                </a:solidFill>
                <a:hlinkClick r:id="rId10"/>
              </a:rPr>
              <a:t>Massive Exploration of Neural Machine Translation Architectures</a:t>
            </a:r>
            <a:r>
              <a:rPr lang="en" sz="1500"/>
              <a:t> (studying how many layers RNN need)</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Vanishing Gradients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Vanishing Gradients</a:t>
            </a:r>
            <a:endParaRPr sz="2600"/>
          </a:p>
        </p:txBody>
      </p:sp>
      <p:cxnSp>
        <p:nvCxnSpPr>
          <p:cNvPr id="141" name="Google Shape;141;p26"/>
          <p:cNvCxnSpPr>
            <a:stCxn id="142" idx="0"/>
          </p:cNvCxnSpPr>
          <p:nvPr/>
        </p:nvCxnSpPr>
        <p:spPr>
          <a:xfrm rot="10800000">
            <a:off x="6307622" y="1686975"/>
            <a:ext cx="0" cy="942900"/>
          </a:xfrm>
          <a:prstGeom prst="straightConnector1">
            <a:avLst/>
          </a:prstGeom>
          <a:noFill/>
          <a:ln cap="flat" cmpd="sng" w="19050">
            <a:solidFill>
              <a:srgbClr val="000000"/>
            </a:solidFill>
            <a:prstDash val="solid"/>
            <a:round/>
            <a:headEnd len="med" w="med" type="none"/>
            <a:tailEnd len="med" w="med" type="triangle"/>
          </a:ln>
        </p:spPr>
      </p:cxnSp>
      <p:pic>
        <p:nvPicPr>
          <p:cNvPr descr="\mathbf{W}" id="143" name="Google Shape;143;p26"/>
          <p:cNvPicPr preferRelativeResize="0"/>
          <p:nvPr/>
        </p:nvPicPr>
        <p:blipFill>
          <a:blip r:embed="rId3">
            <a:alphaModFix/>
          </a:blip>
          <a:stretch>
            <a:fillRect/>
          </a:stretch>
        </p:blipFill>
        <p:spPr>
          <a:xfrm>
            <a:off x="3286163" y="2894634"/>
            <a:ext cx="284825" cy="178016"/>
          </a:xfrm>
          <a:prstGeom prst="rect">
            <a:avLst/>
          </a:prstGeom>
          <a:noFill/>
          <a:ln>
            <a:noFill/>
          </a:ln>
        </p:spPr>
      </p:pic>
      <p:grpSp>
        <p:nvGrpSpPr>
          <p:cNvPr id="144" name="Google Shape;144;p26"/>
          <p:cNvGrpSpPr/>
          <p:nvPr/>
        </p:nvGrpSpPr>
        <p:grpSpPr>
          <a:xfrm>
            <a:off x="2633921" y="2629875"/>
            <a:ext cx="3874292" cy="1052253"/>
            <a:chOff x="2637618" y="2455258"/>
            <a:chExt cx="4556918" cy="1237653"/>
          </a:xfrm>
        </p:grpSpPr>
        <p:grpSp>
          <p:nvGrpSpPr>
            <p:cNvPr id="145" name="Google Shape;145;p26"/>
            <p:cNvGrpSpPr/>
            <p:nvPr/>
          </p:nvGrpSpPr>
          <p:grpSpPr>
            <a:xfrm>
              <a:off x="2637618" y="2455258"/>
              <a:ext cx="471868" cy="1237653"/>
              <a:chOff x="2256675" y="2302925"/>
              <a:chExt cx="283200" cy="742800"/>
            </a:xfrm>
          </p:grpSpPr>
          <p:sp>
            <p:nvSpPr>
              <p:cNvPr id="146" name="Google Shape;146;p26"/>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26"/>
            <p:cNvGrpSpPr/>
            <p:nvPr/>
          </p:nvGrpSpPr>
          <p:grpSpPr>
            <a:xfrm>
              <a:off x="4042668" y="2455258"/>
              <a:ext cx="471868" cy="1237653"/>
              <a:chOff x="2256675" y="2302925"/>
              <a:chExt cx="283200" cy="742800"/>
            </a:xfrm>
          </p:grpSpPr>
          <p:sp>
            <p:nvSpPr>
              <p:cNvPr id="152" name="Google Shape;152;p26"/>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6"/>
            <p:cNvGrpSpPr/>
            <p:nvPr/>
          </p:nvGrpSpPr>
          <p:grpSpPr>
            <a:xfrm>
              <a:off x="5351068" y="2455258"/>
              <a:ext cx="471868" cy="1237653"/>
              <a:chOff x="2256675" y="2302925"/>
              <a:chExt cx="283200" cy="742800"/>
            </a:xfrm>
          </p:grpSpPr>
          <p:sp>
            <p:nvSpPr>
              <p:cNvPr id="158" name="Google Shape;158;p26"/>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6"/>
            <p:cNvGrpSpPr/>
            <p:nvPr/>
          </p:nvGrpSpPr>
          <p:grpSpPr>
            <a:xfrm>
              <a:off x="6722668" y="2455258"/>
              <a:ext cx="471868" cy="1237653"/>
              <a:chOff x="2256675" y="2302925"/>
              <a:chExt cx="283200" cy="742800"/>
            </a:xfrm>
          </p:grpSpPr>
          <p:sp>
            <p:nvSpPr>
              <p:cNvPr id="142" name="Google Shape;142;p26"/>
              <p:cNvSpPr/>
              <p:nvPr/>
            </p:nvSpPr>
            <p:spPr>
              <a:xfrm>
                <a:off x="2256675" y="2302925"/>
                <a:ext cx="283200" cy="742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2335495" y="23684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2335495" y="25208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2335495" y="26732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2335495" y="2825644"/>
                <a:ext cx="133500" cy="134700"/>
              </a:xfrm>
              <a:prstGeom prst="ellipse">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8" name="Google Shape;168;p26"/>
            <p:cNvCxnSpPr>
              <a:stCxn id="146" idx="3"/>
              <a:endCxn id="152" idx="1"/>
            </p:cNvCxnSpPr>
            <p:nvPr/>
          </p:nvCxnSpPr>
          <p:spPr>
            <a:xfrm>
              <a:off x="3109486" y="3074085"/>
              <a:ext cx="933300" cy="0"/>
            </a:xfrm>
            <a:prstGeom prst="straightConnector1">
              <a:avLst/>
            </a:prstGeom>
            <a:noFill/>
            <a:ln cap="flat" cmpd="sng" w="19050">
              <a:solidFill>
                <a:srgbClr val="000000"/>
              </a:solidFill>
              <a:prstDash val="solid"/>
              <a:round/>
              <a:headEnd len="med" w="med" type="none"/>
              <a:tailEnd len="med" w="med" type="triangle"/>
            </a:ln>
          </p:spPr>
        </p:cxnSp>
        <p:cxnSp>
          <p:nvCxnSpPr>
            <p:cNvPr id="169" name="Google Shape;169;p26"/>
            <p:cNvCxnSpPr>
              <a:stCxn id="152" idx="3"/>
              <a:endCxn id="158" idx="1"/>
            </p:cNvCxnSpPr>
            <p:nvPr/>
          </p:nvCxnSpPr>
          <p:spPr>
            <a:xfrm>
              <a:off x="4514536" y="3074085"/>
              <a:ext cx="836400" cy="0"/>
            </a:xfrm>
            <a:prstGeom prst="straightConnector1">
              <a:avLst/>
            </a:prstGeom>
            <a:noFill/>
            <a:ln cap="flat" cmpd="sng" w="19050">
              <a:solidFill>
                <a:srgbClr val="000000"/>
              </a:solidFill>
              <a:prstDash val="solid"/>
              <a:round/>
              <a:headEnd len="med" w="med" type="none"/>
              <a:tailEnd len="med" w="med" type="triangle"/>
            </a:ln>
          </p:spPr>
        </p:cxnSp>
        <p:cxnSp>
          <p:nvCxnSpPr>
            <p:cNvPr id="170" name="Google Shape;170;p26"/>
            <p:cNvCxnSpPr>
              <a:stCxn id="158" idx="3"/>
              <a:endCxn id="142" idx="1"/>
            </p:cNvCxnSpPr>
            <p:nvPr/>
          </p:nvCxnSpPr>
          <p:spPr>
            <a:xfrm>
              <a:off x="5822936" y="3074085"/>
              <a:ext cx="899700" cy="0"/>
            </a:xfrm>
            <a:prstGeom prst="straightConnector1">
              <a:avLst/>
            </a:prstGeom>
            <a:noFill/>
            <a:ln cap="flat" cmpd="sng" w="19050">
              <a:solidFill>
                <a:srgbClr val="000000"/>
              </a:solidFill>
              <a:prstDash val="solid"/>
              <a:round/>
              <a:headEnd len="med" w="med" type="none"/>
              <a:tailEnd len="med" w="med" type="triangle"/>
            </a:ln>
          </p:spPr>
        </p:cxnSp>
      </p:grpSp>
      <p:pic>
        <p:nvPicPr>
          <p:cNvPr descr="\mathbf{W}" id="171" name="Google Shape;171;p26"/>
          <p:cNvPicPr preferRelativeResize="0"/>
          <p:nvPr/>
        </p:nvPicPr>
        <p:blipFill>
          <a:blip r:embed="rId3">
            <a:alphaModFix/>
          </a:blip>
          <a:stretch>
            <a:fillRect/>
          </a:stretch>
        </p:blipFill>
        <p:spPr>
          <a:xfrm>
            <a:off x="4428663" y="2894634"/>
            <a:ext cx="284825" cy="178016"/>
          </a:xfrm>
          <a:prstGeom prst="rect">
            <a:avLst/>
          </a:prstGeom>
          <a:noFill/>
          <a:ln>
            <a:noFill/>
          </a:ln>
        </p:spPr>
      </p:pic>
      <p:pic>
        <p:nvPicPr>
          <p:cNvPr descr="\mathbf{W}" id="172" name="Google Shape;172;p26"/>
          <p:cNvPicPr preferRelativeResize="0"/>
          <p:nvPr/>
        </p:nvPicPr>
        <p:blipFill>
          <a:blip r:embed="rId3">
            <a:alphaModFix/>
          </a:blip>
          <a:stretch>
            <a:fillRect/>
          </a:stretch>
        </p:blipFill>
        <p:spPr>
          <a:xfrm>
            <a:off x="5619388" y="2894634"/>
            <a:ext cx="284825" cy="178016"/>
          </a:xfrm>
          <a:prstGeom prst="rect">
            <a:avLst/>
          </a:prstGeom>
          <a:noFill/>
          <a:ln>
            <a:noFill/>
          </a:ln>
        </p:spPr>
      </p:pic>
      <p:pic>
        <p:nvPicPr>
          <p:cNvPr descr="J^{(4)}(\theta)" id="173" name="Google Shape;173;p26"/>
          <p:cNvPicPr preferRelativeResize="0"/>
          <p:nvPr/>
        </p:nvPicPr>
        <p:blipFill>
          <a:blip r:embed="rId4">
            <a:alphaModFix/>
          </a:blip>
          <a:stretch>
            <a:fillRect/>
          </a:stretch>
        </p:blipFill>
        <p:spPr>
          <a:xfrm>
            <a:off x="5888238" y="1317664"/>
            <a:ext cx="838775" cy="369311"/>
          </a:xfrm>
          <a:prstGeom prst="rect">
            <a:avLst/>
          </a:prstGeom>
          <a:noFill/>
          <a:ln>
            <a:noFill/>
          </a:ln>
        </p:spPr>
      </p:pic>
      <p:pic>
        <p:nvPicPr>
          <p:cNvPr descr="\frac{\partial J^{(4)}}{\partial \mathbf{h}^{(1)}} = " id="174" name="Google Shape;174;p26"/>
          <p:cNvPicPr preferRelativeResize="0"/>
          <p:nvPr/>
        </p:nvPicPr>
        <p:blipFill>
          <a:blip r:embed="rId5">
            <a:alphaModFix/>
          </a:blip>
          <a:stretch>
            <a:fillRect/>
          </a:stretch>
        </p:blipFill>
        <p:spPr>
          <a:xfrm>
            <a:off x="1883900" y="4018075"/>
            <a:ext cx="724400" cy="500825"/>
          </a:xfrm>
          <a:prstGeom prst="rect">
            <a:avLst/>
          </a:prstGeom>
          <a:noFill/>
          <a:ln>
            <a:noFill/>
          </a:ln>
        </p:spPr>
      </p:pic>
      <p:pic>
        <p:nvPicPr>
          <p:cNvPr descr="\frac{\partial\mathbf{h}^{(2)}}{\partial\mathbf{h}^{(1)}}" id="175" name="Google Shape;175;p26"/>
          <p:cNvPicPr preferRelativeResize="0"/>
          <p:nvPr/>
        </p:nvPicPr>
        <p:blipFill>
          <a:blip r:embed="rId6">
            <a:alphaModFix/>
          </a:blip>
          <a:stretch>
            <a:fillRect/>
          </a:stretch>
        </p:blipFill>
        <p:spPr>
          <a:xfrm>
            <a:off x="3280175" y="4018075"/>
            <a:ext cx="478467" cy="500825"/>
          </a:xfrm>
          <a:prstGeom prst="rect">
            <a:avLst/>
          </a:prstGeom>
          <a:noFill/>
          <a:ln>
            <a:noFill/>
          </a:ln>
        </p:spPr>
      </p:pic>
      <p:pic>
        <p:nvPicPr>
          <p:cNvPr descr="\frac{\partial\mathbf{h}^{(3)}}{\partial\mathbf{h}^{(2)}}" id="176" name="Google Shape;176;p26"/>
          <p:cNvPicPr preferRelativeResize="0"/>
          <p:nvPr/>
        </p:nvPicPr>
        <p:blipFill>
          <a:blip r:embed="rId7">
            <a:alphaModFix/>
          </a:blip>
          <a:stretch>
            <a:fillRect/>
          </a:stretch>
        </p:blipFill>
        <p:spPr>
          <a:xfrm>
            <a:off x="4354325" y="4018066"/>
            <a:ext cx="478475" cy="500834"/>
          </a:xfrm>
          <a:prstGeom prst="rect">
            <a:avLst/>
          </a:prstGeom>
          <a:noFill/>
          <a:ln>
            <a:noFill/>
          </a:ln>
        </p:spPr>
      </p:pic>
      <p:pic>
        <p:nvPicPr>
          <p:cNvPr descr="\frac{\partial\mathbf{h}^{(4)}}{\partial\mathbf{h}^{(3)}}" id="177" name="Google Shape;177;p26"/>
          <p:cNvPicPr preferRelativeResize="0"/>
          <p:nvPr/>
        </p:nvPicPr>
        <p:blipFill>
          <a:blip r:embed="rId8">
            <a:alphaModFix/>
          </a:blip>
          <a:stretch>
            <a:fillRect/>
          </a:stretch>
        </p:blipFill>
        <p:spPr>
          <a:xfrm>
            <a:off x="5535000" y="4018075"/>
            <a:ext cx="478475" cy="500834"/>
          </a:xfrm>
          <a:prstGeom prst="rect">
            <a:avLst/>
          </a:prstGeom>
          <a:noFill/>
          <a:ln>
            <a:noFill/>
          </a:ln>
        </p:spPr>
      </p:pic>
      <p:pic>
        <p:nvPicPr>
          <p:cNvPr descr="\frac{\partial J^{(4)}}{\partial\mathbf{h}^{(4)}}" id="178" name="Google Shape;178;p26"/>
          <p:cNvPicPr preferRelativeResize="0"/>
          <p:nvPr/>
        </p:nvPicPr>
        <p:blipFill>
          <a:blip r:embed="rId9">
            <a:alphaModFix/>
          </a:blip>
          <a:stretch>
            <a:fillRect/>
          </a:stretch>
        </p:blipFill>
        <p:spPr>
          <a:xfrm>
            <a:off x="6650825" y="1986529"/>
            <a:ext cx="478475" cy="496196"/>
          </a:xfrm>
          <a:prstGeom prst="rect">
            <a:avLst/>
          </a:prstGeom>
          <a:noFill/>
          <a:ln>
            <a:noFill/>
          </a:ln>
        </p:spPr>
      </p:pic>
      <p:pic>
        <p:nvPicPr>
          <p:cNvPr descr="\times" id="179" name="Google Shape;179;p26"/>
          <p:cNvPicPr preferRelativeResize="0"/>
          <p:nvPr/>
        </p:nvPicPr>
        <p:blipFill>
          <a:blip r:embed="rId10">
            <a:alphaModFix/>
          </a:blip>
          <a:stretch>
            <a:fillRect/>
          </a:stretch>
        </p:blipFill>
        <p:spPr>
          <a:xfrm>
            <a:off x="6727022" y="3160025"/>
            <a:ext cx="134100" cy="109325"/>
          </a:xfrm>
          <a:prstGeom prst="rect">
            <a:avLst/>
          </a:prstGeom>
          <a:noFill/>
          <a:ln>
            <a:noFill/>
          </a:ln>
        </p:spPr>
      </p:pic>
      <p:pic>
        <p:nvPicPr>
          <p:cNvPr descr="\times" id="180" name="Google Shape;180;p26"/>
          <p:cNvPicPr preferRelativeResize="0"/>
          <p:nvPr/>
        </p:nvPicPr>
        <p:blipFill>
          <a:blip r:embed="rId10">
            <a:alphaModFix/>
          </a:blip>
          <a:stretch>
            <a:fillRect/>
          </a:stretch>
        </p:blipFill>
        <p:spPr>
          <a:xfrm>
            <a:off x="3951334" y="4213825"/>
            <a:ext cx="134100" cy="109325"/>
          </a:xfrm>
          <a:prstGeom prst="rect">
            <a:avLst/>
          </a:prstGeom>
          <a:noFill/>
          <a:ln>
            <a:noFill/>
          </a:ln>
        </p:spPr>
      </p:pic>
      <p:pic>
        <p:nvPicPr>
          <p:cNvPr descr="\times" id="181" name="Google Shape;181;p26"/>
          <p:cNvPicPr preferRelativeResize="0"/>
          <p:nvPr/>
        </p:nvPicPr>
        <p:blipFill>
          <a:blip r:embed="rId10">
            <a:alphaModFix/>
          </a:blip>
          <a:stretch>
            <a:fillRect/>
          </a:stretch>
        </p:blipFill>
        <p:spPr>
          <a:xfrm>
            <a:off x="5116847" y="4213825"/>
            <a:ext cx="134100" cy="109325"/>
          </a:xfrm>
          <a:prstGeom prst="rect">
            <a:avLst/>
          </a:prstGeom>
          <a:noFill/>
          <a:ln>
            <a:noFill/>
          </a:ln>
        </p:spPr>
      </p:pic>
      <p:sp>
        <p:nvSpPr>
          <p:cNvPr id="182" name="Google Shape;182;p26"/>
          <p:cNvSpPr txBox="1"/>
          <p:nvPr/>
        </p:nvSpPr>
        <p:spPr>
          <a:xfrm>
            <a:off x="152400" y="1044400"/>
            <a:ext cx="529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Imagine if all these gradients are less than 1,  keep multiplying them will cause the gradients to be very small.</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real problem is that </a:t>
            </a:r>
            <a:r>
              <a:rPr b="1" lang="en">
                <a:latin typeface="Open Sans"/>
                <a:ea typeface="Open Sans"/>
                <a:cs typeface="Open Sans"/>
                <a:sym typeface="Open Sans"/>
              </a:rPr>
              <a:t>vanishing gradients does not allow the network to learn any long-term effects</a:t>
            </a:r>
            <a:endParaRPr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Example: Effect of vanishing gradients</a:t>
            </a:r>
            <a:endParaRPr sz="2600"/>
          </a:p>
        </p:txBody>
      </p:sp>
      <p:sp>
        <p:nvSpPr>
          <p:cNvPr id="188" name="Google Shape;188;p27"/>
          <p:cNvSpPr txBox="1"/>
          <p:nvPr>
            <p:ph idx="1" type="body"/>
          </p:nvPr>
        </p:nvSpPr>
        <p:spPr>
          <a:xfrm>
            <a:off x="228600" y="1085850"/>
            <a:ext cx="8763000" cy="3785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b="1" lang="en" sz="1500"/>
              <a:t>LM task</a:t>
            </a:r>
            <a:r>
              <a:rPr lang="en" sz="1500"/>
              <a:t>: “</a:t>
            </a:r>
            <a:r>
              <a:rPr i="1" lang="en" sz="1500"/>
              <a:t>When she tried to print her </a:t>
            </a:r>
            <a:r>
              <a:rPr i="1" lang="en" sz="1500">
                <a:solidFill>
                  <a:srgbClr val="FF0000"/>
                </a:solidFill>
              </a:rPr>
              <a:t>tickets</a:t>
            </a:r>
            <a:r>
              <a:rPr i="1" lang="en" sz="1500"/>
              <a:t>, she found that the printer was out of toner. She went to the stationery store to buy more toner. It was very overpriced. After installing the toner into the printer, she finally printed her </a:t>
            </a:r>
            <a:r>
              <a:rPr i="1" lang="en" sz="1500">
                <a:solidFill>
                  <a:srgbClr val="FF0000"/>
                </a:solidFill>
              </a:rPr>
              <a:t>________</a:t>
            </a:r>
            <a:r>
              <a:rPr i="1" lang="en" sz="1500"/>
              <a:t>”</a:t>
            </a:r>
            <a:br>
              <a:rPr lang="en" sz="1500"/>
            </a:br>
            <a:r>
              <a:rPr lang="en" sz="1500"/>
              <a:t> 							</a:t>
            </a:r>
            <a:endParaRPr sz="1500"/>
          </a:p>
          <a:p>
            <a:pPr indent="-323850" lvl="0" marL="457200" rtl="0" algn="l">
              <a:spcBef>
                <a:spcPts val="0"/>
              </a:spcBef>
              <a:spcAft>
                <a:spcPts val="0"/>
              </a:spcAft>
              <a:buSzPts val="1500"/>
              <a:buChar char="●"/>
            </a:pPr>
            <a:r>
              <a:rPr lang="en" sz="1500"/>
              <a:t>To learn from this training example, the RNN-LM needs to model the dependency between “tickets” on the 7th step and the target word “tickets” at the end.</a:t>
            </a:r>
            <a:br>
              <a:rPr lang="en" sz="1500"/>
            </a:br>
            <a:r>
              <a:rPr lang="en" sz="1500"/>
              <a:t> 							</a:t>
            </a:r>
            <a:endParaRPr sz="1500"/>
          </a:p>
          <a:p>
            <a:pPr indent="-323850" lvl="0" marL="457200" rtl="0" algn="l">
              <a:spcBef>
                <a:spcPts val="0"/>
              </a:spcBef>
              <a:spcAft>
                <a:spcPts val="0"/>
              </a:spcAft>
              <a:buSzPts val="1500"/>
              <a:buChar char="●"/>
            </a:pPr>
            <a:r>
              <a:rPr lang="en" sz="1500"/>
              <a:t>But if gradient is small, the model can’t learn this dependency.  So, the model is unable to predict similar long-distance dependencies at test time.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Example: Effect of vanishing gradients</a:t>
            </a:r>
            <a:endParaRPr sz="2600"/>
          </a:p>
        </p:txBody>
      </p:sp>
      <p:sp>
        <p:nvSpPr>
          <p:cNvPr id="194" name="Google Shape;194;p28"/>
          <p:cNvSpPr txBox="1"/>
          <p:nvPr>
            <p:ph idx="1" type="body"/>
          </p:nvPr>
        </p:nvSpPr>
        <p:spPr>
          <a:xfrm>
            <a:off x="228600" y="1085850"/>
            <a:ext cx="8763000" cy="3409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b="1" lang="en" sz="1500"/>
              <a:t>LM task</a:t>
            </a:r>
            <a:r>
              <a:rPr lang="en" sz="1500"/>
              <a:t>: “</a:t>
            </a:r>
            <a:r>
              <a:rPr i="1" lang="en" sz="1500"/>
              <a:t>The writer of the books </a:t>
            </a:r>
            <a:r>
              <a:rPr i="1" lang="en" sz="1500"/>
              <a:t>________” </a:t>
            </a:r>
            <a:r>
              <a:rPr lang="en" sz="1500"/>
              <a:t>(possible words:  is, are)</a:t>
            </a:r>
            <a:br>
              <a:rPr lang="en" sz="1500"/>
            </a:br>
            <a:r>
              <a:rPr lang="en" sz="1500"/>
              <a:t> 							</a:t>
            </a:r>
            <a:endParaRPr sz="1500"/>
          </a:p>
          <a:p>
            <a:pPr indent="-323850" lvl="0" marL="457200" rtl="0" algn="l">
              <a:spcBef>
                <a:spcPts val="0"/>
              </a:spcBef>
              <a:spcAft>
                <a:spcPts val="0"/>
              </a:spcAft>
              <a:buSzPts val="1500"/>
              <a:buChar char="●"/>
            </a:pPr>
            <a:r>
              <a:rPr b="1" lang="en" sz="1500"/>
              <a:t>Correct answer</a:t>
            </a:r>
            <a:r>
              <a:rPr lang="en" sz="1500"/>
              <a:t>: </a:t>
            </a:r>
            <a:r>
              <a:rPr i="1" lang="en" sz="1500"/>
              <a:t>The writer of the books is planning a sequel</a:t>
            </a:r>
            <a:br>
              <a:rPr i="1" lang="en" sz="1500"/>
            </a:br>
            <a:endParaRPr i="1" sz="1500"/>
          </a:p>
          <a:p>
            <a:pPr indent="-323850" lvl="0" marL="457200" rtl="0" algn="l">
              <a:spcBef>
                <a:spcPts val="0"/>
              </a:spcBef>
              <a:spcAft>
                <a:spcPts val="0"/>
              </a:spcAft>
              <a:buSzPts val="1500"/>
              <a:buChar char="●"/>
            </a:pPr>
            <a:r>
              <a:rPr b="1" lang="en" sz="1500"/>
              <a:t>Syntactic</a:t>
            </a:r>
            <a:r>
              <a:rPr lang="en" sz="1500"/>
              <a:t> recency: The </a:t>
            </a:r>
            <a:r>
              <a:rPr lang="en" sz="1500" u="sng"/>
              <a:t>writer</a:t>
            </a:r>
            <a:r>
              <a:rPr lang="en" sz="1500"/>
              <a:t> of the book </a:t>
            </a:r>
            <a:r>
              <a:rPr lang="en" sz="1500" u="sng"/>
              <a:t>is</a:t>
            </a:r>
            <a:r>
              <a:rPr lang="en" sz="1500"/>
              <a:t>                          (</a:t>
            </a:r>
            <a:r>
              <a:rPr lang="en" sz="1500">
                <a:solidFill>
                  <a:srgbClr val="0000FF"/>
                </a:solidFill>
              </a:rPr>
              <a:t>correct</a:t>
            </a:r>
            <a:r>
              <a:rPr lang="en" sz="1500"/>
              <a:t>) </a:t>
            </a:r>
            <a:r>
              <a:rPr lang="en" sz="1500" u="sng"/>
              <a:t>     </a:t>
            </a:r>
            <a:br>
              <a:rPr lang="en" sz="1500" u="sng"/>
            </a:br>
            <a:endParaRPr sz="1500" u="sng"/>
          </a:p>
          <a:p>
            <a:pPr indent="-323850" lvl="0" marL="457200" rtl="0" algn="l">
              <a:spcBef>
                <a:spcPts val="0"/>
              </a:spcBef>
              <a:spcAft>
                <a:spcPts val="0"/>
              </a:spcAft>
              <a:buSzPts val="1500"/>
              <a:buChar char="●"/>
            </a:pPr>
            <a:r>
              <a:rPr b="1" lang="en" sz="1500"/>
              <a:t>Sequential</a:t>
            </a:r>
            <a:r>
              <a:rPr lang="en" sz="1500"/>
              <a:t>  recency: The writer of the </a:t>
            </a:r>
            <a:r>
              <a:rPr lang="en" sz="1500" u="sng"/>
              <a:t>books</a:t>
            </a:r>
            <a:r>
              <a:rPr lang="en" sz="1500"/>
              <a:t> </a:t>
            </a:r>
            <a:r>
              <a:rPr lang="en" sz="1500" u="sng"/>
              <a:t>are</a:t>
            </a:r>
            <a:r>
              <a:rPr lang="en" sz="1500"/>
              <a:t>                 (</a:t>
            </a:r>
            <a:r>
              <a:rPr lang="en" sz="1500">
                <a:solidFill>
                  <a:srgbClr val="FF0000"/>
                </a:solidFill>
              </a:rPr>
              <a:t>incorrect</a:t>
            </a:r>
            <a:r>
              <a:rPr lang="en" sz="1500"/>
              <a:t>)</a:t>
            </a:r>
            <a:br>
              <a:rPr lang="en" sz="1500"/>
            </a:br>
            <a:endParaRPr sz="1500"/>
          </a:p>
          <a:p>
            <a:pPr indent="-323850" lvl="0" marL="457200" rtl="0" algn="l">
              <a:spcBef>
                <a:spcPts val="0"/>
              </a:spcBef>
              <a:spcAft>
                <a:spcPts val="0"/>
              </a:spcAft>
              <a:buSzPts val="1500"/>
              <a:buChar char="●"/>
            </a:pPr>
            <a:r>
              <a:rPr lang="en" sz="1500"/>
              <a:t>Due to vanishing gradient, RNN-LMs are better at learning from sequential recency than syntactic recency, so they make this type of error more often [Linzen  et al. 2016]</a:t>
            </a:r>
            <a:endParaRPr sz="1500"/>
          </a:p>
        </p:txBody>
      </p:sp>
      <p:sp>
        <p:nvSpPr>
          <p:cNvPr id="195" name="Google Shape;195;p28"/>
          <p:cNvSpPr txBox="1"/>
          <p:nvPr/>
        </p:nvSpPr>
        <p:spPr>
          <a:xfrm>
            <a:off x="373200" y="4618800"/>
            <a:ext cx="806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Assessing the Ability of LSTMs to Learn Syntax-Sensitive Dependencies, Linzen et al, 2016. </a:t>
            </a:r>
            <a:r>
              <a:rPr lang="en" sz="1000" u="sng">
                <a:solidFill>
                  <a:schemeClr val="hlink"/>
                </a:solidFill>
                <a:latin typeface="Open Sans"/>
                <a:ea typeface="Open Sans"/>
                <a:cs typeface="Open Sans"/>
                <a:sym typeface="Open Sans"/>
                <a:hlinkClick r:id="rId3"/>
              </a:rPr>
              <a:t>https://arxiv.org/pdf/1611.01368.pdf</a:t>
            </a:r>
            <a:r>
              <a:rPr lang="en" sz="1000">
                <a:solidFill>
                  <a:schemeClr val="dk1"/>
                </a:solidFill>
                <a:latin typeface="Open Sans"/>
                <a:ea typeface="Open Sans"/>
                <a:cs typeface="Open Sans"/>
                <a:sym typeface="Open Sans"/>
              </a:rPr>
              <a:t>  </a:t>
            </a:r>
            <a:endParaRPr sz="11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How about exploding gradient?</a:t>
            </a:r>
            <a:endParaRPr sz="2600"/>
          </a:p>
        </p:txBody>
      </p:sp>
      <p:sp>
        <p:nvSpPr>
          <p:cNvPr id="201" name="Google Shape;201;p29"/>
          <p:cNvSpPr txBox="1"/>
          <p:nvPr>
            <p:ph idx="1" type="body"/>
          </p:nvPr>
        </p:nvSpPr>
        <p:spPr>
          <a:xfrm>
            <a:off x="228600" y="1085850"/>
            <a:ext cx="8763000" cy="3785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If the gradient becomes too big, the SGD update can easily overshoot:</a:t>
            </a:r>
            <a:br>
              <a:rPr lang="en" sz="1500"/>
            </a:br>
            <a:endParaRPr sz="1500"/>
          </a:p>
          <a:p>
            <a:pPr indent="0" lvl="0" marL="457200" rtl="0" algn="l">
              <a:spcBef>
                <a:spcPts val="600"/>
              </a:spcBef>
              <a:spcAft>
                <a:spcPts val="0"/>
              </a:spcAft>
              <a:buNone/>
            </a:pPr>
            <a:r>
              <a:t/>
            </a:r>
            <a:endParaRPr sz="1500"/>
          </a:p>
          <a:p>
            <a:pPr indent="-323850" lvl="0" marL="457200" rtl="0" algn="l">
              <a:spcBef>
                <a:spcPts val="600"/>
              </a:spcBef>
              <a:spcAft>
                <a:spcPts val="0"/>
              </a:spcAft>
              <a:buSzPts val="1500"/>
              <a:buChar char="●"/>
            </a:pPr>
            <a:r>
              <a:rPr lang="en" sz="1500"/>
              <a:t>This can cause bad updates: we take too large a step and reach a weird and bad parameter configuration (with large loss)</a:t>
            </a:r>
            <a:endParaRPr sz="1500"/>
          </a:p>
          <a:p>
            <a:pPr indent="-323850" lvl="0" marL="457200" rtl="0" algn="l">
              <a:spcBef>
                <a:spcPts val="0"/>
              </a:spcBef>
              <a:spcAft>
                <a:spcPts val="0"/>
              </a:spcAft>
              <a:buSzPts val="1500"/>
              <a:buChar char="●"/>
            </a:pPr>
            <a:r>
              <a:rPr lang="en" sz="1500"/>
              <a:t>In the worst case, this will result in </a:t>
            </a:r>
            <a:r>
              <a:rPr b="1" lang="en" sz="1500"/>
              <a:t>Inf</a:t>
            </a:r>
            <a:r>
              <a:rPr lang="en" sz="1500"/>
              <a:t> or </a:t>
            </a:r>
            <a:r>
              <a:rPr b="1" lang="en" sz="1500"/>
              <a:t>NaN</a:t>
            </a:r>
            <a:r>
              <a:rPr lang="en" sz="1500"/>
              <a:t> in your network</a:t>
            </a:r>
            <a:endParaRPr sz="1500"/>
          </a:p>
          <a:p>
            <a:pPr indent="-323850" lvl="1" marL="914400" rtl="0" algn="l">
              <a:spcBef>
                <a:spcPts val="0"/>
              </a:spcBef>
              <a:spcAft>
                <a:spcPts val="0"/>
              </a:spcAft>
              <a:buSzPts val="1500"/>
              <a:buAutoNum type="alphaLcPeriod"/>
            </a:pPr>
            <a:r>
              <a:rPr lang="en" sz="1500"/>
              <a:t>(then you have to restart training from an earlier checkpoint)</a:t>
            </a:r>
            <a:endParaRPr sz="1500"/>
          </a:p>
        </p:txBody>
      </p:sp>
      <p:pic>
        <p:nvPicPr>
          <p:cNvPr descr="\theta^{\text{new}} = \theta^{\text{old}} - \alpha\nabla_{\theta}J(\theta)" id="202" name="Google Shape;202;p29"/>
          <p:cNvPicPr preferRelativeResize="0"/>
          <p:nvPr/>
        </p:nvPicPr>
        <p:blipFill>
          <a:blip r:embed="rId3">
            <a:alphaModFix/>
          </a:blip>
          <a:stretch>
            <a:fillRect/>
          </a:stretch>
        </p:blipFill>
        <p:spPr>
          <a:xfrm>
            <a:off x="3399212" y="1644425"/>
            <a:ext cx="2421775" cy="29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Gradient Clipping [Pascanu et al., PMLR 2013]</a:t>
            </a:r>
            <a:endParaRPr sz="2600"/>
          </a:p>
        </p:txBody>
      </p:sp>
      <p:sp>
        <p:nvSpPr>
          <p:cNvPr id="208" name="Google Shape;208;p30"/>
          <p:cNvSpPr txBox="1"/>
          <p:nvPr>
            <p:ph idx="1" type="body"/>
          </p:nvPr>
        </p:nvSpPr>
        <p:spPr>
          <a:xfrm>
            <a:off x="228600" y="1085850"/>
            <a:ext cx="8673900" cy="366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222222"/>
                </a:solidFill>
                <a:highlight>
                  <a:srgbClr val="FFFFFF"/>
                </a:highlight>
              </a:rPr>
              <a:t>Idea</a:t>
            </a:r>
            <a:r>
              <a:rPr lang="en" sz="1300">
                <a:solidFill>
                  <a:srgbClr val="222222"/>
                </a:solidFill>
                <a:highlight>
                  <a:srgbClr val="FFFFFF"/>
                </a:highlight>
              </a:rPr>
              <a:t>:  </a:t>
            </a:r>
            <a:r>
              <a:rPr lang="en" sz="1300"/>
              <a:t>if the norm of the gradient is greater than some threshold, scale it down before applying update.</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br>
              <a:rPr lang="en" sz="1300"/>
            </a:br>
            <a:endParaRPr sz="1300"/>
          </a:p>
          <a:p>
            <a:pPr indent="-311150" lvl="0" marL="457200" rtl="0" algn="l">
              <a:spcBef>
                <a:spcPts val="600"/>
              </a:spcBef>
              <a:spcAft>
                <a:spcPts val="0"/>
              </a:spcAft>
              <a:buSzPts val="1300"/>
              <a:buChar char="●"/>
            </a:pPr>
            <a:r>
              <a:rPr lang="en" sz="1300"/>
              <a:t>This introduces the hyperparameter “</a:t>
            </a:r>
            <a:r>
              <a:rPr b="1" lang="en" sz="1300"/>
              <a:t>threshold</a:t>
            </a:r>
            <a:r>
              <a:rPr lang="en" sz="1300"/>
              <a:t>”, anyhow, the authors didn’t found much sensitivities - “</a:t>
            </a:r>
            <a:r>
              <a:rPr i="1" lang="en" sz="1300"/>
              <a:t>The proposed clipping is simple to implement and computationally efficient, but it does however introduce an additional hyper-parameter, namely the threshold. One good heuristic for setting this threshold is to look at statistics on the average norm over a sufficiently large number of updates. In our experiments we have noticed that for a given task and model size, training is not very sensitive to this hyperparameter and the algorithm behaves well even for rather small thresholds.</a:t>
            </a:r>
            <a:r>
              <a:rPr lang="en" sz="1300"/>
              <a:t>”</a:t>
            </a:r>
            <a:endParaRPr sz="1300"/>
          </a:p>
          <a:p>
            <a:pPr indent="-311150" lvl="0" marL="457200" rtl="0" algn="l">
              <a:spcBef>
                <a:spcPts val="0"/>
              </a:spcBef>
              <a:spcAft>
                <a:spcPts val="0"/>
              </a:spcAft>
              <a:buSzPts val="1300"/>
              <a:buChar char="●"/>
            </a:pPr>
            <a:r>
              <a:rPr lang="en" sz="1300"/>
              <a:t>Another easier method is simply to set a capping value, e.g., 10 (there is really no literature studying this value) but once again, monitoring the average gradient value is a good start.</a:t>
            </a:r>
            <a:endParaRPr sz="1300"/>
          </a:p>
          <a:p>
            <a:pPr indent="0" lvl="0" marL="457200" rtl="0" algn="l">
              <a:spcBef>
                <a:spcPts val="600"/>
              </a:spcBef>
              <a:spcAft>
                <a:spcPts val="0"/>
              </a:spcAft>
              <a:buNone/>
            </a:pPr>
            <a:r>
              <a:t/>
            </a:r>
            <a:endParaRPr sz="900"/>
          </a:p>
        </p:txBody>
      </p:sp>
      <p:pic>
        <p:nvPicPr>
          <p:cNvPr id="209" name="Google Shape;209;p30"/>
          <p:cNvPicPr preferRelativeResize="0"/>
          <p:nvPr/>
        </p:nvPicPr>
        <p:blipFill>
          <a:blip r:embed="rId3">
            <a:alphaModFix/>
          </a:blip>
          <a:stretch>
            <a:fillRect/>
          </a:stretch>
        </p:blipFill>
        <p:spPr>
          <a:xfrm>
            <a:off x="1547900" y="1533263"/>
            <a:ext cx="3295999" cy="1176101"/>
          </a:xfrm>
          <a:prstGeom prst="rect">
            <a:avLst/>
          </a:prstGeom>
          <a:noFill/>
          <a:ln>
            <a:noFill/>
          </a:ln>
        </p:spPr>
      </p:pic>
      <p:pic>
        <p:nvPicPr>
          <p:cNvPr id="210" name="Google Shape;210;p30"/>
          <p:cNvPicPr preferRelativeResize="0"/>
          <p:nvPr/>
        </p:nvPicPr>
        <p:blipFill>
          <a:blip r:embed="rId4">
            <a:alphaModFix/>
          </a:blip>
          <a:stretch>
            <a:fillRect/>
          </a:stretch>
        </p:blipFill>
        <p:spPr>
          <a:xfrm>
            <a:off x="5043950" y="1511450"/>
            <a:ext cx="2496349" cy="1219725"/>
          </a:xfrm>
          <a:prstGeom prst="rect">
            <a:avLst/>
          </a:prstGeom>
          <a:noFill/>
          <a:ln>
            <a:noFill/>
          </a:ln>
        </p:spPr>
      </p:pic>
      <p:sp>
        <p:nvSpPr>
          <p:cNvPr id="211" name="Google Shape;211;p30"/>
          <p:cNvSpPr txBox="1"/>
          <p:nvPr/>
        </p:nvSpPr>
        <p:spPr>
          <a:xfrm>
            <a:off x="304725" y="4558207"/>
            <a:ext cx="883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On the difficulty of training recurrent neural networks, Pascanu et al. 2013, </a:t>
            </a:r>
            <a:r>
              <a:rPr lang="en" sz="1100" u="sng">
                <a:solidFill>
                  <a:schemeClr val="hlink"/>
                </a:solidFill>
                <a:latin typeface="Open Sans"/>
                <a:ea typeface="Open Sans"/>
                <a:cs typeface="Open Sans"/>
                <a:sym typeface="Open Sans"/>
                <a:hlinkClick r:id="rId5"/>
              </a:rPr>
              <a:t>https://arxiv.org/abs/1211.5063</a:t>
            </a:r>
            <a:r>
              <a:rPr lang="en" sz="1100">
                <a:latin typeface="Open Sans"/>
                <a:ea typeface="Open Sans"/>
                <a:cs typeface="Open Sans"/>
                <a:sym typeface="Open Sans"/>
              </a:rPr>
              <a:t> </a:t>
            </a:r>
            <a:endParaRPr sz="11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