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Kanit Medium"/>
      <p:regular r:id="rId28"/>
      <p:bold r:id="rId29"/>
      <p:italic r:id="rId30"/>
      <p:boldItalic r:id="rId31"/>
    </p:embeddedFont>
    <p:embeddedFont>
      <p:font typeface="Helvetica Neue"/>
      <p:regular r:id="rId32"/>
      <p:bold r:id="rId33"/>
      <p:italic r:id="rId34"/>
      <p:boldItalic r:id="rId35"/>
    </p:embeddedFont>
    <p:embeddedFont>
      <p:font typeface="Kani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A83233-8A80-48D7-B2F2-3AA8D6247970}">
  <a:tblStyle styleId="{E7A83233-8A80-48D7-B2F2-3AA8D62479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KanitMedium-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Kani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KanitMedium-boldItalic.fntdata"/><Relationship Id="rId30" Type="http://schemas.openxmlformats.org/officeDocument/2006/relationships/font" Target="fonts/KanitMedium-italic.fntdata"/><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37" Type="http://schemas.openxmlformats.org/officeDocument/2006/relationships/font" Target="fonts/Kanit-bold.fntdata"/><Relationship Id="rId14" Type="http://schemas.openxmlformats.org/officeDocument/2006/relationships/slide" Target="slides/slide8.xml"/><Relationship Id="rId36" Type="http://schemas.openxmlformats.org/officeDocument/2006/relationships/font" Target="fonts/Kanit-regular.fntdata"/><Relationship Id="rId17" Type="http://schemas.openxmlformats.org/officeDocument/2006/relationships/slide" Target="slides/slide11.xml"/><Relationship Id="rId39" Type="http://schemas.openxmlformats.org/officeDocument/2006/relationships/font" Target="fonts/Kanit-boldItalic.fntdata"/><Relationship Id="rId16" Type="http://schemas.openxmlformats.org/officeDocument/2006/relationships/slide" Target="slides/slide10.xml"/><Relationship Id="rId38" Type="http://schemas.openxmlformats.org/officeDocument/2006/relationships/font" Target="fonts/Kani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59007f1c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59007f1c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59007f1c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59007f1c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59007f1c0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59007f1c0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59007f1c0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59007f1c0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059007f1c0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059007f1c0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59007f1c0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59007f1c0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59007f1c0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059007f1c0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59007f1c0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59007f1c0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059007f1c0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059007f1c0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59007f1c0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59007f1c0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9ccd786a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9ccd786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059007f1c0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059007f1c0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742637c1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742637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553dea7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553dea7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553dea70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553dea70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0be19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0be19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59007f1c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59007f1c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59007f1c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59007f1c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59007f1c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59007f1c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59007f1c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59007f1c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 Id="rId4" Type="http://schemas.openxmlformats.org/officeDocument/2006/relationships/image" Target="../media/image4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a:blip r:embed="rId2">
            <a:alphaModFix/>
          </a:blip>
          <a:stretch>
            <a:fillRect/>
          </a:stretch>
        </p:blipFill>
        <p:spPr>
          <a:xfrm>
            <a:off x="609600" y="400050"/>
            <a:ext cx="8001000" cy="1593056"/>
          </a:xfrm>
          <a:prstGeom prst="rect">
            <a:avLst/>
          </a:prstGeom>
          <a:noFill/>
          <a:ln>
            <a:noFill/>
          </a:ln>
        </p:spPr>
      </p:pic>
      <p:sp>
        <p:nvSpPr>
          <p:cNvPr id="20" name="Google Shape;20;p2"/>
          <p:cNvSpPr txBox="1"/>
          <p:nvPr>
            <p:ph idx="1" type="subTitle"/>
          </p:nvPr>
        </p:nvSpPr>
        <p:spPr>
          <a:xfrm>
            <a:off x="1905000" y="2171700"/>
            <a:ext cx="5334000" cy="8001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2800"/>
              <a:buNone/>
              <a:defRPr sz="2800">
                <a:solidFill>
                  <a:srgbClr val="000000"/>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21" name="Google Shape;21;p2"/>
          <p:cNvSpPr txBox="1"/>
          <p:nvPr>
            <p:ph type="ctrTitle"/>
          </p:nvPr>
        </p:nvSpPr>
        <p:spPr>
          <a:xfrm>
            <a:off x="685800" y="800100"/>
            <a:ext cx="7772400" cy="1085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5EF6"/>
              </a:buClr>
              <a:buSzPts val="4000"/>
              <a:buFont typeface="Open Sans"/>
              <a:buNone/>
              <a:defRPr b="0" sz="4000">
                <a:solidFill>
                  <a:srgbClr val="005EF6"/>
                </a:solidFill>
                <a:latin typeface="Open Sans"/>
                <a:ea typeface="Open Sans"/>
                <a:cs typeface="Open Sans"/>
                <a:sym typeface="Open San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2" name="Google Shape;22;p2"/>
          <p:cNvSpPr txBox="1"/>
          <p:nvPr>
            <p:ph idx="2" type="subTitle"/>
          </p:nvPr>
        </p:nvSpPr>
        <p:spPr>
          <a:xfrm>
            <a:off x="1524000" y="3543300"/>
            <a:ext cx="6019800" cy="57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2800"/>
              <a:buNone/>
              <a:defRPr sz="2800">
                <a:solidFill>
                  <a:srgbClr val="000000"/>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23" name="Google Shape;23;p2"/>
          <p:cNvSpPr txBox="1"/>
          <p:nvPr>
            <p:ph idx="3" type="subTitle"/>
          </p:nvPr>
        </p:nvSpPr>
        <p:spPr>
          <a:xfrm>
            <a:off x="2133600" y="3028950"/>
            <a:ext cx="4876800" cy="457200"/>
          </a:xfrm>
          <a:prstGeom prst="rect">
            <a:avLst/>
          </a:prstGeom>
        </p:spPr>
        <p:txBody>
          <a:bodyPr anchorCtr="0" anchor="ctr" bIns="91425" lIns="91425" spcFirstLastPara="1" rIns="91425" wrap="square" tIns="91425">
            <a:noAutofit/>
          </a:bodyPr>
          <a:lstStyle>
            <a:lvl1pPr lvl="0" rtl="0" algn="ctr">
              <a:spcBef>
                <a:spcPts val="600"/>
              </a:spcBef>
              <a:spcAft>
                <a:spcPts val="0"/>
              </a:spcAft>
              <a:buNone/>
              <a:defRPr sz="1800"/>
            </a:lvl1pPr>
            <a:lvl2pPr lvl="1" rtl="0" algn="ctr">
              <a:spcBef>
                <a:spcPts val="600"/>
              </a:spcBef>
              <a:spcAft>
                <a:spcPts val="0"/>
              </a:spcAft>
              <a:buNone/>
              <a:defRPr/>
            </a:lvl2pPr>
            <a:lvl3pPr lvl="2" rtl="0" algn="ctr">
              <a:spcBef>
                <a:spcPts val="600"/>
              </a:spcBef>
              <a:spcAft>
                <a:spcPts val="0"/>
              </a:spcAft>
              <a:buNone/>
              <a:defRPr/>
            </a:lvl3pPr>
            <a:lvl4pPr lvl="3" rtl="0" algn="ctr">
              <a:spcBef>
                <a:spcPts val="600"/>
              </a:spcBef>
              <a:spcAft>
                <a:spcPts val="0"/>
              </a:spcAft>
              <a:buNone/>
              <a:defRPr/>
            </a:lvl4pPr>
            <a:lvl5pPr lvl="4" rtl="0" algn="ctr">
              <a:spcBef>
                <a:spcPts val="600"/>
              </a:spcBef>
              <a:spcAft>
                <a:spcPts val="0"/>
              </a:spcAft>
              <a:buNone/>
              <a:defRPr/>
            </a:lvl5pPr>
            <a:lvl6pPr lvl="5" rtl="0" algn="ctr">
              <a:spcBef>
                <a:spcPts val="600"/>
              </a:spcBef>
              <a:spcAft>
                <a:spcPts val="0"/>
              </a:spcAft>
              <a:buNone/>
              <a:defRPr/>
            </a:lvl6pPr>
            <a:lvl7pPr lvl="6" rtl="0" algn="ctr">
              <a:spcBef>
                <a:spcPts val="600"/>
              </a:spcBef>
              <a:spcAft>
                <a:spcPts val="0"/>
              </a:spcAft>
              <a:buNone/>
              <a:defRPr/>
            </a:lvl7pPr>
            <a:lvl8pPr lvl="7" rtl="0" algn="ctr">
              <a:spcBef>
                <a:spcPts val="600"/>
              </a:spcBef>
              <a:spcAft>
                <a:spcPts val="0"/>
              </a:spcAft>
              <a:buNone/>
              <a:defRPr/>
            </a:lvl8pPr>
            <a:lvl9pPr lvl="8" algn="ctr">
              <a:spcBef>
                <a:spcPts val="600"/>
              </a:spcBef>
              <a:spcAft>
                <a:spcPts val="0"/>
              </a:spcAft>
              <a:buNone/>
              <a:defRPr/>
            </a:lvl9pPr>
          </a:lstStyle>
          <a:p/>
        </p:txBody>
      </p:sp>
      <p:sp>
        <p:nvSpPr>
          <p:cNvPr id="24" name="Google Shape;24;p2"/>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lgn="ctr">
              <a:buNone/>
              <a:defRPr sz="1100">
                <a:solidFill>
                  <a:srgbClr val="980000"/>
                </a:solidFill>
                <a:latin typeface="Open Sans"/>
                <a:ea typeface="Open Sans"/>
                <a:cs typeface="Open Sans"/>
                <a:sym typeface="Open Sans"/>
              </a:defRPr>
            </a:lvl1pPr>
            <a:lvl2pPr lvl="1" rtl="0" algn="ctr">
              <a:buNone/>
              <a:defRPr sz="1100">
                <a:solidFill>
                  <a:srgbClr val="980000"/>
                </a:solidFill>
                <a:latin typeface="Open Sans"/>
                <a:ea typeface="Open Sans"/>
                <a:cs typeface="Open Sans"/>
                <a:sym typeface="Open Sans"/>
              </a:defRPr>
            </a:lvl2pPr>
            <a:lvl3pPr lvl="2" rtl="0" algn="ctr">
              <a:buNone/>
              <a:defRPr sz="1100">
                <a:solidFill>
                  <a:srgbClr val="980000"/>
                </a:solidFill>
                <a:latin typeface="Open Sans"/>
                <a:ea typeface="Open Sans"/>
                <a:cs typeface="Open Sans"/>
                <a:sym typeface="Open Sans"/>
              </a:defRPr>
            </a:lvl3pPr>
            <a:lvl4pPr lvl="3" rtl="0" algn="ctr">
              <a:buNone/>
              <a:defRPr sz="1100">
                <a:solidFill>
                  <a:srgbClr val="980000"/>
                </a:solidFill>
                <a:latin typeface="Open Sans"/>
                <a:ea typeface="Open Sans"/>
                <a:cs typeface="Open Sans"/>
                <a:sym typeface="Open Sans"/>
              </a:defRPr>
            </a:lvl4pPr>
            <a:lvl5pPr lvl="4" rtl="0" algn="ctr">
              <a:buNone/>
              <a:defRPr sz="1100">
                <a:solidFill>
                  <a:srgbClr val="980000"/>
                </a:solidFill>
                <a:latin typeface="Open Sans"/>
                <a:ea typeface="Open Sans"/>
                <a:cs typeface="Open Sans"/>
                <a:sym typeface="Open Sans"/>
              </a:defRPr>
            </a:lvl5pPr>
            <a:lvl6pPr lvl="5" rtl="0" algn="ctr">
              <a:buNone/>
              <a:defRPr sz="1100">
                <a:solidFill>
                  <a:srgbClr val="980000"/>
                </a:solidFill>
                <a:latin typeface="Open Sans"/>
                <a:ea typeface="Open Sans"/>
                <a:cs typeface="Open Sans"/>
                <a:sym typeface="Open Sans"/>
              </a:defRPr>
            </a:lvl6pPr>
            <a:lvl7pPr lvl="6" rtl="0" algn="ctr">
              <a:buNone/>
              <a:defRPr sz="1100">
                <a:solidFill>
                  <a:srgbClr val="980000"/>
                </a:solidFill>
                <a:latin typeface="Open Sans"/>
                <a:ea typeface="Open Sans"/>
                <a:cs typeface="Open Sans"/>
                <a:sym typeface="Open Sans"/>
              </a:defRPr>
            </a:lvl7pPr>
            <a:lvl8pPr lvl="7" rtl="0" algn="ctr">
              <a:buNone/>
              <a:defRPr sz="1100">
                <a:solidFill>
                  <a:srgbClr val="980000"/>
                </a:solidFill>
                <a:latin typeface="Open Sans"/>
                <a:ea typeface="Open Sans"/>
                <a:cs typeface="Open Sans"/>
                <a:sym typeface="Open Sans"/>
              </a:defRPr>
            </a:lvl8pPr>
            <a:lvl9pPr lvl="8" rtl="0" algn="ctr">
              <a:buNone/>
              <a:defRPr sz="1100">
                <a:solidFill>
                  <a:srgbClr val="980000"/>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1"/>
          <p:cNvSpPr txBox="1"/>
          <p:nvPr>
            <p:ph type="title"/>
          </p:nvPr>
        </p:nvSpPr>
        <p:spPr>
          <a:xfrm>
            <a:off x="457200" y="171450"/>
            <a:ext cx="8229600" cy="7428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Clr>
                <a:srgbClr val="005EF6"/>
              </a:buClr>
              <a:buSzPts val="3600"/>
              <a:buNone/>
              <a:defRPr i="0" sz="4000" u="none" cap="none" strike="noStrike">
                <a:solidFill>
                  <a:srgbClr val="005EF6"/>
                </a:solidFill>
              </a:defRPr>
            </a:lvl1pPr>
            <a:lvl2pPr lvl="1"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3600"/>
              <a:buNone/>
              <a:defRPr b="0" i="0" sz="4000" u="none" cap="none" strike="noStrike">
                <a:solidFill>
                  <a:schemeClr val="dk2"/>
                </a:solidFill>
                <a:latin typeface="Arial"/>
                <a:ea typeface="Arial"/>
                <a:cs typeface="Arial"/>
                <a:sym typeface="Arial"/>
              </a:defRPr>
            </a:lvl9pPr>
          </a:lstStyle>
          <a:p/>
        </p:txBody>
      </p:sp>
      <p:sp>
        <p:nvSpPr>
          <p:cNvPr id="61" name="Google Shape;61;p11"/>
          <p:cNvSpPr txBox="1"/>
          <p:nvPr>
            <p:ph idx="1" type="body"/>
          </p:nvPr>
        </p:nvSpPr>
        <p:spPr>
          <a:xfrm>
            <a:off x="457200" y="1143000"/>
            <a:ext cx="8229600" cy="3257400"/>
          </a:xfrm>
          <a:prstGeom prst="rect">
            <a:avLst/>
          </a:prstGeom>
          <a:noFill/>
          <a:ln>
            <a:noFill/>
          </a:ln>
        </p:spPr>
        <p:txBody>
          <a:bodyPr anchorCtr="0" anchor="t" bIns="46025" lIns="92075" spcFirstLastPara="1" rIns="92075" wrap="square" tIns="46025">
            <a:noAutofit/>
          </a:bodyPr>
          <a:lstStyle>
            <a:lvl1pPr indent="-482600" lvl="0" marL="457200" marR="0" rtl="0" algn="l">
              <a:spcBef>
                <a:spcPts val="640"/>
              </a:spcBef>
              <a:spcAft>
                <a:spcPts val="0"/>
              </a:spcAft>
              <a:buClr>
                <a:schemeClr val="accent1"/>
              </a:buClr>
              <a:buSzPts val="4000"/>
              <a:buChar char="•"/>
              <a:defRPr i="0" sz="3200" u="none" cap="none" strike="noStrike">
                <a:solidFill>
                  <a:schemeClr val="dk1"/>
                </a:solidFill>
              </a:defRPr>
            </a:lvl1pPr>
            <a:lvl2pPr indent="-406400" lvl="1" marL="914400" marR="0" rtl="0" algn="l">
              <a:spcBef>
                <a:spcPts val="560"/>
              </a:spcBef>
              <a:spcAft>
                <a:spcPts val="0"/>
              </a:spcAft>
              <a:buClr>
                <a:schemeClr val="dk2"/>
              </a:buClr>
              <a:buSzPts val="2800"/>
              <a:buChar char="▪"/>
              <a:defRPr i="0" sz="2800" u="none" cap="none" strike="noStrike">
                <a:solidFill>
                  <a:schemeClr val="dk1"/>
                </a:solidFill>
              </a:defRPr>
            </a:lvl2pPr>
            <a:lvl3pPr indent="-381000" lvl="2" marL="1371600" marR="0" rtl="0" algn="l">
              <a:spcBef>
                <a:spcPts val="480"/>
              </a:spcBef>
              <a:spcAft>
                <a:spcPts val="0"/>
              </a:spcAft>
              <a:buClr>
                <a:schemeClr val="accent1"/>
              </a:buClr>
              <a:buSzPts val="2400"/>
              <a:buChar char="o"/>
              <a:defRPr i="0" sz="2400" u="none" cap="none" strike="noStrike">
                <a:solidFill>
                  <a:schemeClr val="dk1"/>
                </a:solidFill>
              </a:defRPr>
            </a:lvl3pPr>
            <a:lvl4pPr indent="-311150" lvl="3" marL="1828800" marR="0" rtl="0" algn="l">
              <a:spcBef>
                <a:spcPts val="400"/>
              </a:spcBef>
              <a:spcAft>
                <a:spcPts val="0"/>
              </a:spcAft>
              <a:buClr>
                <a:schemeClr val="accent1"/>
              </a:buClr>
              <a:buSzPts val="1300"/>
              <a:buChar char="●"/>
              <a:defRPr i="0" sz="2000" u="none" cap="none" strike="noStrike">
                <a:solidFill>
                  <a:schemeClr val="dk1"/>
                </a:solidFill>
              </a:defRPr>
            </a:lvl4pPr>
            <a:lvl5pPr indent="-355600" lvl="4" marL="2286000" marR="0" rtl="0" algn="l">
              <a:spcBef>
                <a:spcPts val="400"/>
              </a:spcBef>
              <a:spcAft>
                <a:spcPts val="0"/>
              </a:spcAft>
              <a:buClr>
                <a:schemeClr val="dk1"/>
              </a:buClr>
              <a:buSzPts val="2000"/>
              <a:buChar char="–"/>
              <a:defRPr i="0" sz="2000" u="none" cap="none" strike="noStrike">
                <a:solidFill>
                  <a:schemeClr val="dk1"/>
                </a:solidFill>
              </a:defRPr>
            </a:lvl5pPr>
            <a:lvl6pPr indent="-342900" lvl="5" marL="2743200" marR="0" rtl="0" algn="l">
              <a:lnSpc>
                <a:spcPct val="90000"/>
              </a:lnSpc>
              <a:spcBef>
                <a:spcPts val="500"/>
              </a:spcBef>
              <a:spcAft>
                <a:spcPts val="0"/>
              </a:spcAft>
              <a:buClr>
                <a:schemeClr val="dk1"/>
              </a:buClr>
              <a:buSzPts val="1800"/>
              <a:buChar char="•"/>
              <a:defRPr i="0" sz="1800" u="none" cap="none" strike="noStrike">
                <a:solidFill>
                  <a:schemeClr val="dk1"/>
                </a:solidFill>
              </a:defRPr>
            </a:lvl6pPr>
            <a:lvl7pPr indent="-342900" lvl="6" marL="3200400" marR="0" rtl="0" algn="l">
              <a:lnSpc>
                <a:spcPct val="90000"/>
              </a:lnSpc>
              <a:spcBef>
                <a:spcPts val="500"/>
              </a:spcBef>
              <a:spcAft>
                <a:spcPts val="0"/>
              </a:spcAft>
              <a:buClr>
                <a:schemeClr val="dk1"/>
              </a:buClr>
              <a:buSzPts val="1800"/>
              <a:buChar char="•"/>
              <a:defRPr i="0" sz="1800" u="none" cap="none" strike="noStrike">
                <a:solidFill>
                  <a:schemeClr val="dk1"/>
                </a:solidFill>
              </a:defRPr>
            </a:lvl7pPr>
            <a:lvl8pPr indent="-342900" lvl="7" marL="3657600" marR="0" rtl="0" algn="l">
              <a:lnSpc>
                <a:spcPct val="90000"/>
              </a:lnSpc>
              <a:spcBef>
                <a:spcPts val="500"/>
              </a:spcBef>
              <a:spcAft>
                <a:spcPts val="0"/>
              </a:spcAft>
              <a:buClr>
                <a:schemeClr val="dk1"/>
              </a:buClr>
              <a:buSzPts val="1800"/>
              <a:buChar char="•"/>
              <a:defRPr i="0" sz="1800" u="none" cap="none" strike="noStrike">
                <a:solidFill>
                  <a:schemeClr val="dk1"/>
                </a:solidFill>
              </a:defRPr>
            </a:lvl8pPr>
            <a:lvl9pPr indent="-342900" lvl="8" marL="4114800" marR="0" rtl="0" algn="l">
              <a:lnSpc>
                <a:spcPct val="90000"/>
              </a:lnSpc>
              <a:spcBef>
                <a:spcPts val="500"/>
              </a:spcBef>
              <a:spcAft>
                <a:spcPts val="0"/>
              </a:spcAft>
              <a:buClr>
                <a:schemeClr val="dk1"/>
              </a:buClr>
              <a:buSzPts val="1800"/>
              <a:buChar char="•"/>
              <a:defRPr i="0" sz="1800" u="none" cap="none" strike="noStrike">
                <a:solidFill>
                  <a:schemeClr val="dk1"/>
                </a:solidFill>
              </a:defRPr>
            </a:lvl9pPr>
          </a:lstStyle>
          <a:p/>
        </p:txBody>
      </p:sp>
      <p:sp>
        <p:nvSpPr>
          <p:cNvPr id="62" name="Google Shape;62;p11"/>
          <p:cNvSpPr txBox="1"/>
          <p:nvPr>
            <p:ph idx="11" type="ftr"/>
          </p:nvPr>
        </p:nvSpPr>
        <p:spPr>
          <a:xfrm>
            <a:off x="457200" y="4914900"/>
            <a:ext cx="822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1" sz="2000" u="none" cap="none" strike="noStrike">
                <a:solidFill>
                  <a:schemeClr val="dk1"/>
                </a:solidFill>
                <a:latin typeface="Arial"/>
                <a:ea typeface="Arial"/>
                <a:cs typeface="Arial"/>
                <a:sym typeface="Arial"/>
              </a:defRPr>
            </a:lvl9pPr>
          </a:lstStyle>
          <a:p/>
        </p:txBody>
      </p:sp>
      <p:sp>
        <p:nvSpPr>
          <p:cNvPr id="63" name="Google Shape;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lgn="r">
              <a:buNone/>
              <a:defRPr sz="1300">
                <a:solidFill>
                  <a:schemeClr val="dk1"/>
                </a:solidFill>
                <a:latin typeface="Times New Roman"/>
                <a:ea typeface="Times New Roman"/>
                <a:cs typeface="Times New Roman"/>
                <a:sym typeface="Times New Roman"/>
              </a:defRPr>
            </a:lvl1pPr>
            <a:lvl2pPr lvl="1" algn="r">
              <a:buNone/>
              <a:defRPr sz="1300">
                <a:solidFill>
                  <a:schemeClr val="dk1"/>
                </a:solidFill>
                <a:latin typeface="Times New Roman"/>
                <a:ea typeface="Times New Roman"/>
                <a:cs typeface="Times New Roman"/>
                <a:sym typeface="Times New Roman"/>
              </a:defRPr>
            </a:lvl2pPr>
            <a:lvl3pPr lvl="2" algn="r">
              <a:buNone/>
              <a:defRPr sz="1300">
                <a:solidFill>
                  <a:schemeClr val="dk1"/>
                </a:solidFill>
                <a:latin typeface="Times New Roman"/>
                <a:ea typeface="Times New Roman"/>
                <a:cs typeface="Times New Roman"/>
                <a:sym typeface="Times New Roman"/>
              </a:defRPr>
            </a:lvl3pPr>
            <a:lvl4pPr lvl="3" algn="r">
              <a:buNone/>
              <a:defRPr sz="1300">
                <a:solidFill>
                  <a:schemeClr val="dk1"/>
                </a:solidFill>
                <a:latin typeface="Times New Roman"/>
                <a:ea typeface="Times New Roman"/>
                <a:cs typeface="Times New Roman"/>
                <a:sym typeface="Times New Roman"/>
              </a:defRPr>
            </a:lvl4pPr>
            <a:lvl5pPr lvl="4" algn="r">
              <a:buNone/>
              <a:defRPr sz="1300">
                <a:solidFill>
                  <a:schemeClr val="dk1"/>
                </a:solidFill>
                <a:latin typeface="Times New Roman"/>
                <a:ea typeface="Times New Roman"/>
                <a:cs typeface="Times New Roman"/>
                <a:sym typeface="Times New Roman"/>
              </a:defRPr>
            </a:lvl5pPr>
            <a:lvl6pPr lvl="5" algn="r">
              <a:buNone/>
              <a:defRPr sz="1300">
                <a:solidFill>
                  <a:schemeClr val="dk1"/>
                </a:solidFill>
                <a:latin typeface="Times New Roman"/>
                <a:ea typeface="Times New Roman"/>
                <a:cs typeface="Times New Roman"/>
                <a:sym typeface="Times New Roman"/>
              </a:defRPr>
            </a:lvl6pPr>
            <a:lvl7pPr lvl="6" algn="r">
              <a:buNone/>
              <a:defRPr sz="1300">
                <a:solidFill>
                  <a:schemeClr val="dk1"/>
                </a:solidFill>
                <a:latin typeface="Times New Roman"/>
                <a:ea typeface="Times New Roman"/>
                <a:cs typeface="Times New Roman"/>
                <a:sym typeface="Times New Roman"/>
              </a:defRPr>
            </a:lvl7pPr>
            <a:lvl8pPr lvl="7" algn="r">
              <a:buNone/>
              <a:defRPr sz="1300">
                <a:solidFill>
                  <a:schemeClr val="dk1"/>
                </a:solidFill>
                <a:latin typeface="Times New Roman"/>
                <a:ea typeface="Times New Roman"/>
                <a:cs typeface="Times New Roman"/>
                <a:sym typeface="Times New Roman"/>
              </a:defRPr>
            </a:lvl8pPr>
            <a:lvl9pPr lvl="8" algn="r">
              <a:buNone/>
              <a:defRPr sz="13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64" name="Shape 64"/>
        <p:cNvGrpSpPr/>
        <p:nvPr/>
      </p:nvGrpSpPr>
      <p:grpSpPr>
        <a:xfrm>
          <a:off x="0" y="0"/>
          <a:ext cx="0" cy="0"/>
          <a:chOff x="0" y="0"/>
          <a:chExt cx="0" cy="0"/>
        </a:xfrm>
      </p:grpSpPr>
      <p:sp>
        <p:nvSpPr>
          <p:cNvPr id="65" name="Google Shape;65;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7" name="Google Shape;6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71" name="Shape 71"/>
        <p:cNvGrpSpPr/>
        <p:nvPr/>
      </p:nvGrpSpPr>
      <p:grpSpPr>
        <a:xfrm>
          <a:off x="0" y="0"/>
          <a:ext cx="0" cy="0"/>
          <a:chOff x="0" y="0"/>
          <a:chExt cx="0" cy="0"/>
        </a:xfrm>
      </p:grpSpPr>
      <p:sp>
        <p:nvSpPr>
          <p:cNvPr id="72" name="Google Shape;7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75" name="Shape 75"/>
        <p:cNvGrpSpPr/>
        <p:nvPr/>
      </p:nvGrpSpPr>
      <p:grpSpPr>
        <a:xfrm>
          <a:off x="0" y="0"/>
          <a:ext cx="0" cy="0"/>
          <a:chOff x="0" y="0"/>
          <a:chExt cx="0" cy="0"/>
        </a:xfrm>
      </p:grpSpPr>
      <p:sp>
        <p:nvSpPr>
          <p:cNvPr id="76" name="Google Shape;76;p15"/>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77" name="Google Shape;77;p1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78" name="Google Shape;78;p15"/>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79" name="Google Shape;79;p15"/>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80" name="Shape 80"/>
        <p:cNvGrpSpPr/>
        <p:nvPr/>
      </p:nvGrpSpPr>
      <p:grpSpPr>
        <a:xfrm>
          <a:off x="0" y="0"/>
          <a:ext cx="0" cy="0"/>
          <a:chOff x="0" y="0"/>
          <a:chExt cx="0" cy="0"/>
        </a:xfrm>
      </p:grpSpPr>
      <p:sp>
        <p:nvSpPr>
          <p:cNvPr id="81" name="Google Shape;81;p16"/>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2" name="Google Shape;82;p16"/>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3" name="Google Shape;83;p16"/>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4" name="Google Shape;84;p16"/>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85" name="Shape 85"/>
        <p:cNvGrpSpPr/>
        <p:nvPr/>
      </p:nvGrpSpPr>
      <p:grpSpPr>
        <a:xfrm>
          <a:off x="0" y="0"/>
          <a:ext cx="0" cy="0"/>
          <a:chOff x="0" y="0"/>
          <a:chExt cx="0" cy="0"/>
        </a:xfrm>
      </p:grpSpPr>
      <p:sp>
        <p:nvSpPr>
          <p:cNvPr id="86" name="Google Shape;86;p17"/>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
        <p:nvSpPr>
          <p:cNvPr id="87" name="Google Shape;87;p17"/>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800"/>
              <a:buNone/>
              <a:defRPr sz="4800">
                <a:solidFill>
                  <a:schemeClr val="dk2"/>
                </a:solidFill>
              </a:defRPr>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cxnSp>
        <p:nvCxnSpPr>
          <p:cNvPr id="88" name="Google Shape;88;p17"/>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89" name="Google Shape;89;p17"/>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90" name="Shape 90"/>
        <p:cNvGrpSpPr/>
        <p:nvPr/>
      </p:nvGrpSpPr>
      <p:grpSpPr>
        <a:xfrm>
          <a:off x="0" y="0"/>
          <a:ext cx="0" cy="0"/>
          <a:chOff x="0" y="0"/>
          <a:chExt cx="0" cy="0"/>
        </a:xfrm>
      </p:grpSpPr>
      <p:sp>
        <p:nvSpPr>
          <p:cNvPr id="91" name="Google Shape;91;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2" name="Google Shape;92;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Azure">
  <p:cSld name="Title &amp; Bullets-Azure">
    <p:spTree>
      <p:nvGrpSpPr>
        <p:cNvPr id="94" name="Shape 94"/>
        <p:cNvGrpSpPr/>
        <p:nvPr/>
      </p:nvGrpSpPr>
      <p:grpSpPr>
        <a:xfrm>
          <a:off x="0" y="0"/>
          <a:ext cx="0" cy="0"/>
          <a:chOff x="0" y="0"/>
          <a:chExt cx="0" cy="0"/>
        </a:xfrm>
      </p:grpSpPr>
      <p:sp>
        <p:nvSpPr>
          <p:cNvPr id="95" name="Google Shape;95;p19"/>
          <p:cNvSpPr txBox="1"/>
          <p:nvPr>
            <p:ph type="title"/>
          </p:nvPr>
        </p:nvSpPr>
        <p:spPr>
          <a:xfrm>
            <a:off x="452438" y="404813"/>
            <a:ext cx="8239200" cy="538200"/>
          </a:xfrm>
          <a:prstGeom prst="rect">
            <a:avLst/>
          </a:prstGeom>
          <a:noFill/>
          <a:ln>
            <a:noFill/>
          </a:ln>
        </p:spPr>
        <p:txBody>
          <a:bodyPr anchorCtr="0" anchor="t" bIns="19050" lIns="19050" spcFirstLastPara="1" rIns="19050" wrap="square" tIns="19050">
            <a:normAutofit/>
          </a:bodyPr>
          <a:lstStyle>
            <a:lvl1pPr lvl="0" rtl="0" algn="l">
              <a:lnSpc>
                <a:spcPct val="80000"/>
              </a:lnSpc>
              <a:spcBef>
                <a:spcPts val="0"/>
              </a:spcBef>
              <a:spcAft>
                <a:spcPts val="0"/>
              </a:spcAft>
              <a:buClr>
                <a:srgbClr val="000000"/>
              </a:buClr>
              <a:buSzPts val="2600"/>
              <a:buFont typeface="Kanit Medium"/>
              <a:buNone/>
              <a:defRPr sz="2600">
                <a:solidFill>
                  <a:srgbClr val="000000"/>
                </a:solidFill>
                <a:latin typeface="Kanit Medium"/>
                <a:ea typeface="Kanit Medium"/>
                <a:cs typeface="Kanit Medium"/>
                <a:sym typeface="Kanit Medium"/>
              </a:defRPr>
            </a:lvl1pPr>
            <a:lvl2pPr lvl="1" rtl="0" algn="l">
              <a:lnSpc>
                <a:spcPct val="80000"/>
              </a:lnSpc>
              <a:spcBef>
                <a:spcPts val="0"/>
              </a:spcBef>
              <a:spcAft>
                <a:spcPts val="0"/>
              </a:spcAft>
              <a:buClr>
                <a:srgbClr val="929292"/>
              </a:buClr>
              <a:buSzPts val="700"/>
              <a:buNone/>
              <a:defRPr/>
            </a:lvl2pPr>
            <a:lvl3pPr lvl="2" rtl="0" algn="l">
              <a:lnSpc>
                <a:spcPct val="80000"/>
              </a:lnSpc>
              <a:spcBef>
                <a:spcPts val="0"/>
              </a:spcBef>
              <a:spcAft>
                <a:spcPts val="0"/>
              </a:spcAft>
              <a:buClr>
                <a:srgbClr val="929292"/>
              </a:buClr>
              <a:buSzPts val="700"/>
              <a:buNone/>
              <a:defRPr/>
            </a:lvl3pPr>
            <a:lvl4pPr lvl="3" rtl="0" algn="l">
              <a:lnSpc>
                <a:spcPct val="80000"/>
              </a:lnSpc>
              <a:spcBef>
                <a:spcPts val="0"/>
              </a:spcBef>
              <a:spcAft>
                <a:spcPts val="0"/>
              </a:spcAft>
              <a:buClr>
                <a:srgbClr val="929292"/>
              </a:buClr>
              <a:buSzPts val="700"/>
              <a:buNone/>
              <a:defRPr/>
            </a:lvl4pPr>
            <a:lvl5pPr lvl="4" rtl="0" algn="l">
              <a:lnSpc>
                <a:spcPct val="80000"/>
              </a:lnSpc>
              <a:spcBef>
                <a:spcPts val="0"/>
              </a:spcBef>
              <a:spcAft>
                <a:spcPts val="0"/>
              </a:spcAft>
              <a:buClr>
                <a:srgbClr val="929292"/>
              </a:buClr>
              <a:buSzPts val="700"/>
              <a:buNone/>
              <a:defRPr/>
            </a:lvl5pPr>
            <a:lvl6pPr lvl="5" rtl="0" algn="l">
              <a:lnSpc>
                <a:spcPct val="80000"/>
              </a:lnSpc>
              <a:spcBef>
                <a:spcPts val="0"/>
              </a:spcBef>
              <a:spcAft>
                <a:spcPts val="0"/>
              </a:spcAft>
              <a:buClr>
                <a:srgbClr val="929292"/>
              </a:buClr>
              <a:buSzPts val="700"/>
              <a:buNone/>
              <a:defRPr/>
            </a:lvl6pPr>
            <a:lvl7pPr lvl="6" rtl="0" algn="l">
              <a:lnSpc>
                <a:spcPct val="80000"/>
              </a:lnSpc>
              <a:spcBef>
                <a:spcPts val="0"/>
              </a:spcBef>
              <a:spcAft>
                <a:spcPts val="0"/>
              </a:spcAft>
              <a:buClr>
                <a:srgbClr val="929292"/>
              </a:buClr>
              <a:buSzPts val="700"/>
              <a:buNone/>
              <a:defRPr/>
            </a:lvl7pPr>
            <a:lvl8pPr lvl="7" rtl="0" algn="l">
              <a:lnSpc>
                <a:spcPct val="80000"/>
              </a:lnSpc>
              <a:spcBef>
                <a:spcPts val="0"/>
              </a:spcBef>
              <a:spcAft>
                <a:spcPts val="0"/>
              </a:spcAft>
              <a:buClr>
                <a:srgbClr val="929292"/>
              </a:buClr>
              <a:buSzPts val="700"/>
              <a:buNone/>
              <a:defRPr/>
            </a:lvl8pPr>
            <a:lvl9pPr lvl="8" rtl="0" algn="l">
              <a:lnSpc>
                <a:spcPct val="80000"/>
              </a:lnSpc>
              <a:spcBef>
                <a:spcPts val="0"/>
              </a:spcBef>
              <a:spcAft>
                <a:spcPts val="0"/>
              </a:spcAft>
              <a:buClr>
                <a:srgbClr val="929292"/>
              </a:buClr>
              <a:buSzPts val="700"/>
              <a:buNone/>
              <a:defRPr/>
            </a:lvl9pPr>
          </a:lstStyle>
          <a:p/>
        </p:txBody>
      </p:sp>
      <p:sp>
        <p:nvSpPr>
          <p:cNvPr id="96" name="Google Shape;96;p19"/>
          <p:cNvSpPr txBox="1"/>
          <p:nvPr>
            <p:ph idx="1" type="body"/>
          </p:nvPr>
        </p:nvSpPr>
        <p:spPr>
          <a:xfrm>
            <a:off x="452438" y="889861"/>
            <a:ext cx="8239200" cy="350700"/>
          </a:xfrm>
          <a:prstGeom prst="rect">
            <a:avLst/>
          </a:prstGeom>
          <a:noFill/>
          <a:ln>
            <a:noFill/>
          </a:ln>
        </p:spPr>
        <p:txBody>
          <a:bodyPr anchorCtr="0" anchor="t" bIns="17150" lIns="17150" spcFirstLastPara="1" rIns="17150" wrap="square" tIns="17150">
            <a:normAutofit/>
          </a:bodyPr>
          <a:lstStyle>
            <a:lvl1pPr indent="-228600" lvl="0" marL="457200" rtl="0" algn="l">
              <a:lnSpc>
                <a:spcPct val="80000"/>
              </a:lnSpc>
              <a:spcBef>
                <a:spcPts val="0"/>
              </a:spcBef>
              <a:spcAft>
                <a:spcPts val="0"/>
              </a:spcAft>
              <a:buClr>
                <a:srgbClr val="929292"/>
              </a:buClr>
              <a:buSzPts val="1700"/>
              <a:buFont typeface="Kanit"/>
              <a:buNone/>
              <a:defRPr sz="1700">
                <a:solidFill>
                  <a:srgbClr val="929292"/>
                </a:solidFill>
                <a:latin typeface="Kanit"/>
                <a:ea typeface="Kanit"/>
                <a:cs typeface="Kanit"/>
                <a:sym typeface="Kanit"/>
              </a:defRPr>
            </a:lvl1pPr>
            <a:lvl2pPr indent="-279400" lvl="1" marL="914400" rtl="0" algn="l">
              <a:lnSpc>
                <a:spcPct val="90000"/>
              </a:lnSpc>
              <a:spcBef>
                <a:spcPts val="0"/>
              </a:spcBef>
              <a:spcAft>
                <a:spcPts val="0"/>
              </a:spcAft>
              <a:buClr>
                <a:srgbClr val="000000"/>
              </a:buClr>
              <a:buSzPts val="800"/>
              <a:buChar char="○"/>
              <a:defRPr/>
            </a:lvl2pPr>
            <a:lvl3pPr indent="-279400" lvl="2" marL="1371600" rtl="0" algn="l">
              <a:lnSpc>
                <a:spcPct val="90000"/>
              </a:lnSpc>
              <a:spcBef>
                <a:spcPts val="0"/>
              </a:spcBef>
              <a:spcAft>
                <a:spcPts val="0"/>
              </a:spcAft>
              <a:buClr>
                <a:srgbClr val="000000"/>
              </a:buClr>
              <a:buSzPts val="800"/>
              <a:buChar char="■"/>
              <a:defRPr/>
            </a:lvl3pPr>
            <a:lvl4pPr indent="-279400" lvl="3" marL="1828800" rtl="0" algn="l">
              <a:lnSpc>
                <a:spcPct val="90000"/>
              </a:lnSpc>
              <a:spcBef>
                <a:spcPts val="0"/>
              </a:spcBef>
              <a:spcAft>
                <a:spcPts val="0"/>
              </a:spcAft>
              <a:buClr>
                <a:srgbClr val="000000"/>
              </a:buClr>
              <a:buSzPts val="800"/>
              <a:buChar char="●"/>
              <a:defRPr/>
            </a:lvl4pPr>
            <a:lvl5pPr indent="-279400" lvl="4" marL="2286000" rtl="0" algn="l">
              <a:lnSpc>
                <a:spcPct val="90000"/>
              </a:lnSpc>
              <a:spcBef>
                <a:spcPts val="0"/>
              </a:spcBef>
              <a:spcAft>
                <a:spcPts val="0"/>
              </a:spcAft>
              <a:buClr>
                <a:srgbClr val="000000"/>
              </a:buClr>
              <a:buSzPts val="8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sp>
        <p:nvSpPr>
          <p:cNvPr id="97" name="Google Shape;97;p19"/>
          <p:cNvSpPr txBox="1"/>
          <p:nvPr>
            <p:ph idx="2" type="body"/>
          </p:nvPr>
        </p:nvSpPr>
        <p:spPr>
          <a:xfrm>
            <a:off x="1253765" y="1591353"/>
            <a:ext cx="6636600" cy="3096000"/>
          </a:xfrm>
          <a:prstGeom prst="rect">
            <a:avLst/>
          </a:prstGeom>
          <a:noFill/>
          <a:ln>
            <a:noFill/>
          </a:ln>
        </p:spPr>
        <p:txBody>
          <a:bodyPr anchorCtr="0" anchor="t" bIns="19050" lIns="19050" spcFirstLastPara="1" rIns="19050" wrap="square" tIns="19050">
            <a:normAutofit/>
          </a:bodyPr>
          <a:lstStyle>
            <a:lvl1pPr indent="-247650" lvl="0" marL="457200" rtl="0" algn="l">
              <a:lnSpc>
                <a:spcPct val="90000"/>
              </a:lnSpc>
              <a:spcBef>
                <a:spcPts val="0"/>
              </a:spcBef>
              <a:spcAft>
                <a:spcPts val="0"/>
              </a:spcAft>
              <a:buClr>
                <a:srgbClr val="000000"/>
              </a:buClr>
              <a:buSzPts val="300"/>
              <a:buChar char="•"/>
              <a:defRPr/>
            </a:lvl1pPr>
            <a:lvl2pPr indent="-247650" lvl="1" marL="914400" rtl="0" algn="l">
              <a:lnSpc>
                <a:spcPct val="90000"/>
              </a:lnSpc>
              <a:spcBef>
                <a:spcPts val="0"/>
              </a:spcBef>
              <a:spcAft>
                <a:spcPts val="0"/>
              </a:spcAft>
              <a:buClr>
                <a:srgbClr val="000000"/>
              </a:buClr>
              <a:buSzPts val="300"/>
              <a:buChar char="•"/>
              <a:defRPr/>
            </a:lvl2pPr>
            <a:lvl3pPr indent="-247650" lvl="2" marL="1371600" rtl="0" algn="l">
              <a:lnSpc>
                <a:spcPct val="90000"/>
              </a:lnSpc>
              <a:spcBef>
                <a:spcPts val="0"/>
              </a:spcBef>
              <a:spcAft>
                <a:spcPts val="0"/>
              </a:spcAft>
              <a:buClr>
                <a:srgbClr val="000000"/>
              </a:buClr>
              <a:buSzPts val="300"/>
              <a:buChar char="•"/>
              <a:defRPr/>
            </a:lvl3pPr>
            <a:lvl4pPr indent="-247650" lvl="3" marL="1828800" rtl="0" algn="l">
              <a:lnSpc>
                <a:spcPct val="90000"/>
              </a:lnSpc>
              <a:spcBef>
                <a:spcPts val="0"/>
              </a:spcBef>
              <a:spcAft>
                <a:spcPts val="0"/>
              </a:spcAft>
              <a:buClr>
                <a:srgbClr val="000000"/>
              </a:buClr>
              <a:buSzPts val="300"/>
              <a:buChar char="•"/>
              <a:defRPr/>
            </a:lvl4pPr>
            <a:lvl5pPr indent="-247650" lvl="4" marL="2286000" rtl="0" algn="l">
              <a:lnSpc>
                <a:spcPct val="90000"/>
              </a:lnSpc>
              <a:spcBef>
                <a:spcPts val="0"/>
              </a:spcBef>
              <a:spcAft>
                <a:spcPts val="0"/>
              </a:spcAft>
              <a:buClr>
                <a:srgbClr val="000000"/>
              </a:buClr>
              <a:buSzPts val="300"/>
              <a:buChar char="•"/>
              <a:defRPr/>
            </a:lvl5pPr>
            <a:lvl6pPr indent="-279400" lvl="5" marL="2743200" rtl="0" algn="l">
              <a:lnSpc>
                <a:spcPct val="90000"/>
              </a:lnSpc>
              <a:spcBef>
                <a:spcPts val="0"/>
              </a:spcBef>
              <a:spcAft>
                <a:spcPts val="0"/>
              </a:spcAft>
              <a:buClr>
                <a:srgbClr val="000000"/>
              </a:buClr>
              <a:buSzPts val="800"/>
              <a:buChar char="■"/>
              <a:defRPr/>
            </a:lvl6pPr>
            <a:lvl7pPr indent="-279400" lvl="6" marL="3200400" rtl="0" algn="l">
              <a:lnSpc>
                <a:spcPct val="90000"/>
              </a:lnSpc>
              <a:spcBef>
                <a:spcPts val="0"/>
              </a:spcBef>
              <a:spcAft>
                <a:spcPts val="0"/>
              </a:spcAft>
              <a:buClr>
                <a:srgbClr val="000000"/>
              </a:buClr>
              <a:buSzPts val="800"/>
              <a:buChar char="●"/>
              <a:defRPr/>
            </a:lvl7pPr>
            <a:lvl8pPr indent="-279400" lvl="7" marL="3657600" rtl="0" algn="l">
              <a:lnSpc>
                <a:spcPct val="90000"/>
              </a:lnSpc>
              <a:spcBef>
                <a:spcPts val="0"/>
              </a:spcBef>
              <a:spcAft>
                <a:spcPts val="0"/>
              </a:spcAft>
              <a:buClr>
                <a:srgbClr val="000000"/>
              </a:buClr>
              <a:buSzPts val="800"/>
              <a:buChar char="○"/>
              <a:defRPr/>
            </a:lvl8pPr>
            <a:lvl9pPr indent="-279400" lvl="8" marL="4114800" rtl="0" algn="l">
              <a:lnSpc>
                <a:spcPct val="90000"/>
              </a:lnSpc>
              <a:spcBef>
                <a:spcPts val="0"/>
              </a:spcBef>
              <a:spcAft>
                <a:spcPts val="0"/>
              </a:spcAft>
              <a:buClr>
                <a:srgbClr val="000000"/>
              </a:buClr>
              <a:buSzPts val="800"/>
              <a:buChar char="■"/>
              <a:defRPr/>
            </a:lvl9pPr>
          </a:lstStyle>
          <a:p/>
        </p:txBody>
      </p:sp>
      <p:pic>
        <p:nvPicPr>
          <p:cNvPr descr="Image" id="98" name="Google Shape;98;p19"/>
          <p:cNvPicPr preferRelativeResize="0"/>
          <p:nvPr/>
        </p:nvPicPr>
        <p:blipFill rotWithShape="1">
          <a:blip r:embed="rId2">
            <a:alphaModFix amt="31640"/>
          </a:blip>
          <a:srcRect b="63719" l="43029" r="0" t="0"/>
          <a:stretch/>
        </p:blipFill>
        <p:spPr>
          <a:xfrm>
            <a:off x="-31956" y="3564209"/>
            <a:ext cx="2188254" cy="1609138"/>
          </a:xfrm>
          <a:prstGeom prst="rect">
            <a:avLst/>
          </a:prstGeom>
          <a:noFill/>
          <a:ln>
            <a:noFill/>
          </a:ln>
        </p:spPr>
      </p:pic>
      <p:pic>
        <p:nvPicPr>
          <p:cNvPr descr="Image" id="99" name="Google Shape;99;p19"/>
          <p:cNvPicPr preferRelativeResize="0"/>
          <p:nvPr/>
        </p:nvPicPr>
        <p:blipFill rotWithShape="1">
          <a:blip r:embed="rId3">
            <a:alphaModFix/>
          </a:blip>
          <a:srcRect b="65321" l="43181" r="0" t="3970"/>
          <a:stretch/>
        </p:blipFill>
        <p:spPr>
          <a:xfrm>
            <a:off x="-5287" y="3953961"/>
            <a:ext cx="1984825" cy="1209834"/>
          </a:xfrm>
          <a:prstGeom prst="rect">
            <a:avLst/>
          </a:prstGeom>
          <a:noFill/>
          <a:ln>
            <a:noFill/>
          </a:ln>
        </p:spPr>
      </p:pic>
      <p:pic>
        <p:nvPicPr>
          <p:cNvPr descr="Image" id="100" name="Google Shape;100;p19"/>
          <p:cNvPicPr preferRelativeResize="0"/>
          <p:nvPr/>
        </p:nvPicPr>
        <p:blipFill rotWithShape="1">
          <a:blip r:embed="rId4">
            <a:alphaModFix amt="26710"/>
          </a:blip>
          <a:srcRect b="0" l="8583" r="20770" t="24590"/>
          <a:stretch/>
        </p:blipFill>
        <p:spPr>
          <a:xfrm rot="2106625">
            <a:off x="5075670" y="-731840"/>
            <a:ext cx="4951553" cy="3616671"/>
          </a:xfrm>
          <a:custGeom>
            <a:rect b="b" l="l" r="r" t="t"/>
            <a:pathLst>
              <a:path extrusionOk="0" h="21600" w="21600">
                <a:moveTo>
                  <a:pt x="0" y="13314"/>
                </a:moveTo>
                <a:lnTo>
                  <a:pt x="4255" y="21599"/>
                </a:lnTo>
                <a:lnTo>
                  <a:pt x="14874" y="21600"/>
                </a:lnTo>
                <a:lnTo>
                  <a:pt x="21600" y="15126"/>
                </a:lnTo>
                <a:lnTo>
                  <a:pt x="13832" y="0"/>
                </a:lnTo>
                <a:lnTo>
                  <a:pt x="0" y="13314"/>
                </a:lnTo>
                <a:close/>
              </a:path>
            </a:pathLst>
          </a:custGeom>
          <a:noFill/>
          <a:ln>
            <a:noFill/>
          </a:ln>
        </p:spPr>
      </p:pic>
      <p:sp>
        <p:nvSpPr>
          <p:cNvPr id="101" name="Google Shape;101;p19"/>
          <p:cNvSpPr txBox="1"/>
          <p:nvPr>
            <p:ph idx="12" type="sldNum"/>
          </p:nvPr>
        </p:nvSpPr>
        <p:spPr>
          <a:xfrm>
            <a:off x="4500562" y="4905375"/>
            <a:ext cx="138300" cy="207900"/>
          </a:xfrm>
          <a:prstGeom prst="rect">
            <a:avLst/>
          </a:prstGeom>
          <a:noFill/>
          <a:ln>
            <a:noFill/>
          </a:ln>
        </p:spPr>
        <p:txBody>
          <a:bodyPr anchorCtr="0" anchor="b" bIns="19050" lIns="19050" spcFirstLastPara="1" rIns="19050" wrap="square" tIns="19050">
            <a:spAutoFit/>
          </a:bodyPr>
          <a:lstStyle>
            <a:lvl1pPr indent="0" lvl="0" marL="0" rtl="0" algn="ctr">
              <a:lnSpc>
                <a:spcPct val="100000"/>
              </a:lnSpc>
              <a:spcBef>
                <a:spcPts val="0"/>
              </a:spcBef>
              <a:spcAft>
                <a:spcPts val="0"/>
              </a:spcAft>
              <a:buClr>
                <a:srgbClr val="000000"/>
              </a:buClr>
              <a:buSzPts val="700"/>
              <a:buFont typeface="Helvetica Neue"/>
              <a:buNone/>
              <a:defRPr>
                <a:solidFill>
                  <a:srgbClr val="000000"/>
                </a:solidFill>
              </a:defRPr>
            </a:lvl1pPr>
            <a:lvl2pPr indent="0" lvl="1" marL="0" rtl="0" algn="ctr">
              <a:lnSpc>
                <a:spcPct val="100000"/>
              </a:lnSpc>
              <a:spcBef>
                <a:spcPts val="0"/>
              </a:spcBef>
              <a:spcAft>
                <a:spcPts val="0"/>
              </a:spcAft>
              <a:buClr>
                <a:srgbClr val="000000"/>
              </a:buClr>
              <a:buSzPts val="700"/>
              <a:buFont typeface="Helvetica Neue"/>
              <a:buNone/>
              <a:defRPr>
                <a:solidFill>
                  <a:srgbClr val="000000"/>
                </a:solidFill>
              </a:defRPr>
            </a:lvl2pPr>
            <a:lvl3pPr indent="0" lvl="2" marL="0" rtl="0" algn="ctr">
              <a:lnSpc>
                <a:spcPct val="100000"/>
              </a:lnSpc>
              <a:spcBef>
                <a:spcPts val="0"/>
              </a:spcBef>
              <a:spcAft>
                <a:spcPts val="0"/>
              </a:spcAft>
              <a:buClr>
                <a:srgbClr val="000000"/>
              </a:buClr>
              <a:buSzPts val="700"/>
              <a:buFont typeface="Helvetica Neue"/>
              <a:buNone/>
              <a:defRPr>
                <a:solidFill>
                  <a:srgbClr val="000000"/>
                </a:solidFill>
              </a:defRPr>
            </a:lvl3pPr>
            <a:lvl4pPr indent="0" lvl="3" marL="0" rtl="0" algn="ctr">
              <a:lnSpc>
                <a:spcPct val="100000"/>
              </a:lnSpc>
              <a:spcBef>
                <a:spcPts val="0"/>
              </a:spcBef>
              <a:spcAft>
                <a:spcPts val="0"/>
              </a:spcAft>
              <a:buClr>
                <a:srgbClr val="000000"/>
              </a:buClr>
              <a:buSzPts val="700"/>
              <a:buFont typeface="Helvetica Neue"/>
              <a:buNone/>
              <a:defRPr>
                <a:solidFill>
                  <a:srgbClr val="000000"/>
                </a:solidFill>
              </a:defRPr>
            </a:lvl4pPr>
            <a:lvl5pPr indent="0" lvl="4" marL="0" rtl="0" algn="ctr">
              <a:lnSpc>
                <a:spcPct val="100000"/>
              </a:lnSpc>
              <a:spcBef>
                <a:spcPts val="0"/>
              </a:spcBef>
              <a:spcAft>
                <a:spcPts val="0"/>
              </a:spcAft>
              <a:buClr>
                <a:srgbClr val="000000"/>
              </a:buClr>
              <a:buSzPts val="700"/>
              <a:buFont typeface="Helvetica Neue"/>
              <a:buNone/>
              <a:defRPr>
                <a:solidFill>
                  <a:srgbClr val="000000"/>
                </a:solidFill>
              </a:defRPr>
            </a:lvl5pPr>
            <a:lvl6pPr indent="0" lvl="5" marL="0" rtl="0" algn="ctr">
              <a:lnSpc>
                <a:spcPct val="100000"/>
              </a:lnSpc>
              <a:spcBef>
                <a:spcPts val="0"/>
              </a:spcBef>
              <a:spcAft>
                <a:spcPts val="0"/>
              </a:spcAft>
              <a:buClr>
                <a:srgbClr val="000000"/>
              </a:buClr>
              <a:buSzPts val="700"/>
              <a:buFont typeface="Helvetica Neue"/>
              <a:buNone/>
              <a:defRPr>
                <a:solidFill>
                  <a:srgbClr val="000000"/>
                </a:solidFill>
              </a:defRPr>
            </a:lvl6pPr>
            <a:lvl7pPr indent="0" lvl="6" marL="0" rtl="0" algn="ctr">
              <a:lnSpc>
                <a:spcPct val="100000"/>
              </a:lnSpc>
              <a:spcBef>
                <a:spcPts val="0"/>
              </a:spcBef>
              <a:spcAft>
                <a:spcPts val="0"/>
              </a:spcAft>
              <a:buClr>
                <a:srgbClr val="000000"/>
              </a:buClr>
              <a:buSzPts val="700"/>
              <a:buFont typeface="Helvetica Neue"/>
              <a:buNone/>
              <a:defRPr>
                <a:solidFill>
                  <a:srgbClr val="000000"/>
                </a:solidFill>
              </a:defRPr>
            </a:lvl7pPr>
            <a:lvl8pPr indent="0" lvl="7" marL="0" rtl="0" algn="ctr">
              <a:lnSpc>
                <a:spcPct val="100000"/>
              </a:lnSpc>
              <a:spcBef>
                <a:spcPts val="0"/>
              </a:spcBef>
              <a:spcAft>
                <a:spcPts val="0"/>
              </a:spcAft>
              <a:buClr>
                <a:srgbClr val="000000"/>
              </a:buClr>
              <a:buSzPts val="700"/>
              <a:buFont typeface="Helvetica Neue"/>
              <a:buNone/>
              <a:defRPr>
                <a:solidFill>
                  <a:srgbClr val="000000"/>
                </a:solidFill>
              </a:defRPr>
            </a:lvl8pPr>
            <a:lvl9pPr indent="0" lvl="8" marL="0" rtl="0" algn="ctr">
              <a:lnSpc>
                <a:spcPct val="100000"/>
              </a:lnSpc>
              <a:spcBef>
                <a:spcPts val="0"/>
              </a:spcBef>
              <a:spcAft>
                <a:spcPts val="0"/>
              </a:spcAft>
              <a:buClr>
                <a:srgbClr val="000000"/>
              </a:buClr>
              <a:buSzPts val="700"/>
              <a:buFont typeface="Helvetica Neue"/>
              <a:buNone/>
              <a:defRPr>
                <a:solidFill>
                  <a:srgbClr val="000000"/>
                </a:solidFill>
              </a:defRPr>
            </a:lvl9pPr>
          </a:lstStyle>
          <a:p>
            <a:pPr indent="0" lvl="0" marL="0" rtl="0" algn="ctr">
              <a:spcBef>
                <a:spcPts val="0"/>
              </a:spcBef>
              <a:spcAft>
                <a:spcPts val="0"/>
              </a:spcAft>
              <a:buNone/>
            </a:pPr>
            <a:fld id="{00000000-1234-1234-1234-123412341234}" type="slidenum">
              <a:rPr lang="en"/>
              <a:t>‹#›</a:t>
            </a:fld>
            <a:endParaRPr b="0" i="0" sz="700" u="none" cap="none" strike="noStrike">
              <a:latin typeface="Helvetica Neue"/>
              <a:ea typeface="Helvetica Neue"/>
              <a:cs typeface="Helvetica Neue"/>
              <a:sym typeface="Helvetica Neu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8">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4" name="Google Shape;10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3"/>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a:spcBef>
                <a:spcPts val="0"/>
              </a:spcBef>
              <a:spcAft>
                <a:spcPts val="0"/>
              </a:spcAft>
              <a:buClr>
                <a:srgbClr val="005EF6"/>
              </a:buClr>
              <a:buSzPts val="3600"/>
              <a:buNone/>
              <a:defRPr>
                <a:solidFill>
                  <a:srgbClr val="005EF6"/>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3"/>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lvl1pPr indent="-393700" lvl="0" marL="457200">
              <a:spcBef>
                <a:spcPts val="600"/>
              </a:spcBef>
              <a:spcAft>
                <a:spcPts val="0"/>
              </a:spcAft>
              <a:buSzPts val="2600"/>
              <a:buChar char="●"/>
              <a:defRPr sz="2600"/>
            </a:lvl1pPr>
            <a:lvl2pPr indent="-355600" lvl="1" marL="914400">
              <a:spcBef>
                <a:spcPts val="0"/>
              </a:spcBef>
              <a:spcAft>
                <a:spcPts val="0"/>
              </a:spcAft>
              <a:buSzPts val="2000"/>
              <a:buChar char="○"/>
              <a:defRPr sz="2000"/>
            </a:lvl2pPr>
            <a:lvl3pPr indent="-342900" lvl="2" marL="1371600">
              <a:spcBef>
                <a:spcPts val="0"/>
              </a:spcBef>
              <a:spcAft>
                <a:spcPts val="0"/>
              </a:spcAft>
              <a:buSzPts val="1800"/>
              <a:buChar char="■"/>
              <a:defRPr sz="18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3"/>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21"/>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108" name="Google Shape;108;p21"/>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0" name="Google Shape;110;p21"/>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1" name="Google Shape;111;p21"/>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2" name="Google Shape;112;p21"/>
          <p:cNvSpPr txBox="1"/>
          <p:nvPr>
            <p:ph idx="3"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Centered">
  <p:cSld name="TITLE_AND_BODY_1">
    <p:spTree>
      <p:nvGrpSpPr>
        <p:cNvPr id="30" name="Shape 30"/>
        <p:cNvGrpSpPr/>
        <p:nvPr/>
      </p:nvGrpSpPr>
      <p:grpSpPr>
        <a:xfrm>
          <a:off x="0" y="0"/>
          <a:ext cx="0" cy="0"/>
          <a:chOff x="0" y="0"/>
          <a:chExt cx="0" cy="0"/>
        </a:xfrm>
      </p:grpSpPr>
      <p:sp>
        <p:nvSpPr>
          <p:cNvPr id="31" name="Google Shape;31;p4"/>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4"/>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4" name="Google Shape;34;p4"/>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7" name="Google Shape;37;p5"/>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 name="Google Shape;39;p5"/>
          <p:cNvSpPr txBox="1"/>
          <p:nvPr>
            <p:ph idx="1" type="body"/>
          </p:nvPr>
        </p:nvSpPr>
        <p:spPr>
          <a:xfrm>
            <a:off x="2286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0" name="Google Shape;40;p5"/>
          <p:cNvSpPr txBox="1"/>
          <p:nvPr>
            <p:ph idx="2" type="body"/>
          </p:nvPr>
        </p:nvSpPr>
        <p:spPr>
          <a:xfrm>
            <a:off x="4648200" y="1085850"/>
            <a:ext cx="4059900" cy="34863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SzPts val="2600"/>
              <a:buChar char="●"/>
              <a:defRPr sz="26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3" name="Google Shape;43;p6"/>
          <p:cNvSpPr/>
          <p:nvPr/>
        </p:nvSpPr>
        <p:spPr>
          <a:xfrm>
            <a:off x="0" y="228600"/>
            <a:ext cx="9144000" cy="7428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7"/>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47" name="Google Shape;47;p7"/>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8" name="Google Shape;48;p7"/>
          <p:cNvSpPr txBox="1"/>
          <p:nvPr>
            <p:ph idx="2" type="subTitle"/>
          </p:nvPr>
        </p:nvSpPr>
        <p:spPr>
          <a:xfrm>
            <a:off x="0" y="0"/>
            <a:ext cx="4572000" cy="199800"/>
          </a:xfrm>
          <a:prstGeom prst="rect">
            <a:avLst/>
          </a:prstGeom>
        </p:spPr>
        <p:txBody>
          <a:bodyPr anchorCtr="0" anchor="ctr" bIns="91425" lIns="91425" spcFirstLastPara="1" rIns="91425" wrap="square" tIns="91425">
            <a:noAutofit/>
          </a:bodyPr>
          <a:lstStyle>
            <a:lvl1pPr lvl="0" rtl="0" algn="r">
              <a:spcBef>
                <a:spcPts val="600"/>
              </a:spcBef>
              <a:spcAft>
                <a:spcPts val="0"/>
              </a:spcAft>
              <a:buNone/>
              <a:defRPr sz="1100">
                <a:solidFill>
                  <a:srgbClr val="FFFFFF"/>
                </a:solidFill>
              </a:defRPr>
            </a:lvl1pPr>
            <a:lvl2pPr lvl="1" rtl="0" algn="r">
              <a:spcBef>
                <a:spcPts val="600"/>
              </a:spcBef>
              <a:spcAft>
                <a:spcPts val="0"/>
              </a:spcAft>
              <a:buNone/>
              <a:defRPr/>
            </a:lvl2pPr>
            <a:lvl3pPr lvl="2" rtl="0" algn="r">
              <a:spcBef>
                <a:spcPts val="600"/>
              </a:spcBef>
              <a:spcAft>
                <a:spcPts val="0"/>
              </a:spcAft>
              <a:buNone/>
              <a:defRPr/>
            </a:lvl3pPr>
            <a:lvl4pPr lvl="3" rtl="0" algn="r">
              <a:spcBef>
                <a:spcPts val="600"/>
              </a:spcBef>
              <a:spcAft>
                <a:spcPts val="0"/>
              </a:spcAft>
              <a:buNone/>
              <a:defRPr/>
            </a:lvl4pPr>
            <a:lvl5pPr lvl="4" rtl="0" algn="r">
              <a:spcBef>
                <a:spcPts val="600"/>
              </a:spcBef>
              <a:spcAft>
                <a:spcPts val="0"/>
              </a:spcAft>
              <a:buNone/>
              <a:defRPr/>
            </a:lvl5pPr>
            <a:lvl6pPr lvl="5" rtl="0" algn="r">
              <a:spcBef>
                <a:spcPts val="600"/>
              </a:spcBef>
              <a:spcAft>
                <a:spcPts val="0"/>
              </a:spcAft>
              <a:buNone/>
              <a:defRPr/>
            </a:lvl6pPr>
            <a:lvl7pPr lvl="6" rtl="0" algn="r">
              <a:spcBef>
                <a:spcPts val="600"/>
              </a:spcBef>
              <a:spcAft>
                <a:spcPts val="0"/>
              </a:spcAft>
              <a:buNone/>
              <a:defRPr/>
            </a:lvl7pPr>
            <a:lvl8pPr lvl="7" rtl="0" algn="r">
              <a:spcBef>
                <a:spcPts val="600"/>
              </a:spcBef>
              <a:spcAft>
                <a:spcPts val="0"/>
              </a:spcAft>
              <a:buNone/>
              <a:defRPr/>
            </a:lvl8pPr>
            <a:lvl9pPr lvl="8" rtl="0" algn="r">
              <a:spcBef>
                <a:spcPts val="6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8"/>
          <p:cNvSpPr txBox="1"/>
          <p:nvPr>
            <p:ph idx="12" type="sldNum"/>
          </p:nvPr>
        </p:nvSpPr>
        <p:spPr>
          <a:xfrm>
            <a:off x="8671500" y="4978575"/>
            <a:ext cx="472500" cy="1650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1" name="Shape 51"/>
        <p:cNvGrpSpPr/>
        <p:nvPr/>
      </p:nvGrpSpPr>
      <p:grpSpPr>
        <a:xfrm>
          <a:off x="0" y="0"/>
          <a:ext cx="0" cy="0"/>
          <a:chOff x="0" y="0"/>
          <a:chExt cx="0" cy="0"/>
        </a:xfrm>
      </p:grpSpPr>
      <p:sp>
        <p:nvSpPr>
          <p:cNvPr id="52" name="Google Shape;52;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55" name="Shape 55"/>
        <p:cNvGrpSpPr/>
        <p:nvPr/>
      </p:nvGrpSpPr>
      <p:grpSpPr>
        <a:xfrm>
          <a:off x="0" y="0"/>
          <a:ext cx="0" cy="0"/>
          <a:chOff x="0" y="0"/>
          <a:chExt cx="0" cy="0"/>
        </a:xfrm>
      </p:grpSpPr>
      <p:sp>
        <p:nvSpPr>
          <p:cNvPr id="56" name="Google Shape;56;p10"/>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5EF6"/>
              </a:buClr>
              <a:buSzPts val="3600"/>
              <a:buNone/>
              <a:defRPr>
                <a:solidFill>
                  <a:srgbClr val="005EF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7" name="Google Shape;5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8" name="Google Shape;5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Font typeface="Open Sans"/>
              <a:buNone/>
              <a:defRPr sz="3600">
                <a:solidFill>
                  <a:schemeClr val="dk1"/>
                </a:solidFill>
                <a:latin typeface="Open Sans"/>
                <a:ea typeface="Open Sans"/>
                <a:cs typeface="Open Sans"/>
                <a:sym typeface="Open Sans"/>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1pPr>
            <a:lvl2pPr indent="-381000" lvl="1" marL="9144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2pPr>
            <a:lvl3pPr indent="-381000" lvl="2" marL="1371600">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42900" lvl="3" marL="1828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4pPr>
            <a:lvl5pPr indent="-342900" lvl="4" marL="22860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5pPr>
            <a:lvl6pPr indent="-342900" lvl="5" marL="27432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6pPr>
            <a:lvl7pPr indent="-342900" lvl="6" marL="32004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7pPr>
            <a:lvl8pPr indent="-342900" lvl="7" marL="36576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8pPr>
            <a:lvl9pPr indent="-342900" lvl="8" marL="4114800">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9pPr>
          </a:lstStyle>
          <a:p/>
        </p:txBody>
      </p:sp>
      <p:sp>
        <p:nvSpPr>
          <p:cNvPr id="8" name="Google Shape;8;p1"/>
          <p:cNvSpPr/>
          <p:nvPr/>
        </p:nvSpPr>
        <p:spPr>
          <a:xfrm>
            <a:off x="0" y="0"/>
            <a:ext cx="4572000" cy="228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Open Sans"/>
                <a:ea typeface="Open Sans"/>
                <a:cs typeface="Open Sans"/>
                <a:sym typeface="Open Sans"/>
              </a:rPr>
              <a:t>Natural Language Processing</a:t>
            </a:r>
            <a:endParaRPr sz="1100">
              <a:solidFill>
                <a:srgbClr val="FFFFFF"/>
              </a:solidFill>
              <a:latin typeface="Open Sans"/>
              <a:ea typeface="Open Sans"/>
              <a:cs typeface="Open Sans"/>
              <a:sym typeface="Open Sans"/>
            </a:endParaRPr>
          </a:p>
        </p:txBody>
      </p:sp>
      <p:sp>
        <p:nvSpPr>
          <p:cNvPr id="9" name="Google Shape;9;p1"/>
          <p:cNvSpPr/>
          <p:nvPr/>
        </p:nvSpPr>
        <p:spPr>
          <a:xfrm>
            <a:off x="4572000" y="0"/>
            <a:ext cx="4572000" cy="2286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5EF6"/>
                </a:solidFill>
              </a:rPr>
              <a:t>Transformers</a:t>
            </a:r>
            <a:endParaRPr sz="1100">
              <a:solidFill>
                <a:srgbClr val="005EF6"/>
              </a:solidFill>
            </a:endParaRPr>
          </a:p>
        </p:txBody>
      </p:sp>
      <p:sp>
        <p:nvSpPr>
          <p:cNvPr id="10" name="Google Shape;10;p1"/>
          <p:cNvSpPr/>
          <p:nvPr/>
        </p:nvSpPr>
        <p:spPr>
          <a:xfrm>
            <a:off x="0" y="4972050"/>
            <a:ext cx="3048000" cy="171600"/>
          </a:xfrm>
          <a:prstGeom prst="rect">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048000" y="4972050"/>
            <a:ext cx="3048000" cy="171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6096000" y="4972050"/>
            <a:ext cx="3048000" cy="171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idx="12" type="sldNum"/>
          </p:nvPr>
        </p:nvSpPr>
        <p:spPr>
          <a:xfrm>
            <a:off x="8671500" y="4978575"/>
            <a:ext cx="472500" cy="165000"/>
          </a:xfrm>
          <a:prstGeom prst="rect">
            <a:avLst/>
          </a:prstGeom>
          <a:noFill/>
          <a:ln>
            <a:noFill/>
          </a:ln>
        </p:spPr>
        <p:txBody>
          <a:bodyPr anchorCtr="0" anchor="ctr" bIns="91425" lIns="91425" spcFirstLastPara="1" rIns="91425" wrap="square" tIns="91425">
            <a:noAutofit/>
          </a:bodyPr>
          <a:lstStyle>
            <a:lvl1pPr lvl="0" algn="ctr">
              <a:buNone/>
              <a:defRPr sz="1100">
                <a:solidFill>
                  <a:srgbClr val="005EF6"/>
                </a:solidFill>
                <a:latin typeface="Open Sans"/>
                <a:ea typeface="Open Sans"/>
                <a:cs typeface="Open Sans"/>
                <a:sym typeface="Open Sans"/>
              </a:defRPr>
            </a:lvl1pPr>
            <a:lvl2pPr lvl="1" algn="ctr">
              <a:buNone/>
              <a:defRPr sz="1100">
                <a:solidFill>
                  <a:srgbClr val="005EF6"/>
                </a:solidFill>
                <a:latin typeface="Open Sans"/>
                <a:ea typeface="Open Sans"/>
                <a:cs typeface="Open Sans"/>
                <a:sym typeface="Open Sans"/>
              </a:defRPr>
            </a:lvl2pPr>
            <a:lvl3pPr lvl="2" algn="ctr">
              <a:buNone/>
              <a:defRPr sz="1100">
                <a:solidFill>
                  <a:srgbClr val="005EF6"/>
                </a:solidFill>
                <a:latin typeface="Open Sans"/>
                <a:ea typeface="Open Sans"/>
                <a:cs typeface="Open Sans"/>
                <a:sym typeface="Open Sans"/>
              </a:defRPr>
            </a:lvl3pPr>
            <a:lvl4pPr lvl="3" algn="ctr">
              <a:buNone/>
              <a:defRPr sz="1100">
                <a:solidFill>
                  <a:srgbClr val="005EF6"/>
                </a:solidFill>
                <a:latin typeface="Open Sans"/>
                <a:ea typeface="Open Sans"/>
                <a:cs typeface="Open Sans"/>
                <a:sym typeface="Open Sans"/>
              </a:defRPr>
            </a:lvl4pPr>
            <a:lvl5pPr lvl="4" algn="ctr">
              <a:buNone/>
              <a:defRPr sz="1100">
                <a:solidFill>
                  <a:srgbClr val="005EF6"/>
                </a:solidFill>
                <a:latin typeface="Open Sans"/>
                <a:ea typeface="Open Sans"/>
                <a:cs typeface="Open Sans"/>
                <a:sym typeface="Open Sans"/>
              </a:defRPr>
            </a:lvl5pPr>
            <a:lvl6pPr lvl="5" algn="ctr">
              <a:buNone/>
              <a:defRPr sz="1100">
                <a:solidFill>
                  <a:srgbClr val="005EF6"/>
                </a:solidFill>
                <a:latin typeface="Open Sans"/>
                <a:ea typeface="Open Sans"/>
                <a:cs typeface="Open Sans"/>
                <a:sym typeface="Open Sans"/>
              </a:defRPr>
            </a:lvl6pPr>
            <a:lvl7pPr lvl="6" algn="ctr">
              <a:buNone/>
              <a:defRPr sz="1100">
                <a:solidFill>
                  <a:srgbClr val="005EF6"/>
                </a:solidFill>
                <a:latin typeface="Open Sans"/>
                <a:ea typeface="Open Sans"/>
                <a:cs typeface="Open Sans"/>
                <a:sym typeface="Open Sans"/>
              </a:defRPr>
            </a:lvl7pPr>
            <a:lvl8pPr lvl="7" algn="ctr">
              <a:buNone/>
              <a:defRPr sz="1100">
                <a:solidFill>
                  <a:srgbClr val="005EF6"/>
                </a:solidFill>
                <a:latin typeface="Open Sans"/>
                <a:ea typeface="Open Sans"/>
                <a:cs typeface="Open Sans"/>
                <a:sym typeface="Open Sans"/>
              </a:defRPr>
            </a:lvl8pPr>
            <a:lvl9pPr lvl="8" algn="ctr">
              <a:buNone/>
              <a:defRPr sz="1100">
                <a:solidFill>
                  <a:srgbClr val="005EF6"/>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
        <p:nvSpPr>
          <p:cNvPr id="14" name="Google Shape;14;p1"/>
          <p:cNvSpPr txBox="1"/>
          <p:nvPr/>
        </p:nvSpPr>
        <p:spPr>
          <a:xfrm>
            <a:off x="6172200" y="4972050"/>
            <a:ext cx="25908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005EF6"/>
              </a:solidFill>
              <a:latin typeface="Open Sans"/>
              <a:ea typeface="Open Sans"/>
              <a:cs typeface="Open Sans"/>
              <a:sym typeface="Open Sans"/>
            </a:endParaRPr>
          </a:p>
        </p:txBody>
      </p:sp>
      <p:sp>
        <p:nvSpPr>
          <p:cNvPr id="15" name="Google Shape;15;p1"/>
          <p:cNvSpPr txBox="1"/>
          <p:nvPr/>
        </p:nvSpPr>
        <p:spPr>
          <a:xfrm>
            <a:off x="3048000" y="4972050"/>
            <a:ext cx="3048000" cy="17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5EF6"/>
                </a:solidFill>
                <a:latin typeface="Open Sans"/>
                <a:ea typeface="Open Sans"/>
                <a:cs typeface="Open Sans"/>
                <a:sym typeface="Open Sans"/>
              </a:rPr>
              <a:t>Chaklam Silpasuwanchai</a:t>
            </a:r>
            <a:endParaRPr sz="1100">
              <a:solidFill>
                <a:srgbClr val="005EF6"/>
              </a:solidFill>
              <a:latin typeface="Open Sans"/>
              <a:ea typeface="Open Sans"/>
              <a:cs typeface="Open Sans"/>
              <a:sym typeface="Open Sans"/>
            </a:endParaRPr>
          </a:p>
        </p:txBody>
      </p:sp>
      <p:sp>
        <p:nvSpPr>
          <p:cNvPr id="16" name="Google Shape;16;p1"/>
          <p:cNvSpPr txBox="1"/>
          <p:nvPr/>
        </p:nvSpPr>
        <p:spPr>
          <a:xfrm>
            <a:off x="0" y="4972050"/>
            <a:ext cx="3048000" cy="171600"/>
          </a:xfrm>
          <a:prstGeom prst="rect">
            <a:avLst/>
          </a:prstGeom>
          <a:solidFill>
            <a:srgbClr val="005E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Asian Institute of Technology</a:t>
            </a:r>
            <a:endParaRPr sz="1100">
              <a:solidFill>
                <a:srgbClr val="FFFFFF"/>
              </a:solidFill>
              <a:latin typeface="Open Sans"/>
              <a:ea typeface="Open Sans"/>
              <a:cs typeface="Open Sans"/>
              <a:sym typeface="Open Sans"/>
            </a:endParaRPr>
          </a:p>
        </p:txBody>
      </p:sp>
      <p:pic>
        <p:nvPicPr>
          <p:cNvPr id="17" name="Google Shape;17;p1"/>
          <p:cNvPicPr preferRelativeResize="0"/>
          <p:nvPr/>
        </p:nvPicPr>
        <p:blipFill>
          <a:blip r:embed="rId1">
            <a:alphaModFix/>
          </a:blip>
          <a:stretch>
            <a:fillRect/>
          </a:stretch>
        </p:blipFill>
        <p:spPr>
          <a:xfrm>
            <a:off x="8555975" y="4459800"/>
            <a:ext cx="408975" cy="408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rxiv.org/pdf/1701.06538.pdf" TargetMode="External"/><Relationship Id="rId4" Type="http://schemas.openxmlformats.org/officeDocument/2006/relationships/hyperlink" Target="https://arxiv.org/pdf/1801.10198.pdf" TargetMode="External"/><Relationship Id="rId5"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super.gluebenchmark.com/leaderboard" TargetMode="Externa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arxiv.org/pdf/2006.04768.pdf" TargetMode="External"/><Relationship Id="rId4" Type="http://schemas.openxmlformats.org/officeDocument/2006/relationships/hyperlink" Target="https://arxiv.org/pdf/2007.14062.pdf" TargetMode="External"/><Relationship Id="rId5" Type="http://schemas.openxmlformats.org/officeDocument/2006/relationships/image" Target="../media/image36.png"/><Relationship Id="rId6"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rxiv.org/abs/1803.02155" TargetMode="External"/><Relationship Id="rId4" Type="http://schemas.openxmlformats.org/officeDocument/2006/relationships/hyperlink" Target="https://arxiv.org/pdf/1909.00383.pdf" TargetMode="External"/><Relationship Id="rId5"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rxiv.org/abs/1706.03762.pdf" TargetMode="External"/><Relationship Id="rId4" Type="http://schemas.openxmlformats.org/officeDocument/2006/relationships/hyperlink" Target="https://jalammar.github.io/illustrated-transformer/" TargetMode="External"/><Relationship Id="rId5" Type="http://schemas.openxmlformats.org/officeDocument/2006/relationships/hyperlink" Target="https://ai.googleblog.com/2017/08/transformer-novel-neural-network.html" TargetMode="External"/><Relationship Id="rId6" Type="http://schemas.openxmlformats.org/officeDocument/2006/relationships/hyperlink" Target="https://arxiv.org/pdf/1607.06450.pdf" TargetMode="External"/><Relationship Id="rId7" Type="http://schemas.openxmlformats.org/officeDocument/2006/relationships/hyperlink" Target="https://arxiv.org/pdf/1802.05751.pdf" TargetMode="External"/><Relationship Id="rId8" Type="http://schemas.openxmlformats.org/officeDocument/2006/relationships/hyperlink" Target="https://arxiv.org/pdf/1809.0428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rxiv.org/pdf/1706.03762.pdf"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14.gif"/><Relationship Id="rId10" Type="http://schemas.openxmlformats.org/officeDocument/2006/relationships/image" Target="../media/image15.gif"/><Relationship Id="rId12" Type="http://schemas.openxmlformats.org/officeDocument/2006/relationships/image" Target="../media/image8.gif"/><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gif"/><Relationship Id="rId4" Type="http://schemas.openxmlformats.org/officeDocument/2006/relationships/image" Target="../media/image5.gif"/><Relationship Id="rId9" Type="http://schemas.openxmlformats.org/officeDocument/2006/relationships/image" Target="../media/image19.gif"/><Relationship Id="rId5" Type="http://schemas.openxmlformats.org/officeDocument/2006/relationships/image" Target="../media/image12.png"/><Relationship Id="rId6" Type="http://schemas.openxmlformats.org/officeDocument/2006/relationships/image" Target="../media/image7.gif"/><Relationship Id="rId7" Type="http://schemas.openxmlformats.org/officeDocument/2006/relationships/image" Target="../media/image9.gif"/><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11" Type="http://schemas.openxmlformats.org/officeDocument/2006/relationships/image" Target="../media/image26.gif"/><Relationship Id="rId10" Type="http://schemas.openxmlformats.org/officeDocument/2006/relationships/image" Target="../media/image20.gif"/><Relationship Id="rId13" Type="http://schemas.openxmlformats.org/officeDocument/2006/relationships/image" Target="../media/image23.gif"/><Relationship Id="rId12" Type="http://schemas.openxmlformats.org/officeDocument/2006/relationships/image" Target="../media/image22.gif"/><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gif"/><Relationship Id="rId4" Type="http://schemas.openxmlformats.org/officeDocument/2006/relationships/image" Target="../media/image10.gif"/><Relationship Id="rId9" Type="http://schemas.openxmlformats.org/officeDocument/2006/relationships/image" Target="../media/image27.gif"/><Relationship Id="rId14" Type="http://schemas.openxmlformats.org/officeDocument/2006/relationships/image" Target="../media/image33.gif"/><Relationship Id="rId5" Type="http://schemas.openxmlformats.org/officeDocument/2006/relationships/image" Target="../media/image24.gif"/><Relationship Id="rId6" Type="http://schemas.openxmlformats.org/officeDocument/2006/relationships/image" Target="../media/image16.gif"/><Relationship Id="rId7" Type="http://schemas.openxmlformats.org/officeDocument/2006/relationships/image" Target="../media/image18.gif"/><Relationship Id="rId8" Type="http://schemas.openxmlformats.org/officeDocument/2006/relationships/image" Target="../media/image21.gif"/></Relationships>
</file>

<file path=ppt/slides/_rels/slide9.xml.rels><?xml version="1.0" encoding="UTF-8" standalone="yes"?><Relationships xmlns="http://schemas.openxmlformats.org/package/2006/relationships"><Relationship Id="rId11" Type="http://schemas.openxmlformats.org/officeDocument/2006/relationships/image" Target="../media/image38.gif"/><Relationship Id="rId10" Type="http://schemas.openxmlformats.org/officeDocument/2006/relationships/image" Target="../media/image32.gif"/><Relationship Id="rId12" Type="http://schemas.openxmlformats.org/officeDocument/2006/relationships/image" Target="../media/image40.gif"/><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tats.stackexchange.com/questions/474440/why-do-transformers-use-layer-norm-instead-of-batch-norm" TargetMode="External"/><Relationship Id="rId4" Type="http://schemas.openxmlformats.org/officeDocument/2006/relationships/image" Target="../media/image25.png"/><Relationship Id="rId9" Type="http://schemas.openxmlformats.org/officeDocument/2006/relationships/image" Target="../media/image28.gif"/><Relationship Id="rId5" Type="http://schemas.openxmlformats.org/officeDocument/2006/relationships/image" Target="../media/image29.gif"/><Relationship Id="rId6" Type="http://schemas.openxmlformats.org/officeDocument/2006/relationships/image" Target="../media/image31.gif"/><Relationship Id="rId7" Type="http://schemas.openxmlformats.org/officeDocument/2006/relationships/image" Target="../media/image34.gif"/><Relationship Id="rId8" Type="http://schemas.openxmlformats.org/officeDocument/2006/relationships/image" Target="../media/image3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Transformers</a:t>
            </a:r>
            <a:endParaRPr sz="3600"/>
          </a:p>
        </p:txBody>
      </p:sp>
      <p:sp>
        <p:nvSpPr>
          <p:cNvPr id="118" name="Google Shape;118;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000"/>
              <a:t>Natural </a:t>
            </a:r>
            <a:r>
              <a:rPr lang="en" sz="2000"/>
              <a:t>Language </a:t>
            </a:r>
            <a:r>
              <a:rPr lang="en" sz="2000"/>
              <a:t>Processing</a:t>
            </a:r>
            <a:endParaRPr sz="2000"/>
          </a:p>
          <a:p>
            <a:pPr indent="0" lvl="0" marL="0" rtl="0" algn="ctr">
              <a:spcBef>
                <a:spcPts val="600"/>
              </a:spcBef>
              <a:spcAft>
                <a:spcPts val="0"/>
              </a:spcAft>
              <a:buNone/>
            </a:pPr>
            <a:r>
              <a:t/>
            </a:r>
            <a:endParaRPr/>
          </a:p>
          <a:p>
            <a:pPr indent="0" lvl="0" marL="0" rtl="0" algn="ctr">
              <a:spcBef>
                <a:spcPts val="600"/>
              </a:spcBef>
              <a:spcAft>
                <a:spcPts val="0"/>
              </a:spcAft>
              <a:buClr>
                <a:schemeClr val="dk1"/>
              </a:buClr>
              <a:buSzPts val="1100"/>
              <a:buFont typeface="Arial"/>
              <a:buNone/>
            </a:pPr>
            <a:r>
              <a:rPr lang="en" sz="1400">
                <a:solidFill>
                  <a:srgbClr val="929292"/>
                </a:solidFill>
              </a:rPr>
              <a:t>(based on revision of John Hewitt Lectures)</a:t>
            </a:r>
            <a:endParaRPr sz="1400">
              <a:solidFill>
                <a:srgbClr val="929292"/>
              </a:solidFill>
            </a:endParaRPr>
          </a:p>
          <a:p>
            <a:pPr indent="0" lvl="0" marL="0" rtl="0" algn="ctr">
              <a:spcBef>
                <a:spcPts val="600"/>
              </a:spcBef>
              <a:spcAft>
                <a:spcPts val="0"/>
              </a:spcAft>
              <a:buClr>
                <a:schemeClr val="dk1"/>
              </a:buClr>
              <a:buSzPts val="1100"/>
              <a:buFont typeface="Arial"/>
              <a:buNone/>
            </a:pPr>
            <a:r>
              <a:t/>
            </a:r>
            <a:endParaRPr sz="1400">
              <a:solidFill>
                <a:srgbClr val="929292"/>
              </a:solidFill>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Encoders</a:t>
            </a:r>
            <a:endParaRPr sz="2600"/>
          </a:p>
        </p:txBody>
      </p:sp>
      <p:grpSp>
        <p:nvGrpSpPr>
          <p:cNvPr id="348" name="Google Shape;348;p31"/>
          <p:cNvGrpSpPr/>
          <p:nvPr/>
        </p:nvGrpSpPr>
        <p:grpSpPr>
          <a:xfrm>
            <a:off x="2889850" y="1122450"/>
            <a:ext cx="5760000" cy="1058500"/>
            <a:chOff x="3423250" y="1122450"/>
            <a:chExt cx="5760000" cy="1058500"/>
          </a:xfrm>
        </p:grpSpPr>
        <p:sp>
          <p:nvSpPr>
            <p:cNvPr id="349" name="Google Shape;349;p31"/>
            <p:cNvSpPr txBox="1"/>
            <p:nvPr/>
          </p:nvSpPr>
          <p:spPr>
            <a:xfrm>
              <a:off x="3423250" y="1122450"/>
              <a:ext cx="5760000" cy="785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To add some </a:t>
              </a:r>
              <a:r>
                <a:rPr b="1" lang="en" sz="1300">
                  <a:solidFill>
                    <a:schemeClr val="dk1"/>
                  </a:solidFill>
                  <a:latin typeface="Open Sans"/>
                  <a:ea typeface="Open Sans"/>
                  <a:cs typeface="Open Sans"/>
                  <a:sym typeface="Open Sans"/>
                </a:rPr>
                <a:t>non-linearities</a:t>
              </a:r>
              <a:r>
                <a:rPr lang="en" sz="1300">
                  <a:solidFill>
                    <a:schemeClr val="dk1"/>
                  </a:solidFill>
                  <a:latin typeface="Open Sans"/>
                  <a:ea typeface="Open Sans"/>
                  <a:cs typeface="Open Sans"/>
                  <a:sym typeface="Open Sans"/>
                </a:rPr>
                <a:t>, we add a feedforward layer</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In the paper, they used two linear layers with a ReLU in between</a:t>
              </a:r>
              <a:endParaRPr sz="900">
                <a:solidFill>
                  <a:schemeClr val="dk1"/>
                </a:solidFill>
                <a:latin typeface="Open Sans"/>
                <a:ea typeface="Open Sans"/>
                <a:cs typeface="Open Sans"/>
                <a:sym typeface="Open Sans"/>
              </a:endParaRPr>
            </a:p>
          </p:txBody>
        </p:sp>
        <p:pic>
          <p:nvPicPr>
            <p:cNvPr descr="\text{FFN}(x) = \text{max}(0, \mathbf{xW}_1 + \mathbf{b}_1)\mathbf{W}_2 + \mathbf{b}_2" id="350" name="Google Shape;350;p31"/>
            <p:cNvPicPr preferRelativeResize="0"/>
            <p:nvPr/>
          </p:nvPicPr>
          <p:blipFill>
            <a:blip r:embed="rId3">
              <a:alphaModFix/>
            </a:blip>
            <a:stretch>
              <a:fillRect/>
            </a:stretch>
          </p:blipFill>
          <p:spPr>
            <a:xfrm>
              <a:off x="4762631" y="1962550"/>
              <a:ext cx="3529344" cy="218400"/>
            </a:xfrm>
            <a:prstGeom prst="rect">
              <a:avLst/>
            </a:prstGeom>
            <a:noFill/>
            <a:ln>
              <a:noFill/>
            </a:ln>
          </p:spPr>
        </p:pic>
      </p:grpSp>
      <p:sp>
        <p:nvSpPr>
          <p:cNvPr id="351" name="Google Shape;351;p31"/>
          <p:cNvSpPr txBox="1"/>
          <p:nvPr/>
        </p:nvSpPr>
        <p:spPr>
          <a:xfrm>
            <a:off x="2889850" y="2275775"/>
            <a:ext cx="59628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Then we again perform </a:t>
            </a:r>
            <a:r>
              <a:rPr b="1" lang="en" sz="1300">
                <a:solidFill>
                  <a:schemeClr val="dk1"/>
                </a:solidFill>
                <a:latin typeface="Open Sans"/>
                <a:ea typeface="Open Sans"/>
                <a:cs typeface="Open Sans"/>
                <a:sym typeface="Open Sans"/>
              </a:rPr>
              <a:t>skip connections, layer norms</a:t>
            </a:r>
            <a:endParaRPr b="1"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We can </a:t>
            </a:r>
            <a:r>
              <a:rPr b="1" lang="en" sz="1300">
                <a:solidFill>
                  <a:schemeClr val="dk1"/>
                </a:solidFill>
                <a:latin typeface="Open Sans"/>
                <a:ea typeface="Open Sans"/>
                <a:cs typeface="Open Sans"/>
                <a:sym typeface="Open Sans"/>
              </a:rPr>
              <a:t>repeatedly stack this whole encoder layer</a:t>
            </a:r>
            <a:r>
              <a:rPr lang="en" sz="1300">
                <a:solidFill>
                  <a:schemeClr val="dk1"/>
                </a:solidFill>
                <a:latin typeface="Open Sans"/>
                <a:ea typeface="Open Sans"/>
                <a:cs typeface="Open Sans"/>
                <a:sym typeface="Open Sans"/>
              </a:rPr>
              <a:t> as many times we want!</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The paper used </a:t>
            </a:r>
            <a:r>
              <a:rPr b="1" lang="en" sz="1300">
                <a:solidFill>
                  <a:schemeClr val="dk1"/>
                </a:solidFill>
                <a:latin typeface="Open Sans"/>
                <a:ea typeface="Open Sans"/>
                <a:cs typeface="Open Sans"/>
                <a:sym typeface="Open Sans"/>
              </a:rPr>
              <a:t>6</a:t>
            </a:r>
            <a:r>
              <a:rPr lang="en" sz="1300">
                <a:solidFill>
                  <a:schemeClr val="dk1"/>
                </a:solidFill>
                <a:latin typeface="Open Sans"/>
                <a:ea typeface="Open Sans"/>
                <a:cs typeface="Open Sans"/>
                <a:sym typeface="Open Sans"/>
              </a:rPr>
              <a:t> of these encoder layers (and also </a:t>
            </a:r>
            <a:r>
              <a:rPr b="1" lang="en" sz="1300">
                <a:solidFill>
                  <a:schemeClr val="dk1"/>
                </a:solidFill>
                <a:latin typeface="Open Sans"/>
                <a:ea typeface="Open Sans"/>
                <a:cs typeface="Open Sans"/>
                <a:sym typeface="Open Sans"/>
              </a:rPr>
              <a:t>6 </a:t>
            </a:r>
            <a:r>
              <a:rPr lang="en" sz="1300">
                <a:solidFill>
                  <a:schemeClr val="dk1"/>
                </a:solidFill>
                <a:latin typeface="Open Sans"/>
                <a:ea typeface="Open Sans"/>
                <a:cs typeface="Open Sans"/>
                <a:sym typeface="Open Sans"/>
              </a:rPr>
              <a:t>decoder layers which we will cover soon)</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We are done on the encoder side!</a:t>
            </a:r>
            <a:endParaRPr sz="1300">
              <a:solidFill>
                <a:schemeClr val="dk1"/>
              </a:solidFill>
              <a:latin typeface="Open Sans"/>
              <a:ea typeface="Open Sans"/>
              <a:cs typeface="Open Sans"/>
              <a:sym typeface="Open Sans"/>
            </a:endParaRPr>
          </a:p>
        </p:txBody>
      </p:sp>
      <p:sp>
        <p:nvSpPr>
          <p:cNvPr id="352" name="Google Shape;352;p31"/>
          <p:cNvSpPr/>
          <p:nvPr/>
        </p:nvSpPr>
        <p:spPr>
          <a:xfrm>
            <a:off x="6458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353" name="Google Shape;353;p31"/>
          <p:cNvSpPr txBox="1"/>
          <p:nvPr/>
        </p:nvSpPr>
        <p:spPr>
          <a:xfrm>
            <a:off x="9386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354" name="Google Shape;354;p31"/>
          <p:cNvSpPr txBox="1"/>
          <p:nvPr/>
        </p:nvSpPr>
        <p:spPr>
          <a:xfrm>
            <a:off x="14759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355" name="Google Shape;355;p31"/>
          <p:cNvSpPr txBox="1"/>
          <p:nvPr/>
        </p:nvSpPr>
        <p:spPr>
          <a:xfrm>
            <a:off x="20207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356" name="Google Shape;356;p31"/>
          <p:cNvSpPr/>
          <p:nvPr/>
        </p:nvSpPr>
        <p:spPr>
          <a:xfrm>
            <a:off x="9078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357" name="Google Shape;357;p31"/>
          <p:cNvSpPr/>
          <p:nvPr/>
        </p:nvSpPr>
        <p:spPr>
          <a:xfrm>
            <a:off x="9078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358" name="Google Shape;358;p31"/>
          <p:cNvSpPr/>
          <p:nvPr/>
        </p:nvSpPr>
        <p:spPr>
          <a:xfrm>
            <a:off x="9078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359" name="Google Shape;359;p31"/>
          <p:cNvSpPr/>
          <p:nvPr/>
        </p:nvSpPr>
        <p:spPr>
          <a:xfrm>
            <a:off x="9078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360" name="Google Shape;360;p31"/>
          <p:cNvSpPr txBox="1"/>
          <p:nvPr/>
        </p:nvSpPr>
        <p:spPr>
          <a:xfrm>
            <a:off x="607625" y="1661875"/>
            <a:ext cx="1925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rgbClr val="FF9900"/>
                </a:solidFill>
                <a:latin typeface="Open Sans"/>
                <a:ea typeface="Open Sans"/>
                <a:cs typeface="Open Sans"/>
                <a:sym typeface="Open Sans"/>
              </a:rPr>
              <a:t>You can stack as many of this encoder layer as much as you want before sending to the decoder</a:t>
            </a:r>
            <a:endParaRPr sz="600">
              <a:solidFill>
                <a:srgbClr val="FF9900"/>
              </a:solidFill>
              <a:latin typeface="Open Sans"/>
              <a:ea typeface="Open Sans"/>
              <a:cs typeface="Open Sans"/>
              <a:sym typeface="Open Sans"/>
            </a:endParaRPr>
          </a:p>
        </p:txBody>
      </p:sp>
      <p:cxnSp>
        <p:nvCxnSpPr>
          <p:cNvPr id="361" name="Google Shape;361;p31"/>
          <p:cNvCxnSpPr>
            <a:stCxn id="362" idx="0"/>
            <a:endCxn id="356" idx="2"/>
          </p:cNvCxnSpPr>
          <p:nvPr/>
        </p:nvCxnSpPr>
        <p:spPr>
          <a:xfrm rot="10800000">
            <a:off x="16212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363" name="Google Shape;363;p31"/>
          <p:cNvCxnSpPr>
            <a:stCxn id="357" idx="0"/>
            <a:endCxn id="358" idx="2"/>
          </p:cNvCxnSpPr>
          <p:nvPr/>
        </p:nvCxnSpPr>
        <p:spPr>
          <a:xfrm rot="10800000">
            <a:off x="16211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364" name="Google Shape;364;p31"/>
          <p:cNvSpPr txBox="1"/>
          <p:nvPr/>
        </p:nvSpPr>
        <p:spPr>
          <a:xfrm>
            <a:off x="8049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365" name="Google Shape;365;p31"/>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grpSp>
        <p:nvGrpSpPr>
          <p:cNvPr id="366" name="Google Shape;366;p31"/>
          <p:cNvGrpSpPr/>
          <p:nvPr/>
        </p:nvGrpSpPr>
        <p:grpSpPr>
          <a:xfrm>
            <a:off x="376466" y="4388450"/>
            <a:ext cx="2466014" cy="461700"/>
            <a:chOff x="381406" y="4312250"/>
            <a:chExt cx="2466014" cy="461700"/>
          </a:xfrm>
        </p:grpSpPr>
        <p:sp>
          <p:nvSpPr>
            <p:cNvPr id="362" name="Google Shape;362;p31"/>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31"/>
            <p:cNvGrpSpPr/>
            <p:nvPr/>
          </p:nvGrpSpPr>
          <p:grpSpPr>
            <a:xfrm>
              <a:off x="381406" y="4312250"/>
              <a:ext cx="2466014" cy="461700"/>
              <a:chOff x="1482800" y="4464650"/>
              <a:chExt cx="2466014" cy="461700"/>
            </a:xfrm>
          </p:grpSpPr>
          <p:sp>
            <p:nvSpPr>
              <p:cNvPr id="368" name="Google Shape;368;p31"/>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369" name="Google Shape;369;p31"/>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370" name="Google Shape;370;p31"/>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371" name="Google Shape;371;p31"/>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372" name="Google Shape;372;p31"/>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373" name="Google Shape;373;p31"/>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374" name="Google Shape;374;p31"/>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375" name="Google Shape;375;p31"/>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376" name="Google Shape;376;p31"/>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377" name="Google Shape;377;p31"/>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378" name="Google Shape;378;p31"/>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Masked Multi-Head Attention</a:t>
            </a:r>
            <a:endParaRPr sz="2600"/>
          </a:p>
        </p:txBody>
      </p:sp>
      <p:sp>
        <p:nvSpPr>
          <p:cNvPr id="384" name="Google Shape;384;p32"/>
          <p:cNvSpPr txBox="1"/>
          <p:nvPr/>
        </p:nvSpPr>
        <p:spPr>
          <a:xfrm>
            <a:off x="3567373" y="394779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385" name="Google Shape;385;p32"/>
          <p:cNvSpPr txBox="1"/>
          <p:nvPr/>
        </p:nvSpPr>
        <p:spPr>
          <a:xfrm>
            <a:off x="39304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386" name="Google Shape;386;p32"/>
          <p:cNvSpPr txBox="1"/>
          <p:nvPr/>
        </p:nvSpPr>
        <p:spPr>
          <a:xfrm>
            <a:off x="4296672" y="396530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387" name="Google Shape;387;p32"/>
          <p:cNvGrpSpPr/>
          <p:nvPr/>
        </p:nvGrpSpPr>
        <p:grpSpPr>
          <a:xfrm>
            <a:off x="2905886" y="4382098"/>
            <a:ext cx="2466014" cy="468052"/>
            <a:chOff x="1482800" y="4458298"/>
            <a:chExt cx="2466014" cy="468052"/>
          </a:xfrm>
        </p:grpSpPr>
        <p:sp>
          <p:nvSpPr>
            <p:cNvPr id="388" name="Google Shape;388;p32"/>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a:t>
              </a:r>
              <a:r>
                <a:rPr lang="en" sz="600">
                  <a:latin typeface="Open Sans"/>
                  <a:ea typeface="Open Sans"/>
                  <a:cs typeface="Open Sans"/>
                  <a:sym typeface="Open Sans"/>
                </a:rPr>
                <a:t>ord embeddings </a:t>
              </a:r>
              <a:endParaRPr sz="600">
                <a:latin typeface="Open Sans"/>
                <a:ea typeface="Open Sans"/>
                <a:cs typeface="Open Sans"/>
                <a:sym typeface="Open Sans"/>
              </a:endParaRPr>
            </a:p>
          </p:txBody>
        </p:sp>
        <p:sp>
          <p:nvSpPr>
            <p:cNvPr id="390" name="Google Shape;390;p32"/>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391" name="Google Shape;391;p32"/>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392" name="Google Shape;392;p32"/>
          <p:cNvSpPr/>
          <p:nvPr/>
        </p:nvSpPr>
        <p:spPr>
          <a:xfrm>
            <a:off x="3431079" y="3784450"/>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a:t>
            </a: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cxnSp>
        <p:nvCxnSpPr>
          <p:cNvPr id="393" name="Google Shape;393;p32"/>
          <p:cNvCxnSpPr>
            <a:stCxn id="388" idx="0"/>
            <a:endCxn id="392" idx="2"/>
          </p:cNvCxnSpPr>
          <p:nvPr/>
        </p:nvCxnSpPr>
        <p:spPr>
          <a:xfrm rot="10800000">
            <a:off x="4145550" y="4050425"/>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394" name="Google Shape;394;p32"/>
          <p:cNvCxnSpPr/>
          <p:nvPr/>
        </p:nvCxnSpPr>
        <p:spPr>
          <a:xfrm rot="10800000">
            <a:off x="3786488" y="405004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395" name="Google Shape;395;p32"/>
          <p:cNvCxnSpPr/>
          <p:nvPr/>
        </p:nvCxnSpPr>
        <p:spPr>
          <a:xfrm flipH="1" rot="10800000">
            <a:off x="4143828" y="4053920"/>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396" name="Google Shape;396;p32"/>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397" name="Google Shape;397;p32"/>
          <p:cNvGrpSpPr/>
          <p:nvPr/>
        </p:nvGrpSpPr>
        <p:grpSpPr>
          <a:xfrm>
            <a:off x="645800" y="2016750"/>
            <a:ext cx="1863000" cy="2422175"/>
            <a:chOff x="874400" y="2016750"/>
            <a:chExt cx="1863000" cy="2422175"/>
          </a:xfrm>
        </p:grpSpPr>
        <p:sp>
          <p:nvSpPr>
            <p:cNvPr id="398" name="Google Shape;398;p32"/>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399" name="Google Shape;399;p32"/>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400" name="Google Shape;400;p32"/>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401" name="Google Shape;401;p32"/>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402" name="Google Shape;402;p32"/>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403" name="Google Shape;403;p32"/>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404" name="Google Shape;404;p32"/>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405" name="Google Shape;405;p32"/>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406" name="Google Shape;406;p32"/>
            <p:cNvCxnSpPr>
              <a:stCxn id="407" idx="0"/>
              <a:endCxn id="402"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408" name="Google Shape;408;p32"/>
            <p:cNvCxnSpPr>
              <a:stCxn id="403" idx="0"/>
              <a:endCxn id="404"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409" name="Google Shape;409;p32"/>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410" name="Google Shape;410;p32"/>
          <p:cNvGrpSpPr/>
          <p:nvPr/>
        </p:nvGrpSpPr>
        <p:grpSpPr>
          <a:xfrm>
            <a:off x="376466" y="4388450"/>
            <a:ext cx="2466014" cy="461700"/>
            <a:chOff x="381406" y="4312250"/>
            <a:chExt cx="2466014" cy="461700"/>
          </a:xfrm>
        </p:grpSpPr>
        <p:sp>
          <p:nvSpPr>
            <p:cNvPr id="407" name="Google Shape;407;p32"/>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32"/>
            <p:cNvGrpSpPr/>
            <p:nvPr/>
          </p:nvGrpSpPr>
          <p:grpSpPr>
            <a:xfrm>
              <a:off x="381406" y="4312250"/>
              <a:ext cx="2466014" cy="461700"/>
              <a:chOff x="1482800" y="4464650"/>
              <a:chExt cx="2466014" cy="461700"/>
            </a:xfrm>
          </p:grpSpPr>
          <p:sp>
            <p:nvSpPr>
              <p:cNvPr id="412" name="Google Shape;412;p32"/>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413" name="Google Shape;413;p32"/>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414" name="Google Shape;414;p32"/>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415" name="Google Shape;415;p32"/>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416" name="Google Shape;416;p32"/>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417" name="Google Shape;417;p32"/>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418" name="Google Shape;418;p32"/>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419" name="Google Shape;419;p32"/>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20" name="Google Shape;420;p32"/>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421" name="Google Shape;421;p32"/>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422" name="Google Shape;422;p32"/>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23" name="Google Shape;423;p32"/>
          <p:cNvSpPr txBox="1"/>
          <p:nvPr/>
        </p:nvSpPr>
        <p:spPr>
          <a:xfrm rot="-5400000">
            <a:off x="2146119" y="2879915"/>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a:t>
            </a:r>
            <a:r>
              <a:rPr lang="en" sz="700">
                <a:solidFill>
                  <a:srgbClr val="FF00FF"/>
                </a:solidFill>
                <a:latin typeface="Open Sans"/>
                <a:ea typeface="Open Sans"/>
                <a:cs typeface="Open Sans"/>
                <a:sym typeface="Open Sans"/>
              </a:rPr>
              <a:t> Layer</a:t>
            </a:r>
            <a:endParaRPr sz="700">
              <a:solidFill>
                <a:srgbClr val="FF00FF"/>
              </a:solidFill>
              <a:latin typeface="Open Sans"/>
              <a:ea typeface="Open Sans"/>
              <a:cs typeface="Open Sans"/>
              <a:sym typeface="Open Sans"/>
            </a:endParaRPr>
          </a:p>
        </p:txBody>
      </p:sp>
      <p:sp>
        <p:nvSpPr>
          <p:cNvPr id="424" name="Google Shape;424;p32"/>
          <p:cNvSpPr txBox="1"/>
          <p:nvPr>
            <p:ph idx="1" type="body"/>
          </p:nvPr>
        </p:nvSpPr>
        <p:spPr>
          <a:xfrm>
            <a:off x="5460075" y="1085850"/>
            <a:ext cx="3531300" cy="1744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To use self-attention in </a:t>
            </a:r>
            <a:r>
              <a:rPr b="1" lang="en" sz="1400"/>
              <a:t>decoders</a:t>
            </a:r>
            <a:r>
              <a:rPr lang="en" sz="1400"/>
              <a:t>, we need to ensure </a:t>
            </a:r>
            <a:r>
              <a:rPr b="1" lang="en" sz="1400"/>
              <a:t>we cannot peek at the future</a:t>
            </a:r>
            <a:endParaRPr b="1" sz="1400"/>
          </a:p>
          <a:p>
            <a:pPr indent="-317500" lvl="0" marL="457200" rtl="0" algn="l">
              <a:spcBef>
                <a:spcPts val="0"/>
              </a:spcBef>
              <a:spcAft>
                <a:spcPts val="0"/>
              </a:spcAft>
              <a:buSzPts val="1400"/>
              <a:buChar char="●"/>
            </a:pPr>
            <a:r>
              <a:rPr lang="en" sz="1400"/>
              <a:t>To enable </a:t>
            </a:r>
            <a:r>
              <a:rPr b="1" lang="en" sz="1400"/>
              <a:t>parallelization</a:t>
            </a:r>
            <a:r>
              <a:rPr lang="en" sz="1400"/>
              <a:t>, we </a:t>
            </a:r>
            <a:r>
              <a:rPr b="1" lang="en" sz="1400"/>
              <a:t>mask the attention to future words by setting attention scores to -inf</a:t>
            </a:r>
            <a:endParaRPr b="1" sz="1400"/>
          </a:p>
        </p:txBody>
      </p:sp>
      <p:graphicFrame>
        <p:nvGraphicFramePr>
          <p:cNvPr id="425" name="Google Shape;425;p32"/>
          <p:cNvGraphicFramePr/>
          <p:nvPr/>
        </p:nvGraphicFramePr>
        <p:xfrm>
          <a:off x="6448614" y="2980530"/>
          <a:ext cx="3000000" cy="3000000"/>
        </p:xfrm>
        <a:graphic>
          <a:graphicData uri="http://schemas.openxmlformats.org/drawingml/2006/table">
            <a:tbl>
              <a:tblPr>
                <a:noFill/>
                <a:tableStyleId>{E7A83233-8A80-48D7-B2F2-3AA8D6247970}</a:tableStyleId>
              </a:tblPr>
              <a:tblGrid>
                <a:gridCol w="319050"/>
                <a:gridCol w="319050"/>
                <a:gridCol w="319050"/>
                <a:gridCol w="319050"/>
                <a:gridCol w="319050"/>
                <a:gridCol w="319050"/>
              </a:tblGrid>
              <a:tr h="296925">
                <a:tc>
                  <a:txBody>
                    <a:bodyPr/>
                    <a:lstStyle/>
                    <a:p>
                      <a:pPr indent="0" lvl="0" marL="0" rtl="0" algn="ctr">
                        <a:spcBef>
                          <a:spcPts val="0"/>
                        </a:spcBef>
                        <a:spcAft>
                          <a:spcPts val="0"/>
                        </a:spcAft>
                        <a:buNone/>
                      </a:pPr>
                      <a:r>
                        <a:rPr lang="en"/>
                        <a:t>-∞</a:t>
                      </a:r>
                      <a:endParaRPr/>
                    </a:p>
                  </a:txBody>
                  <a:tcPr marT="0" marB="0" marR="0" marL="0">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None/>
                      </a:pPr>
                      <a:r>
                        <a:rPr lang="en">
                          <a:solidFill>
                            <a:schemeClr val="dk1"/>
                          </a:solidFill>
                        </a:rPr>
                        <a:t>-∞</a:t>
                      </a:r>
                      <a:endParaRPr/>
                    </a:p>
                  </a:txBody>
                  <a:tcPr marT="0" marB="0" marR="0" marL="0">
                    <a:solidFill>
                      <a:srgbClr val="CCCCCC"/>
                    </a:solidFill>
                  </a:tcPr>
                </a:tc>
                <a:tc>
                  <a:txBody>
                    <a:bodyPr/>
                    <a:lstStyle/>
                    <a:p>
                      <a:pPr indent="0" lvl="0" marL="0" rtl="0" algn="ctr">
                        <a:spcBef>
                          <a:spcPts val="0"/>
                        </a:spcBef>
                        <a:spcAft>
                          <a:spcPts val="0"/>
                        </a:spcAft>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t>
                      </a:r>
                      <a:endParaRPr/>
                    </a:p>
                  </a:txBody>
                  <a:tcPr marT="0" marB="0" marR="0" marL="0">
                    <a:lnR cap="flat" cmpd="sng" w="9525">
                      <a:solidFill>
                        <a:srgbClr val="9E9E9E"/>
                      </a:solidFill>
                      <a:prstDash val="solid"/>
                      <a:round/>
                      <a:headEnd len="sm" w="sm" type="none"/>
                      <a:tailEnd len="sm" w="sm" type="none"/>
                    </a:lnR>
                    <a:solidFill>
                      <a:schemeClr val="lt2"/>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296925">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l">
                        <a:spcBef>
                          <a:spcPts val="0"/>
                        </a:spcBef>
                        <a:spcAft>
                          <a:spcPts val="0"/>
                        </a:spcAft>
                        <a:buNone/>
                      </a:pPr>
                      <a:r>
                        <a:t/>
                      </a:r>
                      <a:endParaRPr/>
                    </a:p>
                  </a:txBody>
                  <a:tcPr marT="0" marB="0" marR="0" marL="0"/>
                </a:tc>
                <a:tc>
                  <a:txBody>
                    <a:bodyPr/>
                    <a:lstStyle/>
                    <a:p>
                      <a:pPr indent="0" lvl="0" marL="0" rtl="0" algn="ctr">
                        <a:spcBef>
                          <a:spcPts val="0"/>
                        </a:spcBef>
                        <a:spcAft>
                          <a:spcPts val="0"/>
                        </a:spcAft>
                        <a:buNone/>
                      </a:pPr>
                      <a:r>
                        <a:t/>
                      </a:r>
                      <a:endParaRPr>
                        <a:solidFill>
                          <a:schemeClr val="dk1"/>
                        </a:solidFill>
                      </a:endParaRPr>
                    </a:p>
                  </a:txBody>
                  <a:tcPr marT="0" marB="0" marR="0" marL="0">
                    <a:solidFill>
                      <a:schemeClr val="lt1"/>
                    </a:solidFill>
                  </a:tcPr>
                </a:tc>
                <a:tc>
                  <a:txBody>
                    <a:bodyPr/>
                    <a:lstStyle/>
                    <a:p>
                      <a:pPr indent="0" lvl="0" marL="0" rtl="0" algn="ctr">
                        <a:spcBef>
                          <a:spcPts val="0"/>
                        </a:spcBef>
                        <a:spcAft>
                          <a:spcPts val="0"/>
                        </a:spcAft>
                        <a:buNone/>
                      </a:pPr>
                      <a:r>
                        <a:rPr lang="en">
                          <a:solidFill>
                            <a:schemeClr val="dk1"/>
                          </a:solidFill>
                        </a:rPr>
                        <a:t>-∞</a:t>
                      </a:r>
                      <a:endParaRPr>
                        <a:solidFill>
                          <a:schemeClr val="dk1"/>
                        </a:solidFill>
                      </a:endParaRPr>
                    </a:p>
                  </a:txBody>
                  <a:tcPr marT="0" marB="0" marR="0" marL="0">
                    <a:lnT cap="flat" cmpd="sng" w="9525">
                      <a:solidFill>
                        <a:srgbClr val="9E9E9E"/>
                      </a:solidFill>
                      <a:prstDash val="solid"/>
                      <a:round/>
                      <a:headEnd len="sm" w="sm" type="none"/>
                      <a:tailEnd len="sm" w="sm" type="none"/>
                    </a:lnT>
                    <a:solidFill>
                      <a:schemeClr val="lt2"/>
                    </a:solidFill>
                  </a:tcPr>
                </a:tc>
              </a:tr>
            </a:tbl>
          </a:graphicData>
        </a:graphic>
      </p:graphicFrame>
      <p:sp>
        <p:nvSpPr>
          <p:cNvPr id="426" name="Google Shape;426;p32"/>
          <p:cNvSpPr txBox="1"/>
          <p:nvPr/>
        </p:nvSpPr>
        <p:spPr>
          <a:xfrm>
            <a:off x="6434498" y="2847522"/>
            <a:ext cx="390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&lt;START&gt;</a:t>
            </a:r>
            <a:endParaRPr sz="700">
              <a:latin typeface="Open Sans"/>
              <a:ea typeface="Open Sans"/>
              <a:cs typeface="Open Sans"/>
              <a:sym typeface="Open Sans"/>
            </a:endParaRPr>
          </a:p>
        </p:txBody>
      </p:sp>
      <p:sp>
        <p:nvSpPr>
          <p:cNvPr id="427" name="Google Shape;427;p32"/>
          <p:cNvSpPr txBox="1"/>
          <p:nvPr/>
        </p:nvSpPr>
        <p:spPr>
          <a:xfrm>
            <a:off x="6739298" y="284752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deep</a:t>
            </a:r>
            <a:endParaRPr sz="700">
              <a:latin typeface="Open Sans"/>
              <a:ea typeface="Open Sans"/>
              <a:cs typeface="Open Sans"/>
              <a:sym typeface="Open Sans"/>
            </a:endParaRPr>
          </a:p>
        </p:txBody>
      </p:sp>
      <p:sp>
        <p:nvSpPr>
          <p:cNvPr id="428" name="Google Shape;428;p32"/>
          <p:cNvSpPr txBox="1"/>
          <p:nvPr/>
        </p:nvSpPr>
        <p:spPr>
          <a:xfrm>
            <a:off x="7058198" y="28418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learning</a:t>
            </a:r>
            <a:endParaRPr sz="700">
              <a:latin typeface="Open Sans"/>
              <a:ea typeface="Open Sans"/>
              <a:cs typeface="Open Sans"/>
              <a:sym typeface="Open Sans"/>
            </a:endParaRPr>
          </a:p>
        </p:txBody>
      </p:sp>
      <p:sp>
        <p:nvSpPr>
          <p:cNvPr id="429" name="Google Shape;429;p32"/>
          <p:cNvSpPr txBox="1"/>
          <p:nvPr/>
        </p:nvSpPr>
        <p:spPr>
          <a:xfrm>
            <a:off x="7382758" y="28418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is</a:t>
            </a:r>
            <a:endParaRPr sz="700">
              <a:latin typeface="Open Sans"/>
              <a:ea typeface="Open Sans"/>
              <a:cs typeface="Open Sans"/>
              <a:sym typeface="Open Sans"/>
            </a:endParaRPr>
          </a:p>
        </p:txBody>
      </p:sp>
      <p:sp>
        <p:nvSpPr>
          <p:cNvPr id="430" name="Google Shape;430;p32"/>
          <p:cNvSpPr txBox="1"/>
          <p:nvPr/>
        </p:nvSpPr>
        <p:spPr>
          <a:xfrm>
            <a:off x="7687558" y="28418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fun</a:t>
            </a:r>
            <a:endParaRPr sz="700">
              <a:latin typeface="Open Sans"/>
              <a:ea typeface="Open Sans"/>
              <a:cs typeface="Open Sans"/>
              <a:sym typeface="Open Sans"/>
            </a:endParaRPr>
          </a:p>
        </p:txBody>
      </p:sp>
      <p:sp>
        <p:nvSpPr>
          <p:cNvPr id="431" name="Google Shape;431;p32"/>
          <p:cNvSpPr txBox="1"/>
          <p:nvPr/>
        </p:nvSpPr>
        <p:spPr>
          <a:xfrm>
            <a:off x="7992358" y="28418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&lt;END&gt;</a:t>
            </a:r>
            <a:endParaRPr sz="700">
              <a:latin typeface="Open Sans"/>
              <a:ea typeface="Open Sans"/>
              <a:cs typeface="Open Sans"/>
              <a:sym typeface="Open Sans"/>
            </a:endParaRPr>
          </a:p>
        </p:txBody>
      </p:sp>
      <p:sp>
        <p:nvSpPr>
          <p:cNvPr id="432" name="Google Shape;432;p32"/>
          <p:cNvSpPr txBox="1"/>
          <p:nvPr/>
        </p:nvSpPr>
        <p:spPr>
          <a:xfrm>
            <a:off x="6053498" y="3076122"/>
            <a:ext cx="390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&lt;START&gt;</a:t>
            </a:r>
            <a:endParaRPr sz="700">
              <a:latin typeface="Open Sans"/>
              <a:ea typeface="Open Sans"/>
              <a:cs typeface="Open Sans"/>
              <a:sym typeface="Open Sans"/>
            </a:endParaRPr>
          </a:p>
        </p:txBody>
      </p:sp>
      <p:sp>
        <p:nvSpPr>
          <p:cNvPr id="433" name="Google Shape;433;p32"/>
          <p:cNvSpPr txBox="1"/>
          <p:nvPr/>
        </p:nvSpPr>
        <p:spPr>
          <a:xfrm>
            <a:off x="6053498" y="338092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deep</a:t>
            </a:r>
            <a:endParaRPr sz="700">
              <a:latin typeface="Open Sans"/>
              <a:ea typeface="Open Sans"/>
              <a:cs typeface="Open Sans"/>
              <a:sym typeface="Open Sans"/>
            </a:endParaRPr>
          </a:p>
        </p:txBody>
      </p:sp>
      <p:sp>
        <p:nvSpPr>
          <p:cNvPr id="434" name="Google Shape;434;p32"/>
          <p:cNvSpPr txBox="1"/>
          <p:nvPr/>
        </p:nvSpPr>
        <p:spPr>
          <a:xfrm>
            <a:off x="5991398" y="368005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learning</a:t>
            </a:r>
            <a:endParaRPr sz="700">
              <a:latin typeface="Open Sans"/>
              <a:ea typeface="Open Sans"/>
              <a:cs typeface="Open Sans"/>
              <a:sym typeface="Open Sans"/>
            </a:endParaRPr>
          </a:p>
        </p:txBody>
      </p:sp>
      <p:sp>
        <p:nvSpPr>
          <p:cNvPr id="435" name="Google Shape;435;p32"/>
          <p:cNvSpPr txBox="1"/>
          <p:nvPr/>
        </p:nvSpPr>
        <p:spPr>
          <a:xfrm>
            <a:off x="6121939" y="3962993"/>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is</a:t>
            </a:r>
            <a:endParaRPr sz="700">
              <a:latin typeface="Open Sans"/>
              <a:ea typeface="Open Sans"/>
              <a:cs typeface="Open Sans"/>
              <a:sym typeface="Open Sans"/>
            </a:endParaRPr>
          </a:p>
        </p:txBody>
      </p:sp>
      <p:sp>
        <p:nvSpPr>
          <p:cNvPr id="436" name="Google Shape;436;p32"/>
          <p:cNvSpPr txBox="1"/>
          <p:nvPr/>
        </p:nvSpPr>
        <p:spPr>
          <a:xfrm>
            <a:off x="6107118" y="4255072"/>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fun</a:t>
            </a:r>
            <a:endParaRPr sz="700">
              <a:latin typeface="Open Sans"/>
              <a:ea typeface="Open Sans"/>
              <a:cs typeface="Open Sans"/>
              <a:sym typeface="Open Sans"/>
            </a:endParaRPr>
          </a:p>
        </p:txBody>
      </p:sp>
      <p:sp>
        <p:nvSpPr>
          <p:cNvPr id="437" name="Google Shape;437;p32"/>
          <p:cNvSpPr txBox="1"/>
          <p:nvPr/>
        </p:nvSpPr>
        <p:spPr>
          <a:xfrm>
            <a:off x="6057718" y="4567653"/>
            <a:ext cx="3903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latin typeface="Open Sans"/>
                <a:ea typeface="Open Sans"/>
                <a:cs typeface="Open Sans"/>
                <a:sym typeface="Open Sans"/>
              </a:rPr>
              <a:t>&lt;END&gt;</a:t>
            </a:r>
            <a:endParaRPr sz="700">
              <a:latin typeface="Open Sans"/>
              <a:ea typeface="Open Sans"/>
              <a:cs typeface="Open Sans"/>
              <a:sym typeface="Open Sans"/>
            </a:endParaRPr>
          </a:p>
        </p:txBody>
      </p:sp>
      <p:sp>
        <p:nvSpPr>
          <p:cNvPr id="438" name="Google Shape;438;p32"/>
          <p:cNvSpPr/>
          <p:nvPr/>
        </p:nvSpPr>
        <p:spPr>
          <a:xfrm>
            <a:off x="3431079" y="347987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439" name="Google Shape;439;p32"/>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440" name="Google Shape;440;p32"/>
          <p:cNvCxnSpPr/>
          <p:nvPr/>
        </p:nvCxnSpPr>
        <p:spPr>
          <a:xfrm>
            <a:off x="3431079"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41" name="Google Shape;441;p32"/>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442" name="Google Shape;442;p32"/>
          <p:cNvSpPr/>
          <p:nvPr/>
        </p:nvSpPr>
        <p:spPr>
          <a:xfrm>
            <a:off x="3183525" y="1887100"/>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Cross attention</a:t>
            </a:r>
            <a:endParaRPr sz="2600"/>
          </a:p>
        </p:txBody>
      </p:sp>
      <p:sp>
        <p:nvSpPr>
          <p:cNvPr id="448" name="Google Shape;448;p33"/>
          <p:cNvSpPr txBox="1"/>
          <p:nvPr/>
        </p:nvSpPr>
        <p:spPr>
          <a:xfrm>
            <a:off x="3567373" y="394779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449" name="Google Shape;449;p33"/>
          <p:cNvSpPr txBox="1"/>
          <p:nvPr/>
        </p:nvSpPr>
        <p:spPr>
          <a:xfrm>
            <a:off x="39304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450" name="Google Shape;450;p33"/>
          <p:cNvSpPr txBox="1"/>
          <p:nvPr/>
        </p:nvSpPr>
        <p:spPr>
          <a:xfrm>
            <a:off x="4296672" y="396530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451" name="Google Shape;451;p33"/>
          <p:cNvGrpSpPr/>
          <p:nvPr/>
        </p:nvGrpSpPr>
        <p:grpSpPr>
          <a:xfrm>
            <a:off x="2905886" y="4382098"/>
            <a:ext cx="2466014" cy="468052"/>
            <a:chOff x="1482800" y="4458298"/>
            <a:chExt cx="2466014" cy="468052"/>
          </a:xfrm>
        </p:grpSpPr>
        <p:sp>
          <p:nvSpPr>
            <p:cNvPr id="452" name="Google Shape;452;p33"/>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454" name="Google Shape;454;p33"/>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455" name="Google Shape;455;p33"/>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456" name="Google Shape;456;p33"/>
          <p:cNvSpPr/>
          <p:nvPr/>
        </p:nvSpPr>
        <p:spPr>
          <a:xfrm>
            <a:off x="3431079" y="3784450"/>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Multi-Head Attention</a:t>
            </a:r>
            <a:endParaRPr sz="700">
              <a:latin typeface="Open Sans"/>
              <a:ea typeface="Open Sans"/>
              <a:cs typeface="Open Sans"/>
              <a:sym typeface="Open Sans"/>
            </a:endParaRPr>
          </a:p>
        </p:txBody>
      </p:sp>
      <p:cxnSp>
        <p:nvCxnSpPr>
          <p:cNvPr id="457" name="Google Shape;457;p33"/>
          <p:cNvCxnSpPr>
            <a:stCxn id="452" idx="0"/>
            <a:endCxn id="456" idx="2"/>
          </p:cNvCxnSpPr>
          <p:nvPr/>
        </p:nvCxnSpPr>
        <p:spPr>
          <a:xfrm rot="10800000">
            <a:off x="4145550" y="4050425"/>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458" name="Google Shape;458;p33"/>
          <p:cNvCxnSpPr/>
          <p:nvPr/>
        </p:nvCxnSpPr>
        <p:spPr>
          <a:xfrm rot="10800000">
            <a:off x="3786488" y="405004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459" name="Google Shape;459;p33"/>
          <p:cNvCxnSpPr/>
          <p:nvPr/>
        </p:nvCxnSpPr>
        <p:spPr>
          <a:xfrm flipH="1" rot="10800000">
            <a:off x="4143828" y="4053920"/>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460" name="Google Shape;460;p33"/>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461" name="Google Shape;461;p33"/>
          <p:cNvGrpSpPr/>
          <p:nvPr/>
        </p:nvGrpSpPr>
        <p:grpSpPr>
          <a:xfrm>
            <a:off x="645800" y="2016750"/>
            <a:ext cx="1863000" cy="2422175"/>
            <a:chOff x="874400" y="2016750"/>
            <a:chExt cx="1863000" cy="2422175"/>
          </a:xfrm>
        </p:grpSpPr>
        <p:sp>
          <p:nvSpPr>
            <p:cNvPr id="462" name="Google Shape;462;p33"/>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463" name="Google Shape;463;p33"/>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464" name="Google Shape;464;p33"/>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465" name="Google Shape;465;p33"/>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466" name="Google Shape;466;p33"/>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467" name="Google Shape;467;p33"/>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468" name="Google Shape;468;p33"/>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469" name="Google Shape;469;p33"/>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470" name="Google Shape;470;p33"/>
            <p:cNvCxnSpPr>
              <a:stCxn id="471" idx="0"/>
              <a:endCxn id="466"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472" name="Google Shape;472;p33"/>
            <p:cNvCxnSpPr>
              <a:stCxn id="467" idx="0"/>
              <a:endCxn id="468"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473" name="Google Shape;473;p33"/>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474" name="Google Shape;474;p33"/>
          <p:cNvGrpSpPr/>
          <p:nvPr/>
        </p:nvGrpSpPr>
        <p:grpSpPr>
          <a:xfrm>
            <a:off x="376466" y="4388450"/>
            <a:ext cx="2466014" cy="461700"/>
            <a:chOff x="381406" y="4312250"/>
            <a:chExt cx="2466014" cy="461700"/>
          </a:xfrm>
        </p:grpSpPr>
        <p:sp>
          <p:nvSpPr>
            <p:cNvPr id="471" name="Google Shape;471;p33"/>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33"/>
            <p:cNvGrpSpPr/>
            <p:nvPr/>
          </p:nvGrpSpPr>
          <p:grpSpPr>
            <a:xfrm>
              <a:off x="381406" y="4312250"/>
              <a:ext cx="2466014" cy="461700"/>
              <a:chOff x="1482800" y="4464650"/>
              <a:chExt cx="2466014" cy="461700"/>
            </a:xfrm>
          </p:grpSpPr>
          <p:sp>
            <p:nvSpPr>
              <p:cNvPr id="476" name="Google Shape;476;p33"/>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477" name="Google Shape;477;p33"/>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478" name="Google Shape;478;p33"/>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479" name="Google Shape;479;p33"/>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480" name="Google Shape;480;p33"/>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481" name="Google Shape;481;p33"/>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482" name="Google Shape;482;p33"/>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483" name="Google Shape;483;p33"/>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84" name="Google Shape;484;p33"/>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485" name="Google Shape;485;p33"/>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486" name="Google Shape;486;p33"/>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87" name="Google Shape;487;p33"/>
          <p:cNvSpPr txBox="1"/>
          <p:nvPr/>
        </p:nvSpPr>
        <p:spPr>
          <a:xfrm rot="-5400000">
            <a:off x="2146119" y="2879915"/>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 Layer</a:t>
            </a:r>
            <a:endParaRPr sz="700">
              <a:solidFill>
                <a:srgbClr val="FF00FF"/>
              </a:solidFill>
              <a:latin typeface="Open Sans"/>
              <a:ea typeface="Open Sans"/>
              <a:cs typeface="Open Sans"/>
              <a:sym typeface="Open Sans"/>
            </a:endParaRPr>
          </a:p>
        </p:txBody>
      </p:sp>
      <p:sp>
        <p:nvSpPr>
          <p:cNvPr id="488" name="Google Shape;488;p33"/>
          <p:cNvSpPr txBox="1"/>
          <p:nvPr>
            <p:ph idx="1" type="body"/>
          </p:nvPr>
        </p:nvSpPr>
        <p:spPr>
          <a:xfrm>
            <a:off x="5295700" y="1085850"/>
            <a:ext cx="3679200" cy="30045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b="1" lang="en" sz="1400"/>
              <a:t>Cross attention</a:t>
            </a:r>
            <a:r>
              <a:rPr lang="en" sz="1400"/>
              <a:t> is just slightly different from normal self-attention, i.e., the queries are from the decoder, while the key and values are from the encoder side</a:t>
            </a:r>
            <a:endParaRPr sz="1400"/>
          </a:p>
          <a:p>
            <a:pPr indent="-317500" lvl="1" marL="800100" rtl="0" algn="l">
              <a:spcBef>
                <a:spcPts val="0"/>
              </a:spcBef>
              <a:spcAft>
                <a:spcPts val="0"/>
              </a:spcAft>
              <a:buSzPts val="1400"/>
              <a:buChar char="○"/>
            </a:pPr>
            <a:r>
              <a:rPr lang="en" sz="1400"/>
              <a:t>Don’t be confused here - it’s exactly the same as when we first learn attention in L7, where the decoder states are dotted with the encoder states</a:t>
            </a:r>
            <a:endParaRPr sz="1400"/>
          </a:p>
        </p:txBody>
      </p:sp>
      <p:sp>
        <p:nvSpPr>
          <p:cNvPr id="489" name="Google Shape;489;p33"/>
          <p:cNvSpPr/>
          <p:nvPr/>
        </p:nvSpPr>
        <p:spPr>
          <a:xfrm>
            <a:off x="3431079" y="347987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490" name="Google Shape;490;p33"/>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491" name="Google Shape;491;p33"/>
          <p:cNvCxnSpPr/>
          <p:nvPr/>
        </p:nvCxnSpPr>
        <p:spPr>
          <a:xfrm>
            <a:off x="3431079"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492" name="Google Shape;492;p33"/>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493" name="Google Shape;493;p33"/>
          <p:cNvSpPr/>
          <p:nvPr/>
        </p:nvSpPr>
        <p:spPr>
          <a:xfrm>
            <a:off x="3429000" y="3037495"/>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
            </a:r>
            <a:r>
              <a:rPr i="1" lang="en" sz="700">
                <a:latin typeface="Open Sans"/>
                <a:ea typeface="Open Sans"/>
                <a:cs typeface="Open Sans"/>
                <a:sym typeface="Open Sans"/>
              </a:rPr>
              <a:t>Cross</a:t>
            </a:r>
            <a:r>
              <a:rPr lang="en" sz="700">
                <a:latin typeface="Open Sans"/>
                <a:ea typeface="Open Sans"/>
                <a:cs typeface="Open Sans"/>
                <a:sym typeface="Open Sans"/>
              </a:rPr>
              <a:t> Attention</a:t>
            </a:r>
            <a:endParaRPr sz="700">
              <a:latin typeface="Open Sans"/>
              <a:ea typeface="Open Sans"/>
              <a:cs typeface="Open Sans"/>
              <a:sym typeface="Open Sans"/>
            </a:endParaRPr>
          </a:p>
        </p:txBody>
      </p:sp>
      <p:sp>
        <p:nvSpPr>
          <p:cNvPr id="494" name="Google Shape;494;p33"/>
          <p:cNvSpPr/>
          <p:nvPr/>
        </p:nvSpPr>
        <p:spPr>
          <a:xfrm>
            <a:off x="3428940" y="27391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495" name="Google Shape;495;p33"/>
          <p:cNvCxnSpPr>
            <a:stCxn id="469" idx="0"/>
            <a:endCxn id="493" idx="2"/>
          </p:cNvCxnSpPr>
          <p:nvPr/>
        </p:nvCxnSpPr>
        <p:spPr>
          <a:xfrm flipH="1" rot="-5400000">
            <a:off x="2274511" y="1434480"/>
            <a:ext cx="1215600" cy="2522400"/>
          </a:xfrm>
          <a:prstGeom prst="bentConnector5">
            <a:avLst>
              <a:gd fmla="val -19589" name="adj1"/>
              <a:gd fmla="val 49975" name="adj2"/>
              <a:gd fmla="val 111089" name="adj3"/>
            </a:avLst>
          </a:prstGeom>
          <a:noFill/>
          <a:ln cap="flat" cmpd="sng" w="9525">
            <a:solidFill>
              <a:schemeClr val="dk1"/>
            </a:solidFill>
            <a:prstDash val="solid"/>
            <a:round/>
            <a:headEnd len="med" w="med" type="none"/>
            <a:tailEnd len="med" w="med" type="stealth"/>
          </a:ln>
        </p:spPr>
      </p:cxnSp>
      <p:cxnSp>
        <p:nvCxnSpPr>
          <p:cNvPr id="496" name="Google Shape;496;p33"/>
          <p:cNvCxnSpPr/>
          <p:nvPr/>
        </p:nvCxnSpPr>
        <p:spPr>
          <a:xfrm>
            <a:off x="3836450" y="3304875"/>
            <a:ext cx="2100" cy="133500"/>
          </a:xfrm>
          <a:prstGeom prst="straightConnector1">
            <a:avLst/>
          </a:prstGeom>
          <a:noFill/>
          <a:ln cap="flat" cmpd="sng" w="9525">
            <a:solidFill>
              <a:schemeClr val="dk1"/>
            </a:solidFill>
            <a:prstDash val="solid"/>
            <a:round/>
            <a:headEnd len="med" w="med" type="stealth"/>
            <a:tailEnd len="med" w="med" type="none"/>
          </a:ln>
        </p:spPr>
      </p:cxnSp>
      <p:cxnSp>
        <p:nvCxnSpPr>
          <p:cNvPr id="497" name="Google Shape;497;p33"/>
          <p:cNvCxnSpPr/>
          <p:nvPr/>
        </p:nvCxnSpPr>
        <p:spPr>
          <a:xfrm rot="10800000">
            <a:off x="4490500" y="3309925"/>
            <a:ext cx="0" cy="172800"/>
          </a:xfrm>
          <a:prstGeom prst="straightConnector1">
            <a:avLst/>
          </a:prstGeom>
          <a:noFill/>
          <a:ln cap="flat" cmpd="sng" w="9525">
            <a:solidFill>
              <a:schemeClr val="dk1"/>
            </a:solidFill>
            <a:prstDash val="solid"/>
            <a:round/>
            <a:headEnd len="med" w="med" type="none"/>
            <a:tailEnd len="med" w="med" type="triangle"/>
          </a:ln>
        </p:spPr>
      </p:cxnSp>
      <p:sp>
        <p:nvSpPr>
          <p:cNvPr id="498" name="Google Shape;498;p33"/>
          <p:cNvSpPr txBox="1"/>
          <p:nvPr/>
        </p:nvSpPr>
        <p:spPr>
          <a:xfrm>
            <a:off x="4271768" y="3204060"/>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499" name="Google Shape;499;p33"/>
          <p:cNvSpPr txBox="1"/>
          <p:nvPr/>
        </p:nvSpPr>
        <p:spPr>
          <a:xfrm>
            <a:off x="3608736" y="319341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500" name="Google Shape;500;p33"/>
          <p:cNvSpPr txBox="1"/>
          <p:nvPr/>
        </p:nvSpPr>
        <p:spPr>
          <a:xfrm>
            <a:off x="3930492" y="31934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501" name="Google Shape;501;p33"/>
          <p:cNvSpPr/>
          <p:nvPr/>
        </p:nvSpPr>
        <p:spPr>
          <a:xfrm>
            <a:off x="3183525" y="1887100"/>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Decoders</a:t>
            </a:r>
            <a:endParaRPr sz="2600"/>
          </a:p>
        </p:txBody>
      </p:sp>
      <p:sp>
        <p:nvSpPr>
          <p:cNvPr id="507" name="Google Shape;507;p34"/>
          <p:cNvSpPr/>
          <p:nvPr/>
        </p:nvSpPr>
        <p:spPr>
          <a:xfrm>
            <a:off x="3183525" y="1887100"/>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
        <p:nvSpPr>
          <p:cNvPr id="508" name="Google Shape;508;p34"/>
          <p:cNvSpPr txBox="1"/>
          <p:nvPr/>
        </p:nvSpPr>
        <p:spPr>
          <a:xfrm>
            <a:off x="3567373" y="394779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509" name="Google Shape;509;p34"/>
          <p:cNvSpPr txBox="1"/>
          <p:nvPr/>
        </p:nvSpPr>
        <p:spPr>
          <a:xfrm>
            <a:off x="39304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510" name="Google Shape;510;p34"/>
          <p:cNvSpPr txBox="1"/>
          <p:nvPr/>
        </p:nvSpPr>
        <p:spPr>
          <a:xfrm>
            <a:off x="4296672" y="396530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511" name="Google Shape;511;p34"/>
          <p:cNvGrpSpPr/>
          <p:nvPr/>
        </p:nvGrpSpPr>
        <p:grpSpPr>
          <a:xfrm>
            <a:off x="2905886" y="4382098"/>
            <a:ext cx="2466014" cy="468052"/>
            <a:chOff x="1482800" y="4458298"/>
            <a:chExt cx="2466014" cy="468052"/>
          </a:xfrm>
        </p:grpSpPr>
        <p:sp>
          <p:nvSpPr>
            <p:cNvPr id="512" name="Google Shape;512;p34"/>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4"/>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514" name="Google Shape;514;p34"/>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515" name="Google Shape;515;p34"/>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516" name="Google Shape;516;p34"/>
          <p:cNvSpPr/>
          <p:nvPr/>
        </p:nvSpPr>
        <p:spPr>
          <a:xfrm>
            <a:off x="3431079" y="3784450"/>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Multi-Head Attention</a:t>
            </a:r>
            <a:endParaRPr sz="700">
              <a:latin typeface="Open Sans"/>
              <a:ea typeface="Open Sans"/>
              <a:cs typeface="Open Sans"/>
              <a:sym typeface="Open Sans"/>
            </a:endParaRPr>
          </a:p>
        </p:txBody>
      </p:sp>
      <p:cxnSp>
        <p:nvCxnSpPr>
          <p:cNvPr id="517" name="Google Shape;517;p34"/>
          <p:cNvCxnSpPr>
            <a:stCxn id="512" idx="0"/>
            <a:endCxn id="516" idx="2"/>
          </p:cNvCxnSpPr>
          <p:nvPr/>
        </p:nvCxnSpPr>
        <p:spPr>
          <a:xfrm rot="10800000">
            <a:off x="4145550" y="4050425"/>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518" name="Google Shape;518;p34"/>
          <p:cNvCxnSpPr/>
          <p:nvPr/>
        </p:nvCxnSpPr>
        <p:spPr>
          <a:xfrm rot="10800000">
            <a:off x="3786488" y="405004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519" name="Google Shape;519;p34"/>
          <p:cNvCxnSpPr/>
          <p:nvPr/>
        </p:nvCxnSpPr>
        <p:spPr>
          <a:xfrm flipH="1" rot="10800000">
            <a:off x="4143828" y="4053920"/>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520" name="Google Shape;520;p34"/>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521" name="Google Shape;521;p34"/>
          <p:cNvGrpSpPr/>
          <p:nvPr/>
        </p:nvGrpSpPr>
        <p:grpSpPr>
          <a:xfrm>
            <a:off x="645800" y="2016750"/>
            <a:ext cx="1863000" cy="2422175"/>
            <a:chOff x="874400" y="2016750"/>
            <a:chExt cx="1863000" cy="2422175"/>
          </a:xfrm>
        </p:grpSpPr>
        <p:sp>
          <p:nvSpPr>
            <p:cNvPr id="522" name="Google Shape;522;p34"/>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523" name="Google Shape;523;p34"/>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524" name="Google Shape;524;p34"/>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525" name="Google Shape;525;p34"/>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526" name="Google Shape;526;p34"/>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527" name="Google Shape;527;p34"/>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528" name="Google Shape;528;p34"/>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529" name="Google Shape;529;p34"/>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530" name="Google Shape;530;p34"/>
            <p:cNvCxnSpPr>
              <a:stCxn id="531" idx="0"/>
              <a:endCxn id="526"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532" name="Google Shape;532;p34"/>
            <p:cNvCxnSpPr>
              <a:stCxn id="527" idx="0"/>
              <a:endCxn id="528"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533" name="Google Shape;533;p34"/>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534" name="Google Shape;534;p34"/>
          <p:cNvGrpSpPr/>
          <p:nvPr/>
        </p:nvGrpSpPr>
        <p:grpSpPr>
          <a:xfrm>
            <a:off x="376466" y="4388450"/>
            <a:ext cx="2466014" cy="461700"/>
            <a:chOff x="381406" y="4312250"/>
            <a:chExt cx="2466014" cy="461700"/>
          </a:xfrm>
        </p:grpSpPr>
        <p:sp>
          <p:nvSpPr>
            <p:cNvPr id="531" name="Google Shape;531;p34"/>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34"/>
            <p:cNvGrpSpPr/>
            <p:nvPr/>
          </p:nvGrpSpPr>
          <p:grpSpPr>
            <a:xfrm>
              <a:off x="381406" y="4312250"/>
              <a:ext cx="2466014" cy="461700"/>
              <a:chOff x="1482800" y="4464650"/>
              <a:chExt cx="2466014" cy="461700"/>
            </a:xfrm>
          </p:grpSpPr>
          <p:sp>
            <p:nvSpPr>
              <p:cNvPr id="536" name="Google Shape;536;p34"/>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537" name="Google Shape;537;p34"/>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538" name="Google Shape;538;p34"/>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539" name="Google Shape;539;p34"/>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540" name="Google Shape;540;p34"/>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541" name="Google Shape;541;p34"/>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542" name="Google Shape;542;p34"/>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543" name="Google Shape;543;p34"/>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544" name="Google Shape;544;p34"/>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545" name="Google Shape;545;p34"/>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546" name="Google Shape;546;p34"/>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547" name="Google Shape;547;p34"/>
          <p:cNvSpPr txBox="1"/>
          <p:nvPr/>
        </p:nvSpPr>
        <p:spPr>
          <a:xfrm rot="-5400000">
            <a:off x="2146119" y="2879915"/>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 Layer</a:t>
            </a:r>
            <a:endParaRPr sz="700">
              <a:solidFill>
                <a:srgbClr val="FF00FF"/>
              </a:solidFill>
              <a:latin typeface="Open Sans"/>
              <a:ea typeface="Open Sans"/>
              <a:cs typeface="Open Sans"/>
              <a:sym typeface="Open Sans"/>
            </a:endParaRPr>
          </a:p>
        </p:txBody>
      </p:sp>
      <p:sp>
        <p:nvSpPr>
          <p:cNvPr id="548" name="Google Shape;548;p34"/>
          <p:cNvSpPr txBox="1"/>
          <p:nvPr>
            <p:ph idx="1" type="body"/>
          </p:nvPr>
        </p:nvSpPr>
        <p:spPr>
          <a:xfrm>
            <a:off x="5371900" y="1085850"/>
            <a:ext cx="3619500" cy="30045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lang="en" sz="1200"/>
              <a:t>Similar to encoder, you can stack as much decoder layers you want</a:t>
            </a:r>
            <a:endParaRPr sz="1200"/>
          </a:p>
          <a:p>
            <a:pPr indent="-304800" lvl="0" marL="457200" rtl="0" algn="l">
              <a:spcBef>
                <a:spcPts val="0"/>
              </a:spcBef>
              <a:spcAft>
                <a:spcPts val="0"/>
              </a:spcAft>
              <a:buSzPts val="1200"/>
              <a:buChar char="●"/>
            </a:pPr>
            <a:r>
              <a:rPr lang="en" sz="1200"/>
              <a:t>That’s it!  </a:t>
            </a:r>
            <a:endParaRPr sz="1200"/>
          </a:p>
          <a:p>
            <a:pPr indent="0" lvl="0" marL="0" rtl="0" algn="l">
              <a:spcBef>
                <a:spcPts val="600"/>
              </a:spcBef>
              <a:spcAft>
                <a:spcPts val="0"/>
              </a:spcAft>
              <a:buNone/>
            </a:pPr>
            <a:r>
              <a:rPr lang="en" sz="1200"/>
              <a:t>Some more details:</a:t>
            </a:r>
            <a:endParaRPr sz="1200"/>
          </a:p>
          <a:p>
            <a:pPr indent="-304800" lvl="0" marL="457200" rtl="0" algn="l">
              <a:spcBef>
                <a:spcPts val="0"/>
              </a:spcBef>
              <a:spcAft>
                <a:spcPts val="0"/>
              </a:spcAft>
              <a:buSzPts val="1200"/>
              <a:buChar char="●"/>
            </a:pPr>
            <a:r>
              <a:rPr lang="en" sz="1200"/>
              <a:t>On both encoder and decoder layers, b</a:t>
            </a:r>
            <a:r>
              <a:rPr lang="en" sz="1200"/>
              <a:t>efore inputting to the next layer, they performed a </a:t>
            </a:r>
            <a:r>
              <a:rPr b="1" lang="en" sz="1200"/>
              <a:t>dropout</a:t>
            </a:r>
            <a:r>
              <a:rPr lang="en" sz="1200"/>
              <a:t> of 0.1</a:t>
            </a:r>
            <a:endParaRPr sz="1200"/>
          </a:p>
          <a:p>
            <a:pPr indent="-304800" lvl="0" marL="457200" rtl="0" algn="l">
              <a:spcBef>
                <a:spcPts val="0"/>
              </a:spcBef>
              <a:spcAft>
                <a:spcPts val="0"/>
              </a:spcAft>
              <a:buSzPts val="1200"/>
              <a:buChar char="●"/>
            </a:pPr>
            <a:r>
              <a:rPr lang="en" sz="1200"/>
              <a:t>Also, they perform a </a:t>
            </a:r>
            <a:r>
              <a:rPr b="1" lang="en" sz="1200"/>
              <a:t>dropout</a:t>
            </a:r>
            <a:r>
              <a:rPr lang="en" sz="1200"/>
              <a:t> of 0.1 to the sums of the embeddings and the positional embeddings in both the encoder and decoder stacks</a:t>
            </a:r>
            <a:endParaRPr sz="1200"/>
          </a:p>
          <a:p>
            <a:pPr indent="-304800" lvl="0" marL="457200" rtl="0" algn="l">
              <a:spcBef>
                <a:spcPts val="0"/>
              </a:spcBef>
              <a:spcAft>
                <a:spcPts val="0"/>
              </a:spcAft>
              <a:buSzPts val="1200"/>
              <a:buChar char="●"/>
            </a:pPr>
            <a:r>
              <a:rPr b="1" lang="en" sz="1200"/>
              <a:t>Adam</a:t>
            </a:r>
            <a:r>
              <a:rPr lang="en" sz="1200"/>
              <a:t> optimizer is used (detailed learning rates and momentum in the paper)</a:t>
            </a:r>
            <a:endParaRPr sz="1200"/>
          </a:p>
          <a:p>
            <a:pPr indent="-304800" lvl="0" marL="457200" rtl="0" algn="l">
              <a:spcBef>
                <a:spcPts val="0"/>
              </a:spcBef>
              <a:spcAft>
                <a:spcPts val="0"/>
              </a:spcAft>
              <a:buSzPts val="1200"/>
              <a:buChar char="●"/>
            </a:pPr>
            <a:r>
              <a:rPr lang="en" sz="1200"/>
              <a:t>The </a:t>
            </a:r>
            <a:r>
              <a:rPr b="1" lang="en" sz="1200"/>
              <a:t>embedding size</a:t>
            </a:r>
            <a:r>
              <a:rPr lang="en" sz="1200"/>
              <a:t> is 512</a:t>
            </a:r>
            <a:endParaRPr sz="1200"/>
          </a:p>
          <a:p>
            <a:pPr indent="-304800" lvl="0" marL="457200" rtl="0" algn="l">
              <a:spcBef>
                <a:spcPts val="0"/>
              </a:spcBef>
              <a:spcAft>
                <a:spcPts val="0"/>
              </a:spcAft>
              <a:buSzPts val="1200"/>
              <a:buChar char="●"/>
            </a:pPr>
            <a:r>
              <a:rPr lang="en" sz="1200"/>
              <a:t>The </a:t>
            </a:r>
            <a:r>
              <a:rPr b="1" lang="en" sz="1200"/>
              <a:t>dimension of the feedforward layer</a:t>
            </a:r>
            <a:r>
              <a:rPr lang="en" sz="1200"/>
              <a:t> is 2048</a:t>
            </a:r>
            <a:endParaRPr sz="1200"/>
          </a:p>
          <a:p>
            <a:pPr indent="-304800" lvl="0" marL="457200" rtl="0" algn="l">
              <a:spcBef>
                <a:spcPts val="0"/>
              </a:spcBef>
              <a:spcAft>
                <a:spcPts val="0"/>
              </a:spcAft>
              <a:buSzPts val="1200"/>
              <a:buChar char="●"/>
            </a:pPr>
            <a:r>
              <a:rPr lang="en" sz="1200"/>
              <a:t>Number of </a:t>
            </a:r>
            <a:r>
              <a:rPr b="1" lang="en" sz="1200"/>
              <a:t>epochs trained</a:t>
            </a:r>
            <a:r>
              <a:rPr lang="en" sz="1200"/>
              <a:t>: 100K</a:t>
            </a:r>
            <a:endParaRPr sz="1200"/>
          </a:p>
        </p:txBody>
      </p:sp>
      <p:sp>
        <p:nvSpPr>
          <p:cNvPr id="549" name="Google Shape;549;p34"/>
          <p:cNvSpPr/>
          <p:nvPr/>
        </p:nvSpPr>
        <p:spPr>
          <a:xfrm>
            <a:off x="3431079" y="347987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550" name="Google Shape;550;p34"/>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551" name="Google Shape;551;p34"/>
          <p:cNvCxnSpPr/>
          <p:nvPr/>
        </p:nvCxnSpPr>
        <p:spPr>
          <a:xfrm>
            <a:off x="3431079"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552" name="Google Shape;552;p34"/>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553" name="Google Shape;553;p34"/>
          <p:cNvSpPr/>
          <p:nvPr/>
        </p:nvSpPr>
        <p:spPr>
          <a:xfrm>
            <a:off x="3429000" y="3037495"/>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
            </a:r>
            <a:r>
              <a:rPr i="1" lang="en" sz="700">
                <a:latin typeface="Open Sans"/>
                <a:ea typeface="Open Sans"/>
                <a:cs typeface="Open Sans"/>
                <a:sym typeface="Open Sans"/>
              </a:rPr>
              <a:t>Cross</a:t>
            </a:r>
            <a:r>
              <a:rPr lang="en" sz="700">
                <a:latin typeface="Open Sans"/>
                <a:ea typeface="Open Sans"/>
                <a:cs typeface="Open Sans"/>
                <a:sym typeface="Open Sans"/>
              </a:rPr>
              <a:t> Attention</a:t>
            </a:r>
            <a:endParaRPr sz="700">
              <a:latin typeface="Open Sans"/>
              <a:ea typeface="Open Sans"/>
              <a:cs typeface="Open Sans"/>
              <a:sym typeface="Open Sans"/>
            </a:endParaRPr>
          </a:p>
        </p:txBody>
      </p:sp>
      <p:sp>
        <p:nvSpPr>
          <p:cNvPr id="554" name="Google Shape;554;p34"/>
          <p:cNvSpPr/>
          <p:nvPr/>
        </p:nvSpPr>
        <p:spPr>
          <a:xfrm>
            <a:off x="3428940" y="27391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555" name="Google Shape;555;p34"/>
          <p:cNvCxnSpPr>
            <a:stCxn id="529" idx="0"/>
            <a:endCxn id="553" idx="2"/>
          </p:cNvCxnSpPr>
          <p:nvPr/>
        </p:nvCxnSpPr>
        <p:spPr>
          <a:xfrm flipH="1" rot="-5400000">
            <a:off x="2274511" y="1434480"/>
            <a:ext cx="1215600" cy="2522400"/>
          </a:xfrm>
          <a:prstGeom prst="bentConnector5">
            <a:avLst>
              <a:gd fmla="val -19589" name="adj1"/>
              <a:gd fmla="val 49975" name="adj2"/>
              <a:gd fmla="val 111089" name="adj3"/>
            </a:avLst>
          </a:prstGeom>
          <a:noFill/>
          <a:ln cap="flat" cmpd="sng" w="9525">
            <a:solidFill>
              <a:schemeClr val="dk1"/>
            </a:solidFill>
            <a:prstDash val="solid"/>
            <a:round/>
            <a:headEnd len="med" w="med" type="none"/>
            <a:tailEnd len="med" w="med" type="stealth"/>
          </a:ln>
        </p:spPr>
      </p:cxnSp>
      <p:cxnSp>
        <p:nvCxnSpPr>
          <p:cNvPr id="556" name="Google Shape;556;p34"/>
          <p:cNvCxnSpPr/>
          <p:nvPr/>
        </p:nvCxnSpPr>
        <p:spPr>
          <a:xfrm>
            <a:off x="3836450" y="3304875"/>
            <a:ext cx="2100" cy="133500"/>
          </a:xfrm>
          <a:prstGeom prst="straightConnector1">
            <a:avLst/>
          </a:prstGeom>
          <a:noFill/>
          <a:ln cap="flat" cmpd="sng" w="9525">
            <a:solidFill>
              <a:schemeClr val="dk1"/>
            </a:solidFill>
            <a:prstDash val="solid"/>
            <a:round/>
            <a:headEnd len="med" w="med" type="stealth"/>
            <a:tailEnd len="med" w="med" type="none"/>
          </a:ln>
        </p:spPr>
      </p:cxnSp>
      <p:cxnSp>
        <p:nvCxnSpPr>
          <p:cNvPr id="557" name="Google Shape;557;p34"/>
          <p:cNvCxnSpPr/>
          <p:nvPr/>
        </p:nvCxnSpPr>
        <p:spPr>
          <a:xfrm rot="10800000">
            <a:off x="4490500" y="3309925"/>
            <a:ext cx="0" cy="172800"/>
          </a:xfrm>
          <a:prstGeom prst="straightConnector1">
            <a:avLst/>
          </a:prstGeom>
          <a:noFill/>
          <a:ln cap="flat" cmpd="sng" w="9525">
            <a:solidFill>
              <a:schemeClr val="dk1"/>
            </a:solidFill>
            <a:prstDash val="solid"/>
            <a:round/>
            <a:headEnd len="med" w="med" type="none"/>
            <a:tailEnd len="med" w="med" type="triangle"/>
          </a:ln>
        </p:spPr>
      </p:cxnSp>
      <p:sp>
        <p:nvSpPr>
          <p:cNvPr id="558" name="Google Shape;558;p34"/>
          <p:cNvSpPr txBox="1"/>
          <p:nvPr/>
        </p:nvSpPr>
        <p:spPr>
          <a:xfrm>
            <a:off x="4271768" y="3204060"/>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559" name="Google Shape;559;p34"/>
          <p:cNvSpPr txBox="1"/>
          <p:nvPr/>
        </p:nvSpPr>
        <p:spPr>
          <a:xfrm>
            <a:off x="3608736" y="319341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560" name="Google Shape;560;p34"/>
          <p:cNvSpPr txBox="1"/>
          <p:nvPr/>
        </p:nvSpPr>
        <p:spPr>
          <a:xfrm>
            <a:off x="3930492" y="31934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561" name="Google Shape;561;p34"/>
          <p:cNvSpPr/>
          <p:nvPr/>
        </p:nvSpPr>
        <p:spPr>
          <a:xfrm>
            <a:off x="3429000" y="2263608"/>
            <a:ext cx="1428900" cy="26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562" name="Google Shape;562;p34"/>
          <p:cNvSpPr/>
          <p:nvPr/>
        </p:nvSpPr>
        <p:spPr>
          <a:xfrm>
            <a:off x="3429000" y="19672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563" name="Google Shape;563;p34"/>
          <p:cNvCxnSpPr>
            <a:stCxn id="554" idx="0"/>
            <a:endCxn id="561" idx="2"/>
          </p:cNvCxnSpPr>
          <p:nvPr/>
        </p:nvCxnSpPr>
        <p:spPr>
          <a:xfrm rot="10800000">
            <a:off x="4143390" y="2529715"/>
            <a:ext cx="0" cy="209400"/>
          </a:xfrm>
          <a:prstGeom prst="straightConnector1">
            <a:avLst/>
          </a:prstGeom>
          <a:noFill/>
          <a:ln cap="flat" cmpd="sng" w="9525">
            <a:solidFill>
              <a:schemeClr val="dk1"/>
            </a:solidFill>
            <a:prstDash val="solid"/>
            <a:round/>
            <a:headEnd len="med" w="med" type="none"/>
            <a:tailEnd len="med" w="med" type="triangle"/>
          </a:ln>
        </p:spPr>
      </p:cxnSp>
      <p:cxnSp>
        <p:nvCxnSpPr>
          <p:cNvPr id="564" name="Google Shape;564;p34"/>
          <p:cNvCxnSpPr>
            <a:stCxn id="562" idx="1"/>
          </p:cNvCxnSpPr>
          <p:nvPr/>
        </p:nvCxnSpPr>
        <p:spPr>
          <a:xfrm>
            <a:off x="3429000" y="2100265"/>
            <a:ext cx="710700" cy="562500"/>
          </a:xfrm>
          <a:prstGeom prst="bentConnector3">
            <a:avLst>
              <a:gd fmla="val -16769" name="adj1"/>
            </a:avLst>
          </a:prstGeom>
          <a:noFill/>
          <a:ln cap="flat" cmpd="sng" w="9525">
            <a:solidFill>
              <a:schemeClr val="dk1"/>
            </a:solidFill>
            <a:prstDash val="solid"/>
            <a:round/>
            <a:headEnd len="med" w="med" type="triangle"/>
            <a:tailEnd len="med" w="med" type="none"/>
          </a:ln>
        </p:spPr>
      </p:cxnSp>
      <p:sp>
        <p:nvSpPr>
          <p:cNvPr id="565" name="Google Shape;565;p34"/>
          <p:cNvSpPr txBox="1"/>
          <p:nvPr/>
        </p:nvSpPr>
        <p:spPr>
          <a:xfrm>
            <a:off x="3425172" y="2561060"/>
            <a:ext cx="9771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566" name="Google Shape;566;p34"/>
          <p:cNvSpPr/>
          <p:nvPr/>
        </p:nvSpPr>
        <p:spPr>
          <a:xfrm>
            <a:off x="3429000" y="153189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Linear</a:t>
            </a:r>
            <a:endParaRPr sz="700">
              <a:latin typeface="Open Sans"/>
              <a:ea typeface="Open Sans"/>
              <a:cs typeface="Open Sans"/>
              <a:sym typeface="Open Sans"/>
            </a:endParaRPr>
          </a:p>
        </p:txBody>
      </p:sp>
      <p:sp>
        <p:nvSpPr>
          <p:cNvPr id="567" name="Google Shape;567;p34"/>
          <p:cNvSpPr/>
          <p:nvPr/>
        </p:nvSpPr>
        <p:spPr>
          <a:xfrm>
            <a:off x="3429000" y="115377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Softmax</a:t>
            </a:r>
            <a:endParaRPr sz="700">
              <a:latin typeface="Open Sans"/>
              <a:ea typeface="Open Sans"/>
              <a:cs typeface="Open Sans"/>
              <a:sym typeface="Open Sans"/>
            </a:endParaRPr>
          </a:p>
        </p:txBody>
      </p:sp>
      <p:cxnSp>
        <p:nvCxnSpPr>
          <p:cNvPr id="568" name="Google Shape;568;p34"/>
          <p:cNvCxnSpPr>
            <a:stCxn id="566" idx="0"/>
            <a:endCxn id="567" idx="2"/>
          </p:cNvCxnSpPr>
          <p:nvPr/>
        </p:nvCxnSpPr>
        <p:spPr>
          <a:xfrm rot="10800000">
            <a:off x="4143450" y="1419995"/>
            <a:ext cx="0" cy="111900"/>
          </a:xfrm>
          <a:prstGeom prst="straightConnector1">
            <a:avLst/>
          </a:prstGeom>
          <a:noFill/>
          <a:ln cap="flat" cmpd="sng" w="9525">
            <a:solidFill>
              <a:schemeClr val="dk1"/>
            </a:solidFill>
            <a:prstDash val="solid"/>
            <a:round/>
            <a:headEnd len="med" w="med" type="none"/>
            <a:tailEnd len="med" w="med" type="triangle"/>
          </a:ln>
        </p:spPr>
      </p:cxnSp>
      <p:cxnSp>
        <p:nvCxnSpPr>
          <p:cNvPr id="569" name="Google Shape;569;p34"/>
          <p:cNvCxnSpPr>
            <a:stCxn id="567" idx="0"/>
          </p:cNvCxnSpPr>
          <p:nvPr/>
        </p:nvCxnSpPr>
        <p:spPr>
          <a:xfrm rot="10800000">
            <a:off x="4139850" y="1042476"/>
            <a:ext cx="3600" cy="111300"/>
          </a:xfrm>
          <a:prstGeom prst="straightConnector1">
            <a:avLst/>
          </a:prstGeom>
          <a:noFill/>
          <a:ln cap="flat" cmpd="sng" w="9525">
            <a:solidFill>
              <a:schemeClr val="dk1"/>
            </a:solidFill>
            <a:prstDash val="solid"/>
            <a:round/>
            <a:headEnd len="med" w="med" type="none"/>
            <a:tailEnd len="med" w="med" type="triangle"/>
          </a:ln>
        </p:spPr>
      </p:cxnSp>
      <p:sp>
        <p:nvSpPr>
          <p:cNvPr id="570" name="Google Shape;570;p34"/>
          <p:cNvSpPr txBox="1"/>
          <p:nvPr/>
        </p:nvSpPr>
        <p:spPr>
          <a:xfrm>
            <a:off x="3547675" y="892035"/>
            <a:ext cx="12351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Open Sans"/>
                <a:ea typeface="Open Sans"/>
                <a:cs typeface="Open Sans"/>
                <a:sym typeface="Open Sans"/>
              </a:rPr>
              <a:t>Output probabilities</a:t>
            </a:r>
            <a:endParaRPr sz="1000">
              <a:latin typeface="Open Sans"/>
              <a:ea typeface="Open Sans"/>
              <a:cs typeface="Open Sans"/>
              <a:sym typeface="Open Sans"/>
            </a:endParaRPr>
          </a:p>
        </p:txBody>
      </p:sp>
      <p:cxnSp>
        <p:nvCxnSpPr>
          <p:cNvPr id="571" name="Google Shape;571;p34"/>
          <p:cNvCxnSpPr>
            <a:stCxn id="562" idx="0"/>
            <a:endCxn id="566" idx="2"/>
          </p:cNvCxnSpPr>
          <p:nvPr/>
        </p:nvCxnSpPr>
        <p:spPr>
          <a:xfrm rot="10800000">
            <a:off x="4143450" y="1798015"/>
            <a:ext cx="0" cy="169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Transformers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with MT</a:t>
            </a:r>
            <a:endParaRPr sz="2600"/>
          </a:p>
        </p:txBody>
      </p:sp>
      <p:pic>
        <p:nvPicPr>
          <p:cNvPr id="582" name="Google Shape;582;p36"/>
          <p:cNvPicPr preferRelativeResize="0"/>
          <p:nvPr/>
        </p:nvPicPr>
        <p:blipFill>
          <a:blip r:embed="rId3">
            <a:alphaModFix/>
          </a:blip>
          <a:stretch>
            <a:fillRect/>
          </a:stretch>
        </p:blipFill>
        <p:spPr>
          <a:xfrm>
            <a:off x="1615063" y="1131725"/>
            <a:ext cx="5876725" cy="2596525"/>
          </a:xfrm>
          <a:prstGeom prst="rect">
            <a:avLst/>
          </a:prstGeom>
          <a:noFill/>
          <a:ln>
            <a:noFill/>
          </a:ln>
        </p:spPr>
      </p:pic>
      <p:sp>
        <p:nvSpPr>
          <p:cNvPr id="583" name="Google Shape;583;p36"/>
          <p:cNvSpPr txBox="1"/>
          <p:nvPr/>
        </p:nvSpPr>
        <p:spPr>
          <a:xfrm>
            <a:off x="485277" y="3804439"/>
            <a:ext cx="813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Training took 3.5 days on 8 P100 GPUs  (used beam search where k = 4).   Training cost is a function of training time, number of GPUs used and capacity of each GPU used.</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with text summarization</a:t>
            </a:r>
            <a:endParaRPr sz="2600"/>
          </a:p>
        </p:txBody>
      </p:sp>
      <p:sp>
        <p:nvSpPr>
          <p:cNvPr id="589" name="Google Shape;589;p37"/>
          <p:cNvSpPr txBox="1"/>
          <p:nvPr/>
        </p:nvSpPr>
        <p:spPr>
          <a:xfrm>
            <a:off x="409077" y="3499639"/>
            <a:ext cx="813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DMCA is some form of </a:t>
            </a:r>
            <a:r>
              <a:rPr b="1" lang="en" sz="1200">
                <a:latin typeface="Open Sans"/>
                <a:ea typeface="Open Sans"/>
                <a:cs typeface="Open Sans"/>
                <a:sym typeface="Open Sans"/>
              </a:rPr>
              <a:t>m</a:t>
            </a:r>
            <a:r>
              <a:rPr lang="en" sz="1200">
                <a:latin typeface="Open Sans"/>
                <a:ea typeface="Open Sans"/>
                <a:cs typeface="Open Sans"/>
                <a:sym typeface="Open Sans"/>
              </a:rPr>
              <a:t>emory </a:t>
            </a:r>
            <a:r>
              <a:rPr b="1" lang="en" sz="1200">
                <a:latin typeface="Open Sans"/>
                <a:ea typeface="Open Sans"/>
                <a:cs typeface="Open Sans"/>
                <a:sym typeface="Open Sans"/>
              </a:rPr>
              <a:t>c</a:t>
            </a:r>
            <a:r>
              <a:rPr lang="en" sz="1200">
                <a:latin typeface="Open Sans"/>
                <a:ea typeface="Open Sans"/>
                <a:cs typeface="Open Sans"/>
                <a:sym typeface="Open Sans"/>
              </a:rPr>
              <a:t>ompressed </a:t>
            </a:r>
            <a:r>
              <a:rPr b="1" lang="en" sz="1200">
                <a:latin typeface="Open Sans"/>
                <a:ea typeface="Open Sans"/>
                <a:cs typeface="Open Sans"/>
                <a:sym typeface="Open Sans"/>
              </a:rPr>
              <a:t>a</a:t>
            </a:r>
            <a:r>
              <a:rPr lang="en" sz="1200">
                <a:latin typeface="Open Sans"/>
                <a:ea typeface="Open Sans"/>
                <a:cs typeface="Open Sans"/>
                <a:sym typeface="Open Sans"/>
              </a:rPr>
              <a:t>ttention, where attention is reduced with strided convolution to reduce operations.  </a:t>
            </a:r>
            <a:r>
              <a:rPr b="1" lang="en" sz="1200">
                <a:latin typeface="Open Sans"/>
                <a:ea typeface="Open Sans"/>
                <a:cs typeface="Open Sans"/>
                <a:sym typeface="Open Sans"/>
              </a:rPr>
              <a:t>MoE</a:t>
            </a:r>
            <a:r>
              <a:rPr lang="en" sz="1200">
                <a:latin typeface="Open Sans"/>
                <a:ea typeface="Open Sans"/>
                <a:cs typeface="Open Sans"/>
                <a:sym typeface="Open Sans"/>
              </a:rPr>
              <a:t> (mixtures of experts) is </a:t>
            </a:r>
            <a:r>
              <a:rPr lang="en" sz="1200">
                <a:latin typeface="Open Sans"/>
                <a:ea typeface="Open Sans"/>
                <a:cs typeface="Open Sans"/>
                <a:sym typeface="Open Sans"/>
              </a:rPr>
              <a:t>proposed</a:t>
            </a:r>
            <a:r>
              <a:rPr lang="en" sz="1200">
                <a:latin typeface="Open Sans"/>
                <a:ea typeface="Open Sans"/>
                <a:cs typeface="Open Sans"/>
                <a:sym typeface="Open Sans"/>
              </a:rPr>
              <a:t> by another paper [</a:t>
            </a:r>
            <a:r>
              <a:rPr lang="en" sz="1200" u="sng">
                <a:solidFill>
                  <a:schemeClr val="hlink"/>
                </a:solidFill>
                <a:latin typeface="Open Sans"/>
                <a:ea typeface="Open Sans"/>
                <a:cs typeface="Open Sans"/>
                <a:sym typeface="Open Sans"/>
                <a:hlinkClick r:id="rId3"/>
              </a:rPr>
              <a:t>Shazeer et al. 2017.</a:t>
            </a:r>
            <a:r>
              <a:rPr lang="en" sz="1200">
                <a:latin typeface="Open Sans"/>
                <a:ea typeface="Open Sans"/>
                <a:cs typeface="Open Sans"/>
                <a:sym typeface="Open Sans"/>
              </a:rPr>
              <a:t>] which is a layer consists of number of experts, each a simple FF network, and a trainable gating network which selects a combination of the experts (focuses on reducing computational cost).  L stands for local attention layer.</a:t>
            </a:r>
            <a:endParaRPr sz="1200">
              <a:latin typeface="Open Sans"/>
              <a:ea typeface="Open Sans"/>
              <a:cs typeface="Open Sans"/>
              <a:sym typeface="Open Sans"/>
            </a:endParaRPr>
          </a:p>
        </p:txBody>
      </p:sp>
      <p:sp>
        <p:nvSpPr>
          <p:cNvPr id="590" name="Google Shape;590;p37"/>
          <p:cNvSpPr txBox="1"/>
          <p:nvPr/>
        </p:nvSpPr>
        <p:spPr>
          <a:xfrm>
            <a:off x="287875" y="4473175"/>
            <a:ext cx="8666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Generating wikipedia by summarizing long sequences, Liu et al., 2018 (WikiSum dataset), </a:t>
            </a:r>
            <a:r>
              <a:rPr lang="en" sz="1100" u="sng">
                <a:solidFill>
                  <a:schemeClr val="hlink"/>
                </a:solidFill>
                <a:latin typeface="Open Sans"/>
                <a:ea typeface="Open Sans"/>
                <a:cs typeface="Open Sans"/>
                <a:sym typeface="Open Sans"/>
                <a:hlinkClick r:id="rId4"/>
              </a:rPr>
              <a:t>https://arxiv.org/pdf/1801.10198.pdf</a:t>
            </a:r>
            <a:r>
              <a:rPr lang="en" sz="11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p:txBody>
      </p:sp>
      <p:pic>
        <p:nvPicPr>
          <p:cNvPr id="591" name="Google Shape;591;p37"/>
          <p:cNvPicPr preferRelativeResize="0"/>
          <p:nvPr/>
        </p:nvPicPr>
        <p:blipFill>
          <a:blip r:embed="rId5">
            <a:alphaModFix/>
          </a:blip>
          <a:stretch>
            <a:fillRect/>
          </a:stretch>
        </p:blipFill>
        <p:spPr>
          <a:xfrm>
            <a:off x="837488" y="1278348"/>
            <a:ext cx="7279474" cy="2010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with SuperGLUE</a:t>
            </a:r>
            <a:endParaRPr sz="2600"/>
          </a:p>
        </p:txBody>
      </p:sp>
      <p:sp>
        <p:nvSpPr>
          <p:cNvPr id="597" name="Google Shape;597;p38"/>
          <p:cNvSpPr txBox="1"/>
          <p:nvPr/>
        </p:nvSpPr>
        <p:spPr>
          <a:xfrm>
            <a:off x="5342475" y="3505200"/>
            <a:ext cx="345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pen Sans"/>
                <a:ea typeface="Open Sans"/>
                <a:cs typeface="Open Sans"/>
                <a:sym typeface="Open Sans"/>
              </a:rPr>
              <a:t>The </a:t>
            </a:r>
            <a:r>
              <a:rPr b="1" lang="en" sz="800">
                <a:latin typeface="Open Sans"/>
                <a:ea typeface="Open Sans"/>
                <a:cs typeface="Open Sans"/>
                <a:sym typeface="Open Sans"/>
              </a:rPr>
              <a:t>General Language Understanding Evaluation</a:t>
            </a:r>
            <a:r>
              <a:rPr lang="en" sz="800">
                <a:latin typeface="Open Sans"/>
                <a:ea typeface="Open Sans"/>
                <a:cs typeface="Open Sans"/>
                <a:sym typeface="Open Sans"/>
              </a:rPr>
              <a:t> (GLUE)  benchmark is a collection of nine sentence - or sentence-pair language understanding tasks.   A public leaderboard for tracking performance.  The tasks are selected to favor models that share information across tasks using parameter sharing or other transfer learning techniques.  The ultimate goal is to </a:t>
            </a:r>
            <a:r>
              <a:rPr lang="en" sz="800">
                <a:latin typeface="Open Sans"/>
                <a:ea typeface="Open Sans"/>
                <a:cs typeface="Open Sans"/>
                <a:sym typeface="Open Sans"/>
              </a:rPr>
              <a:t>develop</a:t>
            </a:r>
            <a:r>
              <a:rPr lang="en" sz="800">
                <a:latin typeface="Open Sans"/>
                <a:ea typeface="Open Sans"/>
                <a:cs typeface="Open Sans"/>
                <a:sym typeface="Open Sans"/>
              </a:rPr>
              <a:t> a </a:t>
            </a:r>
            <a:r>
              <a:rPr lang="en" sz="800">
                <a:latin typeface="Open Sans"/>
                <a:ea typeface="Open Sans"/>
                <a:cs typeface="Open Sans"/>
                <a:sym typeface="Open Sans"/>
              </a:rPr>
              <a:t>generalized</a:t>
            </a:r>
            <a:r>
              <a:rPr lang="en" sz="800">
                <a:latin typeface="Open Sans"/>
                <a:ea typeface="Open Sans"/>
                <a:cs typeface="Open Sans"/>
                <a:sym typeface="Open Sans"/>
              </a:rPr>
              <a:t> and robust NL systems.</a:t>
            </a:r>
            <a:endParaRPr sz="800">
              <a:latin typeface="Open Sans"/>
              <a:ea typeface="Open Sans"/>
              <a:cs typeface="Open Sans"/>
              <a:sym typeface="Open Sans"/>
            </a:endParaRPr>
          </a:p>
        </p:txBody>
      </p:sp>
      <p:sp>
        <p:nvSpPr>
          <p:cNvPr id="598" name="Google Shape;598;p38"/>
          <p:cNvSpPr txBox="1"/>
          <p:nvPr/>
        </p:nvSpPr>
        <p:spPr>
          <a:xfrm>
            <a:off x="5198575" y="4473175"/>
            <a:ext cx="34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hlink"/>
                </a:solidFill>
                <a:latin typeface="Open Sans"/>
                <a:ea typeface="Open Sans"/>
                <a:cs typeface="Open Sans"/>
                <a:sym typeface="Open Sans"/>
                <a:hlinkClick r:id="rId3"/>
              </a:rPr>
              <a:t>https://super.gluebenchmark.com/leaderboard</a:t>
            </a:r>
            <a:r>
              <a:rPr lang="en" sz="11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p:txBody>
      </p:sp>
      <p:pic>
        <p:nvPicPr>
          <p:cNvPr id="599" name="Google Shape;599;p38"/>
          <p:cNvPicPr preferRelativeResize="0"/>
          <p:nvPr/>
        </p:nvPicPr>
        <p:blipFill>
          <a:blip r:embed="rId4">
            <a:alphaModFix/>
          </a:blip>
          <a:stretch>
            <a:fillRect/>
          </a:stretch>
        </p:blipFill>
        <p:spPr>
          <a:xfrm>
            <a:off x="287875" y="1123800"/>
            <a:ext cx="4852200" cy="3543615"/>
          </a:xfrm>
          <a:prstGeom prst="rect">
            <a:avLst/>
          </a:prstGeom>
          <a:noFill/>
          <a:ln>
            <a:noFill/>
          </a:ln>
        </p:spPr>
      </p:pic>
      <p:sp>
        <p:nvSpPr>
          <p:cNvPr id="600" name="Google Shape;600;p38"/>
          <p:cNvSpPr txBox="1"/>
          <p:nvPr/>
        </p:nvSpPr>
        <p:spPr>
          <a:xfrm>
            <a:off x="5344016" y="1222261"/>
            <a:ext cx="356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Open Sans"/>
                <a:ea typeface="Open Sans"/>
                <a:cs typeface="Open Sans"/>
                <a:sym typeface="Open Sans"/>
              </a:rPr>
              <a:t>All of these are based on transformers!</a:t>
            </a:r>
            <a:endParaRPr>
              <a:solidFill>
                <a:srgbClr val="FF0000"/>
              </a:solidFill>
              <a:latin typeface="Open Sans"/>
              <a:ea typeface="Open Sans"/>
              <a:cs typeface="Open Sans"/>
              <a:sym typeface="Open Sans"/>
            </a:endParaRPr>
          </a:p>
          <a:p>
            <a:pPr indent="0" lvl="0" marL="0" rtl="0" algn="l">
              <a:spcBef>
                <a:spcPts val="0"/>
              </a:spcBef>
              <a:spcAft>
                <a:spcPts val="0"/>
              </a:spcAft>
              <a:buNone/>
            </a:pPr>
            <a:r>
              <a:t/>
            </a:r>
            <a:endParaRPr>
              <a:solidFill>
                <a:srgbClr val="FF0000"/>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Improvements focus on increasing the number of parameters, reducing training cost, using different positional embeddings, different training scheme (e.g., multi-tasks), different regularization technique.  Certainly take a look at these top performers!</a:t>
            </a:r>
            <a:endParaRPr>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Transformers Limitations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limitations - costs</a:t>
            </a:r>
            <a:endParaRPr sz="2600"/>
          </a:p>
        </p:txBody>
      </p:sp>
      <p:sp>
        <p:nvSpPr>
          <p:cNvPr id="611" name="Google Shape;611;p40"/>
          <p:cNvSpPr txBox="1"/>
          <p:nvPr>
            <p:ph idx="1" type="body"/>
          </p:nvPr>
        </p:nvSpPr>
        <p:spPr>
          <a:xfrm>
            <a:off x="152400" y="933450"/>
            <a:ext cx="6602100" cy="2386800"/>
          </a:xfrm>
          <a:prstGeom prst="rect">
            <a:avLst/>
          </a:prstGeom>
        </p:spPr>
        <p:txBody>
          <a:bodyPr anchorCtr="0" anchor="t" bIns="91425" lIns="91425" spcFirstLastPara="1" rIns="91425" wrap="square" tIns="91425">
            <a:noAutofit/>
          </a:bodyPr>
          <a:lstStyle/>
          <a:p>
            <a:pPr indent="-279400" lvl="0" marL="457200" rtl="0" algn="l">
              <a:spcBef>
                <a:spcPts val="600"/>
              </a:spcBef>
              <a:spcAft>
                <a:spcPts val="0"/>
              </a:spcAft>
              <a:buSzPts val="800"/>
              <a:buChar char="●"/>
            </a:pPr>
            <a:r>
              <a:rPr b="1" lang="en" sz="1400"/>
              <a:t>Quadratic costs</a:t>
            </a:r>
            <a:r>
              <a:rPr lang="en" sz="1400"/>
              <a:t> in self-attention</a:t>
            </a:r>
            <a:endParaRPr sz="1400"/>
          </a:p>
          <a:p>
            <a:pPr indent="-317500" lvl="1" marL="914400" rtl="0" algn="l">
              <a:spcBef>
                <a:spcPts val="0"/>
              </a:spcBef>
              <a:spcAft>
                <a:spcPts val="0"/>
              </a:spcAft>
              <a:buSzPts val="1400"/>
              <a:buChar char="○"/>
            </a:pPr>
            <a:r>
              <a:rPr lang="en" sz="1400"/>
              <a:t>Computing all pairs of interactions means our computation grows quadratically with the sequence </a:t>
            </a:r>
            <a:r>
              <a:rPr lang="en" sz="1400"/>
              <a:t>length</a:t>
            </a:r>
            <a:r>
              <a:rPr lang="en" sz="1400"/>
              <a:t>!  (Don’t confuse this with the benefits of parallelizability)</a:t>
            </a:r>
            <a:endParaRPr sz="1400"/>
          </a:p>
          <a:p>
            <a:pPr indent="-304800" lvl="2" marL="1371600" rtl="0" algn="l">
              <a:spcBef>
                <a:spcPts val="0"/>
              </a:spcBef>
              <a:spcAft>
                <a:spcPts val="0"/>
              </a:spcAft>
              <a:buSzPts val="1200"/>
              <a:buChar char="■"/>
            </a:pPr>
            <a:r>
              <a:rPr lang="en" sz="1200"/>
              <a:t>In practice, sequence length is set to 512</a:t>
            </a:r>
            <a:endParaRPr sz="1200"/>
          </a:p>
          <a:p>
            <a:pPr indent="-304800" lvl="2" marL="1371600" rtl="0" algn="l">
              <a:spcBef>
                <a:spcPts val="0"/>
              </a:spcBef>
              <a:spcAft>
                <a:spcPts val="0"/>
              </a:spcAft>
              <a:buSzPts val="1200"/>
              <a:buChar char="■"/>
            </a:pPr>
            <a:r>
              <a:rPr lang="en" sz="1200"/>
              <a:t>What if our sequence length is more than 10,000?  E.g., summarization?</a:t>
            </a:r>
            <a:endParaRPr sz="1200"/>
          </a:p>
          <a:p>
            <a:pPr indent="-317500" lvl="1" marL="914400" rtl="0" algn="l">
              <a:spcBef>
                <a:spcPts val="0"/>
              </a:spcBef>
              <a:spcAft>
                <a:spcPts val="0"/>
              </a:spcAft>
              <a:buSzPts val="1400"/>
              <a:buChar char="○"/>
            </a:pPr>
            <a:r>
              <a:rPr lang="en" sz="1400"/>
              <a:t>Compared to recurrent models, it only grew linearly!</a:t>
            </a:r>
            <a:endParaRPr sz="1400"/>
          </a:p>
        </p:txBody>
      </p:sp>
      <p:sp>
        <p:nvSpPr>
          <p:cNvPr id="612" name="Google Shape;612;p40"/>
          <p:cNvSpPr txBox="1"/>
          <p:nvPr/>
        </p:nvSpPr>
        <p:spPr>
          <a:xfrm>
            <a:off x="4757600" y="3865850"/>
            <a:ext cx="4094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Linformer: Self-Attention with Linear Complexity, Wang et al., 2020, </a:t>
            </a:r>
            <a:r>
              <a:rPr lang="en" sz="1000" u="sng">
                <a:solidFill>
                  <a:schemeClr val="hlink"/>
                </a:solidFill>
                <a:latin typeface="Open Sans"/>
                <a:ea typeface="Open Sans"/>
                <a:cs typeface="Open Sans"/>
                <a:sym typeface="Open Sans"/>
                <a:hlinkClick r:id="rId3"/>
              </a:rPr>
              <a:t>https://arxiv.org/pdf/2006.04768.pdf</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Big Bird: Transformers for Longer Sequences, Zaheer et al. 2021</a:t>
            </a:r>
            <a:endParaRPr sz="1000">
              <a:latin typeface="Open Sans"/>
              <a:ea typeface="Open Sans"/>
              <a:cs typeface="Open Sans"/>
              <a:sym typeface="Open Sans"/>
            </a:endParaRPr>
          </a:p>
          <a:p>
            <a:pPr indent="0" lvl="0" marL="0" rtl="0" algn="l">
              <a:spcBef>
                <a:spcPts val="0"/>
              </a:spcBef>
              <a:spcAft>
                <a:spcPts val="0"/>
              </a:spcAft>
              <a:buNone/>
            </a:pPr>
            <a:r>
              <a:rPr lang="en" sz="1000" u="sng">
                <a:solidFill>
                  <a:schemeClr val="hlink"/>
                </a:solidFill>
                <a:latin typeface="Open Sans"/>
                <a:ea typeface="Open Sans"/>
                <a:cs typeface="Open Sans"/>
                <a:sym typeface="Open Sans"/>
                <a:hlinkClick r:id="rId4"/>
              </a:rPr>
              <a:t>https://arxiv.org/pdf/2007.14062.pdf</a:t>
            </a:r>
            <a:r>
              <a:rPr lang="en" sz="1000">
                <a:latin typeface="Open Sans"/>
                <a:ea typeface="Open Sans"/>
                <a:cs typeface="Open Sans"/>
                <a:sym typeface="Open Sans"/>
              </a:rPr>
              <a:t> </a:t>
            </a:r>
            <a:r>
              <a:rPr lang="en" sz="1000">
                <a:latin typeface="Open Sans"/>
                <a:ea typeface="Open Sans"/>
                <a:cs typeface="Open Sans"/>
                <a:sym typeface="Open Sans"/>
              </a:rPr>
              <a:t> </a:t>
            </a:r>
            <a:endParaRPr sz="1000">
              <a:latin typeface="Open Sans"/>
              <a:ea typeface="Open Sans"/>
              <a:cs typeface="Open Sans"/>
              <a:sym typeface="Open Sans"/>
            </a:endParaRPr>
          </a:p>
        </p:txBody>
      </p:sp>
      <p:pic>
        <p:nvPicPr>
          <p:cNvPr id="613" name="Google Shape;613;p40"/>
          <p:cNvPicPr preferRelativeResize="0"/>
          <p:nvPr/>
        </p:nvPicPr>
        <p:blipFill>
          <a:blip r:embed="rId5">
            <a:alphaModFix/>
          </a:blip>
          <a:stretch>
            <a:fillRect/>
          </a:stretch>
        </p:blipFill>
        <p:spPr>
          <a:xfrm>
            <a:off x="6890925" y="1155775"/>
            <a:ext cx="2002551" cy="2571749"/>
          </a:xfrm>
          <a:prstGeom prst="rect">
            <a:avLst/>
          </a:prstGeom>
          <a:noFill/>
          <a:ln>
            <a:noFill/>
          </a:ln>
        </p:spPr>
      </p:pic>
      <p:sp>
        <p:nvSpPr>
          <p:cNvPr id="614" name="Google Shape;614;p40"/>
          <p:cNvSpPr txBox="1"/>
          <p:nvPr/>
        </p:nvSpPr>
        <p:spPr>
          <a:xfrm>
            <a:off x="152400" y="2634450"/>
            <a:ext cx="6490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600"/>
              </a:spcBef>
              <a:spcAft>
                <a:spcPts val="0"/>
              </a:spcAft>
              <a:buClr>
                <a:schemeClr val="dk1"/>
              </a:buClr>
              <a:buSzPts val="1400"/>
              <a:buFont typeface="Open Sans"/>
              <a:buChar char="●"/>
            </a:pPr>
            <a:r>
              <a:rPr b="1" lang="en">
                <a:solidFill>
                  <a:schemeClr val="dk1"/>
                </a:solidFill>
                <a:latin typeface="Open Sans"/>
                <a:ea typeface="Open Sans"/>
                <a:cs typeface="Open Sans"/>
                <a:sym typeface="Open Sans"/>
              </a:rPr>
              <a:t>Fixes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317500" lvl="1" marL="9144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Project values and keys to lower dimension (Linformer [Wang et al., 2020])</a:t>
            </a:r>
            <a:endParaRPr>
              <a:solidFill>
                <a:schemeClr val="dk1"/>
              </a:solidFill>
              <a:latin typeface="Open Sans"/>
              <a:ea typeface="Open Sans"/>
              <a:cs typeface="Open Sans"/>
              <a:sym typeface="Open Sans"/>
            </a:endParaRPr>
          </a:p>
          <a:p>
            <a:pPr indent="-317500" lvl="1" marL="9144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Replace all-pairs interactions with less </a:t>
            </a:r>
            <a:r>
              <a:rPr lang="en">
                <a:solidFill>
                  <a:schemeClr val="dk1"/>
                </a:solidFill>
                <a:latin typeface="Open Sans"/>
                <a:ea typeface="Open Sans"/>
                <a:cs typeface="Open Sans"/>
                <a:sym typeface="Open Sans"/>
              </a:rPr>
              <a:t>aggressive</a:t>
            </a:r>
            <a:r>
              <a:rPr lang="en">
                <a:solidFill>
                  <a:schemeClr val="dk1"/>
                </a:solidFill>
                <a:latin typeface="Open Sans"/>
                <a:ea typeface="Open Sans"/>
                <a:cs typeface="Open Sans"/>
                <a:sym typeface="Open Sans"/>
              </a:rPr>
              <a:t> interactions like local windows, random interactions, etc. </a:t>
            </a:r>
            <a:endParaRPr>
              <a:solidFill>
                <a:schemeClr val="dk1"/>
              </a:solidFill>
              <a:latin typeface="Open Sans"/>
              <a:ea typeface="Open Sans"/>
              <a:cs typeface="Open Sans"/>
              <a:sym typeface="Open Sans"/>
            </a:endParaRPr>
          </a:p>
        </p:txBody>
      </p:sp>
      <p:pic>
        <p:nvPicPr>
          <p:cNvPr id="615" name="Google Shape;615;p40"/>
          <p:cNvPicPr preferRelativeResize="0"/>
          <p:nvPr/>
        </p:nvPicPr>
        <p:blipFill>
          <a:blip r:embed="rId6">
            <a:alphaModFix/>
          </a:blip>
          <a:stretch>
            <a:fillRect/>
          </a:stretch>
        </p:blipFill>
        <p:spPr>
          <a:xfrm>
            <a:off x="1128925" y="3865880"/>
            <a:ext cx="3513700" cy="964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Announcement</a:t>
            </a:r>
            <a:endParaRPr sz="2900"/>
          </a:p>
        </p:txBody>
      </p:sp>
      <p:sp>
        <p:nvSpPr>
          <p:cNvPr id="124" name="Google Shape;124;p23"/>
          <p:cNvSpPr txBox="1"/>
          <p:nvPr>
            <p:ph idx="1" type="body"/>
          </p:nvPr>
        </p:nvSpPr>
        <p:spPr>
          <a:xfrm>
            <a:off x="228600" y="971550"/>
            <a:ext cx="8763000" cy="3469200"/>
          </a:xfrm>
          <a:prstGeom prst="rect">
            <a:avLst/>
          </a:prstGeom>
        </p:spPr>
        <p:txBody>
          <a:bodyPr anchorCtr="0" anchor="ctr" bIns="91425" lIns="91425" spcFirstLastPara="1" rIns="91425" wrap="square" tIns="91425">
            <a:noAutofit/>
          </a:bodyPr>
          <a:lstStyle/>
          <a:p>
            <a:pPr indent="-323850" lvl="0" marL="457200" rtl="0" algn="l">
              <a:spcBef>
                <a:spcPts val="600"/>
              </a:spcBef>
              <a:spcAft>
                <a:spcPts val="0"/>
              </a:spcAft>
              <a:buSzPts val="1500"/>
              <a:buChar char="●"/>
            </a:pPr>
            <a:r>
              <a:rPr lang="en" sz="1500"/>
              <a:t>TA announcements (if any)...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1"/>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limitations - positions</a:t>
            </a:r>
            <a:endParaRPr sz="2600"/>
          </a:p>
        </p:txBody>
      </p:sp>
      <p:sp>
        <p:nvSpPr>
          <p:cNvPr id="621" name="Google Shape;621;p41"/>
          <p:cNvSpPr txBox="1"/>
          <p:nvPr>
            <p:ph idx="1" type="body"/>
          </p:nvPr>
        </p:nvSpPr>
        <p:spPr>
          <a:xfrm>
            <a:off x="152400" y="838200"/>
            <a:ext cx="8623200" cy="3561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Ways to represent position? S</a:t>
            </a:r>
            <a:r>
              <a:rPr lang="en" sz="1500"/>
              <a:t>ome developments:</a:t>
            </a:r>
            <a:endParaRPr sz="1500"/>
          </a:p>
          <a:p>
            <a:pPr indent="-323850" lvl="1" marL="914400" rtl="0" algn="l">
              <a:spcBef>
                <a:spcPts val="0"/>
              </a:spcBef>
              <a:spcAft>
                <a:spcPts val="0"/>
              </a:spcAft>
              <a:buSzPts val="1500"/>
              <a:buChar char="○"/>
            </a:pPr>
            <a:r>
              <a:rPr b="1" lang="en" sz="1500"/>
              <a:t>Relative linear position attention</a:t>
            </a:r>
            <a:r>
              <a:rPr lang="en" sz="1500"/>
              <a:t> [Shaw et al., 2018]</a:t>
            </a:r>
            <a:endParaRPr sz="1500"/>
          </a:p>
          <a:p>
            <a:pPr indent="-323850" lvl="2" marL="1371600" rtl="0" algn="l">
              <a:spcBef>
                <a:spcPts val="0"/>
              </a:spcBef>
              <a:spcAft>
                <a:spcPts val="0"/>
              </a:spcAft>
              <a:buSzPts val="1500"/>
              <a:buChar char="■"/>
            </a:pPr>
            <a:r>
              <a:rPr lang="en" sz="1500"/>
              <a:t>Each word has NOT only one positional embeddings, but equal to the sequence length, in order to describe the relationship between words </a:t>
            </a:r>
            <a:endParaRPr sz="1500"/>
          </a:p>
          <a:p>
            <a:pPr indent="-323850" lvl="3" marL="1828800" rtl="0" algn="l">
              <a:spcBef>
                <a:spcPts val="0"/>
              </a:spcBef>
              <a:spcAft>
                <a:spcPts val="0"/>
              </a:spcAft>
              <a:buSzPts val="1500"/>
              <a:buChar char="●"/>
            </a:pPr>
            <a:r>
              <a:rPr lang="en" sz="1500"/>
              <a:t>How to learn these relationships -&gt; self attention again!</a:t>
            </a:r>
            <a:endParaRPr sz="1500"/>
          </a:p>
          <a:p>
            <a:pPr indent="-323850" lvl="2" marL="1371600" rtl="0" algn="l">
              <a:spcBef>
                <a:spcPts val="0"/>
              </a:spcBef>
              <a:spcAft>
                <a:spcPts val="0"/>
              </a:spcAft>
              <a:buSzPts val="1500"/>
              <a:buChar char="■"/>
            </a:pPr>
            <a:r>
              <a:rPr lang="en" sz="1500"/>
              <a:t>Improves 1.3 BLEU and 0.3 BLEU on WMT 2014 English to German and English to French translation tasks over absolute position representations</a:t>
            </a:r>
            <a:endParaRPr sz="1500"/>
          </a:p>
          <a:p>
            <a:pPr indent="-323850" lvl="1" marL="914400" rtl="0" algn="l">
              <a:spcBef>
                <a:spcPts val="0"/>
              </a:spcBef>
              <a:spcAft>
                <a:spcPts val="0"/>
              </a:spcAft>
              <a:buSzPts val="1500"/>
              <a:buChar char="○"/>
            </a:pPr>
            <a:r>
              <a:rPr b="1" lang="en" sz="1500"/>
              <a:t>Dependency syntax-based position</a:t>
            </a:r>
            <a:r>
              <a:rPr lang="en" sz="1500"/>
              <a:t> [Wang et al., 2019]</a:t>
            </a:r>
            <a:endParaRPr sz="1500"/>
          </a:p>
          <a:p>
            <a:pPr indent="-323850" lvl="2" marL="1371600" rtl="0" algn="l">
              <a:spcBef>
                <a:spcPts val="0"/>
              </a:spcBef>
              <a:spcAft>
                <a:spcPts val="0"/>
              </a:spcAft>
              <a:buSzPts val="1500"/>
              <a:buChar char="■"/>
            </a:pPr>
            <a:r>
              <a:rPr lang="en" sz="1500"/>
              <a:t>Use distance of the dependency tree to represent absolute structural position </a:t>
            </a:r>
            <a:endParaRPr sz="1500"/>
          </a:p>
          <a:p>
            <a:pPr indent="-323850" lvl="2" marL="1371600" rtl="0" algn="l">
              <a:spcBef>
                <a:spcPts val="0"/>
              </a:spcBef>
              <a:spcAft>
                <a:spcPts val="0"/>
              </a:spcAft>
              <a:buSzPts val="1500"/>
              <a:buChar char="■"/>
            </a:pPr>
            <a:r>
              <a:rPr lang="en" sz="1500"/>
              <a:t>Improves 0.61 BLEU on average</a:t>
            </a:r>
            <a:endParaRPr sz="1500"/>
          </a:p>
          <a:p>
            <a:pPr indent="-323850" lvl="0" marL="457200" rtl="0" algn="l">
              <a:spcBef>
                <a:spcPts val="0"/>
              </a:spcBef>
              <a:spcAft>
                <a:spcPts val="0"/>
              </a:spcAft>
              <a:buSzPts val="1500"/>
              <a:buChar char="●"/>
            </a:pPr>
            <a:r>
              <a:rPr lang="en" sz="1500"/>
              <a:t>Anyway, most people simply learn it through some </a:t>
            </a:r>
            <a:br>
              <a:rPr lang="en" sz="1500"/>
            </a:br>
            <a:r>
              <a:rPr lang="en" sz="1500"/>
              <a:t>simple linear layter</a:t>
            </a:r>
            <a:endParaRPr sz="1500"/>
          </a:p>
        </p:txBody>
      </p:sp>
      <p:sp>
        <p:nvSpPr>
          <p:cNvPr id="622" name="Google Shape;622;p41"/>
          <p:cNvSpPr txBox="1"/>
          <p:nvPr/>
        </p:nvSpPr>
        <p:spPr>
          <a:xfrm>
            <a:off x="204800" y="4475450"/>
            <a:ext cx="849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Self-Attention with Relative Position Representations,</a:t>
            </a:r>
            <a:r>
              <a:rPr lang="en" sz="1000">
                <a:latin typeface="Open Sans"/>
                <a:ea typeface="Open Sans"/>
                <a:cs typeface="Open Sans"/>
                <a:sym typeface="Open Sans"/>
              </a:rPr>
              <a:t> Shaw et al., 2018,  </a:t>
            </a:r>
            <a:r>
              <a:rPr lang="en" sz="1000" u="sng">
                <a:solidFill>
                  <a:schemeClr val="hlink"/>
                </a:solidFill>
                <a:latin typeface="Open Sans"/>
                <a:ea typeface="Open Sans"/>
                <a:cs typeface="Open Sans"/>
                <a:sym typeface="Open Sans"/>
                <a:hlinkClick r:id="rId3"/>
              </a:rPr>
              <a:t>https://arxiv.org/abs/1803.02155</a:t>
            </a:r>
            <a:r>
              <a:rPr lang="en" sz="1000">
                <a:latin typeface="Open Sans"/>
                <a:ea typeface="Open Sans"/>
                <a:cs typeface="Open Sans"/>
                <a:sym typeface="Open Sans"/>
              </a:rPr>
              <a:t> </a:t>
            </a:r>
            <a:endParaRPr sz="1000">
              <a:latin typeface="Open Sans"/>
              <a:ea typeface="Open Sans"/>
              <a:cs typeface="Open Sans"/>
              <a:sym typeface="Open Sans"/>
            </a:endParaRPr>
          </a:p>
          <a:p>
            <a:pPr indent="0" lvl="0" marL="0" rtl="0" algn="l">
              <a:spcBef>
                <a:spcPts val="0"/>
              </a:spcBef>
              <a:spcAft>
                <a:spcPts val="0"/>
              </a:spcAft>
              <a:buNone/>
            </a:pPr>
            <a:r>
              <a:rPr lang="en" sz="1000">
                <a:latin typeface="Open Sans"/>
                <a:ea typeface="Open Sans"/>
                <a:cs typeface="Open Sans"/>
                <a:sym typeface="Open Sans"/>
              </a:rPr>
              <a:t>Self-Attention with Structural Position Representations, Wang, et al., 2019, </a:t>
            </a:r>
            <a:r>
              <a:rPr lang="en" sz="1000" u="sng">
                <a:solidFill>
                  <a:schemeClr val="hlink"/>
                </a:solidFill>
                <a:latin typeface="Open Sans"/>
                <a:ea typeface="Open Sans"/>
                <a:cs typeface="Open Sans"/>
                <a:sym typeface="Open Sans"/>
                <a:hlinkClick r:id="rId4"/>
              </a:rPr>
              <a:t>https://arxiv.org/pdf/1909.00383.pdf</a:t>
            </a:r>
            <a:r>
              <a:rPr lang="en" sz="1000">
                <a:latin typeface="Open Sans"/>
                <a:ea typeface="Open Sans"/>
                <a:cs typeface="Open Sans"/>
                <a:sym typeface="Open Sans"/>
              </a:rPr>
              <a:t> </a:t>
            </a:r>
            <a:endParaRPr sz="1000">
              <a:latin typeface="Open Sans"/>
              <a:ea typeface="Open Sans"/>
              <a:cs typeface="Open Sans"/>
              <a:sym typeface="Open Sans"/>
            </a:endParaRPr>
          </a:p>
        </p:txBody>
      </p:sp>
      <p:pic>
        <p:nvPicPr>
          <p:cNvPr id="623" name="Google Shape;623;p41"/>
          <p:cNvPicPr preferRelativeResize="0"/>
          <p:nvPr/>
        </p:nvPicPr>
        <p:blipFill rotWithShape="1">
          <a:blip r:embed="rId5">
            <a:alphaModFix/>
          </a:blip>
          <a:srcRect b="36828" l="57848" r="0" t="0"/>
          <a:stretch/>
        </p:blipFill>
        <p:spPr>
          <a:xfrm>
            <a:off x="5557500" y="3253750"/>
            <a:ext cx="2449255" cy="114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2"/>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Summary :-)</a:t>
            </a:r>
            <a:endParaRPr sz="2900"/>
          </a:p>
        </p:txBody>
      </p:sp>
      <p:sp>
        <p:nvSpPr>
          <p:cNvPr id="629" name="Google Shape;629;p42"/>
          <p:cNvSpPr/>
          <p:nvPr/>
        </p:nvSpPr>
        <p:spPr>
          <a:xfrm>
            <a:off x="4666410" y="1943371"/>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
        <p:nvSpPr>
          <p:cNvPr id="630" name="Google Shape;630;p42"/>
          <p:cNvSpPr txBox="1"/>
          <p:nvPr/>
        </p:nvSpPr>
        <p:spPr>
          <a:xfrm>
            <a:off x="5091373" y="400406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631" name="Google Shape;631;p42"/>
          <p:cNvSpPr txBox="1"/>
          <p:nvPr/>
        </p:nvSpPr>
        <p:spPr>
          <a:xfrm>
            <a:off x="5454456" y="40166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632" name="Google Shape;632;p42"/>
          <p:cNvSpPr txBox="1"/>
          <p:nvPr/>
        </p:nvSpPr>
        <p:spPr>
          <a:xfrm>
            <a:off x="5820672" y="40215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633" name="Google Shape;633;p42"/>
          <p:cNvGrpSpPr/>
          <p:nvPr/>
        </p:nvGrpSpPr>
        <p:grpSpPr>
          <a:xfrm>
            <a:off x="4429886" y="4438369"/>
            <a:ext cx="2466014" cy="468052"/>
            <a:chOff x="1482800" y="4458298"/>
            <a:chExt cx="2466014" cy="468052"/>
          </a:xfrm>
        </p:grpSpPr>
        <p:sp>
          <p:nvSpPr>
            <p:cNvPr id="634" name="Google Shape;634;p42"/>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636" name="Google Shape;636;p42"/>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637" name="Google Shape;637;p42"/>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638" name="Google Shape;638;p42"/>
          <p:cNvSpPr/>
          <p:nvPr/>
        </p:nvSpPr>
        <p:spPr>
          <a:xfrm>
            <a:off x="4955079" y="3840721"/>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Multi-Head Attention</a:t>
            </a:r>
            <a:endParaRPr sz="700">
              <a:latin typeface="Open Sans"/>
              <a:ea typeface="Open Sans"/>
              <a:cs typeface="Open Sans"/>
              <a:sym typeface="Open Sans"/>
            </a:endParaRPr>
          </a:p>
        </p:txBody>
      </p:sp>
      <p:cxnSp>
        <p:nvCxnSpPr>
          <p:cNvPr id="639" name="Google Shape;639;p42"/>
          <p:cNvCxnSpPr>
            <a:stCxn id="634" idx="0"/>
            <a:endCxn id="638" idx="2"/>
          </p:cNvCxnSpPr>
          <p:nvPr/>
        </p:nvCxnSpPr>
        <p:spPr>
          <a:xfrm rot="10800000">
            <a:off x="5669550" y="4106696"/>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640" name="Google Shape;640;p42"/>
          <p:cNvCxnSpPr/>
          <p:nvPr/>
        </p:nvCxnSpPr>
        <p:spPr>
          <a:xfrm rot="10800000">
            <a:off x="5310488" y="4106320"/>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641" name="Google Shape;641;p42"/>
          <p:cNvCxnSpPr/>
          <p:nvPr/>
        </p:nvCxnSpPr>
        <p:spPr>
          <a:xfrm flipH="1" rot="10800000">
            <a:off x="5667828" y="411019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642" name="Google Shape;642;p42"/>
          <p:cNvSpPr txBox="1"/>
          <p:nvPr/>
        </p:nvSpPr>
        <p:spPr>
          <a:xfrm>
            <a:off x="4848272" y="4247171"/>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643" name="Google Shape;643;p42"/>
          <p:cNvGrpSpPr/>
          <p:nvPr/>
        </p:nvGrpSpPr>
        <p:grpSpPr>
          <a:xfrm>
            <a:off x="2169800" y="2073021"/>
            <a:ext cx="1863000" cy="2422175"/>
            <a:chOff x="874400" y="2016750"/>
            <a:chExt cx="1863000" cy="2422175"/>
          </a:xfrm>
        </p:grpSpPr>
        <p:sp>
          <p:nvSpPr>
            <p:cNvPr id="644" name="Google Shape;644;p42"/>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645" name="Google Shape;645;p42"/>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646" name="Google Shape;646;p42"/>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647" name="Google Shape;647;p42"/>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648" name="Google Shape;648;p42"/>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649" name="Google Shape;649;p42"/>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650" name="Google Shape;650;p42"/>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651" name="Google Shape;651;p42"/>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652" name="Google Shape;652;p42"/>
            <p:cNvCxnSpPr>
              <a:stCxn id="653" idx="0"/>
              <a:endCxn id="648"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654" name="Google Shape;654;p42"/>
            <p:cNvCxnSpPr>
              <a:stCxn id="649" idx="0"/>
              <a:endCxn id="650"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655" name="Google Shape;655;p42"/>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656" name="Google Shape;656;p42"/>
          <p:cNvGrpSpPr/>
          <p:nvPr/>
        </p:nvGrpSpPr>
        <p:grpSpPr>
          <a:xfrm>
            <a:off x="1900466" y="4444721"/>
            <a:ext cx="2466014" cy="461700"/>
            <a:chOff x="381406" y="4312250"/>
            <a:chExt cx="2466014" cy="461700"/>
          </a:xfrm>
        </p:grpSpPr>
        <p:sp>
          <p:nvSpPr>
            <p:cNvPr id="653" name="Google Shape;653;p42"/>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42"/>
            <p:cNvGrpSpPr/>
            <p:nvPr/>
          </p:nvGrpSpPr>
          <p:grpSpPr>
            <a:xfrm>
              <a:off x="381406" y="4312250"/>
              <a:ext cx="2466014" cy="461700"/>
              <a:chOff x="1482800" y="4464650"/>
              <a:chExt cx="2466014" cy="461700"/>
            </a:xfrm>
          </p:grpSpPr>
          <p:sp>
            <p:nvSpPr>
              <p:cNvPr id="658" name="Google Shape;658;p42"/>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659" name="Google Shape;659;p42"/>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660" name="Google Shape;660;p42"/>
          <p:cNvSpPr txBox="1"/>
          <p:nvPr/>
        </p:nvSpPr>
        <p:spPr>
          <a:xfrm>
            <a:off x="2967870" y="4438369"/>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661" name="Google Shape;661;p42"/>
          <p:cNvSpPr txBox="1"/>
          <p:nvPr/>
        </p:nvSpPr>
        <p:spPr>
          <a:xfrm>
            <a:off x="2576773" y="401394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662" name="Google Shape;662;p42"/>
          <p:cNvCxnSpPr/>
          <p:nvPr/>
        </p:nvCxnSpPr>
        <p:spPr>
          <a:xfrm rot="10800000">
            <a:off x="2795888" y="4116200"/>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663" name="Google Shape;663;p42"/>
          <p:cNvSpPr txBox="1"/>
          <p:nvPr/>
        </p:nvSpPr>
        <p:spPr>
          <a:xfrm>
            <a:off x="3306072" y="403639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664" name="Google Shape;664;p42"/>
          <p:cNvCxnSpPr/>
          <p:nvPr/>
        </p:nvCxnSpPr>
        <p:spPr>
          <a:xfrm flipH="1" rot="10800000">
            <a:off x="3153228" y="412501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665" name="Google Shape;665;p42"/>
          <p:cNvCxnSpPr/>
          <p:nvPr/>
        </p:nvCxnSpPr>
        <p:spPr>
          <a:xfrm>
            <a:off x="2418620" y="366919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666" name="Google Shape;666;p42"/>
          <p:cNvSpPr txBox="1"/>
          <p:nvPr/>
        </p:nvSpPr>
        <p:spPr>
          <a:xfrm>
            <a:off x="2333672" y="4247171"/>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667" name="Google Shape;667;p42"/>
          <p:cNvSpPr txBox="1"/>
          <p:nvPr/>
        </p:nvSpPr>
        <p:spPr>
          <a:xfrm>
            <a:off x="2939856" y="40166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668" name="Google Shape;668;p42"/>
          <p:cNvCxnSpPr/>
          <p:nvPr/>
        </p:nvCxnSpPr>
        <p:spPr>
          <a:xfrm>
            <a:off x="2418620" y="229759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669" name="Google Shape;669;p42"/>
          <p:cNvSpPr txBox="1"/>
          <p:nvPr/>
        </p:nvSpPr>
        <p:spPr>
          <a:xfrm rot="-5400000">
            <a:off x="3670119" y="2936186"/>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 Layer</a:t>
            </a:r>
            <a:endParaRPr sz="700">
              <a:solidFill>
                <a:srgbClr val="FF00FF"/>
              </a:solidFill>
              <a:latin typeface="Open Sans"/>
              <a:ea typeface="Open Sans"/>
              <a:cs typeface="Open Sans"/>
              <a:sym typeface="Open Sans"/>
            </a:endParaRPr>
          </a:p>
        </p:txBody>
      </p:sp>
      <p:sp>
        <p:nvSpPr>
          <p:cNvPr id="670" name="Google Shape;670;p42"/>
          <p:cNvSpPr/>
          <p:nvPr/>
        </p:nvSpPr>
        <p:spPr>
          <a:xfrm>
            <a:off x="4955079" y="353614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671" name="Google Shape;671;p42"/>
          <p:cNvSpPr txBox="1"/>
          <p:nvPr/>
        </p:nvSpPr>
        <p:spPr>
          <a:xfrm>
            <a:off x="4848272" y="4247171"/>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672" name="Google Shape;672;p42"/>
          <p:cNvCxnSpPr/>
          <p:nvPr/>
        </p:nvCxnSpPr>
        <p:spPr>
          <a:xfrm>
            <a:off x="4955079" y="366919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673" name="Google Shape;673;p42"/>
          <p:cNvSpPr txBox="1"/>
          <p:nvPr/>
        </p:nvSpPr>
        <p:spPr>
          <a:xfrm rot="-5400000">
            <a:off x="1669275" y="298947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674" name="Google Shape;674;p42"/>
          <p:cNvSpPr/>
          <p:nvPr/>
        </p:nvSpPr>
        <p:spPr>
          <a:xfrm>
            <a:off x="4953000" y="3093766"/>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
            </a:r>
            <a:r>
              <a:rPr i="1" lang="en" sz="700">
                <a:latin typeface="Open Sans"/>
                <a:ea typeface="Open Sans"/>
                <a:cs typeface="Open Sans"/>
                <a:sym typeface="Open Sans"/>
              </a:rPr>
              <a:t>Cross</a:t>
            </a:r>
            <a:r>
              <a:rPr lang="en" sz="700">
                <a:latin typeface="Open Sans"/>
                <a:ea typeface="Open Sans"/>
                <a:cs typeface="Open Sans"/>
                <a:sym typeface="Open Sans"/>
              </a:rPr>
              <a:t> Attention</a:t>
            </a:r>
            <a:endParaRPr sz="700">
              <a:latin typeface="Open Sans"/>
              <a:ea typeface="Open Sans"/>
              <a:cs typeface="Open Sans"/>
              <a:sym typeface="Open Sans"/>
            </a:endParaRPr>
          </a:p>
        </p:txBody>
      </p:sp>
      <p:sp>
        <p:nvSpPr>
          <p:cNvPr id="675" name="Google Shape;675;p42"/>
          <p:cNvSpPr/>
          <p:nvPr/>
        </p:nvSpPr>
        <p:spPr>
          <a:xfrm>
            <a:off x="4952940" y="279538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676" name="Google Shape;676;p42"/>
          <p:cNvCxnSpPr>
            <a:stCxn id="651" idx="0"/>
            <a:endCxn id="674" idx="2"/>
          </p:cNvCxnSpPr>
          <p:nvPr/>
        </p:nvCxnSpPr>
        <p:spPr>
          <a:xfrm flipH="1" rot="-5400000">
            <a:off x="3798511" y="1490751"/>
            <a:ext cx="1215600" cy="2522400"/>
          </a:xfrm>
          <a:prstGeom prst="bentConnector5">
            <a:avLst>
              <a:gd fmla="val -19589" name="adj1"/>
              <a:gd fmla="val 49975" name="adj2"/>
              <a:gd fmla="val 112239" name="adj3"/>
            </a:avLst>
          </a:prstGeom>
          <a:noFill/>
          <a:ln cap="flat" cmpd="sng" w="9525">
            <a:solidFill>
              <a:schemeClr val="dk1"/>
            </a:solidFill>
            <a:prstDash val="solid"/>
            <a:round/>
            <a:headEnd len="med" w="med" type="none"/>
            <a:tailEnd len="med" w="med" type="stealth"/>
          </a:ln>
        </p:spPr>
      </p:cxnSp>
      <p:cxnSp>
        <p:nvCxnSpPr>
          <p:cNvPr id="677" name="Google Shape;677;p42"/>
          <p:cNvCxnSpPr/>
          <p:nvPr/>
        </p:nvCxnSpPr>
        <p:spPr>
          <a:xfrm>
            <a:off x="5360450" y="3361146"/>
            <a:ext cx="2100" cy="133500"/>
          </a:xfrm>
          <a:prstGeom prst="straightConnector1">
            <a:avLst/>
          </a:prstGeom>
          <a:noFill/>
          <a:ln cap="flat" cmpd="sng" w="9525">
            <a:solidFill>
              <a:schemeClr val="dk1"/>
            </a:solidFill>
            <a:prstDash val="solid"/>
            <a:round/>
            <a:headEnd len="med" w="med" type="stealth"/>
            <a:tailEnd len="med" w="med" type="none"/>
          </a:ln>
        </p:spPr>
      </p:cxnSp>
      <p:cxnSp>
        <p:nvCxnSpPr>
          <p:cNvPr id="678" name="Google Shape;678;p42"/>
          <p:cNvCxnSpPr/>
          <p:nvPr/>
        </p:nvCxnSpPr>
        <p:spPr>
          <a:xfrm rot="10800000">
            <a:off x="6014500" y="3366196"/>
            <a:ext cx="0" cy="172800"/>
          </a:xfrm>
          <a:prstGeom prst="straightConnector1">
            <a:avLst/>
          </a:prstGeom>
          <a:noFill/>
          <a:ln cap="flat" cmpd="sng" w="9525">
            <a:solidFill>
              <a:schemeClr val="dk1"/>
            </a:solidFill>
            <a:prstDash val="solid"/>
            <a:round/>
            <a:headEnd len="med" w="med" type="none"/>
            <a:tailEnd len="med" w="med" type="triangle"/>
          </a:ln>
        </p:spPr>
      </p:cxnSp>
      <p:sp>
        <p:nvSpPr>
          <p:cNvPr id="679" name="Google Shape;679;p42"/>
          <p:cNvSpPr txBox="1"/>
          <p:nvPr/>
        </p:nvSpPr>
        <p:spPr>
          <a:xfrm>
            <a:off x="5795768" y="3260331"/>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680" name="Google Shape;680;p42"/>
          <p:cNvSpPr txBox="1"/>
          <p:nvPr/>
        </p:nvSpPr>
        <p:spPr>
          <a:xfrm>
            <a:off x="5132736" y="324968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681" name="Google Shape;681;p42"/>
          <p:cNvSpPr txBox="1"/>
          <p:nvPr/>
        </p:nvSpPr>
        <p:spPr>
          <a:xfrm>
            <a:off x="5454492" y="324969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682" name="Google Shape;682;p42"/>
          <p:cNvSpPr/>
          <p:nvPr/>
        </p:nvSpPr>
        <p:spPr>
          <a:xfrm>
            <a:off x="4953000" y="2319879"/>
            <a:ext cx="1428900" cy="26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683" name="Google Shape;683;p42"/>
          <p:cNvSpPr/>
          <p:nvPr/>
        </p:nvSpPr>
        <p:spPr>
          <a:xfrm>
            <a:off x="4953000" y="202348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684" name="Google Shape;684;p42"/>
          <p:cNvCxnSpPr>
            <a:stCxn id="675" idx="0"/>
            <a:endCxn id="682" idx="2"/>
          </p:cNvCxnSpPr>
          <p:nvPr/>
        </p:nvCxnSpPr>
        <p:spPr>
          <a:xfrm rot="10800000">
            <a:off x="5667390" y="2585986"/>
            <a:ext cx="0" cy="209400"/>
          </a:xfrm>
          <a:prstGeom prst="straightConnector1">
            <a:avLst/>
          </a:prstGeom>
          <a:noFill/>
          <a:ln cap="flat" cmpd="sng" w="9525">
            <a:solidFill>
              <a:schemeClr val="dk1"/>
            </a:solidFill>
            <a:prstDash val="solid"/>
            <a:round/>
            <a:headEnd len="med" w="med" type="none"/>
            <a:tailEnd len="med" w="med" type="triangle"/>
          </a:ln>
        </p:spPr>
      </p:cxnSp>
      <p:cxnSp>
        <p:nvCxnSpPr>
          <p:cNvPr id="685" name="Google Shape;685;p42"/>
          <p:cNvCxnSpPr>
            <a:stCxn id="683" idx="1"/>
          </p:cNvCxnSpPr>
          <p:nvPr/>
        </p:nvCxnSpPr>
        <p:spPr>
          <a:xfrm>
            <a:off x="4953000" y="2156536"/>
            <a:ext cx="710700" cy="562500"/>
          </a:xfrm>
          <a:prstGeom prst="bentConnector3">
            <a:avLst>
              <a:gd fmla="val -33506" name="adj1"/>
            </a:avLst>
          </a:prstGeom>
          <a:noFill/>
          <a:ln cap="flat" cmpd="sng" w="9525">
            <a:solidFill>
              <a:schemeClr val="dk1"/>
            </a:solidFill>
            <a:prstDash val="solid"/>
            <a:round/>
            <a:headEnd len="med" w="med" type="triangle"/>
            <a:tailEnd len="med" w="med" type="none"/>
          </a:ln>
        </p:spPr>
      </p:cxnSp>
      <p:sp>
        <p:nvSpPr>
          <p:cNvPr id="686" name="Google Shape;686;p42"/>
          <p:cNvSpPr txBox="1"/>
          <p:nvPr/>
        </p:nvSpPr>
        <p:spPr>
          <a:xfrm>
            <a:off x="4949172" y="2617331"/>
            <a:ext cx="9771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687" name="Google Shape;687;p42"/>
          <p:cNvSpPr/>
          <p:nvPr/>
        </p:nvSpPr>
        <p:spPr>
          <a:xfrm>
            <a:off x="4953000" y="158816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Linear</a:t>
            </a:r>
            <a:endParaRPr sz="700">
              <a:latin typeface="Open Sans"/>
              <a:ea typeface="Open Sans"/>
              <a:cs typeface="Open Sans"/>
              <a:sym typeface="Open Sans"/>
            </a:endParaRPr>
          </a:p>
        </p:txBody>
      </p:sp>
      <p:sp>
        <p:nvSpPr>
          <p:cNvPr id="688" name="Google Shape;688;p42"/>
          <p:cNvSpPr/>
          <p:nvPr/>
        </p:nvSpPr>
        <p:spPr>
          <a:xfrm>
            <a:off x="4953000" y="1210047"/>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Softmax</a:t>
            </a:r>
            <a:endParaRPr sz="700">
              <a:latin typeface="Open Sans"/>
              <a:ea typeface="Open Sans"/>
              <a:cs typeface="Open Sans"/>
              <a:sym typeface="Open Sans"/>
            </a:endParaRPr>
          </a:p>
        </p:txBody>
      </p:sp>
      <p:cxnSp>
        <p:nvCxnSpPr>
          <p:cNvPr id="689" name="Google Shape;689;p42"/>
          <p:cNvCxnSpPr>
            <a:stCxn id="687" idx="0"/>
            <a:endCxn id="688" idx="2"/>
          </p:cNvCxnSpPr>
          <p:nvPr/>
        </p:nvCxnSpPr>
        <p:spPr>
          <a:xfrm rot="10800000">
            <a:off x="5667450" y="1476266"/>
            <a:ext cx="0" cy="111900"/>
          </a:xfrm>
          <a:prstGeom prst="straightConnector1">
            <a:avLst/>
          </a:prstGeom>
          <a:noFill/>
          <a:ln cap="flat" cmpd="sng" w="9525">
            <a:solidFill>
              <a:schemeClr val="dk1"/>
            </a:solidFill>
            <a:prstDash val="solid"/>
            <a:round/>
            <a:headEnd len="med" w="med" type="none"/>
            <a:tailEnd len="med" w="med" type="triangle"/>
          </a:ln>
        </p:spPr>
      </p:cxnSp>
      <p:cxnSp>
        <p:nvCxnSpPr>
          <p:cNvPr id="690" name="Google Shape;690;p42"/>
          <p:cNvCxnSpPr>
            <a:stCxn id="688" idx="0"/>
          </p:cNvCxnSpPr>
          <p:nvPr/>
        </p:nvCxnSpPr>
        <p:spPr>
          <a:xfrm rot="10800000">
            <a:off x="5663850" y="1098747"/>
            <a:ext cx="3600" cy="111300"/>
          </a:xfrm>
          <a:prstGeom prst="straightConnector1">
            <a:avLst/>
          </a:prstGeom>
          <a:noFill/>
          <a:ln cap="flat" cmpd="sng" w="9525">
            <a:solidFill>
              <a:schemeClr val="dk1"/>
            </a:solidFill>
            <a:prstDash val="solid"/>
            <a:round/>
            <a:headEnd len="med" w="med" type="none"/>
            <a:tailEnd len="med" w="med" type="triangle"/>
          </a:ln>
        </p:spPr>
      </p:cxnSp>
      <p:sp>
        <p:nvSpPr>
          <p:cNvPr id="691" name="Google Shape;691;p42"/>
          <p:cNvSpPr txBox="1"/>
          <p:nvPr/>
        </p:nvSpPr>
        <p:spPr>
          <a:xfrm>
            <a:off x="5071675" y="948306"/>
            <a:ext cx="12351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Open Sans"/>
                <a:ea typeface="Open Sans"/>
                <a:cs typeface="Open Sans"/>
                <a:sym typeface="Open Sans"/>
              </a:rPr>
              <a:t>Output probabilities</a:t>
            </a:r>
            <a:endParaRPr sz="1000">
              <a:latin typeface="Open Sans"/>
              <a:ea typeface="Open Sans"/>
              <a:cs typeface="Open Sans"/>
              <a:sym typeface="Open Sans"/>
            </a:endParaRPr>
          </a:p>
        </p:txBody>
      </p:sp>
      <p:cxnSp>
        <p:nvCxnSpPr>
          <p:cNvPr id="692" name="Google Shape;692;p42"/>
          <p:cNvCxnSpPr>
            <a:stCxn id="683" idx="0"/>
            <a:endCxn id="687" idx="2"/>
          </p:cNvCxnSpPr>
          <p:nvPr/>
        </p:nvCxnSpPr>
        <p:spPr>
          <a:xfrm rot="10800000">
            <a:off x="5667450" y="1854286"/>
            <a:ext cx="0" cy="169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Suggested Readings</a:t>
            </a:r>
            <a:endParaRPr sz="2600"/>
          </a:p>
        </p:txBody>
      </p:sp>
      <p:sp>
        <p:nvSpPr>
          <p:cNvPr id="130" name="Google Shape;130;p24"/>
          <p:cNvSpPr txBox="1"/>
          <p:nvPr>
            <p:ph idx="1" type="body"/>
          </p:nvPr>
        </p:nvSpPr>
        <p:spPr>
          <a:xfrm>
            <a:off x="228600" y="1085850"/>
            <a:ext cx="8763000" cy="3486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AutoNum type="arabicPeriod"/>
            </a:pPr>
            <a:r>
              <a:rPr lang="en" sz="1500" u="sng">
                <a:solidFill>
                  <a:schemeClr val="hlink"/>
                </a:solidFill>
                <a:hlinkClick r:id="rId3"/>
              </a:rPr>
              <a:t>Attention Is All You Need</a:t>
            </a:r>
            <a:r>
              <a:rPr lang="en" sz="1500"/>
              <a:t> (original paper)</a:t>
            </a:r>
            <a:endParaRPr sz="1500"/>
          </a:p>
          <a:p>
            <a:pPr indent="-323850" lvl="0" marL="457200" rtl="0" algn="l">
              <a:spcBef>
                <a:spcPts val="0"/>
              </a:spcBef>
              <a:spcAft>
                <a:spcPts val="0"/>
              </a:spcAft>
              <a:buSzPts val="1500"/>
              <a:buAutoNum type="arabicPeriod"/>
            </a:pPr>
            <a:r>
              <a:rPr lang="en" sz="1500" u="sng">
                <a:solidFill>
                  <a:schemeClr val="hlink"/>
                </a:solidFill>
                <a:hlinkClick r:id="rId4"/>
              </a:rPr>
              <a:t>The Illustrated Transformer</a:t>
            </a:r>
            <a:r>
              <a:rPr lang="en" sz="1500"/>
              <a:t> (good visuals; good for understanding but can be confusing when coding)</a:t>
            </a:r>
            <a:endParaRPr sz="1500"/>
          </a:p>
          <a:p>
            <a:pPr indent="-323850" lvl="0" marL="457200" rtl="0" algn="l">
              <a:spcBef>
                <a:spcPts val="0"/>
              </a:spcBef>
              <a:spcAft>
                <a:spcPts val="0"/>
              </a:spcAft>
              <a:buSzPts val="1500"/>
              <a:buAutoNum type="arabicPeriod"/>
            </a:pPr>
            <a:r>
              <a:rPr lang="en" sz="1500" u="sng">
                <a:solidFill>
                  <a:schemeClr val="hlink"/>
                </a:solidFill>
                <a:hlinkClick r:id="rId5"/>
              </a:rPr>
              <a:t>Transformer (Google AI blog post)</a:t>
            </a:r>
            <a:endParaRPr sz="1500"/>
          </a:p>
          <a:p>
            <a:pPr indent="-323850" lvl="0" marL="457200" rtl="0" algn="l">
              <a:spcBef>
                <a:spcPts val="0"/>
              </a:spcBef>
              <a:spcAft>
                <a:spcPts val="0"/>
              </a:spcAft>
              <a:buSzPts val="1500"/>
              <a:buAutoNum type="arabicPeriod"/>
            </a:pPr>
            <a:r>
              <a:rPr lang="en" sz="1500" u="sng">
                <a:solidFill>
                  <a:schemeClr val="hlink"/>
                </a:solidFill>
                <a:hlinkClick r:id="rId6"/>
              </a:rPr>
              <a:t>Layer Normalization</a:t>
            </a:r>
            <a:endParaRPr sz="1500"/>
          </a:p>
          <a:p>
            <a:pPr indent="-323850" lvl="0" marL="457200" rtl="0" algn="l">
              <a:spcBef>
                <a:spcPts val="0"/>
              </a:spcBef>
              <a:spcAft>
                <a:spcPts val="0"/>
              </a:spcAft>
              <a:buSzPts val="1500"/>
              <a:buAutoNum type="arabicPeriod"/>
            </a:pPr>
            <a:r>
              <a:rPr lang="en" sz="1500" u="sng">
                <a:solidFill>
                  <a:schemeClr val="hlink"/>
                </a:solidFill>
                <a:hlinkClick r:id="rId7"/>
              </a:rPr>
              <a:t>Image Transformer</a:t>
            </a:r>
            <a:r>
              <a:rPr lang="en" sz="1500"/>
              <a:t> (using transformers on images)</a:t>
            </a:r>
            <a:endParaRPr sz="1500"/>
          </a:p>
          <a:p>
            <a:pPr indent="-323850" lvl="0" marL="457200" rtl="0" algn="l">
              <a:spcBef>
                <a:spcPts val="0"/>
              </a:spcBef>
              <a:spcAft>
                <a:spcPts val="0"/>
              </a:spcAft>
              <a:buSzPts val="1500"/>
              <a:buAutoNum type="arabicPeriod"/>
            </a:pPr>
            <a:r>
              <a:rPr lang="en" sz="1500" u="sng">
                <a:solidFill>
                  <a:schemeClr val="hlink"/>
                </a:solidFill>
                <a:hlinkClick r:id="rId8"/>
              </a:rPr>
              <a:t>Music Transformer: Generating music with long-term structure</a:t>
            </a:r>
            <a:r>
              <a:rPr lang="en" sz="1500"/>
              <a:t> (using transformers on music)</a:t>
            </a:r>
            <a:endParaRPr sz="1500"/>
          </a:p>
          <a:p>
            <a:pPr indent="0" lvl="0" marL="0" rtl="0" algn="l">
              <a:spcBef>
                <a:spcPts val="6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Transformers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Limitations of RNNs</a:t>
            </a:r>
            <a:endParaRPr sz="2600"/>
          </a:p>
        </p:txBody>
      </p:sp>
      <p:sp>
        <p:nvSpPr>
          <p:cNvPr id="141" name="Google Shape;141;p26"/>
          <p:cNvSpPr txBox="1"/>
          <p:nvPr>
            <p:ph idx="1" type="body"/>
          </p:nvPr>
        </p:nvSpPr>
        <p:spPr>
          <a:xfrm>
            <a:off x="228600" y="1085850"/>
            <a:ext cx="8763000" cy="36966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Ineffective to learn </a:t>
            </a:r>
            <a:r>
              <a:rPr b="1" lang="en" sz="1500"/>
              <a:t>long-distance relationships</a:t>
            </a:r>
            <a:endParaRPr b="1" sz="1500"/>
          </a:p>
          <a:p>
            <a:pPr indent="-323850" lvl="0" marL="457200" rtl="0" algn="l">
              <a:spcBef>
                <a:spcPts val="0"/>
              </a:spcBef>
              <a:spcAft>
                <a:spcPts val="0"/>
              </a:spcAft>
              <a:buSzPts val="1500"/>
              <a:buChar char="●"/>
            </a:pPr>
            <a:r>
              <a:rPr lang="en" sz="1500"/>
              <a:t>Does not allow </a:t>
            </a:r>
            <a:r>
              <a:rPr b="1" lang="en" sz="1500"/>
              <a:t>parallelizability</a:t>
            </a:r>
            <a:r>
              <a:rPr lang="en" sz="1500"/>
              <a:t> </a:t>
            </a:r>
            <a:endParaRPr sz="1500"/>
          </a:p>
          <a:p>
            <a:pPr indent="-323850" lvl="1" marL="914400" rtl="0" algn="l">
              <a:spcBef>
                <a:spcPts val="0"/>
              </a:spcBef>
              <a:spcAft>
                <a:spcPts val="0"/>
              </a:spcAft>
              <a:buSzPts val="1500"/>
              <a:buChar char="○"/>
            </a:pPr>
            <a:r>
              <a:rPr lang="en" sz="1500"/>
              <a:t>Inhibits training on very large datasets</a:t>
            </a:r>
            <a:endParaRPr sz="1500"/>
          </a:p>
          <a:p>
            <a:pPr indent="-323850" lvl="0" marL="457200" rtl="0" algn="l">
              <a:spcBef>
                <a:spcPts val="0"/>
              </a:spcBef>
              <a:spcAft>
                <a:spcPts val="0"/>
              </a:spcAft>
              <a:buSzPts val="1500"/>
              <a:buChar char="●"/>
            </a:pPr>
            <a:r>
              <a:rPr b="1" lang="en" sz="1500"/>
              <a:t>Stacked 1D Convolution </a:t>
            </a:r>
            <a:r>
              <a:rPr lang="en" sz="1500"/>
              <a:t>may help but the window size can never be large enough!</a:t>
            </a:r>
            <a:endParaRPr sz="1500"/>
          </a:p>
        </p:txBody>
      </p:sp>
      <p:pic>
        <p:nvPicPr>
          <p:cNvPr id="142" name="Google Shape;142;p26"/>
          <p:cNvPicPr preferRelativeResize="0"/>
          <p:nvPr/>
        </p:nvPicPr>
        <p:blipFill rotWithShape="1">
          <a:blip r:embed="rId3">
            <a:alphaModFix/>
          </a:blip>
          <a:srcRect b="22148" l="0" r="0" t="0"/>
          <a:stretch/>
        </p:blipFill>
        <p:spPr>
          <a:xfrm>
            <a:off x="2749938" y="2402650"/>
            <a:ext cx="3644125" cy="151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[Vaswani et al., NeuroIPS 2017]</a:t>
            </a:r>
            <a:endParaRPr sz="2600"/>
          </a:p>
        </p:txBody>
      </p:sp>
      <p:sp>
        <p:nvSpPr>
          <p:cNvPr id="148" name="Google Shape;148;p27"/>
          <p:cNvSpPr txBox="1"/>
          <p:nvPr>
            <p:ph idx="1" type="body"/>
          </p:nvPr>
        </p:nvSpPr>
        <p:spPr>
          <a:xfrm>
            <a:off x="5130500" y="1085850"/>
            <a:ext cx="3840900" cy="3696600"/>
          </a:xfrm>
          <a:prstGeom prst="rect">
            <a:avLst/>
          </a:prstGeom>
        </p:spPr>
        <p:txBody>
          <a:bodyPr anchorCtr="0" anchor="t" bIns="91425" lIns="91425" spcFirstLastPara="1" rIns="91425" wrap="square" tIns="91425">
            <a:noAutofit/>
          </a:bodyPr>
          <a:lstStyle/>
          <a:p>
            <a:pPr indent="-304800" lvl="0" marL="457200" marR="0" rtl="0" algn="l">
              <a:spcBef>
                <a:spcPts val="600"/>
              </a:spcBef>
              <a:spcAft>
                <a:spcPts val="0"/>
              </a:spcAft>
              <a:buSzPts val="1200"/>
              <a:buChar char="●"/>
            </a:pPr>
            <a:r>
              <a:rPr lang="en" sz="1200"/>
              <a:t>Originally developed for </a:t>
            </a:r>
            <a:r>
              <a:rPr b="1" lang="en" sz="1200"/>
              <a:t>seq2seq</a:t>
            </a:r>
            <a:r>
              <a:rPr lang="en" sz="1200"/>
              <a:t> tasks, e.g., MT</a:t>
            </a:r>
            <a:endParaRPr sz="1200"/>
          </a:p>
          <a:p>
            <a:pPr indent="-304800" lvl="0" marL="457200" marR="0" rtl="0" algn="l">
              <a:spcBef>
                <a:spcPts val="0"/>
              </a:spcBef>
              <a:spcAft>
                <a:spcPts val="0"/>
              </a:spcAft>
              <a:buSzPts val="1200"/>
              <a:buChar char="●"/>
            </a:pPr>
            <a:r>
              <a:rPr b="1" lang="en" sz="1200"/>
              <a:t>Idea</a:t>
            </a:r>
            <a:r>
              <a:rPr lang="en" sz="1200"/>
              <a:t>: Use </a:t>
            </a:r>
            <a:r>
              <a:rPr b="1" lang="en" sz="1200"/>
              <a:t>attention ONLY</a:t>
            </a:r>
            <a:r>
              <a:rPr lang="en" sz="1200"/>
              <a:t> (without RNN) will </a:t>
            </a:r>
            <a:endParaRPr sz="1200"/>
          </a:p>
          <a:p>
            <a:pPr indent="-304800" lvl="1" marL="914400" marR="0" rtl="0" algn="l">
              <a:spcBef>
                <a:spcPts val="0"/>
              </a:spcBef>
              <a:spcAft>
                <a:spcPts val="0"/>
              </a:spcAft>
              <a:buSzPts val="1200"/>
              <a:buChar char="○"/>
            </a:pPr>
            <a:r>
              <a:rPr lang="en" sz="1200"/>
              <a:t>enable </a:t>
            </a:r>
            <a:r>
              <a:rPr b="1" lang="en" sz="1200"/>
              <a:t>parallelizability</a:t>
            </a:r>
            <a:r>
              <a:rPr lang="en" sz="1200"/>
              <a:t> hence more efficient</a:t>
            </a:r>
            <a:endParaRPr sz="1200"/>
          </a:p>
          <a:p>
            <a:pPr indent="-304800" lvl="1" marL="914400" marR="0" rtl="0" algn="l">
              <a:spcBef>
                <a:spcPts val="0"/>
              </a:spcBef>
              <a:spcAft>
                <a:spcPts val="0"/>
              </a:spcAft>
              <a:buSzPts val="1200"/>
              <a:buChar char="○"/>
            </a:pPr>
            <a:r>
              <a:rPr lang="en" sz="1200"/>
              <a:t>l</a:t>
            </a:r>
            <a:r>
              <a:rPr lang="en" sz="1200"/>
              <a:t>earn </a:t>
            </a:r>
            <a:r>
              <a:rPr b="1" lang="en" sz="1200"/>
              <a:t>long-range dependencies</a:t>
            </a:r>
            <a:r>
              <a:rPr lang="en" sz="1200"/>
              <a:t> better</a:t>
            </a:r>
            <a:endParaRPr sz="1200"/>
          </a:p>
          <a:p>
            <a:pPr indent="-304800" lvl="1" marL="914400" marR="0" rtl="0" algn="l">
              <a:spcBef>
                <a:spcPts val="0"/>
              </a:spcBef>
              <a:spcAft>
                <a:spcPts val="0"/>
              </a:spcAft>
              <a:buSzPts val="1200"/>
              <a:buChar char="○"/>
            </a:pPr>
            <a:r>
              <a:rPr lang="en" sz="1200"/>
              <a:t>p</a:t>
            </a:r>
            <a:r>
              <a:rPr lang="en" sz="1200"/>
              <a:t>rovides </a:t>
            </a:r>
            <a:r>
              <a:rPr b="1" lang="en" sz="1200"/>
              <a:t>interpretability</a:t>
            </a:r>
            <a:endParaRPr b="1" sz="1200"/>
          </a:p>
          <a:p>
            <a:pPr indent="-304800" lvl="0" marL="457200" marR="0" rtl="0" algn="l">
              <a:spcBef>
                <a:spcPts val="0"/>
              </a:spcBef>
              <a:spcAft>
                <a:spcPts val="0"/>
              </a:spcAft>
              <a:buSzPts val="1200"/>
              <a:buChar char="●"/>
            </a:pPr>
            <a:r>
              <a:rPr b="1" lang="en" sz="1200"/>
              <a:t>Obstacles</a:t>
            </a:r>
            <a:r>
              <a:rPr lang="en" sz="1200"/>
              <a:t>:</a:t>
            </a:r>
            <a:endParaRPr sz="1200"/>
          </a:p>
          <a:p>
            <a:pPr indent="-304800" lvl="1" marL="914400" marR="0" rtl="0" algn="l">
              <a:spcBef>
                <a:spcPts val="0"/>
              </a:spcBef>
              <a:spcAft>
                <a:spcPts val="0"/>
              </a:spcAft>
              <a:buSzPts val="1200"/>
              <a:buChar char="○"/>
            </a:pPr>
            <a:r>
              <a:rPr b="1" lang="en" sz="1200"/>
              <a:t>Loss of </a:t>
            </a:r>
            <a:r>
              <a:rPr b="1" lang="en" sz="1200"/>
              <a:t>sequential</a:t>
            </a:r>
            <a:r>
              <a:rPr b="1" lang="en" sz="1200"/>
              <a:t> </a:t>
            </a:r>
            <a:r>
              <a:rPr lang="en" sz="1200"/>
              <a:t>information</a:t>
            </a:r>
            <a:endParaRPr sz="1200"/>
          </a:p>
          <a:p>
            <a:pPr indent="-304800" lvl="1" marL="914400" marR="0" rtl="0" algn="l">
              <a:spcBef>
                <a:spcPts val="0"/>
              </a:spcBef>
              <a:spcAft>
                <a:spcPts val="0"/>
              </a:spcAft>
              <a:buSzPts val="1200"/>
              <a:buChar char="○"/>
            </a:pPr>
            <a:r>
              <a:rPr lang="en" sz="1200"/>
              <a:t>The </a:t>
            </a:r>
            <a:r>
              <a:rPr b="1" lang="en" sz="1200"/>
              <a:t>decoding side</a:t>
            </a:r>
            <a:r>
              <a:rPr lang="en" sz="1200"/>
              <a:t> could be a problem if we do everything at the same time, because the input will see the answer (unlike the sequential RNN where each set of input is used to predict the output)</a:t>
            </a:r>
            <a:endParaRPr b="1" sz="1200"/>
          </a:p>
          <a:p>
            <a:pPr indent="-304800" lvl="1" marL="914400" marR="0" rtl="0" algn="l">
              <a:spcBef>
                <a:spcPts val="0"/>
              </a:spcBef>
              <a:spcAft>
                <a:spcPts val="0"/>
              </a:spcAft>
              <a:buSzPts val="1200"/>
              <a:buChar char="○"/>
            </a:pPr>
            <a:r>
              <a:rPr lang="en" sz="1200"/>
              <a:t>Need to be careful that the whole architecture is </a:t>
            </a:r>
            <a:r>
              <a:rPr b="1" lang="en" sz="1200"/>
              <a:t>always parallelizable at almost every step</a:t>
            </a:r>
            <a:endParaRPr b="1" sz="1200"/>
          </a:p>
        </p:txBody>
      </p:sp>
      <p:sp>
        <p:nvSpPr>
          <p:cNvPr id="149" name="Google Shape;149;p27"/>
          <p:cNvSpPr/>
          <p:nvPr/>
        </p:nvSpPr>
        <p:spPr>
          <a:xfrm>
            <a:off x="3141423" y="1887100"/>
            <a:ext cx="1863000" cy="234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29292"/>
              </a:solidFill>
            </a:endParaRPr>
          </a:p>
        </p:txBody>
      </p:sp>
      <p:sp>
        <p:nvSpPr>
          <p:cNvPr id="150" name="Google Shape;150;p27"/>
          <p:cNvSpPr txBox="1"/>
          <p:nvPr/>
        </p:nvSpPr>
        <p:spPr>
          <a:xfrm>
            <a:off x="3567373" y="394779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151" name="Google Shape;151;p27"/>
          <p:cNvSpPr txBox="1"/>
          <p:nvPr/>
        </p:nvSpPr>
        <p:spPr>
          <a:xfrm>
            <a:off x="39304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152" name="Google Shape;152;p27"/>
          <p:cNvSpPr txBox="1"/>
          <p:nvPr/>
        </p:nvSpPr>
        <p:spPr>
          <a:xfrm>
            <a:off x="4296672" y="396530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grpSp>
        <p:nvGrpSpPr>
          <p:cNvPr id="153" name="Google Shape;153;p27"/>
          <p:cNvGrpSpPr/>
          <p:nvPr/>
        </p:nvGrpSpPr>
        <p:grpSpPr>
          <a:xfrm>
            <a:off x="2905886" y="4382098"/>
            <a:ext cx="2466014" cy="468052"/>
            <a:chOff x="1482800" y="4458298"/>
            <a:chExt cx="2466014" cy="468052"/>
          </a:xfrm>
        </p:grpSpPr>
        <p:sp>
          <p:nvSpPr>
            <p:cNvPr id="154" name="Google Shape;154;p27"/>
            <p:cNvSpPr/>
            <p:nvPr/>
          </p:nvSpPr>
          <p:spPr>
            <a:xfrm>
              <a:off x="1550814" y="45151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Output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156" name="Google Shape;156;p27"/>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sp>
          <p:nvSpPr>
            <p:cNvPr id="157" name="Google Shape;157;p27"/>
            <p:cNvSpPr txBox="1"/>
            <p:nvPr/>
          </p:nvSpPr>
          <p:spPr>
            <a:xfrm>
              <a:off x="2530443" y="44582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grpSp>
      <p:sp>
        <p:nvSpPr>
          <p:cNvPr id="158" name="Google Shape;158;p27"/>
          <p:cNvSpPr/>
          <p:nvPr/>
        </p:nvSpPr>
        <p:spPr>
          <a:xfrm>
            <a:off x="3431079" y="3784450"/>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00">
                <a:latin typeface="Open Sans"/>
                <a:ea typeface="Open Sans"/>
                <a:cs typeface="Open Sans"/>
                <a:sym typeface="Open Sans"/>
              </a:rPr>
              <a:t>Masked</a:t>
            </a:r>
            <a:r>
              <a:rPr lang="en" sz="700">
                <a:latin typeface="Open Sans"/>
                <a:ea typeface="Open Sans"/>
                <a:cs typeface="Open Sans"/>
                <a:sym typeface="Open Sans"/>
              </a:rPr>
              <a:t> Multi-Head Attention</a:t>
            </a:r>
            <a:endParaRPr sz="700">
              <a:latin typeface="Open Sans"/>
              <a:ea typeface="Open Sans"/>
              <a:cs typeface="Open Sans"/>
              <a:sym typeface="Open Sans"/>
            </a:endParaRPr>
          </a:p>
        </p:txBody>
      </p:sp>
      <p:cxnSp>
        <p:nvCxnSpPr>
          <p:cNvPr id="159" name="Google Shape;159;p27"/>
          <p:cNvCxnSpPr>
            <a:stCxn id="154" idx="0"/>
            <a:endCxn id="158" idx="2"/>
          </p:cNvCxnSpPr>
          <p:nvPr/>
        </p:nvCxnSpPr>
        <p:spPr>
          <a:xfrm rot="10800000">
            <a:off x="4145550" y="4050425"/>
            <a:ext cx="6600" cy="388500"/>
          </a:xfrm>
          <a:prstGeom prst="straightConnector1">
            <a:avLst/>
          </a:prstGeom>
          <a:noFill/>
          <a:ln cap="flat" cmpd="sng" w="9525">
            <a:solidFill>
              <a:schemeClr val="dk1"/>
            </a:solidFill>
            <a:prstDash val="solid"/>
            <a:round/>
            <a:headEnd len="med" w="med" type="none"/>
            <a:tailEnd len="med" w="med" type="triangle"/>
          </a:ln>
        </p:spPr>
      </p:cxnSp>
      <p:cxnSp>
        <p:nvCxnSpPr>
          <p:cNvPr id="160" name="Google Shape;160;p27"/>
          <p:cNvCxnSpPr/>
          <p:nvPr/>
        </p:nvCxnSpPr>
        <p:spPr>
          <a:xfrm rot="10800000">
            <a:off x="3786488" y="405004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cxnSp>
        <p:nvCxnSpPr>
          <p:cNvPr id="161" name="Google Shape;161;p27"/>
          <p:cNvCxnSpPr/>
          <p:nvPr/>
        </p:nvCxnSpPr>
        <p:spPr>
          <a:xfrm flipH="1" rot="10800000">
            <a:off x="4143828" y="4053920"/>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162" name="Google Shape;162;p27"/>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nvGrpSpPr>
          <p:cNvPr id="163" name="Google Shape;163;p27"/>
          <p:cNvGrpSpPr/>
          <p:nvPr/>
        </p:nvGrpSpPr>
        <p:grpSpPr>
          <a:xfrm>
            <a:off x="645800" y="2016750"/>
            <a:ext cx="1863000" cy="2422175"/>
            <a:chOff x="874400" y="2016750"/>
            <a:chExt cx="1863000" cy="2422175"/>
          </a:xfrm>
        </p:grpSpPr>
        <p:sp>
          <p:nvSpPr>
            <p:cNvPr id="164" name="Google Shape;164;p27"/>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5" name="Google Shape;165;p27"/>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166" name="Google Shape;166;p27"/>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167" name="Google Shape;167;p27"/>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168" name="Google Shape;168;p27"/>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169" name="Google Shape;169;p27"/>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170" name="Google Shape;170;p27"/>
            <p:cNvSpPr/>
            <p:nvPr/>
          </p:nvSpPr>
          <p:spPr>
            <a:xfrm>
              <a:off x="1136461" y="2380488"/>
              <a:ext cx="1426500" cy="265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171" name="Google Shape;171;p27"/>
            <p:cNvSpPr/>
            <p:nvPr/>
          </p:nvSpPr>
          <p:spPr>
            <a:xfrm>
              <a:off x="1136461" y="2087880"/>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172" name="Google Shape;172;p27"/>
            <p:cNvCxnSpPr>
              <a:stCxn id="173" idx="0"/>
              <a:endCxn id="168"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cxnSp>
          <p:nvCxnSpPr>
            <p:cNvPr id="174" name="Google Shape;174;p27"/>
            <p:cNvCxnSpPr>
              <a:stCxn id="169" idx="0"/>
              <a:endCxn id="170" idx="2"/>
            </p:cNvCxnSpPr>
            <p:nvPr/>
          </p:nvCxnSpPr>
          <p:spPr>
            <a:xfrm rot="10800000">
              <a:off x="1849711" y="2645568"/>
              <a:ext cx="0" cy="832200"/>
            </a:xfrm>
            <a:prstGeom prst="straightConnector1">
              <a:avLst/>
            </a:prstGeom>
            <a:noFill/>
            <a:ln cap="flat" cmpd="sng" w="9525">
              <a:solidFill>
                <a:schemeClr val="dk1"/>
              </a:solidFill>
              <a:prstDash val="solid"/>
              <a:round/>
              <a:headEnd len="med" w="med" type="none"/>
              <a:tailEnd len="med" w="med" type="triangle"/>
            </a:ln>
          </p:spPr>
        </p:cxnSp>
        <p:sp>
          <p:nvSpPr>
            <p:cNvPr id="175" name="Google Shape;175;p27"/>
            <p:cNvSpPr txBox="1"/>
            <p:nvPr/>
          </p:nvSpPr>
          <p:spPr>
            <a:xfrm>
              <a:off x="1033560" y="2819524"/>
              <a:ext cx="891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grpSp>
      <p:grpSp>
        <p:nvGrpSpPr>
          <p:cNvPr id="176" name="Google Shape;176;p27"/>
          <p:cNvGrpSpPr/>
          <p:nvPr/>
        </p:nvGrpSpPr>
        <p:grpSpPr>
          <a:xfrm>
            <a:off x="376466" y="4388450"/>
            <a:ext cx="2466014" cy="461700"/>
            <a:chOff x="381406" y="4312250"/>
            <a:chExt cx="2466014" cy="461700"/>
          </a:xfrm>
        </p:grpSpPr>
        <p:sp>
          <p:nvSpPr>
            <p:cNvPr id="173" name="Google Shape;173;p27"/>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7"/>
            <p:cNvGrpSpPr/>
            <p:nvPr/>
          </p:nvGrpSpPr>
          <p:grpSpPr>
            <a:xfrm>
              <a:off x="381406" y="4312250"/>
              <a:ext cx="2466014" cy="461700"/>
              <a:chOff x="1482800" y="4464650"/>
              <a:chExt cx="2466014" cy="461700"/>
            </a:xfrm>
          </p:grpSpPr>
          <p:sp>
            <p:nvSpPr>
              <p:cNvPr id="178" name="Google Shape;178;p27"/>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179" name="Google Shape;179;p27"/>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180" name="Google Shape;180;p27"/>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181" name="Google Shape;181;p27"/>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182" name="Google Shape;182;p27"/>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183" name="Google Shape;183;p27"/>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184" name="Google Shape;184;p27"/>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185" name="Google Shape;185;p27"/>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186" name="Google Shape;186;p27"/>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187" name="Google Shape;187;p27"/>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cxnSp>
        <p:nvCxnSpPr>
          <p:cNvPr id="188" name="Google Shape;188;p27"/>
          <p:cNvCxnSpPr/>
          <p:nvPr/>
        </p:nvCxnSpPr>
        <p:spPr>
          <a:xfrm>
            <a:off x="894620" y="22413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189" name="Google Shape;189;p27"/>
          <p:cNvSpPr txBox="1"/>
          <p:nvPr/>
        </p:nvSpPr>
        <p:spPr>
          <a:xfrm rot="-5400000">
            <a:off x="2146119" y="2879915"/>
            <a:ext cx="1863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rgbClr val="FF00FF"/>
                </a:solidFill>
                <a:latin typeface="Open Sans"/>
                <a:ea typeface="Open Sans"/>
                <a:cs typeface="Open Sans"/>
                <a:sym typeface="Open Sans"/>
              </a:rPr>
              <a:t>Decoder Layer</a:t>
            </a:r>
            <a:endParaRPr sz="700">
              <a:solidFill>
                <a:srgbClr val="FF00FF"/>
              </a:solidFill>
              <a:latin typeface="Open Sans"/>
              <a:ea typeface="Open Sans"/>
              <a:cs typeface="Open Sans"/>
              <a:sym typeface="Open Sans"/>
            </a:endParaRPr>
          </a:p>
        </p:txBody>
      </p:sp>
      <p:sp>
        <p:nvSpPr>
          <p:cNvPr id="190" name="Google Shape;190;p27"/>
          <p:cNvSpPr/>
          <p:nvPr/>
        </p:nvSpPr>
        <p:spPr>
          <a:xfrm>
            <a:off x="3431079" y="3479879"/>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sp>
        <p:nvSpPr>
          <p:cNvPr id="191" name="Google Shape;191;p27"/>
          <p:cNvSpPr txBox="1"/>
          <p:nvPr/>
        </p:nvSpPr>
        <p:spPr>
          <a:xfrm>
            <a:off x="33242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cxnSp>
        <p:nvCxnSpPr>
          <p:cNvPr id="192" name="Google Shape;192;p27"/>
          <p:cNvCxnSpPr/>
          <p:nvPr/>
        </p:nvCxnSpPr>
        <p:spPr>
          <a:xfrm>
            <a:off x="3431079"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193" name="Google Shape;193;p27"/>
          <p:cNvSpPr txBox="1"/>
          <p:nvPr/>
        </p:nvSpPr>
        <p:spPr>
          <a:xfrm rot="-5400000">
            <a:off x="145275" y="2933208"/>
            <a:ext cx="8073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rgbClr val="FF9900"/>
                </a:solidFill>
                <a:latin typeface="Open Sans"/>
                <a:ea typeface="Open Sans"/>
                <a:cs typeface="Open Sans"/>
                <a:sym typeface="Open Sans"/>
              </a:rPr>
              <a:t>Encoder Layer</a:t>
            </a:r>
            <a:endParaRPr sz="700">
              <a:solidFill>
                <a:srgbClr val="FF9900"/>
              </a:solidFill>
              <a:latin typeface="Open Sans"/>
              <a:ea typeface="Open Sans"/>
              <a:cs typeface="Open Sans"/>
              <a:sym typeface="Open Sans"/>
            </a:endParaRPr>
          </a:p>
        </p:txBody>
      </p:sp>
      <p:sp>
        <p:nvSpPr>
          <p:cNvPr id="194" name="Google Shape;194;p27"/>
          <p:cNvSpPr/>
          <p:nvPr/>
        </p:nvSpPr>
        <p:spPr>
          <a:xfrm>
            <a:off x="3429000" y="3037495"/>
            <a:ext cx="1428900" cy="266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
            </a:r>
            <a:r>
              <a:rPr i="1" lang="en" sz="700">
                <a:latin typeface="Open Sans"/>
                <a:ea typeface="Open Sans"/>
                <a:cs typeface="Open Sans"/>
                <a:sym typeface="Open Sans"/>
              </a:rPr>
              <a:t>Cross</a:t>
            </a:r>
            <a:r>
              <a:rPr lang="en" sz="700">
                <a:latin typeface="Open Sans"/>
                <a:ea typeface="Open Sans"/>
                <a:cs typeface="Open Sans"/>
                <a:sym typeface="Open Sans"/>
              </a:rPr>
              <a:t> Attention</a:t>
            </a:r>
            <a:endParaRPr sz="700">
              <a:latin typeface="Open Sans"/>
              <a:ea typeface="Open Sans"/>
              <a:cs typeface="Open Sans"/>
              <a:sym typeface="Open Sans"/>
            </a:endParaRPr>
          </a:p>
        </p:txBody>
      </p:sp>
      <p:sp>
        <p:nvSpPr>
          <p:cNvPr id="195" name="Google Shape;195;p27"/>
          <p:cNvSpPr/>
          <p:nvPr/>
        </p:nvSpPr>
        <p:spPr>
          <a:xfrm>
            <a:off x="3428940" y="27391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196" name="Google Shape;196;p27"/>
          <p:cNvCxnSpPr>
            <a:stCxn id="171" idx="0"/>
            <a:endCxn id="194" idx="2"/>
          </p:cNvCxnSpPr>
          <p:nvPr/>
        </p:nvCxnSpPr>
        <p:spPr>
          <a:xfrm flipH="1" rot="-5400000">
            <a:off x="2274511" y="1434480"/>
            <a:ext cx="1215600" cy="2522400"/>
          </a:xfrm>
          <a:prstGeom prst="bentConnector5">
            <a:avLst>
              <a:gd fmla="val -19589" name="adj1"/>
              <a:gd fmla="val 49975" name="adj2"/>
              <a:gd fmla="val 111142" name="adj3"/>
            </a:avLst>
          </a:prstGeom>
          <a:noFill/>
          <a:ln cap="flat" cmpd="sng" w="9525">
            <a:solidFill>
              <a:schemeClr val="dk1"/>
            </a:solidFill>
            <a:prstDash val="solid"/>
            <a:round/>
            <a:headEnd len="med" w="med" type="none"/>
            <a:tailEnd len="med" w="med" type="stealth"/>
          </a:ln>
        </p:spPr>
      </p:cxnSp>
      <p:cxnSp>
        <p:nvCxnSpPr>
          <p:cNvPr id="197" name="Google Shape;197;p27"/>
          <p:cNvCxnSpPr/>
          <p:nvPr/>
        </p:nvCxnSpPr>
        <p:spPr>
          <a:xfrm>
            <a:off x="3836450" y="3304875"/>
            <a:ext cx="2100" cy="133500"/>
          </a:xfrm>
          <a:prstGeom prst="straightConnector1">
            <a:avLst/>
          </a:prstGeom>
          <a:noFill/>
          <a:ln cap="flat" cmpd="sng" w="9525">
            <a:solidFill>
              <a:schemeClr val="dk1"/>
            </a:solidFill>
            <a:prstDash val="solid"/>
            <a:round/>
            <a:headEnd len="med" w="med" type="stealth"/>
            <a:tailEnd len="med" w="med" type="none"/>
          </a:ln>
        </p:spPr>
      </p:cxnSp>
      <p:cxnSp>
        <p:nvCxnSpPr>
          <p:cNvPr id="198" name="Google Shape;198;p27"/>
          <p:cNvCxnSpPr/>
          <p:nvPr/>
        </p:nvCxnSpPr>
        <p:spPr>
          <a:xfrm rot="10800000">
            <a:off x="4490500" y="3309925"/>
            <a:ext cx="0" cy="172800"/>
          </a:xfrm>
          <a:prstGeom prst="straightConnector1">
            <a:avLst/>
          </a:prstGeom>
          <a:noFill/>
          <a:ln cap="flat" cmpd="sng" w="9525">
            <a:solidFill>
              <a:schemeClr val="dk1"/>
            </a:solidFill>
            <a:prstDash val="solid"/>
            <a:round/>
            <a:headEnd len="med" w="med" type="none"/>
            <a:tailEnd len="med" w="med" type="triangle"/>
          </a:ln>
        </p:spPr>
      </p:cxnSp>
      <p:sp>
        <p:nvSpPr>
          <p:cNvPr id="199" name="Google Shape;199;p27"/>
          <p:cNvSpPr txBox="1"/>
          <p:nvPr/>
        </p:nvSpPr>
        <p:spPr>
          <a:xfrm>
            <a:off x="4271768" y="3204060"/>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200" name="Google Shape;200;p27"/>
          <p:cNvSpPr txBox="1"/>
          <p:nvPr/>
        </p:nvSpPr>
        <p:spPr>
          <a:xfrm>
            <a:off x="3608736" y="319341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201" name="Google Shape;201;p27"/>
          <p:cNvSpPr txBox="1"/>
          <p:nvPr/>
        </p:nvSpPr>
        <p:spPr>
          <a:xfrm>
            <a:off x="3930492" y="31934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202" name="Google Shape;202;p27"/>
          <p:cNvSpPr/>
          <p:nvPr/>
        </p:nvSpPr>
        <p:spPr>
          <a:xfrm>
            <a:off x="3429000" y="2263608"/>
            <a:ext cx="1428900" cy="266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Feed Forward</a:t>
            </a:r>
            <a:endParaRPr sz="700">
              <a:latin typeface="Open Sans"/>
              <a:ea typeface="Open Sans"/>
              <a:cs typeface="Open Sans"/>
              <a:sym typeface="Open Sans"/>
            </a:endParaRPr>
          </a:p>
        </p:txBody>
      </p:sp>
      <p:sp>
        <p:nvSpPr>
          <p:cNvPr id="203" name="Google Shape;203;p27"/>
          <p:cNvSpPr/>
          <p:nvPr/>
        </p:nvSpPr>
        <p:spPr>
          <a:xfrm>
            <a:off x="3429000" y="196721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204" name="Google Shape;204;p27"/>
          <p:cNvCxnSpPr>
            <a:stCxn id="195" idx="0"/>
            <a:endCxn id="202" idx="2"/>
          </p:cNvCxnSpPr>
          <p:nvPr/>
        </p:nvCxnSpPr>
        <p:spPr>
          <a:xfrm rot="10800000">
            <a:off x="4143390" y="2529715"/>
            <a:ext cx="0" cy="209400"/>
          </a:xfrm>
          <a:prstGeom prst="straightConnector1">
            <a:avLst/>
          </a:prstGeom>
          <a:noFill/>
          <a:ln cap="flat" cmpd="sng" w="9525">
            <a:solidFill>
              <a:schemeClr val="dk1"/>
            </a:solidFill>
            <a:prstDash val="solid"/>
            <a:round/>
            <a:headEnd len="med" w="med" type="none"/>
            <a:tailEnd len="med" w="med" type="triangle"/>
          </a:ln>
        </p:spPr>
      </p:cxnSp>
      <p:cxnSp>
        <p:nvCxnSpPr>
          <p:cNvPr id="205" name="Google Shape;205;p27"/>
          <p:cNvCxnSpPr>
            <a:stCxn id="203" idx="1"/>
          </p:cNvCxnSpPr>
          <p:nvPr/>
        </p:nvCxnSpPr>
        <p:spPr>
          <a:xfrm>
            <a:off x="3429000" y="2100265"/>
            <a:ext cx="710700" cy="562500"/>
          </a:xfrm>
          <a:prstGeom prst="bentConnector3">
            <a:avLst>
              <a:gd fmla="val -33506" name="adj1"/>
            </a:avLst>
          </a:prstGeom>
          <a:noFill/>
          <a:ln cap="flat" cmpd="sng" w="9525">
            <a:solidFill>
              <a:schemeClr val="dk1"/>
            </a:solidFill>
            <a:prstDash val="solid"/>
            <a:round/>
            <a:headEnd len="med" w="med" type="triangle"/>
            <a:tailEnd len="med" w="med" type="none"/>
          </a:ln>
        </p:spPr>
      </p:cxnSp>
      <p:sp>
        <p:nvSpPr>
          <p:cNvPr id="206" name="Google Shape;206;p27"/>
          <p:cNvSpPr txBox="1"/>
          <p:nvPr/>
        </p:nvSpPr>
        <p:spPr>
          <a:xfrm>
            <a:off x="3425172" y="2561060"/>
            <a:ext cx="9771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207" name="Google Shape;207;p27"/>
          <p:cNvSpPr/>
          <p:nvPr/>
        </p:nvSpPr>
        <p:spPr>
          <a:xfrm>
            <a:off x="3429000" y="1531895"/>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Linear</a:t>
            </a:r>
            <a:endParaRPr sz="700">
              <a:latin typeface="Open Sans"/>
              <a:ea typeface="Open Sans"/>
              <a:cs typeface="Open Sans"/>
              <a:sym typeface="Open Sans"/>
            </a:endParaRPr>
          </a:p>
        </p:txBody>
      </p:sp>
      <p:sp>
        <p:nvSpPr>
          <p:cNvPr id="208" name="Google Shape;208;p27"/>
          <p:cNvSpPr/>
          <p:nvPr/>
        </p:nvSpPr>
        <p:spPr>
          <a:xfrm>
            <a:off x="3429000" y="1153776"/>
            <a:ext cx="1428900" cy="266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Softmax</a:t>
            </a:r>
            <a:endParaRPr sz="700">
              <a:latin typeface="Open Sans"/>
              <a:ea typeface="Open Sans"/>
              <a:cs typeface="Open Sans"/>
              <a:sym typeface="Open Sans"/>
            </a:endParaRPr>
          </a:p>
        </p:txBody>
      </p:sp>
      <p:cxnSp>
        <p:nvCxnSpPr>
          <p:cNvPr id="209" name="Google Shape;209;p27"/>
          <p:cNvCxnSpPr>
            <a:stCxn id="207" idx="0"/>
            <a:endCxn id="208" idx="2"/>
          </p:cNvCxnSpPr>
          <p:nvPr/>
        </p:nvCxnSpPr>
        <p:spPr>
          <a:xfrm rot="10800000">
            <a:off x="4143450" y="1419995"/>
            <a:ext cx="0" cy="111900"/>
          </a:xfrm>
          <a:prstGeom prst="straightConnector1">
            <a:avLst/>
          </a:prstGeom>
          <a:noFill/>
          <a:ln cap="flat" cmpd="sng" w="9525">
            <a:solidFill>
              <a:schemeClr val="dk1"/>
            </a:solidFill>
            <a:prstDash val="solid"/>
            <a:round/>
            <a:headEnd len="med" w="med" type="none"/>
            <a:tailEnd len="med" w="med" type="triangle"/>
          </a:ln>
        </p:spPr>
      </p:cxnSp>
      <p:cxnSp>
        <p:nvCxnSpPr>
          <p:cNvPr id="210" name="Google Shape;210;p27"/>
          <p:cNvCxnSpPr>
            <a:stCxn id="208" idx="0"/>
          </p:cNvCxnSpPr>
          <p:nvPr/>
        </p:nvCxnSpPr>
        <p:spPr>
          <a:xfrm rot="10800000">
            <a:off x="4139850" y="1042476"/>
            <a:ext cx="3600" cy="111300"/>
          </a:xfrm>
          <a:prstGeom prst="straightConnector1">
            <a:avLst/>
          </a:prstGeom>
          <a:noFill/>
          <a:ln cap="flat" cmpd="sng" w="9525">
            <a:solidFill>
              <a:schemeClr val="dk1"/>
            </a:solidFill>
            <a:prstDash val="solid"/>
            <a:round/>
            <a:headEnd len="med" w="med" type="none"/>
            <a:tailEnd len="med" w="med" type="triangle"/>
          </a:ln>
        </p:spPr>
      </p:cxnSp>
      <p:sp>
        <p:nvSpPr>
          <p:cNvPr id="211" name="Google Shape;211;p27"/>
          <p:cNvSpPr txBox="1"/>
          <p:nvPr/>
        </p:nvSpPr>
        <p:spPr>
          <a:xfrm>
            <a:off x="3547675" y="892035"/>
            <a:ext cx="12351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latin typeface="Open Sans"/>
                <a:ea typeface="Open Sans"/>
                <a:cs typeface="Open Sans"/>
                <a:sym typeface="Open Sans"/>
              </a:rPr>
              <a:t>Output probabilities</a:t>
            </a:r>
            <a:endParaRPr sz="1000">
              <a:latin typeface="Open Sans"/>
              <a:ea typeface="Open Sans"/>
              <a:cs typeface="Open Sans"/>
              <a:sym typeface="Open Sans"/>
            </a:endParaRPr>
          </a:p>
        </p:txBody>
      </p:sp>
      <p:cxnSp>
        <p:nvCxnSpPr>
          <p:cNvPr id="212" name="Google Shape;212;p27"/>
          <p:cNvCxnSpPr>
            <a:stCxn id="203" idx="0"/>
            <a:endCxn id="207" idx="2"/>
          </p:cNvCxnSpPr>
          <p:nvPr/>
        </p:nvCxnSpPr>
        <p:spPr>
          <a:xfrm rot="10800000">
            <a:off x="4143450" y="1798015"/>
            <a:ext cx="0" cy="169200"/>
          </a:xfrm>
          <a:prstGeom prst="straightConnector1">
            <a:avLst/>
          </a:prstGeom>
          <a:noFill/>
          <a:ln cap="flat" cmpd="sng" w="9525">
            <a:solidFill>
              <a:schemeClr val="dk1"/>
            </a:solidFill>
            <a:prstDash val="solid"/>
            <a:round/>
            <a:headEnd len="med" w="med" type="none"/>
            <a:tailEnd len="med" w="med" type="triangle"/>
          </a:ln>
        </p:spPr>
      </p:cxnSp>
      <p:sp>
        <p:nvSpPr>
          <p:cNvPr id="213" name="Google Shape;213;p27"/>
          <p:cNvSpPr txBox="1"/>
          <p:nvPr/>
        </p:nvSpPr>
        <p:spPr>
          <a:xfrm>
            <a:off x="5435300" y="4483400"/>
            <a:ext cx="320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Open Sans"/>
                <a:ea typeface="Open Sans"/>
                <a:cs typeface="Open Sans"/>
                <a:sym typeface="Open Sans"/>
              </a:rPr>
              <a:t>Attention Is All You Need, Vaswani et al. 2017, </a:t>
            </a:r>
            <a:r>
              <a:rPr lang="en" sz="1000" u="sng">
                <a:solidFill>
                  <a:schemeClr val="hlink"/>
                </a:solidFill>
                <a:latin typeface="Open Sans"/>
                <a:ea typeface="Open Sans"/>
                <a:cs typeface="Open Sans"/>
                <a:sym typeface="Open Sans"/>
                <a:hlinkClick r:id="rId3"/>
              </a:rPr>
              <a:t>https://arxiv.org/pdf/1706.03762.pdf</a:t>
            </a:r>
            <a:r>
              <a:rPr lang="en" sz="1000">
                <a:latin typeface="Open Sans"/>
                <a:ea typeface="Open Sans"/>
                <a:cs typeface="Open Sans"/>
                <a:sym typeface="Open Sans"/>
              </a:rPr>
              <a:t> </a:t>
            </a:r>
            <a:endParaRPr sz="1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Positional Embeddings</a:t>
            </a:r>
            <a:endParaRPr sz="2600"/>
          </a:p>
        </p:txBody>
      </p:sp>
      <p:sp>
        <p:nvSpPr>
          <p:cNvPr id="219" name="Google Shape;219;p28"/>
          <p:cNvSpPr txBox="1"/>
          <p:nvPr/>
        </p:nvSpPr>
        <p:spPr>
          <a:xfrm>
            <a:off x="0" y="986950"/>
            <a:ext cx="3623700" cy="7389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Inputting the word embeddings directly to an attention-only module</a:t>
            </a:r>
            <a:r>
              <a:rPr lang="en" sz="900">
                <a:solidFill>
                  <a:schemeClr val="dk1"/>
                </a:solidFill>
                <a:latin typeface="Open Sans"/>
                <a:ea typeface="Open Sans"/>
                <a:cs typeface="Open Sans"/>
                <a:sym typeface="Open Sans"/>
              </a:rPr>
              <a:t> would be </a:t>
            </a:r>
            <a:r>
              <a:rPr b="1" lang="en" sz="900">
                <a:solidFill>
                  <a:schemeClr val="dk1"/>
                </a:solidFill>
                <a:latin typeface="Open Sans"/>
                <a:ea typeface="Open Sans"/>
                <a:cs typeface="Open Sans"/>
                <a:sym typeface="Open Sans"/>
              </a:rPr>
              <a:t>silly</a:t>
            </a:r>
            <a:r>
              <a:rPr lang="en" sz="900">
                <a:solidFill>
                  <a:schemeClr val="dk1"/>
                </a:solidFill>
                <a:latin typeface="Open Sans"/>
                <a:ea typeface="Open Sans"/>
                <a:cs typeface="Open Sans"/>
                <a:sym typeface="Open Sans"/>
              </a:rPr>
              <a:t>, since attention </a:t>
            </a:r>
            <a:r>
              <a:rPr b="1" lang="en" sz="900">
                <a:solidFill>
                  <a:schemeClr val="dk1"/>
                </a:solidFill>
                <a:latin typeface="Open Sans"/>
                <a:ea typeface="Open Sans"/>
                <a:cs typeface="Open Sans"/>
                <a:sym typeface="Open Sans"/>
              </a:rPr>
              <a:t>does not capture sequential information</a:t>
            </a:r>
            <a:r>
              <a:rPr lang="en" sz="900">
                <a:solidFill>
                  <a:schemeClr val="dk1"/>
                </a:solidFill>
                <a:latin typeface="Open Sans"/>
                <a:ea typeface="Open Sans"/>
                <a:cs typeface="Open Sans"/>
                <a:sym typeface="Open Sans"/>
              </a:rPr>
              <a:t> (i.e., we lose that because we did not use RNN)</a:t>
            </a:r>
            <a:endParaRPr sz="900">
              <a:solidFill>
                <a:schemeClr val="dk1"/>
              </a:solidFill>
              <a:latin typeface="Open Sans"/>
              <a:ea typeface="Open Sans"/>
              <a:cs typeface="Open Sans"/>
              <a:sym typeface="Open Sans"/>
            </a:endParaRPr>
          </a:p>
        </p:txBody>
      </p:sp>
      <p:grpSp>
        <p:nvGrpSpPr>
          <p:cNvPr id="220" name="Google Shape;220;p28"/>
          <p:cNvGrpSpPr/>
          <p:nvPr/>
        </p:nvGrpSpPr>
        <p:grpSpPr>
          <a:xfrm>
            <a:off x="3725" y="3414850"/>
            <a:ext cx="3623700" cy="461702"/>
            <a:chOff x="3725" y="3033850"/>
            <a:chExt cx="3623700" cy="461702"/>
          </a:xfrm>
        </p:grpSpPr>
        <p:sp>
          <p:nvSpPr>
            <p:cNvPr id="221" name="Google Shape;221;p28"/>
            <p:cNvSpPr txBox="1"/>
            <p:nvPr/>
          </p:nvSpPr>
          <p:spPr>
            <a:xfrm>
              <a:off x="3725" y="3033850"/>
              <a:ext cx="3623700" cy="4617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Now we can simply add them up to create the new input:</a:t>
              </a:r>
              <a:endParaRPr sz="900">
                <a:solidFill>
                  <a:schemeClr val="dk1"/>
                </a:solidFill>
                <a:latin typeface="Open Sans"/>
                <a:ea typeface="Open Sans"/>
                <a:cs typeface="Open Sans"/>
                <a:sym typeface="Open Sans"/>
              </a:endParaRPr>
            </a:p>
          </p:txBody>
        </p:sp>
        <p:pic>
          <p:nvPicPr>
            <p:cNvPr descr="\mathbf{X} = \mathbf{X} + \mathbf{P}" id="222" name="Google Shape;222;p28"/>
            <p:cNvPicPr preferRelativeResize="0"/>
            <p:nvPr/>
          </p:nvPicPr>
          <p:blipFill>
            <a:blip r:embed="rId3">
              <a:alphaModFix/>
            </a:blip>
            <a:stretch>
              <a:fillRect/>
            </a:stretch>
          </p:blipFill>
          <p:spPr>
            <a:xfrm>
              <a:off x="1323101" y="3401152"/>
              <a:ext cx="608610" cy="94400"/>
            </a:xfrm>
            <a:prstGeom prst="rect">
              <a:avLst/>
            </a:prstGeom>
            <a:noFill/>
            <a:ln>
              <a:noFill/>
            </a:ln>
          </p:spPr>
        </p:pic>
      </p:grpSp>
      <p:sp>
        <p:nvSpPr>
          <p:cNvPr id="223" name="Google Shape;223;p28"/>
          <p:cNvSpPr txBox="1"/>
          <p:nvPr/>
        </p:nvSpPr>
        <p:spPr>
          <a:xfrm>
            <a:off x="3796000" y="1028100"/>
            <a:ext cx="5105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How to </a:t>
            </a:r>
            <a:r>
              <a:rPr b="1" lang="en" sz="900">
                <a:solidFill>
                  <a:schemeClr val="dk1"/>
                </a:solidFill>
                <a:latin typeface="Open Sans"/>
                <a:ea typeface="Open Sans"/>
                <a:cs typeface="Open Sans"/>
                <a:sym typeface="Open Sans"/>
              </a:rPr>
              <a:t>get this positional embedding</a:t>
            </a:r>
            <a:r>
              <a:rPr lang="en" sz="900">
                <a:solidFill>
                  <a:schemeClr val="dk1"/>
                </a:solidFill>
                <a:latin typeface="Open Sans"/>
                <a:ea typeface="Open Sans"/>
                <a:cs typeface="Open Sans"/>
                <a:sym typeface="Open Sans"/>
              </a:rPr>
              <a:t>?</a:t>
            </a:r>
            <a:endParaRPr sz="900">
              <a:solidFill>
                <a:schemeClr val="dk1"/>
              </a:solidFill>
              <a:latin typeface="Open Sans"/>
              <a:ea typeface="Open Sans"/>
              <a:cs typeface="Open Sans"/>
              <a:sym typeface="Open Sans"/>
            </a:endParaRPr>
          </a:p>
          <a:p>
            <a:pPr indent="-285750" lvl="0" marL="457200" rtl="0" algn="l">
              <a:spcBef>
                <a:spcPts val="0"/>
              </a:spcBef>
              <a:spcAft>
                <a:spcPts val="0"/>
              </a:spcAft>
              <a:buClr>
                <a:schemeClr val="dk1"/>
              </a:buClr>
              <a:buSzPts val="900"/>
              <a:buFont typeface="Open Sans"/>
              <a:buChar char="●"/>
            </a:pPr>
            <a:r>
              <a:rPr b="1" lang="en" sz="900">
                <a:solidFill>
                  <a:schemeClr val="dk1"/>
                </a:solidFill>
                <a:latin typeface="Open Sans"/>
                <a:ea typeface="Open Sans"/>
                <a:cs typeface="Open Sans"/>
                <a:sym typeface="Open Sans"/>
              </a:rPr>
              <a:t>Use [0, 1]</a:t>
            </a:r>
            <a:r>
              <a:rPr lang="en" sz="900">
                <a:solidFill>
                  <a:schemeClr val="dk1"/>
                </a:solidFill>
                <a:latin typeface="Open Sans"/>
                <a:ea typeface="Open Sans"/>
                <a:cs typeface="Open Sans"/>
                <a:sym typeface="Open Sans"/>
              </a:rPr>
              <a:t>: We can encode each position in the range of 0 and 1.  For example, given three words, pos1 has value of 0, pos2 has value of 0.5, and pos3 has value of 1.  Anyhow, this method yield </a:t>
            </a:r>
            <a:r>
              <a:rPr b="1" lang="en" sz="900">
                <a:solidFill>
                  <a:schemeClr val="dk1"/>
                </a:solidFill>
                <a:latin typeface="Open Sans"/>
                <a:ea typeface="Open Sans"/>
                <a:cs typeface="Open Sans"/>
                <a:sym typeface="Open Sans"/>
              </a:rPr>
              <a:t>inconsistent meaning for different length sentences</a:t>
            </a:r>
            <a:r>
              <a:rPr lang="en" sz="9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Use </a:t>
            </a:r>
            <a:r>
              <a:rPr b="1" lang="en" sz="900">
                <a:solidFill>
                  <a:schemeClr val="dk1"/>
                </a:solidFill>
                <a:latin typeface="Open Sans"/>
                <a:ea typeface="Open Sans"/>
                <a:cs typeface="Open Sans"/>
                <a:sym typeface="Open Sans"/>
              </a:rPr>
              <a:t>numberings</a:t>
            </a:r>
            <a:r>
              <a:rPr lang="en" sz="900">
                <a:solidFill>
                  <a:schemeClr val="dk1"/>
                </a:solidFill>
                <a:latin typeface="Open Sans"/>
                <a:ea typeface="Open Sans"/>
                <a:cs typeface="Open Sans"/>
                <a:sym typeface="Open Sans"/>
              </a:rPr>
              <a:t>:  We can encode each position simply by numbering 1, 2, 3 and so on.  The problem with this approach is that the model cannot generalize in case that </a:t>
            </a:r>
            <a:r>
              <a:rPr b="1" lang="en" sz="900">
                <a:solidFill>
                  <a:schemeClr val="dk1"/>
                </a:solidFill>
                <a:latin typeface="Open Sans"/>
                <a:ea typeface="Open Sans"/>
                <a:cs typeface="Open Sans"/>
                <a:sym typeface="Open Sans"/>
              </a:rPr>
              <a:t>some testing sentences are longer than training sentences</a:t>
            </a:r>
            <a:r>
              <a:rPr lang="en" sz="900">
                <a:solidFill>
                  <a:schemeClr val="dk1"/>
                </a:solidFill>
                <a:latin typeface="Open Sans"/>
                <a:ea typeface="Open Sans"/>
                <a:cs typeface="Open Sans"/>
                <a:sym typeface="Open Sans"/>
              </a:rPr>
              <a:t>.</a:t>
            </a:r>
            <a:endParaRPr sz="900">
              <a:solidFill>
                <a:schemeClr val="dk1"/>
              </a:solidFill>
              <a:latin typeface="Open Sans"/>
              <a:ea typeface="Open Sans"/>
              <a:cs typeface="Open Sans"/>
              <a:sym typeface="Open Sans"/>
            </a:endParaRPr>
          </a:p>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Use </a:t>
            </a:r>
            <a:r>
              <a:rPr b="1" lang="en" sz="900">
                <a:solidFill>
                  <a:schemeClr val="dk1"/>
                </a:solidFill>
                <a:latin typeface="Open Sans"/>
                <a:ea typeface="Open Sans"/>
                <a:cs typeface="Open Sans"/>
                <a:sym typeface="Open Sans"/>
              </a:rPr>
              <a:t>sine/cosine wave</a:t>
            </a:r>
            <a:r>
              <a:rPr lang="en" sz="900">
                <a:solidFill>
                  <a:schemeClr val="dk1"/>
                </a:solidFill>
                <a:latin typeface="Open Sans"/>
                <a:ea typeface="Open Sans"/>
                <a:cs typeface="Open Sans"/>
                <a:sym typeface="Open Sans"/>
              </a:rPr>
              <a:t>:  In transformer, the authors have use sine and cosine functions of different frequencies, where </a:t>
            </a:r>
            <a:r>
              <a:rPr lang="en" sz="900">
                <a:solidFill>
                  <a:schemeClr val="dk1"/>
                </a:solidFill>
                <a:latin typeface="Courier New"/>
                <a:ea typeface="Courier New"/>
                <a:cs typeface="Courier New"/>
                <a:sym typeface="Courier New"/>
              </a:rPr>
              <a:t>pos</a:t>
            </a:r>
            <a:r>
              <a:rPr lang="en" sz="900">
                <a:solidFill>
                  <a:schemeClr val="dk1"/>
                </a:solidFill>
                <a:latin typeface="Open Sans"/>
                <a:ea typeface="Open Sans"/>
                <a:cs typeface="Open Sans"/>
                <a:sym typeface="Open Sans"/>
              </a:rPr>
              <a:t> refers to the position, </a:t>
            </a:r>
            <a:r>
              <a:rPr lang="en" sz="900">
                <a:solidFill>
                  <a:schemeClr val="dk1"/>
                </a:solidFill>
                <a:latin typeface="Courier New"/>
                <a:ea typeface="Courier New"/>
                <a:cs typeface="Courier New"/>
                <a:sym typeface="Courier New"/>
              </a:rPr>
              <a:t>i</a:t>
            </a:r>
            <a:r>
              <a:rPr lang="en" sz="900">
                <a:solidFill>
                  <a:schemeClr val="dk1"/>
                </a:solidFill>
                <a:latin typeface="Open Sans"/>
                <a:ea typeface="Open Sans"/>
                <a:cs typeface="Open Sans"/>
                <a:sym typeface="Open Sans"/>
              </a:rPr>
              <a:t> refers to the value of the vector indexed at </a:t>
            </a:r>
            <a:r>
              <a:rPr lang="en" sz="900">
                <a:solidFill>
                  <a:schemeClr val="dk1"/>
                </a:solidFill>
                <a:latin typeface="Courier New"/>
                <a:ea typeface="Courier New"/>
                <a:cs typeface="Courier New"/>
                <a:sym typeface="Courier New"/>
              </a:rPr>
              <a:t>i</a:t>
            </a:r>
            <a:r>
              <a:rPr lang="en" sz="900">
                <a:solidFill>
                  <a:schemeClr val="dk1"/>
                </a:solidFill>
                <a:latin typeface="Open Sans"/>
                <a:ea typeface="Open Sans"/>
                <a:cs typeface="Open Sans"/>
                <a:sym typeface="Open Sans"/>
              </a:rPr>
              <a:t>.  Note that the value ranged from [-1, 1].        </a:t>
            </a:r>
            <a:endParaRPr/>
          </a:p>
        </p:txBody>
      </p:sp>
      <p:sp>
        <p:nvSpPr>
          <p:cNvPr id="224" name="Google Shape;224;p28"/>
          <p:cNvSpPr txBox="1"/>
          <p:nvPr/>
        </p:nvSpPr>
        <p:spPr>
          <a:xfrm>
            <a:off x="0" y="1593200"/>
            <a:ext cx="3662700" cy="6003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To address this limitation, we simply create a </a:t>
            </a:r>
            <a:r>
              <a:rPr b="1" lang="en" sz="900">
                <a:solidFill>
                  <a:schemeClr val="dk1"/>
                </a:solidFill>
                <a:latin typeface="Open Sans"/>
                <a:ea typeface="Open Sans"/>
                <a:cs typeface="Open Sans"/>
                <a:sym typeface="Open Sans"/>
              </a:rPr>
              <a:t>positional embeddings</a:t>
            </a:r>
            <a:r>
              <a:rPr lang="en" sz="900">
                <a:solidFill>
                  <a:schemeClr val="dk1"/>
                </a:solidFill>
                <a:latin typeface="Open Sans"/>
                <a:ea typeface="Open Sans"/>
                <a:cs typeface="Open Sans"/>
                <a:sym typeface="Open Sans"/>
              </a:rPr>
              <a:t> with exact shape as the word embeddings, and then add them together.</a:t>
            </a:r>
            <a:endParaRPr sz="900">
              <a:solidFill>
                <a:schemeClr val="dk1"/>
              </a:solidFill>
              <a:latin typeface="Open Sans"/>
              <a:ea typeface="Open Sans"/>
              <a:cs typeface="Open Sans"/>
              <a:sym typeface="Open Sans"/>
            </a:endParaRPr>
          </a:p>
        </p:txBody>
      </p:sp>
      <p:grpSp>
        <p:nvGrpSpPr>
          <p:cNvPr id="225" name="Google Shape;225;p28"/>
          <p:cNvGrpSpPr/>
          <p:nvPr/>
        </p:nvGrpSpPr>
        <p:grpSpPr>
          <a:xfrm>
            <a:off x="2788" y="3057900"/>
            <a:ext cx="3000000" cy="399484"/>
            <a:chOff x="2788" y="2676900"/>
            <a:chExt cx="3000000" cy="399484"/>
          </a:xfrm>
        </p:grpSpPr>
        <p:pic>
          <p:nvPicPr>
            <p:cNvPr descr="\mathbf{P}; \quad \mathbf{P} \in \mathbb{R}^{T \times d}" id="226" name="Google Shape;226;p28"/>
            <p:cNvPicPr preferRelativeResize="0"/>
            <p:nvPr/>
          </p:nvPicPr>
          <p:blipFill>
            <a:blip r:embed="rId4">
              <a:alphaModFix/>
            </a:blip>
            <a:stretch>
              <a:fillRect/>
            </a:stretch>
          </p:blipFill>
          <p:spPr>
            <a:xfrm>
              <a:off x="1339469" y="2933506"/>
              <a:ext cx="830875" cy="142878"/>
            </a:xfrm>
            <a:prstGeom prst="rect">
              <a:avLst/>
            </a:prstGeom>
            <a:noFill/>
            <a:ln>
              <a:noFill/>
            </a:ln>
          </p:spPr>
        </p:pic>
        <p:sp>
          <p:nvSpPr>
            <p:cNvPr id="227" name="Google Shape;227;p28"/>
            <p:cNvSpPr txBox="1"/>
            <p:nvPr/>
          </p:nvSpPr>
          <p:spPr>
            <a:xfrm>
              <a:off x="2788" y="2676900"/>
              <a:ext cx="3000000" cy="323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We can create a positional embedding</a:t>
              </a:r>
              <a:endParaRPr sz="900">
                <a:solidFill>
                  <a:schemeClr val="dk1"/>
                </a:solidFill>
                <a:latin typeface="Open Sans"/>
                <a:ea typeface="Open Sans"/>
                <a:cs typeface="Open Sans"/>
                <a:sym typeface="Open Sans"/>
              </a:endParaRPr>
            </a:p>
          </p:txBody>
        </p:sp>
      </p:grpSp>
      <p:grpSp>
        <p:nvGrpSpPr>
          <p:cNvPr id="228" name="Google Shape;228;p28"/>
          <p:cNvGrpSpPr/>
          <p:nvPr/>
        </p:nvGrpSpPr>
        <p:grpSpPr>
          <a:xfrm>
            <a:off x="3960300" y="2887750"/>
            <a:ext cx="3290700" cy="621012"/>
            <a:chOff x="3960300" y="2887750"/>
            <a:chExt cx="3290700" cy="621012"/>
          </a:xfrm>
        </p:grpSpPr>
        <p:sp>
          <p:nvSpPr>
            <p:cNvPr id="229" name="Google Shape;229;p28"/>
            <p:cNvSpPr txBox="1"/>
            <p:nvPr/>
          </p:nvSpPr>
          <p:spPr>
            <a:xfrm>
              <a:off x="3960300" y="2887750"/>
              <a:ext cx="329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FF"/>
                  </a:solidFill>
                  <a:latin typeface="Open Sans"/>
                  <a:ea typeface="Open Sans"/>
                  <a:cs typeface="Open Sans"/>
                  <a:sym typeface="Open Sans"/>
                </a:rPr>
                <a:t>Intuition behind</a:t>
              </a:r>
              <a:r>
                <a:rPr lang="en" sz="900">
                  <a:solidFill>
                    <a:schemeClr val="dk1"/>
                  </a:solidFill>
                  <a:latin typeface="Open Sans"/>
                  <a:ea typeface="Open Sans"/>
                  <a:cs typeface="Open Sans"/>
                  <a:sym typeface="Open Sans"/>
                </a:rPr>
                <a:t>:   You can see sine and cosine as a way to alternate bits just like in binary format like this:</a:t>
              </a:r>
              <a:r>
                <a:rPr lang="en" sz="900">
                  <a:solidFill>
                    <a:schemeClr val="dk1"/>
                  </a:solidFill>
                  <a:latin typeface="Open Sans"/>
                  <a:ea typeface="Open Sans"/>
                  <a:cs typeface="Open Sans"/>
                  <a:sym typeface="Open Sans"/>
                </a:rPr>
                <a:t>    </a:t>
              </a:r>
              <a:endParaRPr/>
            </a:p>
          </p:txBody>
        </p:sp>
        <p:pic>
          <p:nvPicPr>
            <p:cNvPr id="230" name="Google Shape;230;p28"/>
            <p:cNvPicPr preferRelativeResize="0"/>
            <p:nvPr/>
          </p:nvPicPr>
          <p:blipFill>
            <a:blip r:embed="rId5">
              <a:alphaModFix/>
            </a:blip>
            <a:stretch>
              <a:fillRect/>
            </a:stretch>
          </p:blipFill>
          <p:spPr>
            <a:xfrm>
              <a:off x="6599897" y="3139462"/>
              <a:ext cx="535402" cy="369300"/>
            </a:xfrm>
            <a:prstGeom prst="rect">
              <a:avLst/>
            </a:prstGeom>
            <a:noFill/>
            <a:ln>
              <a:noFill/>
            </a:ln>
          </p:spPr>
        </p:pic>
      </p:grpSp>
      <p:grpSp>
        <p:nvGrpSpPr>
          <p:cNvPr id="231" name="Google Shape;231;p28"/>
          <p:cNvGrpSpPr/>
          <p:nvPr/>
        </p:nvGrpSpPr>
        <p:grpSpPr>
          <a:xfrm>
            <a:off x="4381675" y="2523576"/>
            <a:ext cx="4199966" cy="985175"/>
            <a:chOff x="4381675" y="2523576"/>
            <a:chExt cx="4199966" cy="985175"/>
          </a:xfrm>
        </p:grpSpPr>
        <p:pic>
          <p:nvPicPr>
            <p:cNvPr descr="\mathbf{P}_{(\text{pos},2i)} = \sin(\frac{\text{pos}}{10000^{\frac{2i}{d}}})" id="232" name="Google Shape;232;p28"/>
            <p:cNvPicPr preferRelativeResize="0"/>
            <p:nvPr/>
          </p:nvPicPr>
          <p:blipFill>
            <a:blip r:embed="rId6">
              <a:alphaModFix/>
            </a:blip>
            <a:stretch>
              <a:fillRect/>
            </a:stretch>
          </p:blipFill>
          <p:spPr>
            <a:xfrm>
              <a:off x="4381675" y="2571750"/>
              <a:ext cx="1349401" cy="273750"/>
            </a:xfrm>
            <a:prstGeom prst="rect">
              <a:avLst/>
            </a:prstGeom>
            <a:noFill/>
            <a:ln>
              <a:noFill/>
            </a:ln>
          </p:spPr>
        </p:pic>
        <p:pic>
          <p:nvPicPr>
            <p:cNvPr descr="\mathbf{P}_{(\text{pos},2i+1)} = \cos(\frac{\text{pos}}{10000^{\frac{2i}{d}}})" id="233" name="Google Shape;233;p28"/>
            <p:cNvPicPr preferRelativeResize="0"/>
            <p:nvPr/>
          </p:nvPicPr>
          <p:blipFill>
            <a:blip r:embed="rId7">
              <a:alphaModFix/>
            </a:blip>
            <a:stretch>
              <a:fillRect/>
            </a:stretch>
          </p:blipFill>
          <p:spPr>
            <a:xfrm>
              <a:off x="5919158" y="2571750"/>
              <a:ext cx="1490417" cy="273750"/>
            </a:xfrm>
            <a:prstGeom prst="rect">
              <a:avLst/>
            </a:prstGeom>
            <a:noFill/>
            <a:ln>
              <a:noFill/>
            </a:ln>
          </p:spPr>
        </p:pic>
        <p:pic>
          <p:nvPicPr>
            <p:cNvPr id="234" name="Google Shape;234;p28"/>
            <p:cNvPicPr preferRelativeResize="0"/>
            <p:nvPr/>
          </p:nvPicPr>
          <p:blipFill>
            <a:blip r:embed="rId8">
              <a:alphaModFix/>
            </a:blip>
            <a:stretch>
              <a:fillRect/>
            </a:stretch>
          </p:blipFill>
          <p:spPr>
            <a:xfrm>
              <a:off x="7479600" y="2523576"/>
              <a:ext cx="1102041" cy="985175"/>
            </a:xfrm>
            <a:prstGeom prst="rect">
              <a:avLst/>
            </a:prstGeom>
            <a:noFill/>
            <a:ln>
              <a:noFill/>
            </a:ln>
          </p:spPr>
        </p:pic>
      </p:grpSp>
      <p:sp>
        <p:nvSpPr>
          <p:cNvPr id="235" name="Google Shape;235;p28"/>
          <p:cNvSpPr txBox="1"/>
          <p:nvPr/>
        </p:nvSpPr>
        <p:spPr>
          <a:xfrm>
            <a:off x="3804175" y="3564075"/>
            <a:ext cx="5147100" cy="7389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Open Sans"/>
              <a:buChar char="●"/>
            </a:pPr>
            <a:r>
              <a:rPr lang="en" sz="900">
                <a:solidFill>
                  <a:schemeClr val="dk1"/>
                </a:solidFill>
                <a:latin typeface="Open Sans"/>
                <a:ea typeface="Open Sans"/>
                <a:cs typeface="Open Sans"/>
                <a:sym typeface="Open Sans"/>
              </a:rPr>
              <a:t>Simply let the positional embeddings be learnable parameters by simply passing through some linear layers!  Most people use this!</a:t>
            </a:r>
            <a:endParaRPr sz="900">
              <a:solidFill>
                <a:schemeClr val="dk1"/>
              </a:solidFill>
              <a:latin typeface="Open Sans"/>
              <a:ea typeface="Open Sans"/>
              <a:cs typeface="Open Sans"/>
              <a:sym typeface="Open Sans"/>
            </a:endParaRPr>
          </a:p>
          <a:p>
            <a:pPr indent="-285750" lvl="1" marL="914400" rtl="0" algn="l">
              <a:spcBef>
                <a:spcPts val="0"/>
              </a:spcBef>
              <a:spcAft>
                <a:spcPts val="0"/>
              </a:spcAft>
              <a:buClr>
                <a:schemeClr val="dk1"/>
              </a:buClr>
              <a:buSzPts val="900"/>
              <a:buFont typeface="Open Sans"/>
              <a:buChar char="○"/>
            </a:pPr>
            <a:r>
              <a:rPr lang="en" sz="900">
                <a:solidFill>
                  <a:srgbClr val="0000FF"/>
                </a:solidFill>
                <a:latin typeface="Open Sans"/>
                <a:ea typeface="Open Sans"/>
                <a:cs typeface="Open Sans"/>
                <a:sym typeface="Open Sans"/>
              </a:rPr>
              <a:t>Pros</a:t>
            </a:r>
            <a:r>
              <a:rPr lang="en" sz="900">
                <a:solidFill>
                  <a:schemeClr val="dk1"/>
                </a:solidFill>
                <a:latin typeface="Open Sans"/>
                <a:ea typeface="Open Sans"/>
                <a:cs typeface="Open Sans"/>
                <a:sym typeface="Open Sans"/>
              </a:rPr>
              <a:t>: Learnable</a:t>
            </a:r>
            <a:endParaRPr sz="900">
              <a:solidFill>
                <a:schemeClr val="dk1"/>
              </a:solidFill>
              <a:latin typeface="Open Sans"/>
              <a:ea typeface="Open Sans"/>
              <a:cs typeface="Open Sans"/>
              <a:sym typeface="Open Sans"/>
            </a:endParaRPr>
          </a:p>
          <a:p>
            <a:pPr indent="-285750" lvl="1" marL="914400" rtl="0" algn="l">
              <a:spcBef>
                <a:spcPts val="0"/>
              </a:spcBef>
              <a:spcAft>
                <a:spcPts val="0"/>
              </a:spcAft>
              <a:buClr>
                <a:schemeClr val="dk1"/>
              </a:buClr>
              <a:buSzPts val="900"/>
              <a:buFont typeface="Open Sans"/>
              <a:buChar char="○"/>
            </a:pPr>
            <a:r>
              <a:rPr lang="en" sz="900">
                <a:solidFill>
                  <a:srgbClr val="FF0000"/>
                </a:solidFill>
                <a:latin typeface="Open Sans"/>
                <a:ea typeface="Open Sans"/>
                <a:cs typeface="Open Sans"/>
                <a:sym typeface="Open Sans"/>
              </a:rPr>
              <a:t>Cons</a:t>
            </a:r>
            <a:r>
              <a:rPr lang="en" sz="900">
                <a:solidFill>
                  <a:schemeClr val="dk1"/>
                </a:solidFill>
                <a:latin typeface="Open Sans"/>
                <a:ea typeface="Open Sans"/>
                <a:cs typeface="Open Sans"/>
                <a:sym typeface="Open Sans"/>
              </a:rPr>
              <a:t>: Can’t extrapolate to </a:t>
            </a:r>
            <a:r>
              <a:rPr lang="en" sz="900">
                <a:solidFill>
                  <a:schemeClr val="dk1"/>
                </a:solidFill>
                <a:latin typeface="Open Sans"/>
                <a:ea typeface="Open Sans"/>
                <a:cs typeface="Open Sans"/>
                <a:sym typeface="Open Sans"/>
              </a:rPr>
              <a:t>indices</a:t>
            </a:r>
            <a:r>
              <a:rPr lang="en" sz="900">
                <a:solidFill>
                  <a:schemeClr val="dk1"/>
                </a:solidFill>
                <a:latin typeface="Open Sans"/>
                <a:ea typeface="Open Sans"/>
                <a:cs typeface="Open Sans"/>
                <a:sym typeface="Open Sans"/>
              </a:rPr>
              <a:t> outside 1,..., T</a:t>
            </a:r>
            <a:endParaRPr/>
          </a:p>
        </p:txBody>
      </p:sp>
      <p:sp>
        <p:nvSpPr>
          <p:cNvPr id="236" name="Google Shape;236;p28"/>
          <p:cNvSpPr txBox="1"/>
          <p:nvPr/>
        </p:nvSpPr>
        <p:spPr>
          <a:xfrm>
            <a:off x="3975112" y="3185550"/>
            <a:ext cx="206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FF"/>
                </a:solidFill>
                <a:latin typeface="Open Sans"/>
                <a:ea typeface="Open Sans"/>
                <a:cs typeface="Open Sans"/>
                <a:sym typeface="Open Sans"/>
              </a:rPr>
              <a:t>Pros</a:t>
            </a:r>
            <a:r>
              <a:rPr lang="en" sz="900">
                <a:solidFill>
                  <a:schemeClr val="dk1"/>
                </a:solidFill>
                <a:latin typeface="Open Sans"/>
                <a:ea typeface="Open Sans"/>
                <a:cs typeface="Open Sans"/>
                <a:sym typeface="Open Sans"/>
              </a:rPr>
              <a:t>:   Can extend to infinite length</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rPr lang="en" sz="900">
                <a:solidFill>
                  <a:srgbClr val="FF0000"/>
                </a:solidFill>
                <a:latin typeface="Open Sans"/>
                <a:ea typeface="Open Sans"/>
                <a:cs typeface="Open Sans"/>
                <a:sym typeface="Open Sans"/>
              </a:rPr>
              <a:t>Cons</a:t>
            </a:r>
            <a:r>
              <a:rPr lang="en" sz="900">
                <a:solidFill>
                  <a:schemeClr val="dk1"/>
                </a:solidFill>
                <a:latin typeface="Open Sans"/>
                <a:ea typeface="Open Sans"/>
                <a:cs typeface="Open Sans"/>
                <a:sym typeface="Open Sans"/>
              </a:rPr>
              <a:t>:   Not learnable    </a:t>
            </a:r>
            <a:endParaRPr/>
          </a:p>
        </p:txBody>
      </p:sp>
      <p:grpSp>
        <p:nvGrpSpPr>
          <p:cNvPr id="237" name="Google Shape;237;p28"/>
          <p:cNvGrpSpPr/>
          <p:nvPr/>
        </p:nvGrpSpPr>
        <p:grpSpPr>
          <a:xfrm>
            <a:off x="7399" y="2071775"/>
            <a:ext cx="3662700" cy="1015800"/>
            <a:chOff x="7399" y="2071775"/>
            <a:chExt cx="3662700" cy="1015800"/>
          </a:xfrm>
        </p:grpSpPr>
        <p:sp>
          <p:nvSpPr>
            <p:cNvPr id="238" name="Google Shape;238;p28"/>
            <p:cNvSpPr txBox="1"/>
            <p:nvPr/>
          </p:nvSpPr>
          <p:spPr>
            <a:xfrm>
              <a:off x="7399" y="2071775"/>
              <a:ext cx="3662700" cy="10158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be the input word embeddings (one vec per word.  We can stack them into  a big matrix</a:t>
              </a:r>
              <a:endParaRPr sz="9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9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457200" rtl="0" algn="l">
                <a:spcBef>
                  <a:spcPts val="0"/>
                </a:spcBef>
                <a:spcAft>
                  <a:spcPts val="0"/>
                </a:spcAft>
                <a:buNone/>
              </a:pPr>
              <a:r>
                <a:rPr lang="en" sz="900">
                  <a:solidFill>
                    <a:schemeClr val="dk1"/>
                  </a:solidFill>
                  <a:latin typeface="Open Sans"/>
                  <a:ea typeface="Open Sans"/>
                  <a:cs typeface="Open Sans"/>
                  <a:sym typeface="Open Sans"/>
                </a:rPr>
                <a:t>where </a:t>
              </a:r>
              <a:r>
                <a:rPr lang="en" sz="900">
                  <a:solidFill>
                    <a:schemeClr val="dk1"/>
                  </a:solidFill>
                  <a:latin typeface="Courier New"/>
                  <a:ea typeface="Courier New"/>
                  <a:cs typeface="Courier New"/>
                  <a:sym typeface="Courier New"/>
                </a:rPr>
                <a:t>  </a:t>
              </a:r>
              <a:r>
                <a:rPr lang="en" sz="900">
                  <a:solidFill>
                    <a:schemeClr val="dk1"/>
                  </a:solidFill>
                  <a:latin typeface="Open Sans"/>
                  <a:ea typeface="Open Sans"/>
                  <a:cs typeface="Open Sans"/>
                  <a:sym typeface="Open Sans"/>
                </a:rPr>
                <a:t> is the number of words and </a:t>
              </a:r>
              <a:r>
                <a:rPr lang="en" sz="900">
                  <a:solidFill>
                    <a:schemeClr val="dk1"/>
                  </a:solidFill>
                  <a:latin typeface="Courier New"/>
                  <a:ea typeface="Courier New"/>
                  <a:cs typeface="Courier New"/>
                  <a:sym typeface="Courier New"/>
                </a:rPr>
                <a:t> </a:t>
              </a:r>
              <a:r>
                <a:rPr lang="en" sz="900">
                  <a:solidFill>
                    <a:schemeClr val="dk1"/>
                  </a:solidFill>
                  <a:latin typeface="Open Sans"/>
                  <a:ea typeface="Open Sans"/>
                  <a:cs typeface="Open Sans"/>
                  <a:sym typeface="Open Sans"/>
                </a:rPr>
                <a:t>  is the embedding size</a:t>
              </a:r>
              <a:endParaRPr sz="900">
                <a:solidFill>
                  <a:schemeClr val="dk1"/>
                </a:solidFill>
                <a:latin typeface="Open Sans"/>
                <a:ea typeface="Open Sans"/>
                <a:cs typeface="Open Sans"/>
                <a:sym typeface="Open Sans"/>
              </a:endParaRPr>
            </a:p>
          </p:txBody>
        </p:sp>
        <p:pic>
          <p:nvPicPr>
            <p:cNvPr descr="\mathbf{x}_1, \cdots, \mathbf{x}_T" id="239" name="Google Shape;239;p28"/>
            <p:cNvPicPr preferRelativeResize="0"/>
            <p:nvPr/>
          </p:nvPicPr>
          <p:blipFill>
            <a:blip r:embed="rId9">
              <a:alphaModFix/>
            </a:blip>
            <a:stretch>
              <a:fillRect/>
            </a:stretch>
          </p:blipFill>
          <p:spPr>
            <a:xfrm>
              <a:off x="780450" y="2193495"/>
              <a:ext cx="657875" cy="94400"/>
            </a:xfrm>
            <a:prstGeom prst="rect">
              <a:avLst/>
            </a:prstGeom>
            <a:noFill/>
            <a:ln>
              <a:noFill/>
            </a:ln>
          </p:spPr>
        </p:pic>
        <p:pic>
          <p:nvPicPr>
            <p:cNvPr descr="\mathbf{X}; \quad \mathbf{X} \in \mathbb{R}^{T \times d}" id="240" name="Google Shape;240;p28"/>
            <p:cNvPicPr preferRelativeResize="0"/>
            <p:nvPr/>
          </p:nvPicPr>
          <p:blipFill>
            <a:blip r:embed="rId10">
              <a:alphaModFix/>
            </a:blip>
            <a:stretch>
              <a:fillRect/>
            </a:stretch>
          </p:blipFill>
          <p:spPr>
            <a:xfrm>
              <a:off x="1327201" y="2498164"/>
              <a:ext cx="818936" cy="137338"/>
            </a:xfrm>
            <a:prstGeom prst="rect">
              <a:avLst/>
            </a:prstGeom>
            <a:noFill/>
            <a:ln>
              <a:noFill/>
            </a:ln>
          </p:spPr>
        </p:pic>
        <p:pic>
          <p:nvPicPr>
            <p:cNvPr descr="T" id="241" name="Google Shape;241;p28"/>
            <p:cNvPicPr preferRelativeResize="0"/>
            <p:nvPr/>
          </p:nvPicPr>
          <p:blipFill>
            <a:blip r:embed="rId11">
              <a:alphaModFix/>
            </a:blip>
            <a:stretch>
              <a:fillRect/>
            </a:stretch>
          </p:blipFill>
          <p:spPr>
            <a:xfrm>
              <a:off x="934178" y="2736272"/>
              <a:ext cx="94400" cy="94400"/>
            </a:xfrm>
            <a:prstGeom prst="rect">
              <a:avLst/>
            </a:prstGeom>
            <a:noFill/>
            <a:ln>
              <a:noFill/>
            </a:ln>
          </p:spPr>
        </p:pic>
        <p:pic>
          <p:nvPicPr>
            <p:cNvPr descr="d" id="242" name="Google Shape;242;p28"/>
            <p:cNvPicPr preferRelativeResize="0"/>
            <p:nvPr/>
          </p:nvPicPr>
          <p:blipFill>
            <a:blip r:embed="rId12">
              <a:alphaModFix/>
            </a:blip>
            <a:stretch>
              <a:fillRect/>
            </a:stretch>
          </p:blipFill>
          <p:spPr>
            <a:xfrm>
              <a:off x="2604800" y="2736275"/>
              <a:ext cx="65561" cy="94400"/>
            </a:xfrm>
            <a:prstGeom prst="rect">
              <a:avLst/>
            </a:prstGeom>
            <a:noFill/>
            <a:ln>
              <a:noFill/>
            </a:ln>
          </p:spPr>
        </p:pic>
      </p:grpSp>
      <p:grpSp>
        <p:nvGrpSpPr>
          <p:cNvPr id="243" name="Google Shape;243;p28"/>
          <p:cNvGrpSpPr/>
          <p:nvPr/>
        </p:nvGrpSpPr>
        <p:grpSpPr>
          <a:xfrm>
            <a:off x="376466" y="4388450"/>
            <a:ext cx="2466014" cy="461700"/>
            <a:chOff x="381406" y="4312250"/>
            <a:chExt cx="2466014" cy="461700"/>
          </a:xfrm>
        </p:grpSpPr>
        <p:sp>
          <p:nvSpPr>
            <p:cNvPr id="244" name="Google Shape;244;p28"/>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8"/>
            <p:cNvGrpSpPr/>
            <p:nvPr/>
          </p:nvGrpSpPr>
          <p:grpSpPr>
            <a:xfrm>
              <a:off x="381406" y="4312250"/>
              <a:ext cx="2466014" cy="461700"/>
              <a:chOff x="1482800" y="4464650"/>
              <a:chExt cx="2466014" cy="461700"/>
            </a:xfrm>
          </p:grpSpPr>
          <p:sp>
            <p:nvSpPr>
              <p:cNvPr id="246" name="Google Shape;246;p28"/>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247" name="Google Shape;247;p28"/>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248" name="Google Shape;248;p28"/>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Multi-Head Attention</a:t>
            </a:r>
            <a:endParaRPr sz="2600"/>
          </a:p>
        </p:txBody>
      </p:sp>
      <p:grpSp>
        <p:nvGrpSpPr>
          <p:cNvPr id="254" name="Google Shape;254;p29"/>
          <p:cNvGrpSpPr/>
          <p:nvPr/>
        </p:nvGrpSpPr>
        <p:grpSpPr>
          <a:xfrm>
            <a:off x="3062100" y="4069375"/>
            <a:ext cx="4977300" cy="785100"/>
            <a:chOff x="3519300" y="4069375"/>
            <a:chExt cx="4977300" cy="785100"/>
          </a:xfrm>
        </p:grpSpPr>
        <p:sp>
          <p:nvSpPr>
            <p:cNvPr id="255" name="Google Shape;255;p29"/>
            <p:cNvSpPr txBox="1"/>
            <p:nvPr/>
          </p:nvSpPr>
          <p:spPr>
            <a:xfrm>
              <a:off x="3519300" y="4069375"/>
              <a:ext cx="4977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We then concatenate all these attentions, and multiply just another W matrix to learn any linear transformations required.</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700">
                <a:solidFill>
                  <a:srgbClr val="FF0000"/>
                </a:solidFill>
                <a:latin typeface="Open Sans"/>
                <a:ea typeface="Open Sans"/>
                <a:cs typeface="Open Sans"/>
                <a:sym typeface="Open Sans"/>
              </a:endParaRPr>
            </a:p>
          </p:txBody>
        </p:sp>
        <p:pic>
          <p:nvPicPr>
            <p:cNvPr descr="\text{MultiHead} = \text{concat}(\text{Att}_1, \text{Att}_2, \cdots, \text{Att}_{h})\mathbf{W}_o; \quad \mathbf{W}_o \in  \mathbb{R}^{hd_k \times d}" id="256" name="Google Shape;256;p29"/>
            <p:cNvPicPr preferRelativeResize="0"/>
            <p:nvPr/>
          </p:nvPicPr>
          <p:blipFill>
            <a:blip r:embed="rId3">
              <a:alphaModFix/>
            </a:blip>
            <a:stretch>
              <a:fillRect/>
            </a:stretch>
          </p:blipFill>
          <p:spPr>
            <a:xfrm>
              <a:off x="4383319" y="4533607"/>
              <a:ext cx="3509688" cy="152363"/>
            </a:xfrm>
            <a:prstGeom prst="rect">
              <a:avLst/>
            </a:prstGeom>
            <a:noFill/>
            <a:ln>
              <a:noFill/>
            </a:ln>
          </p:spPr>
        </p:pic>
      </p:grpSp>
      <p:grpSp>
        <p:nvGrpSpPr>
          <p:cNvPr id="257" name="Google Shape;257;p29"/>
          <p:cNvGrpSpPr/>
          <p:nvPr/>
        </p:nvGrpSpPr>
        <p:grpSpPr>
          <a:xfrm>
            <a:off x="2966050" y="1122461"/>
            <a:ext cx="5516100" cy="1015800"/>
            <a:chOff x="3499450" y="2798861"/>
            <a:chExt cx="5516100" cy="1015800"/>
          </a:xfrm>
        </p:grpSpPr>
        <p:sp>
          <p:nvSpPr>
            <p:cNvPr id="258" name="Google Shape;258;p29"/>
            <p:cNvSpPr txBox="1"/>
            <p:nvPr/>
          </p:nvSpPr>
          <p:spPr>
            <a:xfrm>
              <a:off x="3499450" y="2798861"/>
              <a:ext cx="551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Open Sans"/>
                  <a:ea typeface="Open Sans"/>
                  <a:cs typeface="Open Sans"/>
                  <a:sym typeface="Open Sans"/>
                </a:rPr>
                <a:t>                      </a:t>
              </a:r>
              <a:r>
                <a:rPr lang="en" sz="900">
                  <a:solidFill>
                    <a:schemeClr val="dk1"/>
                  </a:solidFill>
                  <a:latin typeface="Open Sans"/>
                  <a:ea typeface="Open Sans"/>
                  <a:cs typeface="Open Sans"/>
                  <a:sym typeface="Open Sans"/>
                </a:rPr>
                <a:t>are simply three same copies of X but passing through some transformation, i.e.,</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900">
                <a:solidFill>
                  <a:schemeClr val="dk1"/>
                </a:solidFill>
                <a:latin typeface="Open Sans"/>
                <a:ea typeface="Open Sans"/>
                <a:cs typeface="Open Sans"/>
                <a:sym typeface="Open Sans"/>
              </a:endParaRPr>
            </a:p>
            <a:p>
              <a:pPr indent="0" lvl="0" marL="0" rtl="0" algn="l">
                <a:spcBef>
                  <a:spcPts val="0"/>
                </a:spcBef>
                <a:spcAft>
                  <a:spcPts val="0"/>
                </a:spcAft>
                <a:buNone/>
              </a:pPr>
              <a:r>
                <a:rPr lang="en" sz="900">
                  <a:solidFill>
                    <a:schemeClr val="dk1"/>
                  </a:solidFill>
                  <a:latin typeface="Open Sans"/>
                  <a:ea typeface="Open Sans"/>
                  <a:cs typeface="Open Sans"/>
                  <a:sym typeface="Open Sans"/>
                </a:rPr>
                <a:t> </a:t>
              </a:r>
              <a:endParaRPr sz="900">
                <a:solidFill>
                  <a:schemeClr val="dk1"/>
                </a:solidFill>
                <a:latin typeface="Open Sans"/>
                <a:ea typeface="Open Sans"/>
                <a:cs typeface="Open Sans"/>
                <a:sym typeface="Open Sans"/>
              </a:endParaRPr>
            </a:p>
          </p:txBody>
        </p:sp>
        <p:pic>
          <p:nvPicPr>
            <p:cNvPr descr="\mathbf{Q, K, V}" id="259" name="Google Shape;259;p29"/>
            <p:cNvPicPr preferRelativeResize="0"/>
            <p:nvPr/>
          </p:nvPicPr>
          <p:blipFill>
            <a:blip r:embed="rId4">
              <a:alphaModFix/>
            </a:blip>
            <a:stretch>
              <a:fillRect/>
            </a:stretch>
          </p:blipFill>
          <p:spPr>
            <a:xfrm>
              <a:off x="3608150" y="2900167"/>
              <a:ext cx="454425" cy="121000"/>
            </a:xfrm>
            <a:prstGeom prst="rect">
              <a:avLst/>
            </a:prstGeom>
            <a:noFill/>
            <a:ln>
              <a:noFill/>
            </a:ln>
          </p:spPr>
        </p:pic>
        <p:pic>
          <p:nvPicPr>
            <p:cNvPr descr="\mathbf{V} = \mathbf{X}\mathbf{W}_v; \quad \mathbf{V} \in \mathbb{R}^{T \times d}; \mathbf{X} \in \mathbb{R}^{T \times d}; \mathbf{W}_v \in \mathbb{R}^{d\times d}" id="260" name="Google Shape;260;p29"/>
            <p:cNvPicPr preferRelativeResize="0"/>
            <p:nvPr/>
          </p:nvPicPr>
          <p:blipFill>
            <a:blip r:embed="rId5">
              <a:alphaModFix/>
            </a:blip>
            <a:stretch>
              <a:fillRect/>
            </a:stretch>
          </p:blipFill>
          <p:spPr>
            <a:xfrm>
              <a:off x="4467886" y="3419356"/>
              <a:ext cx="2759830" cy="148143"/>
            </a:xfrm>
            <a:prstGeom prst="rect">
              <a:avLst/>
            </a:prstGeom>
            <a:noFill/>
            <a:ln>
              <a:noFill/>
            </a:ln>
          </p:spPr>
        </p:pic>
        <p:pic>
          <p:nvPicPr>
            <p:cNvPr descr="\mathbf{K} = \mathbf{X}\mathbf{W}_k; \quad \mathbf{K} \in \mathbb{R}^{T \times d}; \mathbf{X} \in \mathbb{R}^{T \times d}; \mathbf{W}_k \in \mathbb{R}^{d\times d}" id="261" name="Google Shape;261;p29"/>
            <p:cNvPicPr preferRelativeResize="0"/>
            <p:nvPr/>
          </p:nvPicPr>
          <p:blipFill>
            <a:blip r:embed="rId6">
              <a:alphaModFix/>
            </a:blip>
            <a:stretch>
              <a:fillRect/>
            </a:stretch>
          </p:blipFill>
          <p:spPr>
            <a:xfrm>
              <a:off x="4467879" y="3240670"/>
              <a:ext cx="2770849" cy="148143"/>
            </a:xfrm>
            <a:prstGeom prst="rect">
              <a:avLst/>
            </a:prstGeom>
            <a:noFill/>
            <a:ln>
              <a:noFill/>
            </a:ln>
          </p:spPr>
        </p:pic>
        <p:pic>
          <p:nvPicPr>
            <p:cNvPr descr="\mathbf{Q} = \mathbf{X}\mathbf{W}_q; \quad \mathbf{Q} \in \mathbb{R}^{T \times d}; \mathbf{X} \in \mathbb{R}^{T \times d}; \mathbf{W}_q \in \mathbb{R}^{d\times d}" id="262" name="Google Shape;262;p29"/>
            <p:cNvPicPr preferRelativeResize="0"/>
            <p:nvPr/>
          </p:nvPicPr>
          <p:blipFill>
            <a:blip r:embed="rId7">
              <a:alphaModFix/>
            </a:blip>
            <a:stretch>
              <a:fillRect/>
            </a:stretch>
          </p:blipFill>
          <p:spPr>
            <a:xfrm>
              <a:off x="4463763" y="3052634"/>
              <a:ext cx="2770632" cy="166238"/>
            </a:xfrm>
            <a:prstGeom prst="rect">
              <a:avLst/>
            </a:prstGeom>
            <a:noFill/>
            <a:ln>
              <a:noFill/>
            </a:ln>
          </p:spPr>
        </p:pic>
        <p:pic>
          <p:nvPicPr>
            <p:cNvPr descr="T\text{ is the number of words and }d \text{ is the embedding size}" id="263" name="Google Shape;263;p29"/>
            <p:cNvPicPr preferRelativeResize="0"/>
            <p:nvPr/>
          </p:nvPicPr>
          <p:blipFill>
            <a:blip r:embed="rId8">
              <a:alphaModFix/>
            </a:blip>
            <a:stretch>
              <a:fillRect/>
            </a:stretch>
          </p:blipFill>
          <p:spPr>
            <a:xfrm>
              <a:off x="4467875" y="3633086"/>
              <a:ext cx="2759849" cy="110489"/>
            </a:xfrm>
            <a:prstGeom prst="rect">
              <a:avLst/>
            </a:prstGeom>
            <a:noFill/>
            <a:ln>
              <a:noFill/>
            </a:ln>
          </p:spPr>
        </p:pic>
      </p:grpSp>
      <p:grpSp>
        <p:nvGrpSpPr>
          <p:cNvPr id="264" name="Google Shape;264;p29"/>
          <p:cNvGrpSpPr/>
          <p:nvPr/>
        </p:nvGrpSpPr>
        <p:grpSpPr>
          <a:xfrm>
            <a:off x="376466" y="4388450"/>
            <a:ext cx="2466014" cy="461700"/>
            <a:chOff x="381406" y="4312250"/>
            <a:chExt cx="2466014" cy="461700"/>
          </a:xfrm>
        </p:grpSpPr>
        <p:sp>
          <p:nvSpPr>
            <p:cNvPr id="265" name="Google Shape;265;p29"/>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29"/>
            <p:cNvGrpSpPr/>
            <p:nvPr/>
          </p:nvGrpSpPr>
          <p:grpSpPr>
            <a:xfrm>
              <a:off x="381406" y="4312250"/>
              <a:ext cx="2466014" cy="461700"/>
              <a:chOff x="1482800" y="4464650"/>
              <a:chExt cx="2466014" cy="461700"/>
            </a:xfrm>
          </p:grpSpPr>
          <p:sp>
            <p:nvSpPr>
              <p:cNvPr id="267" name="Google Shape;267;p29"/>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268" name="Google Shape;268;p29"/>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269" name="Google Shape;269;p29"/>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270" name="Google Shape;270;p29"/>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271" name="Google Shape;271;p29"/>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272" name="Google Shape;272;p29"/>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273" name="Google Shape;273;p29"/>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sp>
        <p:nvSpPr>
          <p:cNvPr id="274" name="Google Shape;274;p29"/>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grpSp>
        <p:nvGrpSpPr>
          <p:cNvPr id="275" name="Google Shape;275;p29"/>
          <p:cNvGrpSpPr/>
          <p:nvPr/>
        </p:nvGrpSpPr>
        <p:grpSpPr>
          <a:xfrm>
            <a:off x="645800" y="2016750"/>
            <a:ext cx="1863000" cy="2422175"/>
            <a:chOff x="874400" y="2016750"/>
            <a:chExt cx="1863000" cy="2422175"/>
          </a:xfrm>
        </p:grpSpPr>
        <p:sp>
          <p:nvSpPr>
            <p:cNvPr id="276" name="Google Shape;276;p29"/>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277" name="Google Shape;277;p29"/>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278" name="Google Shape;278;p29"/>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279" name="Google Shape;279;p29"/>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280" name="Google Shape;280;p29"/>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cxnSp>
          <p:nvCxnSpPr>
            <p:cNvPr id="281" name="Google Shape;281;p29"/>
            <p:cNvCxnSpPr>
              <a:stCxn id="265" idx="0"/>
              <a:endCxn id="280"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grpSp>
      <p:grpSp>
        <p:nvGrpSpPr>
          <p:cNvPr id="282" name="Google Shape;282;p29"/>
          <p:cNvGrpSpPr/>
          <p:nvPr/>
        </p:nvGrpSpPr>
        <p:grpSpPr>
          <a:xfrm>
            <a:off x="3032200" y="3435200"/>
            <a:ext cx="5759700" cy="613374"/>
            <a:chOff x="3032200" y="3435200"/>
            <a:chExt cx="5759700" cy="613374"/>
          </a:xfrm>
        </p:grpSpPr>
        <p:grpSp>
          <p:nvGrpSpPr>
            <p:cNvPr id="283" name="Google Shape;283;p29"/>
            <p:cNvGrpSpPr/>
            <p:nvPr/>
          </p:nvGrpSpPr>
          <p:grpSpPr>
            <a:xfrm>
              <a:off x="3032200" y="3435200"/>
              <a:ext cx="5759700" cy="613374"/>
              <a:chOff x="3489400" y="3435200"/>
              <a:chExt cx="5759700" cy="613374"/>
            </a:xfrm>
          </p:grpSpPr>
          <p:pic>
            <p:nvPicPr>
              <p:cNvPr descr="\text{Att}_i=\frac{\text{softmax}(\mathbf{Q}_i\mathbf{K}_i^{\top})}{\sqrt{d_k}}\mathbf{V}_i" id="284" name="Google Shape;284;p29"/>
              <p:cNvPicPr preferRelativeResize="0"/>
              <p:nvPr/>
            </p:nvPicPr>
            <p:blipFill>
              <a:blip r:embed="rId9">
                <a:alphaModFix/>
              </a:blip>
              <a:stretch>
                <a:fillRect/>
              </a:stretch>
            </p:blipFill>
            <p:spPr>
              <a:xfrm>
                <a:off x="4358975" y="3727671"/>
                <a:ext cx="1461300" cy="320903"/>
              </a:xfrm>
              <a:prstGeom prst="rect">
                <a:avLst/>
              </a:prstGeom>
              <a:noFill/>
              <a:ln>
                <a:noFill/>
              </a:ln>
            </p:spPr>
          </p:pic>
          <p:sp>
            <p:nvSpPr>
              <p:cNvPr id="285" name="Google Shape;285;p29"/>
              <p:cNvSpPr txBox="1"/>
              <p:nvPr/>
            </p:nvSpPr>
            <p:spPr>
              <a:xfrm>
                <a:off x="3489400" y="3435200"/>
                <a:ext cx="575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Once we got     number of Q, K, V, we calculate the attention using this simple formula:</a:t>
                </a:r>
                <a:endParaRPr sz="900">
                  <a:solidFill>
                    <a:schemeClr val="dk1"/>
                  </a:solidFill>
                  <a:latin typeface="Open Sans"/>
                  <a:ea typeface="Open Sans"/>
                  <a:cs typeface="Open Sans"/>
                  <a:sym typeface="Open Sans"/>
                </a:endParaRPr>
              </a:p>
            </p:txBody>
          </p:sp>
        </p:grpSp>
        <p:pic>
          <p:nvPicPr>
            <p:cNvPr descr="h" id="286" name="Google Shape;286;p29"/>
            <p:cNvPicPr preferRelativeResize="0"/>
            <p:nvPr/>
          </p:nvPicPr>
          <p:blipFill>
            <a:blip r:embed="rId10">
              <a:alphaModFix/>
            </a:blip>
            <a:stretch>
              <a:fillRect/>
            </a:stretch>
          </p:blipFill>
          <p:spPr>
            <a:xfrm>
              <a:off x="3815750" y="3534032"/>
              <a:ext cx="78825" cy="113525"/>
            </a:xfrm>
            <a:prstGeom prst="rect">
              <a:avLst/>
            </a:prstGeom>
            <a:noFill/>
            <a:ln>
              <a:noFill/>
            </a:ln>
          </p:spPr>
        </p:pic>
      </p:grpSp>
      <p:grpSp>
        <p:nvGrpSpPr>
          <p:cNvPr id="287" name="Google Shape;287;p29"/>
          <p:cNvGrpSpPr/>
          <p:nvPr/>
        </p:nvGrpSpPr>
        <p:grpSpPr>
          <a:xfrm>
            <a:off x="2961750" y="2087368"/>
            <a:ext cx="5516100" cy="1274205"/>
            <a:chOff x="2961750" y="2087368"/>
            <a:chExt cx="5516100" cy="1274205"/>
          </a:xfrm>
        </p:grpSpPr>
        <p:grpSp>
          <p:nvGrpSpPr>
            <p:cNvPr id="288" name="Google Shape;288;p29"/>
            <p:cNvGrpSpPr/>
            <p:nvPr/>
          </p:nvGrpSpPr>
          <p:grpSpPr>
            <a:xfrm>
              <a:off x="2961750" y="2087368"/>
              <a:ext cx="5516100" cy="1274205"/>
              <a:chOff x="3190350" y="2392168"/>
              <a:chExt cx="5516100" cy="1274205"/>
            </a:xfrm>
          </p:grpSpPr>
          <p:pic>
            <p:nvPicPr>
              <p:cNvPr descr="\mathbf{Q}_1=\mathbf{X}\mathbf{W}_{q1};\quad\mathbf{Q}_2=\mathbf{X}\mathbf{W}_{q2};\quad\mathbf{Q}_3=\mathbf{X}\mathbf{W}_{q3} \in \mathbb{R}^{T \times d_k}" id="289" name="Google Shape;289;p29"/>
              <p:cNvPicPr preferRelativeResize="0"/>
              <p:nvPr/>
            </p:nvPicPr>
            <p:blipFill>
              <a:blip r:embed="rId11">
                <a:alphaModFix/>
              </a:blip>
              <a:stretch>
                <a:fillRect/>
              </a:stretch>
            </p:blipFill>
            <p:spPr>
              <a:xfrm>
                <a:off x="4201271" y="2980397"/>
                <a:ext cx="2765449" cy="144103"/>
              </a:xfrm>
              <a:prstGeom prst="rect">
                <a:avLst/>
              </a:prstGeom>
              <a:noFill/>
              <a:ln>
                <a:noFill/>
              </a:ln>
            </p:spPr>
          </p:pic>
          <p:pic>
            <p:nvPicPr>
              <p:cNvPr descr="\mathbf{K}_1=\mathbf{X}\mathbf{W}_{k1};\quad\mathbf{K}_2=\mathbf{X}\mathbf{W}_{k2};\quad\mathbf{K}_3=\mathbf{X}\mathbf{W}_{k3} \in \mathbb{R}^{T \times d_k}" id="290" name="Google Shape;290;p29"/>
              <p:cNvPicPr preferRelativeResize="0"/>
              <p:nvPr/>
            </p:nvPicPr>
            <p:blipFill>
              <a:blip r:embed="rId12">
                <a:alphaModFix/>
              </a:blip>
              <a:stretch>
                <a:fillRect/>
              </a:stretch>
            </p:blipFill>
            <p:spPr>
              <a:xfrm>
                <a:off x="4195850" y="3167500"/>
                <a:ext cx="2765450" cy="132375"/>
              </a:xfrm>
              <a:prstGeom prst="rect">
                <a:avLst/>
              </a:prstGeom>
              <a:noFill/>
              <a:ln>
                <a:noFill/>
              </a:ln>
            </p:spPr>
          </p:pic>
          <p:pic>
            <p:nvPicPr>
              <p:cNvPr descr="\mathbf{V}_1=\mathbf{X}\mathbf{W}_{v1};\quad\mathbf{V}_2=\mathbf{X}\mathbf{W}_{v2};\quad\mathbf{V}_3=\mathbf{X}\mathbf{W}_{v3} \in \mathbb{R}^{T \times d_k}" id="291" name="Google Shape;291;p29"/>
              <p:cNvPicPr preferRelativeResize="0"/>
              <p:nvPr/>
            </p:nvPicPr>
            <p:blipFill>
              <a:blip r:embed="rId13">
                <a:alphaModFix/>
              </a:blip>
              <a:stretch>
                <a:fillRect/>
              </a:stretch>
            </p:blipFill>
            <p:spPr>
              <a:xfrm>
                <a:off x="4194510" y="3339725"/>
                <a:ext cx="2765451" cy="133350"/>
              </a:xfrm>
              <a:prstGeom prst="rect">
                <a:avLst/>
              </a:prstGeom>
              <a:noFill/>
              <a:ln>
                <a:noFill/>
              </a:ln>
            </p:spPr>
          </p:pic>
          <p:pic>
            <p:nvPicPr>
              <p:cNvPr descr="\mathbf{W}_{qi} \in  \mathbb{R}^{d \times d_k}; \mathbf{W}_{ki} \in  \mathbb{R}^{d \times d_k}; \mathbf{W}_{vi} \in  \mathbb{R}^{d \times d_k}; d_k = d / \text{heads}" id="292" name="Google Shape;292;p29"/>
              <p:cNvPicPr preferRelativeResize="0"/>
              <p:nvPr/>
            </p:nvPicPr>
            <p:blipFill>
              <a:blip r:embed="rId14">
                <a:alphaModFix/>
              </a:blip>
              <a:stretch>
                <a:fillRect/>
              </a:stretch>
            </p:blipFill>
            <p:spPr>
              <a:xfrm>
                <a:off x="4180376" y="3518224"/>
                <a:ext cx="2963000" cy="148150"/>
              </a:xfrm>
              <a:prstGeom prst="rect">
                <a:avLst/>
              </a:prstGeom>
              <a:noFill/>
              <a:ln>
                <a:noFill/>
              </a:ln>
            </p:spPr>
          </p:pic>
          <p:sp>
            <p:nvSpPr>
              <p:cNvPr id="293" name="Google Shape;293;p29"/>
              <p:cNvSpPr txBox="1"/>
              <p:nvPr/>
            </p:nvSpPr>
            <p:spPr>
              <a:xfrm>
                <a:off x="3190350" y="2392168"/>
                <a:ext cx="5516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Open Sans"/>
                    <a:ea typeface="Open Sans"/>
                    <a:cs typeface="Open Sans"/>
                    <a:sym typeface="Open Sans"/>
                  </a:rPr>
                  <a:t>Anyhow, authors of the Transformers paper claimed that it is beneficial to create different versions of Q, K, V so that the model can capture various forms of attention useful for decoding. Thus, let’s say we want 3 versions (a.k.a. </a:t>
                </a:r>
                <a:r>
                  <a:rPr lang="en" sz="900">
                    <a:solidFill>
                      <a:schemeClr val="dk1"/>
                    </a:solidFill>
                    <a:latin typeface="Open Sans"/>
                    <a:ea typeface="Open Sans"/>
                    <a:cs typeface="Open Sans"/>
                    <a:sym typeface="Open Sans"/>
                  </a:rPr>
                  <a:t>h</a:t>
                </a:r>
                <a:r>
                  <a:rPr lang="en" sz="900">
                    <a:solidFill>
                      <a:schemeClr val="dk1"/>
                    </a:solidFill>
                    <a:latin typeface="Open Sans"/>
                    <a:ea typeface="Open Sans"/>
                    <a:cs typeface="Open Sans"/>
                    <a:sym typeface="Open Sans"/>
                  </a:rPr>
                  <a:t>eads =     ) (in the paper, they use 8 heads), we do like this:</a:t>
                </a:r>
                <a:endParaRPr sz="900">
                  <a:solidFill>
                    <a:schemeClr val="dk1"/>
                  </a:solidFill>
                  <a:latin typeface="Open Sans"/>
                  <a:ea typeface="Open Sans"/>
                  <a:cs typeface="Open Sans"/>
                  <a:sym typeface="Open Sans"/>
                </a:endParaRPr>
              </a:p>
            </p:txBody>
          </p:sp>
        </p:grpSp>
        <p:pic>
          <p:nvPicPr>
            <p:cNvPr descr="h" id="294" name="Google Shape;294;p29"/>
            <p:cNvPicPr preferRelativeResize="0"/>
            <p:nvPr/>
          </p:nvPicPr>
          <p:blipFill>
            <a:blip r:embed="rId10">
              <a:alphaModFix/>
            </a:blip>
            <a:stretch>
              <a:fillRect/>
            </a:stretch>
          </p:blipFill>
          <p:spPr>
            <a:xfrm>
              <a:off x="5090150" y="2463632"/>
              <a:ext cx="78825" cy="11352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nvSpPr>
        <p:spPr>
          <a:xfrm>
            <a:off x="3265879" y="2855400"/>
            <a:ext cx="5669400" cy="7389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Difference between </a:t>
            </a:r>
            <a:r>
              <a:rPr b="1" lang="en" sz="900">
                <a:solidFill>
                  <a:schemeClr val="dk1"/>
                </a:solidFill>
                <a:latin typeface="Open Sans"/>
                <a:ea typeface="Open Sans"/>
                <a:cs typeface="Open Sans"/>
                <a:sym typeface="Open Sans"/>
              </a:rPr>
              <a:t>batch norm vs. layer norm:</a:t>
            </a:r>
            <a:r>
              <a:rPr lang="en" sz="900">
                <a:solidFill>
                  <a:schemeClr val="dk1"/>
                </a:solidFill>
                <a:latin typeface="Open Sans"/>
                <a:ea typeface="Open Sans"/>
                <a:cs typeface="Open Sans"/>
                <a:sym typeface="Open Sans"/>
              </a:rPr>
              <a:t> batchnorm normalizes </a:t>
            </a:r>
            <a:r>
              <a:rPr b="1" lang="en" sz="900">
                <a:solidFill>
                  <a:schemeClr val="dk1"/>
                </a:solidFill>
                <a:latin typeface="Open Sans"/>
                <a:ea typeface="Open Sans"/>
                <a:cs typeface="Open Sans"/>
                <a:sym typeface="Open Sans"/>
              </a:rPr>
              <a:t>across whole batch in each dimension,</a:t>
            </a:r>
            <a:r>
              <a:rPr lang="en" sz="900">
                <a:solidFill>
                  <a:schemeClr val="dk1"/>
                </a:solidFill>
                <a:latin typeface="Open Sans"/>
                <a:ea typeface="Open Sans"/>
                <a:cs typeface="Open Sans"/>
                <a:sym typeface="Open Sans"/>
              </a:rPr>
              <a:t> while layernorm normalizes </a:t>
            </a:r>
            <a:r>
              <a:rPr b="1" lang="en" sz="900">
                <a:solidFill>
                  <a:schemeClr val="dk1"/>
                </a:solidFill>
                <a:latin typeface="Open Sans"/>
                <a:ea typeface="Open Sans"/>
                <a:cs typeface="Open Sans"/>
                <a:sym typeface="Open Sans"/>
              </a:rPr>
              <a:t>across feature dimension</a:t>
            </a:r>
            <a:r>
              <a:rPr lang="en" sz="900">
                <a:solidFill>
                  <a:schemeClr val="dk1"/>
                </a:solidFill>
                <a:latin typeface="Open Sans"/>
                <a:ea typeface="Open Sans"/>
                <a:cs typeface="Open Sans"/>
                <a:sym typeface="Open Sans"/>
              </a:rPr>
              <a:t>, for </a:t>
            </a:r>
            <a:r>
              <a:rPr b="1" lang="en" sz="900">
                <a:solidFill>
                  <a:schemeClr val="dk1"/>
                </a:solidFill>
                <a:latin typeface="Open Sans"/>
                <a:ea typeface="Open Sans"/>
                <a:cs typeface="Open Sans"/>
                <a:sym typeface="Open Sans"/>
              </a:rPr>
              <a:t>each word independently of other words</a:t>
            </a:r>
            <a:r>
              <a:rPr lang="en" sz="900">
                <a:solidFill>
                  <a:schemeClr val="dk1"/>
                </a:solidFill>
                <a:latin typeface="Open Sans"/>
                <a:ea typeface="Open Sans"/>
                <a:cs typeface="Open Sans"/>
                <a:sym typeface="Open Sans"/>
              </a:rPr>
              <a:t>.  Read more: [Source: </a:t>
            </a:r>
            <a:r>
              <a:rPr lang="en" sz="900" u="sng">
                <a:solidFill>
                  <a:schemeClr val="hlink"/>
                </a:solidFill>
                <a:latin typeface="Open Sans"/>
                <a:ea typeface="Open Sans"/>
                <a:cs typeface="Open Sans"/>
                <a:sym typeface="Open Sans"/>
                <a:hlinkClick r:id="rId3"/>
              </a:rPr>
              <a:t>stackexchange</a:t>
            </a:r>
            <a:r>
              <a:rPr lang="en" sz="900">
                <a:solidFill>
                  <a:schemeClr val="dk1"/>
                </a:solidFill>
                <a:latin typeface="Open Sans"/>
                <a:ea typeface="Open Sans"/>
                <a:cs typeface="Open Sans"/>
                <a:sym typeface="Open Sans"/>
              </a:rPr>
              <a:t>] - Chaky can draw below.</a:t>
            </a:r>
            <a:endParaRPr sz="900">
              <a:solidFill>
                <a:schemeClr val="dk1"/>
              </a:solidFill>
              <a:latin typeface="Open Sans"/>
              <a:ea typeface="Open Sans"/>
              <a:cs typeface="Open Sans"/>
              <a:sym typeface="Open Sans"/>
            </a:endParaRPr>
          </a:p>
        </p:txBody>
      </p:sp>
      <p:sp>
        <p:nvSpPr>
          <p:cNvPr id="300" name="Google Shape;300;p30"/>
          <p:cNvSpPr txBox="1"/>
          <p:nvPr>
            <p:ph type="title"/>
          </p:nvPr>
        </p:nvSpPr>
        <p:spPr>
          <a:xfrm>
            <a:off x="152400" y="228600"/>
            <a:ext cx="8839200" cy="7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Transformers - Skip connection and layer norm</a:t>
            </a:r>
            <a:endParaRPr sz="2600"/>
          </a:p>
        </p:txBody>
      </p:sp>
      <p:pic>
        <p:nvPicPr>
          <p:cNvPr id="301" name="Google Shape;301;p30"/>
          <p:cNvPicPr preferRelativeResize="0"/>
          <p:nvPr/>
        </p:nvPicPr>
        <p:blipFill>
          <a:blip r:embed="rId4">
            <a:alphaModFix/>
          </a:blip>
          <a:stretch>
            <a:fillRect/>
          </a:stretch>
        </p:blipFill>
        <p:spPr>
          <a:xfrm>
            <a:off x="3110705" y="3792649"/>
            <a:ext cx="1461300" cy="837751"/>
          </a:xfrm>
          <a:prstGeom prst="rect">
            <a:avLst/>
          </a:prstGeom>
          <a:noFill/>
          <a:ln>
            <a:noFill/>
          </a:ln>
        </p:spPr>
      </p:pic>
      <p:grpSp>
        <p:nvGrpSpPr>
          <p:cNvPr id="302" name="Google Shape;302;p30"/>
          <p:cNvGrpSpPr/>
          <p:nvPr/>
        </p:nvGrpSpPr>
        <p:grpSpPr>
          <a:xfrm>
            <a:off x="3270850" y="953149"/>
            <a:ext cx="5631900" cy="323100"/>
            <a:chOff x="3423250" y="1046250"/>
            <a:chExt cx="5631900" cy="323100"/>
          </a:xfrm>
        </p:grpSpPr>
        <p:sp>
          <p:nvSpPr>
            <p:cNvPr id="303" name="Google Shape;303;p30"/>
            <p:cNvSpPr txBox="1"/>
            <p:nvPr/>
          </p:nvSpPr>
          <p:spPr>
            <a:xfrm>
              <a:off x="3423250" y="1046250"/>
              <a:ext cx="56319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be an individual (word) vector in the model</a:t>
              </a:r>
              <a:endParaRPr sz="900">
                <a:solidFill>
                  <a:schemeClr val="dk1"/>
                </a:solidFill>
                <a:latin typeface="Open Sans"/>
                <a:ea typeface="Open Sans"/>
                <a:cs typeface="Open Sans"/>
                <a:sym typeface="Open Sans"/>
              </a:endParaRPr>
            </a:p>
          </p:txBody>
        </p:sp>
        <p:pic>
          <p:nvPicPr>
            <p:cNvPr descr="\mathbf{x} \in \mathbb{R}^{d}" id="304" name="Google Shape;304;p30"/>
            <p:cNvPicPr preferRelativeResize="0"/>
            <p:nvPr/>
          </p:nvPicPr>
          <p:blipFill>
            <a:blip r:embed="rId5">
              <a:alphaModFix/>
            </a:blip>
            <a:stretch>
              <a:fillRect/>
            </a:stretch>
          </p:blipFill>
          <p:spPr>
            <a:xfrm>
              <a:off x="4654522" y="1135100"/>
              <a:ext cx="391975" cy="124350"/>
            </a:xfrm>
            <a:prstGeom prst="rect">
              <a:avLst/>
            </a:prstGeom>
            <a:noFill/>
            <a:ln>
              <a:noFill/>
            </a:ln>
          </p:spPr>
        </p:pic>
      </p:grpSp>
      <p:grpSp>
        <p:nvGrpSpPr>
          <p:cNvPr id="305" name="Google Shape;305;p30"/>
          <p:cNvGrpSpPr/>
          <p:nvPr/>
        </p:nvGrpSpPr>
        <p:grpSpPr>
          <a:xfrm>
            <a:off x="3274966" y="1143174"/>
            <a:ext cx="3222387" cy="474800"/>
            <a:chOff x="3427366" y="1248425"/>
            <a:chExt cx="3222387" cy="474800"/>
          </a:xfrm>
        </p:grpSpPr>
        <p:sp>
          <p:nvSpPr>
            <p:cNvPr id="306" name="Google Shape;306;p30"/>
            <p:cNvSpPr txBox="1"/>
            <p:nvPr/>
          </p:nvSpPr>
          <p:spPr>
            <a:xfrm>
              <a:off x="3427366" y="1248425"/>
              <a:ext cx="30000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be the mean</a:t>
              </a:r>
              <a:endParaRPr sz="900">
                <a:solidFill>
                  <a:schemeClr val="dk1"/>
                </a:solidFill>
                <a:latin typeface="Open Sans"/>
                <a:ea typeface="Open Sans"/>
                <a:cs typeface="Open Sans"/>
                <a:sym typeface="Open Sans"/>
              </a:endParaRPr>
            </a:p>
          </p:txBody>
        </p:sp>
        <p:pic>
          <p:nvPicPr>
            <p:cNvPr descr="\mu  = \frac{1}{d}\sum_{j=1}^{d}x_j; \quad \mu \in \mathbb{R}" id="307" name="Google Shape;307;p30"/>
            <p:cNvPicPr preferRelativeResize="0"/>
            <p:nvPr/>
          </p:nvPicPr>
          <p:blipFill>
            <a:blip r:embed="rId6">
              <a:alphaModFix/>
            </a:blip>
            <a:stretch>
              <a:fillRect/>
            </a:stretch>
          </p:blipFill>
          <p:spPr>
            <a:xfrm>
              <a:off x="5564525" y="1369350"/>
              <a:ext cx="1085227" cy="353875"/>
            </a:xfrm>
            <a:prstGeom prst="rect">
              <a:avLst/>
            </a:prstGeom>
            <a:noFill/>
            <a:ln>
              <a:noFill/>
            </a:ln>
          </p:spPr>
        </p:pic>
        <p:pic>
          <p:nvPicPr>
            <p:cNvPr descr="\mu" id="308" name="Google Shape;308;p30"/>
            <p:cNvPicPr preferRelativeResize="0"/>
            <p:nvPr/>
          </p:nvPicPr>
          <p:blipFill>
            <a:blip r:embed="rId7">
              <a:alphaModFix/>
            </a:blip>
            <a:stretch>
              <a:fillRect/>
            </a:stretch>
          </p:blipFill>
          <p:spPr>
            <a:xfrm>
              <a:off x="4649575" y="1372576"/>
              <a:ext cx="79075" cy="99574"/>
            </a:xfrm>
            <a:prstGeom prst="rect">
              <a:avLst/>
            </a:prstGeom>
            <a:noFill/>
            <a:ln>
              <a:noFill/>
            </a:ln>
          </p:spPr>
        </p:pic>
      </p:grpSp>
      <p:sp>
        <p:nvSpPr>
          <p:cNvPr id="309" name="Google Shape;309;p30"/>
          <p:cNvSpPr txBox="1"/>
          <p:nvPr/>
        </p:nvSpPr>
        <p:spPr>
          <a:xfrm>
            <a:off x="24450" y="976365"/>
            <a:ext cx="3959400" cy="10467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chemeClr val="dk1"/>
              </a:buClr>
              <a:buSzPts val="800"/>
              <a:buFont typeface="Open Sans"/>
              <a:buChar char="●"/>
            </a:pPr>
            <a:r>
              <a:rPr lang="en" sz="800">
                <a:solidFill>
                  <a:schemeClr val="dk1"/>
                </a:solidFill>
                <a:latin typeface="Open Sans"/>
                <a:ea typeface="Open Sans"/>
                <a:cs typeface="Open Sans"/>
                <a:sym typeface="Open Sans"/>
              </a:rPr>
              <a:t>After we perform the multi-head attention, we add the output with the original input (i.e., X) through </a:t>
            </a:r>
            <a:r>
              <a:rPr b="1" lang="en" sz="800">
                <a:solidFill>
                  <a:schemeClr val="dk1"/>
                </a:solidFill>
                <a:latin typeface="Open Sans"/>
                <a:ea typeface="Open Sans"/>
                <a:cs typeface="Open Sans"/>
                <a:sym typeface="Open Sans"/>
              </a:rPr>
              <a:t>skip connection</a:t>
            </a:r>
            <a:endParaRPr b="1" sz="800">
              <a:solidFill>
                <a:schemeClr val="dk1"/>
              </a:solidFill>
              <a:latin typeface="Open Sans"/>
              <a:ea typeface="Open Sans"/>
              <a:cs typeface="Open Sans"/>
              <a:sym typeface="Open Sans"/>
            </a:endParaRPr>
          </a:p>
          <a:p>
            <a:pPr indent="-279400" lvl="1" marL="914400" rtl="0" algn="l">
              <a:spcBef>
                <a:spcPts val="0"/>
              </a:spcBef>
              <a:spcAft>
                <a:spcPts val="0"/>
              </a:spcAft>
              <a:buClr>
                <a:schemeClr val="dk1"/>
              </a:buClr>
              <a:buSzPts val="800"/>
              <a:buFont typeface="Open Sans"/>
              <a:buChar char="○"/>
            </a:pPr>
            <a:r>
              <a:rPr lang="en" sz="800">
                <a:solidFill>
                  <a:schemeClr val="dk1"/>
                </a:solidFill>
                <a:latin typeface="Open Sans"/>
                <a:ea typeface="Open Sans"/>
                <a:cs typeface="Open Sans"/>
                <a:sym typeface="Open Sans"/>
              </a:rPr>
              <a:t>Skip connection helps with training especially in a very deep network</a:t>
            </a:r>
            <a:endParaRPr sz="800">
              <a:solidFill>
                <a:schemeClr val="dk1"/>
              </a:solidFill>
              <a:latin typeface="Open Sans"/>
              <a:ea typeface="Open Sans"/>
              <a:cs typeface="Open Sans"/>
              <a:sym typeface="Open Sans"/>
            </a:endParaRPr>
          </a:p>
          <a:p>
            <a:pPr indent="-279400" lvl="0" marL="457200" rtl="0" algn="l">
              <a:spcBef>
                <a:spcPts val="0"/>
              </a:spcBef>
              <a:spcAft>
                <a:spcPts val="0"/>
              </a:spcAft>
              <a:buClr>
                <a:schemeClr val="dk1"/>
              </a:buClr>
              <a:buSzPts val="800"/>
              <a:buFont typeface="Open Sans"/>
              <a:buChar char="●"/>
            </a:pPr>
            <a:r>
              <a:rPr lang="en" sz="800">
                <a:solidFill>
                  <a:schemeClr val="dk1"/>
                </a:solidFill>
                <a:latin typeface="Open Sans"/>
                <a:ea typeface="Open Sans"/>
                <a:cs typeface="Open Sans"/>
                <a:sym typeface="Open Sans"/>
              </a:rPr>
              <a:t>We then perform </a:t>
            </a:r>
            <a:r>
              <a:rPr b="1" lang="en" sz="800">
                <a:solidFill>
                  <a:schemeClr val="dk1"/>
                </a:solidFill>
                <a:latin typeface="Open Sans"/>
                <a:ea typeface="Open Sans"/>
                <a:cs typeface="Open Sans"/>
                <a:sym typeface="Open Sans"/>
              </a:rPr>
              <a:t>layer normalization</a:t>
            </a:r>
            <a:endParaRPr b="1" sz="800">
              <a:solidFill>
                <a:schemeClr val="dk1"/>
              </a:solidFill>
              <a:latin typeface="Open Sans"/>
              <a:ea typeface="Open Sans"/>
              <a:cs typeface="Open Sans"/>
              <a:sym typeface="Open Sans"/>
            </a:endParaRPr>
          </a:p>
          <a:p>
            <a:pPr indent="-279400" lvl="1" marL="914400" rtl="0" algn="l">
              <a:spcBef>
                <a:spcPts val="0"/>
              </a:spcBef>
              <a:spcAft>
                <a:spcPts val="0"/>
              </a:spcAft>
              <a:buClr>
                <a:schemeClr val="dk1"/>
              </a:buClr>
              <a:buSzPts val="800"/>
              <a:buFont typeface="Open Sans"/>
              <a:buChar char="○"/>
            </a:pPr>
            <a:r>
              <a:rPr lang="en" sz="800">
                <a:solidFill>
                  <a:schemeClr val="dk1"/>
                </a:solidFill>
                <a:latin typeface="Open Sans"/>
                <a:ea typeface="Open Sans"/>
                <a:cs typeface="Open Sans"/>
                <a:sym typeface="Open Sans"/>
              </a:rPr>
              <a:t>Helps model train faster by cutting down on uninformative variation </a:t>
            </a:r>
            <a:r>
              <a:rPr b="1" lang="en" sz="800">
                <a:solidFill>
                  <a:schemeClr val="dk1"/>
                </a:solidFill>
                <a:latin typeface="Open Sans"/>
                <a:ea typeface="Open Sans"/>
                <a:cs typeface="Open Sans"/>
                <a:sym typeface="Open Sans"/>
              </a:rPr>
              <a:t>within each layer</a:t>
            </a:r>
            <a:endParaRPr sz="1300"/>
          </a:p>
        </p:txBody>
      </p:sp>
      <p:grpSp>
        <p:nvGrpSpPr>
          <p:cNvPr id="310" name="Google Shape;310;p30"/>
          <p:cNvGrpSpPr/>
          <p:nvPr/>
        </p:nvGrpSpPr>
        <p:grpSpPr>
          <a:xfrm>
            <a:off x="3274966" y="1536324"/>
            <a:ext cx="3592435" cy="548850"/>
            <a:chOff x="3427366" y="1587824"/>
            <a:chExt cx="3592435" cy="548850"/>
          </a:xfrm>
        </p:grpSpPr>
        <p:grpSp>
          <p:nvGrpSpPr>
            <p:cNvPr id="311" name="Google Shape;311;p30"/>
            <p:cNvGrpSpPr/>
            <p:nvPr/>
          </p:nvGrpSpPr>
          <p:grpSpPr>
            <a:xfrm>
              <a:off x="3427366" y="1587824"/>
              <a:ext cx="3592435" cy="548850"/>
              <a:chOff x="3427366" y="1248425"/>
              <a:chExt cx="3592435" cy="548850"/>
            </a:xfrm>
          </p:grpSpPr>
          <p:sp>
            <p:nvSpPr>
              <p:cNvPr id="312" name="Google Shape;312;p30"/>
              <p:cNvSpPr txBox="1"/>
              <p:nvPr/>
            </p:nvSpPr>
            <p:spPr>
              <a:xfrm>
                <a:off x="3427366" y="1248425"/>
                <a:ext cx="30000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be the std</a:t>
                </a:r>
                <a:endParaRPr sz="900">
                  <a:solidFill>
                    <a:schemeClr val="dk1"/>
                  </a:solidFill>
                  <a:latin typeface="Open Sans"/>
                  <a:ea typeface="Open Sans"/>
                  <a:cs typeface="Open Sans"/>
                  <a:sym typeface="Open Sans"/>
                </a:endParaRPr>
              </a:p>
            </p:txBody>
          </p:sp>
          <p:pic>
            <p:nvPicPr>
              <p:cNvPr descr="\sigma  = \sqrt{\frac{1}{d}\sum_{j=1}^{d}(x_j - \mu)^2}; \quad \sigma \in \mathbb{R}" id="313" name="Google Shape;313;p30"/>
              <p:cNvPicPr preferRelativeResize="0"/>
              <p:nvPr/>
            </p:nvPicPr>
            <p:blipFill>
              <a:blip r:embed="rId8">
                <a:alphaModFix/>
              </a:blip>
              <a:stretch>
                <a:fillRect/>
              </a:stretch>
            </p:blipFill>
            <p:spPr>
              <a:xfrm>
                <a:off x="5564525" y="1397075"/>
                <a:ext cx="1455275" cy="400200"/>
              </a:xfrm>
              <a:prstGeom prst="rect">
                <a:avLst/>
              </a:prstGeom>
              <a:noFill/>
              <a:ln>
                <a:noFill/>
              </a:ln>
            </p:spPr>
          </p:pic>
        </p:grpSp>
        <p:pic>
          <p:nvPicPr>
            <p:cNvPr descr="\sigma" id="314" name="Google Shape;314;p30"/>
            <p:cNvPicPr preferRelativeResize="0"/>
            <p:nvPr/>
          </p:nvPicPr>
          <p:blipFill>
            <a:blip r:embed="rId9">
              <a:alphaModFix/>
            </a:blip>
            <a:stretch>
              <a:fillRect/>
            </a:stretch>
          </p:blipFill>
          <p:spPr>
            <a:xfrm>
              <a:off x="4656035" y="1727665"/>
              <a:ext cx="79075" cy="64425"/>
            </a:xfrm>
            <a:prstGeom prst="rect">
              <a:avLst/>
            </a:prstGeom>
            <a:noFill/>
            <a:ln>
              <a:noFill/>
            </a:ln>
          </p:spPr>
        </p:pic>
      </p:grpSp>
      <p:grpSp>
        <p:nvGrpSpPr>
          <p:cNvPr id="315" name="Google Shape;315;p30"/>
          <p:cNvGrpSpPr/>
          <p:nvPr/>
        </p:nvGrpSpPr>
        <p:grpSpPr>
          <a:xfrm>
            <a:off x="3267545" y="2093149"/>
            <a:ext cx="5571600" cy="323100"/>
            <a:chOff x="3419945" y="2033850"/>
            <a:chExt cx="5571600" cy="323100"/>
          </a:xfrm>
        </p:grpSpPr>
        <p:sp>
          <p:nvSpPr>
            <p:cNvPr id="316" name="Google Shape;316;p30"/>
            <p:cNvSpPr txBox="1"/>
            <p:nvPr/>
          </p:nvSpPr>
          <p:spPr>
            <a:xfrm>
              <a:off x="3419945" y="2033850"/>
              <a:ext cx="55716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Let                    and                   be learned “gain” and “bias” parameters.  (optional)</a:t>
              </a:r>
              <a:endParaRPr sz="900">
                <a:solidFill>
                  <a:schemeClr val="dk1"/>
                </a:solidFill>
                <a:latin typeface="Open Sans"/>
                <a:ea typeface="Open Sans"/>
                <a:cs typeface="Open Sans"/>
                <a:sym typeface="Open Sans"/>
              </a:endParaRPr>
            </a:p>
          </p:txBody>
        </p:sp>
        <p:pic>
          <p:nvPicPr>
            <p:cNvPr descr="\gamma \in \mathbb{R}^{d}" id="317" name="Google Shape;317;p30"/>
            <p:cNvPicPr preferRelativeResize="0"/>
            <p:nvPr/>
          </p:nvPicPr>
          <p:blipFill>
            <a:blip r:embed="rId10">
              <a:alphaModFix/>
            </a:blip>
            <a:stretch>
              <a:fillRect/>
            </a:stretch>
          </p:blipFill>
          <p:spPr>
            <a:xfrm>
              <a:off x="4641194" y="2084881"/>
              <a:ext cx="472086" cy="181500"/>
            </a:xfrm>
            <a:prstGeom prst="rect">
              <a:avLst/>
            </a:prstGeom>
            <a:noFill/>
            <a:ln>
              <a:noFill/>
            </a:ln>
          </p:spPr>
        </p:pic>
        <p:pic>
          <p:nvPicPr>
            <p:cNvPr descr="\beta \in \mathbb{R}^{d}" id="318" name="Google Shape;318;p30"/>
            <p:cNvPicPr preferRelativeResize="0"/>
            <p:nvPr/>
          </p:nvPicPr>
          <p:blipFill>
            <a:blip r:embed="rId11">
              <a:alphaModFix/>
            </a:blip>
            <a:stretch>
              <a:fillRect/>
            </a:stretch>
          </p:blipFill>
          <p:spPr>
            <a:xfrm>
              <a:off x="5433451" y="2094761"/>
              <a:ext cx="436541" cy="163700"/>
            </a:xfrm>
            <a:prstGeom prst="rect">
              <a:avLst/>
            </a:prstGeom>
            <a:noFill/>
            <a:ln>
              <a:noFill/>
            </a:ln>
          </p:spPr>
        </p:pic>
      </p:grpSp>
      <p:grpSp>
        <p:nvGrpSpPr>
          <p:cNvPr id="319" name="Google Shape;319;p30"/>
          <p:cNvGrpSpPr/>
          <p:nvPr/>
        </p:nvGrpSpPr>
        <p:grpSpPr>
          <a:xfrm>
            <a:off x="3265900" y="2263849"/>
            <a:ext cx="3666066" cy="576295"/>
            <a:chOff x="3418300" y="2356950"/>
            <a:chExt cx="3666066" cy="576295"/>
          </a:xfrm>
        </p:grpSpPr>
        <p:sp>
          <p:nvSpPr>
            <p:cNvPr id="320" name="Google Shape;320;p30"/>
            <p:cNvSpPr txBox="1"/>
            <p:nvPr/>
          </p:nvSpPr>
          <p:spPr>
            <a:xfrm>
              <a:off x="3418300" y="2356950"/>
              <a:ext cx="3000000" cy="323100"/>
            </a:xfrm>
            <a:prstGeom prst="rect">
              <a:avLst/>
            </a:prstGeom>
            <a:noFill/>
            <a:ln>
              <a:noFill/>
            </a:ln>
          </p:spPr>
          <p:txBody>
            <a:bodyPr anchorCtr="0" anchor="t" bIns="91425" lIns="91425" spcFirstLastPara="1" rIns="91425" wrap="square" tIns="91425">
              <a:spAutoFit/>
            </a:bodyPr>
            <a:lstStyle/>
            <a:p>
              <a:pPr indent="-285750" lvl="1" marL="914400" rtl="0" algn="l">
                <a:spcBef>
                  <a:spcPts val="0"/>
                </a:spcBef>
                <a:spcAft>
                  <a:spcPts val="0"/>
                </a:spcAft>
                <a:buClr>
                  <a:schemeClr val="dk1"/>
                </a:buClr>
                <a:buSzPts val="900"/>
                <a:buFont typeface="Open Sans"/>
                <a:buChar char="○"/>
              </a:pPr>
              <a:r>
                <a:rPr lang="en" sz="900">
                  <a:solidFill>
                    <a:schemeClr val="dk1"/>
                  </a:solidFill>
                  <a:latin typeface="Open Sans"/>
                  <a:ea typeface="Open Sans"/>
                  <a:cs typeface="Open Sans"/>
                  <a:sym typeface="Open Sans"/>
                </a:rPr>
                <a:t>Then layer normalization computes</a:t>
              </a:r>
              <a:endParaRPr sz="900">
                <a:solidFill>
                  <a:schemeClr val="dk1"/>
                </a:solidFill>
                <a:latin typeface="Open Sans"/>
                <a:ea typeface="Open Sans"/>
                <a:cs typeface="Open Sans"/>
                <a:sym typeface="Open Sans"/>
              </a:endParaRPr>
            </a:p>
          </p:txBody>
        </p:sp>
        <p:pic>
          <p:nvPicPr>
            <p:cNvPr descr="\text{output}=\frac{\mathbf{x}-\mu}{\sqrt{\sigma}+\epsilon} * \gamma + \beta" id="321" name="Google Shape;321;p30"/>
            <p:cNvPicPr preferRelativeResize="0"/>
            <p:nvPr/>
          </p:nvPicPr>
          <p:blipFill>
            <a:blip r:embed="rId12">
              <a:alphaModFix/>
            </a:blip>
            <a:stretch>
              <a:fillRect/>
            </a:stretch>
          </p:blipFill>
          <p:spPr>
            <a:xfrm>
              <a:off x="5556105" y="2640745"/>
              <a:ext cx="1528262" cy="292500"/>
            </a:xfrm>
            <a:prstGeom prst="rect">
              <a:avLst/>
            </a:prstGeom>
            <a:noFill/>
            <a:ln>
              <a:noFill/>
            </a:ln>
          </p:spPr>
        </p:pic>
      </p:grpSp>
      <p:grpSp>
        <p:nvGrpSpPr>
          <p:cNvPr id="322" name="Google Shape;322;p30"/>
          <p:cNvGrpSpPr/>
          <p:nvPr/>
        </p:nvGrpSpPr>
        <p:grpSpPr>
          <a:xfrm>
            <a:off x="645800" y="2016750"/>
            <a:ext cx="1863000" cy="2422175"/>
            <a:chOff x="874400" y="2016750"/>
            <a:chExt cx="1863000" cy="2422175"/>
          </a:xfrm>
        </p:grpSpPr>
        <p:sp>
          <p:nvSpPr>
            <p:cNvPr id="323" name="Google Shape;323;p30"/>
            <p:cNvSpPr/>
            <p:nvPr/>
          </p:nvSpPr>
          <p:spPr>
            <a:xfrm>
              <a:off x="874400" y="2016750"/>
              <a:ext cx="1863000" cy="22071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324" name="Google Shape;324;p30"/>
            <p:cNvSpPr txBox="1"/>
            <p:nvPr/>
          </p:nvSpPr>
          <p:spPr>
            <a:xfrm>
              <a:off x="1167262" y="3822471"/>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sp>
          <p:nvSpPr>
            <p:cNvPr id="325" name="Google Shape;325;p30"/>
            <p:cNvSpPr txBox="1"/>
            <p:nvPr/>
          </p:nvSpPr>
          <p:spPr>
            <a:xfrm>
              <a:off x="1704561" y="3825900"/>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
          <p:nvSpPr>
            <p:cNvPr id="326" name="Google Shape;326;p30"/>
            <p:cNvSpPr txBox="1"/>
            <p:nvPr/>
          </p:nvSpPr>
          <p:spPr>
            <a:xfrm>
              <a:off x="2249332" y="3841399"/>
              <a:ext cx="25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sp>
          <p:nvSpPr>
            <p:cNvPr id="327" name="Google Shape;327;p30"/>
            <p:cNvSpPr/>
            <p:nvPr/>
          </p:nvSpPr>
          <p:spPr>
            <a:xfrm>
              <a:off x="1136461" y="3790561"/>
              <a:ext cx="1426500" cy="26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Multi-Head Attention</a:t>
              </a:r>
              <a:endParaRPr sz="700">
                <a:latin typeface="Open Sans"/>
                <a:ea typeface="Open Sans"/>
                <a:cs typeface="Open Sans"/>
                <a:sym typeface="Open Sans"/>
              </a:endParaRPr>
            </a:p>
          </p:txBody>
        </p:sp>
        <p:sp>
          <p:nvSpPr>
            <p:cNvPr id="328" name="Google Shape;328;p30"/>
            <p:cNvSpPr/>
            <p:nvPr/>
          </p:nvSpPr>
          <p:spPr>
            <a:xfrm>
              <a:off x="1136461" y="3477768"/>
              <a:ext cx="1426500" cy="265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Open Sans"/>
                  <a:ea typeface="Open Sans"/>
                  <a:cs typeface="Open Sans"/>
                  <a:sym typeface="Open Sans"/>
                </a:rPr>
                <a:t>Add &amp; Layer Norm</a:t>
              </a:r>
              <a:endParaRPr sz="700">
                <a:latin typeface="Open Sans"/>
                <a:ea typeface="Open Sans"/>
                <a:cs typeface="Open Sans"/>
                <a:sym typeface="Open Sans"/>
              </a:endParaRPr>
            </a:p>
          </p:txBody>
        </p:sp>
        <p:cxnSp>
          <p:nvCxnSpPr>
            <p:cNvPr id="329" name="Google Shape;329;p30"/>
            <p:cNvCxnSpPr>
              <a:stCxn id="330" idx="0"/>
              <a:endCxn id="327" idx="2"/>
            </p:cNvCxnSpPr>
            <p:nvPr/>
          </p:nvCxnSpPr>
          <p:spPr>
            <a:xfrm rot="10800000">
              <a:off x="1849830" y="4055825"/>
              <a:ext cx="1500" cy="383100"/>
            </a:xfrm>
            <a:prstGeom prst="straightConnector1">
              <a:avLst/>
            </a:prstGeom>
            <a:noFill/>
            <a:ln cap="flat" cmpd="sng" w="9525">
              <a:solidFill>
                <a:schemeClr val="dk1"/>
              </a:solidFill>
              <a:prstDash val="solid"/>
              <a:round/>
              <a:headEnd len="med" w="med" type="none"/>
              <a:tailEnd len="med" w="med" type="triangle"/>
            </a:ln>
          </p:spPr>
        </p:cxnSp>
      </p:grpSp>
      <p:grpSp>
        <p:nvGrpSpPr>
          <p:cNvPr id="331" name="Google Shape;331;p30"/>
          <p:cNvGrpSpPr/>
          <p:nvPr/>
        </p:nvGrpSpPr>
        <p:grpSpPr>
          <a:xfrm>
            <a:off x="376466" y="4388450"/>
            <a:ext cx="2466014" cy="461700"/>
            <a:chOff x="381406" y="4312250"/>
            <a:chExt cx="2466014" cy="461700"/>
          </a:xfrm>
        </p:grpSpPr>
        <p:sp>
          <p:nvSpPr>
            <p:cNvPr id="330" name="Google Shape;330;p30"/>
            <p:cNvSpPr/>
            <p:nvPr/>
          </p:nvSpPr>
          <p:spPr>
            <a:xfrm>
              <a:off x="449420" y="4362725"/>
              <a:ext cx="2356500" cy="36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30"/>
            <p:cNvGrpSpPr/>
            <p:nvPr/>
          </p:nvGrpSpPr>
          <p:grpSpPr>
            <a:xfrm>
              <a:off x="381406" y="4312250"/>
              <a:ext cx="2466014" cy="461700"/>
              <a:chOff x="1482800" y="4464650"/>
              <a:chExt cx="2466014" cy="461700"/>
            </a:xfrm>
          </p:grpSpPr>
          <p:sp>
            <p:nvSpPr>
              <p:cNvPr id="333" name="Google Shape;333;p30"/>
              <p:cNvSpPr txBox="1"/>
              <p:nvPr/>
            </p:nvSpPr>
            <p:spPr>
              <a:xfrm>
                <a:off x="1482800" y="4506725"/>
                <a:ext cx="1159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latin typeface="Open Sans"/>
                    <a:ea typeface="Open Sans"/>
                    <a:cs typeface="Open Sans"/>
                    <a:sym typeface="Open Sans"/>
                  </a:rPr>
                  <a:t>Input</a:t>
                </a:r>
                <a:r>
                  <a:rPr lang="en" sz="600">
                    <a:latin typeface="Open Sans"/>
                    <a:ea typeface="Open Sans"/>
                    <a:cs typeface="Open Sans"/>
                    <a:sym typeface="Open Sans"/>
                  </a:rPr>
                  <a:t> word embeddings </a:t>
                </a:r>
                <a:endParaRPr sz="600">
                  <a:latin typeface="Open Sans"/>
                  <a:ea typeface="Open Sans"/>
                  <a:cs typeface="Open Sans"/>
                  <a:sym typeface="Open Sans"/>
                </a:endParaRPr>
              </a:p>
            </p:txBody>
          </p:sp>
          <p:sp>
            <p:nvSpPr>
              <p:cNvPr id="334" name="Google Shape;334;p30"/>
              <p:cNvSpPr txBox="1"/>
              <p:nvPr/>
            </p:nvSpPr>
            <p:spPr>
              <a:xfrm>
                <a:off x="2693314" y="4464650"/>
                <a:ext cx="125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Open Sans"/>
                    <a:ea typeface="Open Sans"/>
                    <a:cs typeface="Open Sans"/>
                    <a:sym typeface="Open Sans"/>
                  </a:rPr>
                  <a:t>Positional embeddings </a:t>
                </a:r>
                <a:endParaRPr sz="600">
                  <a:latin typeface="Open Sans"/>
                  <a:ea typeface="Open Sans"/>
                  <a:cs typeface="Open Sans"/>
                  <a:sym typeface="Open Sans"/>
                </a:endParaRPr>
              </a:p>
              <a:p>
                <a:pPr indent="0" lvl="0" marL="0" rtl="0" algn="ctr">
                  <a:spcBef>
                    <a:spcPts val="0"/>
                  </a:spcBef>
                  <a:spcAft>
                    <a:spcPts val="0"/>
                  </a:spcAft>
                  <a:buNone/>
                </a:pPr>
                <a:r>
                  <a:rPr lang="en" sz="600">
                    <a:latin typeface="Open Sans"/>
                    <a:ea typeface="Open Sans"/>
                    <a:cs typeface="Open Sans"/>
                    <a:sym typeface="Open Sans"/>
                  </a:rPr>
                  <a:t>(exact same shape as word embeddings)</a:t>
                </a:r>
                <a:endParaRPr sz="600">
                  <a:latin typeface="Open Sans"/>
                  <a:ea typeface="Open Sans"/>
                  <a:cs typeface="Open Sans"/>
                  <a:sym typeface="Open Sans"/>
                </a:endParaRPr>
              </a:p>
            </p:txBody>
          </p:sp>
        </p:grpSp>
      </p:grpSp>
      <p:sp>
        <p:nvSpPr>
          <p:cNvPr id="335" name="Google Shape;335;p30"/>
          <p:cNvSpPr txBox="1"/>
          <p:nvPr/>
        </p:nvSpPr>
        <p:spPr>
          <a:xfrm>
            <a:off x="1443870" y="4382098"/>
            <a:ext cx="1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t>
            </a:r>
            <a:endParaRPr>
              <a:latin typeface="Open Sans"/>
              <a:ea typeface="Open Sans"/>
              <a:cs typeface="Open Sans"/>
              <a:sym typeface="Open Sans"/>
            </a:endParaRPr>
          </a:p>
        </p:txBody>
      </p:sp>
      <p:sp>
        <p:nvSpPr>
          <p:cNvPr id="336" name="Google Shape;336;p30"/>
          <p:cNvSpPr txBox="1"/>
          <p:nvPr/>
        </p:nvSpPr>
        <p:spPr>
          <a:xfrm>
            <a:off x="1052773" y="3957676"/>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Q</a:t>
            </a:r>
            <a:endParaRPr b="1" sz="900">
              <a:latin typeface="Open Sans"/>
              <a:ea typeface="Open Sans"/>
              <a:cs typeface="Open Sans"/>
              <a:sym typeface="Open Sans"/>
            </a:endParaRPr>
          </a:p>
        </p:txBody>
      </p:sp>
      <p:cxnSp>
        <p:nvCxnSpPr>
          <p:cNvPr id="337" name="Google Shape;337;p30"/>
          <p:cNvCxnSpPr/>
          <p:nvPr/>
        </p:nvCxnSpPr>
        <p:spPr>
          <a:xfrm rot="10800000">
            <a:off x="1271888" y="4059929"/>
            <a:ext cx="359400" cy="141600"/>
          </a:xfrm>
          <a:prstGeom prst="bentConnector3">
            <a:avLst>
              <a:gd fmla="val 99115" name="adj1"/>
            </a:avLst>
          </a:prstGeom>
          <a:noFill/>
          <a:ln cap="flat" cmpd="sng" w="9525">
            <a:solidFill>
              <a:schemeClr val="dk1"/>
            </a:solidFill>
            <a:prstDash val="solid"/>
            <a:round/>
            <a:headEnd len="med" w="med" type="none"/>
            <a:tailEnd len="med" w="med" type="triangle"/>
          </a:ln>
        </p:spPr>
      </p:cxnSp>
      <p:sp>
        <p:nvSpPr>
          <p:cNvPr id="338" name="Google Shape;338;p30"/>
          <p:cNvSpPr txBox="1"/>
          <p:nvPr/>
        </p:nvSpPr>
        <p:spPr>
          <a:xfrm>
            <a:off x="1782072" y="3980125"/>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V</a:t>
            </a:r>
            <a:endParaRPr b="1" sz="900">
              <a:latin typeface="Open Sans"/>
              <a:ea typeface="Open Sans"/>
              <a:cs typeface="Open Sans"/>
              <a:sym typeface="Open Sans"/>
            </a:endParaRPr>
          </a:p>
        </p:txBody>
      </p:sp>
      <p:cxnSp>
        <p:nvCxnSpPr>
          <p:cNvPr id="339" name="Google Shape;339;p30"/>
          <p:cNvCxnSpPr/>
          <p:nvPr/>
        </p:nvCxnSpPr>
        <p:spPr>
          <a:xfrm flipH="1" rot="10800000">
            <a:off x="1629228" y="4068741"/>
            <a:ext cx="363300" cy="136500"/>
          </a:xfrm>
          <a:prstGeom prst="bentConnector3">
            <a:avLst>
              <a:gd fmla="val 100857" name="adj1"/>
            </a:avLst>
          </a:prstGeom>
          <a:noFill/>
          <a:ln cap="flat" cmpd="sng" w="9525">
            <a:solidFill>
              <a:schemeClr val="dk1"/>
            </a:solidFill>
            <a:prstDash val="solid"/>
            <a:round/>
            <a:headEnd len="med" w="med" type="none"/>
            <a:tailEnd len="med" w="med" type="triangle"/>
          </a:ln>
        </p:spPr>
      </p:cxnSp>
      <p:cxnSp>
        <p:nvCxnSpPr>
          <p:cNvPr id="340" name="Google Shape;340;p30"/>
          <p:cNvCxnSpPr/>
          <p:nvPr/>
        </p:nvCxnSpPr>
        <p:spPr>
          <a:xfrm>
            <a:off x="894620" y="3612929"/>
            <a:ext cx="720000" cy="645000"/>
          </a:xfrm>
          <a:prstGeom prst="bentConnector3">
            <a:avLst>
              <a:gd fmla="val -18594" name="adj1"/>
            </a:avLst>
          </a:prstGeom>
          <a:noFill/>
          <a:ln cap="flat" cmpd="sng" w="9525">
            <a:solidFill>
              <a:schemeClr val="dk1"/>
            </a:solidFill>
            <a:prstDash val="solid"/>
            <a:round/>
            <a:headEnd len="med" w="med" type="triangle"/>
            <a:tailEnd len="med" w="med" type="none"/>
          </a:ln>
        </p:spPr>
      </p:cxnSp>
      <p:sp>
        <p:nvSpPr>
          <p:cNvPr id="341" name="Google Shape;341;p30"/>
          <p:cNvSpPr txBox="1"/>
          <p:nvPr/>
        </p:nvSpPr>
        <p:spPr>
          <a:xfrm>
            <a:off x="809672" y="4190900"/>
            <a:ext cx="9771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a:ea typeface="Open Sans"/>
                <a:cs typeface="Open Sans"/>
                <a:sym typeface="Open Sans"/>
              </a:rPr>
              <a:t>skip connection</a:t>
            </a:r>
            <a:endParaRPr sz="700">
              <a:latin typeface="Open Sans"/>
              <a:ea typeface="Open Sans"/>
              <a:cs typeface="Open Sans"/>
              <a:sym typeface="Open Sans"/>
            </a:endParaRPr>
          </a:p>
        </p:txBody>
      </p:sp>
      <p:sp>
        <p:nvSpPr>
          <p:cNvPr id="342" name="Google Shape;342;p30"/>
          <p:cNvSpPr txBox="1"/>
          <p:nvPr/>
        </p:nvSpPr>
        <p:spPr>
          <a:xfrm>
            <a:off x="1415856" y="3960354"/>
            <a:ext cx="17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Open Sans"/>
                <a:ea typeface="Open Sans"/>
                <a:cs typeface="Open Sans"/>
                <a:sym typeface="Open Sans"/>
              </a:rPr>
              <a:t>K</a:t>
            </a:r>
            <a:endParaRPr b="1" sz="9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mer / Cambridg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