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Kanit Medium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Kanit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Medium-regular.fntdata"/><Relationship Id="rId22" Type="http://schemas.openxmlformats.org/officeDocument/2006/relationships/font" Target="fonts/KanitMedium-italic.fntdata"/><Relationship Id="rId21" Type="http://schemas.openxmlformats.org/officeDocument/2006/relationships/font" Target="fonts/KanitMedium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Kani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Kanit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n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nit-boldItalic.fntdata"/><Relationship Id="rId30" Type="http://schemas.openxmlformats.org/officeDocument/2006/relationships/font" Target="fonts/Kani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89b24916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89b2491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89b24916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89b2491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b3c1b8f6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b3c1b8f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b3c1b8f6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b3c1b8f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a7fa7d1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a7fa7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89b24916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89b249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89b24916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89b2491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b3c1b8f61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b3c1b8f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1386b5b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1386b5b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1386b5b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1386b5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1386b5b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1386b5b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1386b5b9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1386b5b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89b24916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89b249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Light"/>
              <a:buNone/>
              <a:defRPr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Char char="●"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○"/>
              <a:def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■"/>
              <a:def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○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■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○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■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Course Administration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nlpprogres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.stanford.edu/~jurafsky/slp3/" TargetMode="External"/><Relationship Id="rId4" Type="http://schemas.openxmlformats.org/officeDocument/2006/relationships/hyperlink" Target="https://web.stanford.edu/~jurafsky/slp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haklam@ait.asia" TargetMode="External"/><Relationship Id="rId4" Type="http://schemas.openxmlformats.org/officeDocument/2006/relationships/hyperlink" Target="https://github.com/chaklam-silpasuwanchai/Python-for-NLP" TargetMode="External"/><Relationship Id="rId9" Type="http://schemas.openxmlformats.org/officeDocument/2006/relationships/image" Target="../media/image5.png"/><Relationship Id="rId5" Type="http://schemas.openxmlformats.org/officeDocument/2006/relationships/hyperlink" Target="mailto:chaklam@ait.asia" TargetMode="External"/><Relationship Id="rId6" Type="http://schemas.openxmlformats.org/officeDocument/2006/relationships/hyperlink" Target="mailto:st122245@ait.asia" TargetMode="External"/><Relationship Id="rId7" Type="http://schemas.openxmlformats.org/officeDocument/2006/relationships/hyperlink" Target="https://github.com/chaklam-silpasuwanchai/Python-for-NLP" TargetMode="External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 Light"/>
                <a:ea typeface="Open Sans Light"/>
                <a:cs typeface="Open Sans Light"/>
                <a:sym typeface="Open Sans Light"/>
              </a:rPr>
              <a:t>Course Administration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Natural Language Processing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Course Outline</a:t>
            </a:r>
            <a:endParaRPr sz="2200"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152400" y="1009550"/>
            <a:ext cx="36999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Part I: Fundamentals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Word Vectors - Word2vec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Word Vectors - GloVe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Neural Networks and Backprops Review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Dependency Parsing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Constituency Parsing</a:t>
            </a:r>
            <a:endParaRPr sz="1000"/>
          </a:p>
        </p:txBody>
      </p:sp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3736650" y="986850"/>
            <a:ext cx="34089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Part III: NLP Tasks and Evaluations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Natural Language</a:t>
            </a:r>
            <a:r>
              <a:rPr lang="en" sz="1000"/>
              <a:t> Generation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Question-Answering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Paraphrase generation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Coreference Resolution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Analysis of Model's Inner Workings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b="1" lang="en" sz="1000"/>
              <a:t>Big Quiz (Multiple Choices and Short Answers)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b="1" lang="en" sz="1000"/>
              <a:t>Big Quiz</a:t>
            </a:r>
            <a:r>
              <a:rPr b="1" lang="en" sz="1000"/>
              <a:t> (Coding)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b="1" lang="en" sz="1000"/>
              <a:t>Project Proposal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b="1" lang="en" sz="1000"/>
              <a:t>Project Proposal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Part IV: Future of NLP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Prompt-based Learning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Efficient Transformers, Distillation, Pruning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Knowledge Integration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Multitask Learning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Meta Learning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2"/>
            </a:pPr>
            <a:r>
              <a:rPr lang="en" sz="1000"/>
              <a:t>Recent NLP Trend (by TA)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8" name="Google Shape;178;p31"/>
          <p:cNvSpPr txBox="1"/>
          <p:nvPr/>
        </p:nvSpPr>
        <p:spPr>
          <a:xfrm>
            <a:off x="7101300" y="986850"/>
            <a:ext cx="19578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Part V: Project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 startAt="27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Progress Presentation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27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Class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27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Class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 startAt="27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 Project Presentation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are done!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52400" y="2335300"/>
            <a:ext cx="3408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II: Model Architectures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Language Models and R</a:t>
            </a: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ecurrent Neural Network 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LSTM and GRU 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Translation, Attention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Transformer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Pretrained Models - BERT, GPT, T598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AutoNum type="arabicPeriod" startAt="6"/>
            </a:pPr>
            <a:r>
              <a:rPr lang="en" sz="1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Word Vectors - FastText, ELMo</a:t>
            </a:r>
            <a:endParaRPr sz="1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276400" y="4542200"/>
            <a:ext cx="336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Two 3-h labs per week;  Two 1.5h lectures per week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Grading</a:t>
            </a:r>
            <a:endParaRPr sz="2600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28600" y="1009650"/>
            <a:ext cx="8555100" cy="3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Code a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ssignment </a:t>
            </a:r>
            <a:r>
              <a:rPr lang="en" sz="1100"/>
              <a:t>(30%)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Weekly (~2-3 hours)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Quiz</a:t>
            </a:r>
            <a:r>
              <a:rPr lang="en" sz="1100"/>
              <a:t> (10%)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Final project</a:t>
            </a:r>
            <a:r>
              <a:rPr lang="en" sz="1100"/>
              <a:t> (60%) | Default project - “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Research Writing Assistant</a:t>
            </a:r>
            <a:r>
              <a:rPr lang="en" sz="1100"/>
              <a:t>”  | Group of 1-3 people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Reading assignment (10%) (</a:t>
            </a:r>
            <a:r>
              <a:rPr i="1" lang="en" sz="1100"/>
              <a:t>individual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 week one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ACL</a:t>
            </a:r>
            <a:r>
              <a:rPr lang="en" sz="1100"/>
              <a:t> or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EMNLP</a:t>
            </a:r>
            <a:r>
              <a:rPr lang="en" sz="1100"/>
              <a:t> paper </a:t>
            </a:r>
            <a:r>
              <a:rPr lang="en" sz="1100" u="sng"/>
              <a:t>ONLY last three years (at least first couple of times…)</a:t>
            </a:r>
            <a:endParaRPr sz="1100" u="sng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Summarize in a tabular format  (completely zero if you do not follow this rule)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Problem, 2-3 Key Related Work,  Solution, Results  </a:t>
            </a:r>
            <a:r>
              <a:rPr i="1" lang="en" sz="1100"/>
              <a:t>(do not write too long or too short)</a:t>
            </a:r>
            <a:endParaRPr i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Deliverables</a:t>
            </a:r>
            <a:r>
              <a:rPr lang="en" sz="1100"/>
              <a:t>:  </a:t>
            </a:r>
            <a:r>
              <a:rPr lang="en" sz="1100"/>
              <a:t>Submit as appending part of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 sz="1100"/>
              <a:t> in your github project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Implementation (30%) (</a:t>
            </a:r>
            <a:r>
              <a:rPr i="1" lang="en" sz="1100"/>
              <a:t>group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Propose a novel solution to a subproblem (based on what you read)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Can be analysis work or modeling work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Deliverables</a:t>
            </a:r>
            <a:r>
              <a:rPr lang="en" sz="1100"/>
              <a:t>:  Submit the Intro, Related Work, and Method section of the paper using ACL or EMNLP latex format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Experiment (20%) (</a:t>
            </a:r>
            <a:r>
              <a:rPr i="1" lang="en" sz="1100"/>
              <a:t>group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Carry out a deep comparison and analysis of your work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Deliverables</a:t>
            </a:r>
            <a:r>
              <a:rPr lang="en" sz="1100"/>
              <a:t>:  Revise the Intro, Related Work, Method, and write Results, Discussion, Conclusion section</a:t>
            </a:r>
            <a:endParaRPr b="1" sz="1100" u="sng">
              <a:solidFill>
                <a:srgbClr val="005EF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7" name="Google Shape;187;p32"/>
          <p:cNvSpPr txBox="1"/>
          <p:nvPr/>
        </p:nvSpPr>
        <p:spPr>
          <a:xfrm>
            <a:off x="2929200" y="328700"/>
            <a:ext cx="595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Because project holds a big proportion, we expect nothing less than 40++ hours of effort.   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Please refrain from plagiarism - we will fail you immediately if we found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Tips</a:t>
            </a:r>
            <a:endParaRPr sz="2600"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28600" y="1009650"/>
            <a:ext cx="8555100" cy="3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Read A LOT of paper (even you don’t understand them, it’s ok…)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Emulate the success of some key paper (by copying and dissecting their github code)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Try to do all the dirty works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You will realize the problem eventually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 just implement your solution, and do heavy experiments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Experiments are what separate “average” and “great” research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More</a:t>
            </a:r>
            <a:r>
              <a:rPr lang="en" sz="2600"/>
              <a:t> Tips</a:t>
            </a:r>
            <a:endParaRPr sz="260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28600" y="1009650"/>
            <a:ext cx="8555100" cy="3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github for inspiration but don't copy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nltk / spacy / torchtext to help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validation set to finetune; never touch the test set until the very end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 careful of data leakage, especially from splitting after preprocessing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start from simple strong baselines, then slowly make more complex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start with subset of the whole dataset, to speed up your experimentation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wandb or tensorboard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your metric with past work and make a nice table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 to see whether your work can generalize by using multiple different datasets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Ruder already help us summarized all areas in his awesome github: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http://nlpprogress.com/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Reference Text</a:t>
            </a:r>
            <a:endParaRPr sz="2600"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Dan Jurafsky and James H. Martin.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Speech and Language Processing (3rd ed. draft)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48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 download: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https://web.stanford.edu/~jurafsky/slp3/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Admin</a:t>
            </a:r>
            <a:r>
              <a:rPr lang="en" sz="2600"/>
              <a:t> Overview</a:t>
            </a:r>
            <a:endParaRPr sz="2600"/>
          </a:p>
        </p:txBody>
      </p:sp>
      <p:sp>
        <p:nvSpPr>
          <p:cNvPr id="124" name="Google Shape;124;p23"/>
          <p:cNvSpPr txBox="1"/>
          <p:nvPr/>
        </p:nvSpPr>
        <p:spPr>
          <a:xfrm>
            <a:off x="228600" y="1162050"/>
            <a:ext cx="7896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Instructor: Chaklam Silpasuwanchai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Email: </a:t>
            </a:r>
            <a:r>
              <a:rPr lang="en" sz="15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chaklam@ait.asia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Course materials: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https://github.com/chaklam-silpasuwanchai/Python-for-NLP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Google Classroom (Code: </a:t>
            </a:r>
            <a:r>
              <a:rPr lang="en" sz="1500">
                <a:solidFill>
                  <a:srgbClr val="005EF6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Announced in class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Appointment ONLY via calendar invite to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/>
              </a:rPr>
              <a:t>chaklam@ait.asia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TA: 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Amanda Raj Shrestha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-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/>
              </a:rPr>
              <a:t>st122245@ait.asia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brief tour to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7"/>
              </a:rPr>
              <a:t>Github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8">
            <a:alphaModFix/>
          </a:blip>
          <a:srcRect b="0" l="13019" r="12752" t="0"/>
          <a:stretch/>
        </p:blipFill>
        <p:spPr>
          <a:xfrm>
            <a:off x="5972100" y="1037950"/>
            <a:ext cx="1675074" cy="115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3200" y="1069600"/>
            <a:ext cx="866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Pre-requisites</a:t>
            </a:r>
            <a:endParaRPr sz="2600"/>
          </a:p>
        </p:txBody>
      </p:sp>
      <p:sp>
        <p:nvSpPr>
          <p:cNvPr id="132" name="Google Shape;132;p24"/>
          <p:cNvSpPr txBox="1"/>
          <p:nvPr/>
        </p:nvSpPr>
        <p:spPr>
          <a:xfrm>
            <a:off x="228600" y="1085850"/>
            <a:ext cx="8691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course is best taken after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Programming for DSAI (by myself)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 (Matthew Dailey)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very hard!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GPU access</a:t>
            </a:r>
            <a:endParaRPr sz="2600"/>
          </a:p>
        </p:txBody>
      </p:sp>
      <p:sp>
        <p:nvSpPr>
          <p:cNvPr id="138" name="Google Shape;138;p25"/>
          <p:cNvSpPr txBox="1"/>
          <p:nvPr/>
        </p:nvSpPr>
        <p:spPr>
          <a:xfrm>
            <a:off x="228600" y="1085850"/>
            <a:ext cx="8691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puffer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Google colab pro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NLP</a:t>
            </a:r>
            <a:endParaRPr sz="26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28600" y="1009650"/>
            <a:ext cx="8555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Tokenization</a:t>
            </a:r>
            <a:r>
              <a:rPr lang="en" sz="1500"/>
              <a:t>    -&gt; Numericalization (vocabs) -&gt; </a:t>
            </a:r>
            <a:r>
              <a:rPr lang="en" sz="1500">
                <a:solidFill>
                  <a:srgbClr val="9900FF"/>
                </a:solidFill>
              </a:rPr>
              <a:t>Embeddings</a:t>
            </a:r>
            <a:r>
              <a:rPr lang="en" sz="1500"/>
              <a:t> -&gt;      </a:t>
            </a:r>
            <a:r>
              <a:rPr lang="en" sz="1500">
                <a:solidFill>
                  <a:srgbClr val="38761D"/>
                </a:solidFill>
              </a:rPr>
              <a:t>Modeling</a:t>
            </a:r>
            <a:r>
              <a:rPr lang="en" sz="1500"/>
              <a:t>     -&gt;       Inference</a:t>
            </a:r>
            <a:endParaRPr sz="1500"/>
          </a:p>
        </p:txBody>
      </p:sp>
      <p:sp>
        <p:nvSpPr>
          <p:cNvPr id="150" name="Google Shape;150;p27"/>
          <p:cNvSpPr txBox="1"/>
          <p:nvPr/>
        </p:nvSpPr>
        <p:spPr>
          <a:xfrm>
            <a:off x="432425" y="1400550"/>
            <a:ext cx="1382100" cy="103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Normal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Byte-Pair Encoding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WordPiece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</a:pPr>
            <a:r>
              <a:rPr lang="en" sz="1100">
                <a:latin typeface="Open Sans Light"/>
                <a:ea typeface="Open Sans Light"/>
                <a:cs typeface="Open Sans Light"/>
                <a:sym typeface="Open Sans Light"/>
              </a:rPr>
              <a:t>Unigram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403775" y="1400550"/>
            <a:ext cx="1382100" cy="1716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Word2Vec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GloVe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FastText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ElMo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BERT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more BERT variants…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063400" y="1376091"/>
            <a:ext cx="2468400" cy="269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Statistical / machine learning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Shallow neural networks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Deep learning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○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LSTM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○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CNN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○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LSTM with attention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Transformers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Large pre-trained models + Finetuning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Large pre-trained models + prompt-based learning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Many more…!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32425" y="2776625"/>
            <a:ext cx="3855000" cy="200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Industry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SpaCy</a:t>
            </a:r>
            <a:r>
              <a:rPr lang="en" sz="1000"/>
              <a:t> - most widely used - especially for NER, dependency parsing, pos tagging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Huggingface</a:t>
            </a:r>
            <a:r>
              <a:rPr lang="en" sz="1000"/>
              <a:t> - many pre-trained models usable right away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Research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1000"/>
              <a:t> - building blocks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Captum</a:t>
            </a:r>
            <a:r>
              <a:rPr lang="en" sz="1000"/>
              <a:t>,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Language Interpretability Tool</a:t>
            </a:r>
            <a:r>
              <a:rPr lang="en" sz="1000"/>
              <a:t>,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AllenNLP interpret</a:t>
            </a:r>
            <a:r>
              <a:rPr lang="en" sz="1000"/>
              <a:t> - must use explainable tool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NLP - Tasks</a:t>
            </a:r>
            <a:endParaRPr sz="26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228600" y="1009650"/>
            <a:ext cx="8555100" cy="3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Industry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Name Entity Recognition</a:t>
            </a:r>
            <a:r>
              <a:rPr lang="en" sz="1400"/>
              <a:t> - most commonly used NLP task in industry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1400"/>
              <a:t> - spam, reviews,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Closed-ended question answering - good for chatbots and conversational systems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Code generation - generate autocomplete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Text matching / suggestion - use embedding similarity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Machine translation - Translation - </a:t>
            </a:r>
            <a:r>
              <a:rPr lang="en" sz="1400"/>
              <a:t>google</a:t>
            </a:r>
            <a:r>
              <a:rPr lang="en" sz="1400"/>
              <a:t> translate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Cross-modal learning - Image to text - OCR, etc.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Summarization - ability to find the main idea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Intent detection - for chatbots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</a:t>
            </a:r>
            <a:r>
              <a:rPr lang="en" sz="1400"/>
              <a:t>-ended question answering - ask any question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Coreference resolution - find who is “he”, “she”, “they”,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Text generation (e.g., poetry) - given a context, generate some creative story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Natural language inference - ability to reason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Course Objectives</a:t>
            </a:r>
            <a:endParaRPr sz="2600"/>
          </a:p>
        </p:txBody>
      </p:sp>
      <p:sp>
        <p:nvSpPr>
          <p:cNvPr id="170" name="Google Shape;170;p30"/>
          <p:cNvSpPr txBox="1"/>
          <p:nvPr/>
        </p:nvSpPr>
        <p:spPr>
          <a:xfrm>
            <a:off x="228600" y="1085850"/>
            <a:ext cx="8691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Understand word representations / vectors / embeddings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Understand and implement neural architectures for NLP (e.g., RNN / LSTM / GRU / CNN / Attention / Transformers)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Understand typical NLP tasks and how we usually model and evaluate them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Visits some advanced NLP topics such as prompt-based learning and meta learning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