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Kanit Medium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Kani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514667-FF0C-4F1B-8A81-27CF7B5CFBA5}">
  <a:tblStyle styleId="{0F514667-FF0C-4F1B-8A81-27CF7B5CFB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KanitMedium-regular.fntdata"/><Relationship Id="rId25" Type="http://schemas.openxmlformats.org/officeDocument/2006/relationships/slide" Target="slides/slide19.xml"/><Relationship Id="rId28" Type="http://schemas.openxmlformats.org/officeDocument/2006/relationships/font" Target="fonts/KanitMedium-italic.fntdata"/><Relationship Id="rId27" Type="http://schemas.openxmlformats.org/officeDocument/2006/relationships/font" Target="fonts/Kanit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Kanit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35" Type="http://schemas.openxmlformats.org/officeDocument/2006/relationships/font" Target="fonts/Kanit-bold.fntdata"/><Relationship Id="rId12" Type="http://schemas.openxmlformats.org/officeDocument/2006/relationships/slide" Target="slides/slide6.xml"/><Relationship Id="rId34" Type="http://schemas.openxmlformats.org/officeDocument/2006/relationships/font" Target="fonts/Kanit-regular.fntdata"/><Relationship Id="rId15" Type="http://schemas.openxmlformats.org/officeDocument/2006/relationships/slide" Target="slides/slide9.xml"/><Relationship Id="rId37" Type="http://schemas.openxmlformats.org/officeDocument/2006/relationships/font" Target="fonts/Kanit-boldItalic.fntdata"/><Relationship Id="rId14" Type="http://schemas.openxmlformats.org/officeDocument/2006/relationships/slide" Target="slides/slide8.xml"/><Relationship Id="rId36" Type="http://schemas.openxmlformats.org/officeDocument/2006/relationships/font" Target="fonts/Kanit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f20ec64b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f20ec64b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f20ec64b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f20ec64b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f20ec64b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f20ec64b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f20ec64b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f20ec64b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f20ec64b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f20ec64b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f20ec64b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f20ec64b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f20ec64be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f20ec64b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f20ec64b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f20ec64b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f20ec64b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f20ec64b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3c6150c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3c6150c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f20ec64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f20ec64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f20ec64b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f20ec64b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f20ec64b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f20ec64b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f20ec64b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f20ec64b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20ec64b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f20ec64b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f20ec64b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f20ec64b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f20ec64b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f20ec64b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f20ec64b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f20ec64b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9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9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6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Natural Language Processing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</a:rPr>
              <a:t>Meta-Learning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s.cmu.edu/~rsalakhu/papers/oneshot1.pdf" TargetMode="External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gif"/><Relationship Id="rId10" Type="http://schemas.openxmlformats.org/officeDocument/2006/relationships/image" Target="../media/image5.gif"/><Relationship Id="rId13" Type="http://schemas.openxmlformats.org/officeDocument/2006/relationships/image" Target="../media/image9.gif"/><Relationship Id="rId1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606.04080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6.gif"/><Relationship Id="rId5" Type="http://schemas.openxmlformats.org/officeDocument/2006/relationships/image" Target="../media/image11.gif"/><Relationship Id="rId6" Type="http://schemas.openxmlformats.org/officeDocument/2006/relationships/image" Target="../media/image10.gif"/><Relationship Id="rId7" Type="http://schemas.openxmlformats.org/officeDocument/2006/relationships/image" Target="../media/image12.gif"/><Relationship Id="rId8" Type="http://schemas.openxmlformats.org/officeDocument/2006/relationships/image" Target="../media/image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1703.05175" TargetMode="External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abs/1711.06025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abs/1703.03400" TargetMode="External"/><Relationship Id="rId4" Type="http://schemas.openxmlformats.org/officeDocument/2006/relationships/hyperlink" Target="https://arxiv.org/pdf/1810.09502.pdf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5.gif"/><Relationship Id="rId7" Type="http://schemas.openxmlformats.org/officeDocument/2006/relationships/image" Target="../media/image1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rxiv.org/abs/1703.03400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16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pdf/2007.09604.pdf" TargetMode="External"/><Relationship Id="rId4" Type="http://schemas.openxmlformats.org/officeDocument/2006/relationships/hyperlink" Target="https://arxiv.org/abs/1703.03400" TargetMode="External"/><Relationship Id="rId9" Type="http://schemas.openxmlformats.org/officeDocument/2006/relationships/hyperlink" Target="https://cs330.stanford.edu" TargetMode="External"/><Relationship Id="rId5" Type="http://schemas.openxmlformats.org/officeDocument/2006/relationships/hyperlink" Target="https://aclanthology.org/2020.coling-main.448.pdf" TargetMode="External"/><Relationship Id="rId6" Type="http://schemas.openxmlformats.org/officeDocument/2006/relationships/hyperlink" Target="https://arxiv.org/pdf/2012.15723.pdf" TargetMode="External"/><Relationship Id="rId7" Type="http://schemas.openxmlformats.org/officeDocument/2006/relationships/hyperlink" Target="https://arxiv.org/pdf/2009.07118.pdf" TargetMode="External"/><Relationship Id="rId8" Type="http://schemas.openxmlformats.org/officeDocument/2006/relationships/hyperlink" Target="https://github.com/zhjohnchan/awesome-few-shot-learning-in-nl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Meta Learning</a:t>
            </a:r>
            <a:endParaRPr sz="3600"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Natural Language Processing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Learning Approaches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Metric-based:  Siamese Network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228600" y="4428400"/>
            <a:ext cx="87630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Siamese Neural Networks for One-Shot Image Recognition, Koch et al. (2005),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https://www.cs.cmu.edu/~rsalakhu/papers/oneshot1.pdf</a:t>
            </a:r>
            <a:r>
              <a:rPr lang="en" sz="1300"/>
              <a:t> </a:t>
            </a:r>
            <a:endParaRPr sz="1300"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123800"/>
            <a:ext cx="3113885" cy="2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3628900" y="1107125"/>
            <a:ext cx="5351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Learns a distance metric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By comparing between support and query set, it produces a distance score that is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to estimate the class membership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 that the network that creates the representation for support and query set is shared (basically same network, even the picture looks like two separate)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But support only two classes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Very classic, and all metric based models are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based on this….anyhow, you should not use this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Good to start playing with, if you are interested….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Metric-based:  Matching Network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97197" y="4536095"/>
            <a:ext cx="87630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Matching Networks for One Shot Learning</a:t>
            </a:r>
            <a:r>
              <a:rPr lang="en" sz="1200"/>
              <a:t>, Vinyals et al. (2016),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https://arxiv.org/abs/1606.04080</a:t>
            </a:r>
            <a:r>
              <a:rPr lang="en" sz="1200"/>
              <a:t> </a:t>
            </a:r>
            <a:endParaRPr sz="1200"/>
          </a:p>
        </p:txBody>
      </p:sp>
      <p:sp>
        <p:nvSpPr>
          <p:cNvPr id="197" name="Google Shape;197;p33"/>
          <p:cNvSpPr txBox="1"/>
          <p:nvPr/>
        </p:nvSpPr>
        <p:spPr>
          <a:xfrm>
            <a:off x="3558925" y="1107125"/>
            <a:ext cx="5532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Learns to match query set items to support set items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support set is considered as a sequence, and the query is embedded in it via a bidirectional LSTM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model in its simplest form: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here       and      are samples and labels from the support set, and      and      are the query sample and label.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Here      is calculated 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is a biLSTM with all the support set samples concatenated with CNN features, and    is CNN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8600"/>
            <a:ext cx="3324101" cy="23885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y} = \sum_{i=1}^k a(\hat{x}, x_i)y_i" id="199" name="Google Shape;1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6097" y="2099748"/>
            <a:ext cx="1325775" cy="52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i" id="200" name="Google Shape;20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9812" y="2733725"/>
            <a:ext cx="198100" cy="151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i" id="201" name="Google Shape;20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2549" y="2727903"/>
            <a:ext cx="155755" cy="15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x}" id="202" name="Google Shape;20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2447" y="2929000"/>
            <a:ext cx="104985" cy="15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y}" id="203" name="Google Shape;203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68648" y="2916395"/>
            <a:ext cx="104975" cy="209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" id="204" name="Google Shape;204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43475" y="3401724"/>
            <a:ext cx="104975" cy="100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softmax}\sum_{i=1}^k (c (f(\hat{x}), g(x_i)))" id="205" name="Google Shape;205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11649" y="3203099"/>
            <a:ext cx="2069670" cy="52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" id="206" name="Google Shape;206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45353" y="4184645"/>
            <a:ext cx="104975" cy="185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" id="207" name="Google Shape;207;p3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77553" y="4019308"/>
            <a:ext cx="104975" cy="14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Metric-based:  Prototypical Network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152400" y="4428400"/>
            <a:ext cx="87630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Prototypical Networks for Few-Shot Learning</a:t>
            </a:r>
            <a:r>
              <a:rPr lang="en" sz="1200"/>
              <a:t>, Snell et al. (2017),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https://arxiv.org/abs/1703.05175</a:t>
            </a:r>
            <a:r>
              <a:rPr lang="en" sz="1200"/>
              <a:t> </a:t>
            </a:r>
            <a:endParaRPr sz="1200"/>
          </a:p>
        </p:txBody>
      </p:sp>
      <p:sp>
        <p:nvSpPr>
          <p:cNvPr id="214" name="Google Shape;214;p34"/>
          <p:cNvSpPr txBox="1"/>
          <p:nvPr/>
        </p:nvSpPr>
        <p:spPr>
          <a:xfrm>
            <a:off x="5433100" y="1107125"/>
            <a:ext cx="3546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First, it estimates class mean vectors (prototypes) over the support set.  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Then it measure the distance between a query vector and the prototypes.  The query belongs to the closest prototype.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Found that euclidean distance is better than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cosine similarity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 that the figure is a 3-way 5-shot learning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10725"/>
            <a:ext cx="4952249" cy="21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Metric-based:  Relation Network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228600" y="4352200"/>
            <a:ext cx="52044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Learning to Compare: Relation</a:t>
            </a:r>
            <a:r>
              <a:rPr lang="en" sz="1200"/>
              <a:t> Networks for Few-Shot Learning, Sung  et al. (2018),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https://arxiv.org/abs/1711.06025</a:t>
            </a:r>
            <a:r>
              <a:rPr lang="en" sz="1200"/>
              <a:t> </a:t>
            </a:r>
            <a:endParaRPr sz="1200"/>
          </a:p>
        </p:txBody>
      </p:sp>
      <p:sp>
        <p:nvSpPr>
          <p:cNvPr id="222" name="Google Shape;222;p35"/>
          <p:cNvSpPr txBox="1"/>
          <p:nvPr/>
        </p:nvSpPr>
        <p:spPr>
          <a:xfrm>
            <a:off x="5433100" y="1107125"/>
            <a:ext cx="3546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relation module is used to compare the embeddings of the support set with the embeddings of the query set.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relation score (between 0 and 1) represents the similarity between query and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support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samples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Difference between relation network and prototypical network is that the scoring function is a network, not Euclidean distance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 that the example is a 5-way 1 shot problem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276200"/>
            <a:ext cx="5128301" cy="26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r>
              <a:rPr lang="en"/>
              <a:t>-based:  MAML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76200" y="4504600"/>
            <a:ext cx="87630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Model-Agnostic Meta-Learning for Fast Adaptation of Deep Networks</a:t>
            </a:r>
            <a:r>
              <a:rPr lang="en" sz="1200"/>
              <a:t>, Finn  et al. (2017),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https://arxiv.org/abs/1703.03400</a:t>
            </a:r>
            <a:r>
              <a:rPr lang="en" sz="1200"/>
              <a:t> </a:t>
            </a:r>
            <a:br>
              <a:rPr lang="en" sz="1200"/>
            </a:br>
            <a:r>
              <a:rPr lang="en" sz="1200"/>
              <a:t>How to train your MAML, Antoniou  et al. (2019),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https://arxiv.org/pdf/1810.09502.pdf</a:t>
            </a:r>
            <a:r>
              <a:rPr lang="en" sz="1200"/>
              <a:t> </a:t>
            </a:r>
            <a:endParaRPr sz="1200"/>
          </a:p>
        </p:txBody>
      </p:sp>
      <p:sp>
        <p:nvSpPr>
          <p:cNvPr id="230" name="Google Shape;230;p36"/>
          <p:cNvSpPr txBox="1"/>
          <p:nvPr/>
        </p:nvSpPr>
        <p:spPr>
          <a:xfrm>
            <a:off x="5433100" y="954725"/>
            <a:ext cx="3546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agnostic method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Can be used for classification, regression, RL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Find a set of weights that can quickly adapt to new tasks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Idea:  Use the validation loss to update the parameter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First step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(support set)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Second step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(query set)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Limitation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computationally expensive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123800"/>
            <a:ext cx="5128301" cy="3001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\theta} = \theta - \alpha\nabla_\theta\mathcal{L}_i(\theta, D_i^{S})" id="232" name="Google Shape;23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5025" y="3035875"/>
            <a:ext cx="1891475" cy="24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 = \theta - \beta\nabla_\theta\sum_i\mathcal{L}_i(\hat{\theta}, D_i^{Q})" id="233" name="Google Shape;23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3150" y="3715123"/>
            <a:ext cx="2215425" cy="4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Optimization-based:  iMAML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76200" y="4428400"/>
            <a:ext cx="87630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Meta-Learning with Implicit Gradients, Rajeswaran  et al. (2019),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https://arxiv.org/abs/1703.03400</a:t>
            </a:r>
            <a:r>
              <a:rPr lang="en" sz="1200"/>
              <a:t> </a:t>
            </a:r>
            <a:endParaRPr sz="1200"/>
          </a:p>
        </p:txBody>
      </p:sp>
      <p:sp>
        <p:nvSpPr>
          <p:cNvPr id="240" name="Google Shape;240;p37"/>
          <p:cNvSpPr txBox="1"/>
          <p:nvPr/>
        </p:nvSpPr>
        <p:spPr>
          <a:xfrm>
            <a:off x="5433100" y="1107125"/>
            <a:ext cx="3546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 avoid the computationally expensive procedure, several papers have been proposed.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first-order MAML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instead of backpropagating all the way, just estimate the gradient using the gradients for each task (does not work well though)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iMAML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(implicit gradients MAML), the idea is to maintain a close dependence between task parameters and the generic parameters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4800"/>
            <a:ext cx="5128300" cy="21773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underset{\phi' \in \Phi}{\text{argmin }} \mathcal{L}(\phi', D_i^{S}) + \frac{\lambda}{2}||\phi' - \theta||^2&#10;" id="242" name="Google Shape;24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7105" y="3779400"/>
            <a:ext cx="2618875" cy="4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Meta learning is a promising approach to achieve few shot learning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Two categories</a:t>
            </a:r>
            <a:r>
              <a:rPr lang="en"/>
              <a:t>:  metric based and optimization based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Metric-Based</a:t>
            </a:r>
            <a:endParaRPr b="1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Simple, but only based on similarity, i.e., between two classes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Optimization</a:t>
            </a:r>
            <a:r>
              <a:rPr b="1" lang="en"/>
              <a:t>-Based</a:t>
            </a:r>
            <a:endParaRPr b="1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Effective; can also work for regression/RL; but derivatives in n-order is </a:t>
            </a:r>
            <a:r>
              <a:rPr lang="en"/>
              <a:t>computationally</a:t>
            </a:r>
            <a:r>
              <a:rPr lang="en"/>
              <a:t> expensive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New papers are coming up to solve this computational problem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There are many papers I didn’t cover….e.g., Reptile, Bayesian MAML, Meta-SGD, LEOPARD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Many rooms to work on meta learning for NLP :-)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topic is good for thesis/RS?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Multi-Task / Meta Learning / Pre-training + Fine tuning</a:t>
            </a:r>
            <a:r>
              <a:rPr lang="en"/>
              <a:t> for </a:t>
            </a:r>
            <a:r>
              <a:rPr b="1" lang="en"/>
              <a:t>transfer/few-shot</a:t>
            </a:r>
            <a:r>
              <a:rPr lang="en"/>
              <a:t> learning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Cross modal learning</a:t>
            </a:r>
            <a:r>
              <a:rPr lang="en"/>
              <a:t> - text to images, text to drawing icons/graffiti, text to cooking recipes, etc.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Analytical</a:t>
            </a:r>
            <a:r>
              <a:rPr lang="en"/>
              <a:t> Work, e.g., understanding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Understanding </a:t>
            </a:r>
            <a:r>
              <a:rPr b="1" lang="en"/>
              <a:t>robustness</a:t>
            </a:r>
            <a:r>
              <a:rPr lang="en"/>
              <a:t> to domain shift or adversarial attacks or text modifications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Understanding g</a:t>
            </a:r>
            <a:r>
              <a:rPr lang="en"/>
              <a:t>ender </a:t>
            </a:r>
            <a:r>
              <a:rPr b="1" lang="en"/>
              <a:t>bias</a:t>
            </a:r>
            <a:r>
              <a:rPr lang="en"/>
              <a:t>, trustworthiness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Understanding </a:t>
            </a:r>
            <a:r>
              <a:rPr b="1" lang="en"/>
              <a:t>e</a:t>
            </a:r>
            <a:r>
              <a:rPr b="1" lang="en"/>
              <a:t>valuation</a:t>
            </a:r>
            <a:r>
              <a:rPr lang="en"/>
              <a:t> metrics (proposing some simpler metrics, or understand)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Practical applications</a:t>
            </a:r>
            <a:r>
              <a:rPr lang="en"/>
              <a:t> - using summarization to summarize papers, using dialogue/question-answering for medical checkups, a Thai grammar checker/writer,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note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Thank you for fighting through! It’s hard but it’s worth it, right?  :-)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Barely scratch the surface, but hopefully we prepare you for success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Good luck for your future career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Suggested Readings</a:t>
            </a:r>
            <a:endParaRPr sz="26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Meta-learning for Few-shot Natural Language Processing: A Survey</a:t>
            </a:r>
            <a:r>
              <a:rPr lang="en"/>
              <a:t> (simple survey to start with)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Model-Agnostic Meta-Learning for Fast Adaptation of Deep Networks</a:t>
            </a:r>
            <a:r>
              <a:rPr lang="en"/>
              <a:t> (original paper of MAML, cited almost 5000 times)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Learning to Few-Shot Learn Across Diverse Natural Language Classification Tasks</a:t>
            </a:r>
            <a:r>
              <a:rPr lang="en"/>
              <a:t> (LEOPARD, a very good paper to start reading)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Making Pre-trained Language Models Better Few-shot Learners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It’s Not Just Size That Matters: Small Language Models Are Also Few-Shot Learners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All few shot learning papers in NLP</a:t>
            </a:r>
            <a:r>
              <a:rPr lang="en"/>
              <a:t> (all the necessary papers to read)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u="sng">
                <a:solidFill>
                  <a:schemeClr val="hlink"/>
                </a:solidFill>
                <a:hlinkClick r:id="rId9"/>
              </a:rPr>
              <a:t>CS330: Deep Multi-Task and Meta Learning</a:t>
            </a:r>
            <a:r>
              <a:rPr lang="en"/>
              <a:t> (very good stanford courses)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Learning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228600" y="1276350"/>
            <a:ext cx="8763000" cy="31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Meta Learning </a:t>
            </a:r>
            <a:r>
              <a:rPr lang="en" sz="1300"/>
              <a:t>is a family of </a:t>
            </a:r>
            <a:r>
              <a:rPr b="1" lang="en" sz="1300"/>
              <a:t>methodologies</a:t>
            </a:r>
            <a:r>
              <a:rPr lang="en" sz="1300"/>
              <a:t> that aims to predict new task with only few examples (i.e., to learn extremely quickly)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Meta Learning</a:t>
            </a:r>
            <a:r>
              <a:rPr lang="en" sz="1300"/>
              <a:t> is one of the most successful methodologies for solving the </a:t>
            </a:r>
            <a:r>
              <a:rPr b="1" lang="en" sz="1300"/>
              <a:t>few-shot learning problem</a:t>
            </a:r>
            <a:endParaRPr b="1"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Clarifications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228600" y="971550"/>
            <a:ext cx="8763000" cy="3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Few shot learning</a:t>
            </a:r>
            <a:r>
              <a:rPr lang="en"/>
              <a:t> is a </a:t>
            </a:r>
            <a:r>
              <a:rPr lang="en" u="sng"/>
              <a:t>problem area</a:t>
            </a:r>
            <a:r>
              <a:rPr lang="en"/>
              <a:t>, i.e., able to predict using only few examples, but </a:t>
            </a:r>
            <a:r>
              <a:rPr b="1" lang="en"/>
              <a:t>meta learning</a:t>
            </a:r>
            <a:r>
              <a:rPr lang="en"/>
              <a:t> is one </a:t>
            </a:r>
            <a:r>
              <a:rPr lang="en" u="sng"/>
              <a:t>methodology</a:t>
            </a:r>
            <a:r>
              <a:rPr lang="en"/>
              <a:t> (you can see that pre-trained model or multi-task model can also do few-shot) </a:t>
            </a:r>
            <a:br>
              <a:rPr lang="en"/>
            </a:b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Transfer Learning</a:t>
            </a:r>
            <a:r>
              <a:rPr lang="en"/>
              <a:t> is also  </a:t>
            </a:r>
            <a:r>
              <a:rPr lang="en" u="sng"/>
              <a:t>problem area</a:t>
            </a:r>
            <a:r>
              <a:rPr lang="en"/>
              <a:t>;  </a:t>
            </a:r>
            <a:r>
              <a:rPr b="1" lang="en"/>
              <a:t>Meta learning</a:t>
            </a:r>
            <a:r>
              <a:rPr lang="en"/>
              <a:t> can also be a </a:t>
            </a:r>
            <a:r>
              <a:rPr lang="en" u="sng"/>
              <a:t>methodology</a:t>
            </a:r>
            <a:endParaRPr u="sng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Transfer learning is about using past experience of source task to improve learning on a target task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Methodologies: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/>
              <a:t>P</a:t>
            </a:r>
            <a:r>
              <a:rPr lang="en"/>
              <a:t>retrained model and finetuning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/>
              <a:t>Multi-task learning is another way but it is more about making one unified model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/>
              <a:t>Meta learning is another way but it is more about training using few examples</a:t>
            </a:r>
            <a:endParaRPr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Multitask Learning</a:t>
            </a:r>
            <a:r>
              <a:rPr lang="en"/>
              <a:t> is also a </a:t>
            </a:r>
            <a:r>
              <a:rPr lang="en" u="sng"/>
              <a:t>methodology</a:t>
            </a:r>
            <a:r>
              <a:rPr lang="en"/>
              <a:t>, in which you train all datasets at the same time, but </a:t>
            </a:r>
            <a:r>
              <a:rPr b="1" lang="en"/>
              <a:t>Meta Learning</a:t>
            </a:r>
            <a:r>
              <a:rPr lang="en"/>
              <a:t> train many tasks with very few examples sequentially.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Learning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559929" y="1669358"/>
            <a:ext cx="7724100" cy="309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TRAINING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K-shot N-way learning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76200" y="895350"/>
            <a:ext cx="87630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K-shot N-way learning</a:t>
            </a:r>
            <a:r>
              <a:rPr lang="en" sz="1300"/>
              <a:t> refers to learning only </a:t>
            </a:r>
            <a:r>
              <a:rPr b="1" lang="en" sz="1300"/>
              <a:t>K examples per N class</a:t>
            </a:r>
            <a:r>
              <a:rPr lang="en" sz="1300"/>
              <a:t>, and try to predict a large set of unlabeled test examples, e.g., 1-shot 3-way learning </a:t>
            </a:r>
            <a:endParaRPr sz="1300"/>
          </a:p>
        </p:txBody>
      </p:sp>
      <p:graphicFrame>
        <p:nvGraphicFramePr>
          <p:cNvPr id="149" name="Google Shape;149;p27"/>
          <p:cNvGraphicFramePr/>
          <p:nvPr/>
        </p:nvGraphicFramePr>
        <p:xfrm>
          <a:off x="800100" y="20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{0F514667-FF0C-4F1B-8A81-27CF7B5CFBA5}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Training (support set)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Class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 love dog.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Positive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 dislike movie.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Negative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 play soccer.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Neutral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0" name="Google Shape;150;p27"/>
          <p:cNvGraphicFramePr/>
          <p:nvPr/>
        </p:nvGraphicFramePr>
        <p:xfrm>
          <a:off x="800100" y="377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{0F514667-FF0C-4F1B-8A81-27CF7B5CFBA5}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Testing (query set)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Class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Chaky eat ice-cream.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?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K-shot N-way learning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228600" y="971550"/>
            <a:ext cx="6216000" cy="3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This is called </a:t>
            </a:r>
            <a:r>
              <a:rPr b="1" lang="en"/>
              <a:t>one training task (support + query set)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 few shot learning, we have many training tasks, where these tasks can differ in class, or even domains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But</a:t>
            </a:r>
            <a:r>
              <a:rPr b="1" lang="en"/>
              <a:t> </a:t>
            </a:r>
            <a:r>
              <a:rPr lang="en"/>
              <a:t>all training tasks have the same structure, i.e., K examples per N classes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There are two definitions of training “tasks” in NLP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/>
              <a:t>Class</a:t>
            </a:r>
            <a:r>
              <a:rPr lang="en"/>
              <a:t> is a task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/>
              <a:t>Domain</a:t>
            </a:r>
            <a:r>
              <a:rPr lang="en"/>
              <a:t> is a task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i="1" lang="en"/>
              <a:t>Note that it is very important to keep the order of samples in the support set randomized; otherwise, the model will remember the order, not the real data.</a:t>
            </a:r>
            <a:endParaRPr i="1"/>
          </a:p>
        </p:txBody>
      </p:sp>
      <p:sp>
        <p:nvSpPr>
          <p:cNvPr id="157" name="Google Shape;157;p28"/>
          <p:cNvSpPr/>
          <p:nvPr/>
        </p:nvSpPr>
        <p:spPr>
          <a:xfrm>
            <a:off x="6726075" y="1872225"/>
            <a:ext cx="1507500" cy="54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Training Task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6726075" y="1186425"/>
            <a:ext cx="1507500" cy="54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Training Task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6726075" y="2558025"/>
            <a:ext cx="1507500" cy="54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….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0" name="Google Shape;160;p28"/>
          <p:cNvCxnSpPr>
            <a:stCxn id="158" idx="2"/>
            <a:endCxn id="157" idx="0"/>
          </p:cNvCxnSpPr>
          <p:nvPr/>
        </p:nvCxnSpPr>
        <p:spPr>
          <a:xfrm>
            <a:off x="7479825" y="1727325"/>
            <a:ext cx="0" cy="1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8"/>
          <p:cNvCxnSpPr>
            <a:stCxn id="157" idx="2"/>
            <a:endCxn id="159" idx="0"/>
          </p:cNvCxnSpPr>
          <p:nvPr/>
        </p:nvCxnSpPr>
        <p:spPr>
          <a:xfrm>
            <a:off x="7479825" y="2413125"/>
            <a:ext cx="0" cy="1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8"/>
          <p:cNvSpPr/>
          <p:nvPr/>
        </p:nvSpPr>
        <p:spPr>
          <a:xfrm>
            <a:off x="6726075" y="3243825"/>
            <a:ext cx="1507500" cy="54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Training Task 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3" name="Google Shape;163;p28"/>
          <p:cNvCxnSpPr>
            <a:stCxn id="159" idx="2"/>
            <a:endCxn id="162" idx="0"/>
          </p:cNvCxnSpPr>
          <p:nvPr/>
        </p:nvCxnSpPr>
        <p:spPr>
          <a:xfrm>
            <a:off x="7479825" y="3098925"/>
            <a:ext cx="0" cy="1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8"/>
          <p:cNvSpPr/>
          <p:nvPr/>
        </p:nvSpPr>
        <p:spPr>
          <a:xfrm>
            <a:off x="6726075" y="4082025"/>
            <a:ext cx="1507500" cy="54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Testing Task 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5" name="Google Shape;165;p28"/>
          <p:cNvCxnSpPr>
            <a:stCxn id="162" idx="2"/>
            <a:endCxn id="164" idx="0"/>
          </p:cNvCxnSpPr>
          <p:nvPr/>
        </p:nvCxnSpPr>
        <p:spPr>
          <a:xfrm>
            <a:off x="7479825" y="3784725"/>
            <a:ext cx="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for few-shot NLP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Class as task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/>
              <a:t>FewRel</a:t>
            </a:r>
            <a:r>
              <a:rPr lang="en"/>
              <a:t> - a relation classification datasets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/>
              <a:t>SNIPS</a:t>
            </a:r>
            <a:r>
              <a:rPr lang="en"/>
              <a:t> - an intent classification dataset with only seven intent types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Domain as task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/>
              <a:t>CLINC50</a:t>
            </a:r>
            <a:r>
              <a:rPr lang="en"/>
              <a:t> - an intent classification dataset with 150 intents and 15 domains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/>
              <a:t>ARSC</a:t>
            </a:r>
            <a:r>
              <a:rPr lang="en"/>
              <a:t> - a sentiment classification dataset with 23 products and 3 ratings, thus 69 tasks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In CV, search “Omniglot” (characters),  “CUB” (bird),  “miniImageNet”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Learning Approaches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228600" y="971550"/>
            <a:ext cx="8763000" cy="3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There are</a:t>
            </a:r>
            <a:r>
              <a:rPr b="1" lang="en" sz="1300"/>
              <a:t> just so many</a:t>
            </a:r>
            <a:r>
              <a:rPr lang="en" sz="1300"/>
              <a:t>, but for starters ( a lot of this is mostly cited 2000+ except for the very recent one):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/>
              <a:t>Metric-Based</a:t>
            </a:r>
            <a:endParaRPr b="1"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Siamese Network (2005)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Matching Network (2016)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1300"/>
              <a:buChar char="●"/>
            </a:pPr>
            <a:r>
              <a:rPr lang="en" sz="1300">
                <a:solidFill>
                  <a:srgbClr val="005EF6"/>
                </a:solidFill>
              </a:rPr>
              <a:t>Prototypical Network (2017)</a:t>
            </a:r>
            <a:endParaRPr sz="1300">
              <a:solidFill>
                <a:srgbClr val="005EF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1300"/>
              <a:buChar char="●"/>
            </a:pPr>
            <a:r>
              <a:rPr lang="en" sz="1300">
                <a:solidFill>
                  <a:srgbClr val="005EF6"/>
                </a:solidFill>
              </a:rPr>
              <a:t>Relation Network (2018)</a:t>
            </a:r>
            <a:endParaRPr sz="1300">
              <a:solidFill>
                <a:srgbClr val="005EF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/>
              <a:t>Optimization-Based</a:t>
            </a:r>
            <a:endParaRPr b="1"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005EF6"/>
              </a:buClr>
              <a:buSzPts val="1300"/>
              <a:buChar char="●"/>
            </a:pPr>
            <a:r>
              <a:rPr lang="en" sz="1300">
                <a:solidFill>
                  <a:srgbClr val="005EF6"/>
                </a:solidFill>
              </a:rPr>
              <a:t>MAML (2017)</a:t>
            </a:r>
            <a:endParaRPr sz="1300">
              <a:solidFill>
                <a:srgbClr val="005EF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iMAML (2019)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Note: there are also Bayesian methods and GANs methods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