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Kanit Medium"/>
      <p:regular r:id="rId43"/>
      <p:bold r:id="rId44"/>
      <p:italic r:id="rId45"/>
      <p:boldItalic r:id="rId46"/>
    </p:embeddedFont>
    <p:embeddedFont>
      <p:font typeface="Helvetica Neue"/>
      <p:regular r:id="rId47"/>
      <p:bold r:id="rId48"/>
      <p:italic r:id="rId49"/>
      <p:boldItalic r:id="rId50"/>
    </p:embeddedFont>
    <p:embeddedFont>
      <p:font typeface="Kanit"/>
      <p:regular r:id="rId51"/>
      <p:bold r:id="rId52"/>
      <p:italic r:id="rId53"/>
      <p:boldItalic r:id="rId54"/>
    </p:embeddedFont>
    <p:embeddedFont>
      <p:font typeface="Open Sans Light"/>
      <p:regular r:id="rId55"/>
      <p:bold r:id="rId56"/>
      <p:italic r:id="rId57"/>
      <p:boldItalic r:id="rId58"/>
    </p:embeddedFont>
    <p:embeddedFont>
      <p:font typeface="Open Sans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KanitMedium-bold.fntdata"/><Relationship Id="rId43" Type="http://schemas.openxmlformats.org/officeDocument/2006/relationships/font" Target="fonts/KanitMedium-regular.fntdata"/><Relationship Id="rId46" Type="http://schemas.openxmlformats.org/officeDocument/2006/relationships/font" Target="fonts/KanitMedium-boldItalic.fntdata"/><Relationship Id="rId45" Type="http://schemas.openxmlformats.org/officeDocument/2006/relationships/font" Target="fonts/Kanit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HelveticaNeue-bold.fntdata"/><Relationship Id="rId47" Type="http://schemas.openxmlformats.org/officeDocument/2006/relationships/font" Target="fonts/HelveticaNeue-regular.fntdata"/><Relationship Id="rId49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OpenSans-boldItalic.fntdata"/><Relationship Id="rId61" Type="http://schemas.openxmlformats.org/officeDocument/2006/relationships/font" Target="fonts/OpenSans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OpenSans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Kanit-regular.fntdata"/><Relationship Id="rId50" Type="http://schemas.openxmlformats.org/officeDocument/2006/relationships/font" Target="fonts/HelveticaNeue-boldItalic.fntdata"/><Relationship Id="rId53" Type="http://schemas.openxmlformats.org/officeDocument/2006/relationships/font" Target="fonts/Kanit-italic.fntdata"/><Relationship Id="rId52" Type="http://schemas.openxmlformats.org/officeDocument/2006/relationships/font" Target="fonts/Kanit-bold.fntdata"/><Relationship Id="rId11" Type="http://schemas.openxmlformats.org/officeDocument/2006/relationships/slide" Target="slides/slide6.xml"/><Relationship Id="rId55" Type="http://schemas.openxmlformats.org/officeDocument/2006/relationships/font" Target="fonts/OpenSansLight-regular.fntdata"/><Relationship Id="rId10" Type="http://schemas.openxmlformats.org/officeDocument/2006/relationships/slide" Target="slides/slide5.xml"/><Relationship Id="rId54" Type="http://schemas.openxmlformats.org/officeDocument/2006/relationships/font" Target="fonts/Kanit-boldItalic.fntdata"/><Relationship Id="rId13" Type="http://schemas.openxmlformats.org/officeDocument/2006/relationships/slide" Target="slides/slide8.xml"/><Relationship Id="rId57" Type="http://schemas.openxmlformats.org/officeDocument/2006/relationships/font" Target="fonts/OpenSansLight-italic.fntdata"/><Relationship Id="rId12" Type="http://schemas.openxmlformats.org/officeDocument/2006/relationships/slide" Target="slides/slide7.xml"/><Relationship Id="rId56" Type="http://schemas.openxmlformats.org/officeDocument/2006/relationships/font" Target="fonts/OpenSansLight-bold.fntdata"/><Relationship Id="rId15" Type="http://schemas.openxmlformats.org/officeDocument/2006/relationships/slide" Target="slides/slide10.xml"/><Relationship Id="rId59" Type="http://schemas.openxmlformats.org/officeDocument/2006/relationships/font" Target="fonts/OpenSans-regular.fntdata"/><Relationship Id="rId14" Type="http://schemas.openxmlformats.org/officeDocument/2006/relationships/slide" Target="slides/slide9.xml"/><Relationship Id="rId58" Type="http://schemas.openxmlformats.org/officeDocument/2006/relationships/font" Target="fonts/OpenSansLigh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5f0d60018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5f0d60018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5f0d60018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05f0d60018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5f0d60018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05f0d60018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5f0d60018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5f0d60018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5f0d60018_1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05f0d60018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5f0d60018_1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05f0d60018_1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06123e0c8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06123e0c8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6123e0c8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6123e0c8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06123e0c8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06123e0c8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06123e0c86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06123e0c8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9c05b9bb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9c05b9b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6123e0c86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6123e0c86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06123e0c86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06123e0c86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06123e0c86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06123e0c86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05f0d60018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05f0d60018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06123e0c86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06123e0c86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6292ed88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6292ed88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06123e0c86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06123e0c86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06123e0c86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106123e0c86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06123e0c86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06123e0c86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06123e0c86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06123e0c86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567223a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567223a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06123e0c86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06123e0c86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06123e0c86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06123e0c86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06123e0c86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106123e0c86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06123e0c86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106123e0c86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106123e0c86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106123e0c86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106123e0c86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106123e0c86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106123e0c86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106123e0c86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103116d6da0_0_1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103116d6da0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489b24916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489b24916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489b24916_0_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489b2491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5f0d60018_1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5f0d60018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5f0d60018_1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5f0d60018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5f0d60018_1_18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5f0d60018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5f0d6001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5f0d6001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Relationship Id="rId4" Type="http://schemas.openxmlformats.org/officeDocument/2006/relationships/image" Target="../media/image9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" y="400050"/>
            <a:ext cx="8001000" cy="159305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905000" y="2171700"/>
            <a:ext cx="53340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685800" y="800100"/>
            <a:ext cx="7772400" cy="108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4000"/>
              <a:buFont typeface="Open Sans"/>
              <a:buNone/>
              <a:defRPr b="0" sz="40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2"/>
          <p:cNvSpPr txBox="1"/>
          <p:nvPr>
            <p:ph idx="2" type="subTitle"/>
          </p:nvPr>
        </p:nvSpPr>
        <p:spPr>
          <a:xfrm>
            <a:off x="1524000" y="3543300"/>
            <a:ext cx="6019800" cy="5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3" type="subTitle"/>
          </p:nvPr>
        </p:nvSpPr>
        <p:spPr>
          <a:xfrm>
            <a:off x="2133600" y="3028950"/>
            <a:ext cx="4876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60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457200" y="1714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 i="0" sz="4000" u="none" cap="none" strike="noStrike">
                <a:solidFill>
                  <a:srgbClr val="005EF6"/>
                </a:solidFill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457200" y="1143000"/>
            <a:ext cx="8229600" cy="3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82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 i="0" sz="3200" u="none" cap="none" strike="noStrike">
                <a:solidFill>
                  <a:schemeClr val="dk1"/>
                </a:solidFill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▪"/>
              <a:defRPr i="0" sz="2800" u="none" cap="none" strike="noStrike">
                <a:solidFill>
                  <a:schemeClr val="dk1"/>
                </a:solidFill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o"/>
              <a:defRPr i="0" sz="2400" u="none" cap="none" strike="noStrike">
                <a:solidFill>
                  <a:schemeClr val="dk1"/>
                </a:solidFill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  <a:defRPr i="0" sz="2000" u="none" cap="none" strike="noStrike">
                <a:solidFill>
                  <a:schemeClr val="dk1"/>
                </a:solidFill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i="0" sz="2000" u="none" cap="none" strike="noStrike">
                <a:solidFill>
                  <a:schemeClr val="dk1"/>
                </a:solidFill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6" name="Google Shape;66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>
  <p:cSld name="TITLE_3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4">
  <p:cSld name="TITLE_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78" name="Google Shape;78;p15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Google Shape;79;p15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5">
  <p:cSld name="TITLE_5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83" name="Google Shape;83;p16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Google Shape;84;p16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6">
  <p:cSld name="TITLE_6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88" name="Google Shape;88;p17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17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7">
  <p:cSld name="TITLE_7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-Azure">
  <p:cSld name="Title &amp; Bullets-Azur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452438" y="404813"/>
            <a:ext cx="8239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Kanit Medium"/>
              <a:buNone/>
              <a:defRPr sz="2600">
                <a:solidFill>
                  <a:srgbClr val="000000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700"/>
              <a:buFont typeface="Kanit"/>
              <a:buNone/>
              <a:defRPr sz="1700">
                <a:solidFill>
                  <a:srgbClr val="929292"/>
                </a:solidFill>
                <a:latin typeface="Kanit"/>
                <a:ea typeface="Kanit"/>
                <a:cs typeface="Kanit"/>
                <a:sym typeface="Kanit"/>
              </a:defRPr>
            </a:lvl1pPr>
            <a:lvl2pPr indent="-279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1253765" y="1591353"/>
            <a:ext cx="66366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47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1pPr>
            <a:lvl2pPr indent="-2476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2pPr>
            <a:lvl3pPr indent="-24765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3pPr>
            <a:lvl4pPr indent="-24765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4pPr>
            <a:lvl5pPr indent="-24765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pic>
        <p:nvPicPr>
          <p:cNvPr descr="Image" id="98" name="Google Shape;98;p19"/>
          <p:cNvPicPr preferRelativeResize="0"/>
          <p:nvPr/>
        </p:nvPicPr>
        <p:blipFill rotWithShape="1">
          <a:blip r:embed="rId2">
            <a:alphaModFix amt="31640"/>
          </a:blip>
          <a:srcRect b="63719" l="43029" r="0" t="0"/>
          <a:stretch/>
        </p:blipFill>
        <p:spPr>
          <a:xfrm>
            <a:off x="-31956" y="3564209"/>
            <a:ext cx="2188254" cy="16091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99" name="Google Shape;99;p19"/>
          <p:cNvPicPr preferRelativeResize="0"/>
          <p:nvPr/>
        </p:nvPicPr>
        <p:blipFill rotWithShape="1">
          <a:blip r:embed="rId3">
            <a:alphaModFix/>
          </a:blip>
          <a:srcRect b="65321" l="43181" r="0" t="3970"/>
          <a:stretch/>
        </p:blipFill>
        <p:spPr>
          <a:xfrm>
            <a:off x="-5287" y="3953961"/>
            <a:ext cx="1984825" cy="12098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00" name="Google Shape;100;p19"/>
          <p:cNvPicPr preferRelativeResize="0"/>
          <p:nvPr/>
        </p:nvPicPr>
        <p:blipFill rotWithShape="1">
          <a:blip r:embed="rId4">
            <a:alphaModFix amt="26710"/>
          </a:blip>
          <a:srcRect b="0" l="8583" r="20770" t="24590"/>
          <a:stretch/>
        </p:blipFill>
        <p:spPr>
          <a:xfrm rot="2106625">
            <a:off x="5075670" y="-731840"/>
            <a:ext cx="4951553" cy="3616671"/>
          </a:xfrm>
          <a:custGeom>
            <a:rect b="b" l="l" r="r" t="t"/>
            <a:pathLst>
              <a:path extrusionOk="0" h="21600" w="21600">
                <a:moveTo>
                  <a:pt x="0" y="13314"/>
                </a:moveTo>
                <a:lnTo>
                  <a:pt x="4255" y="21599"/>
                </a:lnTo>
                <a:lnTo>
                  <a:pt x="14874" y="21600"/>
                </a:lnTo>
                <a:lnTo>
                  <a:pt x="21600" y="15126"/>
                </a:lnTo>
                <a:lnTo>
                  <a:pt x="13832" y="0"/>
                </a:lnTo>
                <a:lnTo>
                  <a:pt x="0" y="1331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4500562" y="4905375"/>
            <a:ext cx="1383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sz="7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8">
  <p:cSld name="TITLE_8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4" name="Google Shape;104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228600" y="1085850"/>
            <a:ext cx="87630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21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2286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6482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2" name="Google Shape;112;p21"/>
          <p:cNvSpPr txBox="1"/>
          <p:nvPr>
            <p:ph idx="3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Centered">
  <p:cSld name="TITLE_AND_BODY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228600" y="971550"/>
            <a:ext cx="8763000" cy="3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2286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6482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7"/>
          <p:cNvSpPr txBox="1"/>
          <p:nvPr>
            <p:ph idx="2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60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Light"/>
              <a:buNone/>
              <a:defRPr sz="3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●"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○"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■"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●"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○"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■"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●"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○"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■"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0" y="0"/>
            <a:ext cx="4572000" cy="228600"/>
          </a:xfrm>
          <a:prstGeom prst="rect">
            <a:avLst/>
          </a:prstGeom>
          <a:solidFill>
            <a:srgbClr val="005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Natural Language Processing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4572000" y="0"/>
            <a:ext cx="4572000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5EF6"/>
                </a:solidFill>
              </a:rPr>
              <a:t>Neural Network and Backpropagation Review</a:t>
            </a:r>
            <a:endParaRPr sz="1100">
              <a:solidFill>
                <a:srgbClr val="005EF6"/>
              </a:solidFill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0" y="4972050"/>
            <a:ext cx="3048000" cy="1716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3048000" y="4972050"/>
            <a:ext cx="3048000" cy="171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6096000" y="4972050"/>
            <a:ext cx="3048000" cy="171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6172200" y="4972050"/>
            <a:ext cx="2590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3048000" y="4972050"/>
            <a:ext cx="3048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Chaklam Silpasuwanchai</a:t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0" y="4972050"/>
            <a:ext cx="3048000" cy="171600"/>
          </a:xfrm>
          <a:prstGeom prst="rect">
            <a:avLst/>
          </a:prstGeom>
          <a:solidFill>
            <a:srgbClr val="005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Asian Institute of Technology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555975" y="4459800"/>
            <a:ext cx="408975" cy="4089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gif"/><Relationship Id="rId4" Type="http://schemas.openxmlformats.org/officeDocument/2006/relationships/image" Target="../media/image18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gif"/><Relationship Id="rId4" Type="http://schemas.openxmlformats.org/officeDocument/2006/relationships/image" Target="../media/image15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gif"/><Relationship Id="rId4" Type="http://schemas.openxmlformats.org/officeDocument/2006/relationships/image" Target="../media/image22.gif"/><Relationship Id="rId5" Type="http://schemas.openxmlformats.org/officeDocument/2006/relationships/image" Target="../media/image21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gif"/><Relationship Id="rId4" Type="http://schemas.openxmlformats.org/officeDocument/2006/relationships/image" Target="../media/image28.gif"/><Relationship Id="rId5" Type="http://schemas.openxmlformats.org/officeDocument/2006/relationships/image" Target="../media/image26.gif"/><Relationship Id="rId6" Type="http://schemas.openxmlformats.org/officeDocument/2006/relationships/image" Target="../media/image23.gif"/><Relationship Id="rId7" Type="http://schemas.openxmlformats.org/officeDocument/2006/relationships/image" Target="../media/image20.gif"/><Relationship Id="rId8" Type="http://schemas.openxmlformats.org/officeDocument/2006/relationships/image" Target="../media/image27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gif"/><Relationship Id="rId4" Type="http://schemas.openxmlformats.org/officeDocument/2006/relationships/image" Target="../media/image35.gif"/><Relationship Id="rId9" Type="http://schemas.openxmlformats.org/officeDocument/2006/relationships/image" Target="../media/image31.gif"/><Relationship Id="rId5" Type="http://schemas.openxmlformats.org/officeDocument/2006/relationships/image" Target="../media/image33.gif"/><Relationship Id="rId6" Type="http://schemas.openxmlformats.org/officeDocument/2006/relationships/image" Target="../media/image38.gif"/><Relationship Id="rId7" Type="http://schemas.openxmlformats.org/officeDocument/2006/relationships/image" Target="../media/image40.gif"/><Relationship Id="rId8" Type="http://schemas.openxmlformats.org/officeDocument/2006/relationships/image" Target="../media/image37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gif"/><Relationship Id="rId4" Type="http://schemas.openxmlformats.org/officeDocument/2006/relationships/image" Target="../media/image32.gif"/><Relationship Id="rId5" Type="http://schemas.openxmlformats.org/officeDocument/2006/relationships/image" Target="../media/image42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9.gif"/><Relationship Id="rId4" Type="http://schemas.openxmlformats.org/officeDocument/2006/relationships/image" Target="../media/image16.gif"/><Relationship Id="rId9" Type="http://schemas.openxmlformats.org/officeDocument/2006/relationships/image" Target="../media/image6.gif"/><Relationship Id="rId5" Type="http://schemas.openxmlformats.org/officeDocument/2006/relationships/image" Target="../media/image14.gif"/><Relationship Id="rId6" Type="http://schemas.openxmlformats.org/officeDocument/2006/relationships/image" Target="../media/image19.gif"/><Relationship Id="rId7" Type="http://schemas.openxmlformats.org/officeDocument/2006/relationships/image" Target="../media/image8.gif"/><Relationship Id="rId8" Type="http://schemas.openxmlformats.org/officeDocument/2006/relationships/image" Target="../media/image5.gif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48.gif"/><Relationship Id="rId10" Type="http://schemas.openxmlformats.org/officeDocument/2006/relationships/image" Target="../media/image47.gif"/><Relationship Id="rId12" Type="http://schemas.openxmlformats.org/officeDocument/2006/relationships/image" Target="../media/image57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gif"/><Relationship Id="rId4" Type="http://schemas.openxmlformats.org/officeDocument/2006/relationships/image" Target="../media/image23.gif"/><Relationship Id="rId9" Type="http://schemas.openxmlformats.org/officeDocument/2006/relationships/image" Target="../media/image41.gif"/><Relationship Id="rId5" Type="http://schemas.openxmlformats.org/officeDocument/2006/relationships/image" Target="../media/image20.gif"/><Relationship Id="rId6" Type="http://schemas.openxmlformats.org/officeDocument/2006/relationships/image" Target="../media/image43.gif"/><Relationship Id="rId7" Type="http://schemas.openxmlformats.org/officeDocument/2006/relationships/image" Target="../media/image46.gif"/><Relationship Id="rId8" Type="http://schemas.openxmlformats.org/officeDocument/2006/relationships/image" Target="../media/image45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0.gif"/><Relationship Id="rId4" Type="http://schemas.openxmlformats.org/officeDocument/2006/relationships/image" Target="../media/image52.gif"/><Relationship Id="rId5" Type="http://schemas.openxmlformats.org/officeDocument/2006/relationships/image" Target="../media/image54.gif"/><Relationship Id="rId6" Type="http://schemas.openxmlformats.org/officeDocument/2006/relationships/image" Target="../media/image49.gif"/><Relationship Id="rId7" Type="http://schemas.openxmlformats.org/officeDocument/2006/relationships/image" Target="../media/image53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1.gif"/><Relationship Id="rId4" Type="http://schemas.openxmlformats.org/officeDocument/2006/relationships/image" Target="../media/image73.gif"/><Relationship Id="rId5" Type="http://schemas.openxmlformats.org/officeDocument/2006/relationships/image" Target="../media/image58.gif"/><Relationship Id="rId6" Type="http://schemas.openxmlformats.org/officeDocument/2006/relationships/image" Target="../media/image50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6.gif"/><Relationship Id="rId4" Type="http://schemas.openxmlformats.org/officeDocument/2006/relationships/image" Target="../media/image61.gif"/><Relationship Id="rId5" Type="http://schemas.openxmlformats.org/officeDocument/2006/relationships/image" Target="../media/image60.gif"/><Relationship Id="rId6" Type="http://schemas.openxmlformats.org/officeDocument/2006/relationships/image" Target="../media/image63.gif"/><Relationship Id="rId7" Type="http://schemas.openxmlformats.org/officeDocument/2006/relationships/image" Target="../media/image62.gif"/><Relationship Id="rId8" Type="http://schemas.openxmlformats.org/officeDocument/2006/relationships/image" Target="../media/image55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9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1" Type="http://schemas.openxmlformats.org/officeDocument/2006/relationships/image" Target="../media/image68.gif"/><Relationship Id="rId10" Type="http://schemas.openxmlformats.org/officeDocument/2006/relationships/image" Target="../media/image66.gif"/><Relationship Id="rId13" Type="http://schemas.openxmlformats.org/officeDocument/2006/relationships/image" Target="../media/image69.gif"/><Relationship Id="rId12" Type="http://schemas.openxmlformats.org/officeDocument/2006/relationships/image" Target="../media/image7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gif"/><Relationship Id="rId4" Type="http://schemas.openxmlformats.org/officeDocument/2006/relationships/image" Target="../media/image23.gif"/><Relationship Id="rId9" Type="http://schemas.openxmlformats.org/officeDocument/2006/relationships/image" Target="../media/image71.gif"/><Relationship Id="rId15" Type="http://schemas.openxmlformats.org/officeDocument/2006/relationships/image" Target="../media/image72.gif"/><Relationship Id="rId14" Type="http://schemas.openxmlformats.org/officeDocument/2006/relationships/image" Target="../media/image67.gif"/><Relationship Id="rId17" Type="http://schemas.openxmlformats.org/officeDocument/2006/relationships/image" Target="../media/image70.gif"/><Relationship Id="rId16" Type="http://schemas.openxmlformats.org/officeDocument/2006/relationships/image" Target="../media/image77.gif"/><Relationship Id="rId5" Type="http://schemas.openxmlformats.org/officeDocument/2006/relationships/image" Target="../media/image20.gif"/><Relationship Id="rId6" Type="http://schemas.openxmlformats.org/officeDocument/2006/relationships/image" Target="../media/image43.gif"/><Relationship Id="rId7" Type="http://schemas.openxmlformats.org/officeDocument/2006/relationships/image" Target="../media/image65.gif"/><Relationship Id="rId8" Type="http://schemas.openxmlformats.org/officeDocument/2006/relationships/image" Target="../media/image64.gif"/></Relationships>
</file>

<file path=ppt/slides/_rels/slide25.xml.rels><?xml version="1.0" encoding="UTF-8" standalone="yes"?><Relationships xmlns="http://schemas.openxmlformats.org/package/2006/relationships"><Relationship Id="rId20" Type="http://schemas.openxmlformats.org/officeDocument/2006/relationships/image" Target="../media/image84.gif"/><Relationship Id="rId11" Type="http://schemas.openxmlformats.org/officeDocument/2006/relationships/image" Target="../media/image68.gif"/><Relationship Id="rId10" Type="http://schemas.openxmlformats.org/officeDocument/2006/relationships/image" Target="../media/image66.gif"/><Relationship Id="rId21" Type="http://schemas.openxmlformats.org/officeDocument/2006/relationships/image" Target="../media/image88.gif"/><Relationship Id="rId13" Type="http://schemas.openxmlformats.org/officeDocument/2006/relationships/image" Target="../media/image69.gif"/><Relationship Id="rId12" Type="http://schemas.openxmlformats.org/officeDocument/2006/relationships/image" Target="../media/image7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gif"/><Relationship Id="rId4" Type="http://schemas.openxmlformats.org/officeDocument/2006/relationships/image" Target="../media/image23.gif"/><Relationship Id="rId9" Type="http://schemas.openxmlformats.org/officeDocument/2006/relationships/image" Target="../media/image71.gif"/><Relationship Id="rId15" Type="http://schemas.openxmlformats.org/officeDocument/2006/relationships/image" Target="../media/image72.gif"/><Relationship Id="rId14" Type="http://schemas.openxmlformats.org/officeDocument/2006/relationships/image" Target="../media/image67.gif"/><Relationship Id="rId17" Type="http://schemas.openxmlformats.org/officeDocument/2006/relationships/image" Target="../media/image70.gif"/><Relationship Id="rId16" Type="http://schemas.openxmlformats.org/officeDocument/2006/relationships/image" Target="../media/image77.gif"/><Relationship Id="rId5" Type="http://schemas.openxmlformats.org/officeDocument/2006/relationships/image" Target="../media/image20.gif"/><Relationship Id="rId19" Type="http://schemas.openxmlformats.org/officeDocument/2006/relationships/image" Target="../media/image79.gif"/><Relationship Id="rId6" Type="http://schemas.openxmlformats.org/officeDocument/2006/relationships/image" Target="../media/image43.gif"/><Relationship Id="rId18" Type="http://schemas.openxmlformats.org/officeDocument/2006/relationships/image" Target="../media/image81.gif"/><Relationship Id="rId7" Type="http://schemas.openxmlformats.org/officeDocument/2006/relationships/image" Target="../media/image65.gif"/><Relationship Id="rId8" Type="http://schemas.openxmlformats.org/officeDocument/2006/relationships/image" Target="../media/image64.gif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86.gif"/><Relationship Id="rId10" Type="http://schemas.openxmlformats.org/officeDocument/2006/relationships/image" Target="../media/image79.gif"/><Relationship Id="rId12" Type="http://schemas.openxmlformats.org/officeDocument/2006/relationships/image" Target="../media/image8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gif"/><Relationship Id="rId4" Type="http://schemas.openxmlformats.org/officeDocument/2006/relationships/image" Target="../media/image23.gif"/><Relationship Id="rId9" Type="http://schemas.openxmlformats.org/officeDocument/2006/relationships/image" Target="../media/image72.gif"/><Relationship Id="rId5" Type="http://schemas.openxmlformats.org/officeDocument/2006/relationships/image" Target="../media/image20.gif"/><Relationship Id="rId6" Type="http://schemas.openxmlformats.org/officeDocument/2006/relationships/image" Target="../media/image43.gif"/><Relationship Id="rId7" Type="http://schemas.openxmlformats.org/officeDocument/2006/relationships/image" Target="../media/image75.gif"/><Relationship Id="rId8" Type="http://schemas.openxmlformats.org/officeDocument/2006/relationships/image" Target="../media/image69.gif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6.png"/><Relationship Id="rId4" Type="http://schemas.openxmlformats.org/officeDocument/2006/relationships/image" Target="../media/image87.png"/><Relationship Id="rId5" Type="http://schemas.openxmlformats.org/officeDocument/2006/relationships/image" Target="../media/image78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6.png"/><Relationship Id="rId4" Type="http://schemas.openxmlformats.org/officeDocument/2006/relationships/image" Target="../media/image87.png"/><Relationship Id="rId5" Type="http://schemas.openxmlformats.org/officeDocument/2006/relationships/image" Target="../media/image78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6.png"/><Relationship Id="rId4" Type="http://schemas.openxmlformats.org/officeDocument/2006/relationships/image" Target="../media/image87.png"/><Relationship Id="rId9" Type="http://schemas.openxmlformats.org/officeDocument/2006/relationships/image" Target="../media/image91.png"/><Relationship Id="rId5" Type="http://schemas.openxmlformats.org/officeDocument/2006/relationships/image" Target="../media/image78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eb.stanford.edu/class/cs224n/readings/gradient-notes.pdf" TargetMode="External"/><Relationship Id="rId4" Type="http://schemas.openxmlformats.org/officeDocument/2006/relationships/hyperlink" Target="http://web.stanford.edu/class/cs224n/readings/review-differential-calculus.pdf" TargetMode="External"/><Relationship Id="rId5" Type="http://schemas.openxmlformats.org/officeDocument/2006/relationships/hyperlink" Target="http://cs231n.github.io/neural-networks-1/" TargetMode="External"/><Relationship Id="rId6" Type="http://schemas.openxmlformats.org/officeDocument/2006/relationships/hyperlink" Target="http://cs231n.github.io/optimization-2/" TargetMode="External"/><Relationship Id="rId7" Type="http://schemas.openxmlformats.org/officeDocument/2006/relationships/hyperlink" Target="http://cs231n.stanford.edu/handouts/derivatives.pdf" TargetMode="External"/><Relationship Id="rId8" Type="http://schemas.openxmlformats.org/officeDocument/2006/relationships/hyperlink" Target="http://www.iro.umontreal.ca/~vincentp/ift3395/lectures/backprop_old.pdf" TargetMode="External"/></Relationships>
</file>

<file path=ppt/slides/_rels/slide30.xml.rels><?xml version="1.0" encoding="UTF-8" standalone="yes"?><Relationships xmlns="http://schemas.openxmlformats.org/package/2006/relationships"><Relationship Id="rId10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6.png"/><Relationship Id="rId4" Type="http://schemas.openxmlformats.org/officeDocument/2006/relationships/image" Target="../media/image87.png"/><Relationship Id="rId9" Type="http://schemas.openxmlformats.org/officeDocument/2006/relationships/image" Target="../media/image91.png"/><Relationship Id="rId5" Type="http://schemas.openxmlformats.org/officeDocument/2006/relationships/image" Target="../media/image78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9.png"/></Relationships>
</file>

<file path=ppt/slides/_rels/slide31.xml.rels><?xml version="1.0" encoding="UTF-8" standalone="yes"?><Relationships xmlns="http://schemas.openxmlformats.org/package/2006/relationships"><Relationship Id="rId11" Type="http://schemas.openxmlformats.org/officeDocument/2006/relationships/image" Target="../media/image90.png"/><Relationship Id="rId10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6.png"/><Relationship Id="rId4" Type="http://schemas.openxmlformats.org/officeDocument/2006/relationships/image" Target="../media/image87.png"/><Relationship Id="rId9" Type="http://schemas.openxmlformats.org/officeDocument/2006/relationships/image" Target="../media/image91.png"/><Relationship Id="rId5" Type="http://schemas.openxmlformats.org/officeDocument/2006/relationships/image" Target="../media/image78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9.png"/></Relationships>
</file>

<file path=ppt/slides/_rels/slide32.xml.rels><?xml version="1.0" encoding="UTF-8" standalone="yes"?><Relationships xmlns="http://schemas.openxmlformats.org/package/2006/relationships"><Relationship Id="rId10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6.png"/><Relationship Id="rId4" Type="http://schemas.openxmlformats.org/officeDocument/2006/relationships/image" Target="../media/image87.png"/><Relationship Id="rId9" Type="http://schemas.openxmlformats.org/officeDocument/2006/relationships/image" Target="../media/image91.png"/><Relationship Id="rId5" Type="http://schemas.openxmlformats.org/officeDocument/2006/relationships/image" Target="../media/image78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9.png"/></Relationships>
</file>

<file path=ppt/slides/_rels/slide33.xml.rels><?xml version="1.0" encoding="UTF-8" standalone="yes"?><Relationships xmlns="http://schemas.openxmlformats.org/package/2006/relationships"><Relationship Id="rId10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6.png"/><Relationship Id="rId4" Type="http://schemas.openxmlformats.org/officeDocument/2006/relationships/image" Target="../media/image87.png"/><Relationship Id="rId9" Type="http://schemas.openxmlformats.org/officeDocument/2006/relationships/image" Target="../media/image91.png"/><Relationship Id="rId5" Type="http://schemas.openxmlformats.org/officeDocument/2006/relationships/image" Target="../media/image78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9.png"/></Relationships>
</file>

<file path=ppt/slides/_rels/slide34.xml.rels><?xml version="1.0" encoding="UTF-8" standalone="yes"?><Relationships xmlns="http://schemas.openxmlformats.org/package/2006/relationships"><Relationship Id="rId10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6.png"/><Relationship Id="rId4" Type="http://schemas.openxmlformats.org/officeDocument/2006/relationships/image" Target="../media/image87.png"/><Relationship Id="rId9" Type="http://schemas.openxmlformats.org/officeDocument/2006/relationships/image" Target="../media/image91.png"/><Relationship Id="rId5" Type="http://schemas.openxmlformats.org/officeDocument/2006/relationships/image" Target="../media/image78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9.png"/></Relationships>
</file>

<file path=ppt/slides/_rels/slide35.xml.rels><?xml version="1.0" encoding="UTF-8" standalone="yes"?><Relationships xmlns="http://schemas.openxmlformats.org/package/2006/relationships"><Relationship Id="rId11" Type="http://schemas.openxmlformats.org/officeDocument/2006/relationships/image" Target="../media/image93.png"/><Relationship Id="rId10" Type="http://schemas.openxmlformats.org/officeDocument/2006/relationships/image" Target="../media/image92.png"/><Relationship Id="rId13" Type="http://schemas.openxmlformats.org/officeDocument/2006/relationships/image" Target="../media/image94.png"/><Relationship Id="rId1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6.png"/><Relationship Id="rId4" Type="http://schemas.openxmlformats.org/officeDocument/2006/relationships/image" Target="../media/image87.png"/><Relationship Id="rId9" Type="http://schemas.openxmlformats.org/officeDocument/2006/relationships/image" Target="../media/image91.png"/><Relationship Id="rId5" Type="http://schemas.openxmlformats.org/officeDocument/2006/relationships/image" Target="../media/image78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gif"/><Relationship Id="rId4" Type="http://schemas.openxmlformats.org/officeDocument/2006/relationships/image" Target="../media/image16.gif"/><Relationship Id="rId9" Type="http://schemas.openxmlformats.org/officeDocument/2006/relationships/image" Target="../media/image6.gif"/><Relationship Id="rId5" Type="http://schemas.openxmlformats.org/officeDocument/2006/relationships/image" Target="../media/image14.gif"/><Relationship Id="rId6" Type="http://schemas.openxmlformats.org/officeDocument/2006/relationships/image" Target="../media/image19.gif"/><Relationship Id="rId7" Type="http://schemas.openxmlformats.org/officeDocument/2006/relationships/image" Target="../media/image8.gif"/><Relationship Id="rId8" Type="http://schemas.openxmlformats.org/officeDocument/2006/relationships/image" Target="../media/image5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gif"/><Relationship Id="rId4" Type="http://schemas.openxmlformats.org/officeDocument/2006/relationships/image" Target="../media/image12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Neural Network and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Backpropagation Review</a:t>
            </a:r>
            <a:endParaRPr sz="3600"/>
          </a:p>
        </p:txBody>
      </p:sp>
      <p:sp>
        <p:nvSpPr>
          <p:cNvPr id="118" name="Google Shape;118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Natural Language Processing</a:t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929292"/>
                </a:solidFill>
              </a:rPr>
              <a:t>(based on revision of Chris Manning Lectures)</a:t>
            </a:r>
            <a:endParaRPr sz="1400">
              <a:solidFill>
                <a:srgbClr val="929292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Computing Gradients by Hand</a:t>
            </a:r>
            <a:endParaRPr sz="2600"/>
          </a:p>
        </p:txBody>
      </p:sp>
      <p:sp>
        <p:nvSpPr>
          <p:cNvPr id="233" name="Google Shape;233;p31"/>
          <p:cNvSpPr txBox="1"/>
          <p:nvPr>
            <p:ph idx="1" type="body"/>
          </p:nvPr>
        </p:nvSpPr>
        <p:spPr>
          <a:xfrm>
            <a:off x="228600" y="1085850"/>
            <a:ext cx="87630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/>
              <a:t>Matrix calculus</a:t>
            </a:r>
            <a:r>
              <a:rPr lang="en" sz="1500"/>
              <a:t>:  Fully vectorized gradients</a:t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“Multivariable calculus is just like single-variable calculus if you use matrices”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Much faster and more useful than non-</a:t>
            </a:r>
            <a:r>
              <a:rPr lang="en" sz="1500"/>
              <a:t>vectorized</a:t>
            </a:r>
            <a:r>
              <a:rPr lang="en" sz="1500"/>
              <a:t> gradients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Support by NumPy and PyTorch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But doing a non-vectorized gradient can be good for intuition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Learning them allows you to deeply understand gradient-related problems, e.g., vanishing gradients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Gradients</a:t>
            </a:r>
            <a:endParaRPr sz="2600"/>
          </a:p>
        </p:txBody>
      </p:sp>
      <p:sp>
        <p:nvSpPr>
          <p:cNvPr id="239" name="Google Shape;239;p32"/>
          <p:cNvSpPr txBox="1"/>
          <p:nvPr>
            <p:ph idx="1" type="body"/>
          </p:nvPr>
        </p:nvSpPr>
        <p:spPr>
          <a:xfrm>
            <a:off x="228600" y="1085850"/>
            <a:ext cx="87630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Given a function with 1 output and 1 input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It’s gradient (slope) is its derivative</a:t>
            </a:r>
            <a:endParaRPr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“</a:t>
            </a:r>
            <a:r>
              <a:rPr i="1" lang="en" sz="1500"/>
              <a:t>How much will the output change if we change the input a bit?</a:t>
            </a:r>
            <a:r>
              <a:rPr lang="en" sz="1500"/>
              <a:t>”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At x = 1, it changes about 3 times as much: 1.01</a:t>
            </a:r>
            <a:r>
              <a:rPr baseline="30000" lang="en" sz="1500"/>
              <a:t>3</a:t>
            </a:r>
            <a:r>
              <a:rPr lang="en" sz="1500"/>
              <a:t> = 1.03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At x = 4, it changes about 48 times as much: 4.01</a:t>
            </a:r>
            <a:r>
              <a:rPr baseline="30000" lang="en" sz="1500"/>
              <a:t>3</a:t>
            </a:r>
            <a:r>
              <a:rPr lang="en" sz="1500"/>
              <a:t> = 64.48</a:t>
            </a:r>
            <a:endParaRPr sz="1500"/>
          </a:p>
        </p:txBody>
      </p:sp>
      <p:pic>
        <p:nvPicPr>
          <p:cNvPr descr="f(x) = x^3" id="240" name="Google Shape;24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03975"/>
            <a:ext cx="885850" cy="268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df}{dx} = 3x^2" id="241" name="Google Shape;24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8625" y="1705325"/>
            <a:ext cx="761400" cy="4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Gradients</a:t>
            </a:r>
            <a:endParaRPr sz="2600"/>
          </a:p>
        </p:txBody>
      </p:sp>
      <p:sp>
        <p:nvSpPr>
          <p:cNvPr id="247" name="Google Shape;247;p33"/>
          <p:cNvSpPr txBox="1"/>
          <p:nvPr>
            <p:ph idx="1" type="body"/>
          </p:nvPr>
        </p:nvSpPr>
        <p:spPr>
          <a:xfrm>
            <a:off x="228600" y="1085850"/>
            <a:ext cx="87630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Given a function with 1 output and </a:t>
            </a:r>
            <a:r>
              <a:rPr i="1" lang="en" sz="1500"/>
              <a:t>n</a:t>
            </a:r>
            <a:r>
              <a:rPr lang="en" sz="1500"/>
              <a:t> inputs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Its gradient is a vector of partial derivatives with respect to each input</a:t>
            </a:r>
            <a:endParaRPr sz="1500"/>
          </a:p>
        </p:txBody>
      </p:sp>
      <p:pic>
        <p:nvPicPr>
          <p:cNvPr descr="f(\mathbf{x}) = f(x_1, x_2, \cdots, x_n)" id="248" name="Google Shape;24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5038" y="1655650"/>
            <a:ext cx="2690124" cy="267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\partial f}{\partial\mathbf{x}}=\left[\frac{\partial f}{\partial x_1},\frac{\partial f}{\partial x_2},\cdots,\frac{\partial f}{\partial x_n}\right]" id="249" name="Google Shape;24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3338" y="2508075"/>
            <a:ext cx="2553525" cy="5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Jacobian Matrix: Generalization of the Gradient</a:t>
            </a:r>
            <a:endParaRPr sz="2600"/>
          </a:p>
        </p:txBody>
      </p:sp>
      <p:sp>
        <p:nvSpPr>
          <p:cNvPr id="255" name="Google Shape;255;p34"/>
          <p:cNvSpPr txBox="1"/>
          <p:nvPr>
            <p:ph idx="1" type="body"/>
          </p:nvPr>
        </p:nvSpPr>
        <p:spPr>
          <a:xfrm>
            <a:off x="228600" y="1085850"/>
            <a:ext cx="87630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Given a function with </a:t>
            </a:r>
            <a:r>
              <a:rPr b="1" i="1" lang="en" sz="1500"/>
              <a:t>m</a:t>
            </a:r>
            <a:r>
              <a:rPr b="1" lang="en" sz="1500"/>
              <a:t> outputs</a:t>
            </a:r>
            <a:r>
              <a:rPr lang="en" sz="1500"/>
              <a:t> and </a:t>
            </a:r>
            <a:r>
              <a:rPr i="1" lang="en" sz="1500"/>
              <a:t>n</a:t>
            </a:r>
            <a:r>
              <a:rPr lang="en" sz="1500"/>
              <a:t> inputs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It’s Jacobian is an </a:t>
            </a:r>
            <a:r>
              <a:rPr b="1" i="1" lang="en" sz="1500"/>
              <a:t>m x n </a:t>
            </a:r>
            <a:r>
              <a:rPr lang="en" sz="1500"/>
              <a:t>matrix</a:t>
            </a:r>
            <a:r>
              <a:rPr lang="en" sz="1500"/>
              <a:t> of partial derivatives</a:t>
            </a:r>
            <a:endParaRPr sz="1500"/>
          </a:p>
        </p:txBody>
      </p:sp>
      <p:pic>
        <p:nvPicPr>
          <p:cNvPr descr="\mathbf{f}(\mathbf{x})=[f_1(x_1,x_2,\cdots,x_n),\cdots,f_m(x_1,x_2,\cdots,x_n)]" id="256" name="Google Shape;25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026" y="1643050"/>
            <a:ext cx="5570150" cy="266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\partial \mathbf{f}}{\partial \mathbf{x}} = \begin{bmatrix}&#10;    \frac{\partial f_1}{\partial x_1} &amp; \ddots &amp; \frac{\partial f_1}{\partial x_n}  \\&#10;    \vdots &amp; \ddots &amp; \vdots  \\&#10;    \frac{\partial f_m}{\partial x_1} &amp; \dots &amp; \frac{\partial f_m}{\partial x_n}&#10;\end{bmatrix}" id="257" name="Google Shape;25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5022" y="2483077"/>
            <a:ext cx="2401775" cy="1198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left(\frac{\partial \mathbf{f}}{\partial \mathbf{x}}\right)_{ij}=\frac{\partial f_i}{\partial x_j}" id="258" name="Google Shape;25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4052" y="2810163"/>
            <a:ext cx="1295100" cy="54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Chain Rule</a:t>
            </a:r>
            <a:endParaRPr sz="2600"/>
          </a:p>
        </p:txBody>
      </p:sp>
      <p:sp>
        <p:nvSpPr>
          <p:cNvPr id="264" name="Google Shape;264;p35"/>
          <p:cNvSpPr txBox="1"/>
          <p:nvPr>
            <p:ph idx="1" type="body"/>
          </p:nvPr>
        </p:nvSpPr>
        <p:spPr>
          <a:xfrm>
            <a:off x="228600" y="1085850"/>
            <a:ext cx="87630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For composition of one-variable function: </a:t>
            </a:r>
            <a:r>
              <a:rPr b="1" lang="en" sz="1500"/>
              <a:t>multiply derivatives</a:t>
            </a:r>
            <a:endParaRPr b="1"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For multiple variables at once: </a:t>
            </a:r>
            <a:r>
              <a:rPr b="1" lang="en" sz="1500"/>
              <a:t>multiply Jacobians</a:t>
            </a:r>
            <a:endParaRPr b="1" sz="1500"/>
          </a:p>
        </p:txBody>
      </p:sp>
      <p:pic>
        <p:nvPicPr>
          <p:cNvPr descr="z = 3y" id="265" name="Google Shape;26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150" y="1797144"/>
            <a:ext cx="658700" cy="2115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 = x^2" id="266" name="Google Shape;26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6406" y="1750485"/>
            <a:ext cx="658697" cy="2654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dz}{dx} = \frac{dz}{dy} \frac{dy}{dx} = (3)(2x) = 6x" id="267" name="Google Shape;26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5150" y="1668488"/>
            <a:ext cx="2389450" cy="468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h} = f(\mathbf{z})" id="268" name="Google Shape;268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7370" y="3069925"/>
            <a:ext cx="774268" cy="21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z} = \mathbf{Wx} + \mathbf{b}" id="269" name="Google Shape;269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86399" y="3069924"/>
            <a:ext cx="1155625" cy="16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\partial \mathbf{h}}{\partial \mathbf{x}}=\frac{\partial \mathbf{h}}{\partial \mathbf{z}}\frac{\partial \mathbf{z}}{\partial \mathbf{x}} = \cdots" id="270" name="Google Shape;270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43620" y="2919900"/>
            <a:ext cx="1732530" cy="46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Example Jacobian:  Elementwise activation function</a:t>
            </a:r>
            <a:endParaRPr sz="2600"/>
          </a:p>
        </p:txBody>
      </p:sp>
      <p:sp>
        <p:nvSpPr>
          <p:cNvPr id="276" name="Google Shape;276;p36"/>
          <p:cNvSpPr txBox="1"/>
          <p:nvPr>
            <p:ph idx="1" type="body"/>
          </p:nvPr>
        </p:nvSpPr>
        <p:spPr>
          <a:xfrm>
            <a:off x="3206875" y="1162050"/>
            <a:ext cx="11187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what is 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</p:txBody>
      </p:sp>
      <p:sp>
        <p:nvSpPr>
          <p:cNvPr id="277" name="Google Shape;277;p36"/>
          <p:cNvSpPr txBox="1"/>
          <p:nvPr/>
        </p:nvSpPr>
        <p:spPr>
          <a:xfrm>
            <a:off x="1387825" y="1823925"/>
            <a:ext cx="6468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To figure it out, it’s useful to think about single-variable calculus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" name="Google Shape;278;p36"/>
          <p:cNvSpPr txBox="1"/>
          <p:nvPr/>
        </p:nvSpPr>
        <p:spPr>
          <a:xfrm>
            <a:off x="1387825" y="2738325"/>
            <a:ext cx="6468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The derivative is simply: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" name="Google Shape;279;p36"/>
          <p:cNvSpPr txBox="1"/>
          <p:nvPr/>
        </p:nvSpPr>
        <p:spPr>
          <a:xfrm>
            <a:off x="5058375" y="2738325"/>
            <a:ext cx="3811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Thus, if we take all derivatives: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80" name="Google Shape;280;p36"/>
          <p:cNvGrpSpPr/>
          <p:nvPr/>
        </p:nvGrpSpPr>
        <p:grpSpPr>
          <a:xfrm>
            <a:off x="2022800" y="1216925"/>
            <a:ext cx="5478813" cy="592200"/>
            <a:chOff x="2022800" y="1216925"/>
            <a:chExt cx="5478813" cy="592200"/>
          </a:xfrm>
        </p:grpSpPr>
        <p:pic>
          <p:nvPicPr>
            <p:cNvPr descr="\mathbf{h} = f(\mathbf{z})" id="281" name="Google Shape;281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22800" y="1341469"/>
              <a:ext cx="1118700" cy="3056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frac{\partial \mathbf{h}}{\partial \mathbf{z}}" id="282" name="Google Shape;282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96325" y="1216925"/>
              <a:ext cx="338387" cy="592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mathbf{h, z} \in \mathbb{R}^{n}" id="283" name="Google Shape;283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82913" y="1381301"/>
              <a:ext cx="1118700" cy="25949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_i = f(z_i)" id="284" name="Google Shape;284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52488" y="2345126"/>
            <a:ext cx="1259331" cy="305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5" name="Google Shape;285;p36"/>
          <p:cNvGrpSpPr/>
          <p:nvPr/>
        </p:nvGrpSpPr>
        <p:grpSpPr>
          <a:xfrm>
            <a:off x="1872300" y="3252175"/>
            <a:ext cx="3059126" cy="1378275"/>
            <a:chOff x="1872300" y="3252175"/>
            <a:chExt cx="3059126" cy="1378275"/>
          </a:xfrm>
        </p:grpSpPr>
        <p:pic>
          <p:nvPicPr>
            <p:cNvPr descr="\left(\frac{\partial \mathbf{h}}{\partial \mathbf{z}} \right )_{ij} = \frac{\partial h_i}{\partial z_j} = \frac{\partial}{\partial z_j} f(z_i)" id="286" name="Google Shape;286;p3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872300" y="3252175"/>
              <a:ext cx="2543246" cy="592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= \begin{cases} f'(z_i) &amp; \text{if } i = j\\ 0 &amp; \text{if otherwise} \end{cases}" id="287" name="Google Shape;287;p3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686850" y="3955725"/>
              <a:ext cx="2244576" cy="6747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\frac{\partial \mathbf{h}}{\partial \mathbf{z}} = \begin{pmatrix}&#10;    f'(z_1) &amp; &amp; 0 \\&#10;     &amp; \ddots &amp;   \\&#10;    0 &amp;  &amp; f'(z_n)&#10;\end{pmatrix} = \text{diag}(f'(\mathbf{z)})" id="288" name="Google Shape;288;p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96123" y="3187099"/>
            <a:ext cx="3605303" cy="84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Other Jacobians</a:t>
            </a:r>
            <a:endParaRPr sz="2600"/>
          </a:p>
        </p:txBody>
      </p:sp>
      <p:pic>
        <p:nvPicPr>
          <p:cNvPr descr="\frac{\partial}{\partial \mathbf{x}}(\mathbf{Wx}+\mathbf{b})=\mathbf{W}" id="294" name="Google Shape;2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9749" y="1353949"/>
            <a:ext cx="2584500" cy="675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\partial}{\partial \mathbf{b}}(\mathbf{Wx}+\mathbf{b})=\mathbf{I}" id="295" name="Google Shape;29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9750" y="2280775"/>
            <a:ext cx="2359449" cy="675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\partial}{\partial \mathbf{u}}(\mathbf{u^\top h})  = \mathbf{h^\top}" id="296" name="Google Shape;29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9750" y="3241075"/>
            <a:ext cx="2038008" cy="67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Back to our Neural Net!</a:t>
            </a:r>
            <a:endParaRPr sz="2600"/>
          </a:p>
        </p:txBody>
      </p:sp>
      <p:sp>
        <p:nvSpPr>
          <p:cNvPr id="302" name="Google Shape;302;p38"/>
          <p:cNvSpPr txBox="1"/>
          <p:nvPr/>
        </p:nvSpPr>
        <p:spPr>
          <a:xfrm>
            <a:off x="285225" y="1065400"/>
            <a:ext cx="8598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Let’s find </a:t>
            </a:r>
            <a:endParaRPr sz="15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\frac{\partial s}{\partial \mathbf{b}}" id="303" name="Google Shape;30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291" y="1073819"/>
            <a:ext cx="298264" cy="521962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8"/>
          <p:cNvSpPr txBox="1"/>
          <p:nvPr/>
        </p:nvSpPr>
        <p:spPr>
          <a:xfrm>
            <a:off x="2127075" y="4238700"/>
            <a:ext cx="5611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aseline="-25000" lang="en" sz="17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window</a:t>
            </a:r>
            <a:r>
              <a:rPr lang="en" sz="17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 = [X</a:t>
            </a:r>
            <a:r>
              <a:rPr baseline="-25000" lang="en" sz="17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museums	   </a:t>
            </a:r>
            <a:r>
              <a:rPr lang="en" sz="17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aseline="-25000" lang="en" sz="17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in		</a:t>
            </a:r>
            <a:r>
              <a:rPr lang="en" sz="17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aseline="-25000" lang="en" sz="17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Paris		</a:t>
            </a:r>
            <a:r>
              <a:rPr lang="en" sz="17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aseline="-25000" lang="en" sz="17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are	      </a:t>
            </a:r>
            <a:r>
              <a:rPr lang="en" sz="17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aseline="-25000" lang="en" sz="17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amazing</a:t>
            </a:r>
            <a:r>
              <a:rPr lang="en" sz="17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]</a:t>
            </a:r>
            <a:r>
              <a:rPr baseline="30000" lang="en" sz="17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endParaRPr baseline="30000" sz="1700">
              <a:solidFill>
                <a:srgbClr val="FF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\mathbf{x} \quad \text(input)" id="305" name="Google Shape;30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472" y="3836325"/>
            <a:ext cx="1199394" cy="263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6" name="Google Shape;306;p38"/>
          <p:cNvGrpSpPr/>
          <p:nvPr/>
        </p:nvGrpSpPr>
        <p:grpSpPr>
          <a:xfrm>
            <a:off x="2583622" y="3781250"/>
            <a:ext cx="4511700" cy="373200"/>
            <a:chOff x="2583622" y="3781250"/>
            <a:chExt cx="4511700" cy="373200"/>
          </a:xfrm>
        </p:grpSpPr>
        <p:sp>
          <p:nvSpPr>
            <p:cNvPr id="307" name="Google Shape;307;p38"/>
            <p:cNvSpPr/>
            <p:nvPr/>
          </p:nvSpPr>
          <p:spPr>
            <a:xfrm>
              <a:off x="2583622" y="3781250"/>
              <a:ext cx="4511700" cy="373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8" name="Google Shape;308;p38"/>
            <p:cNvGrpSpPr/>
            <p:nvPr/>
          </p:nvGrpSpPr>
          <p:grpSpPr>
            <a:xfrm>
              <a:off x="2661228" y="3867637"/>
              <a:ext cx="612695" cy="178227"/>
              <a:chOff x="4109050" y="2779150"/>
              <a:chExt cx="1224900" cy="310500"/>
            </a:xfrm>
          </p:grpSpPr>
          <p:sp>
            <p:nvSpPr>
              <p:cNvPr id="309" name="Google Shape;309;p38"/>
              <p:cNvSpPr/>
              <p:nvPr/>
            </p:nvSpPr>
            <p:spPr>
              <a:xfrm>
                <a:off x="4109050" y="2779150"/>
                <a:ext cx="310500" cy="310500"/>
              </a:xfrm>
              <a:prstGeom prst="ellipse">
                <a:avLst/>
              </a:prstGeom>
              <a:solidFill>
                <a:srgbClr val="005EF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38"/>
              <p:cNvSpPr/>
              <p:nvPr/>
            </p:nvSpPr>
            <p:spPr>
              <a:xfrm>
                <a:off x="4413850" y="2779150"/>
                <a:ext cx="310500" cy="310500"/>
              </a:xfrm>
              <a:prstGeom prst="ellipse">
                <a:avLst/>
              </a:prstGeom>
              <a:solidFill>
                <a:srgbClr val="005EF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38"/>
              <p:cNvSpPr/>
              <p:nvPr/>
            </p:nvSpPr>
            <p:spPr>
              <a:xfrm>
                <a:off x="4718650" y="2779150"/>
                <a:ext cx="310500" cy="310500"/>
              </a:xfrm>
              <a:prstGeom prst="ellipse">
                <a:avLst/>
              </a:prstGeom>
              <a:solidFill>
                <a:srgbClr val="005EF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38"/>
              <p:cNvSpPr/>
              <p:nvPr/>
            </p:nvSpPr>
            <p:spPr>
              <a:xfrm>
                <a:off x="5023450" y="2779150"/>
                <a:ext cx="310500" cy="310500"/>
              </a:xfrm>
              <a:prstGeom prst="ellipse">
                <a:avLst/>
              </a:prstGeom>
              <a:solidFill>
                <a:srgbClr val="005EF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3" name="Google Shape;313;p38"/>
            <p:cNvGrpSpPr/>
            <p:nvPr/>
          </p:nvGrpSpPr>
          <p:grpSpPr>
            <a:xfrm>
              <a:off x="3651828" y="3867637"/>
              <a:ext cx="612695" cy="178227"/>
              <a:chOff x="4109050" y="2779150"/>
              <a:chExt cx="1224900" cy="310500"/>
            </a:xfrm>
          </p:grpSpPr>
          <p:sp>
            <p:nvSpPr>
              <p:cNvPr id="314" name="Google Shape;314;p38"/>
              <p:cNvSpPr/>
              <p:nvPr/>
            </p:nvSpPr>
            <p:spPr>
              <a:xfrm>
                <a:off x="4109050" y="2779150"/>
                <a:ext cx="310500" cy="310500"/>
              </a:xfrm>
              <a:prstGeom prst="ellipse">
                <a:avLst/>
              </a:prstGeom>
              <a:solidFill>
                <a:srgbClr val="005EF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38"/>
              <p:cNvSpPr/>
              <p:nvPr/>
            </p:nvSpPr>
            <p:spPr>
              <a:xfrm>
                <a:off x="4413850" y="2779150"/>
                <a:ext cx="310500" cy="310500"/>
              </a:xfrm>
              <a:prstGeom prst="ellipse">
                <a:avLst/>
              </a:prstGeom>
              <a:solidFill>
                <a:srgbClr val="005EF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38"/>
              <p:cNvSpPr/>
              <p:nvPr/>
            </p:nvSpPr>
            <p:spPr>
              <a:xfrm>
                <a:off x="4718650" y="2779150"/>
                <a:ext cx="310500" cy="310500"/>
              </a:xfrm>
              <a:prstGeom prst="ellipse">
                <a:avLst/>
              </a:prstGeom>
              <a:solidFill>
                <a:srgbClr val="005EF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38"/>
              <p:cNvSpPr/>
              <p:nvPr/>
            </p:nvSpPr>
            <p:spPr>
              <a:xfrm>
                <a:off x="5023450" y="2779150"/>
                <a:ext cx="310500" cy="310500"/>
              </a:xfrm>
              <a:prstGeom prst="ellipse">
                <a:avLst/>
              </a:prstGeom>
              <a:solidFill>
                <a:srgbClr val="005EF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8" name="Google Shape;318;p38"/>
            <p:cNvGrpSpPr/>
            <p:nvPr/>
          </p:nvGrpSpPr>
          <p:grpSpPr>
            <a:xfrm>
              <a:off x="4566228" y="3867637"/>
              <a:ext cx="612695" cy="178227"/>
              <a:chOff x="4109050" y="2779150"/>
              <a:chExt cx="1224900" cy="310500"/>
            </a:xfrm>
          </p:grpSpPr>
          <p:sp>
            <p:nvSpPr>
              <p:cNvPr id="319" name="Google Shape;319;p38"/>
              <p:cNvSpPr/>
              <p:nvPr/>
            </p:nvSpPr>
            <p:spPr>
              <a:xfrm>
                <a:off x="4109050" y="2779150"/>
                <a:ext cx="310500" cy="310500"/>
              </a:xfrm>
              <a:prstGeom prst="ellipse">
                <a:avLst/>
              </a:prstGeom>
              <a:solidFill>
                <a:srgbClr val="005EF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38"/>
              <p:cNvSpPr/>
              <p:nvPr/>
            </p:nvSpPr>
            <p:spPr>
              <a:xfrm>
                <a:off x="4413850" y="2779150"/>
                <a:ext cx="310500" cy="310500"/>
              </a:xfrm>
              <a:prstGeom prst="ellipse">
                <a:avLst/>
              </a:prstGeom>
              <a:solidFill>
                <a:srgbClr val="005EF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38"/>
              <p:cNvSpPr/>
              <p:nvPr/>
            </p:nvSpPr>
            <p:spPr>
              <a:xfrm>
                <a:off x="4718650" y="2779150"/>
                <a:ext cx="310500" cy="310500"/>
              </a:xfrm>
              <a:prstGeom prst="ellipse">
                <a:avLst/>
              </a:prstGeom>
              <a:solidFill>
                <a:srgbClr val="005EF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38"/>
              <p:cNvSpPr/>
              <p:nvPr/>
            </p:nvSpPr>
            <p:spPr>
              <a:xfrm>
                <a:off x="5023450" y="2779150"/>
                <a:ext cx="310500" cy="310500"/>
              </a:xfrm>
              <a:prstGeom prst="ellipse">
                <a:avLst/>
              </a:prstGeom>
              <a:solidFill>
                <a:srgbClr val="005EF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3" name="Google Shape;323;p38"/>
            <p:cNvGrpSpPr/>
            <p:nvPr/>
          </p:nvGrpSpPr>
          <p:grpSpPr>
            <a:xfrm>
              <a:off x="5404428" y="3867637"/>
              <a:ext cx="612695" cy="178227"/>
              <a:chOff x="4109050" y="2779150"/>
              <a:chExt cx="1224900" cy="310500"/>
            </a:xfrm>
          </p:grpSpPr>
          <p:sp>
            <p:nvSpPr>
              <p:cNvPr id="324" name="Google Shape;324;p38"/>
              <p:cNvSpPr/>
              <p:nvPr/>
            </p:nvSpPr>
            <p:spPr>
              <a:xfrm>
                <a:off x="4109050" y="2779150"/>
                <a:ext cx="310500" cy="310500"/>
              </a:xfrm>
              <a:prstGeom prst="ellipse">
                <a:avLst/>
              </a:prstGeom>
              <a:solidFill>
                <a:srgbClr val="005EF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38"/>
              <p:cNvSpPr/>
              <p:nvPr/>
            </p:nvSpPr>
            <p:spPr>
              <a:xfrm>
                <a:off x="4413850" y="2779150"/>
                <a:ext cx="310500" cy="310500"/>
              </a:xfrm>
              <a:prstGeom prst="ellipse">
                <a:avLst/>
              </a:prstGeom>
              <a:solidFill>
                <a:srgbClr val="005EF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38"/>
              <p:cNvSpPr/>
              <p:nvPr/>
            </p:nvSpPr>
            <p:spPr>
              <a:xfrm>
                <a:off x="4718650" y="2779150"/>
                <a:ext cx="310500" cy="310500"/>
              </a:xfrm>
              <a:prstGeom prst="ellipse">
                <a:avLst/>
              </a:prstGeom>
              <a:solidFill>
                <a:srgbClr val="005EF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38"/>
              <p:cNvSpPr/>
              <p:nvPr/>
            </p:nvSpPr>
            <p:spPr>
              <a:xfrm>
                <a:off x="5023450" y="2779150"/>
                <a:ext cx="310500" cy="310500"/>
              </a:xfrm>
              <a:prstGeom prst="ellipse">
                <a:avLst/>
              </a:prstGeom>
              <a:solidFill>
                <a:srgbClr val="005EF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8" name="Google Shape;328;p38"/>
            <p:cNvGrpSpPr/>
            <p:nvPr/>
          </p:nvGrpSpPr>
          <p:grpSpPr>
            <a:xfrm>
              <a:off x="6318828" y="3867637"/>
              <a:ext cx="612695" cy="178227"/>
              <a:chOff x="4109050" y="2779150"/>
              <a:chExt cx="1224900" cy="310500"/>
            </a:xfrm>
          </p:grpSpPr>
          <p:sp>
            <p:nvSpPr>
              <p:cNvPr id="329" name="Google Shape;329;p38"/>
              <p:cNvSpPr/>
              <p:nvPr/>
            </p:nvSpPr>
            <p:spPr>
              <a:xfrm>
                <a:off x="4109050" y="2779150"/>
                <a:ext cx="310500" cy="310500"/>
              </a:xfrm>
              <a:prstGeom prst="ellipse">
                <a:avLst/>
              </a:prstGeom>
              <a:solidFill>
                <a:srgbClr val="005EF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38"/>
              <p:cNvSpPr/>
              <p:nvPr/>
            </p:nvSpPr>
            <p:spPr>
              <a:xfrm>
                <a:off x="4413850" y="2779150"/>
                <a:ext cx="310500" cy="310500"/>
              </a:xfrm>
              <a:prstGeom prst="ellipse">
                <a:avLst/>
              </a:prstGeom>
              <a:solidFill>
                <a:srgbClr val="005EF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38"/>
              <p:cNvSpPr/>
              <p:nvPr/>
            </p:nvSpPr>
            <p:spPr>
              <a:xfrm>
                <a:off x="4718650" y="2779150"/>
                <a:ext cx="310500" cy="310500"/>
              </a:xfrm>
              <a:prstGeom prst="ellipse">
                <a:avLst/>
              </a:prstGeom>
              <a:solidFill>
                <a:srgbClr val="005EF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38"/>
              <p:cNvSpPr/>
              <p:nvPr/>
            </p:nvSpPr>
            <p:spPr>
              <a:xfrm>
                <a:off x="5023450" y="2779150"/>
                <a:ext cx="310500" cy="310500"/>
              </a:xfrm>
              <a:prstGeom prst="ellipse">
                <a:avLst/>
              </a:prstGeom>
              <a:solidFill>
                <a:srgbClr val="005EF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descr="\mathbf{x} \in \mathbb{R}^{20}" id="333" name="Google Shape;33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3250" y="3861025"/>
            <a:ext cx="769050" cy="213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" name="Google Shape;334;p38"/>
          <p:cNvGrpSpPr/>
          <p:nvPr/>
        </p:nvGrpSpPr>
        <p:grpSpPr>
          <a:xfrm>
            <a:off x="5023428" y="2800837"/>
            <a:ext cx="612695" cy="178227"/>
            <a:chOff x="4109050" y="2779150"/>
            <a:chExt cx="1224900" cy="310500"/>
          </a:xfrm>
        </p:grpSpPr>
        <p:sp>
          <p:nvSpPr>
            <p:cNvPr id="335" name="Google Shape;335;p38"/>
            <p:cNvSpPr/>
            <p:nvPr/>
          </p:nvSpPr>
          <p:spPr>
            <a:xfrm>
              <a:off x="4109050" y="2779150"/>
              <a:ext cx="310500" cy="310500"/>
            </a:xfrm>
            <a:prstGeom prst="ellipse">
              <a:avLst/>
            </a:prstGeom>
            <a:solidFill>
              <a:srgbClr val="005EF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4413850" y="2779150"/>
              <a:ext cx="310500" cy="310500"/>
            </a:xfrm>
            <a:prstGeom prst="ellipse">
              <a:avLst/>
            </a:prstGeom>
            <a:solidFill>
              <a:srgbClr val="005EF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4718650" y="2779150"/>
              <a:ext cx="310500" cy="310500"/>
            </a:xfrm>
            <a:prstGeom prst="ellipse">
              <a:avLst/>
            </a:prstGeom>
            <a:solidFill>
              <a:srgbClr val="005EF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5023450" y="2779150"/>
              <a:ext cx="310500" cy="310500"/>
            </a:xfrm>
            <a:prstGeom prst="ellipse">
              <a:avLst/>
            </a:prstGeom>
            <a:solidFill>
              <a:srgbClr val="005EF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" name="Google Shape;339;p38"/>
          <p:cNvGrpSpPr/>
          <p:nvPr/>
        </p:nvGrpSpPr>
        <p:grpSpPr>
          <a:xfrm>
            <a:off x="4032828" y="2800837"/>
            <a:ext cx="612695" cy="178227"/>
            <a:chOff x="4109050" y="2779150"/>
            <a:chExt cx="1224900" cy="310500"/>
          </a:xfrm>
        </p:grpSpPr>
        <p:sp>
          <p:nvSpPr>
            <p:cNvPr id="340" name="Google Shape;340;p38"/>
            <p:cNvSpPr/>
            <p:nvPr/>
          </p:nvSpPr>
          <p:spPr>
            <a:xfrm>
              <a:off x="4109050" y="2779150"/>
              <a:ext cx="310500" cy="310500"/>
            </a:xfrm>
            <a:prstGeom prst="ellipse">
              <a:avLst/>
            </a:prstGeom>
            <a:solidFill>
              <a:srgbClr val="005EF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4413850" y="2779150"/>
              <a:ext cx="310500" cy="310500"/>
            </a:xfrm>
            <a:prstGeom prst="ellipse">
              <a:avLst/>
            </a:prstGeom>
            <a:solidFill>
              <a:srgbClr val="005EF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4718650" y="2779150"/>
              <a:ext cx="310500" cy="310500"/>
            </a:xfrm>
            <a:prstGeom prst="ellipse">
              <a:avLst/>
            </a:prstGeom>
            <a:solidFill>
              <a:srgbClr val="005EF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5023450" y="2779150"/>
              <a:ext cx="310500" cy="310500"/>
            </a:xfrm>
            <a:prstGeom prst="ellipse">
              <a:avLst/>
            </a:prstGeom>
            <a:solidFill>
              <a:srgbClr val="005EF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38"/>
          <p:cNvGrpSpPr/>
          <p:nvPr/>
        </p:nvGrpSpPr>
        <p:grpSpPr>
          <a:xfrm>
            <a:off x="422475" y="2714450"/>
            <a:ext cx="8554072" cy="1066800"/>
            <a:chOff x="422475" y="2714450"/>
            <a:chExt cx="8554072" cy="1066800"/>
          </a:xfrm>
        </p:grpSpPr>
        <p:sp>
          <p:nvSpPr>
            <p:cNvPr id="345" name="Google Shape;345;p38"/>
            <p:cNvSpPr/>
            <p:nvPr/>
          </p:nvSpPr>
          <p:spPr>
            <a:xfrm>
              <a:off x="3896275" y="2714450"/>
              <a:ext cx="1880400" cy="373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6" name="Google Shape;346;p38"/>
            <p:cNvCxnSpPr>
              <a:stCxn id="307" idx="0"/>
              <a:endCxn id="345" idx="2"/>
            </p:cNvCxnSpPr>
            <p:nvPr/>
          </p:nvCxnSpPr>
          <p:spPr>
            <a:xfrm rot="10800000">
              <a:off x="4836472" y="3087650"/>
              <a:ext cx="3000" cy="6936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descr="\mathbf{h} = f(\mathbf{Wx} + \mathbf{b})" id="347" name="Google Shape;347;p3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22475" y="2769550"/>
              <a:ext cx="1772620" cy="263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mathbf{W} \in \mathbb{R}^{8 \times 20} \quad \mathbf{b} \in \mathbb{R}^{8} \quad \mathbf{h} \in \mathbb{R}^{8}" id="348" name="Google Shape;348;p3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086326" y="2786234"/>
              <a:ext cx="2890221" cy="20743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9" name="Google Shape;349;p38"/>
          <p:cNvGrpSpPr/>
          <p:nvPr/>
        </p:nvGrpSpPr>
        <p:grpSpPr>
          <a:xfrm>
            <a:off x="4753317" y="1962637"/>
            <a:ext cx="155400" cy="751813"/>
            <a:chOff x="4753317" y="1962637"/>
            <a:chExt cx="155400" cy="751813"/>
          </a:xfrm>
        </p:grpSpPr>
        <p:sp>
          <p:nvSpPr>
            <p:cNvPr id="350" name="Google Shape;350;p38"/>
            <p:cNvSpPr/>
            <p:nvPr/>
          </p:nvSpPr>
          <p:spPr>
            <a:xfrm>
              <a:off x="4753317" y="1962637"/>
              <a:ext cx="155400" cy="178200"/>
            </a:xfrm>
            <a:prstGeom prst="ellipse">
              <a:avLst/>
            </a:prstGeom>
            <a:solidFill>
              <a:srgbClr val="005EF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1" name="Google Shape;351;p38"/>
            <p:cNvCxnSpPr>
              <a:stCxn id="345" idx="0"/>
              <a:endCxn id="350" idx="4"/>
            </p:cNvCxnSpPr>
            <p:nvPr/>
          </p:nvCxnSpPr>
          <p:spPr>
            <a:xfrm rot="10800000">
              <a:off x="4831075" y="2140850"/>
              <a:ext cx="5400" cy="5736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descr="s = \mathbf{u}^\top \mathbf{h}" id="352" name="Google Shape;352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2482" y="1922525"/>
            <a:ext cx="1034475" cy="26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u} \in \mathbb{R}^{8 \times 1} \quad s \in \mathbb{R}^{1}" id="353" name="Google Shape;353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59798" y="1949199"/>
            <a:ext cx="1742227" cy="20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9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Apply the chain rule</a:t>
            </a:r>
            <a:endParaRPr sz="2600"/>
          </a:p>
        </p:txBody>
      </p:sp>
      <p:sp>
        <p:nvSpPr>
          <p:cNvPr id="359" name="Google Shape;359;p39"/>
          <p:cNvSpPr/>
          <p:nvPr/>
        </p:nvSpPr>
        <p:spPr>
          <a:xfrm>
            <a:off x="232250" y="1430100"/>
            <a:ext cx="1862400" cy="528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9"/>
          <p:cNvSpPr/>
          <p:nvPr/>
        </p:nvSpPr>
        <p:spPr>
          <a:xfrm>
            <a:off x="240101" y="1978400"/>
            <a:ext cx="1862400" cy="5934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9"/>
          <p:cNvSpPr/>
          <p:nvPr/>
        </p:nvSpPr>
        <p:spPr>
          <a:xfrm>
            <a:off x="239950" y="2591500"/>
            <a:ext cx="2669400" cy="5934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9"/>
          <p:cNvSpPr txBox="1"/>
          <p:nvPr/>
        </p:nvSpPr>
        <p:spPr>
          <a:xfrm>
            <a:off x="4563600" y="3877800"/>
            <a:ext cx="19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s = \mathbf{u}^\top \mathbf{h}" id="363" name="Google Shape;36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250" y="1527500"/>
            <a:ext cx="146115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h} = f(\mathbf{z})" id="364" name="Google Shape;36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897" y="2129550"/>
            <a:ext cx="1359599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z} = \mathbf{Wx} + \mathbf{b}" id="365" name="Google Shape;36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900" y="2731600"/>
            <a:ext cx="25431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x} \quad \text{(input)}" id="366" name="Google Shape;366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4900" y="3333650"/>
            <a:ext cx="1679067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\partial s}{\partial\mathbf{b}}=\frac{\partial s}{\partial\mathbf{h}} \quad \frac{\partial\mathbf{h}}{\partial\mathbf{z}} \quad \frac{\partial\mathbf{z}}{\partial\mathbf{b}}" id="367" name="Google Shape;367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27246" y="1401179"/>
            <a:ext cx="3206875" cy="7794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8" name="Google Shape;368;p39"/>
          <p:cNvGrpSpPr/>
          <p:nvPr/>
        </p:nvGrpSpPr>
        <p:grpSpPr>
          <a:xfrm>
            <a:off x="6491300" y="1354925"/>
            <a:ext cx="458100" cy="1513100"/>
            <a:chOff x="6491300" y="1354925"/>
            <a:chExt cx="458100" cy="1513100"/>
          </a:xfrm>
        </p:grpSpPr>
        <p:sp>
          <p:nvSpPr>
            <p:cNvPr id="369" name="Google Shape;369;p39"/>
            <p:cNvSpPr/>
            <p:nvPr/>
          </p:nvSpPr>
          <p:spPr>
            <a:xfrm>
              <a:off x="6491300" y="1354925"/>
              <a:ext cx="458100" cy="918900"/>
            </a:xfrm>
            <a:prstGeom prst="rect">
              <a:avLst/>
            </a:prstGeom>
            <a:noFill/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I" id="370" name="Google Shape;370;p3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647364" y="2642411"/>
              <a:ext cx="145975" cy="22561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71" name="Google Shape;371;p39"/>
            <p:cNvCxnSpPr/>
            <p:nvPr/>
          </p:nvCxnSpPr>
          <p:spPr>
            <a:xfrm>
              <a:off x="6720350" y="2232520"/>
              <a:ext cx="0" cy="287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372" name="Google Shape;372;p39"/>
          <p:cNvGrpSpPr/>
          <p:nvPr/>
        </p:nvGrpSpPr>
        <p:grpSpPr>
          <a:xfrm>
            <a:off x="4351781" y="3101175"/>
            <a:ext cx="4404069" cy="837819"/>
            <a:chOff x="4351781" y="3101175"/>
            <a:chExt cx="4404069" cy="837819"/>
          </a:xfrm>
        </p:grpSpPr>
        <p:sp>
          <p:nvSpPr>
            <p:cNvPr id="373" name="Google Shape;373;p39"/>
            <p:cNvSpPr txBox="1"/>
            <p:nvPr/>
          </p:nvSpPr>
          <p:spPr>
            <a:xfrm>
              <a:off x="6749450" y="3101175"/>
              <a:ext cx="2006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Open Sans"/>
                  <a:ea typeface="Open Sans"/>
                  <a:cs typeface="Open Sans"/>
                  <a:sym typeface="Open Sans"/>
                </a:rPr>
                <a:t>Hadamard product (element wise product)</a:t>
              </a:r>
              <a:endParaRPr sz="11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descr="=\mathbf{u}^\top \circ f'(\mathbf{z})" id="374" name="Google Shape;374;p3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351781" y="3134350"/>
              <a:ext cx="1811432" cy="400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in \mathbb{R}^{1 \times 8}" id="375" name="Google Shape;375;p3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4732775" y="3630481"/>
              <a:ext cx="966675" cy="30851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6" name="Google Shape;376;p39"/>
          <p:cNvGrpSpPr/>
          <p:nvPr/>
        </p:nvGrpSpPr>
        <p:grpSpPr>
          <a:xfrm>
            <a:off x="4665625" y="1384025"/>
            <a:ext cx="588000" cy="1479000"/>
            <a:chOff x="4665625" y="1384025"/>
            <a:chExt cx="588000" cy="1479000"/>
          </a:xfrm>
        </p:grpSpPr>
        <p:pic>
          <p:nvPicPr>
            <p:cNvPr descr="\mathbf{u}^\top" id="377" name="Google Shape;377;p3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4777601" y="2571800"/>
              <a:ext cx="364031" cy="2912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78" name="Google Shape;378;p39"/>
            <p:cNvCxnSpPr/>
            <p:nvPr/>
          </p:nvCxnSpPr>
          <p:spPr>
            <a:xfrm>
              <a:off x="4959613" y="2232525"/>
              <a:ext cx="0" cy="287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379" name="Google Shape;379;p39"/>
            <p:cNvSpPr/>
            <p:nvPr/>
          </p:nvSpPr>
          <p:spPr>
            <a:xfrm>
              <a:off x="4665625" y="1384025"/>
              <a:ext cx="588000" cy="9165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39"/>
          <p:cNvGrpSpPr/>
          <p:nvPr/>
        </p:nvGrpSpPr>
        <p:grpSpPr>
          <a:xfrm>
            <a:off x="5356650" y="1354925"/>
            <a:ext cx="994800" cy="1515777"/>
            <a:chOff x="5356650" y="1354925"/>
            <a:chExt cx="994800" cy="1515777"/>
          </a:xfrm>
        </p:grpSpPr>
        <p:pic>
          <p:nvPicPr>
            <p:cNvPr descr="\text{diag}(f'(\mathbf{z}))" id="381" name="Google Shape;381;p3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379949" y="2645077"/>
              <a:ext cx="962129" cy="225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" name="Google Shape;382;p39"/>
            <p:cNvSpPr/>
            <p:nvPr/>
          </p:nvSpPr>
          <p:spPr>
            <a:xfrm>
              <a:off x="5356650" y="1354925"/>
              <a:ext cx="994800" cy="885300"/>
            </a:xfrm>
            <a:prstGeom prst="rect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3" name="Google Shape;383;p39"/>
            <p:cNvCxnSpPr/>
            <p:nvPr/>
          </p:nvCxnSpPr>
          <p:spPr>
            <a:xfrm>
              <a:off x="5835500" y="2240288"/>
              <a:ext cx="0" cy="287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0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Re-using computation</a:t>
            </a:r>
            <a:endParaRPr sz="2600"/>
          </a:p>
        </p:txBody>
      </p:sp>
      <p:sp>
        <p:nvSpPr>
          <p:cNvPr id="389" name="Google Shape;389;p40"/>
          <p:cNvSpPr txBox="1"/>
          <p:nvPr/>
        </p:nvSpPr>
        <p:spPr>
          <a:xfrm>
            <a:off x="285225" y="1065400"/>
            <a:ext cx="85986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Let’s find </a:t>
            </a:r>
            <a:endParaRPr sz="15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Using the chain rule again: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\frac{\partial s}{\partial \mathbf{W}}" id="390" name="Google Shape;39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39" y="1018875"/>
            <a:ext cx="442338" cy="527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\partial s}{\partial \mathbf{W}} = \frac{\partial s}{\partial \mathbf{h}}   \frac{\partial \mathbf{h}}{\partial \mathbf{z}}    \frac{\partial \mathbf{z}}{\partial \mathbf{W}} " id="391" name="Google Shape;39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6925" y="2105615"/>
            <a:ext cx="3004375" cy="8088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2" name="Google Shape;392;p40"/>
          <p:cNvGrpSpPr/>
          <p:nvPr/>
        </p:nvGrpSpPr>
        <p:grpSpPr>
          <a:xfrm>
            <a:off x="6112857" y="2692824"/>
            <a:ext cx="2770968" cy="1279601"/>
            <a:chOff x="6265257" y="2692824"/>
            <a:chExt cx="2770968" cy="1279601"/>
          </a:xfrm>
        </p:grpSpPr>
        <p:pic>
          <p:nvPicPr>
            <p:cNvPr descr="\mathbf{\delta} = \frac{\partial s}{\partial \mathbf{h}} \frac{\partial \mathbf{h}}{\partial \mathbf{z}}  \in \mathbb{R}^{1 \times 8}" id="393" name="Google Shape;393;p4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265257" y="2692824"/>
              <a:ext cx="2350111" cy="6392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4" name="Google Shape;394;p40"/>
            <p:cNvSpPr txBox="1"/>
            <p:nvPr/>
          </p:nvSpPr>
          <p:spPr>
            <a:xfrm>
              <a:off x="6537825" y="3556925"/>
              <a:ext cx="24984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Open Sans"/>
                  <a:ea typeface="Open Sans"/>
                  <a:cs typeface="Open Sans"/>
                  <a:sym typeface="Open Sans"/>
                </a:rPr>
                <a:t>is the local error signal</a:t>
              </a:r>
              <a:endParaRPr sz="15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descr="\delta" id="395" name="Google Shape;395;p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277250" y="3688950"/>
              <a:ext cx="140925" cy="2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6" name="Google Shape;396;p40"/>
          <p:cNvGrpSpPr/>
          <p:nvPr/>
        </p:nvGrpSpPr>
        <p:grpSpPr>
          <a:xfrm>
            <a:off x="285225" y="1933175"/>
            <a:ext cx="5536800" cy="2678500"/>
            <a:chOff x="285225" y="1933175"/>
            <a:chExt cx="5536800" cy="2678500"/>
          </a:xfrm>
        </p:grpSpPr>
        <p:pic>
          <p:nvPicPr>
            <p:cNvPr descr="\frac{\partial s}{\partial \mathbf{b}} = \frac{\partial s}{\partial \mathbf{h}}   \frac{\partial \mathbf{h}}{\partial \mathbf{z}}    \frac{\partial \mathbf{z}}{\partial \mathbf{b}} " id="397" name="Google Shape;397;p4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837038" y="3022450"/>
              <a:ext cx="2752956" cy="865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8" name="Google Shape;398;p40"/>
            <p:cNvSpPr txBox="1"/>
            <p:nvPr/>
          </p:nvSpPr>
          <p:spPr>
            <a:xfrm>
              <a:off x="285225" y="4196175"/>
              <a:ext cx="55368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00FF"/>
                  </a:solidFill>
                  <a:latin typeface="Open Sans"/>
                  <a:ea typeface="Open Sans"/>
                  <a:cs typeface="Open Sans"/>
                  <a:sym typeface="Open Sans"/>
                </a:rPr>
                <a:t>Let’s avoid duplicated computation…..</a:t>
              </a:r>
              <a:endParaRPr sz="15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3874850" y="1933175"/>
              <a:ext cx="1165200" cy="2113200"/>
            </a:xfrm>
            <a:prstGeom prst="rect">
              <a:avLst/>
            </a:prstGeom>
            <a:noFill/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Announcement</a:t>
            </a:r>
            <a:endParaRPr sz="2900"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228600" y="971550"/>
            <a:ext cx="8763000" cy="3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TA announcements (if any)...</a:t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1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Derivative with respect to Matrix: Output shape</a:t>
            </a:r>
            <a:endParaRPr sz="2600"/>
          </a:p>
        </p:txBody>
      </p:sp>
      <p:sp>
        <p:nvSpPr>
          <p:cNvPr id="405" name="Google Shape;405;p41"/>
          <p:cNvSpPr txBox="1"/>
          <p:nvPr/>
        </p:nvSpPr>
        <p:spPr>
          <a:xfrm>
            <a:off x="285225" y="1065400"/>
            <a:ext cx="8598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Let’s find                   look like? </a:t>
            </a:r>
            <a:endParaRPr sz="15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-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1 output, </a:t>
            </a:r>
            <a:r>
              <a:rPr i="1" lang="en" sz="1500">
                <a:latin typeface="Open Sans"/>
                <a:ea typeface="Open Sans"/>
                <a:cs typeface="Open Sans"/>
                <a:sym typeface="Open Sans"/>
              </a:rPr>
              <a:t>nm</a:t>
            </a: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 inputs: 1 by </a:t>
            </a:r>
            <a:r>
              <a:rPr i="1" lang="en" sz="1500">
                <a:latin typeface="Open Sans"/>
                <a:ea typeface="Open Sans"/>
                <a:cs typeface="Open Sans"/>
                <a:sym typeface="Open Sans"/>
              </a:rPr>
              <a:t>nm</a:t>
            </a: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 Jacobian?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-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Inconvenient</a:t>
            </a: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 to perform gradient update 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\mathbf{W} \in \mathbb{R}^{n \times m}" id="406" name="Google Shape;40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23" y="1146825"/>
            <a:ext cx="1255750" cy="214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heta^{\text{new}} = \theta^{\text{old}} - \alpha \nabla_{\theta}J(\theta)" id="407" name="Google Shape;40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6750" y="2173601"/>
            <a:ext cx="2535225" cy="308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8" name="Google Shape;408;p41"/>
          <p:cNvGrpSpPr/>
          <p:nvPr/>
        </p:nvGrpSpPr>
        <p:grpSpPr>
          <a:xfrm>
            <a:off x="285225" y="2571750"/>
            <a:ext cx="8598600" cy="1857624"/>
            <a:chOff x="285225" y="2571750"/>
            <a:chExt cx="8598600" cy="1857624"/>
          </a:xfrm>
        </p:grpSpPr>
        <p:sp>
          <p:nvSpPr>
            <p:cNvPr id="409" name="Google Shape;409;p41"/>
            <p:cNvSpPr txBox="1"/>
            <p:nvPr/>
          </p:nvSpPr>
          <p:spPr>
            <a:xfrm>
              <a:off x="285225" y="2571750"/>
              <a:ext cx="85986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Open Sans"/>
                  <a:ea typeface="Open Sans"/>
                  <a:cs typeface="Open Sans"/>
                  <a:sym typeface="Open Sans"/>
                </a:rPr>
                <a:t>Instead, we use the shape convention, i.e., </a:t>
              </a:r>
              <a:r>
                <a:rPr b="1" lang="en" sz="1500">
                  <a:latin typeface="Open Sans"/>
                  <a:ea typeface="Open Sans"/>
                  <a:cs typeface="Open Sans"/>
                  <a:sym typeface="Open Sans"/>
                </a:rPr>
                <a:t>the shape of the gradient is the shape of the parameters</a:t>
              </a:r>
              <a:endParaRPr b="1" sz="15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23850" lvl="0" marL="457200" rtl="0" algn="l">
                <a:spcBef>
                  <a:spcPts val="0"/>
                </a:spcBef>
                <a:spcAft>
                  <a:spcPts val="0"/>
                </a:spcAft>
                <a:buSzPts val="1500"/>
                <a:buFont typeface="Open Sans"/>
                <a:buChar char="-"/>
              </a:pPr>
              <a:r>
                <a:rPr lang="en" sz="1500">
                  <a:latin typeface="Open Sans"/>
                  <a:ea typeface="Open Sans"/>
                  <a:cs typeface="Open Sans"/>
                  <a:sym typeface="Open Sans"/>
                </a:rPr>
                <a:t>So              is   </a:t>
              </a:r>
              <a:r>
                <a:rPr i="1" lang="en" sz="1500">
                  <a:latin typeface="Open Sans"/>
                  <a:ea typeface="Open Sans"/>
                  <a:cs typeface="Open Sans"/>
                  <a:sym typeface="Open Sans"/>
                </a:rPr>
                <a:t>n</a:t>
              </a:r>
              <a:r>
                <a:rPr lang="en" sz="1500">
                  <a:latin typeface="Open Sans"/>
                  <a:ea typeface="Open Sans"/>
                  <a:cs typeface="Open Sans"/>
                  <a:sym typeface="Open Sans"/>
                </a:rPr>
                <a:t>  by  </a:t>
              </a:r>
              <a:r>
                <a:rPr i="1" lang="en" sz="1500">
                  <a:latin typeface="Open Sans"/>
                  <a:ea typeface="Open Sans"/>
                  <a:cs typeface="Open Sans"/>
                  <a:sym typeface="Open Sans"/>
                </a:rPr>
                <a:t>m</a:t>
              </a:r>
              <a:r>
                <a:rPr lang="en" sz="1500">
                  <a:latin typeface="Open Sans"/>
                  <a:ea typeface="Open Sans"/>
                  <a:cs typeface="Open Sans"/>
                  <a:sym typeface="Open Sans"/>
                </a:rPr>
                <a:t>:     </a:t>
              </a:r>
              <a:endParaRPr sz="15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descr=" \begin{bmatrix}&#10;    \frac{\partial s}{\partial w_{11}} &amp; \ddots &amp; \frac{\partial s}{\partial w_{1m}}  \\&#10;    \vdots &amp; \ddots &amp; \vdots  \\&#10;    \frac{\partial s}{\partial w_{n1}} &amp; \dots &amp; \frac{\partial s}{\partial w_{nm}}&#10;\end{bmatrix}" id="410" name="Google Shape;410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498257" y="3257498"/>
              <a:ext cx="1850587" cy="11718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\frac{\partial s}{\partial \mathbf{W}}" id="411" name="Google Shape;411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51549" y="989200"/>
            <a:ext cx="444100" cy="529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\partial s}{\partial \mathbf{W}}" id="412" name="Google Shape;412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36050" y="3246400"/>
            <a:ext cx="444100" cy="529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2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Derivative with respect to Matrix</a:t>
            </a:r>
            <a:endParaRPr sz="2600"/>
          </a:p>
        </p:txBody>
      </p:sp>
      <p:grpSp>
        <p:nvGrpSpPr>
          <p:cNvPr id="418" name="Google Shape;418;p42"/>
          <p:cNvGrpSpPr/>
          <p:nvPr/>
        </p:nvGrpSpPr>
        <p:grpSpPr>
          <a:xfrm>
            <a:off x="285225" y="1038466"/>
            <a:ext cx="8598600" cy="477000"/>
            <a:chOff x="285225" y="1038466"/>
            <a:chExt cx="8598600" cy="477000"/>
          </a:xfrm>
        </p:grpSpPr>
        <p:sp>
          <p:nvSpPr>
            <p:cNvPr id="419" name="Google Shape;419;p42"/>
            <p:cNvSpPr txBox="1"/>
            <p:nvPr/>
          </p:nvSpPr>
          <p:spPr>
            <a:xfrm>
              <a:off x="285225" y="1065400"/>
              <a:ext cx="85986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005EF6"/>
                  </a:solidFill>
                  <a:latin typeface="Open Sans"/>
                  <a:ea typeface="Open Sans"/>
                  <a:cs typeface="Open Sans"/>
                  <a:sym typeface="Open Sans"/>
                </a:rPr>
                <a:t>Since                               thus, plugging what we have already learned, we get</a:t>
              </a:r>
              <a:endParaRPr sz="15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descr="\frac{\partial s}{\partial \mathbf{W}} = \delta \frac{\partial \mathbf{z}}{\partial \mathbf{W}}" id="420" name="Google Shape;420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95507" y="1038466"/>
              <a:ext cx="1244725" cy="477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1" name="Google Shape;421;p42"/>
          <p:cNvSpPr txBox="1"/>
          <p:nvPr/>
        </p:nvSpPr>
        <p:spPr>
          <a:xfrm>
            <a:off x="125150" y="4228400"/>
            <a:ext cx="8598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Shape checking is a useful trick for checking your work!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22" name="Google Shape;422;p42"/>
          <p:cNvGrpSpPr/>
          <p:nvPr/>
        </p:nvGrpSpPr>
        <p:grpSpPr>
          <a:xfrm>
            <a:off x="1060500" y="1828950"/>
            <a:ext cx="2081963" cy="967175"/>
            <a:chOff x="1060500" y="1828950"/>
            <a:chExt cx="2081963" cy="967175"/>
          </a:xfrm>
        </p:grpSpPr>
        <p:pic>
          <p:nvPicPr>
            <p:cNvPr descr="\frac{\partial s}{\partial\mathbf{W}}=\delta ^ \top \quad \mathbf{x}^\top" id="423" name="Google Shape;423;p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22650" y="1828950"/>
              <a:ext cx="1695642" cy="563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[n \times m]" id="424" name="Google Shape;424;p4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060500" y="2571750"/>
              <a:ext cx="673125" cy="224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[n \times 1]" id="425" name="Google Shape;425;p4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54025" y="2571743"/>
              <a:ext cx="587863" cy="224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[1 \times m]" id="426" name="Google Shape;426;p4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491775" y="2571750"/>
              <a:ext cx="650688" cy="2243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=\begin{bmatrix}&#10;           \delta_{1} \\&#10;           \vdots \\&#10;\delta_{n}&#10;\end{bmatrix}&#10;[x_1, \cdots, x_m] = &#10;&#10;\begin{bmatrix} &#10;\delta_1x_1 &amp; \dots &amp; \delta_1x_m\\&#10;\vdots &amp; \ddots &amp; \vdots \\&#10;\delta_nx_1 &amp; \dots &amp; \delta_nx_m&#10;\end{bmatrix}" id="427" name="Google Shape;427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03964" y="2929650"/>
            <a:ext cx="4869317" cy="1152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3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What shape should derivatives be?</a:t>
            </a:r>
            <a:endParaRPr sz="2600"/>
          </a:p>
        </p:txBody>
      </p:sp>
      <p:sp>
        <p:nvSpPr>
          <p:cNvPr id="433" name="Google Shape;433;p43"/>
          <p:cNvSpPr txBox="1"/>
          <p:nvPr/>
        </p:nvSpPr>
        <p:spPr>
          <a:xfrm>
            <a:off x="285225" y="1065400"/>
            <a:ext cx="85986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Similarly</a:t>
            </a:r>
            <a:r>
              <a:rPr lang="en" sz="15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                            is a row vector</a:t>
            </a:r>
            <a:endParaRPr sz="15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-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But shape convention says our 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gradient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should be a column vector because </a:t>
            </a:r>
            <a:r>
              <a:rPr i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is a column vector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Disagreement between Jacobian form (which makes the chain rule easy) and the shape convention (which makes implementation easy)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-"/>
            </a:pP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Always use shape convention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-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 Jacobian form and then reshape to follow the shape convention at the end, e.g., here we simply perform a transpose should be enough to make this gradient a column vector. 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\frac{\partial s}{\partial \mathbf{b}} = \mathbf{h}^\top \circ f'(\mathbf{z}) \in \mathbb{R}^{1 \times 8}" id="434" name="Google Shape;43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841" y="1018760"/>
            <a:ext cx="2308500" cy="48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 graphs and Backpropagation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5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Computation graphs and backpropagation</a:t>
            </a:r>
            <a:endParaRPr sz="2600"/>
          </a:p>
        </p:txBody>
      </p:sp>
      <p:sp>
        <p:nvSpPr>
          <p:cNvPr id="445" name="Google Shape;445;p45"/>
          <p:cNvSpPr txBox="1"/>
          <p:nvPr/>
        </p:nvSpPr>
        <p:spPr>
          <a:xfrm>
            <a:off x="209025" y="1065400"/>
            <a:ext cx="704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Software represents our neural network equations as </a:t>
            </a: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graph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-"/>
            </a:pP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Why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 reusing computations (which we hinted earlier)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s = \mathbf{u}^\top \mathbf{h}" id="446" name="Google Shape;44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8000" y="228600"/>
            <a:ext cx="894623" cy="2274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h} = f(\mathbf{z})" id="447" name="Google Shape;44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7581" y="597219"/>
            <a:ext cx="832445" cy="2274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z} = \mathbf{Wx} + \mathbf{b}" id="448" name="Google Shape;448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7582" y="965837"/>
            <a:ext cx="1557118" cy="2274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x} \quad \text{(input)}" id="449" name="Google Shape;449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17582" y="1334456"/>
            <a:ext cx="1028047" cy="227444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45"/>
          <p:cNvSpPr/>
          <p:nvPr/>
        </p:nvSpPr>
        <p:spPr>
          <a:xfrm>
            <a:off x="2356575" y="2313616"/>
            <a:ext cx="593400" cy="593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5"/>
          <p:cNvSpPr/>
          <p:nvPr/>
        </p:nvSpPr>
        <p:spPr>
          <a:xfrm>
            <a:off x="3487900" y="2306200"/>
            <a:ext cx="593400" cy="593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5"/>
          <p:cNvSpPr/>
          <p:nvPr/>
        </p:nvSpPr>
        <p:spPr>
          <a:xfrm>
            <a:off x="4572000" y="2306200"/>
            <a:ext cx="593400" cy="593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5"/>
          <p:cNvSpPr/>
          <p:nvPr/>
        </p:nvSpPr>
        <p:spPr>
          <a:xfrm>
            <a:off x="5713450" y="2306200"/>
            <a:ext cx="593400" cy="593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4" name="Google Shape;454;p45"/>
          <p:cNvCxnSpPr>
            <a:stCxn id="450" idx="6"/>
            <a:endCxn id="451" idx="2"/>
          </p:cNvCxnSpPr>
          <p:nvPr/>
        </p:nvCxnSpPr>
        <p:spPr>
          <a:xfrm flipH="1" rot="10800000">
            <a:off x="2949975" y="2602816"/>
            <a:ext cx="537900" cy="7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5" name="Google Shape;455;p45"/>
          <p:cNvCxnSpPr>
            <a:stCxn id="451" idx="6"/>
            <a:endCxn id="452" idx="2"/>
          </p:cNvCxnSpPr>
          <p:nvPr/>
        </p:nvCxnSpPr>
        <p:spPr>
          <a:xfrm>
            <a:off x="4081300" y="2602900"/>
            <a:ext cx="490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6" name="Google Shape;456;p45"/>
          <p:cNvCxnSpPr>
            <a:stCxn id="452" idx="6"/>
            <a:endCxn id="453" idx="2"/>
          </p:cNvCxnSpPr>
          <p:nvPr/>
        </p:nvCxnSpPr>
        <p:spPr>
          <a:xfrm>
            <a:off x="5165400" y="2602900"/>
            <a:ext cx="548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" name="Google Shape;457;p45"/>
          <p:cNvCxnSpPr>
            <a:endCxn id="450" idx="2"/>
          </p:cNvCxnSpPr>
          <p:nvPr/>
        </p:nvCxnSpPr>
        <p:spPr>
          <a:xfrm>
            <a:off x="1941375" y="2610316"/>
            <a:ext cx="415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8" name="Google Shape;458;p45"/>
          <p:cNvCxnSpPr>
            <a:endCxn id="450" idx="4"/>
          </p:cNvCxnSpPr>
          <p:nvPr/>
        </p:nvCxnSpPr>
        <p:spPr>
          <a:xfrm rot="10800000">
            <a:off x="2653275" y="2907016"/>
            <a:ext cx="0" cy="393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9" name="Google Shape;459;p45"/>
          <p:cNvCxnSpPr>
            <a:endCxn id="451" idx="4"/>
          </p:cNvCxnSpPr>
          <p:nvPr/>
        </p:nvCxnSpPr>
        <p:spPr>
          <a:xfrm rot="10800000">
            <a:off x="3784600" y="2899600"/>
            <a:ext cx="3300" cy="430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0" name="Google Shape;460;p45"/>
          <p:cNvCxnSpPr>
            <a:endCxn id="453" idx="4"/>
          </p:cNvCxnSpPr>
          <p:nvPr/>
        </p:nvCxnSpPr>
        <p:spPr>
          <a:xfrm rot="10800000">
            <a:off x="6010150" y="2899600"/>
            <a:ext cx="0" cy="430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\mathbf{x}" id="461" name="Google Shape;461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35350" y="2550513"/>
            <a:ext cx="161925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b}" id="462" name="Google Shape;462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40707" y="3399186"/>
            <a:ext cx="161925" cy="1954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W}" id="463" name="Google Shape;463;p4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21560" y="3414553"/>
            <a:ext cx="263425" cy="164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u}" id="464" name="Google Shape;464;p4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2843" y="3436616"/>
            <a:ext cx="161925" cy="1272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Wx}" id="465" name="Google Shape;465;p4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979650" y="2381548"/>
            <a:ext cx="415200" cy="1689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z}" id="466" name="Google Shape;466;p4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219850" y="2432084"/>
            <a:ext cx="127225" cy="127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h}" id="467" name="Google Shape;467;p4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306075" y="2348119"/>
            <a:ext cx="161925" cy="2024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8" name="Google Shape;468;p45"/>
          <p:cNvCxnSpPr>
            <a:stCxn id="453" idx="6"/>
          </p:cNvCxnSpPr>
          <p:nvPr/>
        </p:nvCxnSpPr>
        <p:spPr>
          <a:xfrm>
            <a:off x="6306850" y="2602900"/>
            <a:ext cx="515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s" id="469" name="Google Shape;469;p4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427000" y="2391902"/>
            <a:ext cx="127225" cy="1540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" id="470" name="Google Shape;470;p4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779332" y="2469148"/>
            <a:ext cx="161925" cy="2864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+" id="471" name="Google Shape;471;p4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680321" y="2501646"/>
            <a:ext cx="208533" cy="20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dot" id="472" name="Google Shape;472;p4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0" y="0"/>
            <a:ext cx="66675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dot" id="473" name="Google Shape;473;p4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627500" y="2545900"/>
            <a:ext cx="66675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dot" id="474" name="Google Shape;474;p4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980300" y="2568148"/>
            <a:ext cx="66675" cy="6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6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Computation graphs and backpropagation</a:t>
            </a:r>
            <a:endParaRPr sz="2600"/>
          </a:p>
        </p:txBody>
      </p:sp>
      <p:sp>
        <p:nvSpPr>
          <p:cNvPr id="480" name="Google Shape;480;p46"/>
          <p:cNvSpPr txBox="1"/>
          <p:nvPr/>
        </p:nvSpPr>
        <p:spPr>
          <a:xfrm>
            <a:off x="209025" y="1065400"/>
            <a:ext cx="704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Then go backwards along edges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-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Pass along </a:t>
            </a: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gradients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s = \mathbf{u}^\top \mathbf{h}" id="481" name="Google Shape;48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8000" y="228600"/>
            <a:ext cx="894623" cy="2274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h} = f(\mathbf{z})" id="482" name="Google Shape;48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7581" y="597219"/>
            <a:ext cx="832445" cy="2274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z} = \mathbf{Wx} + \mathbf{b}" id="483" name="Google Shape;483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7582" y="965837"/>
            <a:ext cx="1557118" cy="2274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x} \quad \text{(input)}" id="484" name="Google Shape;484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17582" y="1334456"/>
            <a:ext cx="1028047" cy="227444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6"/>
          <p:cNvSpPr/>
          <p:nvPr/>
        </p:nvSpPr>
        <p:spPr>
          <a:xfrm>
            <a:off x="2356575" y="2313616"/>
            <a:ext cx="593400" cy="593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6"/>
          <p:cNvSpPr/>
          <p:nvPr/>
        </p:nvSpPr>
        <p:spPr>
          <a:xfrm>
            <a:off x="3487900" y="2306200"/>
            <a:ext cx="593400" cy="593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6"/>
          <p:cNvSpPr/>
          <p:nvPr/>
        </p:nvSpPr>
        <p:spPr>
          <a:xfrm>
            <a:off x="4572000" y="2306200"/>
            <a:ext cx="593400" cy="593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6"/>
          <p:cNvSpPr/>
          <p:nvPr/>
        </p:nvSpPr>
        <p:spPr>
          <a:xfrm>
            <a:off x="5713450" y="2306200"/>
            <a:ext cx="593400" cy="593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9" name="Google Shape;489;p46"/>
          <p:cNvCxnSpPr>
            <a:stCxn id="485" idx="6"/>
            <a:endCxn id="486" idx="2"/>
          </p:cNvCxnSpPr>
          <p:nvPr/>
        </p:nvCxnSpPr>
        <p:spPr>
          <a:xfrm flipH="1" rot="10800000">
            <a:off x="2949975" y="2602816"/>
            <a:ext cx="537900" cy="7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0" name="Google Shape;490;p46"/>
          <p:cNvCxnSpPr>
            <a:stCxn id="486" idx="6"/>
            <a:endCxn id="487" idx="2"/>
          </p:cNvCxnSpPr>
          <p:nvPr/>
        </p:nvCxnSpPr>
        <p:spPr>
          <a:xfrm>
            <a:off x="4081300" y="2602900"/>
            <a:ext cx="490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1" name="Google Shape;491;p46"/>
          <p:cNvCxnSpPr>
            <a:stCxn id="487" idx="6"/>
            <a:endCxn id="488" idx="2"/>
          </p:cNvCxnSpPr>
          <p:nvPr/>
        </p:nvCxnSpPr>
        <p:spPr>
          <a:xfrm>
            <a:off x="5165400" y="2602900"/>
            <a:ext cx="548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2" name="Google Shape;492;p46"/>
          <p:cNvCxnSpPr>
            <a:endCxn id="485" idx="2"/>
          </p:cNvCxnSpPr>
          <p:nvPr/>
        </p:nvCxnSpPr>
        <p:spPr>
          <a:xfrm>
            <a:off x="1941375" y="2610316"/>
            <a:ext cx="415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3" name="Google Shape;493;p46"/>
          <p:cNvCxnSpPr>
            <a:endCxn id="485" idx="4"/>
          </p:cNvCxnSpPr>
          <p:nvPr/>
        </p:nvCxnSpPr>
        <p:spPr>
          <a:xfrm rot="10800000">
            <a:off x="2653275" y="2907016"/>
            <a:ext cx="0" cy="393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4" name="Google Shape;494;p46"/>
          <p:cNvCxnSpPr>
            <a:endCxn id="486" idx="4"/>
          </p:cNvCxnSpPr>
          <p:nvPr/>
        </p:nvCxnSpPr>
        <p:spPr>
          <a:xfrm rot="10800000">
            <a:off x="3784600" y="2899600"/>
            <a:ext cx="3300" cy="430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5" name="Google Shape;495;p46"/>
          <p:cNvCxnSpPr>
            <a:endCxn id="488" idx="4"/>
          </p:cNvCxnSpPr>
          <p:nvPr/>
        </p:nvCxnSpPr>
        <p:spPr>
          <a:xfrm rot="10800000">
            <a:off x="6010150" y="2899600"/>
            <a:ext cx="0" cy="430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\mathbf{x}" id="496" name="Google Shape;496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35350" y="2550513"/>
            <a:ext cx="161925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b}" id="497" name="Google Shape;497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40707" y="3399186"/>
            <a:ext cx="161925" cy="1954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W}" id="498" name="Google Shape;498;p4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21560" y="3414553"/>
            <a:ext cx="263425" cy="164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u}" id="499" name="Google Shape;499;p4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2843" y="3436616"/>
            <a:ext cx="161925" cy="1272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Wx}" id="500" name="Google Shape;500;p4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979650" y="2381548"/>
            <a:ext cx="415200" cy="1689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z}" id="501" name="Google Shape;501;p4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219850" y="2432084"/>
            <a:ext cx="127225" cy="127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h}" id="502" name="Google Shape;502;p4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306075" y="2348119"/>
            <a:ext cx="161925" cy="2024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3" name="Google Shape;503;p46"/>
          <p:cNvCxnSpPr>
            <a:stCxn id="488" idx="6"/>
          </p:cNvCxnSpPr>
          <p:nvPr/>
        </p:nvCxnSpPr>
        <p:spPr>
          <a:xfrm>
            <a:off x="6306850" y="2602900"/>
            <a:ext cx="515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s" id="504" name="Google Shape;504;p4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427000" y="2391902"/>
            <a:ext cx="127225" cy="1540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" id="505" name="Google Shape;505;p4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779332" y="2469148"/>
            <a:ext cx="161925" cy="2864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+" id="506" name="Google Shape;506;p4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680321" y="2501646"/>
            <a:ext cx="208533" cy="20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dot" id="507" name="Google Shape;507;p46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0" y="0"/>
            <a:ext cx="66675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dot" id="508" name="Google Shape;508;p46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627500" y="2545900"/>
            <a:ext cx="66675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dot" id="509" name="Google Shape;509;p46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980300" y="2568148"/>
            <a:ext cx="66675" cy="66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0" name="Google Shape;510;p46"/>
          <p:cNvCxnSpPr/>
          <p:nvPr/>
        </p:nvCxnSpPr>
        <p:spPr>
          <a:xfrm rot="10800000">
            <a:off x="6249850" y="2755625"/>
            <a:ext cx="5727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1" name="Google Shape;511;p46"/>
          <p:cNvCxnSpPr/>
          <p:nvPr/>
        </p:nvCxnSpPr>
        <p:spPr>
          <a:xfrm rot="10800000">
            <a:off x="5153100" y="2755625"/>
            <a:ext cx="5727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2" name="Google Shape;512;p46"/>
          <p:cNvCxnSpPr/>
          <p:nvPr/>
        </p:nvCxnSpPr>
        <p:spPr>
          <a:xfrm rot="10800000">
            <a:off x="4045363" y="2755625"/>
            <a:ext cx="5727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3" name="Google Shape;513;p46"/>
          <p:cNvCxnSpPr/>
          <p:nvPr/>
        </p:nvCxnSpPr>
        <p:spPr>
          <a:xfrm>
            <a:off x="3984594" y="2868474"/>
            <a:ext cx="0" cy="6102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\color{blue}\frac{\partial s}{\partial s}" id="514" name="Google Shape;514;p46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389043" y="2843233"/>
            <a:ext cx="294318" cy="5933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blue}\frac{\partial s}{\partial \mathbf{h}}" id="515" name="Google Shape;515;p46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5244875" y="2843225"/>
            <a:ext cx="341798" cy="59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blue}\frac{\partial s}{\partial \mathbf{z}}" id="516" name="Google Shape;516;p46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4188001" y="2843225"/>
            <a:ext cx="294300" cy="5659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blue}\frac{\partial s}{\partial \mathbf{b}}" id="517" name="Google Shape;517;p46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3940577" y="3563850"/>
            <a:ext cx="341800" cy="593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7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Backpropagation: Single node</a:t>
            </a:r>
            <a:endParaRPr sz="2600"/>
          </a:p>
        </p:txBody>
      </p:sp>
      <p:sp>
        <p:nvSpPr>
          <p:cNvPr id="523" name="Google Shape;523;p47"/>
          <p:cNvSpPr txBox="1"/>
          <p:nvPr/>
        </p:nvSpPr>
        <p:spPr>
          <a:xfrm>
            <a:off x="56625" y="1065400"/>
            <a:ext cx="70404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-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Node receives an “</a:t>
            </a: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upstream gradient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-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Goal is to pass on the correct “</a:t>
            </a: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downstream gradient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Open Sans"/>
              <a:buChar char="-"/>
            </a:pPr>
            <a:r>
              <a:rPr lang="en" sz="15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[downstream gradient] = [upstream gradient] x [local gradient]</a:t>
            </a:r>
            <a:endParaRPr sz="15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-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Each node has a </a:t>
            </a: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local gradient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-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gradient of its output with respect to its input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s = \mathbf{u}^\top \mathbf{h}" id="524" name="Google Shape;52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8000" y="228600"/>
            <a:ext cx="894623" cy="2274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h} = f(\mathbf{z})" id="525" name="Google Shape;52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7581" y="597219"/>
            <a:ext cx="832445" cy="2274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z} = \mathbf{Wx} + \mathbf{b}" id="526" name="Google Shape;526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7582" y="965837"/>
            <a:ext cx="1557118" cy="2274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x} \quad \text{(input)}" id="527" name="Google Shape;527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17582" y="1334456"/>
            <a:ext cx="1028047" cy="227444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47"/>
          <p:cNvSpPr/>
          <p:nvPr/>
        </p:nvSpPr>
        <p:spPr>
          <a:xfrm>
            <a:off x="4170549" y="2492400"/>
            <a:ext cx="1210200" cy="1242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9" name="Google Shape;529;p47"/>
          <p:cNvCxnSpPr>
            <a:stCxn id="530" idx="6"/>
            <a:endCxn id="528" idx="2"/>
          </p:cNvCxnSpPr>
          <p:nvPr/>
        </p:nvCxnSpPr>
        <p:spPr>
          <a:xfrm>
            <a:off x="3292149" y="3113700"/>
            <a:ext cx="878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1" name="Google Shape;531;p47"/>
          <p:cNvCxnSpPr>
            <a:stCxn id="528" idx="6"/>
          </p:cNvCxnSpPr>
          <p:nvPr/>
        </p:nvCxnSpPr>
        <p:spPr>
          <a:xfrm>
            <a:off x="5380749" y="3113700"/>
            <a:ext cx="981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\mathbf{z}" id="532" name="Google Shape;532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40419" y="2756064"/>
            <a:ext cx="227657" cy="2664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h}" id="533" name="Google Shape;533;p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36515" y="2580193"/>
            <a:ext cx="289749" cy="4239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" id="534" name="Google Shape;534;p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56879" y="2833698"/>
            <a:ext cx="289749" cy="6000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5" name="Google Shape;535;p47"/>
          <p:cNvCxnSpPr/>
          <p:nvPr/>
        </p:nvCxnSpPr>
        <p:spPr>
          <a:xfrm rot="10800000">
            <a:off x="5286274" y="3433748"/>
            <a:ext cx="10251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6" name="Google Shape;536;p47"/>
          <p:cNvCxnSpPr/>
          <p:nvPr/>
        </p:nvCxnSpPr>
        <p:spPr>
          <a:xfrm rot="10800000">
            <a:off x="3227882" y="3433748"/>
            <a:ext cx="10251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\color{blue}\frac{\partial s}{\partial \mathbf{h}}" id="537" name="Google Shape;537;p4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49833" y="3600056"/>
            <a:ext cx="345626" cy="6000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blue}\frac{\partial s}{\partial \mathbf{z}} = \frac{\partial s}{\partial \mathbf{h}}\frac{\partial \mathbf{h}}{\partial \mathbf{z}}" id="538" name="Google Shape;538;p4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05625" y="3667016"/>
            <a:ext cx="1314950" cy="5330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blue}\frac{\partial \mathbf{h}}{\partial \mathbf{z}}" id="539" name="Google Shape;539;p4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295975" y="2862175"/>
            <a:ext cx="289750" cy="50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7"/>
          <p:cNvSpPr txBox="1"/>
          <p:nvPr/>
        </p:nvSpPr>
        <p:spPr>
          <a:xfrm>
            <a:off x="5351524" y="4298548"/>
            <a:ext cx="89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Upstream gradient</a:t>
            </a:r>
            <a:endParaRPr sz="12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1" name="Google Shape;541;p47"/>
          <p:cNvSpPr txBox="1"/>
          <p:nvPr/>
        </p:nvSpPr>
        <p:spPr>
          <a:xfrm>
            <a:off x="4404549" y="4297250"/>
            <a:ext cx="89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Local</a:t>
            </a:r>
            <a:r>
              <a:rPr lang="en" sz="12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gradient</a:t>
            </a:r>
            <a:endParaRPr sz="12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2" name="Google Shape;542;p47"/>
          <p:cNvSpPr txBox="1"/>
          <p:nvPr/>
        </p:nvSpPr>
        <p:spPr>
          <a:xfrm>
            <a:off x="3141175" y="4284600"/>
            <a:ext cx="111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Down</a:t>
            </a:r>
            <a:r>
              <a:rPr lang="en" sz="12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stream gradient</a:t>
            </a:r>
            <a:endParaRPr sz="12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8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An Example</a:t>
            </a:r>
            <a:endParaRPr sz="2600"/>
          </a:p>
        </p:txBody>
      </p:sp>
      <p:pic>
        <p:nvPicPr>
          <p:cNvPr id="548" name="Google Shape;54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7125" y="228600"/>
            <a:ext cx="2966875" cy="76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9625" y="1380525"/>
            <a:ext cx="1585075" cy="1068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50" name="Google Shape;550;p48"/>
          <p:cNvSpPr txBox="1"/>
          <p:nvPr/>
        </p:nvSpPr>
        <p:spPr>
          <a:xfrm>
            <a:off x="1616575" y="957850"/>
            <a:ext cx="18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Forward prop steps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1" name="Google Shape;551;p48"/>
          <p:cNvSpPr txBox="1"/>
          <p:nvPr/>
        </p:nvSpPr>
        <p:spPr>
          <a:xfrm>
            <a:off x="5269775" y="966875"/>
            <a:ext cx="18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Local gradients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52" name="Google Shape;552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6725" y="2745100"/>
            <a:ext cx="544550" cy="515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6725" y="3488846"/>
            <a:ext cx="544550" cy="515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76725" y="4156393"/>
            <a:ext cx="544550" cy="515057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48"/>
          <p:cNvSpPr/>
          <p:nvPr/>
        </p:nvSpPr>
        <p:spPr>
          <a:xfrm>
            <a:off x="4094225" y="2569400"/>
            <a:ext cx="839700" cy="839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+</a:t>
            </a:r>
            <a:endParaRPr sz="2800"/>
          </a:p>
        </p:txBody>
      </p:sp>
      <p:cxnSp>
        <p:nvCxnSpPr>
          <p:cNvPr id="556" name="Google Shape;556;p48"/>
          <p:cNvCxnSpPr>
            <a:stCxn id="552" idx="3"/>
            <a:endCxn id="555" idx="2"/>
          </p:cNvCxnSpPr>
          <p:nvPr/>
        </p:nvCxnSpPr>
        <p:spPr>
          <a:xfrm flipH="1" rot="10800000">
            <a:off x="2321275" y="2989129"/>
            <a:ext cx="1773000" cy="1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7" name="Google Shape;557;p48"/>
          <p:cNvCxnSpPr>
            <a:stCxn id="553" idx="3"/>
            <a:endCxn id="555" idx="3"/>
          </p:cNvCxnSpPr>
          <p:nvPr/>
        </p:nvCxnSpPr>
        <p:spPr>
          <a:xfrm flipH="1" rot="10800000">
            <a:off x="2321275" y="3286175"/>
            <a:ext cx="1896000" cy="46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8" name="Google Shape;558;p48"/>
          <p:cNvSpPr/>
          <p:nvPr/>
        </p:nvSpPr>
        <p:spPr>
          <a:xfrm>
            <a:off x="4094225" y="4005168"/>
            <a:ext cx="839700" cy="839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</a:t>
            </a:r>
            <a:endParaRPr/>
          </a:p>
        </p:txBody>
      </p:sp>
      <p:cxnSp>
        <p:nvCxnSpPr>
          <p:cNvPr id="559" name="Google Shape;559;p48"/>
          <p:cNvCxnSpPr>
            <a:stCxn id="553" idx="3"/>
            <a:endCxn id="558" idx="1"/>
          </p:cNvCxnSpPr>
          <p:nvPr/>
        </p:nvCxnSpPr>
        <p:spPr>
          <a:xfrm>
            <a:off x="2321275" y="3746375"/>
            <a:ext cx="1896000" cy="38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0" name="Google Shape;560;p48"/>
          <p:cNvCxnSpPr>
            <a:stCxn id="554" idx="3"/>
            <a:endCxn id="558" idx="2"/>
          </p:cNvCxnSpPr>
          <p:nvPr/>
        </p:nvCxnSpPr>
        <p:spPr>
          <a:xfrm>
            <a:off x="2321275" y="4413921"/>
            <a:ext cx="17730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1" name="Google Shape;561;p48"/>
          <p:cNvSpPr/>
          <p:nvPr/>
        </p:nvSpPr>
        <p:spPr>
          <a:xfrm>
            <a:off x="5833600" y="3217225"/>
            <a:ext cx="839700" cy="839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*</a:t>
            </a:r>
            <a:endParaRPr sz="2800"/>
          </a:p>
        </p:txBody>
      </p:sp>
      <p:cxnSp>
        <p:nvCxnSpPr>
          <p:cNvPr id="562" name="Google Shape;562;p48"/>
          <p:cNvCxnSpPr>
            <a:stCxn id="555" idx="6"/>
            <a:endCxn id="561" idx="1"/>
          </p:cNvCxnSpPr>
          <p:nvPr/>
        </p:nvCxnSpPr>
        <p:spPr>
          <a:xfrm>
            <a:off x="4933925" y="2989250"/>
            <a:ext cx="1022700" cy="35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3" name="Google Shape;563;p48"/>
          <p:cNvCxnSpPr>
            <a:stCxn id="558" idx="6"/>
            <a:endCxn id="561" idx="3"/>
          </p:cNvCxnSpPr>
          <p:nvPr/>
        </p:nvCxnSpPr>
        <p:spPr>
          <a:xfrm flipH="1" rot="10800000">
            <a:off x="4933925" y="3933918"/>
            <a:ext cx="1022700" cy="49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4" name="Google Shape;564;p48"/>
          <p:cNvCxnSpPr>
            <a:stCxn id="561" idx="6"/>
          </p:cNvCxnSpPr>
          <p:nvPr/>
        </p:nvCxnSpPr>
        <p:spPr>
          <a:xfrm>
            <a:off x="6673300" y="3637075"/>
            <a:ext cx="1157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5" name="Google Shape;565;p48"/>
          <p:cNvSpPr txBox="1"/>
          <p:nvPr/>
        </p:nvSpPr>
        <p:spPr>
          <a:xfrm>
            <a:off x="3022950" y="260616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6" name="Google Shape;566;p48"/>
          <p:cNvSpPr txBox="1"/>
          <p:nvPr/>
        </p:nvSpPr>
        <p:spPr>
          <a:xfrm>
            <a:off x="3022950" y="3112888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7" name="Google Shape;567;p48"/>
          <p:cNvSpPr txBox="1"/>
          <p:nvPr/>
        </p:nvSpPr>
        <p:spPr>
          <a:xfrm>
            <a:off x="3319350" y="3559888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8" name="Google Shape;568;p48"/>
          <p:cNvSpPr txBox="1"/>
          <p:nvPr/>
        </p:nvSpPr>
        <p:spPr>
          <a:xfrm>
            <a:off x="2824950" y="402991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9" name="Google Shape;569;p48"/>
          <p:cNvSpPr txBox="1"/>
          <p:nvPr/>
        </p:nvSpPr>
        <p:spPr>
          <a:xfrm>
            <a:off x="5260475" y="2727638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0" name="Google Shape;570;p48"/>
          <p:cNvSpPr txBox="1"/>
          <p:nvPr/>
        </p:nvSpPr>
        <p:spPr>
          <a:xfrm>
            <a:off x="5162000" y="374636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1" name="Google Shape;571;p48"/>
          <p:cNvSpPr txBox="1"/>
          <p:nvPr/>
        </p:nvSpPr>
        <p:spPr>
          <a:xfrm>
            <a:off x="6993750" y="321721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9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An Example</a:t>
            </a:r>
            <a:endParaRPr sz="2600"/>
          </a:p>
        </p:txBody>
      </p:sp>
      <p:pic>
        <p:nvPicPr>
          <p:cNvPr id="577" name="Google Shape;57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7125" y="228600"/>
            <a:ext cx="2966875" cy="76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9625" y="1380525"/>
            <a:ext cx="1585075" cy="1068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79" name="Google Shape;579;p49"/>
          <p:cNvSpPr txBox="1"/>
          <p:nvPr/>
        </p:nvSpPr>
        <p:spPr>
          <a:xfrm>
            <a:off x="1616575" y="957850"/>
            <a:ext cx="18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Forward prop steps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0" name="Google Shape;580;p49"/>
          <p:cNvSpPr txBox="1"/>
          <p:nvPr/>
        </p:nvSpPr>
        <p:spPr>
          <a:xfrm>
            <a:off x="5269775" y="966875"/>
            <a:ext cx="18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Local gradients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81" name="Google Shape;581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6725" y="2745100"/>
            <a:ext cx="544550" cy="515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6725" y="3488846"/>
            <a:ext cx="544550" cy="515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76725" y="4156393"/>
            <a:ext cx="544550" cy="515057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49"/>
          <p:cNvSpPr/>
          <p:nvPr/>
        </p:nvSpPr>
        <p:spPr>
          <a:xfrm>
            <a:off x="4094225" y="2569400"/>
            <a:ext cx="839700" cy="8397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+</a:t>
            </a:r>
            <a:endParaRPr sz="2800"/>
          </a:p>
        </p:txBody>
      </p:sp>
      <p:cxnSp>
        <p:nvCxnSpPr>
          <p:cNvPr id="585" name="Google Shape;585;p49"/>
          <p:cNvCxnSpPr>
            <a:stCxn id="581" idx="3"/>
            <a:endCxn id="584" idx="2"/>
          </p:cNvCxnSpPr>
          <p:nvPr/>
        </p:nvCxnSpPr>
        <p:spPr>
          <a:xfrm flipH="1" rot="10800000">
            <a:off x="2321275" y="2989129"/>
            <a:ext cx="1773000" cy="1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6" name="Google Shape;586;p49"/>
          <p:cNvCxnSpPr>
            <a:stCxn id="582" idx="3"/>
            <a:endCxn id="584" idx="3"/>
          </p:cNvCxnSpPr>
          <p:nvPr/>
        </p:nvCxnSpPr>
        <p:spPr>
          <a:xfrm flipH="1" rot="10800000">
            <a:off x="2321275" y="3286175"/>
            <a:ext cx="1896000" cy="46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7" name="Google Shape;587;p49"/>
          <p:cNvSpPr/>
          <p:nvPr/>
        </p:nvSpPr>
        <p:spPr>
          <a:xfrm>
            <a:off x="4094225" y="4005168"/>
            <a:ext cx="839700" cy="839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</a:t>
            </a:r>
            <a:endParaRPr/>
          </a:p>
        </p:txBody>
      </p:sp>
      <p:cxnSp>
        <p:nvCxnSpPr>
          <p:cNvPr id="588" name="Google Shape;588;p49"/>
          <p:cNvCxnSpPr>
            <a:stCxn id="582" idx="3"/>
            <a:endCxn id="587" idx="1"/>
          </p:cNvCxnSpPr>
          <p:nvPr/>
        </p:nvCxnSpPr>
        <p:spPr>
          <a:xfrm>
            <a:off x="2321275" y="3746375"/>
            <a:ext cx="1896000" cy="38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9" name="Google Shape;589;p49"/>
          <p:cNvCxnSpPr>
            <a:stCxn id="583" idx="3"/>
            <a:endCxn id="587" idx="2"/>
          </p:cNvCxnSpPr>
          <p:nvPr/>
        </p:nvCxnSpPr>
        <p:spPr>
          <a:xfrm>
            <a:off x="2321275" y="4413921"/>
            <a:ext cx="17730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0" name="Google Shape;590;p49"/>
          <p:cNvSpPr/>
          <p:nvPr/>
        </p:nvSpPr>
        <p:spPr>
          <a:xfrm>
            <a:off x="5833600" y="3217225"/>
            <a:ext cx="839700" cy="839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*</a:t>
            </a:r>
            <a:endParaRPr sz="2800"/>
          </a:p>
        </p:txBody>
      </p:sp>
      <p:cxnSp>
        <p:nvCxnSpPr>
          <p:cNvPr id="591" name="Google Shape;591;p49"/>
          <p:cNvCxnSpPr>
            <a:stCxn id="584" idx="6"/>
            <a:endCxn id="590" idx="1"/>
          </p:cNvCxnSpPr>
          <p:nvPr/>
        </p:nvCxnSpPr>
        <p:spPr>
          <a:xfrm>
            <a:off x="4933925" y="2989250"/>
            <a:ext cx="1022700" cy="35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2" name="Google Shape;592;p49"/>
          <p:cNvCxnSpPr>
            <a:stCxn id="587" idx="6"/>
            <a:endCxn id="590" idx="3"/>
          </p:cNvCxnSpPr>
          <p:nvPr/>
        </p:nvCxnSpPr>
        <p:spPr>
          <a:xfrm flipH="1" rot="10800000">
            <a:off x="4933925" y="3933918"/>
            <a:ext cx="1022700" cy="49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3" name="Google Shape;593;p49"/>
          <p:cNvCxnSpPr>
            <a:stCxn id="590" idx="6"/>
          </p:cNvCxnSpPr>
          <p:nvPr/>
        </p:nvCxnSpPr>
        <p:spPr>
          <a:xfrm>
            <a:off x="6673300" y="3637075"/>
            <a:ext cx="1157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4" name="Google Shape;594;p49"/>
          <p:cNvSpPr txBox="1"/>
          <p:nvPr/>
        </p:nvSpPr>
        <p:spPr>
          <a:xfrm>
            <a:off x="3022950" y="260616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5" name="Google Shape;595;p49"/>
          <p:cNvSpPr txBox="1"/>
          <p:nvPr/>
        </p:nvSpPr>
        <p:spPr>
          <a:xfrm>
            <a:off x="3022950" y="3112888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6" name="Google Shape;596;p49"/>
          <p:cNvSpPr txBox="1"/>
          <p:nvPr/>
        </p:nvSpPr>
        <p:spPr>
          <a:xfrm>
            <a:off x="3319350" y="3559888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7" name="Google Shape;597;p49"/>
          <p:cNvSpPr txBox="1"/>
          <p:nvPr/>
        </p:nvSpPr>
        <p:spPr>
          <a:xfrm>
            <a:off x="2824950" y="402991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8" name="Google Shape;598;p49"/>
          <p:cNvSpPr txBox="1"/>
          <p:nvPr/>
        </p:nvSpPr>
        <p:spPr>
          <a:xfrm>
            <a:off x="5260475" y="2727638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9" name="Google Shape;599;p49"/>
          <p:cNvSpPr txBox="1"/>
          <p:nvPr/>
        </p:nvSpPr>
        <p:spPr>
          <a:xfrm>
            <a:off x="5162000" y="374636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0" name="Google Shape;600;p49"/>
          <p:cNvSpPr txBox="1"/>
          <p:nvPr/>
        </p:nvSpPr>
        <p:spPr>
          <a:xfrm>
            <a:off x="6993750" y="321721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01" name="Google Shape;601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61150" y="1315564"/>
            <a:ext cx="1481897" cy="51505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0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An Example</a:t>
            </a:r>
            <a:endParaRPr sz="2600"/>
          </a:p>
        </p:txBody>
      </p:sp>
      <p:pic>
        <p:nvPicPr>
          <p:cNvPr id="607" name="Google Shape;60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7125" y="228600"/>
            <a:ext cx="2966875" cy="76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9625" y="1380525"/>
            <a:ext cx="1585075" cy="1068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09" name="Google Shape;609;p50"/>
          <p:cNvSpPr txBox="1"/>
          <p:nvPr/>
        </p:nvSpPr>
        <p:spPr>
          <a:xfrm>
            <a:off x="1616575" y="957850"/>
            <a:ext cx="18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Forward prop steps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0" name="Google Shape;610;p50"/>
          <p:cNvSpPr txBox="1"/>
          <p:nvPr/>
        </p:nvSpPr>
        <p:spPr>
          <a:xfrm>
            <a:off x="5269775" y="966875"/>
            <a:ext cx="18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Local gradients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11" name="Google Shape;611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6725" y="2745100"/>
            <a:ext cx="544550" cy="515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6725" y="3488846"/>
            <a:ext cx="544550" cy="515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76725" y="4156393"/>
            <a:ext cx="544550" cy="515057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50"/>
          <p:cNvSpPr/>
          <p:nvPr/>
        </p:nvSpPr>
        <p:spPr>
          <a:xfrm>
            <a:off x="4094225" y="2569400"/>
            <a:ext cx="839700" cy="839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+</a:t>
            </a:r>
            <a:endParaRPr sz="2800"/>
          </a:p>
        </p:txBody>
      </p:sp>
      <p:cxnSp>
        <p:nvCxnSpPr>
          <p:cNvPr id="615" name="Google Shape;615;p50"/>
          <p:cNvCxnSpPr>
            <a:stCxn id="611" idx="3"/>
            <a:endCxn id="614" idx="2"/>
          </p:cNvCxnSpPr>
          <p:nvPr/>
        </p:nvCxnSpPr>
        <p:spPr>
          <a:xfrm flipH="1" rot="10800000">
            <a:off x="2321275" y="2989129"/>
            <a:ext cx="1773000" cy="1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6" name="Google Shape;616;p50"/>
          <p:cNvCxnSpPr>
            <a:stCxn id="612" idx="3"/>
            <a:endCxn id="614" idx="3"/>
          </p:cNvCxnSpPr>
          <p:nvPr/>
        </p:nvCxnSpPr>
        <p:spPr>
          <a:xfrm flipH="1" rot="10800000">
            <a:off x="2321275" y="3286175"/>
            <a:ext cx="1896000" cy="46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7" name="Google Shape;617;p50"/>
          <p:cNvSpPr/>
          <p:nvPr/>
        </p:nvSpPr>
        <p:spPr>
          <a:xfrm>
            <a:off x="4094225" y="4005168"/>
            <a:ext cx="839700" cy="8397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</a:t>
            </a:r>
            <a:endParaRPr/>
          </a:p>
        </p:txBody>
      </p:sp>
      <p:cxnSp>
        <p:nvCxnSpPr>
          <p:cNvPr id="618" name="Google Shape;618;p50"/>
          <p:cNvCxnSpPr>
            <a:stCxn id="612" idx="3"/>
            <a:endCxn id="617" idx="1"/>
          </p:cNvCxnSpPr>
          <p:nvPr/>
        </p:nvCxnSpPr>
        <p:spPr>
          <a:xfrm>
            <a:off x="2321275" y="3746375"/>
            <a:ext cx="1896000" cy="38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9" name="Google Shape;619;p50"/>
          <p:cNvCxnSpPr>
            <a:stCxn id="613" idx="3"/>
            <a:endCxn id="617" idx="2"/>
          </p:cNvCxnSpPr>
          <p:nvPr/>
        </p:nvCxnSpPr>
        <p:spPr>
          <a:xfrm>
            <a:off x="2321275" y="4413921"/>
            <a:ext cx="17730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0" name="Google Shape;620;p50"/>
          <p:cNvSpPr/>
          <p:nvPr/>
        </p:nvSpPr>
        <p:spPr>
          <a:xfrm>
            <a:off x="5833600" y="3217225"/>
            <a:ext cx="839700" cy="839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*</a:t>
            </a:r>
            <a:endParaRPr sz="2800"/>
          </a:p>
        </p:txBody>
      </p:sp>
      <p:cxnSp>
        <p:nvCxnSpPr>
          <p:cNvPr id="621" name="Google Shape;621;p50"/>
          <p:cNvCxnSpPr>
            <a:stCxn id="614" idx="6"/>
            <a:endCxn id="620" idx="1"/>
          </p:cNvCxnSpPr>
          <p:nvPr/>
        </p:nvCxnSpPr>
        <p:spPr>
          <a:xfrm>
            <a:off x="4933925" y="2989250"/>
            <a:ext cx="1022700" cy="35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2" name="Google Shape;622;p50"/>
          <p:cNvCxnSpPr>
            <a:stCxn id="617" idx="6"/>
            <a:endCxn id="620" idx="3"/>
          </p:cNvCxnSpPr>
          <p:nvPr/>
        </p:nvCxnSpPr>
        <p:spPr>
          <a:xfrm flipH="1" rot="10800000">
            <a:off x="4933925" y="3933918"/>
            <a:ext cx="1022700" cy="49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3" name="Google Shape;623;p50"/>
          <p:cNvCxnSpPr>
            <a:stCxn id="620" idx="6"/>
          </p:cNvCxnSpPr>
          <p:nvPr/>
        </p:nvCxnSpPr>
        <p:spPr>
          <a:xfrm>
            <a:off x="6673300" y="3637075"/>
            <a:ext cx="1157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4" name="Google Shape;624;p50"/>
          <p:cNvSpPr txBox="1"/>
          <p:nvPr/>
        </p:nvSpPr>
        <p:spPr>
          <a:xfrm>
            <a:off x="3022950" y="260616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5" name="Google Shape;625;p50"/>
          <p:cNvSpPr txBox="1"/>
          <p:nvPr/>
        </p:nvSpPr>
        <p:spPr>
          <a:xfrm>
            <a:off x="3022950" y="3112888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6" name="Google Shape;626;p50"/>
          <p:cNvSpPr txBox="1"/>
          <p:nvPr/>
        </p:nvSpPr>
        <p:spPr>
          <a:xfrm>
            <a:off x="3319350" y="3559888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7" name="Google Shape;627;p50"/>
          <p:cNvSpPr txBox="1"/>
          <p:nvPr/>
        </p:nvSpPr>
        <p:spPr>
          <a:xfrm>
            <a:off x="2824950" y="402991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8" name="Google Shape;628;p50"/>
          <p:cNvSpPr txBox="1"/>
          <p:nvPr/>
        </p:nvSpPr>
        <p:spPr>
          <a:xfrm>
            <a:off x="5260475" y="2727638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9" name="Google Shape;629;p50"/>
          <p:cNvSpPr txBox="1"/>
          <p:nvPr/>
        </p:nvSpPr>
        <p:spPr>
          <a:xfrm>
            <a:off x="5162000" y="374636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0" name="Google Shape;630;p50"/>
          <p:cNvSpPr txBox="1"/>
          <p:nvPr/>
        </p:nvSpPr>
        <p:spPr>
          <a:xfrm>
            <a:off x="6993750" y="321721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31" name="Google Shape;631;p5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61150" y="1315564"/>
            <a:ext cx="1481897" cy="5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5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61151" y="1907428"/>
            <a:ext cx="3238689" cy="51505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Suggested Readings</a:t>
            </a:r>
            <a:endParaRPr sz="2600"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228600" y="1085850"/>
            <a:ext cx="87630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Stanford matrix calculus notes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Stanford review of differential calculus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u="sng">
                <a:solidFill>
                  <a:schemeClr val="hlink"/>
                </a:solidFill>
                <a:hlinkClick r:id="rId5"/>
              </a:rPr>
              <a:t>Stanford CS231n notes on network architectures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u="sng">
                <a:solidFill>
                  <a:schemeClr val="hlink"/>
                </a:solidFill>
                <a:hlinkClick r:id="rId6"/>
              </a:rPr>
              <a:t>Stanford CS231n notes on backprop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u="sng">
                <a:solidFill>
                  <a:schemeClr val="hlink"/>
                </a:solidFill>
                <a:hlinkClick r:id="rId7"/>
              </a:rPr>
              <a:t>Stanford derivatives, Backpropagation, and Vectorization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u="sng">
                <a:solidFill>
                  <a:schemeClr val="hlink"/>
                </a:solidFill>
                <a:hlinkClick r:id="rId8"/>
              </a:rPr>
              <a:t>Learning Representations by Backpropagating Errors</a:t>
            </a:r>
            <a:r>
              <a:rPr lang="en" sz="1500"/>
              <a:t> (seminal Rumelhart et al. backpropagation paper)</a:t>
            </a:r>
            <a:endParaRPr sz="1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51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An Example</a:t>
            </a:r>
            <a:endParaRPr sz="2600"/>
          </a:p>
        </p:txBody>
      </p:sp>
      <p:pic>
        <p:nvPicPr>
          <p:cNvPr id="638" name="Google Shape;63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7125" y="228600"/>
            <a:ext cx="2966875" cy="76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9625" y="1380525"/>
            <a:ext cx="1585075" cy="1068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40" name="Google Shape;640;p51"/>
          <p:cNvSpPr txBox="1"/>
          <p:nvPr/>
        </p:nvSpPr>
        <p:spPr>
          <a:xfrm>
            <a:off x="1616575" y="957850"/>
            <a:ext cx="18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Forward prop steps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1" name="Google Shape;641;p51"/>
          <p:cNvSpPr txBox="1"/>
          <p:nvPr/>
        </p:nvSpPr>
        <p:spPr>
          <a:xfrm>
            <a:off x="5269775" y="966875"/>
            <a:ext cx="18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Local gradients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42" name="Google Shape;642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6725" y="2745100"/>
            <a:ext cx="544550" cy="515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6725" y="3488846"/>
            <a:ext cx="544550" cy="515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76725" y="4156393"/>
            <a:ext cx="544550" cy="515057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51"/>
          <p:cNvSpPr/>
          <p:nvPr/>
        </p:nvSpPr>
        <p:spPr>
          <a:xfrm>
            <a:off x="4094225" y="2569400"/>
            <a:ext cx="839700" cy="839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+</a:t>
            </a:r>
            <a:endParaRPr sz="2800"/>
          </a:p>
        </p:txBody>
      </p:sp>
      <p:cxnSp>
        <p:nvCxnSpPr>
          <p:cNvPr id="646" name="Google Shape;646;p51"/>
          <p:cNvCxnSpPr>
            <a:stCxn id="642" idx="3"/>
            <a:endCxn id="645" idx="2"/>
          </p:cNvCxnSpPr>
          <p:nvPr/>
        </p:nvCxnSpPr>
        <p:spPr>
          <a:xfrm flipH="1" rot="10800000">
            <a:off x="2321275" y="2989129"/>
            <a:ext cx="1773000" cy="1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7" name="Google Shape;647;p51"/>
          <p:cNvCxnSpPr>
            <a:stCxn id="643" idx="3"/>
            <a:endCxn id="645" idx="3"/>
          </p:cNvCxnSpPr>
          <p:nvPr/>
        </p:nvCxnSpPr>
        <p:spPr>
          <a:xfrm flipH="1" rot="10800000">
            <a:off x="2321275" y="3286175"/>
            <a:ext cx="1896000" cy="46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8" name="Google Shape;648;p51"/>
          <p:cNvSpPr/>
          <p:nvPr/>
        </p:nvSpPr>
        <p:spPr>
          <a:xfrm>
            <a:off x="4094225" y="4005168"/>
            <a:ext cx="839700" cy="8397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</a:t>
            </a:r>
            <a:endParaRPr/>
          </a:p>
        </p:txBody>
      </p:sp>
      <p:cxnSp>
        <p:nvCxnSpPr>
          <p:cNvPr id="649" name="Google Shape;649;p51"/>
          <p:cNvCxnSpPr>
            <a:stCxn id="643" idx="3"/>
            <a:endCxn id="648" idx="1"/>
          </p:cNvCxnSpPr>
          <p:nvPr/>
        </p:nvCxnSpPr>
        <p:spPr>
          <a:xfrm>
            <a:off x="2321275" y="3746375"/>
            <a:ext cx="1896000" cy="38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0" name="Google Shape;650;p51"/>
          <p:cNvCxnSpPr>
            <a:stCxn id="644" idx="3"/>
            <a:endCxn id="648" idx="2"/>
          </p:cNvCxnSpPr>
          <p:nvPr/>
        </p:nvCxnSpPr>
        <p:spPr>
          <a:xfrm>
            <a:off x="2321275" y="4413921"/>
            <a:ext cx="17730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1" name="Google Shape;651;p51"/>
          <p:cNvSpPr/>
          <p:nvPr/>
        </p:nvSpPr>
        <p:spPr>
          <a:xfrm>
            <a:off x="5833600" y="3217225"/>
            <a:ext cx="839700" cy="8397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*</a:t>
            </a:r>
            <a:endParaRPr sz="2800"/>
          </a:p>
        </p:txBody>
      </p:sp>
      <p:cxnSp>
        <p:nvCxnSpPr>
          <p:cNvPr id="652" name="Google Shape;652;p51"/>
          <p:cNvCxnSpPr>
            <a:stCxn id="645" idx="6"/>
            <a:endCxn id="651" idx="1"/>
          </p:cNvCxnSpPr>
          <p:nvPr/>
        </p:nvCxnSpPr>
        <p:spPr>
          <a:xfrm>
            <a:off x="4933925" y="2989250"/>
            <a:ext cx="1022700" cy="35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3" name="Google Shape;653;p51"/>
          <p:cNvCxnSpPr>
            <a:stCxn id="648" idx="6"/>
            <a:endCxn id="651" idx="3"/>
          </p:cNvCxnSpPr>
          <p:nvPr/>
        </p:nvCxnSpPr>
        <p:spPr>
          <a:xfrm flipH="1" rot="10800000">
            <a:off x="4933925" y="3933918"/>
            <a:ext cx="1022700" cy="49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4" name="Google Shape;654;p51"/>
          <p:cNvCxnSpPr>
            <a:stCxn id="651" idx="6"/>
          </p:cNvCxnSpPr>
          <p:nvPr/>
        </p:nvCxnSpPr>
        <p:spPr>
          <a:xfrm>
            <a:off x="6673300" y="3637075"/>
            <a:ext cx="1157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5" name="Google Shape;655;p51"/>
          <p:cNvSpPr txBox="1"/>
          <p:nvPr/>
        </p:nvSpPr>
        <p:spPr>
          <a:xfrm>
            <a:off x="3022950" y="260616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6" name="Google Shape;656;p51"/>
          <p:cNvSpPr txBox="1"/>
          <p:nvPr/>
        </p:nvSpPr>
        <p:spPr>
          <a:xfrm>
            <a:off x="3022950" y="3112888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7" name="Google Shape;657;p51"/>
          <p:cNvSpPr txBox="1"/>
          <p:nvPr/>
        </p:nvSpPr>
        <p:spPr>
          <a:xfrm>
            <a:off x="3319350" y="3559888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8" name="Google Shape;658;p51"/>
          <p:cNvSpPr txBox="1"/>
          <p:nvPr/>
        </p:nvSpPr>
        <p:spPr>
          <a:xfrm>
            <a:off x="2824950" y="402991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9" name="Google Shape;659;p51"/>
          <p:cNvSpPr txBox="1"/>
          <p:nvPr/>
        </p:nvSpPr>
        <p:spPr>
          <a:xfrm>
            <a:off x="5260475" y="2727638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0" name="Google Shape;660;p51"/>
          <p:cNvSpPr txBox="1"/>
          <p:nvPr/>
        </p:nvSpPr>
        <p:spPr>
          <a:xfrm>
            <a:off x="5162000" y="374636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1" name="Google Shape;661;p51"/>
          <p:cNvSpPr txBox="1"/>
          <p:nvPr/>
        </p:nvSpPr>
        <p:spPr>
          <a:xfrm>
            <a:off x="6993750" y="321721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62" name="Google Shape;662;p5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61150" y="1315564"/>
            <a:ext cx="1481897" cy="5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5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61151" y="1907428"/>
            <a:ext cx="3238689" cy="5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5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52344" y="2444263"/>
            <a:ext cx="2256299" cy="5232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52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An Example</a:t>
            </a:r>
            <a:endParaRPr sz="2600"/>
          </a:p>
        </p:txBody>
      </p:sp>
      <p:pic>
        <p:nvPicPr>
          <p:cNvPr id="670" name="Google Shape;67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7125" y="228600"/>
            <a:ext cx="2966875" cy="76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9625" y="1380525"/>
            <a:ext cx="1585075" cy="1068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72" name="Google Shape;672;p52"/>
          <p:cNvSpPr txBox="1"/>
          <p:nvPr/>
        </p:nvSpPr>
        <p:spPr>
          <a:xfrm>
            <a:off x="1616575" y="957850"/>
            <a:ext cx="18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Forward prop steps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3" name="Google Shape;673;p52"/>
          <p:cNvSpPr txBox="1"/>
          <p:nvPr/>
        </p:nvSpPr>
        <p:spPr>
          <a:xfrm>
            <a:off x="5269775" y="966875"/>
            <a:ext cx="18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Local gradients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74" name="Google Shape;674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6725" y="2745100"/>
            <a:ext cx="544550" cy="515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6725" y="3488846"/>
            <a:ext cx="544550" cy="515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76725" y="4156393"/>
            <a:ext cx="544550" cy="515057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52"/>
          <p:cNvSpPr/>
          <p:nvPr/>
        </p:nvSpPr>
        <p:spPr>
          <a:xfrm>
            <a:off x="4094225" y="2569400"/>
            <a:ext cx="839700" cy="839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+</a:t>
            </a:r>
            <a:endParaRPr sz="2800"/>
          </a:p>
        </p:txBody>
      </p:sp>
      <p:cxnSp>
        <p:nvCxnSpPr>
          <p:cNvPr id="678" name="Google Shape;678;p52"/>
          <p:cNvCxnSpPr>
            <a:stCxn id="674" idx="3"/>
            <a:endCxn id="677" idx="2"/>
          </p:cNvCxnSpPr>
          <p:nvPr/>
        </p:nvCxnSpPr>
        <p:spPr>
          <a:xfrm flipH="1" rot="10800000">
            <a:off x="2321275" y="2989129"/>
            <a:ext cx="1773000" cy="1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9" name="Google Shape;679;p52"/>
          <p:cNvCxnSpPr>
            <a:stCxn id="675" idx="3"/>
            <a:endCxn id="677" idx="3"/>
          </p:cNvCxnSpPr>
          <p:nvPr/>
        </p:nvCxnSpPr>
        <p:spPr>
          <a:xfrm flipH="1" rot="10800000">
            <a:off x="2321275" y="3286175"/>
            <a:ext cx="1896000" cy="46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0" name="Google Shape;680;p52"/>
          <p:cNvSpPr/>
          <p:nvPr/>
        </p:nvSpPr>
        <p:spPr>
          <a:xfrm>
            <a:off x="4094225" y="4005168"/>
            <a:ext cx="839700" cy="8397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</a:t>
            </a:r>
            <a:endParaRPr/>
          </a:p>
        </p:txBody>
      </p:sp>
      <p:cxnSp>
        <p:nvCxnSpPr>
          <p:cNvPr id="681" name="Google Shape;681;p52"/>
          <p:cNvCxnSpPr>
            <a:stCxn id="675" idx="3"/>
            <a:endCxn id="680" idx="1"/>
          </p:cNvCxnSpPr>
          <p:nvPr/>
        </p:nvCxnSpPr>
        <p:spPr>
          <a:xfrm>
            <a:off x="2321275" y="3746375"/>
            <a:ext cx="1896000" cy="38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2" name="Google Shape;682;p52"/>
          <p:cNvCxnSpPr>
            <a:stCxn id="676" idx="3"/>
            <a:endCxn id="680" idx="2"/>
          </p:cNvCxnSpPr>
          <p:nvPr/>
        </p:nvCxnSpPr>
        <p:spPr>
          <a:xfrm>
            <a:off x="2321275" y="4413921"/>
            <a:ext cx="17730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3" name="Google Shape;683;p52"/>
          <p:cNvSpPr/>
          <p:nvPr/>
        </p:nvSpPr>
        <p:spPr>
          <a:xfrm>
            <a:off x="5833600" y="3217225"/>
            <a:ext cx="839700" cy="839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*</a:t>
            </a:r>
            <a:endParaRPr sz="2800"/>
          </a:p>
        </p:txBody>
      </p:sp>
      <p:cxnSp>
        <p:nvCxnSpPr>
          <p:cNvPr id="684" name="Google Shape;684;p52"/>
          <p:cNvCxnSpPr>
            <a:stCxn id="677" idx="6"/>
            <a:endCxn id="683" idx="1"/>
          </p:cNvCxnSpPr>
          <p:nvPr/>
        </p:nvCxnSpPr>
        <p:spPr>
          <a:xfrm>
            <a:off x="4933925" y="2989250"/>
            <a:ext cx="1022700" cy="35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5" name="Google Shape;685;p52"/>
          <p:cNvCxnSpPr>
            <a:stCxn id="680" idx="6"/>
            <a:endCxn id="683" idx="3"/>
          </p:cNvCxnSpPr>
          <p:nvPr/>
        </p:nvCxnSpPr>
        <p:spPr>
          <a:xfrm flipH="1" rot="10800000">
            <a:off x="4933925" y="3933918"/>
            <a:ext cx="1022700" cy="49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6" name="Google Shape;686;p52"/>
          <p:cNvCxnSpPr>
            <a:stCxn id="683" idx="6"/>
          </p:cNvCxnSpPr>
          <p:nvPr/>
        </p:nvCxnSpPr>
        <p:spPr>
          <a:xfrm>
            <a:off x="6673300" y="3637075"/>
            <a:ext cx="1157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7" name="Google Shape;687;p52"/>
          <p:cNvSpPr txBox="1"/>
          <p:nvPr/>
        </p:nvSpPr>
        <p:spPr>
          <a:xfrm>
            <a:off x="3022950" y="260616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8" name="Google Shape;688;p52"/>
          <p:cNvSpPr txBox="1"/>
          <p:nvPr/>
        </p:nvSpPr>
        <p:spPr>
          <a:xfrm>
            <a:off x="3022950" y="3112888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9" name="Google Shape;689;p52"/>
          <p:cNvSpPr txBox="1"/>
          <p:nvPr/>
        </p:nvSpPr>
        <p:spPr>
          <a:xfrm>
            <a:off x="3319350" y="3559888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0" name="Google Shape;690;p52"/>
          <p:cNvSpPr txBox="1"/>
          <p:nvPr/>
        </p:nvSpPr>
        <p:spPr>
          <a:xfrm>
            <a:off x="2824950" y="402991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1" name="Google Shape;691;p52"/>
          <p:cNvSpPr txBox="1"/>
          <p:nvPr/>
        </p:nvSpPr>
        <p:spPr>
          <a:xfrm>
            <a:off x="5260475" y="2727638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2" name="Google Shape;692;p52"/>
          <p:cNvSpPr txBox="1"/>
          <p:nvPr/>
        </p:nvSpPr>
        <p:spPr>
          <a:xfrm>
            <a:off x="5162000" y="374636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3" name="Google Shape;693;p52"/>
          <p:cNvSpPr txBox="1"/>
          <p:nvPr/>
        </p:nvSpPr>
        <p:spPr>
          <a:xfrm>
            <a:off x="6993750" y="321721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94" name="Google Shape;694;p5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61150" y="1315564"/>
            <a:ext cx="1481897" cy="5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5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61151" y="1907428"/>
            <a:ext cx="3238689" cy="5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5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52344" y="2444263"/>
            <a:ext cx="2256299" cy="5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52"/>
          <p:cNvPicPr preferRelativeResize="0"/>
          <p:nvPr/>
        </p:nvPicPr>
        <p:blipFill rotWithShape="1">
          <a:blip r:embed="rId11">
            <a:alphaModFix/>
          </a:blip>
          <a:srcRect b="0" l="0" r="4607" t="0"/>
          <a:stretch/>
        </p:blipFill>
        <p:spPr>
          <a:xfrm>
            <a:off x="6810674" y="3713775"/>
            <a:ext cx="701875" cy="51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3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An Example</a:t>
            </a:r>
            <a:endParaRPr sz="2600"/>
          </a:p>
        </p:txBody>
      </p:sp>
      <p:pic>
        <p:nvPicPr>
          <p:cNvPr id="703" name="Google Shape;70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7125" y="228600"/>
            <a:ext cx="2966875" cy="76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9625" y="1380525"/>
            <a:ext cx="1585075" cy="1068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05" name="Google Shape;705;p53"/>
          <p:cNvSpPr txBox="1"/>
          <p:nvPr/>
        </p:nvSpPr>
        <p:spPr>
          <a:xfrm>
            <a:off x="1616575" y="957850"/>
            <a:ext cx="18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Forward prop steps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6" name="Google Shape;706;p53"/>
          <p:cNvSpPr txBox="1"/>
          <p:nvPr/>
        </p:nvSpPr>
        <p:spPr>
          <a:xfrm>
            <a:off x="5269775" y="966875"/>
            <a:ext cx="18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Local gradients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07" name="Google Shape;707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6725" y="2745100"/>
            <a:ext cx="544550" cy="515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Google Shape;708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6725" y="3488846"/>
            <a:ext cx="544550" cy="515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p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76725" y="4156393"/>
            <a:ext cx="544550" cy="515057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53"/>
          <p:cNvSpPr/>
          <p:nvPr/>
        </p:nvSpPr>
        <p:spPr>
          <a:xfrm>
            <a:off x="4094225" y="2569400"/>
            <a:ext cx="839700" cy="839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+</a:t>
            </a:r>
            <a:endParaRPr sz="2800"/>
          </a:p>
        </p:txBody>
      </p:sp>
      <p:cxnSp>
        <p:nvCxnSpPr>
          <p:cNvPr id="711" name="Google Shape;711;p53"/>
          <p:cNvCxnSpPr>
            <a:stCxn id="707" idx="3"/>
            <a:endCxn id="710" idx="2"/>
          </p:cNvCxnSpPr>
          <p:nvPr/>
        </p:nvCxnSpPr>
        <p:spPr>
          <a:xfrm flipH="1" rot="10800000">
            <a:off x="2321275" y="2989129"/>
            <a:ext cx="1773000" cy="1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2" name="Google Shape;712;p53"/>
          <p:cNvCxnSpPr>
            <a:stCxn id="708" idx="3"/>
            <a:endCxn id="710" idx="3"/>
          </p:cNvCxnSpPr>
          <p:nvPr/>
        </p:nvCxnSpPr>
        <p:spPr>
          <a:xfrm flipH="1" rot="10800000">
            <a:off x="2321275" y="3286175"/>
            <a:ext cx="1896000" cy="46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3" name="Google Shape;713;p53"/>
          <p:cNvSpPr/>
          <p:nvPr/>
        </p:nvSpPr>
        <p:spPr>
          <a:xfrm>
            <a:off x="4094225" y="4005168"/>
            <a:ext cx="839700" cy="8397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</a:t>
            </a:r>
            <a:endParaRPr/>
          </a:p>
        </p:txBody>
      </p:sp>
      <p:cxnSp>
        <p:nvCxnSpPr>
          <p:cNvPr id="714" name="Google Shape;714;p53"/>
          <p:cNvCxnSpPr>
            <a:stCxn id="708" idx="3"/>
            <a:endCxn id="713" idx="1"/>
          </p:cNvCxnSpPr>
          <p:nvPr/>
        </p:nvCxnSpPr>
        <p:spPr>
          <a:xfrm>
            <a:off x="2321275" y="3746375"/>
            <a:ext cx="1896000" cy="38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5" name="Google Shape;715;p53"/>
          <p:cNvCxnSpPr>
            <a:stCxn id="709" idx="3"/>
            <a:endCxn id="713" idx="2"/>
          </p:cNvCxnSpPr>
          <p:nvPr/>
        </p:nvCxnSpPr>
        <p:spPr>
          <a:xfrm>
            <a:off x="2321275" y="4413921"/>
            <a:ext cx="17730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6" name="Google Shape;716;p53"/>
          <p:cNvSpPr/>
          <p:nvPr/>
        </p:nvSpPr>
        <p:spPr>
          <a:xfrm>
            <a:off x="5833600" y="3217225"/>
            <a:ext cx="839700" cy="839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*</a:t>
            </a:r>
            <a:endParaRPr sz="2800"/>
          </a:p>
        </p:txBody>
      </p:sp>
      <p:cxnSp>
        <p:nvCxnSpPr>
          <p:cNvPr id="717" name="Google Shape;717;p53"/>
          <p:cNvCxnSpPr>
            <a:stCxn id="710" idx="6"/>
            <a:endCxn id="716" idx="1"/>
          </p:cNvCxnSpPr>
          <p:nvPr/>
        </p:nvCxnSpPr>
        <p:spPr>
          <a:xfrm>
            <a:off x="4933925" y="2989250"/>
            <a:ext cx="1022700" cy="35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8" name="Google Shape;718;p53"/>
          <p:cNvCxnSpPr>
            <a:stCxn id="713" idx="6"/>
            <a:endCxn id="716" idx="3"/>
          </p:cNvCxnSpPr>
          <p:nvPr/>
        </p:nvCxnSpPr>
        <p:spPr>
          <a:xfrm flipH="1" rot="10800000">
            <a:off x="4933925" y="3933918"/>
            <a:ext cx="1022700" cy="49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9" name="Google Shape;719;p53"/>
          <p:cNvCxnSpPr>
            <a:stCxn id="716" idx="6"/>
          </p:cNvCxnSpPr>
          <p:nvPr/>
        </p:nvCxnSpPr>
        <p:spPr>
          <a:xfrm>
            <a:off x="6673300" y="3637075"/>
            <a:ext cx="1157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0" name="Google Shape;720;p53"/>
          <p:cNvSpPr txBox="1"/>
          <p:nvPr/>
        </p:nvSpPr>
        <p:spPr>
          <a:xfrm>
            <a:off x="3022950" y="260616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1" name="Google Shape;721;p53"/>
          <p:cNvSpPr txBox="1"/>
          <p:nvPr/>
        </p:nvSpPr>
        <p:spPr>
          <a:xfrm>
            <a:off x="3022950" y="3112888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2" name="Google Shape;722;p53"/>
          <p:cNvSpPr txBox="1"/>
          <p:nvPr/>
        </p:nvSpPr>
        <p:spPr>
          <a:xfrm>
            <a:off x="3319350" y="3559888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3" name="Google Shape;723;p53"/>
          <p:cNvSpPr txBox="1"/>
          <p:nvPr/>
        </p:nvSpPr>
        <p:spPr>
          <a:xfrm>
            <a:off x="2824950" y="402991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4" name="Google Shape;724;p53"/>
          <p:cNvSpPr txBox="1"/>
          <p:nvPr/>
        </p:nvSpPr>
        <p:spPr>
          <a:xfrm>
            <a:off x="5260475" y="2727638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5" name="Google Shape;725;p53"/>
          <p:cNvSpPr txBox="1"/>
          <p:nvPr/>
        </p:nvSpPr>
        <p:spPr>
          <a:xfrm>
            <a:off x="5162000" y="374636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6" name="Google Shape;726;p53"/>
          <p:cNvSpPr txBox="1"/>
          <p:nvPr/>
        </p:nvSpPr>
        <p:spPr>
          <a:xfrm>
            <a:off x="6993750" y="321721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27" name="Google Shape;727;p5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61150" y="1315564"/>
            <a:ext cx="1481897" cy="5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Google Shape;728;p5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61151" y="1907428"/>
            <a:ext cx="3238689" cy="5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p5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52344" y="2444263"/>
            <a:ext cx="2256299" cy="5232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30" name="Google Shape;730;p53"/>
          <p:cNvSpPr txBox="1"/>
          <p:nvPr/>
        </p:nvSpPr>
        <p:spPr>
          <a:xfrm>
            <a:off x="6850875" y="3664179"/>
            <a:ext cx="65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1" name="Google Shape;731;p53"/>
          <p:cNvSpPr txBox="1"/>
          <p:nvPr/>
        </p:nvSpPr>
        <p:spPr>
          <a:xfrm>
            <a:off x="4880300" y="3217225"/>
            <a:ext cx="9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1 * 2 = 2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2" name="Google Shape;732;p53"/>
          <p:cNvSpPr txBox="1"/>
          <p:nvPr/>
        </p:nvSpPr>
        <p:spPr>
          <a:xfrm>
            <a:off x="5042014" y="4230789"/>
            <a:ext cx="9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1 * 3 = 3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3" name="Google Shape;733;p53"/>
          <p:cNvSpPr txBox="1"/>
          <p:nvPr/>
        </p:nvSpPr>
        <p:spPr>
          <a:xfrm>
            <a:off x="6184889" y="4269575"/>
            <a:ext cx="211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Upstream</a:t>
            </a:r>
            <a:r>
              <a:rPr b="1"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* local = downstream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4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An Example</a:t>
            </a:r>
            <a:endParaRPr sz="2600"/>
          </a:p>
        </p:txBody>
      </p:sp>
      <p:pic>
        <p:nvPicPr>
          <p:cNvPr id="739" name="Google Shape;73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7125" y="228600"/>
            <a:ext cx="2966875" cy="76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Google Shape;74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9625" y="1380525"/>
            <a:ext cx="1585075" cy="1068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41" name="Google Shape;741;p54"/>
          <p:cNvSpPr txBox="1"/>
          <p:nvPr/>
        </p:nvSpPr>
        <p:spPr>
          <a:xfrm>
            <a:off x="1616575" y="957850"/>
            <a:ext cx="18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Forward prop steps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2" name="Google Shape;742;p54"/>
          <p:cNvSpPr txBox="1"/>
          <p:nvPr/>
        </p:nvSpPr>
        <p:spPr>
          <a:xfrm>
            <a:off x="5269775" y="966875"/>
            <a:ext cx="18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Local gradients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43" name="Google Shape;743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6725" y="2745100"/>
            <a:ext cx="544550" cy="515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6725" y="3488846"/>
            <a:ext cx="544550" cy="515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76725" y="4156393"/>
            <a:ext cx="544550" cy="515057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54"/>
          <p:cNvSpPr/>
          <p:nvPr/>
        </p:nvSpPr>
        <p:spPr>
          <a:xfrm>
            <a:off x="4094225" y="2569400"/>
            <a:ext cx="839700" cy="839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+</a:t>
            </a:r>
            <a:endParaRPr sz="2800"/>
          </a:p>
        </p:txBody>
      </p:sp>
      <p:cxnSp>
        <p:nvCxnSpPr>
          <p:cNvPr id="747" name="Google Shape;747;p54"/>
          <p:cNvCxnSpPr>
            <a:stCxn id="743" idx="3"/>
            <a:endCxn id="746" idx="2"/>
          </p:cNvCxnSpPr>
          <p:nvPr/>
        </p:nvCxnSpPr>
        <p:spPr>
          <a:xfrm flipH="1" rot="10800000">
            <a:off x="2321275" y="2989129"/>
            <a:ext cx="1773000" cy="1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8" name="Google Shape;748;p54"/>
          <p:cNvCxnSpPr>
            <a:stCxn id="744" idx="3"/>
            <a:endCxn id="746" idx="3"/>
          </p:cNvCxnSpPr>
          <p:nvPr/>
        </p:nvCxnSpPr>
        <p:spPr>
          <a:xfrm flipH="1" rot="10800000">
            <a:off x="2321275" y="3286175"/>
            <a:ext cx="1896000" cy="46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9" name="Google Shape;749;p54"/>
          <p:cNvSpPr/>
          <p:nvPr/>
        </p:nvSpPr>
        <p:spPr>
          <a:xfrm>
            <a:off x="4094225" y="4005168"/>
            <a:ext cx="839700" cy="8397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</a:t>
            </a:r>
            <a:endParaRPr/>
          </a:p>
        </p:txBody>
      </p:sp>
      <p:cxnSp>
        <p:nvCxnSpPr>
          <p:cNvPr id="750" name="Google Shape;750;p54"/>
          <p:cNvCxnSpPr>
            <a:stCxn id="744" idx="3"/>
            <a:endCxn id="749" idx="1"/>
          </p:cNvCxnSpPr>
          <p:nvPr/>
        </p:nvCxnSpPr>
        <p:spPr>
          <a:xfrm>
            <a:off x="2321275" y="3746375"/>
            <a:ext cx="1896000" cy="38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1" name="Google Shape;751;p54"/>
          <p:cNvCxnSpPr>
            <a:stCxn id="745" idx="3"/>
            <a:endCxn id="749" idx="2"/>
          </p:cNvCxnSpPr>
          <p:nvPr/>
        </p:nvCxnSpPr>
        <p:spPr>
          <a:xfrm>
            <a:off x="2321275" y="4413921"/>
            <a:ext cx="17730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2" name="Google Shape;752;p54"/>
          <p:cNvSpPr/>
          <p:nvPr/>
        </p:nvSpPr>
        <p:spPr>
          <a:xfrm>
            <a:off x="5833600" y="3217225"/>
            <a:ext cx="839700" cy="839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*</a:t>
            </a:r>
            <a:endParaRPr sz="2800"/>
          </a:p>
        </p:txBody>
      </p:sp>
      <p:cxnSp>
        <p:nvCxnSpPr>
          <p:cNvPr id="753" name="Google Shape;753;p54"/>
          <p:cNvCxnSpPr>
            <a:stCxn id="746" idx="6"/>
            <a:endCxn id="752" idx="1"/>
          </p:cNvCxnSpPr>
          <p:nvPr/>
        </p:nvCxnSpPr>
        <p:spPr>
          <a:xfrm>
            <a:off x="4933925" y="2989250"/>
            <a:ext cx="1022700" cy="35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4" name="Google Shape;754;p54"/>
          <p:cNvCxnSpPr>
            <a:stCxn id="749" idx="6"/>
            <a:endCxn id="752" idx="3"/>
          </p:cNvCxnSpPr>
          <p:nvPr/>
        </p:nvCxnSpPr>
        <p:spPr>
          <a:xfrm flipH="1" rot="10800000">
            <a:off x="4933925" y="3933918"/>
            <a:ext cx="1022700" cy="49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5" name="Google Shape;755;p54"/>
          <p:cNvCxnSpPr>
            <a:stCxn id="752" idx="6"/>
          </p:cNvCxnSpPr>
          <p:nvPr/>
        </p:nvCxnSpPr>
        <p:spPr>
          <a:xfrm>
            <a:off x="6673300" y="3637075"/>
            <a:ext cx="1157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6" name="Google Shape;756;p54"/>
          <p:cNvSpPr txBox="1"/>
          <p:nvPr/>
        </p:nvSpPr>
        <p:spPr>
          <a:xfrm>
            <a:off x="3022950" y="260616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7" name="Google Shape;757;p54"/>
          <p:cNvSpPr txBox="1"/>
          <p:nvPr/>
        </p:nvSpPr>
        <p:spPr>
          <a:xfrm>
            <a:off x="3022950" y="3112888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8" name="Google Shape;758;p54"/>
          <p:cNvSpPr txBox="1"/>
          <p:nvPr/>
        </p:nvSpPr>
        <p:spPr>
          <a:xfrm>
            <a:off x="3319350" y="3559888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9" name="Google Shape;759;p54"/>
          <p:cNvSpPr txBox="1"/>
          <p:nvPr/>
        </p:nvSpPr>
        <p:spPr>
          <a:xfrm>
            <a:off x="2824950" y="402991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0" name="Google Shape;760;p54"/>
          <p:cNvSpPr txBox="1"/>
          <p:nvPr/>
        </p:nvSpPr>
        <p:spPr>
          <a:xfrm>
            <a:off x="5260475" y="2727638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1" name="Google Shape;761;p54"/>
          <p:cNvSpPr txBox="1"/>
          <p:nvPr/>
        </p:nvSpPr>
        <p:spPr>
          <a:xfrm>
            <a:off x="5162000" y="374636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2" name="Google Shape;762;p54"/>
          <p:cNvSpPr txBox="1"/>
          <p:nvPr/>
        </p:nvSpPr>
        <p:spPr>
          <a:xfrm>
            <a:off x="6993750" y="321721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63" name="Google Shape;763;p5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61150" y="1315564"/>
            <a:ext cx="1481897" cy="5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Google Shape;764;p5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61151" y="1907428"/>
            <a:ext cx="3238689" cy="51505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65" name="Google Shape;765;p5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52344" y="2444263"/>
            <a:ext cx="2256299" cy="5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54"/>
          <p:cNvSpPr txBox="1"/>
          <p:nvPr/>
        </p:nvSpPr>
        <p:spPr>
          <a:xfrm>
            <a:off x="6850875" y="3664179"/>
            <a:ext cx="65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7" name="Google Shape;767;p54"/>
          <p:cNvSpPr txBox="1"/>
          <p:nvPr/>
        </p:nvSpPr>
        <p:spPr>
          <a:xfrm>
            <a:off x="4880300" y="3217225"/>
            <a:ext cx="9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8" name="Google Shape;768;p54"/>
          <p:cNvSpPr txBox="1"/>
          <p:nvPr/>
        </p:nvSpPr>
        <p:spPr>
          <a:xfrm>
            <a:off x="5042014" y="4230789"/>
            <a:ext cx="9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9" name="Google Shape;769;p54"/>
          <p:cNvSpPr txBox="1"/>
          <p:nvPr/>
        </p:nvSpPr>
        <p:spPr>
          <a:xfrm>
            <a:off x="6184889" y="4269575"/>
            <a:ext cx="211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Upstream * local = downstream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0" name="Google Shape;770;p54"/>
          <p:cNvSpPr txBox="1"/>
          <p:nvPr/>
        </p:nvSpPr>
        <p:spPr>
          <a:xfrm>
            <a:off x="2456839" y="3824901"/>
            <a:ext cx="9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3 * 1 = 3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1" name="Google Shape;771;p54"/>
          <p:cNvSpPr txBox="1"/>
          <p:nvPr/>
        </p:nvSpPr>
        <p:spPr>
          <a:xfrm>
            <a:off x="2476563" y="4377501"/>
            <a:ext cx="9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3 * 0 = 0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55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An Example</a:t>
            </a:r>
            <a:endParaRPr sz="2600"/>
          </a:p>
        </p:txBody>
      </p:sp>
      <p:pic>
        <p:nvPicPr>
          <p:cNvPr id="777" name="Google Shape;77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7125" y="228600"/>
            <a:ext cx="2966875" cy="76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9625" y="1380525"/>
            <a:ext cx="1585075" cy="1068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79" name="Google Shape;779;p55"/>
          <p:cNvSpPr txBox="1"/>
          <p:nvPr/>
        </p:nvSpPr>
        <p:spPr>
          <a:xfrm>
            <a:off x="1616575" y="957850"/>
            <a:ext cx="18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Forward prop steps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0" name="Google Shape;780;p55"/>
          <p:cNvSpPr txBox="1"/>
          <p:nvPr/>
        </p:nvSpPr>
        <p:spPr>
          <a:xfrm>
            <a:off x="5269775" y="966875"/>
            <a:ext cx="18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Local gradients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81" name="Google Shape;781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6725" y="2745100"/>
            <a:ext cx="544550" cy="515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2" name="Google Shape;782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6725" y="3488846"/>
            <a:ext cx="544550" cy="515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3" name="Google Shape;783;p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76725" y="4156393"/>
            <a:ext cx="544550" cy="515057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Google Shape;784;p55"/>
          <p:cNvSpPr/>
          <p:nvPr/>
        </p:nvSpPr>
        <p:spPr>
          <a:xfrm>
            <a:off x="4094225" y="2569400"/>
            <a:ext cx="839700" cy="839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+</a:t>
            </a:r>
            <a:endParaRPr sz="2800"/>
          </a:p>
        </p:txBody>
      </p:sp>
      <p:cxnSp>
        <p:nvCxnSpPr>
          <p:cNvPr id="785" name="Google Shape;785;p55"/>
          <p:cNvCxnSpPr>
            <a:stCxn id="781" idx="3"/>
            <a:endCxn id="784" idx="2"/>
          </p:cNvCxnSpPr>
          <p:nvPr/>
        </p:nvCxnSpPr>
        <p:spPr>
          <a:xfrm flipH="1" rot="10800000">
            <a:off x="2321275" y="2989129"/>
            <a:ext cx="1773000" cy="1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6" name="Google Shape;786;p55"/>
          <p:cNvCxnSpPr>
            <a:stCxn id="782" idx="3"/>
            <a:endCxn id="784" idx="3"/>
          </p:cNvCxnSpPr>
          <p:nvPr/>
        </p:nvCxnSpPr>
        <p:spPr>
          <a:xfrm flipH="1" rot="10800000">
            <a:off x="2321275" y="3286175"/>
            <a:ext cx="1896000" cy="46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7" name="Google Shape;787;p55"/>
          <p:cNvSpPr/>
          <p:nvPr/>
        </p:nvSpPr>
        <p:spPr>
          <a:xfrm>
            <a:off x="4094225" y="4005168"/>
            <a:ext cx="839700" cy="8397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</a:t>
            </a:r>
            <a:endParaRPr/>
          </a:p>
        </p:txBody>
      </p:sp>
      <p:cxnSp>
        <p:nvCxnSpPr>
          <p:cNvPr id="788" name="Google Shape;788;p55"/>
          <p:cNvCxnSpPr>
            <a:stCxn id="782" idx="3"/>
            <a:endCxn id="787" idx="1"/>
          </p:cNvCxnSpPr>
          <p:nvPr/>
        </p:nvCxnSpPr>
        <p:spPr>
          <a:xfrm>
            <a:off x="2321275" y="3746375"/>
            <a:ext cx="1896000" cy="38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9" name="Google Shape;789;p55"/>
          <p:cNvCxnSpPr>
            <a:stCxn id="783" idx="3"/>
            <a:endCxn id="787" idx="2"/>
          </p:cNvCxnSpPr>
          <p:nvPr/>
        </p:nvCxnSpPr>
        <p:spPr>
          <a:xfrm>
            <a:off x="2321275" y="4413921"/>
            <a:ext cx="17730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0" name="Google Shape;790;p55"/>
          <p:cNvSpPr/>
          <p:nvPr/>
        </p:nvSpPr>
        <p:spPr>
          <a:xfrm>
            <a:off x="5833600" y="3217225"/>
            <a:ext cx="839700" cy="839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*</a:t>
            </a:r>
            <a:endParaRPr sz="2800"/>
          </a:p>
        </p:txBody>
      </p:sp>
      <p:cxnSp>
        <p:nvCxnSpPr>
          <p:cNvPr id="791" name="Google Shape;791;p55"/>
          <p:cNvCxnSpPr>
            <a:stCxn id="784" idx="6"/>
            <a:endCxn id="790" idx="1"/>
          </p:cNvCxnSpPr>
          <p:nvPr/>
        </p:nvCxnSpPr>
        <p:spPr>
          <a:xfrm>
            <a:off x="4933925" y="2989250"/>
            <a:ext cx="1022700" cy="35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2" name="Google Shape;792;p55"/>
          <p:cNvCxnSpPr>
            <a:stCxn id="787" idx="6"/>
            <a:endCxn id="790" idx="3"/>
          </p:cNvCxnSpPr>
          <p:nvPr/>
        </p:nvCxnSpPr>
        <p:spPr>
          <a:xfrm flipH="1" rot="10800000">
            <a:off x="4933925" y="3933918"/>
            <a:ext cx="1022700" cy="49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3" name="Google Shape;793;p55"/>
          <p:cNvCxnSpPr>
            <a:stCxn id="790" idx="6"/>
          </p:cNvCxnSpPr>
          <p:nvPr/>
        </p:nvCxnSpPr>
        <p:spPr>
          <a:xfrm>
            <a:off x="6673300" y="3637075"/>
            <a:ext cx="1157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4" name="Google Shape;794;p55"/>
          <p:cNvSpPr txBox="1"/>
          <p:nvPr/>
        </p:nvSpPr>
        <p:spPr>
          <a:xfrm>
            <a:off x="3022950" y="260616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5" name="Google Shape;795;p55"/>
          <p:cNvSpPr txBox="1"/>
          <p:nvPr/>
        </p:nvSpPr>
        <p:spPr>
          <a:xfrm>
            <a:off x="3022950" y="3112888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6" name="Google Shape;796;p55"/>
          <p:cNvSpPr txBox="1"/>
          <p:nvPr/>
        </p:nvSpPr>
        <p:spPr>
          <a:xfrm>
            <a:off x="3319350" y="3559888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7" name="Google Shape;797;p55"/>
          <p:cNvSpPr txBox="1"/>
          <p:nvPr/>
        </p:nvSpPr>
        <p:spPr>
          <a:xfrm>
            <a:off x="2824950" y="402991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8" name="Google Shape;798;p55"/>
          <p:cNvSpPr txBox="1"/>
          <p:nvPr/>
        </p:nvSpPr>
        <p:spPr>
          <a:xfrm>
            <a:off x="5260475" y="2727638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9" name="Google Shape;799;p55"/>
          <p:cNvSpPr txBox="1"/>
          <p:nvPr/>
        </p:nvSpPr>
        <p:spPr>
          <a:xfrm>
            <a:off x="5162000" y="374636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0" name="Google Shape;800;p55"/>
          <p:cNvSpPr txBox="1"/>
          <p:nvPr/>
        </p:nvSpPr>
        <p:spPr>
          <a:xfrm>
            <a:off x="6993750" y="321721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01" name="Google Shape;801;p5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61150" y="1315564"/>
            <a:ext cx="1481897" cy="51505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02" name="Google Shape;802;p5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61151" y="1907428"/>
            <a:ext cx="3238689" cy="5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3" name="Google Shape;803;p5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52344" y="2444263"/>
            <a:ext cx="2256299" cy="5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55"/>
          <p:cNvSpPr txBox="1"/>
          <p:nvPr/>
        </p:nvSpPr>
        <p:spPr>
          <a:xfrm>
            <a:off x="6850875" y="3664179"/>
            <a:ext cx="65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5" name="Google Shape;805;p55"/>
          <p:cNvSpPr txBox="1"/>
          <p:nvPr/>
        </p:nvSpPr>
        <p:spPr>
          <a:xfrm>
            <a:off x="4880300" y="3217225"/>
            <a:ext cx="9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6" name="Google Shape;806;p55"/>
          <p:cNvSpPr txBox="1"/>
          <p:nvPr/>
        </p:nvSpPr>
        <p:spPr>
          <a:xfrm>
            <a:off x="5042014" y="4230789"/>
            <a:ext cx="9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7" name="Google Shape;807;p55"/>
          <p:cNvSpPr txBox="1"/>
          <p:nvPr/>
        </p:nvSpPr>
        <p:spPr>
          <a:xfrm>
            <a:off x="6184889" y="4269575"/>
            <a:ext cx="211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Upstream * local = downstream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8" name="Google Shape;808;p55"/>
          <p:cNvSpPr txBox="1"/>
          <p:nvPr/>
        </p:nvSpPr>
        <p:spPr>
          <a:xfrm>
            <a:off x="2456839" y="3824901"/>
            <a:ext cx="9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9" name="Google Shape;809;p55"/>
          <p:cNvSpPr txBox="1"/>
          <p:nvPr/>
        </p:nvSpPr>
        <p:spPr>
          <a:xfrm>
            <a:off x="2476563" y="4377501"/>
            <a:ext cx="9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0" name="Google Shape;810;p55"/>
          <p:cNvSpPr txBox="1"/>
          <p:nvPr/>
        </p:nvSpPr>
        <p:spPr>
          <a:xfrm>
            <a:off x="3150889" y="2897764"/>
            <a:ext cx="9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2 * 1 = 2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1" name="Google Shape;811;p55"/>
          <p:cNvSpPr txBox="1"/>
          <p:nvPr/>
        </p:nvSpPr>
        <p:spPr>
          <a:xfrm>
            <a:off x="3319339" y="3365372"/>
            <a:ext cx="9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2 * 1 = 2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56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An Example</a:t>
            </a:r>
            <a:endParaRPr sz="2600"/>
          </a:p>
        </p:txBody>
      </p:sp>
      <p:pic>
        <p:nvPicPr>
          <p:cNvPr id="817" name="Google Shape;81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7125" y="228600"/>
            <a:ext cx="2966875" cy="76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" name="Google Shape;81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9625" y="1380525"/>
            <a:ext cx="1585075" cy="1068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19" name="Google Shape;819;p56"/>
          <p:cNvSpPr txBox="1"/>
          <p:nvPr/>
        </p:nvSpPr>
        <p:spPr>
          <a:xfrm>
            <a:off x="1616575" y="957850"/>
            <a:ext cx="18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Forward prop steps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0" name="Google Shape;820;p56"/>
          <p:cNvSpPr txBox="1"/>
          <p:nvPr/>
        </p:nvSpPr>
        <p:spPr>
          <a:xfrm>
            <a:off x="5269775" y="966875"/>
            <a:ext cx="18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Local gradients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21" name="Google Shape;821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6725" y="2745100"/>
            <a:ext cx="544550" cy="515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6725" y="3488846"/>
            <a:ext cx="544550" cy="515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Google Shape;823;p5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76725" y="4156393"/>
            <a:ext cx="544550" cy="515057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56"/>
          <p:cNvSpPr/>
          <p:nvPr/>
        </p:nvSpPr>
        <p:spPr>
          <a:xfrm>
            <a:off x="4094225" y="2569400"/>
            <a:ext cx="839700" cy="839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+</a:t>
            </a:r>
            <a:endParaRPr sz="2800"/>
          </a:p>
        </p:txBody>
      </p:sp>
      <p:cxnSp>
        <p:nvCxnSpPr>
          <p:cNvPr id="825" name="Google Shape;825;p56"/>
          <p:cNvCxnSpPr>
            <a:stCxn id="821" idx="3"/>
            <a:endCxn id="824" idx="2"/>
          </p:cNvCxnSpPr>
          <p:nvPr/>
        </p:nvCxnSpPr>
        <p:spPr>
          <a:xfrm flipH="1" rot="10800000">
            <a:off x="2321275" y="2989129"/>
            <a:ext cx="1773000" cy="1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6" name="Google Shape;826;p56"/>
          <p:cNvCxnSpPr>
            <a:stCxn id="822" idx="3"/>
            <a:endCxn id="824" idx="3"/>
          </p:cNvCxnSpPr>
          <p:nvPr/>
        </p:nvCxnSpPr>
        <p:spPr>
          <a:xfrm flipH="1" rot="10800000">
            <a:off x="2321275" y="3286175"/>
            <a:ext cx="1896000" cy="46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7" name="Google Shape;827;p56"/>
          <p:cNvSpPr/>
          <p:nvPr/>
        </p:nvSpPr>
        <p:spPr>
          <a:xfrm>
            <a:off x="4094225" y="4005168"/>
            <a:ext cx="839700" cy="8397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</a:t>
            </a:r>
            <a:endParaRPr/>
          </a:p>
        </p:txBody>
      </p:sp>
      <p:cxnSp>
        <p:nvCxnSpPr>
          <p:cNvPr id="828" name="Google Shape;828;p56"/>
          <p:cNvCxnSpPr>
            <a:stCxn id="822" idx="3"/>
            <a:endCxn id="827" idx="1"/>
          </p:cNvCxnSpPr>
          <p:nvPr/>
        </p:nvCxnSpPr>
        <p:spPr>
          <a:xfrm>
            <a:off x="2321275" y="3746375"/>
            <a:ext cx="1896000" cy="38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9" name="Google Shape;829;p56"/>
          <p:cNvCxnSpPr>
            <a:stCxn id="823" idx="3"/>
            <a:endCxn id="827" idx="2"/>
          </p:cNvCxnSpPr>
          <p:nvPr/>
        </p:nvCxnSpPr>
        <p:spPr>
          <a:xfrm>
            <a:off x="2321275" y="4413921"/>
            <a:ext cx="17730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0" name="Google Shape;830;p56"/>
          <p:cNvSpPr/>
          <p:nvPr/>
        </p:nvSpPr>
        <p:spPr>
          <a:xfrm>
            <a:off x="5833600" y="3217225"/>
            <a:ext cx="839700" cy="839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*</a:t>
            </a:r>
            <a:endParaRPr sz="2800"/>
          </a:p>
        </p:txBody>
      </p:sp>
      <p:cxnSp>
        <p:nvCxnSpPr>
          <p:cNvPr id="831" name="Google Shape;831;p56"/>
          <p:cNvCxnSpPr>
            <a:stCxn id="824" idx="6"/>
            <a:endCxn id="830" idx="1"/>
          </p:cNvCxnSpPr>
          <p:nvPr/>
        </p:nvCxnSpPr>
        <p:spPr>
          <a:xfrm>
            <a:off x="4933925" y="2989250"/>
            <a:ext cx="1022700" cy="35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2" name="Google Shape;832;p56"/>
          <p:cNvCxnSpPr>
            <a:stCxn id="827" idx="6"/>
            <a:endCxn id="830" idx="3"/>
          </p:cNvCxnSpPr>
          <p:nvPr/>
        </p:nvCxnSpPr>
        <p:spPr>
          <a:xfrm flipH="1" rot="10800000">
            <a:off x="4933925" y="3933918"/>
            <a:ext cx="1022700" cy="49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3" name="Google Shape;833;p56"/>
          <p:cNvCxnSpPr>
            <a:stCxn id="830" idx="6"/>
          </p:cNvCxnSpPr>
          <p:nvPr/>
        </p:nvCxnSpPr>
        <p:spPr>
          <a:xfrm>
            <a:off x="6673300" y="3637075"/>
            <a:ext cx="1157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4" name="Google Shape;834;p56"/>
          <p:cNvSpPr txBox="1"/>
          <p:nvPr/>
        </p:nvSpPr>
        <p:spPr>
          <a:xfrm>
            <a:off x="3022950" y="260616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5" name="Google Shape;835;p56"/>
          <p:cNvSpPr txBox="1"/>
          <p:nvPr/>
        </p:nvSpPr>
        <p:spPr>
          <a:xfrm>
            <a:off x="3022950" y="3112888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6" name="Google Shape;836;p56"/>
          <p:cNvSpPr txBox="1"/>
          <p:nvPr/>
        </p:nvSpPr>
        <p:spPr>
          <a:xfrm>
            <a:off x="3319350" y="3559888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7" name="Google Shape;837;p56"/>
          <p:cNvSpPr txBox="1"/>
          <p:nvPr/>
        </p:nvSpPr>
        <p:spPr>
          <a:xfrm>
            <a:off x="2824950" y="402991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8" name="Google Shape;838;p56"/>
          <p:cNvSpPr txBox="1"/>
          <p:nvPr/>
        </p:nvSpPr>
        <p:spPr>
          <a:xfrm>
            <a:off x="5260475" y="2727638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9" name="Google Shape;839;p56"/>
          <p:cNvSpPr txBox="1"/>
          <p:nvPr/>
        </p:nvSpPr>
        <p:spPr>
          <a:xfrm>
            <a:off x="5162000" y="374636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0" name="Google Shape;840;p56"/>
          <p:cNvSpPr txBox="1"/>
          <p:nvPr/>
        </p:nvSpPr>
        <p:spPr>
          <a:xfrm>
            <a:off x="6993750" y="3217213"/>
            <a:ext cx="3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41" name="Google Shape;841;p5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61150" y="1315564"/>
            <a:ext cx="1481897" cy="5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Google Shape;842;p5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61151" y="1907428"/>
            <a:ext cx="3238689" cy="5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5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52344" y="2444263"/>
            <a:ext cx="2256299" cy="5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844" name="Google Shape;844;p56"/>
          <p:cNvSpPr txBox="1"/>
          <p:nvPr/>
        </p:nvSpPr>
        <p:spPr>
          <a:xfrm>
            <a:off x="6850875" y="3664179"/>
            <a:ext cx="65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5" name="Google Shape;845;p56"/>
          <p:cNvSpPr txBox="1"/>
          <p:nvPr/>
        </p:nvSpPr>
        <p:spPr>
          <a:xfrm>
            <a:off x="4880300" y="3217225"/>
            <a:ext cx="9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6" name="Google Shape;846;p56"/>
          <p:cNvSpPr txBox="1"/>
          <p:nvPr/>
        </p:nvSpPr>
        <p:spPr>
          <a:xfrm>
            <a:off x="5042014" y="4230789"/>
            <a:ext cx="9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7" name="Google Shape;847;p56"/>
          <p:cNvSpPr txBox="1"/>
          <p:nvPr/>
        </p:nvSpPr>
        <p:spPr>
          <a:xfrm>
            <a:off x="6184889" y="4269575"/>
            <a:ext cx="211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Upstream * local = downstream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8" name="Google Shape;848;p56"/>
          <p:cNvSpPr txBox="1"/>
          <p:nvPr/>
        </p:nvSpPr>
        <p:spPr>
          <a:xfrm>
            <a:off x="2456839" y="3824901"/>
            <a:ext cx="9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9" name="Google Shape;849;p56"/>
          <p:cNvSpPr txBox="1"/>
          <p:nvPr/>
        </p:nvSpPr>
        <p:spPr>
          <a:xfrm>
            <a:off x="2476563" y="4377501"/>
            <a:ext cx="9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0" name="Google Shape;850;p56"/>
          <p:cNvSpPr txBox="1"/>
          <p:nvPr/>
        </p:nvSpPr>
        <p:spPr>
          <a:xfrm>
            <a:off x="3150889" y="2897764"/>
            <a:ext cx="9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1" name="Google Shape;851;p56"/>
          <p:cNvSpPr txBox="1"/>
          <p:nvPr/>
        </p:nvSpPr>
        <p:spPr>
          <a:xfrm>
            <a:off x="3319339" y="3365372"/>
            <a:ext cx="9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52" name="Google Shape;852;p5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49575" y="2629450"/>
            <a:ext cx="839700" cy="587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" name="Google Shape;853;p5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61225" y="3434148"/>
            <a:ext cx="1585075" cy="558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4" name="Google Shape;854;p5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49574" y="4064973"/>
            <a:ext cx="802959" cy="5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57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Back-prop in general computation graph</a:t>
            </a:r>
            <a:endParaRPr sz="2600"/>
          </a:p>
        </p:txBody>
      </p:sp>
      <p:sp>
        <p:nvSpPr>
          <p:cNvPr id="860" name="Google Shape;860;p57"/>
          <p:cNvSpPr txBox="1"/>
          <p:nvPr>
            <p:ph idx="1" type="body"/>
          </p:nvPr>
        </p:nvSpPr>
        <p:spPr>
          <a:xfrm>
            <a:off x="228600" y="1085850"/>
            <a:ext cx="87630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Fprop: visit nodes in topological order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Compute accordingly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Bprop: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Initialize output gradient = 1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Visit nodes in reverse order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Pass along the gradients just like what we did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Done correctly, </a:t>
            </a:r>
            <a:r>
              <a:rPr b="1" lang="en" sz="1500"/>
              <a:t>big O() complexity of fprop and bprop is the same</a:t>
            </a:r>
            <a:endParaRPr b="1"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In PyTorch, everything is done for you!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So why study?  </a:t>
            </a:r>
            <a:r>
              <a:rPr lang="en" sz="1500"/>
              <a:t>Very useful for debugging or model development</a:t>
            </a:r>
            <a:endParaRPr sz="15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58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Summary</a:t>
            </a:r>
            <a:endParaRPr sz="2600"/>
          </a:p>
        </p:txBody>
      </p:sp>
      <p:sp>
        <p:nvSpPr>
          <p:cNvPr id="866" name="Google Shape;866;p58"/>
          <p:cNvSpPr txBox="1"/>
          <p:nvPr>
            <p:ph idx="1" type="body"/>
          </p:nvPr>
        </p:nvSpPr>
        <p:spPr>
          <a:xfrm>
            <a:off x="228600" y="971550"/>
            <a:ext cx="8763000" cy="3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Performing </a:t>
            </a:r>
            <a:r>
              <a:rPr b="1" lang="en" sz="1500"/>
              <a:t>vectorized gradients</a:t>
            </a:r>
            <a:r>
              <a:rPr lang="en" sz="1500"/>
              <a:t> are much faster and more useful than </a:t>
            </a:r>
            <a:r>
              <a:rPr b="1" lang="en" sz="1500"/>
              <a:t>non-vectorized </a:t>
            </a:r>
            <a:r>
              <a:rPr lang="en" sz="1500"/>
              <a:t>gradients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To understand, it’s useful to do single-variable calculus first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For chain rule, the derivatives are simply the </a:t>
            </a:r>
            <a:r>
              <a:rPr b="1" lang="en" sz="1500"/>
              <a:t>multiplication of Jacobians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Always follow shape convention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That is, the gradient should be the same shape as the parameter itself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Maintaining gradients in </a:t>
            </a:r>
            <a:r>
              <a:rPr b="1" lang="en" sz="1500"/>
              <a:t>graph form</a:t>
            </a:r>
            <a:r>
              <a:rPr lang="en" sz="1500"/>
              <a:t> allows us to backprop efficiently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Good new:  PyTorch already does that for you!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Entity Recognition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Named Entity Recognition (NER)</a:t>
            </a:r>
            <a:endParaRPr sz="2600"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228600" y="1085850"/>
            <a:ext cx="8763000" cy="14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NER</a:t>
            </a:r>
            <a:r>
              <a:rPr lang="en" sz="1500"/>
              <a:t>: </a:t>
            </a:r>
            <a:r>
              <a:rPr lang="en" sz="1500">
                <a:solidFill>
                  <a:srgbClr val="005EF6"/>
                </a:solidFill>
              </a:rPr>
              <a:t>find</a:t>
            </a:r>
            <a:r>
              <a:rPr lang="en" sz="1500"/>
              <a:t> and </a:t>
            </a:r>
            <a:r>
              <a:rPr lang="en" sz="1500">
                <a:solidFill>
                  <a:srgbClr val="FF00FF"/>
                </a:solidFill>
              </a:rPr>
              <a:t>classify</a:t>
            </a:r>
            <a:r>
              <a:rPr lang="en" sz="1500"/>
              <a:t> names in text, for example: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152400" y="3274375"/>
            <a:ext cx="8763000" cy="12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Tracking </a:t>
            </a:r>
            <a:r>
              <a:rPr lang="en" sz="1500"/>
              <a:t>mentions</a:t>
            </a:r>
            <a:r>
              <a:rPr lang="en" sz="1500"/>
              <a:t> of particular entities in documents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For question-answering, answers are usually named entities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Often followed by Named Entity Linking/</a:t>
            </a:r>
            <a:r>
              <a:rPr lang="en" sz="1500"/>
              <a:t>Canonicalization</a:t>
            </a:r>
            <a:r>
              <a:rPr lang="en" sz="1500"/>
              <a:t> into Knowledge Base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075" y="1835672"/>
            <a:ext cx="6318049" cy="12898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Simple NER: Window classification using binary logistic classifier</a:t>
            </a:r>
            <a:endParaRPr sz="2200"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228600" y="1085850"/>
            <a:ext cx="8763000" cy="14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Idea: </a:t>
            </a:r>
            <a:r>
              <a:rPr lang="en" sz="1500">
                <a:solidFill>
                  <a:srgbClr val="005EF6"/>
                </a:solidFill>
              </a:rPr>
              <a:t>classify each word in its context window</a:t>
            </a:r>
            <a:r>
              <a:rPr lang="en" sz="1500"/>
              <a:t> of neighboring words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Train logistic classifier on hand-labeled data to classify center word {yes/no} for each class based on a </a:t>
            </a:r>
            <a:r>
              <a:rPr lang="en" sz="1500">
                <a:solidFill>
                  <a:srgbClr val="005EF6"/>
                </a:solidFill>
              </a:rPr>
              <a:t>concatenation</a:t>
            </a:r>
            <a:r>
              <a:rPr lang="en" sz="1500">
                <a:solidFill>
                  <a:srgbClr val="005EF6"/>
                </a:solidFill>
              </a:rPr>
              <a:t> of word vectors</a:t>
            </a:r>
            <a:r>
              <a:rPr lang="en" sz="1500"/>
              <a:t> in a window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228600" y="2131375"/>
            <a:ext cx="8763000" cy="24039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Example: Classify “Paris” as +/- LOC in context of sentence with window length 2:</a:t>
            </a:r>
            <a:endParaRPr sz="15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br>
              <a:rPr lang="en" sz="1500">
                <a:solidFill>
                  <a:srgbClr val="005EF6"/>
                </a:solidFill>
              </a:rPr>
            </a:br>
            <a:r>
              <a:rPr lang="en" sz="1500">
                <a:solidFill>
                  <a:srgbClr val="005EF6"/>
                </a:solidFill>
              </a:rPr>
              <a:t>t</a:t>
            </a:r>
            <a:r>
              <a:rPr lang="en" sz="1500">
                <a:solidFill>
                  <a:srgbClr val="005EF6"/>
                </a:solidFill>
              </a:rPr>
              <a:t>he		museums	    in	    Paris       are	    amazing	to 	see</a:t>
            </a:r>
            <a:endParaRPr sz="15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FF"/>
                </a:solidFill>
              </a:rPr>
              <a:t>X</a:t>
            </a:r>
            <a:r>
              <a:rPr baseline="-25000" lang="en" sz="1500">
                <a:solidFill>
                  <a:srgbClr val="FF00FF"/>
                </a:solidFill>
              </a:rPr>
              <a:t>window</a:t>
            </a:r>
            <a:r>
              <a:rPr lang="en" sz="1500">
                <a:solidFill>
                  <a:srgbClr val="FF00FF"/>
                </a:solidFill>
              </a:rPr>
              <a:t> =  [</a:t>
            </a:r>
            <a:r>
              <a:rPr lang="en" sz="1500">
                <a:solidFill>
                  <a:srgbClr val="FF00FF"/>
                </a:solidFill>
              </a:rPr>
              <a:t>X</a:t>
            </a:r>
            <a:r>
              <a:rPr baseline="-25000" lang="en" sz="1500">
                <a:solidFill>
                  <a:srgbClr val="FF00FF"/>
                </a:solidFill>
              </a:rPr>
              <a:t>museums	   </a:t>
            </a:r>
            <a:r>
              <a:rPr lang="en" sz="1500">
                <a:solidFill>
                  <a:srgbClr val="FF00FF"/>
                </a:solidFill>
              </a:rPr>
              <a:t>X</a:t>
            </a:r>
            <a:r>
              <a:rPr baseline="-25000" lang="en" sz="1500">
                <a:solidFill>
                  <a:srgbClr val="FF00FF"/>
                </a:solidFill>
              </a:rPr>
              <a:t>in		</a:t>
            </a:r>
            <a:r>
              <a:rPr lang="en" sz="1500">
                <a:solidFill>
                  <a:srgbClr val="FF00FF"/>
                </a:solidFill>
              </a:rPr>
              <a:t>X</a:t>
            </a:r>
            <a:r>
              <a:rPr baseline="-25000" lang="en" sz="1500">
                <a:solidFill>
                  <a:srgbClr val="FF00FF"/>
                </a:solidFill>
              </a:rPr>
              <a:t>Paris		</a:t>
            </a:r>
            <a:r>
              <a:rPr lang="en" sz="1500">
                <a:solidFill>
                  <a:srgbClr val="FF00FF"/>
                </a:solidFill>
              </a:rPr>
              <a:t>X</a:t>
            </a:r>
            <a:r>
              <a:rPr baseline="-25000" lang="en" sz="1500">
                <a:solidFill>
                  <a:srgbClr val="FF00FF"/>
                </a:solidFill>
              </a:rPr>
              <a:t>are	      </a:t>
            </a:r>
            <a:r>
              <a:rPr lang="en" sz="1500">
                <a:solidFill>
                  <a:srgbClr val="FF00FF"/>
                </a:solidFill>
              </a:rPr>
              <a:t>X</a:t>
            </a:r>
            <a:r>
              <a:rPr baseline="-25000" lang="en" sz="1500">
                <a:solidFill>
                  <a:srgbClr val="FF00FF"/>
                </a:solidFill>
              </a:rPr>
              <a:t>amazing</a:t>
            </a:r>
            <a:r>
              <a:rPr lang="en" sz="1500">
                <a:solidFill>
                  <a:srgbClr val="FF00FF"/>
                </a:solidFill>
              </a:rPr>
              <a:t>]</a:t>
            </a:r>
            <a:r>
              <a:rPr baseline="30000" lang="en" sz="1500">
                <a:solidFill>
                  <a:srgbClr val="FF00FF"/>
                </a:solidFill>
              </a:rPr>
              <a:t>T</a:t>
            </a:r>
            <a:endParaRPr baseline="30000" sz="1500">
              <a:solidFill>
                <a:srgbClr val="FF00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aseline="30000" sz="15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Resulting vector</a:t>
            </a:r>
            <a:r>
              <a:rPr baseline="30000" lang="en" sz="1500"/>
              <a:t> </a:t>
            </a:r>
            <a:r>
              <a:rPr lang="en" sz="1500">
                <a:solidFill>
                  <a:srgbClr val="FF00FF"/>
                </a:solidFill>
              </a:rPr>
              <a:t>X</a:t>
            </a:r>
            <a:r>
              <a:rPr baseline="-25000" lang="en" sz="1500">
                <a:solidFill>
                  <a:srgbClr val="FF00FF"/>
                </a:solidFill>
              </a:rPr>
              <a:t>window </a:t>
            </a:r>
            <a:r>
              <a:rPr lang="en" sz="1500"/>
              <a:t>∈ R</a:t>
            </a:r>
            <a:r>
              <a:rPr baseline="30000" lang="en" sz="1500"/>
              <a:t>5d</a:t>
            </a:r>
            <a:r>
              <a:rPr lang="en" sz="1500"/>
              <a:t>, a column vector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To classify all words: run classifier for each class on vector on each word in the sentence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Simple NER: Window classification using binary logistic classifier</a:t>
            </a:r>
            <a:endParaRPr sz="2200"/>
          </a:p>
        </p:txBody>
      </p:sp>
      <p:grpSp>
        <p:nvGrpSpPr>
          <p:cNvPr id="156" name="Google Shape;156;p28"/>
          <p:cNvGrpSpPr/>
          <p:nvPr/>
        </p:nvGrpSpPr>
        <p:grpSpPr>
          <a:xfrm>
            <a:off x="422475" y="990325"/>
            <a:ext cx="4476178" cy="972312"/>
            <a:chOff x="422475" y="990325"/>
            <a:chExt cx="4476178" cy="972312"/>
          </a:xfrm>
        </p:grpSpPr>
        <p:sp>
          <p:nvSpPr>
            <p:cNvPr id="157" name="Google Shape;157;p28"/>
            <p:cNvSpPr/>
            <p:nvPr/>
          </p:nvSpPr>
          <p:spPr>
            <a:xfrm>
              <a:off x="4743253" y="1124437"/>
              <a:ext cx="155400" cy="178200"/>
            </a:xfrm>
            <a:prstGeom prst="ellipse">
              <a:avLst/>
            </a:prstGeom>
            <a:solidFill>
              <a:srgbClr val="005EF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8" name="Google Shape;158;p28"/>
            <p:cNvCxnSpPr>
              <a:stCxn id="159" idx="0"/>
              <a:endCxn id="157" idx="4"/>
            </p:cNvCxnSpPr>
            <p:nvPr/>
          </p:nvCxnSpPr>
          <p:spPr>
            <a:xfrm rot="10800000">
              <a:off x="4820817" y="1302637"/>
              <a:ext cx="10200" cy="6600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descr="\sigma(s) = \frac{1}{1 + e^{-s}}" id="160" name="Google Shape;160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2475" y="990325"/>
              <a:ext cx="1330697" cy="446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1" name="Google Shape;161;p28"/>
          <p:cNvGrpSpPr/>
          <p:nvPr/>
        </p:nvGrpSpPr>
        <p:grpSpPr>
          <a:xfrm>
            <a:off x="422472" y="3781250"/>
            <a:ext cx="7599828" cy="903850"/>
            <a:chOff x="422472" y="3781250"/>
            <a:chExt cx="7599828" cy="903850"/>
          </a:xfrm>
        </p:grpSpPr>
        <p:sp>
          <p:nvSpPr>
            <p:cNvPr id="162" name="Google Shape;162;p28"/>
            <p:cNvSpPr txBox="1"/>
            <p:nvPr/>
          </p:nvSpPr>
          <p:spPr>
            <a:xfrm>
              <a:off x="2127075" y="4238700"/>
              <a:ext cx="56115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00FF"/>
                  </a:solidFill>
                  <a:latin typeface="Open Sans"/>
                  <a:ea typeface="Open Sans"/>
                  <a:cs typeface="Open Sans"/>
                  <a:sym typeface="Open Sans"/>
                </a:rPr>
                <a:t>X</a:t>
              </a:r>
              <a:r>
                <a:rPr baseline="-25000" lang="en" sz="1700">
                  <a:solidFill>
                    <a:srgbClr val="FF00FF"/>
                  </a:solidFill>
                  <a:latin typeface="Open Sans"/>
                  <a:ea typeface="Open Sans"/>
                  <a:cs typeface="Open Sans"/>
                  <a:sym typeface="Open Sans"/>
                </a:rPr>
                <a:t>window</a:t>
              </a:r>
              <a:r>
                <a:rPr lang="en" sz="1700">
                  <a:solidFill>
                    <a:srgbClr val="FF00FF"/>
                  </a:solidFill>
                  <a:latin typeface="Open Sans"/>
                  <a:ea typeface="Open Sans"/>
                  <a:cs typeface="Open Sans"/>
                  <a:sym typeface="Open Sans"/>
                </a:rPr>
                <a:t> = [X</a:t>
              </a:r>
              <a:r>
                <a:rPr baseline="-25000" lang="en" sz="1700">
                  <a:solidFill>
                    <a:srgbClr val="FF00FF"/>
                  </a:solidFill>
                  <a:latin typeface="Open Sans"/>
                  <a:ea typeface="Open Sans"/>
                  <a:cs typeface="Open Sans"/>
                  <a:sym typeface="Open Sans"/>
                </a:rPr>
                <a:t>museums	   </a:t>
              </a:r>
              <a:r>
                <a:rPr lang="en" sz="1700">
                  <a:solidFill>
                    <a:srgbClr val="FF00FF"/>
                  </a:solidFill>
                  <a:latin typeface="Open Sans"/>
                  <a:ea typeface="Open Sans"/>
                  <a:cs typeface="Open Sans"/>
                  <a:sym typeface="Open Sans"/>
                </a:rPr>
                <a:t>X</a:t>
              </a:r>
              <a:r>
                <a:rPr baseline="-25000" lang="en" sz="1700">
                  <a:solidFill>
                    <a:srgbClr val="FF00FF"/>
                  </a:solidFill>
                  <a:latin typeface="Open Sans"/>
                  <a:ea typeface="Open Sans"/>
                  <a:cs typeface="Open Sans"/>
                  <a:sym typeface="Open Sans"/>
                </a:rPr>
                <a:t>in		</a:t>
              </a:r>
              <a:r>
                <a:rPr lang="en" sz="1700">
                  <a:solidFill>
                    <a:srgbClr val="FF00FF"/>
                  </a:solidFill>
                  <a:latin typeface="Open Sans"/>
                  <a:ea typeface="Open Sans"/>
                  <a:cs typeface="Open Sans"/>
                  <a:sym typeface="Open Sans"/>
                </a:rPr>
                <a:t>X</a:t>
              </a:r>
              <a:r>
                <a:rPr baseline="-25000" lang="en" sz="1700">
                  <a:solidFill>
                    <a:srgbClr val="FF00FF"/>
                  </a:solidFill>
                  <a:latin typeface="Open Sans"/>
                  <a:ea typeface="Open Sans"/>
                  <a:cs typeface="Open Sans"/>
                  <a:sym typeface="Open Sans"/>
                </a:rPr>
                <a:t>Paris		</a:t>
              </a:r>
              <a:r>
                <a:rPr lang="en" sz="1700">
                  <a:solidFill>
                    <a:srgbClr val="FF00FF"/>
                  </a:solidFill>
                  <a:latin typeface="Open Sans"/>
                  <a:ea typeface="Open Sans"/>
                  <a:cs typeface="Open Sans"/>
                  <a:sym typeface="Open Sans"/>
                </a:rPr>
                <a:t>X</a:t>
              </a:r>
              <a:r>
                <a:rPr baseline="-25000" lang="en" sz="1700">
                  <a:solidFill>
                    <a:srgbClr val="FF00FF"/>
                  </a:solidFill>
                  <a:latin typeface="Open Sans"/>
                  <a:ea typeface="Open Sans"/>
                  <a:cs typeface="Open Sans"/>
                  <a:sym typeface="Open Sans"/>
                </a:rPr>
                <a:t>are	      </a:t>
              </a:r>
              <a:r>
                <a:rPr lang="en" sz="1700">
                  <a:solidFill>
                    <a:srgbClr val="FF00FF"/>
                  </a:solidFill>
                  <a:latin typeface="Open Sans"/>
                  <a:ea typeface="Open Sans"/>
                  <a:cs typeface="Open Sans"/>
                  <a:sym typeface="Open Sans"/>
                </a:rPr>
                <a:t>X</a:t>
              </a:r>
              <a:r>
                <a:rPr baseline="-25000" lang="en" sz="1700">
                  <a:solidFill>
                    <a:srgbClr val="FF00FF"/>
                  </a:solidFill>
                  <a:latin typeface="Open Sans"/>
                  <a:ea typeface="Open Sans"/>
                  <a:cs typeface="Open Sans"/>
                  <a:sym typeface="Open Sans"/>
                </a:rPr>
                <a:t>amazing</a:t>
              </a:r>
              <a:r>
                <a:rPr lang="en" sz="1700">
                  <a:solidFill>
                    <a:srgbClr val="FF00FF"/>
                  </a:solidFill>
                  <a:latin typeface="Open Sans"/>
                  <a:ea typeface="Open Sans"/>
                  <a:cs typeface="Open Sans"/>
                  <a:sym typeface="Open Sans"/>
                </a:rPr>
                <a:t>]</a:t>
              </a:r>
              <a:r>
                <a:rPr baseline="30000" lang="en" sz="1700">
                  <a:solidFill>
                    <a:srgbClr val="FF00FF"/>
                  </a:solidFill>
                  <a:latin typeface="Open Sans"/>
                  <a:ea typeface="Open Sans"/>
                  <a:cs typeface="Open Sans"/>
                  <a:sym typeface="Open Sans"/>
                </a:rPr>
                <a:t>T</a:t>
              </a:r>
              <a:endParaRPr baseline="30000" sz="17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descr="\mathbf{x} \quad \text(input)" id="163" name="Google Shape;163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2472" y="3836325"/>
              <a:ext cx="1199394" cy="2630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4" name="Google Shape;164;p28"/>
            <p:cNvGrpSpPr/>
            <p:nvPr/>
          </p:nvGrpSpPr>
          <p:grpSpPr>
            <a:xfrm>
              <a:off x="2583622" y="3781250"/>
              <a:ext cx="4511700" cy="373200"/>
              <a:chOff x="2583622" y="3781250"/>
              <a:chExt cx="4511700" cy="373200"/>
            </a:xfrm>
          </p:grpSpPr>
          <p:sp>
            <p:nvSpPr>
              <p:cNvPr id="165" name="Google Shape;165;p28"/>
              <p:cNvSpPr/>
              <p:nvPr/>
            </p:nvSpPr>
            <p:spPr>
              <a:xfrm>
                <a:off x="2583622" y="3781250"/>
                <a:ext cx="4511700" cy="3732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6" name="Google Shape;166;p28"/>
              <p:cNvGrpSpPr/>
              <p:nvPr/>
            </p:nvGrpSpPr>
            <p:grpSpPr>
              <a:xfrm>
                <a:off x="2661228" y="3867637"/>
                <a:ext cx="612695" cy="178227"/>
                <a:chOff x="4109050" y="2779150"/>
                <a:chExt cx="1224900" cy="310500"/>
              </a:xfrm>
            </p:grpSpPr>
            <p:sp>
              <p:nvSpPr>
                <p:cNvPr id="167" name="Google Shape;167;p28"/>
                <p:cNvSpPr/>
                <p:nvPr/>
              </p:nvSpPr>
              <p:spPr>
                <a:xfrm>
                  <a:off x="4109050" y="2779150"/>
                  <a:ext cx="310500" cy="310500"/>
                </a:xfrm>
                <a:prstGeom prst="ellipse">
                  <a:avLst/>
                </a:prstGeom>
                <a:solidFill>
                  <a:srgbClr val="005EF6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" name="Google Shape;168;p28"/>
                <p:cNvSpPr/>
                <p:nvPr/>
              </p:nvSpPr>
              <p:spPr>
                <a:xfrm>
                  <a:off x="4413850" y="2779150"/>
                  <a:ext cx="310500" cy="310500"/>
                </a:xfrm>
                <a:prstGeom prst="ellipse">
                  <a:avLst/>
                </a:prstGeom>
                <a:solidFill>
                  <a:srgbClr val="005EF6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" name="Google Shape;169;p28"/>
                <p:cNvSpPr/>
                <p:nvPr/>
              </p:nvSpPr>
              <p:spPr>
                <a:xfrm>
                  <a:off x="4718650" y="2779150"/>
                  <a:ext cx="310500" cy="310500"/>
                </a:xfrm>
                <a:prstGeom prst="ellipse">
                  <a:avLst/>
                </a:prstGeom>
                <a:solidFill>
                  <a:srgbClr val="005EF6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" name="Google Shape;170;p28"/>
                <p:cNvSpPr/>
                <p:nvPr/>
              </p:nvSpPr>
              <p:spPr>
                <a:xfrm>
                  <a:off x="5023450" y="2779150"/>
                  <a:ext cx="310500" cy="310500"/>
                </a:xfrm>
                <a:prstGeom prst="ellipse">
                  <a:avLst/>
                </a:prstGeom>
                <a:solidFill>
                  <a:srgbClr val="005EF6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1" name="Google Shape;171;p28"/>
              <p:cNvGrpSpPr/>
              <p:nvPr/>
            </p:nvGrpSpPr>
            <p:grpSpPr>
              <a:xfrm>
                <a:off x="3651828" y="3867637"/>
                <a:ext cx="612695" cy="178227"/>
                <a:chOff x="4109050" y="2779150"/>
                <a:chExt cx="1224900" cy="310500"/>
              </a:xfrm>
            </p:grpSpPr>
            <p:sp>
              <p:nvSpPr>
                <p:cNvPr id="172" name="Google Shape;172;p28"/>
                <p:cNvSpPr/>
                <p:nvPr/>
              </p:nvSpPr>
              <p:spPr>
                <a:xfrm>
                  <a:off x="4109050" y="2779150"/>
                  <a:ext cx="310500" cy="310500"/>
                </a:xfrm>
                <a:prstGeom prst="ellipse">
                  <a:avLst/>
                </a:prstGeom>
                <a:solidFill>
                  <a:srgbClr val="005EF6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" name="Google Shape;173;p28"/>
                <p:cNvSpPr/>
                <p:nvPr/>
              </p:nvSpPr>
              <p:spPr>
                <a:xfrm>
                  <a:off x="4413850" y="2779150"/>
                  <a:ext cx="310500" cy="310500"/>
                </a:xfrm>
                <a:prstGeom prst="ellipse">
                  <a:avLst/>
                </a:prstGeom>
                <a:solidFill>
                  <a:srgbClr val="005EF6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" name="Google Shape;174;p28"/>
                <p:cNvSpPr/>
                <p:nvPr/>
              </p:nvSpPr>
              <p:spPr>
                <a:xfrm>
                  <a:off x="4718650" y="2779150"/>
                  <a:ext cx="310500" cy="310500"/>
                </a:xfrm>
                <a:prstGeom prst="ellipse">
                  <a:avLst/>
                </a:prstGeom>
                <a:solidFill>
                  <a:srgbClr val="005EF6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" name="Google Shape;175;p28"/>
                <p:cNvSpPr/>
                <p:nvPr/>
              </p:nvSpPr>
              <p:spPr>
                <a:xfrm>
                  <a:off x="5023450" y="2779150"/>
                  <a:ext cx="310500" cy="310500"/>
                </a:xfrm>
                <a:prstGeom prst="ellipse">
                  <a:avLst/>
                </a:prstGeom>
                <a:solidFill>
                  <a:srgbClr val="005EF6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6" name="Google Shape;176;p28"/>
              <p:cNvGrpSpPr/>
              <p:nvPr/>
            </p:nvGrpSpPr>
            <p:grpSpPr>
              <a:xfrm>
                <a:off x="4566228" y="3867637"/>
                <a:ext cx="612695" cy="178227"/>
                <a:chOff x="4109050" y="2779150"/>
                <a:chExt cx="1224900" cy="310500"/>
              </a:xfrm>
            </p:grpSpPr>
            <p:sp>
              <p:nvSpPr>
                <p:cNvPr id="177" name="Google Shape;177;p28"/>
                <p:cNvSpPr/>
                <p:nvPr/>
              </p:nvSpPr>
              <p:spPr>
                <a:xfrm>
                  <a:off x="4109050" y="2779150"/>
                  <a:ext cx="310500" cy="310500"/>
                </a:xfrm>
                <a:prstGeom prst="ellipse">
                  <a:avLst/>
                </a:prstGeom>
                <a:solidFill>
                  <a:srgbClr val="005EF6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" name="Google Shape;178;p28"/>
                <p:cNvSpPr/>
                <p:nvPr/>
              </p:nvSpPr>
              <p:spPr>
                <a:xfrm>
                  <a:off x="4413850" y="2779150"/>
                  <a:ext cx="310500" cy="310500"/>
                </a:xfrm>
                <a:prstGeom prst="ellipse">
                  <a:avLst/>
                </a:prstGeom>
                <a:solidFill>
                  <a:srgbClr val="005EF6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" name="Google Shape;179;p28"/>
                <p:cNvSpPr/>
                <p:nvPr/>
              </p:nvSpPr>
              <p:spPr>
                <a:xfrm>
                  <a:off x="4718650" y="2779150"/>
                  <a:ext cx="310500" cy="310500"/>
                </a:xfrm>
                <a:prstGeom prst="ellipse">
                  <a:avLst/>
                </a:prstGeom>
                <a:solidFill>
                  <a:srgbClr val="005EF6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" name="Google Shape;180;p28"/>
                <p:cNvSpPr/>
                <p:nvPr/>
              </p:nvSpPr>
              <p:spPr>
                <a:xfrm>
                  <a:off x="5023450" y="2779150"/>
                  <a:ext cx="310500" cy="310500"/>
                </a:xfrm>
                <a:prstGeom prst="ellipse">
                  <a:avLst/>
                </a:prstGeom>
                <a:solidFill>
                  <a:srgbClr val="005EF6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1" name="Google Shape;181;p28"/>
              <p:cNvGrpSpPr/>
              <p:nvPr/>
            </p:nvGrpSpPr>
            <p:grpSpPr>
              <a:xfrm>
                <a:off x="5404428" y="3867637"/>
                <a:ext cx="612695" cy="178227"/>
                <a:chOff x="4109050" y="2779150"/>
                <a:chExt cx="1224900" cy="310500"/>
              </a:xfrm>
            </p:grpSpPr>
            <p:sp>
              <p:nvSpPr>
                <p:cNvPr id="182" name="Google Shape;182;p28"/>
                <p:cNvSpPr/>
                <p:nvPr/>
              </p:nvSpPr>
              <p:spPr>
                <a:xfrm>
                  <a:off x="4109050" y="2779150"/>
                  <a:ext cx="310500" cy="310500"/>
                </a:xfrm>
                <a:prstGeom prst="ellipse">
                  <a:avLst/>
                </a:prstGeom>
                <a:solidFill>
                  <a:srgbClr val="005EF6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" name="Google Shape;183;p28"/>
                <p:cNvSpPr/>
                <p:nvPr/>
              </p:nvSpPr>
              <p:spPr>
                <a:xfrm>
                  <a:off x="4413850" y="2779150"/>
                  <a:ext cx="310500" cy="310500"/>
                </a:xfrm>
                <a:prstGeom prst="ellipse">
                  <a:avLst/>
                </a:prstGeom>
                <a:solidFill>
                  <a:srgbClr val="005EF6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" name="Google Shape;184;p28"/>
                <p:cNvSpPr/>
                <p:nvPr/>
              </p:nvSpPr>
              <p:spPr>
                <a:xfrm>
                  <a:off x="4718650" y="2779150"/>
                  <a:ext cx="310500" cy="310500"/>
                </a:xfrm>
                <a:prstGeom prst="ellipse">
                  <a:avLst/>
                </a:prstGeom>
                <a:solidFill>
                  <a:srgbClr val="005EF6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" name="Google Shape;185;p28"/>
                <p:cNvSpPr/>
                <p:nvPr/>
              </p:nvSpPr>
              <p:spPr>
                <a:xfrm>
                  <a:off x="5023450" y="2779150"/>
                  <a:ext cx="310500" cy="310500"/>
                </a:xfrm>
                <a:prstGeom prst="ellipse">
                  <a:avLst/>
                </a:prstGeom>
                <a:solidFill>
                  <a:srgbClr val="005EF6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6" name="Google Shape;186;p28"/>
              <p:cNvGrpSpPr/>
              <p:nvPr/>
            </p:nvGrpSpPr>
            <p:grpSpPr>
              <a:xfrm>
                <a:off x="6318828" y="3867637"/>
                <a:ext cx="612695" cy="178227"/>
                <a:chOff x="4109050" y="2779150"/>
                <a:chExt cx="1224900" cy="310500"/>
              </a:xfrm>
            </p:grpSpPr>
            <p:sp>
              <p:nvSpPr>
                <p:cNvPr id="187" name="Google Shape;187;p28"/>
                <p:cNvSpPr/>
                <p:nvPr/>
              </p:nvSpPr>
              <p:spPr>
                <a:xfrm>
                  <a:off x="4109050" y="2779150"/>
                  <a:ext cx="310500" cy="310500"/>
                </a:xfrm>
                <a:prstGeom prst="ellipse">
                  <a:avLst/>
                </a:prstGeom>
                <a:solidFill>
                  <a:srgbClr val="005EF6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" name="Google Shape;188;p28"/>
                <p:cNvSpPr/>
                <p:nvPr/>
              </p:nvSpPr>
              <p:spPr>
                <a:xfrm>
                  <a:off x="4413850" y="2779150"/>
                  <a:ext cx="310500" cy="310500"/>
                </a:xfrm>
                <a:prstGeom prst="ellipse">
                  <a:avLst/>
                </a:prstGeom>
                <a:solidFill>
                  <a:srgbClr val="005EF6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" name="Google Shape;189;p28"/>
                <p:cNvSpPr/>
                <p:nvPr/>
              </p:nvSpPr>
              <p:spPr>
                <a:xfrm>
                  <a:off x="4718650" y="2779150"/>
                  <a:ext cx="310500" cy="310500"/>
                </a:xfrm>
                <a:prstGeom prst="ellipse">
                  <a:avLst/>
                </a:prstGeom>
                <a:solidFill>
                  <a:srgbClr val="005EF6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28"/>
                <p:cNvSpPr/>
                <p:nvPr/>
              </p:nvSpPr>
              <p:spPr>
                <a:xfrm>
                  <a:off x="5023450" y="2779150"/>
                  <a:ext cx="310500" cy="310500"/>
                </a:xfrm>
                <a:prstGeom prst="ellipse">
                  <a:avLst/>
                </a:prstGeom>
                <a:solidFill>
                  <a:srgbClr val="005EF6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pic>
          <p:nvPicPr>
            <p:cNvPr descr="\mathbf{x} \in \mathbb{R}^{20}" id="191" name="Google Shape;191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253250" y="3861025"/>
              <a:ext cx="769050" cy="213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2" name="Google Shape;192;p28"/>
          <p:cNvGrpSpPr/>
          <p:nvPr/>
        </p:nvGrpSpPr>
        <p:grpSpPr>
          <a:xfrm>
            <a:off x="422475" y="2714450"/>
            <a:ext cx="8580598" cy="1066800"/>
            <a:chOff x="422475" y="2714450"/>
            <a:chExt cx="8580598" cy="1066800"/>
          </a:xfrm>
        </p:grpSpPr>
        <p:grpSp>
          <p:nvGrpSpPr>
            <p:cNvPr id="193" name="Google Shape;193;p28"/>
            <p:cNvGrpSpPr/>
            <p:nvPr/>
          </p:nvGrpSpPr>
          <p:grpSpPr>
            <a:xfrm>
              <a:off x="5023428" y="2800837"/>
              <a:ext cx="612695" cy="178227"/>
              <a:chOff x="4109050" y="2779150"/>
              <a:chExt cx="1224900" cy="310500"/>
            </a:xfrm>
          </p:grpSpPr>
          <p:sp>
            <p:nvSpPr>
              <p:cNvPr id="194" name="Google Shape;194;p28"/>
              <p:cNvSpPr/>
              <p:nvPr/>
            </p:nvSpPr>
            <p:spPr>
              <a:xfrm>
                <a:off x="4109050" y="2779150"/>
                <a:ext cx="310500" cy="310500"/>
              </a:xfrm>
              <a:prstGeom prst="ellipse">
                <a:avLst/>
              </a:prstGeom>
              <a:solidFill>
                <a:srgbClr val="005EF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8"/>
              <p:cNvSpPr/>
              <p:nvPr/>
            </p:nvSpPr>
            <p:spPr>
              <a:xfrm>
                <a:off x="4413850" y="2779150"/>
                <a:ext cx="310500" cy="310500"/>
              </a:xfrm>
              <a:prstGeom prst="ellipse">
                <a:avLst/>
              </a:prstGeom>
              <a:solidFill>
                <a:srgbClr val="005EF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8"/>
              <p:cNvSpPr/>
              <p:nvPr/>
            </p:nvSpPr>
            <p:spPr>
              <a:xfrm>
                <a:off x="4718650" y="2779150"/>
                <a:ext cx="310500" cy="310500"/>
              </a:xfrm>
              <a:prstGeom prst="ellipse">
                <a:avLst/>
              </a:prstGeom>
              <a:solidFill>
                <a:srgbClr val="005EF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8"/>
              <p:cNvSpPr/>
              <p:nvPr/>
            </p:nvSpPr>
            <p:spPr>
              <a:xfrm>
                <a:off x="5023450" y="2779150"/>
                <a:ext cx="310500" cy="310500"/>
              </a:xfrm>
              <a:prstGeom prst="ellipse">
                <a:avLst/>
              </a:prstGeom>
              <a:solidFill>
                <a:srgbClr val="005EF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28"/>
            <p:cNvGrpSpPr/>
            <p:nvPr/>
          </p:nvGrpSpPr>
          <p:grpSpPr>
            <a:xfrm>
              <a:off x="4032828" y="2800837"/>
              <a:ext cx="612695" cy="178227"/>
              <a:chOff x="4109050" y="2779150"/>
              <a:chExt cx="1224900" cy="310500"/>
            </a:xfrm>
          </p:grpSpPr>
          <p:sp>
            <p:nvSpPr>
              <p:cNvPr id="199" name="Google Shape;199;p28"/>
              <p:cNvSpPr/>
              <p:nvPr/>
            </p:nvSpPr>
            <p:spPr>
              <a:xfrm>
                <a:off x="4109050" y="2779150"/>
                <a:ext cx="310500" cy="310500"/>
              </a:xfrm>
              <a:prstGeom prst="ellipse">
                <a:avLst/>
              </a:prstGeom>
              <a:solidFill>
                <a:srgbClr val="005EF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28"/>
              <p:cNvSpPr/>
              <p:nvPr/>
            </p:nvSpPr>
            <p:spPr>
              <a:xfrm>
                <a:off x="4413850" y="2779150"/>
                <a:ext cx="310500" cy="310500"/>
              </a:xfrm>
              <a:prstGeom prst="ellipse">
                <a:avLst/>
              </a:prstGeom>
              <a:solidFill>
                <a:srgbClr val="005EF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8"/>
              <p:cNvSpPr/>
              <p:nvPr/>
            </p:nvSpPr>
            <p:spPr>
              <a:xfrm>
                <a:off x="4718650" y="2779150"/>
                <a:ext cx="310500" cy="310500"/>
              </a:xfrm>
              <a:prstGeom prst="ellipse">
                <a:avLst/>
              </a:prstGeom>
              <a:solidFill>
                <a:srgbClr val="005EF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28"/>
              <p:cNvSpPr/>
              <p:nvPr/>
            </p:nvSpPr>
            <p:spPr>
              <a:xfrm>
                <a:off x="5023450" y="2779150"/>
                <a:ext cx="310500" cy="310500"/>
              </a:xfrm>
              <a:prstGeom prst="ellipse">
                <a:avLst/>
              </a:prstGeom>
              <a:solidFill>
                <a:srgbClr val="005EF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28"/>
            <p:cNvGrpSpPr/>
            <p:nvPr/>
          </p:nvGrpSpPr>
          <p:grpSpPr>
            <a:xfrm>
              <a:off x="422475" y="2714450"/>
              <a:ext cx="8580598" cy="1066800"/>
              <a:chOff x="422475" y="2714450"/>
              <a:chExt cx="8580598" cy="1066800"/>
            </a:xfrm>
          </p:grpSpPr>
          <p:sp>
            <p:nvSpPr>
              <p:cNvPr id="204" name="Google Shape;204;p28"/>
              <p:cNvSpPr/>
              <p:nvPr/>
            </p:nvSpPr>
            <p:spPr>
              <a:xfrm>
                <a:off x="3896275" y="2714450"/>
                <a:ext cx="1880400" cy="3732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5" name="Google Shape;205;p28"/>
              <p:cNvCxnSpPr>
                <a:stCxn id="165" idx="0"/>
                <a:endCxn id="204" idx="2"/>
              </p:cNvCxnSpPr>
              <p:nvPr/>
            </p:nvCxnSpPr>
            <p:spPr>
              <a:xfrm rot="10800000">
                <a:off x="4836472" y="3087650"/>
                <a:ext cx="3000" cy="6936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pic>
            <p:nvPicPr>
              <p:cNvPr descr="\mathbf{h} = f(\mathbf{Wx} + \mathbf{b})" id="206" name="Google Shape;206;p28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422475" y="2769550"/>
                <a:ext cx="1772620" cy="26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\mathbf{W} \in \mathbb{R}^{8 \times 20} \quad \mathbf{b} \in \mathbb{R}^{8} \quad \mathbf{h} \in \mathbb{R}^{8}" id="207" name="Google Shape;207;p28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6059800" y="2784330"/>
                <a:ext cx="2943273" cy="2112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08" name="Google Shape;208;p28"/>
          <p:cNvGrpSpPr/>
          <p:nvPr/>
        </p:nvGrpSpPr>
        <p:grpSpPr>
          <a:xfrm>
            <a:off x="422482" y="1922525"/>
            <a:ext cx="7379543" cy="791925"/>
            <a:chOff x="422482" y="1922525"/>
            <a:chExt cx="7379543" cy="791925"/>
          </a:xfrm>
        </p:grpSpPr>
        <p:grpSp>
          <p:nvGrpSpPr>
            <p:cNvPr id="209" name="Google Shape;209;p28"/>
            <p:cNvGrpSpPr/>
            <p:nvPr/>
          </p:nvGrpSpPr>
          <p:grpSpPr>
            <a:xfrm>
              <a:off x="4753317" y="1962637"/>
              <a:ext cx="155400" cy="751813"/>
              <a:chOff x="4753317" y="1962637"/>
              <a:chExt cx="155400" cy="751813"/>
            </a:xfrm>
          </p:grpSpPr>
          <p:sp>
            <p:nvSpPr>
              <p:cNvPr id="159" name="Google Shape;159;p28"/>
              <p:cNvSpPr/>
              <p:nvPr/>
            </p:nvSpPr>
            <p:spPr>
              <a:xfrm>
                <a:off x="4753317" y="1962637"/>
                <a:ext cx="155400" cy="178200"/>
              </a:xfrm>
              <a:prstGeom prst="ellipse">
                <a:avLst/>
              </a:prstGeom>
              <a:solidFill>
                <a:srgbClr val="005EF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10" name="Google Shape;210;p28"/>
              <p:cNvCxnSpPr>
                <a:stCxn id="204" idx="0"/>
                <a:endCxn id="159" idx="4"/>
              </p:cNvCxnSpPr>
              <p:nvPr/>
            </p:nvCxnSpPr>
            <p:spPr>
              <a:xfrm rot="10800000">
                <a:off x="4831075" y="2140850"/>
                <a:ext cx="5400" cy="5736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pic>
          <p:nvPicPr>
            <p:cNvPr descr="s = \mathbf{u}^\top \mathbf{h}" id="211" name="Google Shape;211;p28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22482" y="1922525"/>
              <a:ext cx="1034475" cy="263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mathbf{u} \in \mathbb{R}^{8 \times 1} \quad s \in \mathbb{R}^{1}" id="212" name="Google Shape;212;p28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059798" y="1949199"/>
              <a:ext cx="1742227" cy="2096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Maximum Margin Objective Function</a:t>
            </a:r>
            <a:endParaRPr sz="2600"/>
          </a:p>
        </p:txBody>
      </p:sp>
      <p:sp>
        <p:nvSpPr>
          <p:cNvPr id="218" name="Google Shape;218;p29"/>
          <p:cNvSpPr txBox="1"/>
          <p:nvPr>
            <p:ph idx="1" type="body"/>
          </p:nvPr>
        </p:nvSpPr>
        <p:spPr>
          <a:xfrm>
            <a:off x="228600" y="1009650"/>
            <a:ext cx="87630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Let’s called the score computed for the “</a:t>
            </a:r>
            <a:r>
              <a:rPr b="1" lang="en" sz="1500"/>
              <a:t>true</a:t>
            </a:r>
            <a:r>
              <a:rPr lang="en" sz="1500"/>
              <a:t>” labeled window “</a:t>
            </a:r>
            <a:r>
              <a:rPr i="1" lang="en" sz="1500"/>
              <a:t>Museums in Paris are amazing</a:t>
            </a:r>
            <a:r>
              <a:rPr lang="en" sz="1500"/>
              <a:t>” as </a:t>
            </a:r>
            <a:r>
              <a:rPr i="1" lang="en" sz="1500"/>
              <a:t>s</a:t>
            </a:r>
            <a:r>
              <a:rPr lang="en" sz="1500"/>
              <a:t> where</a:t>
            </a:r>
            <a:endParaRPr sz="1500"/>
          </a:p>
        </p:txBody>
      </p:sp>
      <p:sp>
        <p:nvSpPr>
          <p:cNvPr id="219" name="Google Shape;219;p29"/>
          <p:cNvSpPr txBox="1"/>
          <p:nvPr/>
        </p:nvSpPr>
        <p:spPr>
          <a:xfrm>
            <a:off x="222577" y="2133017"/>
            <a:ext cx="8407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-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want to maximize (</a:t>
            </a:r>
            <a:r>
              <a:rPr i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 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i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</a:t>
            </a:r>
            <a:r>
              <a:rPr baseline="-25000" i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or </a:t>
            </a: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minimize (</a:t>
            </a:r>
            <a:r>
              <a:rPr b="1" i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b="1" baseline="-25000" i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b="1" i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-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want to further ensure that error is only computed if </a:t>
            </a:r>
            <a:r>
              <a:rPr i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baseline="-25000" i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&gt; </a:t>
            </a:r>
            <a:r>
              <a:rPr i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 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 </a:t>
            </a:r>
            <a:r>
              <a:rPr i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baseline="-25000" i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i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 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&gt; 0</a:t>
            </a:r>
            <a:r>
              <a:rPr i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 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only care that the “true” data point have higher score, thus, the objective function is </a:t>
            </a: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min J = max(</a:t>
            </a:r>
            <a:r>
              <a:rPr b="1" i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b="1" baseline="-25000" i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b="1" i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0)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-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is a big risky. To create a margin of safety, we want the “true” labeled data point to score higher than the “false” labeled data by some margin ∆.  In other words, we want error to be (</a:t>
            </a:r>
            <a:r>
              <a:rPr i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i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baseline="-25000" i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&lt; ∆).  If the ∆ = 1, then the objective function is </a:t>
            </a: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min J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max(1 +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b="1" baseline="-25000" i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b="1" i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0)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" name="Google Shape;220;p29"/>
          <p:cNvSpPr txBox="1"/>
          <p:nvPr/>
        </p:nvSpPr>
        <p:spPr>
          <a:xfrm>
            <a:off x="230031" y="1621975"/>
            <a:ext cx="820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-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Let’s called the score for “</a:t>
            </a: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false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 label window, e.g., “</a:t>
            </a:r>
            <a:r>
              <a:rPr i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Not all museums in Paris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 as s</a:t>
            </a:r>
            <a:r>
              <a:rPr baseline="-25000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where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s = \mathbf{u}^\top f(\mathbf{Wx} + \mathbf{b})" id="221" name="Google Shape;22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265" y="1382126"/>
            <a:ext cx="1710450" cy="250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_c = \mathbf{u}^\top f(\mathbf{Wx}_c + \mathbf{b})" id="222" name="Google Shape;22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8603" y="1989651"/>
            <a:ext cx="1864556" cy="25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Calculus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mer / Cambridg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