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C5A29A-FD8C-4C58-BFF6-15BEE5FE3F53}">
  <a:tblStyle styleId="{F2C5A29A-FD8C-4C58-BFF6-15BEE5FE3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0a4bfabc_5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0a4bfabc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8fa0040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8fa004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745583c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745583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cc90b9e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1cc90b9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1cc90b9e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1cc90b9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bf03ec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bf03ec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923af5ce_0_6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923af5ce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  <a:solidFill>
            <a:srgbClr val="005EF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228600" y="1085850"/>
            <a:ext cx="4059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8200" y="1085850"/>
            <a:ext cx="4059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9" name="Google Shape;59;p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Google Shape;64;p1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August 11, 2020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haklam@ait.asia" TargetMode="External"/><Relationship Id="rId4" Type="http://schemas.openxmlformats.org/officeDocument/2006/relationships/hyperlink" Target="http://chaklam.com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www.amazon.com/Michael-T-Goodrich/e/B001ITYBE8/ref=dp_byline_cont_book_1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amazon.com/s/ref=dp_byline_sr_book_2?ie=UTF8&amp;field-author=Roberto+Tamassia&amp;text=Roberto+Tamassia&amp;sort=relevancerank&amp;search-alias=books" TargetMode="External"/><Relationship Id="rId6" Type="http://schemas.openxmlformats.org/officeDocument/2006/relationships/hyperlink" Target="https://www.amazon.com/s/ref=dp_byline_sr_book_3?ie=UTF8&amp;field-author=Michael+H.+Goldwasser&amp;text=Michael+H.+Goldwasser&amp;sort=relevancerank&amp;search-alias=books" TargetMode="External"/><Relationship Id="rId7" Type="http://schemas.openxmlformats.org/officeDocument/2006/relationships/hyperlink" Target="https://www.amazon.com/s/ref=dp_byline_sr_book_3?ie=UTF8&amp;field-author=Michael+H.+Goldwasser&amp;text=Michael+H.+Goldwasser&amp;sort=relevancerank&amp;search-alias=books" TargetMode="External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Introduction</a:t>
            </a:r>
            <a:endParaRPr/>
          </a:p>
        </p:txBody>
      </p:sp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800100"/>
            <a:ext cx="7772400" cy="10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Design and Analysis</a:t>
            </a:r>
            <a:endParaRPr/>
          </a:p>
        </p:txBody>
      </p:sp>
      <p:sp>
        <p:nvSpPr>
          <p:cNvPr id="76" name="Google Shape;76;p1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Chaklam Silpasuwanchai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28600" y="10858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/>
              <a:t>Instructor</a:t>
            </a:r>
            <a:r>
              <a:rPr lang="en"/>
              <a:t>: Chaklam Silpasuwanchai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/>
              <a:t>mail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chaklam@ait.asia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/>
              <a:t>Course materials @ GDrive</a:t>
            </a:r>
            <a:r>
              <a:rPr lang="en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http://chaklam.com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Google classroom code:</a:t>
            </a:r>
            <a:r>
              <a:rPr b="1" lang="en"/>
              <a:t> zva6bh7 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5">
            <a:alphaModFix/>
          </a:blip>
          <a:srcRect b="23302" l="9425" r="10013" t="17448"/>
          <a:stretch/>
        </p:blipFill>
        <p:spPr>
          <a:xfrm>
            <a:off x="5725800" y="1791522"/>
            <a:ext cx="2650950" cy="9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3025" y="2954075"/>
            <a:ext cx="1593126" cy="13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Textbooks</a:t>
            </a:r>
            <a:endParaRPr>
              <a:solidFill>
                <a:srgbClr val="DA0002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03275" y="3442525"/>
            <a:ext cx="27027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[CLRS]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Thomas H. Cormen, Charles E. Leiserson, Ronald L. Rivest, and Clifford Stein (2009).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Introduction to Algorithms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3rd ed. The MIT Press.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62" y="1171038"/>
            <a:ext cx="1944825" cy="25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343150" y="3915650"/>
            <a:ext cx="2444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[GTG]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Goodrich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M.,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Tamass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ia, R.,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Goldwasser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2013).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Data Structures and Algorithms in Python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 ed. Wiley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6675" y="1140449"/>
            <a:ext cx="1999411" cy="26394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123175" y="3915650"/>
            <a:ext cx="2366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[S]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Skiena, S. S. (2008).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algorithm design manual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2nd ed. Springer Science &amp; Business Media.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4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75825" y="1171050"/>
            <a:ext cx="2015292" cy="263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28600" y="1233175"/>
            <a:ext cx="85980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IT/CS or related background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Have a bit experience in programming</a:t>
            </a:r>
            <a:endParaRPr sz="2000"/>
          </a:p>
        </p:txBody>
      </p:sp>
      <p:sp>
        <p:nvSpPr>
          <p:cNvPr id="104" name="Google Shape;104;p15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28600" y="1233175"/>
            <a:ext cx="85980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Able to </a:t>
            </a:r>
            <a:r>
              <a:rPr b="1" lang="en" sz="2000"/>
              <a:t>measure complexity</a:t>
            </a:r>
            <a:r>
              <a:rPr lang="en" sz="2000"/>
              <a:t> using BigOh notations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 and apply standard </a:t>
            </a:r>
            <a:r>
              <a:rPr b="1" lang="en" sz="2000"/>
              <a:t>algorithms</a:t>
            </a:r>
            <a:r>
              <a:rPr lang="en" sz="2000"/>
              <a:t> for CS problem solving through paper exercises (classwork) and programming exercises (lab)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Able to compare and contrast different </a:t>
            </a:r>
            <a:r>
              <a:rPr b="1" lang="en" sz="2000"/>
              <a:t>data structures</a:t>
            </a:r>
            <a:r>
              <a:rPr lang="en" sz="2000"/>
              <a:t> (e.g., list, linked list, trees, graphs, etc.)</a:t>
            </a:r>
            <a:endParaRPr sz="2000"/>
          </a:p>
        </p:txBody>
      </p:sp>
      <p:sp>
        <p:nvSpPr>
          <p:cNvPr id="111" name="Google Shape;111;p16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 and Timetable</a:t>
            </a:r>
            <a:endParaRPr/>
          </a:p>
        </p:txBody>
      </p:sp>
      <p:sp>
        <p:nvSpPr>
          <p:cNvPr id="117" name="Google Shape;117;p1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1091400" y="9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{F2C5A29A-FD8C-4C58-BFF6-15BEE5FE3F53}</a:tableStyleId>
              </a:tblPr>
              <a:tblGrid>
                <a:gridCol w="1150275"/>
                <a:gridCol w="6053100"/>
              </a:tblGrid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Topic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Introduction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Algorithm analysis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3 - 4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Recurrences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Heapsort and Quicksort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Counting, Radix, Bucksort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Midterm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Basic Data Structures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 Black Trees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Graph Structures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Single Source Shortest Paths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All-Pairs Shortest Paths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Greedy algorithms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Dynamic Programming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Exam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2500" y="1006500"/>
            <a:ext cx="8979000" cy="3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Programming Assignment 10%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Requires self-study.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/>
              <a:t>No late work will be accepted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assignments shall be submitted via Google classroom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First p</a:t>
            </a:r>
            <a:r>
              <a:rPr b="1" lang="en" sz="1600"/>
              <a:t>lagiarism will get zero.  Second </a:t>
            </a:r>
            <a:r>
              <a:rPr b="1" lang="en" sz="1600"/>
              <a:t>plagiarism</a:t>
            </a:r>
            <a:r>
              <a:rPr b="1" lang="en" sz="1600"/>
              <a:t> will automatically get F. 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Projects: 20%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 a python application demonstrating use of data structures and algorithms - </a:t>
            </a:r>
            <a:r>
              <a:rPr b="1" lang="en" sz="1600"/>
              <a:t>no plagiarism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Midterm: 30%  and Final: 40%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Exams will be </a:t>
            </a:r>
            <a:r>
              <a:rPr b="1" lang="en" sz="1600"/>
              <a:t>open-book</a:t>
            </a:r>
            <a:r>
              <a:rPr lang="en" sz="1600"/>
              <a:t> and </a:t>
            </a:r>
            <a:r>
              <a:rPr b="1" lang="en" sz="1600"/>
              <a:t>open internet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Mainly paper exercises</a:t>
            </a:r>
            <a:endParaRPr sz="1600"/>
          </a:p>
        </p:txBody>
      </p:sp>
      <p:sp>
        <p:nvSpPr>
          <p:cNvPr id="125" name="Google Shape;125;p18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