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BEC636-57BD-4D0E-B487-5EC1D20D06C8}">
  <a:tblStyle styleId="{81BEC636-57BD-4D0E-B487-5EC1D20D06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0954cc7f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0954cc7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5d0954cc7f_0_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0954cc7f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0954cc7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d0954cc7f_0_3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0954cc7f_0_3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d0954cc7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d0954cc7f_0_3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25ebe94b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25ebe94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e25ebe94bb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25ebe94bb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25ebe94b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because the last loop needs to check but return false</a:t>
            </a:r>
            <a:endParaRPr/>
          </a:p>
        </p:txBody>
      </p:sp>
      <p:sp>
        <p:nvSpPr>
          <p:cNvPr id="195" name="Google Shape;195;ge25ebe94bb_1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25ebe94bb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25ebe94b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e25ebe94bb_1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25ebe94bb_1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25ebe94b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 = 1 + 2 +....(n-1) + 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 = n + (n-1) ….. + 2 + 1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2S = n+1    + n+1   + n+1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2S = n(n+1)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 = n(n+1)/S</a:t>
            </a:r>
            <a:endParaRPr/>
          </a:p>
        </p:txBody>
      </p:sp>
      <p:sp>
        <p:nvSpPr>
          <p:cNvPr id="215" name="Google Shape;215;ge25ebe94bb_1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d3e82df10_3_4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g5d3e82df10_3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5d3e82df10_3_4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d0954cc7f_0_3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d0954cc7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A[i] &lt; key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5d0954cc7f_0_3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d3e82df10_5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d3e82df10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d3e82df10_5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a6f3acae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a6f3ac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Both are theta of n</a:t>
            </a:r>
            <a:endParaRPr/>
          </a:p>
        </p:txBody>
      </p:sp>
      <p:sp>
        <p:nvSpPr>
          <p:cNvPr id="251" name="Google Shape;251;g5ea6f3acae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0954cc7f_0_4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0954cc7f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5d0954cc7f_0_4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25ebe94bb_1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25ebe94b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Both are theta of n</a:t>
            </a:r>
            <a:endParaRPr/>
          </a:p>
        </p:txBody>
      </p:sp>
      <p:sp>
        <p:nvSpPr>
          <p:cNvPr id="259" name="Google Shape;259;ge25ebe94bb_1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ea6f3acae_2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ea6f3aca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Both are theta of n</a:t>
            </a:r>
            <a:endParaRPr/>
          </a:p>
        </p:txBody>
      </p:sp>
      <p:sp>
        <p:nvSpPr>
          <p:cNvPr id="272" name="Google Shape;272;g5ea6f3acae_2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ea6f3acae_2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ea6f3aca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Both are theta of n</a:t>
            </a:r>
            <a:endParaRPr/>
          </a:p>
        </p:txBody>
      </p:sp>
      <p:sp>
        <p:nvSpPr>
          <p:cNvPr id="283" name="Google Shape;283;g5ea6f3acae_2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a6f3acae_2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ea6f3aca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Both are theta of n</a:t>
            </a:r>
            <a:endParaRPr/>
          </a:p>
        </p:txBody>
      </p:sp>
      <p:sp>
        <p:nvSpPr>
          <p:cNvPr id="292" name="Google Shape;292;g5ea6f3acae_2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d3e82df10_3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g5d3e82df10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5d3e82df10_3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d3e82df10_3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g5d3e82df10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5d3e82df10_3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d3e82df10_3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6" name="Google Shape;316;g5d3e82df10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5d3e82df10_3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25ebe94bb_1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25ebe94b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A[i] &lt; key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e25ebe94bb_1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25ebe94bb_1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25ebe94b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e25ebe94bb_1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0954cc7f_0_4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0954cc7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d0954cc7f_0_4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3e82df10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3e82df1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d3e82df10_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0954cc7f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0954cc7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d0954cc7f_0_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0954cc7f_0_2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0954cc7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d0954cc7f_0_2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0954cc7f_0_2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0954cc7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8n^2&lt;=64nlogn n^2&lt;=8nlogn n&lt;=8logn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n-8logn = 0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n = 43.411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n&lt;=43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d0954cc7f_0_2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3518bc6d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3518bc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8n^2&lt;=64nlogn n^2&lt;=8nlogn n&lt;=8logn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n-8logn = 0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n = 43.411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n&lt;=43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d3518bc6d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3e82df10_5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3e82df10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d3e82df10_5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533400"/>
            <a:ext cx="80010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2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3" type="subTitle"/>
          </p:nvPr>
        </p:nvSpPr>
        <p:spPr>
          <a:xfrm>
            <a:off x="2133600" y="4038600"/>
            <a:ext cx="48768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 1">
  <p:cSld name="TITLE_AND_BODY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2286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6482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7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Algorithms Design and Analysis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</a:rPr>
              <a:t>Introduction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096000" y="6629400"/>
            <a:ext cx="3048000" cy="22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5946400"/>
            <a:ext cx="545300" cy="54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Chaklam Silpasuwanchai</a:t>
            </a:r>
            <a:endParaRPr/>
          </a:p>
        </p:txBody>
      </p:sp>
      <p:sp>
        <p:nvSpPr>
          <p:cNvPr id="88" name="Google Shape;88;p16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6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sort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Insertion sort solves the </a:t>
            </a:r>
            <a:r>
              <a:rPr b="1" lang="en-US"/>
              <a:t>sorting problem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●"/>
            </a:pPr>
            <a:r>
              <a:rPr b="1" lang="en-US"/>
              <a:t>Input</a:t>
            </a:r>
            <a:r>
              <a:rPr lang="en-US"/>
              <a:t>: A sequence of n numbers &lt;</a:t>
            </a:r>
            <a:r>
              <a:rPr i="1" lang="en-US"/>
              <a:t>a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lang="en-US"/>
              <a:t>2</a:t>
            </a:r>
            <a:r>
              <a:rPr lang="en-US"/>
              <a:t>, …., </a:t>
            </a:r>
            <a:r>
              <a:rPr i="1" lang="en-US"/>
              <a:t>a</a:t>
            </a:r>
            <a:r>
              <a:rPr baseline="-25000" lang="en-US" sz="1900"/>
              <a:t>n</a:t>
            </a:r>
            <a:r>
              <a:rPr lang="en-US"/>
              <a:t>&gt;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/>
              <a:t>Output</a:t>
            </a:r>
            <a:r>
              <a:rPr lang="en-US"/>
              <a:t>: A permutation (reordering) &lt;</a:t>
            </a:r>
            <a:r>
              <a:rPr i="1" lang="en-US"/>
              <a:t>a</a:t>
            </a:r>
            <a:r>
              <a:rPr baseline="30000" lang="en-US"/>
              <a:t>*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30000" lang="en-US"/>
              <a:t>*</a:t>
            </a:r>
            <a:r>
              <a:rPr baseline="-25000" lang="en-US"/>
              <a:t>2</a:t>
            </a:r>
            <a:r>
              <a:rPr lang="en-US"/>
              <a:t>, …., </a:t>
            </a:r>
            <a:r>
              <a:rPr i="1" lang="en-US"/>
              <a:t>a</a:t>
            </a:r>
            <a:r>
              <a:rPr baseline="30000" lang="en-US"/>
              <a:t>*</a:t>
            </a:r>
            <a:r>
              <a:rPr baseline="-25000" lang="en-US" sz="1900"/>
              <a:t>n</a:t>
            </a:r>
            <a:r>
              <a:rPr lang="en-US"/>
              <a:t>&gt; such that  </a:t>
            </a:r>
            <a:r>
              <a:rPr i="1" lang="en-US"/>
              <a:t>a</a:t>
            </a:r>
            <a:r>
              <a:rPr baseline="30000" lang="en-US"/>
              <a:t>*</a:t>
            </a:r>
            <a:r>
              <a:rPr baseline="-25000" lang="en-US"/>
              <a:t>1</a:t>
            </a:r>
            <a:r>
              <a:rPr lang="en-US"/>
              <a:t> ≤ </a:t>
            </a:r>
            <a:r>
              <a:rPr i="1" lang="en-US"/>
              <a:t>a</a:t>
            </a:r>
            <a:r>
              <a:rPr baseline="30000" lang="en-US"/>
              <a:t>*</a:t>
            </a:r>
            <a:r>
              <a:rPr baseline="-25000" lang="en-US"/>
              <a:t>2</a:t>
            </a:r>
            <a:r>
              <a:rPr lang="en-US"/>
              <a:t> ≤ …. ≤ </a:t>
            </a:r>
            <a:r>
              <a:rPr i="1" lang="en-US"/>
              <a:t>a</a:t>
            </a:r>
            <a:r>
              <a:rPr baseline="30000" lang="en-US"/>
              <a:t>*</a:t>
            </a:r>
            <a:r>
              <a:rPr baseline="-25000" lang="en-US" sz="1900"/>
              <a:t>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The numbers we wish to sort are also called </a:t>
            </a:r>
            <a:r>
              <a:rPr i="1" lang="en-US"/>
              <a:t>keys</a:t>
            </a:r>
            <a:endParaRPr i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Insertion sort is an efficient algorithm for sorting a </a:t>
            </a:r>
            <a:r>
              <a:rPr b="1" lang="en-US"/>
              <a:t>small </a:t>
            </a:r>
            <a:r>
              <a:rPr lang="en-US"/>
              <a:t>number of elements. </a:t>
            </a:r>
            <a:endParaRPr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sort</a:t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5" y="1409325"/>
            <a:ext cx="6269750" cy="282292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75" y="4346175"/>
            <a:ext cx="75247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4015225" y="2973925"/>
            <a:ext cx="24867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while i  is bigger than key</a:t>
            </a:r>
            <a:endParaRPr i="1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3379925" y="3268481"/>
            <a:ext cx="3122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put i with i+1 values </a:t>
            </a:r>
            <a:endParaRPr i="1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858550" y="3583850"/>
            <a:ext cx="37017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move i one step back for comparison</a:t>
            </a:r>
            <a:endParaRPr i="1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2858550" y="3888819"/>
            <a:ext cx="31221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set </a:t>
            </a:r>
            <a:r>
              <a:rPr i="1" lang="en-US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the key as front of i</a:t>
            </a:r>
            <a:endParaRPr i="1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501200" y="2083950"/>
            <a:ext cx="30108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set key as A[2] value</a:t>
            </a:r>
            <a:endParaRPr i="1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2435675" y="2680788"/>
            <a:ext cx="30108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set i  for comparison</a:t>
            </a:r>
            <a:endParaRPr i="1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insertion sort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 each </a:t>
            </a:r>
            <a:r>
              <a:rPr i="1" lang="en-US" sz="1800"/>
              <a:t>j</a:t>
            </a:r>
            <a:r>
              <a:rPr lang="en-US" sz="1800"/>
              <a:t> = 2, 3, ….</a:t>
            </a:r>
            <a:r>
              <a:rPr i="1" lang="en-US" sz="1800"/>
              <a:t>n</a:t>
            </a:r>
            <a:r>
              <a:rPr lang="en-US" sz="1800"/>
              <a:t>, where </a:t>
            </a:r>
            <a:r>
              <a:rPr i="1" lang="en-US" sz="1800"/>
              <a:t>n</a:t>
            </a:r>
            <a:r>
              <a:rPr lang="en-US" sz="1800"/>
              <a:t> = </a:t>
            </a:r>
            <a:r>
              <a:rPr i="1" lang="en-US" sz="1800"/>
              <a:t>A. length</a:t>
            </a:r>
            <a:r>
              <a:rPr lang="en-US" sz="1800"/>
              <a:t>, we let  </a:t>
            </a:r>
            <a:r>
              <a:rPr i="1" lang="en-US" sz="1800"/>
              <a:t>t</a:t>
            </a:r>
            <a:r>
              <a:rPr baseline="-25000" i="1" lang="en-US" sz="1800"/>
              <a:t>j</a:t>
            </a:r>
            <a:r>
              <a:rPr lang="en-US" sz="1800"/>
              <a:t> denote the number of time the </a:t>
            </a:r>
            <a:r>
              <a:rPr b="1" lang="en-US" sz="1800"/>
              <a:t>while </a:t>
            </a:r>
            <a:r>
              <a:rPr lang="en-US" sz="1800"/>
              <a:t>loop test in line 5 is executed for that value of j</a:t>
            </a:r>
            <a:endParaRPr sz="1800"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Running time of algorithm is the</a:t>
            </a:r>
            <a:r>
              <a:rPr b="1" lang="en-US" sz="1800"/>
              <a:t> sum of running times</a:t>
            </a:r>
            <a:r>
              <a:rPr lang="en-US" sz="1800"/>
              <a:t> for each statement; a statement  that take </a:t>
            </a:r>
            <a:r>
              <a:rPr i="1" lang="en-US" sz="1800"/>
              <a:t>c</a:t>
            </a:r>
            <a:r>
              <a:rPr baseline="-25000" i="1" lang="en-US" sz="1800"/>
              <a:t>i</a:t>
            </a:r>
            <a:r>
              <a:rPr lang="en-US" sz="1800"/>
              <a:t> steps to execute and executes </a:t>
            </a:r>
            <a:r>
              <a:rPr i="1" lang="en-US" sz="1800"/>
              <a:t>n</a:t>
            </a:r>
            <a:r>
              <a:rPr lang="en-US" sz="1800"/>
              <a:t> times will contribute </a:t>
            </a:r>
            <a:r>
              <a:rPr i="1" lang="en-US" sz="1800"/>
              <a:t>c</a:t>
            </a:r>
            <a:r>
              <a:rPr baseline="-25000" i="1" lang="en-US" sz="1800"/>
              <a:t>i</a:t>
            </a:r>
            <a:r>
              <a:rPr i="1" lang="en-US" sz="1800"/>
              <a:t>n</a:t>
            </a:r>
            <a:r>
              <a:rPr lang="en-US" sz="1800"/>
              <a:t> to the total running time</a:t>
            </a:r>
            <a:endParaRPr sz="1800"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328" y="3364450"/>
            <a:ext cx="6397874" cy="2990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27"/>
          <p:cNvSpPr txBox="1"/>
          <p:nvPr/>
        </p:nvSpPr>
        <p:spPr>
          <a:xfrm>
            <a:off x="6583550" y="3704850"/>
            <a:ext cx="1467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why n?</a:t>
            </a:r>
            <a:endParaRPr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insertion sort</a:t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53" y="1527050"/>
            <a:ext cx="6397874" cy="29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300" y="4593375"/>
            <a:ext cx="6629400" cy="1657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28"/>
          <p:cNvSpPr txBox="1"/>
          <p:nvPr/>
        </p:nvSpPr>
        <p:spPr>
          <a:xfrm>
            <a:off x="6812150" y="1849550"/>
            <a:ext cx="1467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why n?</a:t>
            </a:r>
            <a:endParaRPr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insertion sort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</a:t>
            </a:r>
            <a:r>
              <a:rPr b="1" lang="en-US" sz="2400"/>
              <a:t>best</a:t>
            </a:r>
            <a:r>
              <a:rPr lang="en-US" sz="2400"/>
              <a:t> case, it occurs when the array is </a:t>
            </a:r>
            <a:r>
              <a:rPr b="1" lang="en-US" sz="2400"/>
              <a:t>already sorted</a:t>
            </a:r>
            <a:r>
              <a:rPr lang="en-US" sz="2400"/>
              <a:t>. We will then find that </a:t>
            </a:r>
            <a:r>
              <a:rPr i="1" lang="en-US" sz="2400"/>
              <a:t>A[i] </a:t>
            </a:r>
            <a:r>
              <a:rPr lang="en-US" sz="2400"/>
              <a:t>≤ </a:t>
            </a:r>
            <a:r>
              <a:rPr i="1" lang="en-US" sz="2400"/>
              <a:t>key </a:t>
            </a:r>
            <a:r>
              <a:rPr lang="en-US" sz="2400"/>
              <a:t>in line 5.  Thus t</a:t>
            </a:r>
            <a:r>
              <a:rPr baseline="-25000" lang="en-US" sz="2400"/>
              <a:t>j</a:t>
            </a:r>
            <a:r>
              <a:rPr lang="en-US" sz="2400"/>
              <a:t> = 1 for </a:t>
            </a:r>
            <a:r>
              <a:rPr i="1" lang="en-US" sz="2400"/>
              <a:t>j </a:t>
            </a:r>
            <a:r>
              <a:rPr lang="en-US" sz="2400"/>
              <a:t>= 2, 3, …..</a:t>
            </a:r>
            <a:r>
              <a:rPr i="1" lang="en-US" sz="2400"/>
              <a:t>n</a:t>
            </a:r>
            <a:r>
              <a:rPr lang="en-US" sz="2400"/>
              <a:t>, and the </a:t>
            </a:r>
            <a:r>
              <a:rPr b="1" lang="en-US" sz="2400"/>
              <a:t>best running time</a:t>
            </a:r>
            <a:r>
              <a:rPr lang="en-US" sz="2400"/>
              <a:t> is</a:t>
            </a:r>
            <a:endParaRPr sz="2400"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888" y="3653725"/>
            <a:ext cx="7480625" cy="914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29"/>
          <p:cNvSpPr txBox="1"/>
          <p:nvPr/>
        </p:nvSpPr>
        <p:spPr>
          <a:xfrm>
            <a:off x="907949" y="4700425"/>
            <a:ext cx="7480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We can say that the running time is </a:t>
            </a:r>
            <a:r>
              <a:rPr i="1"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an</a:t>
            </a:r>
            <a:r>
              <a:rPr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r>
              <a:rPr i="1"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, i.e.,  a </a:t>
            </a:r>
            <a:r>
              <a:rPr b="1"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linear function</a:t>
            </a:r>
            <a:r>
              <a:rPr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 of n  that depend on </a:t>
            </a:r>
            <a:r>
              <a:rPr i="1"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i="1"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baseline="-25000" i="1" sz="24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insertion sort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228600" y="13716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</a:t>
            </a:r>
            <a:r>
              <a:rPr b="1" lang="en-US" sz="2000"/>
              <a:t>worst</a:t>
            </a:r>
            <a:r>
              <a:rPr lang="en-US" sz="2000"/>
              <a:t> case, it occurs when the array is </a:t>
            </a:r>
            <a:r>
              <a:rPr b="1" lang="en-US" sz="2000"/>
              <a:t>in reversed sorted order</a:t>
            </a:r>
            <a:r>
              <a:rPr lang="en-US" sz="2000"/>
              <a:t>. We must compare </a:t>
            </a:r>
            <a:r>
              <a:rPr i="1" lang="en-US" sz="2000"/>
              <a:t>A[j]</a:t>
            </a:r>
            <a:r>
              <a:rPr lang="en-US" sz="2000"/>
              <a:t> with each element.  Thus </a:t>
            </a:r>
            <a:endParaRPr sz="2000"/>
          </a:p>
          <a:p>
            <a:pPr indent="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</a:t>
            </a:r>
            <a:r>
              <a:rPr b="1" lang="en-US" sz="2000"/>
              <a:t>running time</a:t>
            </a:r>
            <a:r>
              <a:rPr lang="en-US" sz="2000"/>
              <a:t> is</a:t>
            </a:r>
            <a:endParaRPr sz="2000"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00" y="2386088"/>
            <a:ext cx="2343215" cy="914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563" y="2386087"/>
            <a:ext cx="2459600" cy="914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0675" y="3821200"/>
            <a:ext cx="5926003" cy="1887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30"/>
          <p:cNvSpPr txBox="1"/>
          <p:nvPr/>
        </p:nvSpPr>
        <p:spPr>
          <a:xfrm>
            <a:off x="6482425" y="2386113"/>
            <a:ext cx="1540500" cy="914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How?  Try to make a proof this is true.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407050" y="5721600"/>
            <a:ext cx="811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We can say that the running time is a </a:t>
            </a:r>
            <a:r>
              <a:rPr i="1"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an</a:t>
            </a:r>
            <a:r>
              <a:rPr baseline="30000" i="1"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r>
              <a:rPr i="1"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bn</a:t>
            </a:r>
            <a:r>
              <a:rPr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i="1"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, i.e., a </a:t>
            </a:r>
            <a:r>
              <a:rPr b="1"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quadratic function</a:t>
            </a:r>
            <a:r>
              <a:rPr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 of n  that depend on c</a:t>
            </a:r>
            <a:r>
              <a:rPr baseline="-25000" lang="en-US" sz="24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baseline="-25000" sz="24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4346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sort - Pros and Cons</a:t>
            </a:r>
            <a:endParaRPr/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2" name="Google Shape;232;p31"/>
          <p:cNvGraphicFramePr/>
          <p:nvPr/>
        </p:nvGraphicFramePr>
        <p:xfrm>
          <a:off x="364025" y="156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{81BEC636-57BD-4D0E-B487-5EC1D20D06C8}</a:tableStyleId>
              </a:tblPr>
              <a:tblGrid>
                <a:gridCol w="3656100"/>
                <a:gridCol w="4498300"/>
              </a:tblGrid>
              <a:tr h="47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Pros</a:t>
                      </a:r>
                      <a:endParaRPr b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</a:t>
                      </a:r>
                      <a:endParaRPr b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066800"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Really good for small dataset (n</a:t>
                      </a:r>
                      <a:r>
                        <a:rPr baseline="30000"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r>
                        <a:rPr baseline="-25000"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 still acceptable) and if the list is partially sorted (O(n))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Very memory efficient because you don’t need to allocate any new memory space (O(1))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Really bad for big dataset (n</a:t>
                      </a:r>
                      <a:r>
                        <a:rPr baseline="30000"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is time-consuming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 big dataset, mergesort and quicksort could be much better option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228600" y="1295400"/>
            <a:ext cx="8763000" cy="50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CLRS 2.1-1 Illustrate the operation of Insertion sort on the array  </a:t>
            </a:r>
            <a:r>
              <a:rPr i="1" lang="en-US"/>
              <a:t>A </a:t>
            </a:r>
            <a:r>
              <a:rPr lang="en-US"/>
              <a:t>= &lt;31, 41, 59, 26, 41, 58&gt;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</a:t>
            </a:r>
            <a:endParaRPr/>
          </a:p>
        </p:txBody>
      </p:sp>
      <p:sp>
        <p:nvSpPr>
          <p:cNvPr id="247" name="Google Shape;247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228600" y="1295400"/>
            <a:ext cx="8763000" cy="52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en-US"/>
              <a:t>Merge sort</a:t>
            </a:r>
            <a:r>
              <a:rPr lang="en-US"/>
              <a:t> algorithm follows a recursive procedure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MERGE </a:t>
            </a:r>
            <a:r>
              <a:rPr lang="en-US"/>
              <a:t>(</a:t>
            </a:r>
            <a:r>
              <a:rPr i="1" lang="en-US"/>
              <a:t>A</a:t>
            </a:r>
            <a:r>
              <a:rPr lang="en-US"/>
              <a:t>, </a:t>
            </a:r>
            <a:r>
              <a:rPr i="1" lang="en-US"/>
              <a:t>p</a:t>
            </a:r>
            <a:r>
              <a:rPr lang="en-US"/>
              <a:t>, </a:t>
            </a:r>
            <a:r>
              <a:rPr i="1" lang="en-US"/>
              <a:t>q</a:t>
            </a:r>
            <a:r>
              <a:rPr lang="en-US"/>
              <a:t>, </a:t>
            </a:r>
            <a:r>
              <a:rPr i="1" lang="en-US"/>
              <a:t>r</a:t>
            </a:r>
            <a:r>
              <a:rPr lang="en-US"/>
              <a:t>) where </a:t>
            </a:r>
            <a:r>
              <a:rPr i="1" lang="en-US"/>
              <a:t>A </a:t>
            </a:r>
            <a:r>
              <a:rPr lang="en-US"/>
              <a:t>is an array  and p, q, and r are indices into the array such that p ≤ q &lt; r.   The procedure assumes that the subarrays </a:t>
            </a:r>
            <a:r>
              <a:rPr i="1" lang="en-US"/>
              <a:t>A</a:t>
            </a:r>
            <a:r>
              <a:rPr lang="en-US"/>
              <a:t>[</a:t>
            </a:r>
            <a:r>
              <a:rPr i="1" lang="en-US"/>
              <a:t>p</a:t>
            </a:r>
            <a:r>
              <a:rPr lang="en-US"/>
              <a:t>….</a:t>
            </a:r>
            <a:r>
              <a:rPr i="1" lang="en-US"/>
              <a:t>q</a:t>
            </a:r>
            <a:r>
              <a:rPr lang="en-US"/>
              <a:t>] and </a:t>
            </a:r>
            <a:r>
              <a:rPr i="1" lang="en-US"/>
              <a:t>A</a:t>
            </a:r>
            <a:r>
              <a:rPr lang="en-US"/>
              <a:t>[</a:t>
            </a:r>
            <a:r>
              <a:rPr i="1" lang="en-US"/>
              <a:t>q</a:t>
            </a:r>
            <a:r>
              <a:rPr lang="en-US"/>
              <a:t> + 1….</a:t>
            </a:r>
            <a:r>
              <a:rPr i="1" lang="en-US"/>
              <a:t>r</a:t>
            </a:r>
            <a:r>
              <a:rPr lang="en-US"/>
              <a:t>] are in sorted order.   It then merges them to form a single sorted subarray </a:t>
            </a:r>
            <a:r>
              <a:rPr i="1" lang="en-US"/>
              <a:t>A</a:t>
            </a:r>
            <a:r>
              <a:rPr lang="en-US"/>
              <a:t>[</a:t>
            </a:r>
            <a:r>
              <a:rPr i="1" lang="en-US"/>
              <a:t>p</a:t>
            </a:r>
            <a:r>
              <a:rPr lang="en-US"/>
              <a:t>...</a:t>
            </a:r>
            <a:r>
              <a:rPr i="1" lang="en-US"/>
              <a:t>r</a:t>
            </a:r>
            <a:r>
              <a:rPr lang="en-US"/>
              <a:t>]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Each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MERGE </a:t>
            </a:r>
            <a:r>
              <a:rPr lang="en-US"/>
              <a:t>procedure takes time 𝚯 (n) where </a:t>
            </a:r>
            <a:r>
              <a:rPr i="1" lang="en-US"/>
              <a:t>n</a:t>
            </a:r>
            <a:r>
              <a:rPr lang="en-US"/>
              <a:t> = </a:t>
            </a:r>
            <a:r>
              <a:rPr i="1" lang="en-US"/>
              <a:t>r</a:t>
            </a:r>
            <a:r>
              <a:rPr lang="en-US"/>
              <a:t> - </a:t>
            </a:r>
            <a:r>
              <a:rPr i="1" lang="en-US"/>
              <a:t>p</a:t>
            </a:r>
            <a:r>
              <a:rPr lang="en-US"/>
              <a:t> + </a:t>
            </a:r>
            <a:r>
              <a:rPr i="1" lang="en-US"/>
              <a:t>1</a:t>
            </a:r>
            <a:endParaRPr i="1"/>
          </a:p>
        </p:txBody>
      </p:sp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 sz="2400">
                <a:solidFill>
                  <a:srgbClr val="000000"/>
                </a:solidFill>
                <a:highlight>
                  <a:schemeClr val="lt1"/>
                </a:highlight>
              </a:rPr>
              <a:t>Chapter 1-2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</a:rPr>
              <a:t>, </a:t>
            </a:r>
            <a:r>
              <a:rPr b="1" lang="en-US" sz="2400">
                <a:solidFill>
                  <a:srgbClr val="000000"/>
                </a:solidFill>
                <a:highlight>
                  <a:schemeClr val="lt1"/>
                </a:highlight>
              </a:rPr>
              <a:t>Foundations 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</a:rPr>
              <a:t>and </a:t>
            </a:r>
            <a:r>
              <a:rPr b="1" lang="en-US" sz="2400">
                <a:solidFill>
                  <a:srgbClr val="000000"/>
                </a:solidFill>
                <a:highlight>
                  <a:schemeClr val="lt1"/>
                </a:highlight>
              </a:rPr>
              <a:t>Getting Started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</a:rPr>
              <a:t>, Cormen et al. (2009). </a:t>
            </a:r>
            <a:r>
              <a:rPr b="1" lang="en-US" sz="2400">
                <a:solidFill>
                  <a:srgbClr val="000000"/>
                </a:solidFill>
                <a:highlight>
                  <a:schemeClr val="lt1"/>
                </a:highlight>
              </a:rPr>
              <a:t>Introduction to Algorithms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</a:rPr>
              <a:t>, Third Edition (3rd ed.). The MIT Press.</a:t>
            </a:r>
            <a:br>
              <a:rPr lang="en-US" sz="2400">
                <a:solidFill>
                  <a:srgbClr val="000000"/>
                </a:solidFill>
                <a:highlight>
                  <a:schemeClr val="lt1"/>
                </a:highlight>
              </a:rPr>
            </a:b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Chapter 2, Introduction to Algorithm Design, </a:t>
            </a:r>
            <a:r>
              <a:rPr lang="en-US" sz="2400">
                <a:highlight>
                  <a:schemeClr val="lt1"/>
                </a:highlight>
              </a:rPr>
              <a:t>Skiena, S. S. (2008). </a:t>
            </a:r>
            <a:r>
              <a:rPr b="1" lang="en-US" sz="2400">
                <a:highlight>
                  <a:schemeClr val="lt1"/>
                </a:highlight>
              </a:rPr>
              <a:t>The Algorithm Design Manual</a:t>
            </a:r>
            <a:r>
              <a:rPr lang="en-US" sz="2400">
                <a:highlight>
                  <a:schemeClr val="lt1"/>
                </a:highlight>
              </a:rPr>
              <a:t>, Second Edition (2nd ed.). Springer Science &amp; Business Media.</a:t>
            </a:r>
            <a:endParaRPr sz="2400">
              <a:highlight>
                <a:schemeClr val="lt1"/>
              </a:highlight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</a:t>
            </a:r>
            <a:endParaRPr/>
          </a:p>
        </p:txBody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97" y="2994538"/>
            <a:ext cx="4155400" cy="232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64" name="Google Shape;264;p35"/>
          <p:cNvGraphicFramePr/>
          <p:nvPr/>
        </p:nvGraphicFramePr>
        <p:xfrm>
          <a:off x="928150" y="207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{81BEC636-57BD-4D0E-B487-5EC1D20D06C8}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p35"/>
          <p:cNvSpPr txBox="1"/>
          <p:nvPr/>
        </p:nvSpPr>
        <p:spPr>
          <a:xfrm>
            <a:off x="928950" y="1570175"/>
            <a:ext cx="904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p =1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7262275" y="1570175"/>
            <a:ext cx="904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r = 8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3642775" y="1575225"/>
            <a:ext cx="904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q = 4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2635625"/>
            <a:ext cx="4531403" cy="304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</a:t>
            </a:r>
            <a:endParaRPr/>
          </a:p>
        </p:txBody>
      </p:sp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6426"/>
            <a:ext cx="5410075" cy="529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/>
        </p:nvSpPr>
        <p:spPr>
          <a:xfrm>
            <a:off x="2380475" y="1440611"/>
            <a:ext cx="6611100" cy="4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// Computes the length of subarray</a:t>
            </a:r>
            <a:endParaRPr sz="12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//  Create Left Right arrays.  The extra position hold an infinity value that informs the nil value</a:t>
            </a:r>
            <a:endParaRPr sz="12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//Copy A to Left and Right arrays</a:t>
            </a:r>
            <a:endParaRPr sz="12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// Set the last value as infinity that informs the nil value, which helps in merging</a:t>
            </a:r>
            <a:endParaRPr sz="12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520" y="4205000"/>
            <a:ext cx="4880999" cy="2321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36"/>
          <p:cNvSpPr txBox="1"/>
          <p:nvPr/>
        </p:nvSpPr>
        <p:spPr>
          <a:xfrm>
            <a:off x="8161200" y="4205000"/>
            <a:ext cx="8304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Explains line 10 - 17</a:t>
            </a:r>
            <a:endParaRPr sz="12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</a:t>
            </a:r>
            <a:endParaRPr/>
          </a:p>
        </p:txBody>
      </p:sp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50" y="1333800"/>
            <a:ext cx="7332307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/>
        </p:nvSpPr>
        <p:spPr>
          <a:xfrm>
            <a:off x="4965650" y="4816825"/>
            <a:ext cx="3357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When j meets the infinity,  copies everything from i , i+1, i+2 …. until it meets the infinity</a:t>
            </a:r>
            <a:endParaRPr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</a:t>
            </a:r>
            <a:endParaRPr/>
          </a:p>
        </p:txBody>
      </p:sp>
      <p:sp>
        <p:nvSpPr>
          <p:cNvPr id="295" name="Google Shape;295;p3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38"/>
          <p:cNvPicPr preferRelativeResize="0"/>
          <p:nvPr/>
        </p:nvPicPr>
        <p:blipFill rotWithShape="1">
          <a:blip r:embed="rId3">
            <a:alphaModFix/>
          </a:blip>
          <a:srcRect b="0" l="0" r="27336" t="0"/>
          <a:stretch/>
        </p:blipFill>
        <p:spPr>
          <a:xfrm>
            <a:off x="269796" y="1333788"/>
            <a:ext cx="3887280" cy="52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 txBox="1"/>
          <p:nvPr/>
        </p:nvSpPr>
        <p:spPr>
          <a:xfrm>
            <a:off x="4384725" y="1440600"/>
            <a:ext cx="4451100" cy="4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To prove that the worst running time is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we can simply scan the lines where it takes the most time which are the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loops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Here, lines 4-7 take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4n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= 𝚯(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Similarly, line 12 take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𝚯(</a:t>
            </a:r>
            <a:r>
              <a:rPr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So in total, 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𝚯(</a:t>
            </a:r>
            <a:r>
              <a:rPr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+ 𝚯(</a:t>
            </a:r>
            <a:r>
              <a:rPr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= 𝚯(</a:t>
            </a:r>
            <a:r>
              <a:rPr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Analysis of</a:t>
            </a:r>
            <a:r>
              <a:rPr lang="en-US" sz="3000"/>
              <a:t> merge sort - performance</a:t>
            </a:r>
            <a:endParaRPr/>
          </a:p>
        </p:txBody>
      </p: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The complexity depends on three steps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The step that it divides  (computing middles takes constant)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AutoNum type="alphaLcPeriod"/>
            </a:pPr>
            <a:r>
              <a:rPr lang="en-US" sz="2400">
                <a:solidFill>
                  <a:srgbClr val="0000FF"/>
                </a:solidFill>
              </a:rPr>
              <a:t>O(1)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The step that it combine (comparison 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AutoNum type="alphaLcPeriod"/>
            </a:pPr>
            <a:r>
              <a:rPr lang="en-US" sz="2400">
                <a:solidFill>
                  <a:srgbClr val="0000FF"/>
                </a:solidFill>
              </a:rPr>
              <a:t>O(n)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The number of times that it does divides and combine recursively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AutoNum type="alphaLcPeriod"/>
            </a:pPr>
            <a:r>
              <a:rPr lang="en-US" sz="2400">
                <a:solidFill>
                  <a:srgbClr val="0000FF"/>
                </a:solidFill>
              </a:rPr>
              <a:t>O(log n)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Thus the complexity is in total </a:t>
            </a:r>
            <a:r>
              <a:rPr lang="en-US" sz="2400">
                <a:solidFill>
                  <a:srgbClr val="0000FF"/>
                </a:solidFill>
              </a:rPr>
              <a:t>O(n log n)  (applies to best, average, worst case no matter what)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Analysis of merge sort - space</a:t>
            </a:r>
            <a:endParaRPr/>
          </a:p>
        </p:txBody>
      </p:sp>
      <p:sp>
        <p:nvSpPr>
          <p:cNvPr id="312" name="Google Shape;312;p4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O(n)</a:t>
            </a:r>
            <a:r>
              <a:rPr lang="en-US" sz="2400">
                <a:solidFill>
                  <a:srgbClr val="000000"/>
                </a:solidFill>
              </a:rPr>
              <a:t> because every time it merges, it needs to first create a empty array to store stuff so you can compare and copy.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Btw, what is the space complexity of insertion sort?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Merge sort - Pros and Cons</a:t>
            </a:r>
            <a:endParaRPr/>
          </a:p>
        </p:txBody>
      </p:sp>
      <p:sp>
        <p:nvSpPr>
          <p:cNvPr id="320" name="Google Shape;320;p4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1" name="Google Shape;321;p41"/>
          <p:cNvGraphicFramePr/>
          <p:nvPr/>
        </p:nvGraphicFramePr>
        <p:xfrm>
          <a:off x="836475" y="14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{81BEC636-57BD-4D0E-B487-5EC1D20D06C8}</a:tableStyleId>
              </a:tblPr>
              <a:tblGrid>
                <a:gridCol w="3245675"/>
                <a:gridCol w="399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Pros</a:t>
                      </a:r>
                      <a:endParaRPr b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</a:t>
                      </a:r>
                      <a:endParaRPr b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Worst case is still O(n log n)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 exploit parallel computing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bit slower than quicksort (but not in worst case of quicksort)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needs to take more memory space (n) since it needs to allocate space proportionately to n entries (everything it splits and merges)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CLRS 2.3-1 Illustrate the operation of merge sort on the array  </a:t>
            </a:r>
            <a:r>
              <a:rPr i="1" lang="en-US"/>
              <a:t>A </a:t>
            </a:r>
            <a:r>
              <a:rPr lang="en-US"/>
              <a:t>=</a:t>
            </a:r>
            <a:r>
              <a:rPr lang="en-US"/>
              <a:t> &lt;3,41,52,26,38,57,9,49&gt;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Implement insertion and merge sort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Convert pseudo code to real python code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Submit in google classroom before next week</a:t>
            </a:r>
            <a:br>
              <a:rPr lang="en-US"/>
            </a:b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u="sng"/>
              <a:t>Copying from internet or friends will receive 0 marks</a:t>
            </a:r>
            <a:endParaRPr u="sng"/>
          </a:p>
        </p:txBody>
      </p:sp>
      <p:sp>
        <p:nvSpPr>
          <p:cNvPr id="337" name="Google Shape;337;p4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Role of algorithms in computing</a:t>
            </a:r>
            <a:endParaRPr b="1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Getting started</a:t>
            </a:r>
            <a:endParaRPr b="1"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Insertion sort</a:t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Merge sort</a:t>
            </a:r>
            <a:endParaRPr sz="2400"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 of algorithms in computing</a:t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-US"/>
              <a:t>lgorithms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en-US"/>
              <a:t>Algorithm </a:t>
            </a:r>
            <a:r>
              <a:rPr i="1" lang="en-US"/>
              <a:t>is any well-defined </a:t>
            </a:r>
            <a:r>
              <a:rPr i="1" lang="en-US" u="sng"/>
              <a:t>computational procedure</a:t>
            </a:r>
            <a:r>
              <a:rPr i="1" lang="en-US"/>
              <a:t> that takes some value as </a:t>
            </a:r>
            <a:r>
              <a:rPr i="1" lang="en-US" u="sng"/>
              <a:t>input </a:t>
            </a:r>
            <a:r>
              <a:rPr i="1" lang="en-US"/>
              <a:t>and produces some value as </a:t>
            </a:r>
            <a:r>
              <a:rPr i="1" lang="en-US" u="sng"/>
              <a:t>output</a:t>
            </a:r>
            <a:r>
              <a:rPr i="1" lang="en-US"/>
              <a:t>.  </a:t>
            </a:r>
            <a:endParaRPr i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E.g., sort a sequence of numbers into non-decreasing order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Input: A sequence of n numbers &lt;</a:t>
            </a:r>
            <a:r>
              <a:rPr i="1" lang="en-US"/>
              <a:t>a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lang="en-US"/>
              <a:t>2</a:t>
            </a:r>
            <a:r>
              <a:rPr lang="en-US"/>
              <a:t>, …., </a:t>
            </a:r>
            <a:r>
              <a:rPr i="1" lang="en-US"/>
              <a:t>a</a:t>
            </a:r>
            <a:r>
              <a:rPr baseline="-25000" lang="en-US" sz="1900"/>
              <a:t>n</a:t>
            </a:r>
            <a:r>
              <a:rPr lang="en-US"/>
              <a:t>&gt;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Output: A permutation (reordering) &lt;</a:t>
            </a:r>
            <a:r>
              <a:rPr i="1" lang="en-US"/>
              <a:t>a</a:t>
            </a:r>
            <a:r>
              <a:rPr baseline="30000" lang="en-US"/>
              <a:t>*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30000" lang="en-US"/>
              <a:t>*</a:t>
            </a:r>
            <a:r>
              <a:rPr baseline="-25000" lang="en-US"/>
              <a:t>2</a:t>
            </a:r>
            <a:r>
              <a:rPr lang="en-US"/>
              <a:t>, …., </a:t>
            </a:r>
            <a:r>
              <a:rPr i="1" lang="en-US"/>
              <a:t>a</a:t>
            </a:r>
            <a:r>
              <a:rPr baseline="30000" lang="en-US"/>
              <a:t>*</a:t>
            </a:r>
            <a:r>
              <a:rPr baseline="-25000" lang="en-US" sz="1900"/>
              <a:t>n</a:t>
            </a:r>
            <a:r>
              <a:rPr lang="en-US"/>
              <a:t>&gt; such that  </a:t>
            </a:r>
            <a:r>
              <a:rPr i="1" lang="en-US"/>
              <a:t>a</a:t>
            </a:r>
            <a:r>
              <a:rPr baseline="30000" lang="en-US"/>
              <a:t>*</a:t>
            </a:r>
            <a:r>
              <a:rPr baseline="-25000" lang="en-US"/>
              <a:t>1</a:t>
            </a:r>
            <a:r>
              <a:rPr lang="en-US"/>
              <a:t> ≤ </a:t>
            </a:r>
            <a:r>
              <a:rPr i="1" lang="en-US"/>
              <a:t>a</a:t>
            </a:r>
            <a:r>
              <a:rPr baseline="30000" lang="en-US"/>
              <a:t>*</a:t>
            </a:r>
            <a:r>
              <a:rPr baseline="-25000" lang="en-US"/>
              <a:t>2</a:t>
            </a:r>
            <a:r>
              <a:rPr lang="en-US"/>
              <a:t> ≤ …. ≤ </a:t>
            </a:r>
            <a:r>
              <a:rPr i="1" lang="en-US"/>
              <a:t>a</a:t>
            </a:r>
            <a:r>
              <a:rPr baseline="30000" lang="en-US"/>
              <a:t>*</a:t>
            </a:r>
            <a:r>
              <a:rPr baseline="-25000" lang="en-US" sz="1900"/>
              <a:t>n</a:t>
            </a:r>
            <a:endParaRPr baseline="-25000"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For example, given the input sequence &lt;31, 41, 59, 26, 41, 58&gt;, a sorting algorithm outputs &lt;26, 31, 41, 41, 58, 59&gt;.    The input sequence is also called an </a:t>
            </a:r>
            <a:r>
              <a:rPr i="1" lang="en-US" sz="1900"/>
              <a:t>instance</a:t>
            </a:r>
            <a:r>
              <a:rPr lang="en-US" sz="1900"/>
              <a:t> of the sorting problem</a:t>
            </a:r>
            <a:br>
              <a:rPr lang="en-US" sz="1900"/>
            </a:br>
            <a:endParaRPr sz="19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Algorithm -&gt; </a:t>
            </a:r>
            <a:r>
              <a:rPr b="1" lang="en-US"/>
              <a:t>solutions</a:t>
            </a:r>
            <a:r>
              <a:rPr lang="en-US"/>
              <a:t> to computer science problems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</a:t>
            </a:r>
            <a:r>
              <a:rPr lang="en-US"/>
              <a:t>as difference maker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 sz="2000"/>
              <a:t>Suppose a </a:t>
            </a:r>
            <a:r>
              <a:rPr b="1" lang="en-US" sz="2000"/>
              <a:t>faster computer A running insertion sort </a:t>
            </a:r>
            <a:r>
              <a:rPr lang="en-US" sz="2000"/>
              <a:t>compared with </a:t>
            </a:r>
            <a:r>
              <a:rPr b="1" lang="en-US" sz="2000"/>
              <a:t>slower computer B running merge sort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Suppose A executes </a:t>
            </a:r>
            <a:r>
              <a:rPr b="1" lang="en-US" sz="2000"/>
              <a:t>10 billion instructions per second</a:t>
            </a:r>
            <a:r>
              <a:rPr lang="en-US" sz="2000"/>
              <a:t>, and B executes </a:t>
            </a:r>
            <a:r>
              <a:rPr b="1" lang="en-US" sz="2000"/>
              <a:t>10 million instructions per second</a:t>
            </a:r>
            <a:r>
              <a:rPr lang="en-US" sz="2000"/>
              <a:t>.    A 1000 times difference</a:t>
            </a:r>
            <a:endParaRPr b="1"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Suppose </a:t>
            </a:r>
            <a:r>
              <a:rPr b="1" lang="en-US" sz="2000"/>
              <a:t>input </a:t>
            </a:r>
            <a:r>
              <a:rPr lang="en-US" sz="2000"/>
              <a:t>is 10 million numbers.  The best programmer implemented a </a:t>
            </a:r>
            <a:r>
              <a:rPr b="1" lang="en-US" sz="2000"/>
              <a:t>insertion sort</a:t>
            </a:r>
            <a:r>
              <a:rPr lang="en-US" sz="2000"/>
              <a:t> algorithm that requires only </a:t>
            </a:r>
            <a:r>
              <a:rPr i="1" lang="en-US" sz="2000"/>
              <a:t>2n</a:t>
            </a:r>
            <a:r>
              <a:rPr baseline="30000" i="1" lang="en-US" sz="2000"/>
              <a:t>2</a:t>
            </a:r>
            <a:r>
              <a:rPr i="1" lang="en-US" sz="2000"/>
              <a:t>.  </a:t>
            </a:r>
            <a:r>
              <a:rPr lang="en-US" sz="2000"/>
              <a:t>An average programmer implemented a </a:t>
            </a:r>
            <a:r>
              <a:rPr b="1" lang="en-US" sz="2000"/>
              <a:t>merge sort</a:t>
            </a:r>
            <a:r>
              <a:rPr lang="en-US" sz="2000"/>
              <a:t> algorithm that requires </a:t>
            </a:r>
            <a:r>
              <a:rPr i="1" lang="en-US" sz="2000"/>
              <a:t>50 n log n</a:t>
            </a:r>
            <a:r>
              <a:rPr lang="en-US" sz="2000"/>
              <a:t>.  To sort the given input, A and B take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800" y="4547025"/>
            <a:ext cx="63246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000" y="5434175"/>
            <a:ext cx="6324601" cy="74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970000" y="4603575"/>
            <a:ext cx="8220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A)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970000" y="5434175"/>
            <a:ext cx="8220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B)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CLRS 1.2-2 Suppose we are comparing implementations of insertion sort and merge sort on the </a:t>
            </a:r>
            <a:r>
              <a:rPr b="1" lang="en-US"/>
              <a:t>same machine</a:t>
            </a:r>
            <a:r>
              <a:rPr lang="en-US"/>
              <a:t>.  For inputs of size n, </a:t>
            </a:r>
            <a:r>
              <a:rPr b="1" lang="en-US"/>
              <a:t>insertion sort</a:t>
            </a:r>
            <a:r>
              <a:rPr lang="en-US"/>
              <a:t> runs in </a:t>
            </a:r>
            <a:r>
              <a:rPr i="1" lang="en-US"/>
              <a:t>8n</a:t>
            </a:r>
            <a:r>
              <a:rPr baseline="30000" i="1" lang="en-US"/>
              <a:t>2</a:t>
            </a:r>
            <a:r>
              <a:rPr lang="en-US"/>
              <a:t>, while </a:t>
            </a:r>
            <a:r>
              <a:rPr b="1" lang="en-US"/>
              <a:t>merge sort</a:t>
            </a:r>
            <a:r>
              <a:rPr lang="en-US"/>
              <a:t> runs in </a:t>
            </a:r>
            <a:r>
              <a:rPr i="1" lang="en-US"/>
              <a:t>64 n log n</a:t>
            </a:r>
            <a:r>
              <a:rPr lang="en-US"/>
              <a:t> steps.  For which values of n does insertion sort beat merge sort?</a:t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28600" y="1295400"/>
            <a:ext cx="31758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CLRS 1.2-2 Suppose we are comparing implementations of insertion sort and merge sort on the </a:t>
            </a:r>
            <a:r>
              <a:rPr b="1" lang="en-US" sz="1800"/>
              <a:t>same machine</a:t>
            </a:r>
            <a:r>
              <a:rPr lang="en-US" sz="1800"/>
              <a:t>.  For inputs of size n, </a:t>
            </a:r>
            <a:r>
              <a:rPr b="1" lang="en-US" sz="1800"/>
              <a:t>insertion sort</a:t>
            </a:r>
            <a:r>
              <a:rPr lang="en-US" sz="1800"/>
              <a:t> runs in </a:t>
            </a:r>
            <a:r>
              <a:rPr i="1" lang="en-US" sz="1800"/>
              <a:t>8n</a:t>
            </a:r>
            <a:r>
              <a:rPr baseline="30000" i="1" lang="en-US" sz="1800"/>
              <a:t>2</a:t>
            </a:r>
            <a:r>
              <a:rPr lang="en-US" sz="1800"/>
              <a:t>, while </a:t>
            </a:r>
            <a:r>
              <a:rPr b="1" lang="en-US" sz="1800"/>
              <a:t>merge sort</a:t>
            </a:r>
            <a:r>
              <a:rPr lang="en-US" sz="1800"/>
              <a:t> runs in </a:t>
            </a:r>
            <a:r>
              <a:rPr i="1" lang="en-US" sz="1800"/>
              <a:t>64 n log n</a:t>
            </a:r>
            <a:r>
              <a:rPr lang="en-US" sz="1800"/>
              <a:t> steps.  For which values of n does insertion sort beat merge sort?</a:t>
            </a:r>
            <a:endParaRPr sz="1800"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3675825" y="1958050"/>
            <a:ext cx="5007000" cy="3535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aseline="30000" lang="en-US" sz="2400"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≤ 64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 log n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aseline="30000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≤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8 </a:t>
            </a:r>
            <a:r>
              <a:rPr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 log 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≤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8 </a:t>
            </a:r>
            <a:r>
              <a:rPr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 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- 8 </a:t>
            </a:r>
            <a:r>
              <a:rPr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 n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= 0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= 43.411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≤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43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sort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