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9144000"/>
  <p:notesSz cx="6858000" cy="9144000"/>
  <p:embeddedFontLs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OpenSans-regular.fntdata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079223000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07922300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7079223000_0_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79223000_0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07922300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7079223000_0_8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fa3a2e0c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fa3a2e0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6fa3a2e0c6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fa3a2e0c6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fa3a2e0c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6fa3a2e0c6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d14d2cda0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d14d2cd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7d14d2cda0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3e41278be_1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3e41278b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73e41278be_1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533400"/>
            <a:ext cx="800100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905000" y="2895600"/>
            <a:ext cx="53340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type="ctrTitle"/>
          </p:nvPr>
        </p:nvSpPr>
        <p:spPr>
          <a:xfrm>
            <a:off x="685800" y="1066800"/>
            <a:ext cx="7772400" cy="144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4000"/>
              <a:buFont typeface="Open Sans"/>
              <a:buNone/>
              <a:defRPr b="0" sz="40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" name="Google Shape;26;p2"/>
          <p:cNvSpPr txBox="1"/>
          <p:nvPr>
            <p:ph idx="2" type="subTitle"/>
          </p:nvPr>
        </p:nvSpPr>
        <p:spPr>
          <a:xfrm>
            <a:off x="1524000" y="4724400"/>
            <a:ext cx="60198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3" type="subTitle"/>
          </p:nvPr>
        </p:nvSpPr>
        <p:spPr>
          <a:xfrm>
            <a:off x="2133600" y="4038600"/>
            <a:ext cx="48768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 i="0" sz="4000" u="none" cap="none" strike="noStrike">
                <a:solidFill>
                  <a:srgbClr val="005EF6"/>
                </a:solidFill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82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 i="0" sz="3200" u="none" cap="none" strike="noStrike">
                <a:solidFill>
                  <a:schemeClr val="dk1"/>
                </a:solidFill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▪"/>
              <a:defRPr i="0" sz="2800" u="none" cap="none" strike="noStrike">
                <a:solidFill>
                  <a:schemeClr val="dk1"/>
                </a:solidFill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o"/>
              <a:defRPr i="0" sz="2400" u="none" cap="none" strike="noStrike">
                <a:solidFill>
                  <a:schemeClr val="dk1"/>
                </a:solidFill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  <a:defRPr i="0" sz="2000" u="none" cap="none" strike="noStrike">
                <a:solidFill>
                  <a:schemeClr val="dk1"/>
                </a:solidFill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i="0" sz="2000" u="none" cap="none" strike="noStrike">
                <a:solidFill>
                  <a:schemeClr val="dk1"/>
                </a:solidFill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1" name="Google Shape;71;p1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3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533400"/>
            <a:ext cx="800100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1905000" y="2895600"/>
            <a:ext cx="53340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type="ctrTitle"/>
          </p:nvPr>
        </p:nvSpPr>
        <p:spPr>
          <a:xfrm>
            <a:off x="685800" y="1066800"/>
            <a:ext cx="7772400" cy="144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4000"/>
              <a:buFont typeface="Open Sans"/>
              <a:buNone/>
              <a:defRPr b="0" sz="40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7" name="Google Shape;97;p16"/>
          <p:cNvSpPr txBox="1"/>
          <p:nvPr>
            <p:ph idx="2" type="subTitle"/>
          </p:nvPr>
        </p:nvSpPr>
        <p:spPr>
          <a:xfrm>
            <a:off x="1524000" y="4724400"/>
            <a:ext cx="60198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3" type="subTitle"/>
          </p:nvPr>
        </p:nvSpPr>
        <p:spPr>
          <a:xfrm>
            <a:off x="2133600" y="4038600"/>
            <a:ext cx="48768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0" y="304800"/>
            <a:ext cx="9144000" cy="99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Centered">
  <p:cSld name="TITLE_AND_BODY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0" y="304800"/>
            <a:ext cx="9144000" cy="99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/>
          <p:nvPr/>
        </p:nvSpPr>
        <p:spPr>
          <a:xfrm>
            <a:off x="0" y="304800"/>
            <a:ext cx="9144000" cy="99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Centered">
  <p:cSld name="TITLE_AND_BODY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0" y="304800"/>
            <a:ext cx="9144000" cy="99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0" y="304800"/>
            <a:ext cx="9144000" cy="99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228600" y="1447800"/>
            <a:ext cx="40599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4648200" y="1447800"/>
            <a:ext cx="40599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" name="Google Shape;45;p5"/>
          <p:cNvSpPr txBox="1"/>
          <p:nvPr>
            <p:ph idx="3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0" y="304800"/>
            <a:ext cx="9144000" cy="99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7"/>
          <p:cNvSpPr txBox="1"/>
          <p:nvPr>
            <p:ph idx="2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9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0"/>
            <a:ext cx="4572000" cy="3048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Structures and Algorithm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4572000" y="0"/>
            <a:ext cx="4572000" cy="304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5EF6"/>
                </a:solidFill>
              </a:rPr>
              <a:t>All-Pairs Shortest Paths</a:t>
            </a:r>
            <a:endParaRPr sz="1100">
              <a:solidFill>
                <a:srgbClr val="005EF6"/>
              </a:solidFill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0" y="6629400"/>
            <a:ext cx="3048000" cy="228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3048000" y="6629400"/>
            <a:ext cx="3048000" cy="228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6096000" y="6629400"/>
            <a:ext cx="3048000" cy="228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1"/>
          <p:cNvSpPr txBox="1"/>
          <p:nvPr/>
        </p:nvSpPr>
        <p:spPr>
          <a:xfrm>
            <a:off x="6172200" y="6629400"/>
            <a:ext cx="259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3048000" y="6629400"/>
            <a:ext cx="3048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Chaklam Silpasuwanchai</a:t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Google Shape;20;p1"/>
          <p:cNvSpPr txBox="1"/>
          <p:nvPr/>
        </p:nvSpPr>
        <p:spPr>
          <a:xfrm>
            <a:off x="0" y="6629400"/>
            <a:ext cx="3048000" cy="228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Asian Institute of Technology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" name="Google Shape;21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55975" y="5946400"/>
            <a:ext cx="545300" cy="545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3" name="Google Shape;83;p15"/>
          <p:cNvSpPr/>
          <p:nvPr/>
        </p:nvSpPr>
        <p:spPr>
          <a:xfrm>
            <a:off x="0" y="0"/>
            <a:ext cx="4572000" cy="3048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Structures and Algorithm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4572000" y="0"/>
            <a:ext cx="4572000" cy="304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5EF6"/>
                </a:solidFill>
              </a:rPr>
              <a:t>All-Pairs Shortest Paths</a:t>
            </a:r>
            <a:endParaRPr sz="1100">
              <a:solidFill>
                <a:srgbClr val="005EF6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0" y="6629400"/>
            <a:ext cx="3048000" cy="228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3048000" y="6629400"/>
            <a:ext cx="3048000" cy="228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6096000" y="6629400"/>
            <a:ext cx="3048000" cy="228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6172200" y="6629400"/>
            <a:ext cx="259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July 22, 2019</a:t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3048000" y="6629400"/>
            <a:ext cx="3048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Chaklam Silpasuwanchai</a:t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0" y="6629400"/>
            <a:ext cx="3048000" cy="228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Asian Institute of Technology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55975" y="5946400"/>
            <a:ext cx="545300" cy="545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cw.mit.edu/courses/electrical-engineering-and-computer-science/6-046j-design-and-analysis-of-algorithms-spring-2015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ctrTitle"/>
          </p:nvPr>
        </p:nvSpPr>
        <p:spPr>
          <a:xfrm>
            <a:off x="685800" y="1066800"/>
            <a:ext cx="7772400" cy="14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All-Pairs Shortest Paths</a:t>
            </a:r>
            <a:endParaRPr/>
          </a:p>
        </p:txBody>
      </p:sp>
      <p:sp>
        <p:nvSpPr>
          <p:cNvPr id="116" name="Google Shape;116;p19"/>
          <p:cNvSpPr txBox="1"/>
          <p:nvPr>
            <p:ph idx="1" type="subTitle"/>
          </p:nvPr>
        </p:nvSpPr>
        <p:spPr>
          <a:xfrm>
            <a:off x="1905000" y="2895600"/>
            <a:ext cx="53340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Chaklam Silpasuwanchai</a:t>
            </a:r>
            <a:endParaRPr/>
          </a:p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980000"/>
                </a:solidFill>
              </a:rPr>
              <a:t>‹#›</a:t>
            </a:fld>
            <a:endParaRPr>
              <a:solidFill>
                <a:srgbClr val="980000"/>
              </a:solidFill>
            </a:endParaRPr>
          </a:p>
        </p:txBody>
      </p:sp>
      <p:sp>
        <p:nvSpPr>
          <p:cNvPr id="118" name="Google Shape;118;p19"/>
          <p:cNvSpPr txBox="1"/>
          <p:nvPr>
            <p:ph idx="2" type="subTitle"/>
          </p:nvPr>
        </p:nvSpPr>
        <p:spPr>
          <a:xfrm>
            <a:off x="1524000" y="4724400"/>
            <a:ext cx="60198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idx="3" type="subTitle"/>
          </p:nvPr>
        </p:nvSpPr>
        <p:spPr>
          <a:xfrm>
            <a:off x="2133600" y="4038600"/>
            <a:ext cx="48768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Readings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highlight>
                  <a:schemeClr val="lt1"/>
                </a:highlight>
              </a:rPr>
              <a:t>Chapter 25</a:t>
            </a:r>
            <a:r>
              <a:rPr lang="en-US" sz="2400">
                <a:highlight>
                  <a:schemeClr val="lt1"/>
                </a:highlight>
              </a:rPr>
              <a:t>, </a:t>
            </a:r>
            <a:r>
              <a:rPr b="1" lang="en-US" sz="2400">
                <a:highlight>
                  <a:schemeClr val="lt1"/>
                </a:highlight>
              </a:rPr>
              <a:t>All-Pairs Shortest Paths</a:t>
            </a:r>
            <a:r>
              <a:rPr b="1" lang="en-US" sz="2400">
                <a:highlight>
                  <a:schemeClr val="lt1"/>
                </a:highlight>
              </a:rPr>
              <a:t>,</a:t>
            </a:r>
            <a:r>
              <a:rPr lang="en-US" sz="2400">
                <a:highlight>
                  <a:schemeClr val="lt1"/>
                </a:highlight>
              </a:rPr>
              <a:t> Cormen et al. (2009).  </a:t>
            </a:r>
            <a:r>
              <a:rPr b="1" lang="en-US" sz="2400">
                <a:highlight>
                  <a:schemeClr val="lt1"/>
                </a:highlight>
              </a:rPr>
              <a:t>Introduction to Algorithms</a:t>
            </a:r>
            <a:r>
              <a:rPr lang="en-US" sz="2400">
                <a:highlight>
                  <a:schemeClr val="lt1"/>
                </a:highlight>
              </a:rPr>
              <a:t>, Third Edition (3rd ed.). The MIT Press.</a:t>
            </a:r>
            <a:endParaRPr sz="2400"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highlight>
                  <a:schemeClr val="lt1"/>
                </a:highlight>
              </a:rPr>
              <a:t>Design and Analysis of Algorithms, MIT -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https://ocw.mit.edu/courses/electrical-engineering-and-computer-science/6-046j-design-and-analysis-of-algorithms-spring-2015/</a:t>
            </a:r>
            <a:endParaRPr sz="2400">
              <a:highlight>
                <a:schemeClr val="lt1"/>
              </a:highlight>
            </a:endParaRPr>
          </a:p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All-Pairs Shortest Paths (APSP)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>
                <a:highlight>
                  <a:schemeClr val="lt1"/>
                </a:highlight>
              </a:rPr>
              <a:t>Single-source shortest paths</a:t>
            </a:r>
            <a:endParaRPr sz="2200">
              <a:highlight>
                <a:schemeClr val="lt1"/>
              </a:highlight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>
                <a:highlight>
                  <a:schemeClr val="lt1"/>
                </a:highlight>
              </a:rPr>
              <a:t>given directed graph G = (V, E), vertex s ∈ V, edge weights w: E -&gt; ℝ</a:t>
            </a:r>
            <a:endParaRPr sz="2200">
              <a:highlight>
                <a:schemeClr val="lt1"/>
              </a:highlight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>
                <a:highlight>
                  <a:schemeClr val="lt1"/>
                </a:highlight>
              </a:rPr>
              <a:t>find 𝛿 (s, v) = shortest-path weight s -&gt; v for ∀ v ∈ V</a:t>
            </a:r>
            <a:endParaRPr sz="2200">
              <a:highlight>
                <a:schemeClr val="lt1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>
                <a:highlight>
                  <a:schemeClr val="lt1"/>
                </a:highlight>
              </a:rPr>
              <a:t>All-Pairs Shortest Paths</a:t>
            </a:r>
            <a:endParaRPr sz="2200">
              <a:highlight>
                <a:schemeClr val="lt1"/>
              </a:highlight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>
                <a:highlight>
                  <a:schemeClr val="lt1"/>
                </a:highlight>
              </a:rPr>
              <a:t>given G = (V, E, w)</a:t>
            </a:r>
            <a:endParaRPr sz="2200">
              <a:highlight>
                <a:schemeClr val="lt1"/>
              </a:highlight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>
                <a:highlight>
                  <a:schemeClr val="lt1"/>
                </a:highlight>
              </a:rPr>
              <a:t>find </a:t>
            </a:r>
            <a:r>
              <a:rPr lang="en-US" sz="2200">
                <a:highlight>
                  <a:schemeClr val="lt1"/>
                </a:highlight>
              </a:rPr>
              <a:t>𝛿 (u, v) for ∀ u, v ∈ V </a:t>
            </a:r>
            <a:endParaRPr sz="2200">
              <a:highlight>
                <a:schemeClr val="lt1"/>
              </a:highlight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>
                <a:highlight>
                  <a:schemeClr val="lt1"/>
                </a:highlight>
              </a:rPr>
              <a:t>Real-world shortest paths - often pre-computed</a:t>
            </a:r>
            <a:endParaRPr sz="2200">
              <a:highlight>
                <a:schemeClr val="lt1"/>
              </a:highlight>
            </a:endParaRPr>
          </a:p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1231725" y="5667875"/>
            <a:ext cx="66807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 simple way of solving all-pairs shortest paths is by running single source shortest path algorithm for each of V vertices in the graph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7925" y="4358675"/>
            <a:ext cx="6680551" cy="1304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Floyd-Warshall algorithm</a:t>
            </a:r>
            <a:endParaRPr/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60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Floyd-Warshall algorithm - runs in Θ(V</a:t>
            </a:r>
            <a:r>
              <a:rPr baseline="30000" lang="en-US" sz="2300"/>
              <a:t>3</a:t>
            </a:r>
            <a:r>
              <a:rPr lang="en-US" sz="2300"/>
              <a:t>)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Assume no negative-weight cycles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Dynamic programming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Considers the intermediate vertices of a shortest path, where an intermediate vertex of a simple path p = &lt;v</a:t>
            </a:r>
            <a:r>
              <a:rPr baseline="-25000" lang="en-US" sz="2300"/>
              <a:t>1</a:t>
            </a:r>
            <a:r>
              <a:rPr lang="en-US" sz="2300"/>
              <a:t>, v</a:t>
            </a:r>
            <a:r>
              <a:rPr baseline="-25000" lang="en-US" sz="2300"/>
              <a:t>2</a:t>
            </a:r>
            <a:r>
              <a:rPr lang="en-US" sz="2300"/>
              <a:t>, …., v</a:t>
            </a:r>
            <a:r>
              <a:rPr baseline="-25000" lang="en-US" sz="2300"/>
              <a:t>l</a:t>
            </a:r>
            <a:r>
              <a:rPr lang="en-US" sz="2300"/>
              <a:t>&gt; is any vertex of p other than v</a:t>
            </a:r>
            <a:r>
              <a:rPr baseline="-25000" lang="en-US" sz="2300"/>
              <a:t>1</a:t>
            </a:r>
            <a:r>
              <a:rPr lang="en-US" sz="2300"/>
              <a:t> or v</a:t>
            </a:r>
            <a:r>
              <a:rPr baseline="-25000" lang="en-US" sz="2300"/>
              <a:t>l, </a:t>
            </a:r>
            <a:r>
              <a:rPr lang="en-US" sz="2300"/>
              <a:t>that is, any vertex in the set {</a:t>
            </a:r>
            <a:r>
              <a:rPr lang="en-US" sz="2300"/>
              <a:t>v</a:t>
            </a:r>
            <a:r>
              <a:rPr baseline="-25000" lang="en-US" sz="2300"/>
              <a:t>2</a:t>
            </a:r>
            <a:r>
              <a:rPr lang="en-US" sz="2300"/>
              <a:t>, v</a:t>
            </a:r>
            <a:r>
              <a:rPr baseline="-25000" lang="en-US" sz="2300"/>
              <a:t>3</a:t>
            </a:r>
            <a:r>
              <a:rPr lang="en-US" sz="2300"/>
              <a:t>, …., v</a:t>
            </a:r>
            <a:r>
              <a:rPr baseline="-25000" lang="en-US" sz="2300"/>
              <a:t>l-1</a:t>
            </a:r>
            <a:r>
              <a:rPr lang="en-US" sz="2300"/>
              <a:t>}.  Let d</a:t>
            </a:r>
            <a:r>
              <a:rPr baseline="-25000" lang="en-US" sz="2300"/>
              <a:t>ij</a:t>
            </a:r>
            <a:r>
              <a:rPr lang="en-US" sz="2300"/>
              <a:t>(k) be the weight of the shortest path from vertex i to j from which all intermediate vertices are in the set {1, 2, ….k}, then d</a:t>
            </a:r>
            <a:r>
              <a:rPr baseline="-25000" lang="en-US" sz="2300"/>
              <a:t>ij</a:t>
            </a:r>
            <a:r>
              <a:rPr lang="en-US" sz="2300"/>
              <a:t>(k) is</a:t>
            </a:r>
            <a:endParaRPr sz="2300"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100" y="4981563"/>
            <a:ext cx="6581775" cy="1114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Floyd-Warshall algorithm</a:t>
            </a:r>
            <a:endParaRPr sz="2700"/>
          </a:p>
        </p:txBody>
      </p:sp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7800"/>
            <a:ext cx="4082725" cy="2085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925" y="3686175"/>
            <a:ext cx="3407670" cy="27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Floyd-Warshall algorithm</a:t>
            </a:r>
            <a:endParaRPr sz="2700"/>
          </a:p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7800"/>
            <a:ext cx="4082725" cy="2085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2625" y="508075"/>
            <a:ext cx="4618975" cy="5946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mer / Cambridg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eamer / Cambridg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