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6858000" cx="9144000"/>
  <p:notesSz cx="6858000" cy="9144000"/>
  <p:embeddedFontLs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1A29D5-4006-47E0-8ACB-C2C641268718}">
  <a:tblStyle styleId="{7A1A29D5-4006-47E0-8ACB-C2C641268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OpenSans-bold.fntdata"/><Relationship Id="rId21" Type="http://schemas.openxmlformats.org/officeDocument/2006/relationships/slide" Target="slides/slide14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7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79223000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792230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079223000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e8932618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e893261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0e8932618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0e8932618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0e89326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40e8932618_0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e8932618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0e893261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40e8932618_0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e8932618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0e893261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0e8932618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0e8932618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0e893261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40e8932618_0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0e8932618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0e893261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40e8932618_0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0e8932618_0_2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0e893261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0e8932618_0_2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03df832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03df83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4103df832b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103df832b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103df83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4103df832b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03df832b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103df83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4103df832b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79223000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7922300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079223000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103df832b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103df832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103df832b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f3dfa5af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f3dfa5a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f3dfa5afa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f3dfa5afa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f3dfa5a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f3dfa5afa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f3dfa5afa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f3dfa5af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f3dfa5afa_0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f3dfa5afa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f3dfa5af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f3dfa5afa_0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f3dfa5afa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f3dfa5af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f3dfa5afa_0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f3dfa5afa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f3dfa5af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f3dfa5afa_0_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f3dfa5afa_0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f3dfa5af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f3dfa5afa_0_2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f3dfa5afa_0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f3dfa5af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f3dfa5afa_0_2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f3dfa5afa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f3dfa5af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f3dfa5afa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79223000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792230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079223000_0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f3dfa5afa_0_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f3dfa5af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f3dfa5afa_0_2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f3dfa5afa_0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f3dfa5af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f3dfa5afa_0_2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f3dfa5afa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f3dfa5af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f3dfa5afa_0_3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f3dfa5afa_0_3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f3dfa5af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f3dfa5afa_0_3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f3dfa5afa_0_3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f3dfa5afa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3f3dfa5afa_0_3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a222fe8f0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a222fe8f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5a222fe8f0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e893261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e8932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0e893261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79223000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7922300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079223000_0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79223000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7922300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079223000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79223000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7922300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079223000_0_1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e8932618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e89326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40e8932618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e8932618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e893261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0e8932618_0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6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286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6482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Structures and Algorithm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Greedy Algorithms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Structures and Algorithm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Algorithm Analysis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July 22, 2019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ce.uwaterloo.ca/~dwharder/aad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Chaklam Silpasuwanchai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0000"/>
                </a:solidFill>
              </a:rPr>
              <a:t>‹#›</a:t>
            </a:fld>
            <a:endParaRPr>
              <a:solidFill>
                <a:srgbClr val="980000"/>
              </a:solidFill>
            </a:endParaRPr>
          </a:p>
        </p:txBody>
      </p:sp>
      <p:sp>
        <p:nvSpPr>
          <p:cNvPr id="118" name="Google Shape;118;p19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Sudoku w/ greedy?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2057567"/>
            <a:ext cx="421005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0" y="1381075"/>
            <a:ext cx="9144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Neither 1 nor 2 fits into the first empty square, so we fill it with 3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Sudoku w/ greedy?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25" y="1295400"/>
            <a:ext cx="9144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The second empty square may be filled with 1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675" y="1940725"/>
            <a:ext cx="4158650" cy="4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Sudoku w/ greedy?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5" y="1295400"/>
            <a:ext cx="9144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And the 3</a:t>
            </a:r>
            <a:r>
              <a:rPr baseline="30000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empty square may be filled with 4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175" y="1958400"/>
            <a:ext cx="4254700" cy="4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Sudoku w/ greedy?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25" y="1295400"/>
            <a:ext cx="9144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At this point, we try to fill in the 4</a:t>
            </a:r>
            <a:r>
              <a:rPr baseline="30000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empty square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350" y="2211100"/>
            <a:ext cx="3920125" cy="39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Sudoku w/ greedy?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1191000" y="1075750"/>
            <a:ext cx="79530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Unfortunately, all nine numbers 1 – 9 already appear in such a way to block it from appearing in that square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575" y="2237625"/>
            <a:ext cx="4132850" cy="41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Traveling salesman w/ greedy?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441825" y="1498375"/>
            <a:ext cx="8702100" cy="4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-US" sz="24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travelling salesman problem </a:t>
            </a:r>
            <a:r>
              <a:rPr lang="en-US" sz="24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-US" sz="24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TSP</a:t>
            </a:r>
            <a:r>
              <a:rPr lang="en-US" sz="24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) asks the following question: "Given a list of cities and the distances between each pair of cities, what is the shortest possible route that visits each city and returns to the origin city?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i="1" lang="en-US" sz="2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nearest neighbor</a:t>
            </a:r>
            <a:r>
              <a:rPr b="1" lang="en-US" sz="2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algorithm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greedy: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Choose one node as starting node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 to the closest unvisited node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 to the starting node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algorithm does not always yield optimal results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Traveling salesman w/ greedy?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213225" y="1269775"/>
            <a:ext cx="8702100" cy="4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Greedy method: A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-&gt;B-&gt;C-&gt;D-&gt;A = 60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the optimal is: A-&gt;B-&gt;D-&gt;C-&gt;A = 52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1676000" y="3717200"/>
            <a:ext cx="1231500" cy="12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</a:t>
            </a:r>
            <a:endParaRPr sz="3000"/>
          </a:p>
        </p:txBody>
      </p:sp>
      <p:sp>
        <p:nvSpPr>
          <p:cNvPr id="249" name="Google Shape;249;p34"/>
          <p:cNvSpPr/>
          <p:nvPr/>
        </p:nvSpPr>
        <p:spPr>
          <a:xfrm>
            <a:off x="5436975" y="3717200"/>
            <a:ext cx="1231500" cy="12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endParaRPr sz="3000"/>
          </a:p>
        </p:txBody>
      </p:sp>
      <p:sp>
        <p:nvSpPr>
          <p:cNvPr id="250" name="Google Shape;250;p34"/>
          <p:cNvSpPr/>
          <p:nvPr/>
        </p:nvSpPr>
        <p:spPr>
          <a:xfrm>
            <a:off x="3547950" y="5079475"/>
            <a:ext cx="1231500" cy="12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</a:t>
            </a:r>
            <a:endParaRPr sz="3000"/>
          </a:p>
        </p:txBody>
      </p:sp>
      <p:sp>
        <p:nvSpPr>
          <p:cNvPr id="251" name="Google Shape;251;p34"/>
          <p:cNvSpPr/>
          <p:nvPr/>
        </p:nvSpPr>
        <p:spPr>
          <a:xfrm>
            <a:off x="3547938" y="2290800"/>
            <a:ext cx="1231500" cy="12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</a:t>
            </a:r>
            <a:endParaRPr sz="3000"/>
          </a:p>
        </p:txBody>
      </p:sp>
      <p:cxnSp>
        <p:nvCxnSpPr>
          <p:cNvPr id="252" name="Google Shape;252;p34"/>
          <p:cNvCxnSpPr>
            <a:stCxn id="248" idx="0"/>
            <a:endCxn id="251" idx="2"/>
          </p:cNvCxnSpPr>
          <p:nvPr/>
        </p:nvCxnSpPr>
        <p:spPr>
          <a:xfrm flipH="1" rot="10800000">
            <a:off x="2291750" y="2897900"/>
            <a:ext cx="1256100" cy="8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4"/>
          <p:cNvCxnSpPr>
            <a:stCxn id="248" idx="6"/>
            <a:endCxn id="249" idx="2"/>
          </p:cNvCxnSpPr>
          <p:nvPr/>
        </p:nvCxnSpPr>
        <p:spPr>
          <a:xfrm>
            <a:off x="2907500" y="4324400"/>
            <a:ext cx="2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4"/>
          <p:cNvCxnSpPr>
            <a:stCxn id="251" idx="6"/>
            <a:endCxn id="249" idx="0"/>
          </p:cNvCxnSpPr>
          <p:nvPr/>
        </p:nvCxnSpPr>
        <p:spPr>
          <a:xfrm>
            <a:off x="4779438" y="2898000"/>
            <a:ext cx="1273200" cy="8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4"/>
          <p:cNvCxnSpPr>
            <a:stCxn id="251" idx="4"/>
            <a:endCxn id="250" idx="0"/>
          </p:cNvCxnSpPr>
          <p:nvPr/>
        </p:nvCxnSpPr>
        <p:spPr>
          <a:xfrm>
            <a:off x="4163688" y="3505200"/>
            <a:ext cx="0" cy="15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4"/>
          <p:cNvCxnSpPr>
            <a:stCxn id="248" idx="5"/>
            <a:endCxn id="250" idx="2"/>
          </p:cNvCxnSpPr>
          <p:nvPr/>
        </p:nvCxnSpPr>
        <p:spPr>
          <a:xfrm>
            <a:off x="2727151" y="4753755"/>
            <a:ext cx="820800" cy="9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4"/>
          <p:cNvCxnSpPr>
            <a:stCxn id="250" idx="6"/>
            <a:endCxn id="249" idx="3"/>
          </p:cNvCxnSpPr>
          <p:nvPr/>
        </p:nvCxnSpPr>
        <p:spPr>
          <a:xfrm flipH="1" rot="10800000">
            <a:off x="4779450" y="4753675"/>
            <a:ext cx="837900" cy="9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4"/>
          <p:cNvSpPr txBox="1"/>
          <p:nvPr/>
        </p:nvSpPr>
        <p:spPr>
          <a:xfrm>
            <a:off x="2961725" y="4026825"/>
            <a:ext cx="749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10</a:t>
            </a:r>
            <a:endParaRPr b="1" sz="2500"/>
          </a:p>
        </p:txBody>
      </p:sp>
      <p:sp>
        <p:nvSpPr>
          <p:cNvPr id="259" name="Google Shape;259;p34"/>
          <p:cNvSpPr txBox="1"/>
          <p:nvPr/>
        </p:nvSpPr>
        <p:spPr>
          <a:xfrm>
            <a:off x="3959425" y="3505200"/>
            <a:ext cx="749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24</a:t>
            </a:r>
            <a:endParaRPr b="1" sz="2500"/>
          </a:p>
        </p:txBody>
      </p:sp>
      <p:sp>
        <p:nvSpPr>
          <p:cNvPr id="260" name="Google Shape;260;p34"/>
          <p:cNvSpPr txBox="1"/>
          <p:nvPr/>
        </p:nvSpPr>
        <p:spPr>
          <a:xfrm>
            <a:off x="2401600" y="2894963"/>
            <a:ext cx="749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13</a:t>
            </a:r>
            <a:endParaRPr b="1" sz="2500"/>
          </a:p>
        </p:txBody>
      </p:sp>
      <p:sp>
        <p:nvSpPr>
          <p:cNvPr id="261" name="Google Shape;261;p34"/>
          <p:cNvSpPr txBox="1"/>
          <p:nvPr/>
        </p:nvSpPr>
        <p:spPr>
          <a:xfrm>
            <a:off x="2545100" y="5158663"/>
            <a:ext cx="749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13</a:t>
            </a:r>
            <a:endParaRPr b="1" sz="2500"/>
          </a:p>
        </p:txBody>
      </p:sp>
      <p:sp>
        <p:nvSpPr>
          <p:cNvPr id="262" name="Google Shape;262;p34"/>
          <p:cNvSpPr txBox="1"/>
          <p:nvPr/>
        </p:nvSpPr>
        <p:spPr>
          <a:xfrm>
            <a:off x="5032900" y="5182213"/>
            <a:ext cx="749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13</a:t>
            </a:r>
            <a:endParaRPr b="1" sz="2500"/>
          </a:p>
        </p:txBody>
      </p:sp>
      <p:sp>
        <p:nvSpPr>
          <p:cNvPr id="263" name="Google Shape;263;p34"/>
          <p:cNvSpPr txBox="1"/>
          <p:nvPr/>
        </p:nvSpPr>
        <p:spPr>
          <a:xfrm>
            <a:off x="5176400" y="2894913"/>
            <a:ext cx="749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13</a:t>
            </a:r>
            <a:endParaRPr b="1"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6625"/>
            <a:ext cx="4093300" cy="3544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Knapsack problem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311700" y="1536625"/>
            <a:ext cx="426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Given a set of items, each with a weight and a value, determine the number of each item to include in a collection so that the 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total weight is less than or equal to a given limit and the total value is as large as possible</a:t>
            </a:r>
            <a:endParaRPr b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use greedy method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3629400" y="3429000"/>
            <a:ext cx="1756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Open Sans"/>
                <a:ea typeface="Open Sans"/>
                <a:cs typeface="Open Sans"/>
                <a:sym typeface="Open Sans"/>
              </a:rPr>
              <a:t>n = 7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Open Sans"/>
                <a:ea typeface="Open Sans"/>
                <a:cs typeface="Open Sans"/>
                <a:sym typeface="Open Sans"/>
              </a:rPr>
              <a:t>m = 15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953100" y="4638950"/>
            <a:ext cx="71088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●"/>
            </a:pPr>
            <a:r>
              <a:rPr lang="en-US" sz="2700">
                <a:latin typeface="Open Sans"/>
                <a:ea typeface="Open Sans"/>
                <a:cs typeface="Open Sans"/>
                <a:sym typeface="Open Sans"/>
              </a:rPr>
              <a:t>How to maximize bag value with limited weight of 15?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●"/>
            </a:pPr>
            <a:r>
              <a:rPr lang="en-US" sz="2700">
                <a:latin typeface="Open Sans"/>
                <a:ea typeface="Open Sans"/>
                <a:cs typeface="Open Sans"/>
                <a:sym typeface="Open Sans"/>
              </a:rPr>
              <a:t>We may use best value per weight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2" name="Google Shape;282;p36"/>
          <p:cNvGraphicFramePr/>
          <p:nvPr/>
        </p:nvGraphicFramePr>
        <p:xfrm>
          <a:off x="707300" y="168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1295025"/>
                <a:gridCol w="901650"/>
                <a:gridCol w="952975"/>
                <a:gridCol w="867450"/>
                <a:gridCol w="1004275"/>
                <a:gridCol w="1004275"/>
                <a:gridCol w="1004275"/>
                <a:gridCol w="1004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</a:t>
                      </a:r>
                      <a:endParaRPr b="1"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</a:t>
                      </a:r>
                      <a:endParaRPr b="1"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Weight</a:t>
                      </a:r>
                      <a:endParaRPr b="1"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9" name="Google Shape;289;p37"/>
          <p:cNvGraphicFramePr/>
          <p:nvPr/>
        </p:nvGraphicFramePr>
        <p:xfrm>
          <a:off x="637300" y="161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1295025"/>
                <a:gridCol w="901650"/>
                <a:gridCol w="952975"/>
                <a:gridCol w="867450"/>
                <a:gridCol w="1004275"/>
                <a:gridCol w="1004275"/>
                <a:gridCol w="1004275"/>
                <a:gridCol w="1004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Object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Value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18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Weight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Value/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Weight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1.66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How much?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2/3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37"/>
          <p:cNvSpPr txBox="1"/>
          <p:nvPr/>
        </p:nvSpPr>
        <p:spPr>
          <a:xfrm>
            <a:off x="554850" y="4820898"/>
            <a:ext cx="80343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Now, simply takes the biggest one in order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Value = Obj 5 (6) + Obj 1 (10) + Obj 6 (18) + Obj 3 (15) + Obj 7  (3)  + Obj 2 (⅔ * 5)  = 55.33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Weights = Obj 5 (1) + Obj 1 (2) + Obj 6 (4) + Obj 3 (5) + Obj 7 (1) + Obj 2 (2) = 15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Fractional Knapsack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highlight>
                  <a:schemeClr val="lt1"/>
                </a:highlight>
              </a:rPr>
              <a:t>Chapter 16</a:t>
            </a:r>
            <a:r>
              <a:rPr lang="en-US" sz="2400">
                <a:highlight>
                  <a:schemeClr val="lt1"/>
                </a:highlight>
              </a:rPr>
              <a:t>, </a:t>
            </a:r>
            <a:r>
              <a:rPr b="1" lang="en-US" sz="2400">
                <a:highlight>
                  <a:schemeClr val="lt1"/>
                </a:highlight>
              </a:rPr>
              <a:t>Greedy Algorithms</a:t>
            </a:r>
            <a:r>
              <a:rPr b="1" lang="en-US" sz="2400">
                <a:highlight>
                  <a:schemeClr val="lt1"/>
                </a:highlight>
              </a:rPr>
              <a:t>,</a:t>
            </a:r>
            <a:r>
              <a:rPr lang="en-US" sz="2400">
                <a:highlight>
                  <a:schemeClr val="lt1"/>
                </a:highlight>
              </a:rPr>
              <a:t> Cormen et al. (2009).  </a:t>
            </a:r>
            <a:r>
              <a:rPr b="1" lang="en-US" sz="2400">
                <a:highlight>
                  <a:schemeClr val="lt1"/>
                </a:highlight>
              </a:rPr>
              <a:t>Introduction to Algorithms</a:t>
            </a:r>
            <a:r>
              <a:rPr lang="en-US" sz="2400">
                <a:highlight>
                  <a:schemeClr val="lt1"/>
                </a:highlight>
              </a:rPr>
              <a:t>, Third Edition (3rd ed.). The MIT Press.</a:t>
            </a:r>
            <a:endParaRPr sz="2400"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Douglas Wilhelm Harder, Waterloo University -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https://ece.uwaterloo.ca/~dwharder/aads/</a:t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</a:t>
            </a:r>
            <a:endParaRPr/>
          </a:p>
        </p:txBody>
      </p:sp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To apply greedy algorithm, we have to assume “fractional” knapsack problem. 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That is, each item can be subdivided, e.g., potatoes, vegetables.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If we are interested in 0/1 knapsack problem, we have to look at dynamic programming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Huffman Coding Problem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257950" y="2172650"/>
            <a:ext cx="8345100" cy="27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Given any data, how to compress it?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Compression has many obvious benefits, reducing the cost of transmission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909825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15" name="Google Shape;315;p40"/>
          <p:cNvSpPr txBox="1"/>
          <p:nvPr>
            <p:ph type="title"/>
          </p:nvPr>
        </p:nvSpPr>
        <p:spPr>
          <a:xfrm>
            <a:off x="500550" y="2835625"/>
            <a:ext cx="8520600" cy="30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First, let’s see what is the cost of transmission without compression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Length = 20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Message has to be send using ASCII code (8-bit)</a:t>
            </a:r>
            <a:endParaRPr sz="2600">
              <a:solidFill>
                <a:srgbClr val="000000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b="0" lang="en-US" sz="2600">
                <a:solidFill>
                  <a:srgbClr val="000000"/>
                </a:solidFill>
              </a:rPr>
              <a:t>For example A = 65 which is 01000001</a:t>
            </a:r>
            <a:endParaRPr b="0"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So the total is 160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Can be compress this further?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316" name="Google Shape;316;p4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6333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24" name="Google Shape;324;p41"/>
          <p:cNvGraphicFramePr/>
          <p:nvPr/>
        </p:nvGraphicFramePr>
        <p:xfrm>
          <a:off x="864750" y="253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Character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Count/frequency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4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approach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311700" y="16333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33" name="Google Shape;333;p42"/>
          <p:cNvGraphicFramePr/>
          <p:nvPr/>
        </p:nvGraphicFramePr>
        <p:xfrm>
          <a:off x="864750" y="25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Character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Count/frequency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000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001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4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approach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311700" y="16333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42" name="Google Shape;342;p43"/>
          <p:cNvGraphicFramePr/>
          <p:nvPr/>
        </p:nvGraphicFramePr>
        <p:xfrm>
          <a:off x="864750" y="25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Character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Count/frequency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000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001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43" name="Google Shape;343;p43"/>
          <p:cNvSpPr txBox="1"/>
          <p:nvPr>
            <p:ph type="title"/>
          </p:nvPr>
        </p:nvSpPr>
        <p:spPr>
          <a:xfrm>
            <a:off x="414550" y="5942100"/>
            <a:ext cx="85206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</a:rPr>
              <a:t>Using this way, I need only 20 x 3 = 60 bits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approach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But now the problem is….</a:t>
            </a:r>
            <a:endParaRPr sz="2400"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/>
              <a:t>If I send the file, how the receiver know my code?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/>
              <a:t>Also, how can I, the sender, remember my code?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/>
              <a:t>Yes, I need to maintain a reference table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/>
              <a:t>How big is this table?</a:t>
            </a:r>
            <a:endParaRPr sz="2400"/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Has two columns (characters and code)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4" marL="22860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/>
              <a:t>characters (5 characters x 8 bits)  + code (5 characters x 3 bits) = 55</a:t>
            </a:r>
            <a:endParaRPr sz="2400"/>
          </a:p>
          <a:p>
            <a:pPr indent="-381000" lvl="4" marL="22860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So now the total size of the message is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5" marL="2743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/>
              <a:t>60 bits + 55 bits = 115 bits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Now….the question is, can we further optimize the coding process so the size is smaller?</a:t>
            </a:r>
            <a:endParaRPr/>
          </a:p>
        </p:txBody>
      </p:sp>
      <p:sp>
        <p:nvSpPr>
          <p:cNvPr id="352" name="Google Shape;352;p4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approach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5"/>
          <p:cNvSpPr txBox="1"/>
          <p:nvPr>
            <p:ph idx="4294967295" type="body"/>
          </p:nvPr>
        </p:nvSpPr>
        <p:spPr>
          <a:xfrm>
            <a:off x="311700" y="8050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5526075" y="28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37550"/>
                <a:gridCol w="935025"/>
                <a:gridCol w="104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920000" y="49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19275"/>
                <a:gridCol w="819275"/>
                <a:gridCol w="819275"/>
                <a:gridCol w="819275"/>
                <a:gridCol w="81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45"/>
          <p:cNvSpPr txBox="1"/>
          <p:nvPr/>
        </p:nvSpPr>
        <p:spPr>
          <a:xfrm>
            <a:off x="714725" y="16174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Step 1: Arrange char in increasing order of freq.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0" y="311725"/>
            <a:ext cx="9144000" cy="54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Huffman Coding</a:t>
            </a:r>
            <a:endParaRPr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46"/>
          <p:cNvSpPr txBox="1"/>
          <p:nvPr>
            <p:ph idx="4294967295" type="body"/>
          </p:nvPr>
        </p:nvSpPr>
        <p:spPr>
          <a:xfrm>
            <a:off x="311700" y="8050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5526075" y="28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37550"/>
                <a:gridCol w="935025"/>
                <a:gridCol w="104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920000" y="49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19275"/>
                <a:gridCol w="819275"/>
                <a:gridCol w="819275"/>
                <a:gridCol w="819275"/>
                <a:gridCol w="81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3" name="Google Shape;373;p46"/>
          <p:cNvSpPr txBox="1"/>
          <p:nvPr/>
        </p:nvSpPr>
        <p:spPr>
          <a:xfrm>
            <a:off x="714725" y="16174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Step 2: Choose two smallest and merge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374" name="Google Shape;374;p46"/>
          <p:cNvCxnSpPr/>
          <p:nvPr/>
        </p:nvCxnSpPr>
        <p:spPr>
          <a:xfrm flipH="1" rot="10800000">
            <a:off x="126692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46"/>
          <p:cNvCxnSpPr/>
          <p:nvPr/>
        </p:nvCxnSpPr>
        <p:spPr>
          <a:xfrm rot="10800000">
            <a:off x="173800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6"/>
          <p:cNvSpPr txBox="1"/>
          <p:nvPr/>
        </p:nvSpPr>
        <p:spPr>
          <a:xfrm>
            <a:off x="1450600" y="3600150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</p:txBody>
      </p:sp>
      <p:sp>
        <p:nvSpPr>
          <p:cNvPr id="377" name="Google Shape;377;p46"/>
          <p:cNvSpPr txBox="1"/>
          <p:nvPr/>
        </p:nvSpPr>
        <p:spPr>
          <a:xfrm>
            <a:off x="0" y="311725"/>
            <a:ext cx="9144000" cy="54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Huffman Coding</a:t>
            </a:r>
            <a:endParaRPr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47"/>
          <p:cNvSpPr txBox="1"/>
          <p:nvPr>
            <p:ph idx="4294967295" type="body"/>
          </p:nvPr>
        </p:nvSpPr>
        <p:spPr>
          <a:xfrm>
            <a:off x="311700" y="8050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85" name="Google Shape;385;p47"/>
          <p:cNvGraphicFramePr/>
          <p:nvPr/>
        </p:nvGraphicFramePr>
        <p:xfrm>
          <a:off x="5526075" y="28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37550"/>
                <a:gridCol w="935025"/>
                <a:gridCol w="104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6" name="Google Shape;386;p47"/>
          <p:cNvGraphicFramePr/>
          <p:nvPr/>
        </p:nvGraphicFramePr>
        <p:xfrm>
          <a:off x="920000" y="49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19275"/>
                <a:gridCol w="819275"/>
                <a:gridCol w="819275"/>
                <a:gridCol w="819275"/>
                <a:gridCol w="81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" name="Google Shape;387;p47"/>
          <p:cNvSpPr txBox="1"/>
          <p:nvPr/>
        </p:nvSpPr>
        <p:spPr>
          <a:xfrm>
            <a:off x="714725" y="16174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Repeat 2 until all done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388" name="Google Shape;388;p47"/>
          <p:cNvCxnSpPr/>
          <p:nvPr/>
        </p:nvCxnSpPr>
        <p:spPr>
          <a:xfrm flipH="1" rot="10800000">
            <a:off x="126692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7"/>
          <p:cNvCxnSpPr/>
          <p:nvPr/>
        </p:nvCxnSpPr>
        <p:spPr>
          <a:xfrm rot="10800000">
            <a:off x="173800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7"/>
          <p:cNvSpPr txBox="1"/>
          <p:nvPr/>
        </p:nvSpPr>
        <p:spPr>
          <a:xfrm>
            <a:off x="1450600" y="3600150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</p:txBody>
      </p:sp>
      <p:cxnSp>
        <p:nvCxnSpPr>
          <p:cNvPr id="391" name="Google Shape;391;p47"/>
          <p:cNvCxnSpPr/>
          <p:nvPr/>
        </p:nvCxnSpPr>
        <p:spPr>
          <a:xfrm rot="10800000">
            <a:off x="2371350" y="3322900"/>
            <a:ext cx="560700" cy="16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7"/>
          <p:cNvCxnSpPr/>
          <p:nvPr/>
        </p:nvCxnSpPr>
        <p:spPr>
          <a:xfrm flipH="1" rot="10800000">
            <a:off x="1738000" y="3257838"/>
            <a:ext cx="276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47"/>
          <p:cNvSpPr txBox="1"/>
          <p:nvPr/>
        </p:nvSpPr>
        <p:spPr>
          <a:xfrm>
            <a:off x="2014000" y="2839675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9</a:t>
            </a:r>
            <a:endParaRPr sz="2400"/>
          </a:p>
        </p:txBody>
      </p:sp>
      <p:sp>
        <p:nvSpPr>
          <p:cNvPr id="394" name="Google Shape;394;p47"/>
          <p:cNvSpPr txBox="1"/>
          <p:nvPr/>
        </p:nvSpPr>
        <p:spPr>
          <a:xfrm>
            <a:off x="0" y="311725"/>
            <a:ext cx="9144000" cy="54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Huffman Coding</a:t>
            </a:r>
            <a:endParaRPr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highlight>
                  <a:schemeClr val="lt1"/>
                </a:highlight>
              </a:rPr>
              <a:t>Introduction to Greedy Algorithms</a:t>
            </a:r>
            <a:endParaRPr sz="3000">
              <a:highlight>
                <a:schemeClr val="lt1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highlight>
                  <a:schemeClr val="lt1"/>
                </a:highlight>
              </a:rPr>
              <a:t>Fractional Knapsack problem</a:t>
            </a:r>
            <a:endParaRPr sz="3000">
              <a:highlight>
                <a:schemeClr val="lt1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highlight>
                  <a:schemeClr val="lt1"/>
                </a:highlight>
              </a:rPr>
              <a:t>Huffman coding</a:t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48"/>
          <p:cNvSpPr txBox="1"/>
          <p:nvPr>
            <p:ph idx="4294967295" type="body"/>
          </p:nvPr>
        </p:nvSpPr>
        <p:spPr>
          <a:xfrm>
            <a:off x="311700" y="8050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02" name="Google Shape;402;p48"/>
          <p:cNvGraphicFramePr/>
          <p:nvPr/>
        </p:nvGraphicFramePr>
        <p:xfrm>
          <a:off x="5526075" y="28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37550"/>
                <a:gridCol w="935025"/>
                <a:gridCol w="104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3" name="Google Shape;403;p48"/>
          <p:cNvGraphicFramePr/>
          <p:nvPr/>
        </p:nvGraphicFramePr>
        <p:xfrm>
          <a:off x="920000" y="49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19275"/>
                <a:gridCol w="819275"/>
                <a:gridCol w="819275"/>
                <a:gridCol w="819275"/>
                <a:gridCol w="81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4" name="Google Shape;404;p48"/>
          <p:cNvSpPr txBox="1"/>
          <p:nvPr/>
        </p:nvSpPr>
        <p:spPr>
          <a:xfrm>
            <a:off x="714725" y="16174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Repeat 2 until all done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405" name="Google Shape;405;p48"/>
          <p:cNvCxnSpPr/>
          <p:nvPr/>
        </p:nvCxnSpPr>
        <p:spPr>
          <a:xfrm flipH="1" rot="10800000">
            <a:off x="126692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48"/>
          <p:cNvCxnSpPr/>
          <p:nvPr/>
        </p:nvCxnSpPr>
        <p:spPr>
          <a:xfrm rot="10800000">
            <a:off x="173800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48"/>
          <p:cNvSpPr txBox="1"/>
          <p:nvPr/>
        </p:nvSpPr>
        <p:spPr>
          <a:xfrm>
            <a:off x="1450600" y="3600150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</p:txBody>
      </p:sp>
      <p:cxnSp>
        <p:nvCxnSpPr>
          <p:cNvPr id="408" name="Google Shape;408;p48"/>
          <p:cNvCxnSpPr/>
          <p:nvPr/>
        </p:nvCxnSpPr>
        <p:spPr>
          <a:xfrm rot="10800000">
            <a:off x="2371350" y="3322900"/>
            <a:ext cx="560700" cy="16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8"/>
          <p:cNvCxnSpPr/>
          <p:nvPr/>
        </p:nvCxnSpPr>
        <p:spPr>
          <a:xfrm flipH="1" rot="10800000">
            <a:off x="1738000" y="3257838"/>
            <a:ext cx="276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48"/>
          <p:cNvSpPr txBox="1"/>
          <p:nvPr/>
        </p:nvSpPr>
        <p:spPr>
          <a:xfrm>
            <a:off x="2014000" y="2839675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9</a:t>
            </a:r>
            <a:endParaRPr sz="2400"/>
          </a:p>
        </p:txBody>
      </p:sp>
      <p:cxnSp>
        <p:nvCxnSpPr>
          <p:cNvPr id="411" name="Google Shape;411;p48"/>
          <p:cNvCxnSpPr/>
          <p:nvPr/>
        </p:nvCxnSpPr>
        <p:spPr>
          <a:xfrm flipH="1" rot="10800000">
            <a:off x="376047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8"/>
          <p:cNvCxnSpPr/>
          <p:nvPr/>
        </p:nvCxnSpPr>
        <p:spPr>
          <a:xfrm rot="10800000">
            <a:off x="423155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8"/>
          <p:cNvSpPr txBox="1"/>
          <p:nvPr/>
        </p:nvSpPr>
        <p:spPr>
          <a:xfrm>
            <a:off x="3893075" y="3600150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11</a:t>
            </a:r>
            <a:endParaRPr sz="2400"/>
          </a:p>
        </p:txBody>
      </p:sp>
      <p:sp>
        <p:nvSpPr>
          <p:cNvPr id="414" name="Google Shape;414;p48"/>
          <p:cNvSpPr txBox="1"/>
          <p:nvPr/>
        </p:nvSpPr>
        <p:spPr>
          <a:xfrm>
            <a:off x="0" y="311725"/>
            <a:ext cx="9144000" cy="54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Huffman Coding</a:t>
            </a:r>
            <a:endParaRPr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49"/>
          <p:cNvSpPr txBox="1"/>
          <p:nvPr>
            <p:ph idx="4294967295" type="body"/>
          </p:nvPr>
        </p:nvSpPr>
        <p:spPr>
          <a:xfrm>
            <a:off x="311700" y="8050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22" name="Google Shape;422;p49"/>
          <p:cNvGraphicFramePr/>
          <p:nvPr/>
        </p:nvGraphicFramePr>
        <p:xfrm>
          <a:off x="5526075" y="28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37550"/>
                <a:gridCol w="935025"/>
                <a:gridCol w="104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3" name="Google Shape;423;p49"/>
          <p:cNvGraphicFramePr/>
          <p:nvPr/>
        </p:nvGraphicFramePr>
        <p:xfrm>
          <a:off x="920000" y="49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19275"/>
                <a:gridCol w="819275"/>
                <a:gridCol w="819275"/>
                <a:gridCol w="819275"/>
                <a:gridCol w="81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4" name="Google Shape;424;p49"/>
          <p:cNvSpPr txBox="1"/>
          <p:nvPr/>
        </p:nvSpPr>
        <p:spPr>
          <a:xfrm>
            <a:off x="714725" y="16174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Repeat 2 until all done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425" name="Google Shape;425;p49"/>
          <p:cNvCxnSpPr/>
          <p:nvPr/>
        </p:nvCxnSpPr>
        <p:spPr>
          <a:xfrm flipH="1" rot="10800000">
            <a:off x="126692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9"/>
          <p:cNvCxnSpPr/>
          <p:nvPr/>
        </p:nvCxnSpPr>
        <p:spPr>
          <a:xfrm rot="10800000">
            <a:off x="173800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49"/>
          <p:cNvSpPr txBox="1"/>
          <p:nvPr/>
        </p:nvSpPr>
        <p:spPr>
          <a:xfrm>
            <a:off x="1450600" y="3600150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</p:txBody>
      </p:sp>
      <p:cxnSp>
        <p:nvCxnSpPr>
          <p:cNvPr id="428" name="Google Shape;428;p49"/>
          <p:cNvCxnSpPr/>
          <p:nvPr/>
        </p:nvCxnSpPr>
        <p:spPr>
          <a:xfrm rot="10800000">
            <a:off x="2371350" y="3322900"/>
            <a:ext cx="560700" cy="16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9"/>
          <p:cNvCxnSpPr/>
          <p:nvPr/>
        </p:nvCxnSpPr>
        <p:spPr>
          <a:xfrm flipH="1" rot="10800000">
            <a:off x="1738000" y="3257838"/>
            <a:ext cx="276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9"/>
          <p:cNvSpPr txBox="1"/>
          <p:nvPr/>
        </p:nvSpPr>
        <p:spPr>
          <a:xfrm>
            <a:off x="2014000" y="2839675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9</a:t>
            </a:r>
            <a:endParaRPr sz="2400"/>
          </a:p>
        </p:txBody>
      </p:sp>
      <p:cxnSp>
        <p:nvCxnSpPr>
          <p:cNvPr id="431" name="Google Shape;431;p49"/>
          <p:cNvCxnSpPr/>
          <p:nvPr/>
        </p:nvCxnSpPr>
        <p:spPr>
          <a:xfrm flipH="1" rot="10800000">
            <a:off x="376047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9"/>
          <p:cNvCxnSpPr/>
          <p:nvPr/>
        </p:nvCxnSpPr>
        <p:spPr>
          <a:xfrm rot="10800000">
            <a:off x="423155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9"/>
          <p:cNvSpPr txBox="1"/>
          <p:nvPr/>
        </p:nvSpPr>
        <p:spPr>
          <a:xfrm>
            <a:off x="3893075" y="3600150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11</a:t>
            </a:r>
            <a:endParaRPr sz="2400"/>
          </a:p>
        </p:txBody>
      </p:sp>
      <p:cxnSp>
        <p:nvCxnSpPr>
          <p:cNvPr id="434" name="Google Shape;434;p49"/>
          <p:cNvCxnSpPr/>
          <p:nvPr/>
        </p:nvCxnSpPr>
        <p:spPr>
          <a:xfrm flipH="1" rot="10800000">
            <a:off x="2371350" y="2721988"/>
            <a:ext cx="4710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49"/>
          <p:cNvCxnSpPr/>
          <p:nvPr/>
        </p:nvCxnSpPr>
        <p:spPr>
          <a:xfrm rot="10800000">
            <a:off x="3394625" y="2754438"/>
            <a:ext cx="6906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49"/>
          <p:cNvSpPr txBox="1"/>
          <p:nvPr/>
        </p:nvSpPr>
        <p:spPr>
          <a:xfrm>
            <a:off x="2932050" y="2473975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20</a:t>
            </a:r>
            <a:endParaRPr sz="2400"/>
          </a:p>
        </p:txBody>
      </p:sp>
      <p:sp>
        <p:nvSpPr>
          <p:cNvPr id="437" name="Google Shape;437;p49"/>
          <p:cNvSpPr txBox="1"/>
          <p:nvPr/>
        </p:nvSpPr>
        <p:spPr>
          <a:xfrm>
            <a:off x="0" y="311725"/>
            <a:ext cx="9144000" cy="54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Huffman Coding</a:t>
            </a:r>
            <a:endParaRPr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p50"/>
          <p:cNvSpPr txBox="1"/>
          <p:nvPr>
            <p:ph idx="4294967295" type="body"/>
          </p:nvPr>
        </p:nvSpPr>
        <p:spPr>
          <a:xfrm>
            <a:off x="311700" y="8050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45" name="Google Shape;445;p50"/>
          <p:cNvGraphicFramePr/>
          <p:nvPr/>
        </p:nvGraphicFramePr>
        <p:xfrm>
          <a:off x="5526075" y="28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37550"/>
                <a:gridCol w="935025"/>
                <a:gridCol w="104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Google Shape;446;p50"/>
          <p:cNvGraphicFramePr/>
          <p:nvPr/>
        </p:nvGraphicFramePr>
        <p:xfrm>
          <a:off x="920000" y="49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19275"/>
                <a:gridCol w="819275"/>
                <a:gridCol w="819275"/>
                <a:gridCol w="819275"/>
                <a:gridCol w="81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7" name="Google Shape;447;p50"/>
          <p:cNvSpPr txBox="1"/>
          <p:nvPr/>
        </p:nvSpPr>
        <p:spPr>
          <a:xfrm>
            <a:off x="714725" y="16174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Step 3: mark all left side 0 and all right side 1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448" name="Google Shape;448;p50"/>
          <p:cNvCxnSpPr/>
          <p:nvPr/>
        </p:nvCxnSpPr>
        <p:spPr>
          <a:xfrm flipH="1" rot="10800000">
            <a:off x="126692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0"/>
          <p:cNvCxnSpPr/>
          <p:nvPr/>
        </p:nvCxnSpPr>
        <p:spPr>
          <a:xfrm rot="10800000">
            <a:off x="173800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50"/>
          <p:cNvSpPr txBox="1"/>
          <p:nvPr/>
        </p:nvSpPr>
        <p:spPr>
          <a:xfrm>
            <a:off x="1450600" y="3600150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</p:txBody>
      </p:sp>
      <p:cxnSp>
        <p:nvCxnSpPr>
          <p:cNvPr id="451" name="Google Shape;451;p50"/>
          <p:cNvCxnSpPr/>
          <p:nvPr/>
        </p:nvCxnSpPr>
        <p:spPr>
          <a:xfrm rot="10800000">
            <a:off x="2371350" y="3322900"/>
            <a:ext cx="560700" cy="16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0"/>
          <p:cNvCxnSpPr/>
          <p:nvPr/>
        </p:nvCxnSpPr>
        <p:spPr>
          <a:xfrm flipH="1" rot="10800000">
            <a:off x="1738000" y="3257838"/>
            <a:ext cx="276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50"/>
          <p:cNvSpPr txBox="1"/>
          <p:nvPr/>
        </p:nvSpPr>
        <p:spPr>
          <a:xfrm>
            <a:off x="2014000" y="2839675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9</a:t>
            </a:r>
            <a:endParaRPr sz="2400"/>
          </a:p>
        </p:txBody>
      </p:sp>
      <p:cxnSp>
        <p:nvCxnSpPr>
          <p:cNvPr id="454" name="Google Shape;454;p50"/>
          <p:cNvCxnSpPr/>
          <p:nvPr/>
        </p:nvCxnSpPr>
        <p:spPr>
          <a:xfrm flipH="1" rot="10800000">
            <a:off x="376047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0"/>
          <p:cNvCxnSpPr/>
          <p:nvPr/>
        </p:nvCxnSpPr>
        <p:spPr>
          <a:xfrm rot="10800000">
            <a:off x="423155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50"/>
          <p:cNvSpPr txBox="1"/>
          <p:nvPr/>
        </p:nvSpPr>
        <p:spPr>
          <a:xfrm>
            <a:off x="3893075" y="3600150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11</a:t>
            </a:r>
            <a:endParaRPr sz="2400"/>
          </a:p>
        </p:txBody>
      </p:sp>
      <p:cxnSp>
        <p:nvCxnSpPr>
          <p:cNvPr id="457" name="Google Shape;457;p50"/>
          <p:cNvCxnSpPr/>
          <p:nvPr/>
        </p:nvCxnSpPr>
        <p:spPr>
          <a:xfrm flipH="1" rot="10800000">
            <a:off x="2371350" y="2721988"/>
            <a:ext cx="4710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0"/>
          <p:cNvCxnSpPr/>
          <p:nvPr/>
        </p:nvCxnSpPr>
        <p:spPr>
          <a:xfrm rot="10800000">
            <a:off x="3394625" y="2754438"/>
            <a:ext cx="6906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50"/>
          <p:cNvSpPr txBox="1"/>
          <p:nvPr/>
        </p:nvSpPr>
        <p:spPr>
          <a:xfrm>
            <a:off x="2932050" y="2473975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20</a:t>
            </a:r>
            <a:endParaRPr sz="2400"/>
          </a:p>
        </p:txBody>
      </p:sp>
      <p:sp>
        <p:nvSpPr>
          <p:cNvPr id="460" name="Google Shape;460;p50"/>
          <p:cNvSpPr txBox="1"/>
          <p:nvPr/>
        </p:nvSpPr>
        <p:spPr>
          <a:xfrm>
            <a:off x="1039550" y="434605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461" name="Google Shape;461;p50"/>
          <p:cNvSpPr txBox="1"/>
          <p:nvPr/>
        </p:nvSpPr>
        <p:spPr>
          <a:xfrm>
            <a:off x="2387550" y="2497825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462" name="Google Shape;462;p50"/>
          <p:cNvSpPr txBox="1"/>
          <p:nvPr/>
        </p:nvSpPr>
        <p:spPr>
          <a:xfrm>
            <a:off x="1470175" y="3171513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463" name="Google Shape;463;p50"/>
          <p:cNvSpPr txBox="1"/>
          <p:nvPr/>
        </p:nvSpPr>
        <p:spPr>
          <a:xfrm>
            <a:off x="3520625" y="4207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464" name="Google Shape;464;p50"/>
          <p:cNvSpPr txBox="1"/>
          <p:nvPr/>
        </p:nvSpPr>
        <p:spPr>
          <a:xfrm>
            <a:off x="1832275" y="4304788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465" name="Google Shape;465;p50"/>
          <p:cNvSpPr txBox="1"/>
          <p:nvPr/>
        </p:nvSpPr>
        <p:spPr>
          <a:xfrm>
            <a:off x="2485013" y="3624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466" name="Google Shape;466;p50"/>
          <p:cNvSpPr txBox="1"/>
          <p:nvPr/>
        </p:nvSpPr>
        <p:spPr>
          <a:xfrm>
            <a:off x="3582450" y="2863525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467" name="Google Shape;467;p50"/>
          <p:cNvSpPr txBox="1"/>
          <p:nvPr/>
        </p:nvSpPr>
        <p:spPr>
          <a:xfrm>
            <a:off x="4352700" y="4207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468" name="Google Shape;468;p50"/>
          <p:cNvSpPr txBox="1"/>
          <p:nvPr/>
        </p:nvSpPr>
        <p:spPr>
          <a:xfrm>
            <a:off x="0" y="311725"/>
            <a:ext cx="9144000" cy="54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Huffman Coding</a:t>
            </a:r>
            <a:endParaRPr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51"/>
          <p:cNvSpPr txBox="1"/>
          <p:nvPr>
            <p:ph idx="4294967295" type="body"/>
          </p:nvPr>
        </p:nvSpPr>
        <p:spPr>
          <a:xfrm>
            <a:off x="311700" y="8050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476" name="Google Shape;476;p51"/>
          <p:cNvGraphicFramePr/>
          <p:nvPr/>
        </p:nvGraphicFramePr>
        <p:xfrm>
          <a:off x="5526075" y="28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37550"/>
                <a:gridCol w="935025"/>
                <a:gridCol w="104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" name="Google Shape;477;p51"/>
          <p:cNvGraphicFramePr/>
          <p:nvPr/>
        </p:nvGraphicFramePr>
        <p:xfrm>
          <a:off x="920000" y="49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19275"/>
                <a:gridCol w="819275"/>
                <a:gridCol w="819275"/>
                <a:gridCol w="819275"/>
                <a:gridCol w="81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8" name="Google Shape;478;p51"/>
          <p:cNvSpPr txBox="1"/>
          <p:nvPr/>
        </p:nvSpPr>
        <p:spPr>
          <a:xfrm>
            <a:off x="714725" y="16174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Step 4: Follow the path from top and write the code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479" name="Google Shape;479;p51"/>
          <p:cNvCxnSpPr/>
          <p:nvPr/>
        </p:nvCxnSpPr>
        <p:spPr>
          <a:xfrm flipH="1" rot="10800000">
            <a:off x="126692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51"/>
          <p:cNvCxnSpPr/>
          <p:nvPr/>
        </p:nvCxnSpPr>
        <p:spPr>
          <a:xfrm rot="10800000">
            <a:off x="173800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51"/>
          <p:cNvSpPr txBox="1"/>
          <p:nvPr/>
        </p:nvSpPr>
        <p:spPr>
          <a:xfrm>
            <a:off x="1450600" y="3600150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</p:txBody>
      </p:sp>
      <p:cxnSp>
        <p:nvCxnSpPr>
          <p:cNvPr id="482" name="Google Shape;482;p51"/>
          <p:cNvCxnSpPr/>
          <p:nvPr/>
        </p:nvCxnSpPr>
        <p:spPr>
          <a:xfrm rot="10800000">
            <a:off x="2371350" y="3322900"/>
            <a:ext cx="560700" cy="16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51"/>
          <p:cNvCxnSpPr/>
          <p:nvPr/>
        </p:nvCxnSpPr>
        <p:spPr>
          <a:xfrm flipH="1" rot="10800000">
            <a:off x="1738000" y="3257838"/>
            <a:ext cx="276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51"/>
          <p:cNvSpPr txBox="1"/>
          <p:nvPr/>
        </p:nvSpPr>
        <p:spPr>
          <a:xfrm>
            <a:off x="2014000" y="2839675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9</a:t>
            </a:r>
            <a:endParaRPr sz="2400"/>
          </a:p>
        </p:txBody>
      </p:sp>
      <p:cxnSp>
        <p:nvCxnSpPr>
          <p:cNvPr id="485" name="Google Shape;485;p51"/>
          <p:cNvCxnSpPr/>
          <p:nvPr/>
        </p:nvCxnSpPr>
        <p:spPr>
          <a:xfrm flipH="1" rot="10800000">
            <a:off x="376047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1"/>
          <p:cNvCxnSpPr/>
          <p:nvPr/>
        </p:nvCxnSpPr>
        <p:spPr>
          <a:xfrm rot="10800000">
            <a:off x="423155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51"/>
          <p:cNvSpPr txBox="1"/>
          <p:nvPr/>
        </p:nvSpPr>
        <p:spPr>
          <a:xfrm>
            <a:off x="3893075" y="3600150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11</a:t>
            </a:r>
            <a:endParaRPr sz="2400"/>
          </a:p>
        </p:txBody>
      </p:sp>
      <p:cxnSp>
        <p:nvCxnSpPr>
          <p:cNvPr id="488" name="Google Shape;488;p51"/>
          <p:cNvCxnSpPr/>
          <p:nvPr/>
        </p:nvCxnSpPr>
        <p:spPr>
          <a:xfrm flipH="1" rot="10800000">
            <a:off x="2371350" y="2721988"/>
            <a:ext cx="4710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51"/>
          <p:cNvCxnSpPr/>
          <p:nvPr/>
        </p:nvCxnSpPr>
        <p:spPr>
          <a:xfrm rot="10800000">
            <a:off x="3394625" y="2754438"/>
            <a:ext cx="6906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51"/>
          <p:cNvSpPr txBox="1"/>
          <p:nvPr/>
        </p:nvSpPr>
        <p:spPr>
          <a:xfrm>
            <a:off x="2932050" y="2473975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20</a:t>
            </a:r>
            <a:endParaRPr sz="2400"/>
          </a:p>
        </p:txBody>
      </p:sp>
      <p:sp>
        <p:nvSpPr>
          <p:cNvPr id="491" name="Google Shape;491;p51"/>
          <p:cNvSpPr txBox="1"/>
          <p:nvPr/>
        </p:nvSpPr>
        <p:spPr>
          <a:xfrm>
            <a:off x="1039550" y="434605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492" name="Google Shape;492;p51"/>
          <p:cNvSpPr txBox="1"/>
          <p:nvPr/>
        </p:nvSpPr>
        <p:spPr>
          <a:xfrm>
            <a:off x="2387550" y="2497825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493" name="Google Shape;493;p51"/>
          <p:cNvSpPr txBox="1"/>
          <p:nvPr/>
        </p:nvSpPr>
        <p:spPr>
          <a:xfrm>
            <a:off x="1470175" y="3171513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494" name="Google Shape;494;p51"/>
          <p:cNvSpPr txBox="1"/>
          <p:nvPr/>
        </p:nvSpPr>
        <p:spPr>
          <a:xfrm>
            <a:off x="3520625" y="4207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495" name="Google Shape;495;p51"/>
          <p:cNvSpPr txBox="1"/>
          <p:nvPr/>
        </p:nvSpPr>
        <p:spPr>
          <a:xfrm>
            <a:off x="1832275" y="4304788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496" name="Google Shape;496;p51"/>
          <p:cNvSpPr txBox="1"/>
          <p:nvPr/>
        </p:nvSpPr>
        <p:spPr>
          <a:xfrm>
            <a:off x="2485013" y="3624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497" name="Google Shape;497;p51"/>
          <p:cNvSpPr txBox="1"/>
          <p:nvPr/>
        </p:nvSpPr>
        <p:spPr>
          <a:xfrm>
            <a:off x="3582450" y="2863525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498" name="Google Shape;498;p51"/>
          <p:cNvSpPr txBox="1"/>
          <p:nvPr/>
        </p:nvSpPr>
        <p:spPr>
          <a:xfrm>
            <a:off x="4352700" y="4207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499" name="Google Shape;499;p51"/>
          <p:cNvSpPr txBox="1"/>
          <p:nvPr/>
        </p:nvSpPr>
        <p:spPr>
          <a:xfrm>
            <a:off x="0" y="311725"/>
            <a:ext cx="9144000" cy="54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Huffman Coding</a:t>
            </a:r>
            <a:endParaRPr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52"/>
          <p:cNvSpPr txBox="1"/>
          <p:nvPr>
            <p:ph idx="4294967295" type="body"/>
          </p:nvPr>
        </p:nvSpPr>
        <p:spPr>
          <a:xfrm>
            <a:off x="311700" y="8050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07" name="Google Shape;507;p52"/>
          <p:cNvGraphicFramePr/>
          <p:nvPr/>
        </p:nvGraphicFramePr>
        <p:xfrm>
          <a:off x="158000" y="49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19275"/>
                <a:gridCol w="819275"/>
                <a:gridCol w="819275"/>
                <a:gridCol w="819275"/>
                <a:gridCol w="81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8" name="Google Shape;508;p52"/>
          <p:cNvSpPr txBox="1"/>
          <p:nvPr/>
        </p:nvSpPr>
        <p:spPr>
          <a:xfrm>
            <a:off x="-47275" y="16174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Step 4: Follow the path from top and write the code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509" name="Google Shape;509;p52"/>
          <p:cNvCxnSpPr/>
          <p:nvPr/>
        </p:nvCxnSpPr>
        <p:spPr>
          <a:xfrm flipH="1" rot="10800000">
            <a:off x="50492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52"/>
          <p:cNvCxnSpPr/>
          <p:nvPr/>
        </p:nvCxnSpPr>
        <p:spPr>
          <a:xfrm rot="10800000">
            <a:off x="97600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52"/>
          <p:cNvSpPr txBox="1"/>
          <p:nvPr/>
        </p:nvSpPr>
        <p:spPr>
          <a:xfrm>
            <a:off x="688600" y="3600150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</p:txBody>
      </p:sp>
      <p:cxnSp>
        <p:nvCxnSpPr>
          <p:cNvPr id="512" name="Google Shape;512;p52"/>
          <p:cNvCxnSpPr/>
          <p:nvPr/>
        </p:nvCxnSpPr>
        <p:spPr>
          <a:xfrm rot="10800000">
            <a:off x="1609350" y="3322900"/>
            <a:ext cx="560700" cy="16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52"/>
          <p:cNvCxnSpPr/>
          <p:nvPr/>
        </p:nvCxnSpPr>
        <p:spPr>
          <a:xfrm flipH="1" rot="10800000">
            <a:off x="976000" y="3257838"/>
            <a:ext cx="276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52"/>
          <p:cNvSpPr txBox="1"/>
          <p:nvPr/>
        </p:nvSpPr>
        <p:spPr>
          <a:xfrm>
            <a:off x="1252000" y="2839675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9</a:t>
            </a:r>
            <a:endParaRPr sz="2400"/>
          </a:p>
        </p:txBody>
      </p:sp>
      <p:cxnSp>
        <p:nvCxnSpPr>
          <p:cNvPr id="515" name="Google Shape;515;p52"/>
          <p:cNvCxnSpPr/>
          <p:nvPr/>
        </p:nvCxnSpPr>
        <p:spPr>
          <a:xfrm flipH="1" rot="10800000">
            <a:off x="299847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52"/>
          <p:cNvCxnSpPr/>
          <p:nvPr/>
        </p:nvCxnSpPr>
        <p:spPr>
          <a:xfrm rot="10800000">
            <a:off x="346955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52"/>
          <p:cNvSpPr txBox="1"/>
          <p:nvPr/>
        </p:nvSpPr>
        <p:spPr>
          <a:xfrm>
            <a:off x="3131075" y="3600150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11</a:t>
            </a:r>
            <a:endParaRPr sz="2400"/>
          </a:p>
        </p:txBody>
      </p:sp>
      <p:cxnSp>
        <p:nvCxnSpPr>
          <p:cNvPr id="518" name="Google Shape;518;p52"/>
          <p:cNvCxnSpPr/>
          <p:nvPr/>
        </p:nvCxnSpPr>
        <p:spPr>
          <a:xfrm flipH="1" rot="10800000">
            <a:off x="1609350" y="2721988"/>
            <a:ext cx="4710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2"/>
          <p:cNvCxnSpPr/>
          <p:nvPr/>
        </p:nvCxnSpPr>
        <p:spPr>
          <a:xfrm rot="10800000">
            <a:off x="2632625" y="2754438"/>
            <a:ext cx="6906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52"/>
          <p:cNvSpPr txBox="1"/>
          <p:nvPr/>
        </p:nvSpPr>
        <p:spPr>
          <a:xfrm>
            <a:off x="2170050" y="2473975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20</a:t>
            </a:r>
            <a:endParaRPr sz="2400"/>
          </a:p>
        </p:txBody>
      </p:sp>
      <p:sp>
        <p:nvSpPr>
          <p:cNvPr id="521" name="Google Shape;521;p52"/>
          <p:cNvSpPr txBox="1"/>
          <p:nvPr/>
        </p:nvSpPr>
        <p:spPr>
          <a:xfrm>
            <a:off x="277550" y="434605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522" name="Google Shape;522;p52"/>
          <p:cNvSpPr txBox="1"/>
          <p:nvPr/>
        </p:nvSpPr>
        <p:spPr>
          <a:xfrm>
            <a:off x="1625550" y="2497825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523" name="Google Shape;523;p52"/>
          <p:cNvSpPr txBox="1"/>
          <p:nvPr/>
        </p:nvSpPr>
        <p:spPr>
          <a:xfrm>
            <a:off x="708175" y="3171513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524" name="Google Shape;524;p52"/>
          <p:cNvSpPr txBox="1"/>
          <p:nvPr/>
        </p:nvSpPr>
        <p:spPr>
          <a:xfrm>
            <a:off x="2758625" y="4207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525" name="Google Shape;525;p52"/>
          <p:cNvSpPr txBox="1"/>
          <p:nvPr/>
        </p:nvSpPr>
        <p:spPr>
          <a:xfrm>
            <a:off x="1070275" y="4304788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526" name="Google Shape;526;p52"/>
          <p:cNvSpPr txBox="1"/>
          <p:nvPr/>
        </p:nvSpPr>
        <p:spPr>
          <a:xfrm>
            <a:off x="1723013" y="3624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527" name="Google Shape;527;p52"/>
          <p:cNvSpPr txBox="1"/>
          <p:nvPr/>
        </p:nvSpPr>
        <p:spPr>
          <a:xfrm>
            <a:off x="2820450" y="2863525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528" name="Google Shape;528;p52"/>
          <p:cNvSpPr txBox="1"/>
          <p:nvPr/>
        </p:nvSpPr>
        <p:spPr>
          <a:xfrm>
            <a:off x="3590700" y="4207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graphicFrame>
        <p:nvGraphicFramePr>
          <p:cNvPr id="529" name="Google Shape;529;p52"/>
          <p:cNvGraphicFramePr/>
          <p:nvPr/>
        </p:nvGraphicFramePr>
        <p:xfrm>
          <a:off x="4499963" y="22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71575"/>
                <a:gridCol w="940925"/>
                <a:gridCol w="848250"/>
                <a:gridCol w="795325"/>
                <a:gridCol w="79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Message Bits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Ref Table Bits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9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12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8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6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Tot: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45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30" name="Google Shape;530;p52"/>
          <p:cNvSpPr txBox="1"/>
          <p:nvPr/>
        </p:nvSpPr>
        <p:spPr>
          <a:xfrm>
            <a:off x="0" y="311725"/>
            <a:ext cx="9144000" cy="54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Huffman Coding</a:t>
            </a:r>
            <a:endParaRPr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53"/>
          <p:cNvSpPr txBox="1"/>
          <p:nvPr>
            <p:ph idx="4294967295" type="body"/>
          </p:nvPr>
        </p:nvSpPr>
        <p:spPr>
          <a:xfrm>
            <a:off x="311700" y="805050"/>
            <a:ext cx="8345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Message = BCCABBDDAECCBBAEDDCC</a:t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38" name="Google Shape;538;p53"/>
          <p:cNvGraphicFramePr/>
          <p:nvPr/>
        </p:nvGraphicFramePr>
        <p:xfrm>
          <a:off x="4499963" y="22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71575"/>
                <a:gridCol w="940925"/>
                <a:gridCol w="848250"/>
                <a:gridCol w="795325"/>
                <a:gridCol w="79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Char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Count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Code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Message Bits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Ref Table Bits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9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12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8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000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6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Tot: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45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52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Google Shape;539;p53"/>
          <p:cNvGraphicFramePr/>
          <p:nvPr/>
        </p:nvGraphicFramePr>
        <p:xfrm>
          <a:off x="158000" y="49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819275"/>
                <a:gridCol w="819275"/>
                <a:gridCol w="819275"/>
                <a:gridCol w="819275"/>
                <a:gridCol w="81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0" name="Google Shape;540;p53"/>
          <p:cNvSpPr txBox="1"/>
          <p:nvPr/>
        </p:nvSpPr>
        <p:spPr>
          <a:xfrm>
            <a:off x="-47275" y="16174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Step 4: Follow the path from top and write the code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541" name="Google Shape;541;p53"/>
          <p:cNvCxnSpPr/>
          <p:nvPr/>
        </p:nvCxnSpPr>
        <p:spPr>
          <a:xfrm flipH="1" rot="10800000">
            <a:off x="50492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53"/>
          <p:cNvCxnSpPr/>
          <p:nvPr/>
        </p:nvCxnSpPr>
        <p:spPr>
          <a:xfrm rot="10800000">
            <a:off x="97600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53"/>
          <p:cNvSpPr txBox="1"/>
          <p:nvPr/>
        </p:nvSpPr>
        <p:spPr>
          <a:xfrm>
            <a:off x="688600" y="3600150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</p:txBody>
      </p:sp>
      <p:cxnSp>
        <p:nvCxnSpPr>
          <p:cNvPr id="544" name="Google Shape;544;p53"/>
          <p:cNvCxnSpPr/>
          <p:nvPr/>
        </p:nvCxnSpPr>
        <p:spPr>
          <a:xfrm rot="10800000">
            <a:off x="1609350" y="3322900"/>
            <a:ext cx="560700" cy="16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53"/>
          <p:cNvCxnSpPr/>
          <p:nvPr/>
        </p:nvCxnSpPr>
        <p:spPr>
          <a:xfrm flipH="1" rot="10800000">
            <a:off x="976000" y="3257838"/>
            <a:ext cx="276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53"/>
          <p:cNvSpPr txBox="1"/>
          <p:nvPr/>
        </p:nvSpPr>
        <p:spPr>
          <a:xfrm>
            <a:off x="1252000" y="2839675"/>
            <a:ext cx="43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9</a:t>
            </a:r>
            <a:endParaRPr sz="2400"/>
          </a:p>
        </p:txBody>
      </p:sp>
      <p:cxnSp>
        <p:nvCxnSpPr>
          <p:cNvPr id="547" name="Google Shape;547;p53"/>
          <p:cNvCxnSpPr/>
          <p:nvPr/>
        </p:nvCxnSpPr>
        <p:spPr>
          <a:xfrm flipH="1" rot="10800000">
            <a:off x="2998475" y="4199800"/>
            <a:ext cx="2760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53"/>
          <p:cNvCxnSpPr/>
          <p:nvPr/>
        </p:nvCxnSpPr>
        <p:spPr>
          <a:xfrm rot="10800000">
            <a:off x="3469550" y="4199800"/>
            <a:ext cx="373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53"/>
          <p:cNvSpPr txBox="1"/>
          <p:nvPr/>
        </p:nvSpPr>
        <p:spPr>
          <a:xfrm>
            <a:off x="3131075" y="3600150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11</a:t>
            </a:r>
            <a:endParaRPr sz="2400"/>
          </a:p>
        </p:txBody>
      </p:sp>
      <p:cxnSp>
        <p:nvCxnSpPr>
          <p:cNvPr id="550" name="Google Shape;550;p53"/>
          <p:cNvCxnSpPr/>
          <p:nvPr/>
        </p:nvCxnSpPr>
        <p:spPr>
          <a:xfrm flipH="1" rot="10800000">
            <a:off x="1609350" y="2721988"/>
            <a:ext cx="4710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3"/>
          <p:cNvCxnSpPr/>
          <p:nvPr/>
        </p:nvCxnSpPr>
        <p:spPr>
          <a:xfrm rot="10800000">
            <a:off x="2632625" y="2754438"/>
            <a:ext cx="6906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53"/>
          <p:cNvSpPr txBox="1"/>
          <p:nvPr/>
        </p:nvSpPr>
        <p:spPr>
          <a:xfrm>
            <a:off x="2170050" y="2473975"/>
            <a:ext cx="56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20</a:t>
            </a:r>
            <a:endParaRPr sz="2400"/>
          </a:p>
        </p:txBody>
      </p:sp>
      <p:sp>
        <p:nvSpPr>
          <p:cNvPr id="553" name="Google Shape;553;p53"/>
          <p:cNvSpPr txBox="1"/>
          <p:nvPr/>
        </p:nvSpPr>
        <p:spPr>
          <a:xfrm>
            <a:off x="277550" y="434605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554" name="Google Shape;554;p53"/>
          <p:cNvSpPr txBox="1"/>
          <p:nvPr/>
        </p:nvSpPr>
        <p:spPr>
          <a:xfrm>
            <a:off x="1625550" y="2497825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555" name="Google Shape;555;p53"/>
          <p:cNvSpPr txBox="1"/>
          <p:nvPr/>
        </p:nvSpPr>
        <p:spPr>
          <a:xfrm>
            <a:off x="708175" y="3171513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556" name="Google Shape;556;p53"/>
          <p:cNvSpPr txBox="1"/>
          <p:nvPr/>
        </p:nvSpPr>
        <p:spPr>
          <a:xfrm>
            <a:off x="2758625" y="4207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0</a:t>
            </a:r>
            <a:endParaRPr b="1" sz="1800"/>
          </a:p>
        </p:txBody>
      </p:sp>
      <p:sp>
        <p:nvSpPr>
          <p:cNvPr id="557" name="Google Shape;557;p53"/>
          <p:cNvSpPr txBox="1"/>
          <p:nvPr/>
        </p:nvSpPr>
        <p:spPr>
          <a:xfrm>
            <a:off x="1070275" y="4304788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558" name="Google Shape;558;p53"/>
          <p:cNvSpPr txBox="1"/>
          <p:nvPr/>
        </p:nvSpPr>
        <p:spPr>
          <a:xfrm>
            <a:off x="1723013" y="3624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559" name="Google Shape;559;p53"/>
          <p:cNvSpPr txBox="1"/>
          <p:nvPr/>
        </p:nvSpPr>
        <p:spPr>
          <a:xfrm>
            <a:off x="2820450" y="2863525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560" name="Google Shape;560;p53"/>
          <p:cNvSpPr txBox="1"/>
          <p:nvPr/>
        </p:nvSpPr>
        <p:spPr>
          <a:xfrm>
            <a:off x="3590700" y="4207000"/>
            <a:ext cx="438600" cy="47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</a:t>
            </a:r>
            <a:endParaRPr b="1" sz="1800"/>
          </a:p>
        </p:txBody>
      </p:sp>
      <p:sp>
        <p:nvSpPr>
          <p:cNvPr id="561" name="Google Shape;561;p53"/>
          <p:cNvSpPr txBox="1"/>
          <p:nvPr/>
        </p:nvSpPr>
        <p:spPr>
          <a:xfrm>
            <a:off x="0" y="311725"/>
            <a:ext cx="9144000" cy="54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Huffman Coding</a:t>
            </a:r>
            <a:endParaRPr sz="24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Algorithm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For many optimization problems, dynamic programing can be </a:t>
            </a:r>
            <a:r>
              <a:rPr b="1" lang="en-US" sz="2400">
                <a:solidFill>
                  <a:srgbClr val="000000"/>
                </a:solidFill>
              </a:rPr>
              <a:t>overkill</a:t>
            </a:r>
            <a:r>
              <a:rPr lang="en-US" sz="2400">
                <a:solidFill>
                  <a:srgbClr val="000000"/>
                </a:solidFill>
              </a:rPr>
              <a:t>, simpler, more efficient algorithms will do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Greedy algorithms always make the choice that </a:t>
            </a:r>
            <a:r>
              <a:rPr b="1" lang="en-US" sz="2400">
                <a:solidFill>
                  <a:srgbClr val="000000"/>
                </a:solidFill>
              </a:rPr>
              <a:t>looks best at the moment</a:t>
            </a:r>
            <a:r>
              <a:rPr lang="en-US" sz="2400">
                <a:solidFill>
                  <a:srgbClr val="000000"/>
                </a:solidFill>
              </a:rPr>
              <a:t>, i.e., local optima.   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Hope that it will reach </a:t>
            </a:r>
            <a:r>
              <a:rPr b="1" lang="en-US" sz="2400">
                <a:solidFill>
                  <a:srgbClr val="000000"/>
                </a:solidFill>
              </a:rPr>
              <a:t>global optima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Add local optima together </a:t>
            </a:r>
            <a:r>
              <a:rPr b="1" lang="en-US" sz="2400">
                <a:solidFill>
                  <a:srgbClr val="000000"/>
                </a:solidFill>
              </a:rPr>
              <a:t>does not always yield global optima,</a:t>
            </a:r>
            <a:r>
              <a:rPr lang="en-US" sz="2400">
                <a:solidFill>
                  <a:srgbClr val="000000"/>
                </a:solidFill>
              </a:rPr>
              <a:t> but for many problems, they do, for example: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</a:rPr>
              <a:t>Prim’s algorithm	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</a:rPr>
              <a:t>Kruskal’s algorithm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</a:rPr>
              <a:t>Dijkstra’s algorithm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But for some problems, they are not optimal: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</a:rPr>
              <a:t>Traveling salesman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Greedy Algorithm vs. Dynamic Programming</a:t>
            </a:r>
            <a:endParaRPr sz="3200"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152400" y="140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{7A1A29D5-4006-47E0-8ACB-C2C641268718}</a:tableStyleId>
              </a:tblPr>
              <a:tblGrid>
                <a:gridCol w="2917975"/>
                <a:gridCol w="2917975"/>
                <a:gridCol w="291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Greedy</a:t>
                      </a:r>
                      <a:endParaRPr b="1" sz="2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Dynamic</a:t>
                      </a:r>
                      <a:endParaRPr b="1" sz="2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 and Conquer</a:t>
                      </a:r>
                      <a:endParaRPr b="1" sz="2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Each step, take the greedy choice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Each step, take the choice on the solution to subproblems.  These subproblems are dependent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Each step, take the choice on the solution to subproblems.  These subproblems are independent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Whatever choice is best at the moment - usually in a top down fashion, reducing larger problem to a smaller one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Bottom-up - from smaller subproblems to larger subproblems.  Store the solution to the smaller subproblems.    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Top-down, breaking problems into smaller problems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Selection problem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Suppose we have a set </a:t>
            </a:r>
            <a:r>
              <a:rPr i="1" lang="en-US" sz="2200"/>
              <a:t>S</a:t>
            </a:r>
            <a:r>
              <a:rPr lang="en-US" sz="2200"/>
              <a:t> = {</a:t>
            </a:r>
            <a:r>
              <a:rPr i="1" lang="en-US" sz="2200"/>
              <a:t>a</a:t>
            </a:r>
            <a:r>
              <a:rPr baseline="-25000" lang="en-US" sz="2200"/>
              <a:t>1</a:t>
            </a:r>
            <a:r>
              <a:rPr lang="en-US" sz="2200"/>
              <a:t>, </a:t>
            </a:r>
            <a:r>
              <a:rPr i="1" lang="en-US" sz="2200"/>
              <a:t>a</a:t>
            </a:r>
            <a:r>
              <a:rPr baseline="-25000" i="1" lang="en-US" sz="2200"/>
              <a:t>2</a:t>
            </a:r>
            <a:r>
              <a:rPr lang="en-US" sz="2200"/>
              <a:t>, …., </a:t>
            </a:r>
            <a:r>
              <a:rPr i="1" lang="en-US" sz="2200"/>
              <a:t>a</a:t>
            </a:r>
            <a:r>
              <a:rPr lang="en-US" sz="2200"/>
              <a:t>} of n activities that use a resource, such as auditorium and can only serve one activity at a 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Our goal is to select a maximum size set of compatible activities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Each activity a</a:t>
            </a:r>
            <a:r>
              <a:rPr baseline="-25000" lang="en-US" sz="2200"/>
              <a:t>i</a:t>
            </a:r>
            <a:r>
              <a:rPr lang="en-US" sz="2200"/>
              <a:t> has a start time s</a:t>
            </a:r>
            <a:r>
              <a:rPr baseline="-25000" lang="en-US" sz="2200"/>
              <a:t>i</a:t>
            </a:r>
            <a:r>
              <a:rPr lang="en-US" sz="2200"/>
              <a:t> and finish time f</a:t>
            </a:r>
            <a:r>
              <a:rPr baseline="-25000" lang="en-US" sz="2200"/>
              <a:t>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</a:t>
            </a:r>
            <a:r>
              <a:rPr baseline="-25000" lang="en-US" sz="2200"/>
              <a:t>i</a:t>
            </a:r>
            <a:r>
              <a:rPr lang="en-US" sz="2200"/>
              <a:t> and a</a:t>
            </a:r>
            <a:r>
              <a:rPr baseline="-25000" lang="en-US" sz="2200"/>
              <a:t>j</a:t>
            </a:r>
            <a:r>
              <a:rPr lang="en-US" sz="2200"/>
              <a:t> are compatible if s</a:t>
            </a:r>
            <a:r>
              <a:rPr baseline="-25000" lang="en-US" sz="2200"/>
              <a:t>i</a:t>
            </a:r>
            <a:r>
              <a:rPr lang="en-US" sz="2200"/>
              <a:t> ≥ f</a:t>
            </a:r>
            <a:r>
              <a:rPr baseline="-25000" lang="en-US" sz="2200"/>
              <a:t>j</a:t>
            </a:r>
            <a:r>
              <a:rPr lang="en-US" sz="2200"/>
              <a:t> or s</a:t>
            </a:r>
            <a:r>
              <a:rPr baseline="-25000" lang="en-US" sz="2200"/>
              <a:t>j</a:t>
            </a:r>
            <a:r>
              <a:rPr lang="en-US" sz="2200"/>
              <a:t> ≥ f</a:t>
            </a:r>
            <a:r>
              <a:rPr baseline="-25000" lang="en-US" sz="2200"/>
              <a:t>i</a:t>
            </a:r>
            <a:endParaRPr baseline="-25000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-25000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-25000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-25000"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Here {a</a:t>
            </a:r>
            <a:r>
              <a:rPr baseline="-25000" lang="en-US" sz="2200"/>
              <a:t>3</a:t>
            </a:r>
            <a:r>
              <a:rPr lang="en-US" sz="2200"/>
              <a:t>, a</a:t>
            </a:r>
            <a:r>
              <a:rPr baseline="-25000" lang="en-US" sz="2200"/>
              <a:t>9</a:t>
            </a:r>
            <a:r>
              <a:rPr lang="en-US" sz="2200"/>
              <a:t>, a</a:t>
            </a:r>
            <a:r>
              <a:rPr baseline="-25000" lang="en-US" sz="2200"/>
              <a:t>11</a:t>
            </a:r>
            <a:r>
              <a:rPr lang="en-US" sz="2200"/>
              <a:t>} is compatible, so is {a</a:t>
            </a:r>
            <a:r>
              <a:rPr baseline="-25000" lang="en-US" sz="2200"/>
              <a:t>1</a:t>
            </a:r>
            <a:r>
              <a:rPr lang="en-US" sz="2200"/>
              <a:t>, a</a:t>
            </a:r>
            <a:r>
              <a:rPr baseline="-25000" lang="en-US" sz="2200"/>
              <a:t>4</a:t>
            </a:r>
            <a:r>
              <a:rPr lang="en-US" sz="2200"/>
              <a:t>, a</a:t>
            </a:r>
            <a:r>
              <a:rPr baseline="-25000" lang="en-US" sz="2200"/>
              <a:t>8</a:t>
            </a:r>
            <a:r>
              <a:rPr lang="en-US" sz="2200"/>
              <a:t>, a</a:t>
            </a:r>
            <a:r>
              <a:rPr baseline="-25000" lang="en-US" sz="2200"/>
              <a:t>11</a:t>
            </a:r>
            <a:r>
              <a:rPr lang="en-US" sz="2200"/>
              <a:t>} and {a</a:t>
            </a:r>
            <a:r>
              <a:rPr baseline="-25000" lang="en-US" sz="2200"/>
              <a:t>2</a:t>
            </a:r>
            <a:r>
              <a:rPr lang="en-US" sz="2200"/>
              <a:t>, a</a:t>
            </a:r>
            <a:r>
              <a:rPr baseline="-25000" lang="en-US" sz="2200"/>
              <a:t>4</a:t>
            </a:r>
            <a:r>
              <a:rPr lang="en-US" sz="2200"/>
              <a:t>, a</a:t>
            </a:r>
            <a:r>
              <a:rPr baseline="-25000" lang="en-US" sz="2200"/>
              <a:t>9</a:t>
            </a:r>
            <a:r>
              <a:rPr lang="en-US" sz="2200"/>
              <a:t>, a</a:t>
            </a:r>
            <a:r>
              <a:rPr baseline="-25000" lang="en-US" sz="2200"/>
              <a:t>11</a:t>
            </a:r>
            <a:r>
              <a:rPr lang="en-US" sz="2200"/>
              <a:t>}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answer for this problem will be the largest set, which are the latter two (size of 4)</a:t>
            </a:r>
            <a:endParaRPr sz="2200"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625" y="4080975"/>
            <a:ext cx="5448350" cy="1076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Selection problem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28600" y="1447800"/>
            <a:ext cx="46026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Can use greedy method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Intuitively, we should choose an activity that </a:t>
            </a:r>
            <a:r>
              <a:rPr b="1" lang="en-US" sz="2000"/>
              <a:t>use as little resource (time) as possible</a:t>
            </a:r>
            <a:r>
              <a:rPr lang="en-US" sz="2000"/>
              <a:t>, so we can pick more activities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We can first choose the activity with the </a:t>
            </a:r>
            <a:r>
              <a:rPr b="1" lang="en-US" sz="2000"/>
              <a:t>earliest finish time</a:t>
            </a:r>
            <a:r>
              <a:rPr lang="en-US" sz="2000"/>
              <a:t>, thus it means we need to sort all activity of finishing time from lowest to highest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Then, for the next activity, just select in the sorted order, </a:t>
            </a:r>
            <a:r>
              <a:rPr b="1" lang="en-US" sz="2000"/>
              <a:t>the starting time which is equal or greater than the previous activity</a:t>
            </a:r>
            <a:endParaRPr sz="2000"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220" y="4649837"/>
            <a:ext cx="4160384" cy="8222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00" y="1735738"/>
            <a:ext cx="3842100" cy="27023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change w/ greedy?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Making the exact change with the minimum number of coins</a:t>
            </a:r>
            <a:endParaRPr sz="1900"/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Consider 1, 2, 5, 10, 20, 50 cents</a:t>
            </a:r>
            <a:endParaRPr sz="1900"/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You need to change for 72 cents</a:t>
            </a:r>
            <a:endParaRPr sz="1900"/>
          </a:p>
          <a:p>
            <a:pPr indent="-406400" lvl="1" marL="74295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50</a:t>
            </a:r>
            <a:endParaRPr sz="1900"/>
          </a:p>
          <a:p>
            <a:pPr indent="-406400" lvl="1" marL="74295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20</a:t>
            </a:r>
            <a:endParaRPr sz="1900"/>
          </a:p>
          <a:p>
            <a:pPr indent="-406400" lvl="1" marL="74295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2</a:t>
            </a:r>
            <a:endParaRPr sz="1900"/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Optimal!</a:t>
            </a:r>
            <a:endParaRPr sz="1900"/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Consider 1, 4, 9, 16, 25, 36, and 49 chakycents</a:t>
            </a:r>
            <a:endParaRPr sz="1900"/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You need to change for 72 chakycents</a:t>
            </a:r>
            <a:endParaRPr sz="1900"/>
          </a:p>
          <a:p>
            <a:pPr indent="-406400" lvl="1" marL="74295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49</a:t>
            </a:r>
            <a:endParaRPr sz="1900"/>
          </a:p>
          <a:p>
            <a:pPr indent="-406400" lvl="1" marL="74295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16</a:t>
            </a:r>
            <a:endParaRPr sz="1900"/>
          </a:p>
          <a:p>
            <a:pPr indent="-406400" lvl="1" marL="74295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4</a:t>
            </a:r>
            <a:endParaRPr sz="1900"/>
          </a:p>
          <a:p>
            <a:pPr indent="-406400" lvl="1" marL="74295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1</a:t>
            </a:r>
            <a:endParaRPr sz="1900"/>
          </a:p>
          <a:p>
            <a:pPr indent="-406400" lvl="1" marL="74295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1</a:t>
            </a:r>
            <a:endParaRPr sz="1900"/>
          </a:p>
          <a:p>
            <a:pPr indent="-406400" lvl="1" marL="74295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1</a:t>
            </a:r>
            <a:endParaRPr sz="1900"/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But optimal solution is ???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Sudoku w/ greedy?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525" y="1470851"/>
            <a:ext cx="4909675" cy="49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