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y="6858000" cx="9144000"/>
  <p:notesSz cx="6858000" cy="9144000"/>
  <p:embeddedFontLs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F7D7AF-064D-42E8-BF7C-4E798AB0F2D1}">
  <a:tblStyle styleId="{69F7D7AF-064D-42E8-BF7C-4E798AB0F2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3" Type="http://schemas.openxmlformats.org/officeDocument/2006/relationships/font" Target="fonts/OpenSans-boldItalic.fnt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58b363977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8b363977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658b363977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2954cbd08_0_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8" name="Google Shape;188;g42954cbd08_0_2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9" name="Google Shape;189;g42954cbd08_0_2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2954cbd08_0_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g42954cbd08_0_2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9" name="Google Shape;199;g42954cbd08_0_2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2954cbd08_0_3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g42954cbd08_0_3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9" name="Google Shape;209;g42954cbd08_0_3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2954cbd08_0_3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g42954cbd08_0_3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Google Shape;219;g42954cbd08_0_3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2954cbd08_0_4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g42954cbd08_0_4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Google Shape;229;g42954cbd08_0_4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2954cbd08_0_4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g42954cbd08_0_4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Google Shape;236;g42954cbd08_0_4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2954cbd08_0_4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5" name="Google Shape;245;g42954cbd08_0_4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6" name="Google Shape;246;g42954cbd08_0_4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42954cbd08_0_4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5" name="Google Shape;255;g42954cbd08_0_4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Google Shape;256;g42954cbd08_0_4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2954cbd08_0_4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5" name="Google Shape;265;g42954cbd08_0_4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g42954cbd08_0_4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2954cbd08_0_4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5" name="Google Shape;275;g42954cbd08_0_4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6" name="Google Shape;276;g42954cbd08_0_4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58b363977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8b363977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658b363977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42954cbd08_0_5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5" name="Google Shape;285;g42954cbd08_0_5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6" name="Google Shape;286;g42954cbd08_0_5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2954cbd08_0_5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g42954cbd08_0_5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7" name="Google Shape;297;g42954cbd08_0_5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42954cbd08_0_5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g42954cbd08_0_5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5" name="Google Shape;305;g42954cbd08_0_5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2954cbd08_0_5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3" name="Google Shape;313;g42954cbd08_0_5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4" name="Google Shape;314;g42954cbd08_0_5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42954cbd08_0_5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g42954cbd08_0_5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3" name="Google Shape;323;g42954cbd08_0_5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2954cbd08_0_5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1" name="Google Shape;331;g42954cbd08_0_5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2" name="Google Shape;332;g42954cbd08_0_5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42954cbd08_0_5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1" name="Google Shape;341;g42954cbd08_0_5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2" name="Google Shape;342;g42954cbd08_0_5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42954cbd08_0_5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0" name="Google Shape;350;g42954cbd08_0_5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1" name="Google Shape;351;g42954cbd08_0_5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42954cbd08_0_6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g42954cbd08_0_6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0" name="Google Shape;360;g42954cbd08_0_6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58b363977_0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0" name="Google Shape;370;g658b363977_0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1" name="Google Shape;371;g658b363977_0_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4" name="Google Shape;12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658b363977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g658b363977_0_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7" name="Google Shape;387;g658b363977_0_1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424c9f5075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g424c9f5075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5" name="Google Shape;395;g424c9f5075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424c9f5075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4" name="Google Shape;404;g424c9f5075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5" name="Google Shape;405;g424c9f5075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24c9f5075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8" name="Google Shape;418;g424c9f5075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9" name="Google Shape;419;g424c9f5075_0_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424c9f5075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2" name="Google Shape;432;g424c9f5075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3" name="Google Shape;433;g424c9f5075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424c9f5075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7" name="Google Shape;447;g424c9f5075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8" name="Google Shape;448;g424c9f5075_0_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424c9f5075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2" name="Google Shape;462;g424c9f5075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3" name="Google Shape;463;g424c9f5075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424c9f5075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7" name="Google Shape;477;g424c9f5075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8" name="Google Shape;478;g424c9f5075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424c9f5075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2" name="Google Shape;492;g424c9f5075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3" name="Google Shape;493;g424c9f5075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424c9f5075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7" name="Google Shape;507;g424c9f5075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8" name="Google Shape;508;g424c9f5075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2954cbd08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g42954cbd08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2" name="Google Shape;132;g42954cbd08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424c9f5075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2" name="Google Shape;522;g424c9f5075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23" name="Google Shape;523;g424c9f5075_0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24c9f5075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7" name="Google Shape;537;g424c9f5075_0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8" name="Google Shape;538;g424c9f5075_0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424c9f5075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2" name="Google Shape;552;g424c9f5075_0_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53" name="Google Shape;553;g424c9f5075_0_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24c9f5075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7" name="Google Shape;567;g424c9f5075_0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8" name="Google Shape;568;g424c9f5075_0_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424c9f5075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2" name="Google Shape;582;g424c9f5075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3" name="Google Shape;583;g424c9f5075_0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424c9f5075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g424c9f5075_0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8" name="Google Shape;598;g424c9f5075_0_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424c9f5075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2" name="Google Shape;612;g424c9f5075_0_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13" name="Google Shape;613;g424c9f5075_0_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424c9f5075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7" name="Google Shape;627;g424c9f5075_0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8" name="Google Shape;628;g424c9f5075_0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424c9f5075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2" name="Google Shape;642;g424c9f5075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3" name="Google Shape;643;g424c9f5075_0_1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24c9f5075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7" name="Google Shape;657;g424c9f5075_0_1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58" name="Google Shape;658;g424c9f5075_0_1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2954cbd08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g42954cbd08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g42954cbd08_0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424c9f5075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2" name="Google Shape;672;g424c9f5075_0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3" name="Google Shape;673;g424c9f5075_0_1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424c9f5075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g424c9f5075_0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88" name="Google Shape;688;g424c9f5075_0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424c9f5075_0_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2" name="Google Shape;702;g424c9f5075_0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03" name="Google Shape;703;g424c9f5075_0_1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424c9f5075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g424c9f5075_0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18" name="Google Shape;718;g424c9f5075_0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424c9f5075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2" name="Google Shape;732;g424c9f5075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33" name="Google Shape;733;g424c9f5075_0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24c9f5075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6" name="Google Shape;746;g424c9f5075_0_2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7" name="Google Shape;747;g424c9f5075_0_2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5a9fa3fa66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1" name="Google Shape;761;g5a9fa3fa66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62" name="Google Shape;762;g5a9fa3fa66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5a9fa3fa6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7" name="Google Shape;777;g5a9fa3fa6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8" name="Google Shape;778;g5a9fa3fa66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5a9fa3fa6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3" name="Google Shape;793;g5a9fa3fa66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94" name="Google Shape;794;g5a9fa3fa66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5a9fa3fa66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9" name="Google Shape;809;g5a9fa3fa6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0" name="Google Shape;810;g5a9fa3fa66_0_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42954cbd08_0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g42954cbd08_0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Google Shape;150;g42954cbd08_0_2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424c9f5075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5" name="Google Shape;825;g424c9f5075_0_2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26" name="Google Shape;826;g424c9f5075_0_2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424c9f5075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1" name="Google Shape;841;g424c9f5075_0_2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42" name="Google Shape;842;g424c9f5075_0_2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424c9f5075_0_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7" name="Google Shape;857;g424c9f5075_0_2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58" name="Google Shape;858;g424c9f5075_0_2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424c9f5075_0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3" name="Google Shape;873;g424c9f5075_0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4" name="Google Shape;874;g424c9f5075_0_2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424c9f5075_0_3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9" name="Google Shape;889;g424c9f5075_0_3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90" name="Google Shape;890;g424c9f5075_0_3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424c9f5075_0_3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4" name="Google Shape;904;g424c9f5075_0_3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5" name="Google Shape;905;g424c9f5075_0_3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424c9f5075_0_3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0" name="Google Shape;920;g424c9f5075_0_3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21" name="Google Shape;921;g424c9f5075_0_3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424c9f5075_0_4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7" name="Google Shape;937;g424c9f5075_0_4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38" name="Google Shape;938;g424c9f5075_0_4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24c9f5075_0_4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56" name="Google Shape;956;g424c9f5075_0_4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7" name="Google Shape;957;g424c9f5075_0_4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5a9fa3fa66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6" name="Google Shape;976;g5a9fa3fa66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77" name="Google Shape;977;g5a9fa3fa66_0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2954cbd08_0_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g42954cbd08_0_2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9" name="Google Shape;159;g42954cbd08_0_2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5a9fa3fa66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7" name="Google Shape;997;g5a9fa3fa66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98" name="Google Shape;998;g5a9fa3fa66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658b363977_3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18" name="Google Shape;1018;g658b363977_3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19" name="Google Shape;1019;g658b363977_3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e31d7f993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e31d7f993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7" name="Google Shape;1027;ge31d7f993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2954cbd08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g42954cbd08_0_2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9" name="Google Shape;169;g42954cbd08_0_2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2954cbd08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g42954cbd08_0_2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9" name="Google Shape;179;g42954cbd08_0_2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1"/>
              </a:buClr>
              <a:buSzPts val="2400"/>
              <a:buFont typeface="Times New Roman"/>
              <a:buChar char="o"/>
              <a:defRPr b="0" i="0" sz="2400" u="none" cap="none" strike="noStrike">
                <a:solidFill>
                  <a:schemeClr val="dk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accent1"/>
              </a:buClr>
              <a:buSzPts val="13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9" name="Shape 69"/>
        <p:cNvGrpSpPr/>
        <p:nvPr/>
      </p:nvGrpSpPr>
      <p:grpSpPr>
        <a:xfrm>
          <a:off x="0" y="0"/>
          <a:ext cx="0" cy="0"/>
          <a:chOff x="0" y="0"/>
          <a:chExt cx="0" cy="0"/>
        </a:xfrm>
      </p:grpSpPr>
      <p:sp>
        <p:nvSpPr>
          <p:cNvPr id="70" name="Google Shape;70;p1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 name="Google Shape;71;p1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 name="Google Shape;72;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pic>
        <p:nvPicPr>
          <p:cNvPr id="87" name="Google Shape;87;p14"/>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88" name="Google Shape;88;p14"/>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9" name="Google Shape;89;p14"/>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0" name="Google Shape;90;p14"/>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91" name="Google Shape;91;p14"/>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92" name="Google Shape;92;p1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6" name="Google Shape;96;p1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7" name="Google Shape;97;p1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98" name="Shape 98"/>
        <p:cNvGrpSpPr/>
        <p:nvPr/>
      </p:nvGrpSpPr>
      <p:grpSpPr>
        <a:xfrm>
          <a:off x="0" y="0"/>
          <a:ext cx="0" cy="0"/>
          <a:chOff x="0" y="0"/>
          <a:chExt cx="0" cy="0"/>
        </a:xfrm>
      </p:grpSpPr>
      <p:sp>
        <p:nvSpPr>
          <p:cNvPr id="99" name="Google Shape;99;p1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1" name="Google Shape;101;p16"/>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2" name="Google Shape;102;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Dynamic Programming</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September 1, 2019</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73" name="Shape 73"/>
        <p:cNvGrpSpPr/>
        <p:nvPr/>
      </p:nvGrpSpPr>
      <p:grpSpPr>
        <a:xfrm>
          <a:off x="0" y="0"/>
          <a:ext cx="0" cy="0"/>
          <a:chOff x="0" y="0"/>
          <a:chExt cx="0" cy="0"/>
        </a:xfrm>
      </p:grpSpPr>
      <p:sp>
        <p:nvSpPr>
          <p:cNvPr id="74" name="Google Shape;74;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5" name="Google Shape;75;p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76" name="Google Shape;76;p13"/>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77" name="Google Shape;77;p13"/>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Dynamic Programming</a:t>
            </a:r>
            <a:endParaRPr sz="1100">
              <a:solidFill>
                <a:srgbClr val="005EF6"/>
              </a:solidFill>
            </a:endParaRPr>
          </a:p>
        </p:txBody>
      </p:sp>
      <p:sp>
        <p:nvSpPr>
          <p:cNvPr id="78" name="Google Shape;78;p13"/>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3"/>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22, 2019</a:t>
            </a:r>
            <a:endParaRPr sz="1100">
              <a:solidFill>
                <a:srgbClr val="005EF6"/>
              </a:solidFill>
              <a:latin typeface="Open Sans"/>
              <a:ea typeface="Open Sans"/>
              <a:cs typeface="Open Sans"/>
              <a:sym typeface="Open Sans"/>
            </a:endParaRPr>
          </a:p>
        </p:txBody>
      </p:sp>
      <p:sp>
        <p:nvSpPr>
          <p:cNvPr id="83" name="Google Shape;83;p13"/>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84" name="Google Shape;84;p13"/>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85" name="Google Shape;85;p13"/>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ece.uwaterloo.ca/~dwharder/a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Dynamic Programming</a:t>
            </a:r>
            <a:endParaRPr/>
          </a:p>
        </p:txBody>
      </p:sp>
      <p:sp>
        <p:nvSpPr>
          <p:cNvPr id="109" name="Google Shape;109;p17"/>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110" name="Google Shape;110;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solidFill>
                  <a:srgbClr val="980000"/>
                </a:solidFill>
              </a:rPr>
              <a:t>‹#›</a:t>
            </a:fld>
            <a:endParaRPr>
              <a:solidFill>
                <a:srgbClr val="980000"/>
              </a:solidFill>
            </a:endParaRPr>
          </a:p>
        </p:txBody>
      </p:sp>
      <p:sp>
        <p:nvSpPr>
          <p:cNvPr id="111" name="Google Shape;111;p17"/>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192" name="Google Shape;192;p2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93" name="Google Shape;193;p26"/>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194" name="Google Shape;194;p26"/>
          <p:cNvSpPr txBox="1"/>
          <p:nvPr/>
        </p:nvSpPr>
        <p:spPr>
          <a:xfrm>
            <a:off x="63300" y="5359025"/>
            <a:ext cx="90807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005EF6"/>
                </a:solidFill>
                <a:latin typeface="Open Sans"/>
                <a:ea typeface="Open Sans"/>
                <a:cs typeface="Open Sans"/>
                <a:sym typeface="Open Sans"/>
              </a:rPr>
              <a:t>Now for N=2, how many ways can we pay “2” given C=1.  The answer is 1, that is {1,1}</a:t>
            </a:r>
            <a:endParaRPr sz="2500">
              <a:solidFill>
                <a:srgbClr val="005EF6"/>
              </a:solidFill>
              <a:latin typeface="Open Sans"/>
              <a:ea typeface="Open Sans"/>
              <a:cs typeface="Open Sans"/>
              <a:sym typeface="Open Sans"/>
            </a:endParaRPr>
          </a:p>
        </p:txBody>
      </p:sp>
      <p:sp>
        <p:nvSpPr>
          <p:cNvPr id="195" name="Google Shape;195;p2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02" name="Google Shape;202;p2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03" name="Google Shape;203;p27"/>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04" name="Google Shape;204;p27"/>
          <p:cNvSpPr txBox="1"/>
          <p:nvPr/>
        </p:nvSpPr>
        <p:spPr>
          <a:xfrm>
            <a:off x="63300" y="5359025"/>
            <a:ext cx="90807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005EF6"/>
                </a:solidFill>
                <a:latin typeface="Open Sans"/>
                <a:ea typeface="Open Sans"/>
                <a:cs typeface="Open Sans"/>
                <a:sym typeface="Open Sans"/>
              </a:rPr>
              <a:t>Continue, and you will found out that all is 1, because this is the only way if you have coin 1.</a:t>
            </a:r>
            <a:endParaRPr sz="2500">
              <a:solidFill>
                <a:srgbClr val="005EF6"/>
              </a:solidFill>
              <a:latin typeface="Open Sans"/>
              <a:ea typeface="Open Sans"/>
              <a:cs typeface="Open Sans"/>
              <a:sym typeface="Open Sans"/>
            </a:endParaRPr>
          </a:p>
        </p:txBody>
      </p:sp>
      <p:sp>
        <p:nvSpPr>
          <p:cNvPr id="205" name="Google Shape;205;p2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12" name="Google Shape;212;p2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13" name="Google Shape;213;p28"/>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14" name="Google Shape;214;p28"/>
          <p:cNvSpPr txBox="1"/>
          <p:nvPr/>
        </p:nvSpPr>
        <p:spPr>
          <a:xfrm>
            <a:off x="31650" y="5454125"/>
            <a:ext cx="9080700" cy="11529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only coin 1,  then the answer is already above = 1</a:t>
            </a:r>
            <a:endParaRPr sz="2500">
              <a:solidFill>
                <a:srgbClr val="005EF6"/>
              </a:solidFill>
              <a:latin typeface="Open Sans"/>
              <a:ea typeface="Open Sans"/>
              <a:cs typeface="Open Sans"/>
              <a:sym typeface="Open Sans"/>
            </a:endParaRPr>
          </a:p>
        </p:txBody>
      </p:sp>
      <p:sp>
        <p:nvSpPr>
          <p:cNvPr id="215" name="Google Shape;215;p2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Coin changing problem - # of ways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22" name="Google Shape;222;p2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23" name="Google Shape;223;p29"/>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24" name="Google Shape;224;p29"/>
          <p:cNvSpPr txBox="1"/>
          <p:nvPr/>
        </p:nvSpPr>
        <p:spPr>
          <a:xfrm>
            <a:off x="31650" y="5243975"/>
            <a:ext cx="9080700" cy="1152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5EF6"/>
              </a:buClr>
              <a:buSzPts val="2000"/>
              <a:buFont typeface="Open Sans"/>
              <a:buChar char="-"/>
            </a:pPr>
            <a:r>
              <a:rPr lang="en-US" sz="2000">
                <a:solidFill>
                  <a:srgbClr val="005EF6"/>
                </a:solidFill>
                <a:latin typeface="Open Sans"/>
                <a:ea typeface="Open Sans"/>
                <a:cs typeface="Open Sans"/>
                <a:sym typeface="Open Sans"/>
              </a:rPr>
              <a:t>If I pick only coin 1,  then the answer is already above = 1</a:t>
            </a:r>
            <a:endParaRPr sz="2000">
              <a:solidFill>
                <a:srgbClr val="005EF6"/>
              </a:solidFill>
              <a:latin typeface="Open Sans"/>
              <a:ea typeface="Open Sans"/>
              <a:cs typeface="Open Sans"/>
              <a:sym typeface="Open Sans"/>
            </a:endParaRPr>
          </a:p>
          <a:p>
            <a:pPr indent="-355600" lvl="0" marL="457200" rtl="0" algn="l">
              <a:spcBef>
                <a:spcPts val="0"/>
              </a:spcBef>
              <a:spcAft>
                <a:spcPts val="0"/>
              </a:spcAft>
              <a:buClr>
                <a:srgbClr val="005EF6"/>
              </a:buClr>
              <a:buSzPts val="2000"/>
              <a:buFont typeface="Open Sans"/>
              <a:buChar char="-"/>
            </a:pPr>
            <a:r>
              <a:rPr lang="en-US" sz="2000">
                <a:solidFill>
                  <a:srgbClr val="005EF6"/>
                </a:solidFill>
                <a:latin typeface="Open Sans"/>
                <a:ea typeface="Open Sans"/>
                <a:cs typeface="Open Sans"/>
                <a:sym typeface="Open Sans"/>
              </a:rPr>
              <a:t>If I pick coin 2 as well, then we reduce the problem to N-2, since N-2 = -1, it means no combinations.   Together, they produce 1 way</a:t>
            </a:r>
            <a:endParaRPr sz="2000">
              <a:solidFill>
                <a:srgbClr val="005EF6"/>
              </a:solidFill>
              <a:latin typeface="Open Sans"/>
              <a:ea typeface="Open Sans"/>
              <a:cs typeface="Open Sans"/>
              <a:sym typeface="Open Sans"/>
            </a:endParaRPr>
          </a:p>
        </p:txBody>
      </p:sp>
      <p:sp>
        <p:nvSpPr>
          <p:cNvPr id="225" name="Google Shape;225;p2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4294967295" type="body"/>
          </p:nvPr>
        </p:nvSpPr>
        <p:spPr>
          <a:xfrm>
            <a:off x="311700" y="1030350"/>
            <a:ext cx="8520600" cy="5131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375"/>
              </a:spcBef>
              <a:spcAft>
                <a:spcPts val="0"/>
              </a:spcAft>
              <a:buNone/>
            </a:pPr>
            <a:r>
              <a:rPr lang="en-US" sz="3000">
                <a:solidFill>
                  <a:srgbClr val="0000FF"/>
                </a:solidFill>
              </a:rPr>
              <a:t>What </a:t>
            </a:r>
            <a:r>
              <a:rPr lang="en-US">
                <a:solidFill>
                  <a:srgbClr val="0000FF"/>
                </a:solidFill>
              </a:rPr>
              <a:t>does </a:t>
            </a:r>
            <a:r>
              <a:rPr lang="en-US" sz="3000">
                <a:solidFill>
                  <a:srgbClr val="0000FF"/>
                </a:solidFill>
              </a:rPr>
              <a:t>N-2 really means?</a:t>
            </a:r>
            <a:endParaRPr sz="3000">
              <a:solidFill>
                <a:schemeClr val="dk1"/>
              </a:solidFill>
            </a:endParaRPr>
          </a:p>
          <a:p>
            <a:pPr indent="0" lvl="0" marL="0" marR="0" rtl="0" algn="l">
              <a:lnSpc>
                <a:spcPct val="90000"/>
              </a:lnSpc>
              <a:spcBef>
                <a:spcPts val="375"/>
              </a:spcBef>
              <a:spcAft>
                <a:spcPts val="0"/>
              </a:spcAft>
              <a:buNone/>
            </a:pPr>
            <a:r>
              <a:t/>
            </a:r>
            <a:endParaRPr sz="3000">
              <a:solidFill>
                <a:schemeClr val="dk1"/>
              </a:solidFill>
            </a:endParaRPr>
          </a:p>
          <a:p>
            <a:pPr indent="0" lvl="0" marL="0" marR="0" rtl="0" algn="ctr">
              <a:lnSpc>
                <a:spcPct val="90000"/>
              </a:lnSpc>
              <a:spcBef>
                <a:spcPts val="375"/>
              </a:spcBef>
              <a:spcAft>
                <a:spcPts val="0"/>
              </a:spcAft>
              <a:buNone/>
            </a:pPr>
            <a:r>
              <a:rPr lang="en-US" sz="3000">
                <a:solidFill>
                  <a:schemeClr val="dk1"/>
                </a:solidFill>
              </a:rPr>
              <a:t>If I use 2 in my solution, then my solution will be {2, something}</a:t>
            </a:r>
            <a:endParaRPr sz="3000">
              <a:solidFill>
                <a:schemeClr val="dk1"/>
              </a:solidFill>
            </a:endParaRPr>
          </a:p>
          <a:p>
            <a:pPr indent="0" lvl="0" marL="0" marR="0" rtl="0" algn="ctr">
              <a:lnSpc>
                <a:spcPct val="90000"/>
              </a:lnSpc>
              <a:spcBef>
                <a:spcPts val="375"/>
              </a:spcBef>
              <a:spcAft>
                <a:spcPts val="0"/>
              </a:spcAft>
              <a:buNone/>
            </a:pPr>
            <a:r>
              <a:t/>
            </a:r>
            <a:endParaRPr sz="3000">
              <a:solidFill>
                <a:schemeClr val="dk1"/>
              </a:solidFill>
            </a:endParaRPr>
          </a:p>
          <a:p>
            <a:pPr indent="0" lvl="0" marL="0" marR="0" rtl="0" algn="ctr">
              <a:lnSpc>
                <a:spcPct val="90000"/>
              </a:lnSpc>
              <a:spcBef>
                <a:spcPts val="375"/>
              </a:spcBef>
              <a:spcAft>
                <a:spcPts val="0"/>
              </a:spcAft>
              <a:buNone/>
            </a:pPr>
            <a:r>
              <a:rPr lang="en-US" sz="3000">
                <a:solidFill>
                  <a:schemeClr val="dk1"/>
                </a:solidFill>
              </a:rPr>
              <a:t>For “something”, how many possible combinations?</a:t>
            </a:r>
            <a:endParaRPr sz="3000">
              <a:solidFill>
                <a:schemeClr val="dk1"/>
              </a:solidFill>
            </a:endParaRPr>
          </a:p>
          <a:p>
            <a:pPr indent="0" lvl="0" marL="0" marR="0" rtl="0" algn="ctr">
              <a:lnSpc>
                <a:spcPct val="90000"/>
              </a:lnSpc>
              <a:spcBef>
                <a:spcPts val="375"/>
              </a:spcBef>
              <a:spcAft>
                <a:spcPts val="0"/>
              </a:spcAft>
              <a:buNone/>
            </a:pPr>
            <a:r>
              <a:t/>
            </a:r>
            <a:endParaRPr sz="3000">
              <a:solidFill>
                <a:schemeClr val="dk1"/>
              </a:solidFill>
            </a:endParaRPr>
          </a:p>
          <a:p>
            <a:pPr indent="0" lvl="0" marL="0" marR="0" rtl="0" algn="ctr">
              <a:lnSpc>
                <a:spcPct val="90000"/>
              </a:lnSpc>
              <a:spcBef>
                <a:spcPts val="375"/>
              </a:spcBef>
              <a:spcAft>
                <a:spcPts val="0"/>
              </a:spcAft>
              <a:buNone/>
            </a:pPr>
            <a:r>
              <a:rPr lang="en-US" sz="3000">
                <a:solidFill>
                  <a:schemeClr val="dk1"/>
                </a:solidFill>
              </a:rPr>
              <a:t>we can look at the previous answer  for N - 2 because our N got reduced already by 2</a:t>
            </a:r>
            <a:endParaRPr sz="3000">
              <a:solidFill>
                <a:schemeClr val="dk1"/>
              </a:solidFill>
            </a:endParaRPr>
          </a:p>
        </p:txBody>
      </p:sp>
      <p:sp>
        <p:nvSpPr>
          <p:cNvPr id="232" name="Google Shape;232;p3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39" name="Google Shape;239;p3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40" name="Google Shape;240;p31"/>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41" name="Google Shape;241;p31"/>
          <p:cNvSpPr txBox="1"/>
          <p:nvPr/>
        </p:nvSpPr>
        <p:spPr>
          <a:xfrm>
            <a:off x="31650" y="5328575"/>
            <a:ext cx="9080700" cy="763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only coin 1,  then the answer is already above = 1</a:t>
            </a:r>
            <a:endParaRPr sz="2500">
              <a:solidFill>
                <a:srgbClr val="005EF6"/>
              </a:solidFill>
              <a:latin typeface="Open Sans"/>
              <a:ea typeface="Open Sans"/>
              <a:cs typeface="Open Sans"/>
              <a:sym typeface="Open Sans"/>
            </a:endParaRPr>
          </a:p>
        </p:txBody>
      </p:sp>
      <p:sp>
        <p:nvSpPr>
          <p:cNvPr id="242" name="Google Shape;242;p3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49" name="Google Shape;249;p3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50" name="Google Shape;250;p32"/>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51" name="Google Shape;251;p32"/>
          <p:cNvSpPr txBox="1"/>
          <p:nvPr/>
        </p:nvSpPr>
        <p:spPr>
          <a:xfrm>
            <a:off x="31650" y="5328575"/>
            <a:ext cx="9080700" cy="763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only coin 1,  then the answer is already above = 1</a:t>
            </a:r>
            <a:endParaRPr sz="2500">
              <a:solidFill>
                <a:srgbClr val="005EF6"/>
              </a:solidFill>
              <a:latin typeface="Open Sans"/>
              <a:ea typeface="Open Sans"/>
              <a:cs typeface="Open Sans"/>
              <a:sym typeface="Open Sans"/>
            </a:endParaRPr>
          </a:p>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coin 2, then the problem becomes N-2 = 0, for N=0, and C=2, the answer is 1</a:t>
            </a:r>
            <a:endParaRPr sz="2500">
              <a:solidFill>
                <a:srgbClr val="005EF6"/>
              </a:solidFill>
              <a:latin typeface="Open Sans"/>
              <a:ea typeface="Open Sans"/>
              <a:cs typeface="Open Sans"/>
              <a:sym typeface="Open Sans"/>
            </a:endParaRPr>
          </a:p>
        </p:txBody>
      </p:sp>
      <p:sp>
        <p:nvSpPr>
          <p:cNvPr id="252" name="Google Shape;252;p3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59" name="Google Shape;259;p3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60" name="Google Shape;260;p33"/>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61" name="Google Shape;261;p33"/>
          <p:cNvSpPr txBox="1"/>
          <p:nvPr/>
        </p:nvSpPr>
        <p:spPr>
          <a:xfrm>
            <a:off x="31650" y="5328575"/>
            <a:ext cx="9080700" cy="76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5EF6"/>
              </a:buClr>
              <a:buSzPts val="1800"/>
              <a:buFont typeface="Open Sans"/>
              <a:buChar char="-"/>
            </a:pPr>
            <a:r>
              <a:rPr lang="en-US" sz="1800">
                <a:solidFill>
                  <a:srgbClr val="005EF6"/>
                </a:solidFill>
                <a:latin typeface="Open Sans"/>
                <a:ea typeface="Open Sans"/>
                <a:cs typeface="Open Sans"/>
                <a:sym typeface="Open Sans"/>
              </a:rPr>
              <a:t>If I pick only coin 1,  then the answer is already above = 1</a:t>
            </a:r>
            <a:endParaRPr sz="1800">
              <a:solidFill>
                <a:srgbClr val="005EF6"/>
              </a:solidFill>
              <a:latin typeface="Open Sans"/>
              <a:ea typeface="Open Sans"/>
              <a:cs typeface="Open Sans"/>
              <a:sym typeface="Open Sans"/>
            </a:endParaRPr>
          </a:p>
          <a:p>
            <a:pPr indent="-342900" lvl="0" marL="457200" rtl="0" algn="l">
              <a:spcBef>
                <a:spcPts val="0"/>
              </a:spcBef>
              <a:spcAft>
                <a:spcPts val="0"/>
              </a:spcAft>
              <a:buClr>
                <a:srgbClr val="005EF6"/>
              </a:buClr>
              <a:buSzPts val="1800"/>
              <a:buFont typeface="Open Sans"/>
              <a:buChar char="-"/>
            </a:pPr>
            <a:r>
              <a:rPr lang="en-US" sz="1800">
                <a:solidFill>
                  <a:srgbClr val="005EF6"/>
                </a:solidFill>
                <a:latin typeface="Open Sans"/>
                <a:ea typeface="Open Sans"/>
                <a:cs typeface="Open Sans"/>
                <a:sym typeface="Open Sans"/>
              </a:rPr>
              <a:t>If I pick coin 2, then the problem becomes N-2 = 0, for N=0, and C=2, the answer is 1</a:t>
            </a:r>
            <a:endParaRPr sz="1800">
              <a:solidFill>
                <a:srgbClr val="005EF6"/>
              </a:solidFill>
              <a:latin typeface="Open Sans"/>
              <a:ea typeface="Open Sans"/>
              <a:cs typeface="Open Sans"/>
              <a:sym typeface="Open Sans"/>
            </a:endParaRPr>
          </a:p>
          <a:p>
            <a:pPr indent="-342900" lvl="0" marL="457200" rtl="0" algn="l">
              <a:spcBef>
                <a:spcPts val="0"/>
              </a:spcBef>
              <a:spcAft>
                <a:spcPts val="0"/>
              </a:spcAft>
              <a:buClr>
                <a:srgbClr val="005EF6"/>
              </a:buClr>
              <a:buSzPts val="1800"/>
              <a:buFont typeface="Open Sans"/>
              <a:buChar char="-"/>
            </a:pPr>
            <a:r>
              <a:rPr lang="en-US" sz="1800">
                <a:solidFill>
                  <a:srgbClr val="005EF6"/>
                </a:solidFill>
                <a:latin typeface="Open Sans"/>
                <a:ea typeface="Open Sans"/>
                <a:cs typeface="Open Sans"/>
                <a:sym typeface="Open Sans"/>
              </a:rPr>
              <a:t>Final answer is 1 + 1 = 2</a:t>
            </a:r>
            <a:endParaRPr sz="1800">
              <a:solidFill>
                <a:srgbClr val="005EF6"/>
              </a:solidFill>
              <a:latin typeface="Open Sans"/>
              <a:ea typeface="Open Sans"/>
              <a:cs typeface="Open Sans"/>
              <a:sym typeface="Open Sans"/>
            </a:endParaRPr>
          </a:p>
        </p:txBody>
      </p:sp>
      <p:sp>
        <p:nvSpPr>
          <p:cNvPr id="262" name="Google Shape;262;p3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69" name="Google Shape;269;p3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70" name="Google Shape;270;p34"/>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71" name="Google Shape;271;p34"/>
          <p:cNvSpPr txBox="1"/>
          <p:nvPr/>
        </p:nvSpPr>
        <p:spPr>
          <a:xfrm>
            <a:off x="31650" y="5328575"/>
            <a:ext cx="9080700" cy="763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only coin 1,  then the answer is already above = 1</a:t>
            </a:r>
            <a:endParaRPr sz="2500">
              <a:solidFill>
                <a:srgbClr val="005EF6"/>
              </a:solidFill>
              <a:latin typeface="Open Sans"/>
              <a:ea typeface="Open Sans"/>
              <a:cs typeface="Open Sans"/>
              <a:sym typeface="Open Sans"/>
            </a:endParaRPr>
          </a:p>
          <a:p>
            <a:pPr indent="0" lvl="0" marL="0" rtl="0" algn="l">
              <a:spcBef>
                <a:spcPts val="0"/>
              </a:spcBef>
              <a:spcAft>
                <a:spcPts val="0"/>
              </a:spcAft>
              <a:buNone/>
            </a:pPr>
            <a:r>
              <a:t/>
            </a:r>
            <a:endParaRPr sz="2500">
              <a:solidFill>
                <a:srgbClr val="005EF6"/>
              </a:solidFill>
              <a:latin typeface="Open Sans"/>
              <a:ea typeface="Open Sans"/>
              <a:cs typeface="Open Sans"/>
              <a:sym typeface="Open Sans"/>
            </a:endParaRPr>
          </a:p>
        </p:txBody>
      </p:sp>
      <p:sp>
        <p:nvSpPr>
          <p:cNvPr id="272" name="Google Shape;272;p3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79" name="Google Shape;279;p3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80" name="Google Shape;280;p35"/>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281" name="Google Shape;281;p35"/>
          <p:cNvSpPr txBox="1"/>
          <p:nvPr/>
        </p:nvSpPr>
        <p:spPr>
          <a:xfrm>
            <a:off x="31650" y="5328575"/>
            <a:ext cx="9080700" cy="12786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I pick only coin 1,  then the answer is already above = 1</a:t>
            </a:r>
            <a:endParaRPr sz="2500">
              <a:solidFill>
                <a:srgbClr val="005EF6"/>
              </a:solidFill>
              <a:latin typeface="Open Sans"/>
              <a:ea typeface="Open Sans"/>
              <a:cs typeface="Open Sans"/>
              <a:sym typeface="Open Sans"/>
            </a:endParaRPr>
          </a:p>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If coin 2 is in my solution, N-2 = 1.   N=1, C=2, Answer is 1</a:t>
            </a:r>
            <a:endParaRPr sz="2500">
              <a:solidFill>
                <a:srgbClr val="005EF6"/>
              </a:solidFill>
              <a:latin typeface="Open Sans"/>
              <a:ea typeface="Open Sans"/>
              <a:cs typeface="Open Sans"/>
              <a:sym typeface="Open Sans"/>
            </a:endParaRPr>
          </a:p>
          <a:p>
            <a:pPr indent="-387350" lvl="0" marL="457200" rtl="0" algn="l">
              <a:spcBef>
                <a:spcPts val="0"/>
              </a:spcBef>
              <a:spcAft>
                <a:spcPts val="0"/>
              </a:spcAft>
              <a:buClr>
                <a:srgbClr val="005EF6"/>
              </a:buClr>
              <a:buSzPts val="2500"/>
              <a:buFont typeface="Open Sans"/>
              <a:buChar char="-"/>
            </a:pPr>
            <a:r>
              <a:rPr lang="en-US" sz="2500">
                <a:solidFill>
                  <a:srgbClr val="005EF6"/>
                </a:solidFill>
                <a:latin typeface="Open Sans"/>
                <a:ea typeface="Open Sans"/>
                <a:cs typeface="Open Sans"/>
                <a:sym typeface="Open Sans"/>
              </a:rPr>
              <a:t>So final answer is again 1 + 1 = 2</a:t>
            </a:r>
            <a:endParaRPr sz="2500">
              <a:solidFill>
                <a:srgbClr val="005EF6"/>
              </a:solidFill>
              <a:latin typeface="Open Sans"/>
              <a:ea typeface="Open Sans"/>
              <a:cs typeface="Open Sans"/>
              <a:sym typeface="Open Sans"/>
            </a:endParaRPr>
          </a:p>
          <a:p>
            <a:pPr indent="0" lvl="0" marL="457200" rtl="0" algn="l">
              <a:spcBef>
                <a:spcPts val="0"/>
              </a:spcBef>
              <a:spcAft>
                <a:spcPts val="0"/>
              </a:spcAft>
              <a:buNone/>
            </a:pPr>
            <a:r>
              <a:t/>
            </a:r>
            <a:endParaRPr sz="2500">
              <a:solidFill>
                <a:srgbClr val="005EF6"/>
              </a:solidFill>
              <a:latin typeface="Open Sans"/>
              <a:ea typeface="Open Sans"/>
              <a:cs typeface="Open Sans"/>
              <a:sym typeface="Open Sans"/>
            </a:endParaRPr>
          </a:p>
          <a:p>
            <a:pPr indent="0" lvl="0" marL="0" rtl="0" algn="l">
              <a:spcBef>
                <a:spcPts val="0"/>
              </a:spcBef>
              <a:spcAft>
                <a:spcPts val="0"/>
              </a:spcAft>
              <a:buNone/>
            </a:pPr>
            <a:r>
              <a:t/>
            </a:r>
            <a:endParaRPr sz="2500">
              <a:solidFill>
                <a:srgbClr val="005EF6"/>
              </a:solidFill>
              <a:latin typeface="Open Sans"/>
              <a:ea typeface="Open Sans"/>
              <a:cs typeface="Open Sans"/>
              <a:sym typeface="Open Sans"/>
            </a:endParaRPr>
          </a:p>
        </p:txBody>
      </p:sp>
      <p:sp>
        <p:nvSpPr>
          <p:cNvPr id="282" name="Google Shape;282;p3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119" name="Google Shape;119;p18"/>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US" sz="2400">
                <a:highlight>
                  <a:schemeClr val="lt1"/>
                </a:highlight>
              </a:rPr>
              <a:t>Chapter 17</a:t>
            </a:r>
            <a:r>
              <a:rPr lang="en-US" sz="2400">
                <a:highlight>
                  <a:schemeClr val="lt1"/>
                </a:highlight>
              </a:rPr>
              <a:t>, </a:t>
            </a:r>
            <a:r>
              <a:rPr b="1" lang="en-US" sz="2400">
                <a:highlight>
                  <a:schemeClr val="lt1"/>
                </a:highlight>
              </a:rPr>
              <a:t>Dynamic Programming</a:t>
            </a:r>
            <a:r>
              <a:rPr b="1" lang="en-US" sz="2400">
                <a:highlight>
                  <a:schemeClr val="lt1"/>
                </a:highlight>
              </a:rPr>
              <a:t>,</a:t>
            </a:r>
            <a:r>
              <a:rPr lang="en-US" sz="2400">
                <a:highlight>
                  <a:schemeClr val="lt1"/>
                </a:highlight>
              </a:rPr>
              <a:t> Cormen et al. (2009).  </a:t>
            </a:r>
            <a:r>
              <a:rPr b="1" lang="en-US" sz="2400">
                <a:highlight>
                  <a:schemeClr val="lt1"/>
                </a:highlight>
              </a:rPr>
              <a:t>Introduction to Algorithms</a:t>
            </a:r>
            <a:r>
              <a:rPr lang="en-US" sz="2400">
                <a:highlight>
                  <a:schemeClr val="lt1"/>
                </a:highlight>
              </a:rPr>
              <a:t>, Third Edition (3rd ed.). The MIT Press.</a:t>
            </a:r>
            <a:endParaRPr sz="2400">
              <a:highlight>
                <a:schemeClr val="lt1"/>
              </a:highlight>
            </a:endParaRPr>
          </a:p>
          <a:p>
            <a:pPr indent="-381000" lvl="0" marL="457200" rtl="0" algn="l">
              <a:spcBef>
                <a:spcPts val="0"/>
              </a:spcBef>
              <a:spcAft>
                <a:spcPts val="0"/>
              </a:spcAft>
              <a:buSzPts val="2400"/>
              <a:buChar char="●"/>
            </a:pPr>
            <a:r>
              <a:rPr lang="en-US" sz="2400"/>
              <a:t>Douglas Wilhelm Harder, Waterloo University - </a:t>
            </a:r>
            <a:r>
              <a:rPr lang="en-US" sz="2400" u="sng">
                <a:solidFill>
                  <a:schemeClr val="hlink"/>
                </a:solidFill>
                <a:hlinkClick r:id="rId3"/>
              </a:rPr>
              <a:t>https://ece.uwaterloo.ca/~dwharder/aads/</a:t>
            </a:r>
            <a:endParaRPr sz="2400">
              <a:highlight>
                <a:schemeClr val="lt1"/>
              </a:highlight>
            </a:endParaRPr>
          </a:p>
        </p:txBody>
      </p:sp>
      <p:sp>
        <p:nvSpPr>
          <p:cNvPr id="120" name="Google Shape;120;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289" name="Google Shape;289;p3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290" name="Google Shape;290;p36"/>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solidFill>
                      <a:srgbClr val="FF99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2500">
                          <a:latin typeface="Open Sans"/>
                          <a:ea typeface="Open Sans"/>
                          <a:cs typeface="Open Sans"/>
                          <a:sym typeface="Open Sans"/>
                        </a:rPr>
                        <a:t>    2</a:t>
                      </a:r>
                      <a:endParaRPr sz="25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    3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2500">
                          <a:latin typeface="Open Sans"/>
                          <a:ea typeface="Open Sans"/>
                          <a:cs typeface="Open Sans"/>
                          <a:sym typeface="Open Sans"/>
                        </a:rPr>
                        <a:t>    4</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2500">
                          <a:latin typeface="Open Sans"/>
                          <a:ea typeface="Open Sans"/>
                          <a:cs typeface="Open Sans"/>
                          <a:sym typeface="Open Sans"/>
                        </a:rPr>
                        <a:t>    5</a:t>
                      </a:r>
                      <a:endParaRPr sz="2500">
                        <a:latin typeface="Open Sans"/>
                        <a:ea typeface="Open Sans"/>
                        <a:cs typeface="Open Sans"/>
                        <a:sym typeface="Open Sans"/>
                      </a:endParaRPr>
                    </a:p>
                  </a:txBody>
                  <a:tcPr marT="91425" marB="91425" marR="91425" marL="91425">
                    <a:solidFill>
                      <a:srgbClr val="FFFF00"/>
                    </a:solidFill>
                  </a:tcPr>
                </a:tc>
              </a:tr>
            </a:tbl>
          </a:graphicData>
        </a:graphic>
      </p:graphicFrame>
      <p:sp>
        <p:nvSpPr>
          <p:cNvPr id="291" name="Google Shape;291;p3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
        <p:nvSpPr>
          <p:cNvPr id="292" name="Google Shape;292;p36"/>
          <p:cNvSpPr/>
          <p:nvPr/>
        </p:nvSpPr>
        <p:spPr>
          <a:xfrm>
            <a:off x="7398537" y="5143850"/>
            <a:ext cx="542700" cy="419400"/>
          </a:xfrm>
          <a:prstGeom prst="upArrow">
            <a:avLst>
              <a:gd fmla="val 50000" name="adj1"/>
              <a:gd fmla="val 50000" name="adj2"/>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txBox="1"/>
          <p:nvPr/>
        </p:nvSpPr>
        <p:spPr>
          <a:xfrm>
            <a:off x="4872150" y="5680825"/>
            <a:ext cx="33195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Thus, we got 5 possible ways of giving change N given C</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idx="1" type="body"/>
          </p:nvPr>
        </p:nvSpPr>
        <p:spPr>
          <a:xfrm>
            <a:off x="285875" y="1685975"/>
            <a:ext cx="8523300" cy="4370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600"/>
              </a:spcBef>
              <a:spcAft>
                <a:spcPts val="0"/>
              </a:spcAft>
              <a:buNone/>
            </a:pPr>
            <a:r>
              <a:rPr lang="en-US" sz="1800">
                <a:latin typeface="Consolas"/>
                <a:ea typeface="Consolas"/>
                <a:cs typeface="Consolas"/>
                <a:sym typeface="Consolas"/>
              </a:rPr>
              <a:t>Let T be table, i be ith row, j be jth column, C[i] be coin value</a:t>
            </a:r>
            <a:endParaRPr sz="18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Let m be # of coins and N be desired change</a:t>
            </a:r>
            <a:endParaRPr sz="18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for i from 0 to m-1 and j from 0 to N  </a:t>
            </a:r>
            <a:r>
              <a:rPr lang="en-US" sz="1200">
                <a:latin typeface="Consolas"/>
                <a:ea typeface="Consolas"/>
                <a:cs typeface="Consolas"/>
                <a:sym typeface="Consolas"/>
              </a:rPr>
              <a:t>//0 to 2, and 0 to 5</a:t>
            </a:r>
            <a:endParaRPr sz="12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		if j == 0  //first col</a:t>
            </a:r>
            <a:endParaRPr sz="1800">
              <a:latin typeface="Consolas"/>
              <a:ea typeface="Consolas"/>
              <a:cs typeface="Consolas"/>
              <a:sym typeface="Consolas"/>
            </a:endParaRPr>
          </a:p>
          <a:p>
            <a:pPr indent="457200" lvl="0" marL="914400" rtl="0" algn="l">
              <a:lnSpc>
                <a:spcPct val="100000"/>
              </a:lnSpc>
              <a:spcBef>
                <a:spcPts val="600"/>
              </a:spcBef>
              <a:spcAft>
                <a:spcPts val="0"/>
              </a:spcAft>
              <a:buNone/>
            </a:pPr>
            <a:r>
              <a:rPr lang="en-US" sz="1800">
                <a:latin typeface="Consolas"/>
                <a:ea typeface="Consolas"/>
                <a:cs typeface="Consolas"/>
                <a:sym typeface="Consolas"/>
              </a:rPr>
              <a:t>T[i][j] = 1</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else if i == 0  //first row</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	T[i][j] = 1 if j % C[i] == 0 else 0</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else if C[i] &gt; j</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T[i][j] = T[i-1][j]</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else</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T[i][j] = T[i-1][j] + T[i][j-C[i]]  </a:t>
            </a:r>
            <a:r>
              <a:rPr lang="en-US" sz="1200">
                <a:latin typeface="Consolas"/>
                <a:ea typeface="Consolas"/>
                <a:cs typeface="Consolas"/>
                <a:sym typeface="Consolas"/>
              </a:rPr>
              <a:t>//excludes bound exception</a:t>
            </a:r>
            <a:endParaRPr sz="12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return T[m-1, N]</a:t>
            </a:r>
            <a:endParaRPr sz="1800">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a:t>
            </a:r>
            <a:endParaRPr sz="1800">
              <a:latin typeface="Consolas"/>
              <a:ea typeface="Consolas"/>
              <a:cs typeface="Consolas"/>
              <a:sym typeface="Consolas"/>
            </a:endParaRPr>
          </a:p>
        </p:txBody>
      </p:sp>
      <p:sp>
        <p:nvSpPr>
          <p:cNvPr id="300" name="Google Shape;300;p3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sp>
        <p:nvSpPr>
          <p:cNvPr id="301" name="Google Shape;301;p3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a:solidFill>
                <a:srgbClr val="000000"/>
              </a:solidFill>
            </a:endParaRPr>
          </a:p>
        </p:txBody>
      </p:sp>
      <p:sp>
        <p:nvSpPr>
          <p:cNvPr id="308" name="Google Shape;308;p38"/>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09" name="Google Shape;309;p3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10" name="Google Shape;310;p38"/>
          <p:cNvGraphicFramePr/>
          <p:nvPr/>
        </p:nvGraphicFramePr>
        <p:xfrm>
          <a:off x="1064000" y="3429000"/>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a:solidFill>
                <a:srgbClr val="000000"/>
              </a:solidFill>
            </a:endParaRPr>
          </a:p>
        </p:txBody>
      </p:sp>
      <p:sp>
        <p:nvSpPr>
          <p:cNvPr id="317" name="Google Shape;317;p39"/>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18" name="Google Shape;318;p3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19" name="Google Shape;319;p39"/>
          <p:cNvGraphicFramePr/>
          <p:nvPr/>
        </p:nvGraphicFramePr>
        <p:xfrm>
          <a:off x="1064000" y="3429000"/>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6</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7</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8</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9</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10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11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a:solidFill>
                <a:srgbClr val="000000"/>
              </a:solidFill>
            </a:endParaRPr>
          </a:p>
        </p:txBody>
      </p:sp>
      <p:sp>
        <p:nvSpPr>
          <p:cNvPr id="326" name="Google Shape;326;p40"/>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27" name="Google Shape;327;p4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28" name="Google Shape;328;p40"/>
          <p:cNvGraphicFramePr/>
          <p:nvPr/>
        </p:nvGraphicFramePr>
        <p:xfrm>
          <a:off x="1064000" y="3429000"/>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6</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7</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8</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9</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a:solidFill>
                <a:srgbClr val="000000"/>
              </a:solidFill>
            </a:endParaRPr>
          </a:p>
        </p:txBody>
      </p:sp>
      <p:sp>
        <p:nvSpPr>
          <p:cNvPr id="335" name="Google Shape;335;p41"/>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36" name="Google Shape;336;p4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37" name="Google Shape;337;p41"/>
          <p:cNvGraphicFramePr/>
          <p:nvPr/>
        </p:nvGraphicFramePr>
        <p:xfrm>
          <a:off x="952475" y="3134775"/>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6</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7</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8</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9</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338" name="Google Shape;338;p41"/>
          <p:cNvSpPr txBox="1"/>
          <p:nvPr/>
        </p:nvSpPr>
        <p:spPr>
          <a:xfrm>
            <a:off x="930025" y="5386500"/>
            <a:ext cx="7341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005EF6"/>
                </a:solidFill>
                <a:latin typeface="Open Sans"/>
                <a:ea typeface="Open Sans"/>
                <a:cs typeface="Open Sans"/>
                <a:sym typeface="Open Sans"/>
              </a:rPr>
              <a:t>If you have 5 in your solution (sol. A), your problems N-5, becomes 5 - 5 = 0.  This zero means that there are no other coin used along with the coin 5.  Thus if you pick 5, you will use one coin, i.e., 5.  If you use coin 1 only in your solution (sol. B), you will use five coins (top row).  Thus the min # of coin will be min of the two </a:t>
            </a:r>
            <a:r>
              <a:rPr lang="en-US" sz="1500">
                <a:solidFill>
                  <a:srgbClr val="005EF6"/>
                </a:solidFill>
                <a:latin typeface="Open Sans"/>
                <a:ea typeface="Open Sans"/>
                <a:cs typeface="Open Sans"/>
                <a:sym typeface="Open Sans"/>
              </a:rPr>
              <a:t>solutions (A and B) </a:t>
            </a:r>
            <a:r>
              <a:rPr lang="en-US" sz="1500">
                <a:solidFill>
                  <a:srgbClr val="005EF6"/>
                </a:solidFill>
                <a:latin typeface="Open Sans"/>
                <a:ea typeface="Open Sans"/>
                <a:cs typeface="Open Sans"/>
                <a:sym typeface="Open Sans"/>
              </a:rPr>
              <a:t>which is 1</a:t>
            </a:r>
            <a:endParaRPr sz="1500">
              <a:solidFill>
                <a:srgbClr val="005EF6"/>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sz="3300">
              <a:solidFill>
                <a:srgbClr val="000000"/>
              </a:solidFill>
            </a:endParaRPr>
          </a:p>
        </p:txBody>
      </p:sp>
      <p:sp>
        <p:nvSpPr>
          <p:cNvPr id="345" name="Google Shape;345;p42"/>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46" name="Google Shape;346;p4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47" name="Google Shape;347;p42"/>
          <p:cNvGraphicFramePr/>
          <p:nvPr/>
        </p:nvGraphicFramePr>
        <p:xfrm>
          <a:off x="952475" y="3134775"/>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6</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7</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8</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9</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sz="3300">
              <a:solidFill>
                <a:srgbClr val="000000"/>
              </a:solidFill>
            </a:endParaRPr>
          </a:p>
        </p:txBody>
      </p:sp>
      <p:sp>
        <p:nvSpPr>
          <p:cNvPr id="354" name="Google Shape;354;p43"/>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55" name="Google Shape;355;p4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56" name="Google Shape;356;p43"/>
          <p:cNvGraphicFramePr/>
          <p:nvPr/>
        </p:nvGraphicFramePr>
        <p:xfrm>
          <a:off x="952475" y="3134775"/>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6</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7</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8</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9</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11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500">
                          <a:latin typeface="Open Sans"/>
                          <a:ea typeface="Open Sans"/>
                          <a:cs typeface="Open Sans"/>
                          <a:sym typeface="Open Sans"/>
                        </a:rPr>
                        <a:t>0</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500">
                          <a:latin typeface="Open Sans"/>
                          <a:ea typeface="Open Sans"/>
                          <a:cs typeface="Open Sans"/>
                          <a:sym typeface="Open Sans"/>
                        </a:rPr>
                        <a:t>2</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3</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4</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rPr lang="en-US" sz="2500">
                          <a:latin typeface="Open Sans"/>
                          <a:ea typeface="Open Sans"/>
                          <a:cs typeface="Open Sans"/>
                          <a:sym typeface="Open Sans"/>
                        </a:rPr>
                        <a:t>5</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FF00"/>
                    </a:solidFill>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sz="3300">
              <a:solidFill>
                <a:srgbClr val="000000"/>
              </a:solidFill>
            </a:endParaRPr>
          </a:p>
        </p:txBody>
      </p:sp>
      <p:sp>
        <p:nvSpPr>
          <p:cNvPr id="363" name="Google Shape;363;p44"/>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64" name="Google Shape;364;p4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65" name="Google Shape;365;p44"/>
          <p:cNvGraphicFramePr/>
          <p:nvPr/>
        </p:nvGraphicFramePr>
        <p:xfrm>
          <a:off x="952475" y="3134775"/>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5</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6</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7</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8</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9</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5</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tc>
              </a:tr>
            </a:tbl>
          </a:graphicData>
        </a:graphic>
      </p:graphicFrame>
      <p:sp>
        <p:nvSpPr>
          <p:cNvPr id="366" name="Google Shape;366;p44"/>
          <p:cNvSpPr/>
          <p:nvPr/>
        </p:nvSpPr>
        <p:spPr>
          <a:xfrm>
            <a:off x="7632912" y="5254850"/>
            <a:ext cx="542700" cy="419400"/>
          </a:xfrm>
          <a:prstGeom prst="upArrow">
            <a:avLst>
              <a:gd fmla="val 50000" name="adj1"/>
              <a:gd fmla="val 50000" name="adj2"/>
            </a:avLst>
          </a:prstGeom>
          <a:solidFill>
            <a:srgbClr val="005EF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txBox="1"/>
          <p:nvPr/>
        </p:nvSpPr>
        <p:spPr>
          <a:xfrm>
            <a:off x="5106525" y="5791825"/>
            <a:ext cx="33195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Thus, 2 is the min. # of coins to give change N given C</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sz="3300">
              <a:solidFill>
                <a:srgbClr val="000000"/>
              </a:solidFill>
            </a:endParaRPr>
          </a:p>
        </p:txBody>
      </p:sp>
      <p:sp>
        <p:nvSpPr>
          <p:cNvPr id="374" name="Google Shape;374;p45"/>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5, 6</a:t>
            </a:r>
            <a:endParaRPr sz="3600"/>
          </a:p>
          <a:p>
            <a:pPr indent="-457200" lvl="0" marL="457200" rtl="0" algn="l">
              <a:spcBef>
                <a:spcPts val="0"/>
              </a:spcBef>
              <a:spcAft>
                <a:spcPts val="0"/>
              </a:spcAft>
              <a:buSzPts val="3600"/>
              <a:buChar char="●"/>
            </a:pPr>
            <a:r>
              <a:rPr lang="en-US" sz="3600"/>
              <a:t>Change (N): 11</a:t>
            </a:r>
            <a:endParaRPr sz="3600"/>
          </a:p>
          <a:p>
            <a:pPr indent="0" lvl="0" marL="0" rtl="0" algn="l">
              <a:spcBef>
                <a:spcPts val="600"/>
              </a:spcBef>
              <a:spcAft>
                <a:spcPts val="0"/>
              </a:spcAft>
              <a:buNone/>
            </a:pPr>
            <a:r>
              <a:t/>
            </a:r>
            <a:endParaRPr sz="3600"/>
          </a:p>
        </p:txBody>
      </p:sp>
      <p:sp>
        <p:nvSpPr>
          <p:cNvPr id="375" name="Google Shape;375;p4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376" name="Google Shape;376;p45"/>
          <p:cNvGraphicFramePr/>
          <p:nvPr/>
        </p:nvGraphicFramePr>
        <p:xfrm>
          <a:off x="952475" y="3134775"/>
          <a:ext cx="3000000" cy="3000000"/>
        </p:xfrm>
        <a:graphic>
          <a:graphicData uri="http://schemas.openxmlformats.org/drawingml/2006/table">
            <a:tbl>
              <a:tblPr>
                <a:noFill/>
                <a:tableStyleId>{69F7D7AF-064D-42E8-BF7C-4E798AB0F2D1}</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2</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3</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4</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7</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8</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9</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10</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500">
                          <a:latin typeface="Open Sans"/>
                          <a:ea typeface="Open Sans"/>
                          <a:cs typeface="Open Sans"/>
                          <a:sym typeface="Open Sans"/>
                        </a:rPr>
                        <a:t>11</a:t>
                      </a:r>
                      <a:endParaRPr b="1" sz="2500">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1</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5</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6</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7</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8</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9</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5</a:t>
                      </a:r>
                      <a:endParaRPr b="1" sz="25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solidFill>
                      <a:srgbClr val="FF9900"/>
                    </a:solidFill>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5</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6</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0</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solidFill>
                      <a:srgbClr val="FF9900"/>
                    </a:solidFill>
                  </a:tcPr>
                </a:tc>
                <a:tc>
                  <a:txBody>
                    <a:bodyPr/>
                    <a:lstStyle/>
                    <a:p>
                      <a:pPr indent="0" lvl="0" marL="0" rtl="0" algn="ctr">
                        <a:spcBef>
                          <a:spcPts val="0"/>
                        </a:spcBef>
                        <a:spcAft>
                          <a:spcPts val="0"/>
                        </a:spcAft>
                        <a:buNone/>
                      </a:pPr>
                      <a:r>
                        <a:rPr lang="en-US" sz="2400">
                          <a:latin typeface="Open Sans"/>
                          <a:ea typeface="Open Sans"/>
                          <a:cs typeface="Open Sans"/>
                          <a:sym typeface="Open Sans"/>
                        </a:rPr>
                        <a:t>1</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3</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4</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400">
                          <a:latin typeface="Open Sans"/>
                          <a:ea typeface="Open Sans"/>
                          <a:cs typeface="Open Sans"/>
                          <a:sym typeface="Open Sans"/>
                        </a:rPr>
                        <a:t>2</a:t>
                      </a:r>
                      <a:endParaRPr sz="2400">
                        <a:latin typeface="Open Sans"/>
                        <a:ea typeface="Open Sans"/>
                        <a:cs typeface="Open Sans"/>
                        <a:sym typeface="Open Sans"/>
                      </a:endParaRPr>
                    </a:p>
                  </a:txBody>
                  <a:tcPr marT="91425" marB="91425" marR="91425" marL="91425">
                    <a:solidFill>
                      <a:srgbClr val="FF9900"/>
                    </a:solidFill>
                  </a:tcPr>
                </a:tc>
              </a:tr>
            </a:tbl>
          </a:graphicData>
        </a:graphic>
      </p:graphicFrame>
      <p:sp>
        <p:nvSpPr>
          <p:cNvPr id="377" name="Google Shape;377;p45"/>
          <p:cNvSpPr txBox="1"/>
          <p:nvPr/>
        </p:nvSpPr>
        <p:spPr>
          <a:xfrm>
            <a:off x="4954125" y="5487025"/>
            <a:ext cx="33195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We can also simply trace the table to know what coins are being used.</a:t>
            </a:r>
            <a:endParaRPr>
              <a:latin typeface="Open Sans"/>
              <a:ea typeface="Open Sans"/>
              <a:cs typeface="Open Sans"/>
              <a:sym typeface="Open Sans"/>
            </a:endParaRPr>
          </a:p>
        </p:txBody>
      </p:sp>
      <p:cxnSp>
        <p:nvCxnSpPr>
          <p:cNvPr id="378" name="Google Shape;378;p45"/>
          <p:cNvCxnSpPr/>
          <p:nvPr/>
        </p:nvCxnSpPr>
        <p:spPr>
          <a:xfrm flipH="1">
            <a:off x="4699375" y="5113125"/>
            <a:ext cx="3045900" cy="5700"/>
          </a:xfrm>
          <a:prstGeom prst="straightConnector1">
            <a:avLst/>
          </a:prstGeom>
          <a:noFill/>
          <a:ln cap="flat" cmpd="sng" w="38100">
            <a:solidFill>
              <a:schemeClr val="dk2"/>
            </a:solidFill>
            <a:prstDash val="solid"/>
            <a:round/>
            <a:headEnd len="med" w="med" type="none"/>
            <a:tailEnd len="med" w="med" type="triangle"/>
          </a:ln>
        </p:spPr>
      </p:cxnSp>
      <p:cxnSp>
        <p:nvCxnSpPr>
          <p:cNvPr id="379" name="Google Shape;379;p45"/>
          <p:cNvCxnSpPr/>
          <p:nvPr/>
        </p:nvCxnSpPr>
        <p:spPr>
          <a:xfrm rot="10800000">
            <a:off x="1908225" y="4543350"/>
            <a:ext cx="2569200" cy="8100"/>
          </a:xfrm>
          <a:prstGeom prst="straightConnector1">
            <a:avLst/>
          </a:prstGeom>
          <a:noFill/>
          <a:ln cap="flat" cmpd="sng" w="38100">
            <a:solidFill>
              <a:schemeClr val="dk2"/>
            </a:solidFill>
            <a:prstDash val="solid"/>
            <a:round/>
            <a:headEnd len="med" w="med" type="none"/>
            <a:tailEnd len="med" w="med" type="triangle"/>
          </a:ln>
        </p:spPr>
      </p:cxnSp>
      <p:cxnSp>
        <p:nvCxnSpPr>
          <p:cNvPr id="380" name="Google Shape;380;p45"/>
          <p:cNvCxnSpPr/>
          <p:nvPr/>
        </p:nvCxnSpPr>
        <p:spPr>
          <a:xfrm rot="10800000">
            <a:off x="4699450" y="45514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381" name="Google Shape;381;p45"/>
          <p:cNvSpPr txBox="1"/>
          <p:nvPr/>
        </p:nvSpPr>
        <p:spPr>
          <a:xfrm>
            <a:off x="8197425" y="4666350"/>
            <a:ext cx="8703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000">
                <a:latin typeface="Open Sans"/>
                <a:ea typeface="Open Sans"/>
                <a:cs typeface="Open Sans"/>
                <a:sym typeface="Open Sans"/>
              </a:rPr>
              <a:t>Note: 2 vs. 3 (above row), meaning that 6 is being used.</a:t>
            </a:r>
            <a:endParaRPr i="1" sz="1000">
              <a:latin typeface="Open Sans"/>
              <a:ea typeface="Open Sans"/>
              <a:cs typeface="Open Sans"/>
              <a:sym typeface="Open Sans"/>
            </a:endParaRPr>
          </a:p>
        </p:txBody>
      </p:sp>
      <p:sp>
        <p:nvSpPr>
          <p:cNvPr id="382" name="Google Shape;382;p45"/>
          <p:cNvSpPr txBox="1"/>
          <p:nvPr/>
        </p:nvSpPr>
        <p:spPr>
          <a:xfrm>
            <a:off x="3243975" y="5524975"/>
            <a:ext cx="13281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000">
                <a:latin typeface="Open Sans"/>
                <a:ea typeface="Open Sans"/>
                <a:cs typeface="Open Sans"/>
                <a:sym typeface="Open Sans"/>
              </a:rPr>
              <a:t>Note: 1 vs. 1 (above row), meaning that 6 is not being used.one more time.  Thus traverse up.</a:t>
            </a:r>
            <a:endParaRPr i="1" sz="1000">
              <a:latin typeface="Open Sans"/>
              <a:ea typeface="Open Sans"/>
              <a:cs typeface="Open Sans"/>
              <a:sym typeface="Open Sans"/>
            </a:endParaRPr>
          </a:p>
        </p:txBody>
      </p:sp>
      <p:sp>
        <p:nvSpPr>
          <p:cNvPr id="383" name="Google Shape;383;p45"/>
          <p:cNvSpPr/>
          <p:nvPr/>
        </p:nvSpPr>
        <p:spPr>
          <a:xfrm>
            <a:off x="4021050" y="5349900"/>
            <a:ext cx="394735" cy="219902"/>
          </a:xfrm>
          <a:custGeom>
            <a:rect b="b" l="l" r="r" t="t"/>
            <a:pathLst>
              <a:path extrusionOk="0" h="6907" w="23189">
                <a:moveTo>
                  <a:pt x="0" y="6907"/>
                </a:moveTo>
                <a:cubicBezTo>
                  <a:pt x="3865" y="5756"/>
                  <a:pt x="19324" y="1151"/>
                  <a:pt x="23189" y="0"/>
                </a:cubicBezTo>
              </a:path>
            </a:pathLst>
          </a:custGeom>
          <a:noFill/>
          <a:ln cap="flat" cmpd="sng" w="9525">
            <a:solidFill>
              <a:srgbClr val="FF0000"/>
            </a:solidFill>
            <a:prstDash val="dot"/>
            <a:round/>
            <a:headEnd len="med" w="med" type="none"/>
            <a:tailEnd len="med" w="med" type="triangl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228600" y="1295400"/>
            <a:ext cx="8763000" cy="46257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90000"/>
              </a:lnSpc>
              <a:spcBef>
                <a:spcPts val="375"/>
              </a:spcBef>
              <a:spcAft>
                <a:spcPts val="0"/>
              </a:spcAft>
              <a:buClr>
                <a:schemeClr val="dk1"/>
              </a:buClr>
              <a:buSzPts val="3000"/>
              <a:buChar char="●"/>
            </a:pPr>
            <a:r>
              <a:rPr lang="en-US" sz="3000">
                <a:solidFill>
                  <a:schemeClr val="dk1"/>
                </a:solidFill>
              </a:rPr>
              <a:t>Introduction to Dynamic Programming</a:t>
            </a:r>
            <a:endParaRPr sz="3000">
              <a:solidFill>
                <a:schemeClr val="dk1"/>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dk1"/>
                </a:solidFill>
              </a:rPr>
              <a:t>Coin changing algorithm</a:t>
            </a:r>
            <a:endParaRPr sz="3000">
              <a:solidFill>
                <a:schemeClr val="dk1"/>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dk1"/>
                </a:solidFill>
              </a:rPr>
              <a:t>0/1 Knapsack</a:t>
            </a:r>
            <a:endParaRPr sz="3000">
              <a:solidFill>
                <a:schemeClr val="dk1"/>
              </a:solidFill>
            </a:endParaRPr>
          </a:p>
        </p:txBody>
      </p:sp>
      <p:sp>
        <p:nvSpPr>
          <p:cNvPr id="127" name="Google Shape;127;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1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Outline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Coin changing problem - min # of coins</a:t>
            </a:r>
            <a:endParaRPr sz="3300">
              <a:solidFill>
                <a:srgbClr val="000000"/>
              </a:solidFill>
            </a:endParaRPr>
          </a:p>
        </p:txBody>
      </p:sp>
      <p:sp>
        <p:nvSpPr>
          <p:cNvPr id="390" name="Google Shape;390;p4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sp>
        <p:nvSpPr>
          <p:cNvPr id="391" name="Google Shape;391;p46"/>
          <p:cNvSpPr txBox="1"/>
          <p:nvPr>
            <p:ph idx="1" type="body"/>
          </p:nvPr>
        </p:nvSpPr>
        <p:spPr>
          <a:xfrm>
            <a:off x="285875" y="1685975"/>
            <a:ext cx="8523300" cy="645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sz="1800">
                <a:latin typeface="Consolas"/>
                <a:ea typeface="Consolas"/>
                <a:cs typeface="Consolas"/>
                <a:sym typeface="Consolas"/>
              </a:rPr>
              <a:t>Pseudocode?  Homework...</a:t>
            </a:r>
            <a:endParaRPr sz="18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idx="4294967295"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375"/>
              </a:spcBef>
              <a:spcAft>
                <a:spcPts val="0"/>
              </a:spcAft>
              <a:buNone/>
            </a:pPr>
            <a:r>
              <a:rPr lang="en-US" sz="3000">
                <a:solidFill>
                  <a:schemeClr val="dk1"/>
                </a:solidFill>
              </a:rPr>
              <a:t>Total bag weight = 7</a:t>
            </a:r>
            <a:endParaRPr sz="3000">
              <a:solidFill>
                <a:schemeClr val="dk1"/>
              </a:solidFill>
            </a:endParaRPr>
          </a:p>
          <a:p>
            <a:pPr indent="0" lvl="0" marL="0" marR="0" rtl="0" algn="l">
              <a:lnSpc>
                <a:spcPct val="90000"/>
              </a:lnSpc>
              <a:spcBef>
                <a:spcPts val="375"/>
              </a:spcBef>
              <a:spcAft>
                <a:spcPts val="0"/>
              </a:spcAft>
              <a:buNone/>
            </a:pPr>
            <a:r>
              <a:t/>
            </a:r>
            <a:endParaRPr sz="3000">
              <a:solidFill>
                <a:schemeClr val="dk1"/>
              </a:solidFill>
            </a:endParaRPr>
          </a:p>
          <a:p>
            <a:pPr indent="0" lvl="0" marL="0" marR="0" rtl="0" algn="l">
              <a:lnSpc>
                <a:spcPct val="90000"/>
              </a:lnSpc>
              <a:spcBef>
                <a:spcPts val="375"/>
              </a:spcBef>
              <a:spcAft>
                <a:spcPts val="0"/>
              </a:spcAft>
              <a:buNone/>
            </a:pPr>
            <a:r>
              <a:t/>
            </a:r>
            <a:endParaRPr sz="3000">
              <a:solidFill>
                <a:schemeClr val="dk1"/>
              </a:solidFill>
            </a:endParaRPr>
          </a:p>
        </p:txBody>
      </p:sp>
      <p:sp>
        <p:nvSpPr>
          <p:cNvPr id="398" name="Google Shape;398;p4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99" name="Google Shape;399;p47"/>
          <p:cNvGraphicFramePr/>
          <p:nvPr/>
        </p:nvGraphicFramePr>
        <p:xfrm>
          <a:off x="425550" y="2247900"/>
          <a:ext cx="3000000" cy="3000000"/>
        </p:xfrm>
        <a:graphic>
          <a:graphicData uri="http://schemas.openxmlformats.org/drawingml/2006/table">
            <a:tbl>
              <a:tblPr>
                <a:noFill/>
                <a:tableStyleId>{69F7D7AF-064D-42E8-BF7C-4E798AB0F2D1}</a:tableStyleId>
              </a:tblPr>
              <a:tblGrid>
                <a:gridCol w="2037575"/>
                <a:gridCol w="2638575"/>
              </a:tblGrid>
              <a:tr h="381000">
                <a:tc>
                  <a:txBody>
                    <a:bodyPr/>
                    <a:lstStyle/>
                    <a:p>
                      <a:pPr indent="0" lvl="0" marL="0" rtl="0" algn="l">
                        <a:spcBef>
                          <a:spcPts val="0"/>
                        </a:spcBef>
                        <a:spcAft>
                          <a:spcPts val="0"/>
                        </a:spcAft>
                        <a:buNone/>
                      </a:pPr>
                      <a:r>
                        <a:rPr b="1" lang="en-US" sz="2000"/>
                        <a:t>Weight</a:t>
                      </a:r>
                      <a:endParaRPr b="1" sz="2000"/>
                    </a:p>
                  </a:txBody>
                  <a:tcPr marT="91425" marB="91425" marR="91425" marL="91425"/>
                </a:tc>
                <a:tc>
                  <a:txBody>
                    <a:bodyPr/>
                    <a:lstStyle/>
                    <a:p>
                      <a:pPr indent="0" lvl="0" marL="0" rtl="0" algn="l">
                        <a:spcBef>
                          <a:spcPts val="0"/>
                        </a:spcBef>
                        <a:spcAft>
                          <a:spcPts val="0"/>
                        </a:spcAft>
                        <a:buNone/>
                      </a:pPr>
                      <a:r>
                        <a:rPr b="1" lang="en-US" sz="2000"/>
                        <a:t>Value</a:t>
                      </a:r>
                      <a:endParaRPr b="1" sz="2000"/>
                    </a:p>
                  </a:txBody>
                  <a:tcPr marT="91425" marB="91425" marR="91425" marL="91425"/>
                </a:tc>
              </a:tr>
              <a:tr h="381000">
                <a:tc>
                  <a:txBody>
                    <a:bodyPr/>
                    <a:lstStyle/>
                    <a:p>
                      <a:pPr indent="0" lvl="0" marL="0" rtl="0" algn="l">
                        <a:spcBef>
                          <a:spcPts val="0"/>
                        </a:spcBef>
                        <a:spcAft>
                          <a:spcPts val="0"/>
                        </a:spcAft>
                        <a:buNone/>
                      </a:pPr>
                      <a:r>
                        <a:rPr lang="en-US" sz="2400"/>
                        <a:t>1</a:t>
                      </a:r>
                      <a:endParaRPr sz="2400"/>
                    </a:p>
                  </a:txBody>
                  <a:tcPr marT="91425" marB="91425" marR="91425" marL="91425"/>
                </a:tc>
                <a:tc>
                  <a:txBody>
                    <a:bodyPr/>
                    <a:lstStyle/>
                    <a:p>
                      <a:pPr indent="0" lvl="0" marL="0" rtl="0" algn="l">
                        <a:spcBef>
                          <a:spcPts val="0"/>
                        </a:spcBef>
                        <a:spcAft>
                          <a:spcPts val="0"/>
                        </a:spcAft>
                        <a:buNone/>
                      </a:pPr>
                      <a:r>
                        <a:rPr lang="en-US" sz="2400"/>
                        <a:t>1</a:t>
                      </a:r>
                      <a:endParaRPr sz="2400"/>
                    </a:p>
                  </a:txBody>
                  <a:tcPr marT="91425" marB="91425" marR="91425" marL="91425"/>
                </a:tc>
              </a:tr>
              <a:tr h="381000">
                <a:tc>
                  <a:txBody>
                    <a:bodyPr/>
                    <a:lstStyle/>
                    <a:p>
                      <a:pPr indent="0" lvl="0" marL="0" rtl="0" algn="l">
                        <a:spcBef>
                          <a:spcPts val="0"/>
                        </a:spcBef>
                        <a:spcAft>
                          <a:spcPts val="0"/>
                        </a:spcAft>
                        <a:buNone/>
                      </a:pPr>
                      <a:r>
                        <a:rPr lang="en-US" sz="2400"/>
                        <a:t>3</a:t>
                      </a:r>
                      <a:endParaRPr sz="2400"/>
                    </a:p>
                  </a:txBody>
                  <a:tcPr marT="91425" marB="91425" marR="91425" marL="91425"/>
                </a:tc>
                <a:tc>
                  <a:txBody>
                    <a:bodyPr/>
                    <a:lstStyle/>
                    <a:p>
                      <a:pPr indent="0" lvl="0" marL="0" rtl="0" algn="l">
                        <a:spcBef>
                          <a:spcPts val="0"/>
                        </a:spcBef>
                        <a:spcAft>
                          <a:spcPts val="0"/>
                        </a:spcAft>
                        <a:buNone/>
                      </a:pPr>
                      <a:r>
                        <a:rPr lang="en-US" sz="2400"/>
                        <a:t>4</a:t>
                      </a:r>
                      <a:endParaRPr sz="2400"/>
                    </a:p>
                  </a:txBody>
                  <a:tcPr marT="91425" marB="91425" marR="91425" marL="91425"/>
                </a:tc>
              </a:tr>
              <a:tr h="381000">
                <a:tc>
                  <a:txBody>
                    <a:bodyPr/>
                    <a:lstStyle/>
                    <a:p>
                      <a:pPr indent="0" lvl="0" marL="0" rtl="0" algn="l">
                        <a:spcBef>
                          <a:spcPts val="0"/>
                        </a:spcBef>
                        <a:spcAft>
                          <a:spcPts val="0"/>
                        </a:spcAft>
                        <a:buNone/>
                      </a:pPr>
                      <a:r>
                        <a:rPr lang="en-US" sz="2400"/>
                        <a:t>4</a:t>
                      </a:r>
                      <a:endParaRPr sz="2400"/>
                    </a:p>
                  </a:txBody>
                  <a:tcPr marT="91425" marB="91425" marR="91425" marL="91425"/>
                </a:tc>
                <a:tc>
                  <a:txBody>
                    <a:bodyPr/>
                    <a:lstStyle/>
                    <a:p>
                      <a:pPr indent="0" lvl="0" marL="0" rtl="0" algn="l">
                        <a:spcBef>
                          <a:spcPts val="0"/>
                        </a:spcBef>
                        <a:spcAft>
                          <a:spcPts val="0"/>
                        </a:spcAft>
                        <a:buNone/>
                      </a:pPr>
                      <a:r>
                        <a:rPr lang="en-US" sz="2400"/>
                        <a:t>5</a:t>
                      </a:r>
                      <a:endParaRPr sz="2400"/>
                    </a:p>
                  </a:txBody>
                  <a:tcPr marT="91425" marB="91425" marR="91425" marL="91425"/>
                </a:tc>
              </a:tr>
              <a:tr h="381000">
                <a:tc>
                  <a:txBody>
                    <a:bodyPr/>
                    <a:lstStyle/>
                    <a:p>
                      <a:pPr indent="0" lvl="0" marL="0" rtl="0" algn="l">
                        <a:spcBef>
                          <a:spcPts val="0"/>
                        </a:spcBef>
                        <a:spcAft>
                          <a:spcPts val="0"/>
                        </a:spcAft>
                        <a:buNone/>
                      </a:pPr>
                      <a:r>
                        <a:rPr lang="en-US" sz="2400"/>
                        <a:t>5</a:t>
                      </a:r>
                      <a:endParaRPr sz="2400"/>
                    </a:p>
                  </a:txBody>
                  <a:tcPr marT="91425" marB="91425" marR="91425" marL="91425"/>
                </a:tc>
                <a:tc>
                  <a:txBody>
                    <a:bodyPr/>
                    <a:lstStyle/>
                    <a:p>
                      <a:pPr indent="0" lvl="0" marL="0" rtl="0" algn="l">
                        <a:spcBef>
                          <a:spcPts val="0"/>
                        </a:spcBef>
                        <a:spcAft>
                          <a:spcPts val="0"/>
                        </a:spcAft>
                        <a:buNone/>
                      </a:pPr>
                      <a:r>
                        <a:rPr lang="en-US" sz="2400"/>
                        <a:t>7</a:t>
                      </a:r>
                      <a:endParaRPr sz="2400"/>
                    </a:p>
                  </a:txBody>
                  <a:tcPr marT="91425" marB="91425" marR="91425" marL="91425"/>
                </a:tc>
              </a:tr>
            </a:tbl>
          </a:graphicData>
        </a:graphic>
      </p:graphicFrame>
      <p:sp>
        <p:nvSpPr>
          <p:cNvPr id="400" name="Google Shape;400;p47"/>
          <p:cNvSpPr txBox="1"/>
          <p:nvPr/>
        </p:nvSpPr>
        <p:spPr>
          <a:xfrm>
            <a:off x="5339100" y="2104200"/>
            <a:ext cx="3492300" cy="3106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Open Sans"/>
              <a:buChar char="●"/>
            </a:pPr>
            <a:r>
              <a:rPr lang="en-US" sz="2500">
                <a:latin typeface="Open Sans"/>
                <a:ea typeface="Open Sans"/>
                <a:cs typeface="Open Sans"/>
                <a:sym typeface="Open Sans"/>
              </a:rPr>
              <a:t>One quantity of each item</a:t>
            </a:r>
            <a:endParaRPr sz="2500">
              <a:latin typeface="Open Sans"/>
              <a:ea typeface="Open Sans"/>
              <a:cs typeface="Open Sans"/>
              <a:sym typeface="Open Sans"/>
            </a:endParaRPr>
          </a:p>
          <a:p>
            <a:pPr indent="-387350" lvl="0" marL="457200" rtl="0" algn="l">
              <a:spcBef>
                <a:spcPts val="0"/>
              </a:spcBef>
              <a:spcAft>
                <a:spcPts val="0"/>
              </a:spcAft>
              <a:buSzPts val="2500"/>
              <a:buFont typeface="Open Sans"/>
              <a:buChar char="●"/>
            </a:pPr>
            <a:r>
              <a:rPr lang="en-US" sz="2500">
                <a:latin typeface="Open Sans"/>
                <a:ea typeface="Open Sans"/>
                <a:cs typeface="Open Sans"/>
                <a:sym typeface="Open Sans"/>
              </a:rPr>
              <a:t>Maximize value</a:t>
            </a:r>
            <a:endParaRPr sz="2500">
              <a:latin typeface="Open Sans"/>
              <a:ea typeface="Open Sans"/>
              <a:cs typeface="Open Sans"/>
              <a:sym typeface="Open Sans"/>
            </a:endParaRPr>
          </a:p>
          <a:p>
            <a:pPr indent="-387350" lvl="0" marL="457200" rtl="0" algn="l">
              <a:spcBef>
                <a:spcPts val="0"/>
              </a:spcBef>
              <a:spcAft>
                <a:spcPts val="0"/>
              </a:spcAft>
              <a:buSzPts val="2500"/>
              <a:buFont typeface="Open Sans"/>
              <a:buChar char="●"/>
            </a:pPr>
            <a:r>
              <a:rPr lang="en-US" sz="2500">
                <a:latin typeface="Open Sans"/>
                <a:ea typeface="Open Sans"/>
                <a:cs typeface="Open Sans"/>
                <a:sym typeface="Open Sans"/>
              </a:rPr>
              <a:t>Weight cannot be more than 7</a:t>
            </a:r>
            <a:endParaRPr sz="2500">
              <a:latin typeface="Open Sans"/>
              <a:ea typeface="Open Sans"/>
              <a:cs typeface="Open Sans"/>
              <a:sym typeface="Open Sans"/>
            </a:endParaRPr>
          </a:p>
          <a:p>
            <a:pPr indent="-387350" lvl="0" marL="457200" rtl="0" algn="l">
              <a:spcBef>
                <a:spcPts val="0"/>
              </a:spcBef>
              <a:spcAft>
                <a:spcPts val="0"/>
              </a:spcAft>
              <a:buSzPts val="2500"/>
              <a:buFont typeface="Open Sans"/>
              <a:buChar char="●"/>
            </a:pPr>
            <a:r>
              <a:rPr lang="en-US" sz="2500">
                <a:latin typeface="Open Sans"/>
                <a:ea typeface="Open Sans"/>
                <a:cs typeface="Open Sans"/>
                <a:sym typeface="Open Sans"/>
              </a:rPr>
              <a:t>Item cannot be fractionalized</a:t>
            </a:r>
            <a:endParaRPr sz="2500">
              <a:latin typeface="Open Sans"/>
              <a:ea typeface="Open Sans"/>
              <a:cs typeface="Open Sans"/>
              <a:sym typeface="Open Sans"/>
            </a:endParaRPr>
          </a:p>
        </p:txBody>
      </p:sp>
      <p:sp>
        <p:nvSpPr>
          <p:cNvPr id="401" name="Google Shape;401;p4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0/1 Knapsack problem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 Knapsack problem</a:t>
            </a:r>
            <a:endParaRPr b="1" sz="3000">
              <a:solidFill>
                <a:srgbClr val="CC0000"/>
              </a:solidFill>
            </a:endParaRPr>
          </a:p>
        </p:txBody>
      </p:sp>
      <p:sp>
        <p:nvSpPr>
          <p:cNvPr id="408" name="Google Shape;408;p4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409" name="Google Shape;409;p48"/>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10" name="Google Shape;410;p48"/>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11" name="Google Shape;411;p48"/>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12" name="Google Shape;412;p48"/>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13" name="Google Shape;413;p48"/>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14" name="Google Shape;414;p48"/>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15" name="Google Shape;415;p48"/>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22" name="Google Shape;422;p4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23" name="Google Shape;423;p49"/>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24" name="Google Shape;424;p49"/>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25" name="Google Shape;425;p49"/>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26" name="Google Shape;426;p49"/>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27" name="Google Shape;427;p49"/>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28" name="Google Shape;428;p49"/>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29" name="Google Shape;429;p49"/>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36" name="Google Shape;436;p5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37" name="Google Shape;437;p50"/>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38" name="Google Shape;438;p50"/>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Open Sans"/>
                <a:ea typeface="Open Sans"/>
                <a:cs typeface="Open Sans"/>
                <a:sym typeface="Open Sans"/>
              </a:rPr>
              <a:t>If the maximum weight is 1, and I have only item 0, what is the maximum value?</a:t>
            </a:r>
            <a:endParaRPr sz="2500">
              <a:latin typeface="Open Sans"/>
              <a:ea typeface="Open Sans"/>
              <a:cs typeface="Open Sans"/>
              <a:sym typeface="Open Sans"/>
            </a:endParaRPr>
          </a:p>
        </p:txBody>
      </p:sp>
      <p:sp>
        <p:nvSpPr>
          <p:cNvPr id="439" name="Google Shape;439;p50"/>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40" name="Google Shape;440;p50"/>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41" name="Google Shape;441;p50"/>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42" name="Google Shape;442;p50"/>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43" name="Google Shape;443;p50"/>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44" name="Google Shape;444;p50"/>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51" name="Google Shape;451;p5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52" name="Google Shape;452;p51"/>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53" name="Google Shape;453;p51"/>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Open Sans"/>
                <a:ea typeface="Open Sans"/>
                <a:cs typeface="Open Sans"/>
                <a:sym typeface="Open Sans"/>
              </a:rPr>
              <a:t>If the maximum weight is 1, and I have only item 0,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p>
        </p:txBody>
      </p:sp>
      <p:sp>
        <p:nvSpPr>
          <p:cNvPr id="454" name="Google Shape;454;p51"/>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55" name="Google Shape;455;p51"/>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56" name="Google Shape;456;p51"/>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57" name="Google Shape;457;p51"/>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58" name="Google Shape;458;p51"/>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59" name="Google Shape;459;p51"/>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66" name="Google Shape;466;p5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67" name="Google Shape;467;p52"/>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68" name="Google Shape;468;p52"/>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Open Sans"/>
                <a:ea typeface="Open Sans"/>
                <a:cs typeface="Open Sans"/>
                <a:sym typeface="Open Sans"/>
              </a:rPr>
              <a:t>If the maximum weight is 1, and I have only item 0,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p>
        </p:txBody>
      </p:sp>
      <p:sp>
        <p:nvSpPr>
          <p:cNvPr id="469" name="Google Shape;469;p52"/>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70" name="Google Shape;470;p52"/>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71" name="Google Shape;471;p52"/>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72" name="Google Shape;472;p52"/>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73" name="Google Shape;473;p52"/>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74" name="Google Shape;474;p52"/>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81" name="Google Shape;481;p5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82" name="Google Shape;482;p53"/>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83" name="Google Shape;483;p53"/>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Open Sans"/>
                <a:ea typeface="Open Sans"/>
                <a:cs typeface="Open Sans"/>
                <a:sym typeface="Open Sans"/>
              </a:rPr>
              <a:t>If the maximum weight is 2, and I have only item 0,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p>
        </p:txBody>
      </p:sp>
      <p:sp>
        <p:nvSpPr>
          <p:cNvPr id="484" name="Google Shape;484;p53"/>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485" name="Google Shape;485;p53"/>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486" name="Google Shape;486;p53"/>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487" name="Google Shape;487;p53"/>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488" name="Google Shape;488;p53"/>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489" name="Google Shape;489;p53"/>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496" name="Google Shape;496;p5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497" name="Google Shape;497;p54"/>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498" name="Google Shape;498;p54"/>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Open Sans"/>
                <a:ea typeface="Open Sans"/>
                <a:cs typeface="Open Sans"/>
                <a:sym typeface="Open Sans"/>
              </a:rPr>
              <a:t>If the maximum weight is 2, and I have only item 0,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p>
        </p:txBody>
      </p:sp>
      <p:sp>
        <p:nvSpPr>
          <p:cNvPr id="499" name="Google Shape;499;p54"/>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00" name="Google Shape;500;p54"/>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01" name="Google Shape;501;p54"/>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02" name="Google Shape;502;p54"/>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03" name="Google Shape;503;p54"/>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04" name="Google Shape;504;p54"/>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11" name="Google Shape;511;p5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12" name="Google Shape;512;p55"/>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13" name="Google Shape;513;p55"/>
          <p:cNvSpPr txBox="1"/>
          <p:nvPr/>
        </p:nvSpPr>
        <p:spPr>
          <a:xfrm>
            <a:off x="1060500" y="49325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Open Sans"/>
                <a:ea typeface="Open Sans"/>
                <a:cs typeface="Open Sans"/>
                <a:sym typeface="Open Sans"/>
              </a:rPr>
              <a:t>If the maximum weight is 1, and I have item 0 (weight 1 value 1) and 1 (weight 3 value 4),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p>
        </p:txBody>
      </p:sp>
      <p:sp>
        <p:nvSpPr>
          <p:cNvPr id="514" name="Google Shape;514;p55"/>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15" name="Google Shape;515;p55"/>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16" name="Google Shape;516;p55"/>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17" name="Google Shape;517;p55"/>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18" name="Google Shape;518;p55"/>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19" name="Google Shape;519;p55"/>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35" name="Google Shape;135;p20"/>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Dynamic programming</a:t>
            </a:r>
            <a:endParaRPr/>
          </a:p>
        </p:txBody>
      </p:sp>
      <p:sp>
        <p:nvSpPr>
          <p:cNvPr id="136" name="Google Shape;136;p20"/>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lnSpc>
                <a:spcPct val="90000"/>
              </a:lnSpc>
              <a:spcBef>
                <a:spcPts val="375"/>
              </a:spcBef>
              <a:spcAft>
                <a:spcPts val="0"/>
              </a:spcAft>
              <a:buClr>
                <a:schemeClr val="dk1"/>
              </a:buClr>
              <a:buSzPts val="1100"/>
              <a:buFont typeface="Arial"/>
              <a:buNone/>
            </a:pPr>
            <a:r>
              <a:t/>
            </a:r>
            <a:endParaRPr sz="3000"/>
          </a:p>
          <a:p>
            <a:pPr indent="0" lvl="0" marL="0" rtl="0" algn="l">
              <a:lnSpc>
                <a:spcPct val="90000"/>
              </a:lnSpc>
              <a:spcBef>
                <a:spcPts val="375"/>
              </a:spcBef>
              <a:spcAft>
                <a:spcPts val="0"/>
              </a:spcAft>
              <a:buClr>
                <a:schemeClr val="dk1"/>
              </a:buClr>
              <a:buSzPts val="1100"/>
              <a:buFont typeface="Arial"/>
              <a:buNone/>
            </a:pPr>
            <a:r>
              <a:t/>
            </a:r>
            <a:endParaRPr sz="3000"/>
          </a:p>
          <a:p>
            <a:pPr indent="0" lvl="0" marL="0" rtl="0" algn="l">
              <a:lnSpc>
                <a:spcPct val="90000"/>
              </a:lnSpc>
              <a:spcBef>
                <a:spcPts val="375"/>
              </a:spcBef>
              <a:spcAft>
                <a:spcPts val="0"/>
              </a:spcAft>
              <a:buClr>
                <a:schemeClr val="dk1"/>
              </a:buClr>
              <a:buSzPts val="1100"/>
              <a:buFont typeface="Arial"/>
              <a:buNone/>
            </a:pPr>
            <a:r>
              <a:rPr b="1" lang="en-US" sz="3000"/>
              <a:t>Greedy algorithms</a:t>
            </a:r>
            <a:r>
              <a:rPr lang="en-US" sz="3000"/>
              <a:t> = in each step, make a greedy choice, the best choice at the moment.  Simpler, more efficient, sometimes optimal.</a:t>
            </a:r>
            <a:endParaRPr sz="3000"/>
          </a:p>
          <a:p>
            <a:pPr indent="0" lvl="0" marL="0" rtl="0" algn="l">
              <a:lnSpc>
                <a:spcPct val="90000"/>
              </a:lnSpc>
              <a:spcBef>
                <a:spcPts val="375"/>
              </a:spcBef>
              <a:spcAft>
                <a:spcPts val="0"/>
              </a:spcAft>
              <a:buClr>
                <a:schemeClr val="dk1"/>
              </a:buClr>
              <a:buSzPts val="1100"/>
              <a:buFont typeface="Arial"/>
              <a:buNone/>
            </a:pPr>
            <a:r>
              <a:t/>
            </a:r>
            <a:endParaRPr sz="3000"/>
          </a:p>
          <a:p>
            <a:pPr indent="0" lvl="0" marL="0" rtl="0" algn="l">
              <a:lnSpc>
                <a:spcPct val="90000"/>
              </a:lnSpc>
              <a:spcBef>
                <a:spcPts val="375"/>
              </a:spcBef>
              <a:spcAft>
                <a:spcPts val="0"/>
              </a:spcAft>
              <a:buClr>
                <a:schemeClr val="dk1"/>
              </a:buClr>
              <a:buSzPts val="1100"/>
              <a:buFont typeface="Arial"/>
              <a:buNone/>
            </a:pPr>
            <a:r>
              <a:rPr lang="en-US" sz="3000"/>
              <a:t>But </a:t>
            </a:r>
            <a:r>
              <a:rPr b="1" lang="en-US" sz="3000"/>
              <a:t>DP</a:t>
            </a:r>
            <a:r>
              <a:rPr lang="en-US" sz="3000"/>
              <a:t> = simplify a problem by first solving a easier subproblem; store the solution to these easier subproblem and use this solution to solve harder subproblem.   Resource-heavy but always optimal.</a:t>
            </a:r>
            <a:endParaRPr sz="3000"/>
          </a:p>
          <a:p>
            <a:pPr indent="0" lvl="0" marL="0" rtl="0" algn="l">
              <a:spcBef>
                <a:spcPts val="6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26" name="Google Shape;526;p5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27" name="Google Shape;527;p56"/>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28" name="Google Shape;528;p56"/>
          <p:cNvSpPr txBox="1"/>
          <p:nvPr/>
        </p:nvSpPr>
        <p:spPr>
          <a:xfrm>
            <a:off x="1060500" y="49325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Open Sans"/>
                <a:ea typeface="Open Sans"/>
                <a:cs typeface="Open Sans"/>
                <a:sym typeface="Open Sans"/>
              </a:rPr>
              <a:t>If the maximum weight is 1, and I have item 0 (weight 1 value 1) and 1 (weight 3 value 4),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p>
        </p:txBody>
      </p:sp>
      <p:sp>
        <p:nvSpPr>
          <p:cNvPr id="529" name="Google Shape;529;p56"/>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30" name="Google Shape;530;p56"/>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31" name="Google Shape;531;p56"/>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32" name="Google Shape;532;p56"/>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33" name="Google Shape;533;p56"/>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34" name="Google Shape;534;p56"/>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41" name="Google Shape;541;p5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42" name="Google Shape;542;p57"/>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43" name="Google Shape;543;p57"/>
          <p:cNvSpPr txBox="1"/>
          <p:nvPr/>
        </p:nvSpPr>
        <p:spPr>
          <a:xfrm>
            <a:off x="1060500" y="49325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Open Sans"/>
                <a:ea typeface="Open Sans"/>
                <a:cs typeface="Open Sans"/>
                <a:sym typeface="Open Sans"/>
              </a:rPr>
              <a:t>If the maximum weight is 2, and I have item 0 (weight 1 value 1) and 1 (weight 3 value 4),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p>
        </p:txBody>
      </p:sp>
      <p:sp>
        <p:nvSpPr>
          <p:cNvPr id="544" name="Google Shape;544;p57"/>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45" name="Google Shape;545;p57"/>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46" name="Google Shape;546;p57"/>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47" name="Google Shape;547;p57"/>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48" name="Google Shape;548;p57"/>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49" name="Google Shape;549;p57"/>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56" name="Google Shape;556;p5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57" name="Google Shape;557;p58"/>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58" name="Google Shape;558;p58"/>
          <p:cNvSpPr txBox="1"/>
          <p:nvPr/>
        </p:nvSpPr>
        <p:spPr>
          <a:xfrm>
            <a:off x="1060500" y="49325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Open Sans"/>
                <a:ea typeface="Open Sans"/>
                <a:cs typeface="Open Sans"/>
                <a:sym typeface="Open Sans"/>
              </a:rPr>
              <a:t>If the maximum weight is 2, and I have item 0 (weight 1 value 1) and 1 (weight 3 value 4), what is the maximum value?</a:t>
            </a:r>
            <a:endParaRPr sz="2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p>
        </p:txBody>
      </p:sp>
      <p:sp>
        <p:nvSpPr>
          <p:cNvPr id="559" name="Google Shape;559;p58"/>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60" name="Google Shape;560;p58"/>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61" name="Google Shape;561;p58"/>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62" name="Google Shape;562;p58"/>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63" name="Google Shape;563;p58"/>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64" name="Google Shape;564;p58"/>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71" name="Google Shape;571;p5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72" name="Google Shape;572;p59"/>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73" name="Google Shape;573;p59"/>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rPr>
              <a:t>If the maximum weight is 3, and I have item 0 (weight 1 value 1) and 1 (weight 3 value 4), what is the maximum value?</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p>
        </p:txBody>
      </p:sp>
      <p:sp>
        <p:nvSpPr>
          <p:cNvPr id="574" name="Google Shape;574;p59"/>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75" name="Google Shape;575;p59"/>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76" name="Google Shape;576;p59"/>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77" name="Google Shape;577;p59"/>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78" name="Google Shape;578;p59"/>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79" name="Google Shape;579;p59"/>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586" name="Google Shape;586;p6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587" name="Google Shape;587;p60"/>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588" name="Google Shape;588;p60"/>
          <p:cNvSpPr txBox="1"/>
          <p:nvPr/>
        </p:nvSpPr>
        <p:spPr>
          <a:xfrm>
            <a:off x="1060500" y="51611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3, and I have item 0 (weight 1 value 1) and 1 (weight 3 value 4), what is the maximum value?</a:t>
            </a:r>
            <a:endParaRPr sz="2500">
              <a:solidFill>
                <a:schemeClr val="dk1"/>
              </a:solidFill>
            </a:endParaRPr>
          </a:p>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p>
        </p:txBody>
      </p:sp>
      <p:sp>
        <p:nvSpPr>
          <p:cNvPr id="589" name="Google Shape;589;p60"/>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590" name="Google Shape;590;p60"/>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591" name="Google Shape;591;p60"/>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592" name="Google Shape;592;p60"/>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593" name="Google Shape;593;p60"/>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594" name="Google Shape;594;p60"/>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01" name="Google Shape;601;p6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02" name="Google Shape;602;p61"/>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03" name="Google Shape;603;p61"/>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04" name="Google Shape;604;p61"/>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05" name="Google Shape;605;p61"/>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06" name="Google Shape;606;p61"/>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07" name="Google Shape;607;p61"/>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08" name="Google Shape;608;p61"/>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
        <p:nvSpPr>
          <p:cNvPr id="609" name="Google Shape;609;p61"/>
          <p:cNvSpPr txBox="1"/>
          <p:nvPr/>
        </p:nvSpPr>
        <p:spPr>
          <a:xfrm>
            <a:off x="520525" y="4703975"/>
            <a:ext cx="82434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4, and I have item 0 (weight 1 value 1) and 1 (weight 3 value 4), what is the maximum value?</a:t>
            </a:r>
            <a:endParaRPr sz="2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16" name="Google Shape;616;p6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17" name="Google Shape;617;p62"/>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18" name="Google Shape;618;p62"/>
          <p:cNvSpPr txBox="1"/>
          <p:nvPr/>
        </p:nvSpPr>
        <p:spPr>
          <a:xfrm>
            <a:off x="520525" y="4703975"/>
            <a:ext cx="82434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4, and I have item 0 (weight 1 value 1) and 1 (weight 3 value 4), what is the maximum value</a:t>
            </a:r>
            <a:r>
              <a:rPr lang="en-US" sz="2500">
                <a:solidFill>
                  <a:schemeClr val="dk1"/>
                </a:solidFill>
              </a:rPr>
              <a:t>?  </a:t>
            </a:r>
            <a:r>
              <a:rPr lang="en-US" sz="2500">
                <a:solidFill>
                  <a:srgbClr val="FF0000"/>
                </a:solidFill>
              </a:rPr>
              <a:t>Idea: 2 choices where we need to choose the </a:t>
            </a:r>
            <a:r>
              <a:rPr lang="en-US" sz="2500" u="sng">
                <a:solidFill>
                  <a:srgbClr val="FF0000"/>
                </a:solidFill>
              </a:rPr>
              <a:t>bigger of the two</a:t>
            </a:r>
            <a:r>
              <a:rPr lang="en-US" sz="2500">
                <a:solidFill>
                  <a:srgbClr val="FF0000"/>
                </a:solidFill>
              </a:rPr>
              <a:t>:  (1) put item 1, and if possible, also put item 0 (2) or put only item 0</a:t>
            </a:r>
            <a:endParaRPr sz="2500">
              <a:solidFill>
                <a:srgbClr val="FF0000"/>
              </a:solidFill>
            </a:endParaRPr>
          </a:p>
          <a:p>
            <a:pPr indent="0" lvl="0" marL="0" rtl="0" algn="l">
              <a:spcBef>
                <a:spcPts val="0"/>
              </a:spcBef>
              <a:spcAft>
                <a:spcPts val="0"/>
              </a:spcAft>
              <a:buNone/>
            </a:pPr>
            <a:r>
              <a:t/>
            </a:r>
            <a:endParaRPr sz="2500"/>
          </a:p>
        </p:txBody>
      </p:sp>
      <p:sp>
        <p:nvSpPr>
          <p:cNvPr id="619" name="Google Shape;619;p62"/>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20" name="Google Shape;620;p62"/>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21" name="Google Shape;621;p62"/>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22" name="Google Shape;622;p62"/>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23" name="Google Shape;623;p62"/>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24" name="Google Shape;624;p62"/>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31" name="Google Shape;631;p6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32" name="Google Shape;632;p63"/>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33" name="Google Shape;633;p63"/>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4, and I have item 0 (weight 1) and 1 (weight 3), what is the maximum value?  </a:t>
            </a:r>
            <a:r>
              <a:rPr lang="en-US" sz="2500">
                <a:solidFill>
                  <a:srgbClr val="FF0000"/>
                </a:solidFill>
              </a:rPr>
              <a:t>max (T[i-1][j], 4 + T[i-1][j-w]) = </a:t>
            </a:r>
            <a:endParaRPr sz="2500">
              <a:solidFill>
                <a:srgbClr val="FF0000"/>
              </a:solidFill>
            </a:endParaRPr>
          </a:p>
          <a:p>
            <a:pPr indent="0" lvl="0" marL="0" rtl="0" algn="l">
              <a:spcBef>
                <a:spcPts val="0"/>
              </a:spcBef>
              <a:spcAft>
                <a:spcPts val="0"/>
              </a:spcAft>
              <a:buNone/>
            </a:pPr>
            <a:r>
              <a:rPr lang="en-US" sz="2500">
                <a:solidFill>
                  <a:srgbClr val="FF0000"/>
                </a:solidFill>
              </a:rPr>
              <a:t>             </a:t>
            </a:r>
            <a:endParaRPr sz="2500"/>
          </a:p>
        </p:txBody>
      </p:sp>
      <p:sp>
        <p:nvSpPr>
          <p:cNvPr id="634" name="Google Shape;634;p63"/>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35" name="Google Shape;635;p63"/>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36" name="Google Shape;636;p63"/>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37" name="Google Shape;637;p63"/>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38" name="Google Shape;638;p63"/>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39" name="Google Shape;639;p63"/>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46" name="Google Shape;646;p6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47" name="Google Shape;647;p64"/>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48" name="Google Shape;648;p64"/>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4, and I have item 0 (weight 1) and 1 (weight 3), what is the maximum value?  </a:t>
            </a:r>
            <a:r>
              <a:rPr lang="en-US" sz="2500">
                <a:solidFill>
                  <a:srgbClr val="FF0000"/>
                </a:solidFill>
              </a:rPr>
              <a:t>max (T[i-1][j], 4 + T[i-1][j-w]) = </a:t>
            </a:r>
            <a:endParaRPr sz="2500">
              <a:solidFill>
                <a:schemeClr val="dk1"/>
              </a:solidFill>
            </a:endParaRPr>
          </a:p>
          <a:p>
            <a:pPr indent="0" lvl="0" marL="0" rtl="0" algn="l">
              <a:spcBef>
                <a:spcPts val="0"/>
              </a:spcBef>
              <a:spcAft>
                <a:spcPts val="0"/>
              </a:spcAft>
              <a:buNone/>
            </a:pPr>
            <a:r>
              <a:rPr lang="en-US" sz="2500">
                <a:solidFill>
                  <a:srgbClr val="FF0000"/>
                </a:solidFill>
              </a:rPr>
              <a:t>             max (T[1-1][4], 4+T[1-1][4-3]) = </a:t>
            </a:r>
            <a:endParaRPr sz="2500">
              <a:solidFill>
                <a:srgbClr val="FF0000"/>
              </a:solidFill>
            </a:endParaRPr>
          </a:p>
          <a:p>
            <a:pPr indent="0" lvl="0" marL="0" rtl="0" algn="l">
              <a:spcBef>
                <a:spcPts val="0"/>
              </a:spcBef>
              <a:spcAft>
                <a:spcPts val="0"/>
              </a:spcAft>
              <a:buNone/>
            </a:pPr>
            <a:r>
              <a:rPr lang="en-US" sz="2500">
                <a:solidFill>
                  <a:srgbClr val="FF0000"/>
                </a:solidFill>
              </a:rPr>
              <a:t>           </a:t>
            </a:r>
            <a:endParaRPr sz="2500"/>
          </a:p>
        </p:txBody>
      </p:sp>
      <p:sp>
        <p:nvSpPr>
          <p:cNvPr id="649" name="Google Shape;649;p64"/>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50" name="Google Shape;650;p64"/>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51" name="Google Shape;651;p64"/>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52" name="Google Shape;652;p64"/>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53" name="Google Shape;653;p64"/>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54" name="Google Shape;654;p64"/>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61" name="Google Shape;661;p6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62" name="Google Shape;662;p65"/>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63" name="Google Shape;663;p65"/>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4, and I have item 0 (weight 1) and 1 (weight 3), what is the maximum value?  </a:t>
            </a:r>
            <a:r>
              <a:rPr lang="en-US" sz="2500">
                <a:solidFill>
                  <a:srgbClr val="FF0000"/>
                </a:solidFill>
              </a:rPr>
              <a:t>max (T[i-1][j], 4 + T[i-1][j-w]) = </a:t>
            </a:r>
            <a:endParaRPr sz="2500">
              <a:solidFill>
                <a:schemeClr val="dk1"/>
              </a:solidFill>
            </a:endParaRPr>
          </a:p>
          <a:p>
            <a:pPr indent="0" lvl="0" marL="0" rtl="0" algn="l">
              <a:spcBef>
                <a:spcPts val="0"/>
              </a:spcBef>
              <a:spcAft>
                <a:spcPts val="0"/>
              </a:spcAft>
              <a:buNone/>
            </a:pPr>
            <a:r>
              <a:rPr lang="en-US" sz="2500">
                <a:solidFill>
                  <a:srgbClr val="FF0000"/>
                </a:solidFill>
              </a:rPr>
              <a:t>             max (T[1-1][4], 4+T[1-1][4-3]) = </a:t>
            </a:r>
            <a:endParaRPr sz="2500">
              <a:solidFill>
                <a:srgbClr val="FF0000"/>
              </a:solidFill>
            </a:endParaRPr>
          </a:p>
          <a:p>
            <a:pPr indent="0" lvl="0" marL="0" rtl="0" algn="l">
              <a:spcBef>
                <a:spcPts val="0"/>
              </a:spcBef>
              <a:spcAft>
                <a:spcPts val="0"/>
              </a:spcAft>
              <a:buNone/>
            </a:pPr>
            <a:r>
              <a:rPr lang="en-US" sz="2500">
                <a:solidFill>
                  <a:srgbClr val="FF0000"/>
                </a:solidFill>
              </a:rPr>
              <a:t>             max (T[0][4], 4+T[0][1]) = </a:t>
            </a:r>
            <a:endParaRPr sz="2500">
              <a:solidFill>
                <a:srgbClr val="FF0000"/>
              </a:solidFill>
            </a:endParaRPr>
          </a:p>
          <a:p>
            <a:pPr indent="0" lvl="0" marL="0" rtl="0" algn="l">
              <a:spcBef>
                <a:spcPts val="0"/>
              </a:spcBef>
              <a:spcAft>
                <a:spcPts val="0"/>
              </a:spcAft>
              <a:buNone/>
            </a:pPr>
            <a:r>
              <a:t/>
            </a:r>
            <a:endParaRPr sz="2500"/>
          </a:p>
        </p:txBody>
      </p:sp>
      <p:sp>
        <p:nvSpPr>
          <p:cNvPr id="664" name="Google Shape;664;p65"/>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65" name="Google Shape;665;p65"/>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66" name="Google Shape;666;p65"/>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67" name="Google Shape;667;p65"/>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68" name="Google Shape;668;p65"/>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69" name="Google Shape;669;p65"/>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rPr lang="en-US" sz="2500">
                <a:solidFill>
                  <a:srgbClr val="000000"/>
                </a:solidFill>
              </a:rPr>
              <a:t>Given a set of </a:t>
            </a:r>
            <a:r>
              <a:rPr i="1" lang="en-US" sz="2500">
                <a:solidFill>
                  <a:srgbClr val="000000"/>
                </a:solidFill>
              </a:rPr>
              <a:t>infinite</a:t>
            </a:r>
            <a:r>
              <a:rPr lang="en-US" sz="2500">
                <a:solidFill>
                  <a:srgbClr val="000000"/>
                </a:solidFill>
              </a:rPr>
              <a:t> coins of different values </a:t>
            </a:r>
            <a:r>
              <a:rPr i="1" lang="en-US" sz="2500">
                <a:solidFill>
                  <a:srgbClr val="000000"/>
                </a:solidFill>
              </a:rPr>
              <a:t>C</a:t>
            </a:r>
            <a:r>
              <a:rPr lang="en-US" sz="2500">
                <a:solidFill>
                  <a:srgbClr val="000000"/>
                </a:solidFill>
              </a:rPr>
              <a:t>,  find </a:t>
            </a:r>
            <a:r>
              <a:rPr lang="en-US" sz="2500" u="sng">
                <a:solidFill>
                  <a:srgbClr val="000000"/>
                </a:solidFill>
              </a:rPr>
              <a:t>number of ways</a:t>
            </a:r>
            <a:r>
              <a:rPr lang="en-US" sz="2500">
                <a:solidFill>
                  <a:srgbClr val="000000"/>
                </a:solidFill>
              </a:rPr>
              <a:t> and </a:t>
            </a:r>
            <a:r>
              <a:rPr lang="en-US" sz="2500" u="sng">
                <a:solidFill>
                  <a:srgbClr val="000000"/>
                </a:solidFill>
              </a:rPr>
              <a:t>minimum number of coins</a:t>
            </a:r>
            <a:r>
              <a:rPr lang="en-US" sz="2500">
                <a:solidFill>
                  <a:srgbClr val="000000"/>
                </a:solidFill>
              </a:rPr>
              <a:t> of making change for </a:t>
            </a:r>
            <a:r>
              <a:rPr i="1" lang="en-US" sz="2500">
                <a:solidFill>
                  <a:srgbClr val="000000"/>
                </a:solidFill>
              </a:rPr>
              <a:t>N</a:t>
            </a:r>
            <a:r>
              <a:rPr lang="en-US" sz="2500">
                <a:solidFill>
                  <a:srgbClr val="000000"/>
                </a:solidFill>
              </a:rPr>
              <a:t>.</a:t>
            </a:r>
            <a:endParaRPr sz="2500">
              <a:solidFill>
                <a:srgbClr val="000000"/>
              </a:solidFill>
            </a:endParaRPr>
          </a:p>
          <a:p>
            <a:pPr indent="0" lvl="0" marL="0" rtl="0" algn="l">
              <a:spcBef>
                <a:spcPts val="600"/>
              </a:spcBef>
              <a:spcAft>
                <a:spcPts val="0"/>
              </a:spcAft>
              <a:buNone/>
            </a:pPr>
            <a:r>
              <a:t/>
            </a:r>
            <a:endParaRPr sz="2500">
              <a:solidFill>
                <a:srgbClr val="000000"/>
              </a:solidFill>
            </a:endParaRPr>
          </a:p>
          <a:p>
            <a:pPr indent="0" lvl="0" marL="0" rtl="0" algn="l">
              <a:spcBef>
                <a:spcPts val="600"/>
              </a:spcBef>
              <a:spcAft>
                <a:spcPts val="0"/>
              </a:spcAft>
              <a:buNone/>
            </a:pPr>
            <a:r>
              <a:rPr lang="en-US" sz="2500">
                <a:solidFill>
                  <a:srgbClr val="000000"/>
                </a:solidFill>
              </a:rPr>
              <a:t>For example:</a:t>
            </a:r>
            <a:endParaRPr sz="2500">
              <a:solidFill>
                <a:srgbClr val="000000"/>
              </a:solidFill>
            </a:endParaRPr>
          </a:p>
        </p:txBody>
      </p:sp>
      <p:sp>
        <p:nvSpPr>
          <p:cNvPr id="143" name="Google Shape;143;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44" name="Google Shape;144;p2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Coin changing problem</a:t>
            </a:r>
            <a:endParaRPr/>
          </a:p>
        </p:txBody>
      </p:sp>
      <p:sp>
        <p:nvSpPr>
          <p:cNvPr id="145" name="Google Shape;145;p21"/>
          <p:cNvSpPr txBox="1"/>
          <p:nvPr>
            <p:ph idx="1" type="body"/>
          </p:nvPr>
        </p:nvSpPr>
        <p:spPr>
          <a:xfrm>
            <a:off x="2358925" y="2920650"/>
            <a:ext cx="3295800" cy="1016700"/>
          </a:xfrm>
          <a:prstGeom prst="rect">
            <a:avLst/>
          </a:prstGeom>
          <a:noFill/>
          <a:ln>
            <a:noFill/>
          </a:ln>
        </p:spPr>
        <p:txBody>
          <a:bodyPr anchorCtr="0" anchor="t" bIns="45700" lIns="91425" spcFirstLastPara="1" rIns="91425" wrap="square" tIns="45700">
            <a:noAutofit/>
          </a:bodyPr>
          <a:lstStyle/>
          <a:p>
            <a:pPr indent="-381000" lvl="0" marL="457200" rtl="0" algn="l">
              <a:spcBef>
                <a:spcPts val="600"/>
              </a:spcBef>
              <a:spcAft>
                <a:spcPts val="0"/>
              </a:spcAft>
              <a:buSzPts val="2400"/>
              <a:buChar char="●"/>
            </a:pPr>
            <a:r>
              <a:rPr lang="en-US" sz="2400"/>
              <a:t>Coins (C): 1, 2, 3</a:t>
            </a:r>
            <a:endParaRPr sz="2400"/>
          </a:p>
          <a:p>
            <a:pPr indent="-381000" lvl="0" marL="457200" rtl="0" algn="l">
              <a:spcBef>
                <a:spcPts val="0"/>
              </a:spcBef>
              <a:spcAft>
                <a:spcPts val="0"/>
              </a:spcAft>
              <a:buSzPts val="2400"/>
              <a:buChar char="●"/>
            </a:pPr>
            <a:r>
              <a:rPr lang="en-US" sz="2400"/>
              <a:t>Change (N): 5</a:t>
            </a:r>
            <a:endParaRPr sz="2400"/>
          </a:p>
          <a:p>
            <a:pPr indent="0" lvl="0" marL="0" rtl="0" algn="l">
              <a:spcBef>
                <a:spcPts val="600"/>
              </a:spcBef>
              <a:spcAft>
                <a:spcPts val="0"/>
              </a:spcAft>
              <a:buNone/>
            </a:pPr>
            <a:r>
              <a:t/>
            </a:r>
            <a:endParaRPr sz="2400"/>
          </a:p>
        </p:txBody>
      </p:sp>
      <p:sp>
        <p:nvSpPr>
          <p:cNvPr id="146" name="Google Shape;146;p21"/>
          <p:cNvSpPr txBox="1"/>
          <p:nvPr/>
        </p:nvSpPr>
        <p:spPr>
          <a:xfrm>
            <a:off x="258325" y="3937350"/>
            <a:ext cx="7344600" cy="19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Open Sans"/>
                <a:ea typeface="Open Sans"/>
                <a:cs typeface="Open Sans"/>
                <a:sym typeface="Open Sans"/>
              </a:rPr>
              <a:t>Five</a:t>
            </a:r>
            <a:r>
              <a:rPr lang="en-US" sz="2400">
                <a:latin typeface="Open Sans"/>
                <a:ea typeface="Open Sans"/>
                <a:cs typeface="Open Sans"/>
                <a:sym typeface="Open Sans"/>
              </a:rPr>
              <a:t> combinations and two minimum # of coins:</a:t>
            </a:r>
            <a:endParaRPr sz="2400">
              <a:latin typeface="Open Sans"/>
              <a:ea typeface="Open Sans"/>
              <a:cs typeface="Open Sans"/>
              <a:sym typeface="Open Sans"/>
            </a:endParaRPr>
          </a:p>
          <a:p>
            <a:pPr indent="0" lvl="0" marL="0" rtl="0" algn="l">
              <a:spcBef>
                <a:spcPts val="0"/>
              </a:spcBef>
              <a:spcAft>
                <a:spcPts val="0"/>
              </a:spcAft>
              <a:buNone/>
            </a:pPr>
            <a:r>
              <a:rPr lang="en-US" sz="2400">
                <a:latin typeface="Open Sans"/>
                <a:ea typeface="Open Sans"/>
                <a:cs typeface="Open Sans"/>
                <a:sym typeface="Open Sans"/>
              </a:rPr>
              <a:t>{1, 1, 1, 1, 1}, {1, 1, 1, 2}, {1, 1, 3}, {2, 3}, {1, 2, 2}</a:t>
            </a:r>
            <a:endParaRPr sz="2400">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76" name="Google Shape;676;p6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77" name="Google Shape;677;p66"/>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78" name="Google Shape;678;p66"/>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a:t>
            </a:r>
            <a:r>
              <a:rPr lang="en-US" sz="2500">
                <a:solidFill>
                  <a:schemeClr val="dk1"/>
                </a:solidFill>
              </a:rPr>
              <a:t>f the maximum weight is 4, and I have item 0 (weight 1) and 1 (weight 3), what is the maximum value?  </a:t>
            </a:r>
            <a:r>
              <a:rPr lang="en-US" sz="2500">
                <a:solidFill>
                  <a:srgbClr val="FF0000"/>
                </a:solidFill>
              </a:rPr>
              <a:t>max (T[i-1][j], 4 + T[i-1][j-w]) = </a:t>
            </a:r>
            <a:endParaRPr sz="2500">
              <a:solidFill>
                <a:schemeClr val="dk1"/>
              </a:solidFill>
            </a:endParaRPr>
          </a:p>
          <a:p>
            <a:pPr indent="0" lvl="0" marL="0" rtl="0" algn="l">
              <a:spcBef>
                <a:spcPts val="0"/>
              </a:spcBef>
              <a:spcAft>
                <a:spcPts val="0"/>
              </a:spcAft>
              <a:buNone/>
            </a:pPr>
            <a:r>
              <a:rPr lang="en-US" sz="2500">
                <a:solidFill>
                  <a:srgbClr val="FF0000"/>
                </a:solidFill>
              </a:rPr>
              <a:t>             max (T[1-1][4], 4+T[1-1][4-3]) = </a:t>
            </a:r>
            <a:endParaRPr sz="2500">
              <a:solidFill>
                <a:srgbClr val="FF0000"/>
              </a:solidFill>
            </a:endParaRPr>
          </a:p>
          <a:p>
            <a:pPr indent="0" lvl="0" marL="0" rtl="0" algn="l">
              <a:spcBef>
                <a:spcPts val="0"/>
              </a:spcBef>
              <a:spcAft>
                <a:spcPts val="0"/>
              </a:spcAft>
              <a:buNone/>
            </a:pPr>
            <a:r>
              <a:rPr lang="en-US" sz="2500">
                <a:solidFill>
                  <a:srgbClr val="FF0000"/>
                </a:solidFill>
              </a:rPr>
              <a:t>             max (T[0][4], 4+T[0][1]) = max(1, 5) = 5</a:t>
            </a:r>
            <a:endParaRPr sz="2500">
              <a:solidFill>
                <a:srgbClr val="FF0000"/>
              </a:solidFill>
            </a:endParaRPr>
          </a:p>
          <a:p>
            <a:pPr indent="0" lvl="0" marL="0" rtl="0" algn="l">
              <a:spcBef>
                <a:spcPts val="0"/>
              </a:spcBef>
              <a:spcAft>
                <a:spcPts val="0"/>
              </a:spcAft>
              <a:buNone/>
            </a:pPr>
            <a:r>
              <a:t/>
            </a:r>
            <a:endParaRPr sz="2500"/>
          </a:p>
        </p:txBody>
      </p:sp>
      <p:sp>
        <p:nvSpPr>
          <p:cNvPr id="679" name="Google Shape;679;p66"/>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80" name="Google Shape;680;p66"/>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81" name="Google Shape;681;p66"/>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82" name="Google Shape;682;p66"/>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83" name="Google Shape;683;p66"/>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84" name="Google Shape;684;p66"/>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691" name="Google Shape;691;p6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692" name="Google Shape;692;p67"/>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693" name="Google Shape;693;p67"/>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5, and I have item 0 (weight 1) and 1 (weight 3), what is the maximum value?  </a:t>
            </a:r>
            <a:r>
              <a:rPr lang="en-US" sz="2500">
                <a:solidFill>
                  <a:srgbClr val="FF0000"/>
                </a:solidFill>
              </a:rPr>
              <a:t>max (T[i-1][j], 4 + T[i-1][j-w]) = ?</a:t>
            </a:r>
            <a:endParaRPr sz="2500">
              <a:solidFill>
                <a:srgbClr val="FF0000"/>
              </a:solidFill>
            </a:endParaRPr>
          </a:p>
          <a:p>
            <a:pPr indent="0" lvl="0" marL="0" rtl="0" algn="l">
              <a:spcBef>
                <a:spcPts val="0"/>
              </a:spcBef>
              <a:spcAft>
                <a:spcPts val="0"/>
              </a:spcAft>
              <a:buNone/>
            </a:pPr>
            <a:r>
              <a:t/>
            </a:r>
            <a:endParaRPr sz="2500"/>
          </a:p>
        </p:txBody>
      </p:sp>
      <p:sp>
        <p:nvSpPr>
          <p:cNvPr id="694" name="Google Shape;694;p67"/>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695" name="Google Shape;695;p67"/>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696" name="Google Shape;696;p67"/>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697" name="Google Shape;697;p67"/>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698" name="Google Shape;698;p67"/>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699" name="Google Shape;699;p67"/>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06" name="Google Shape;706;p6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07" name="Google Shape;707;p68"/>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08" name="Google Shape;708;p68"/>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5, and I have item 0 (weight 1) and 1 (weight 3), what is the maximum value?  </a:t>
            </a:r>
            <a:r>
              <a:rPr lang="en-US" sz="2500">
                <a:solidFill>
                  <a:srgbClr val="FF0000"/>
                </a:solidFill>
              </a:rPr>
              <a:t>max (T[i-1][j], 4 + T[i-1][j-w]) = ?</a:t>
            </a:r>
            <a:endParaRPr sz="2500">
              <a:solidFill>
                <a:schemeClr val="dk1"/>
              </a:solidFill>
            </a:endParaRPr>
          </a:p>
          <a:p>
            <a:pPr indent="0" lvl="0" marL="0" rtl="0" algn="l">
              <a:spcBef>
                <a:spcPts val="0"/>
              </a:spcBef>
              <a:spcAft>
                <a:spcPts val="0"/>
              </a:spcAft>
              <a:buNone/>
            </a:pPr>
            <a:r>
              <a:rPr lang="en-US" sz="2500">
                <a:solidFill>
                  <a:srgbClr val="FF0000"/>
                </a:solidFill>
              </a:rPr>
              <a:t>             max (T[1-1][5], 4+T[1-1][5-3]) =</a:t>
            </a:r>
            <a:endParaRPr sz="2500">
              <a:solidFill>
                <a:srgbClr val="FF0000"/>
              </a:solidFill>
            </a:endParaRPr>
          </a:p>
          <a:p>
            <a:pPr indent="0" lvl="0" marL="0" rtl="0" algn="l">
              <a:spcBef>
                <a:spcPts val="0"/>
              </a:spcBef>
              <a:spcAft>
                <a:spcPts val="0"/>
              </a:spcAft>
              <a:buNone/>
            </a:pPr>
            <a:r>
              <a:t/>
            </a:r>
            <a:endParaRPr sz="2500"/>
          </a:p>
        </p:txBody>
      </p:sp>
      <p:sp>
        <p:nvSpPr>
          <p:cNvPr id="709" name="Google Shape;709;p68"/>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10" name="Google Shape;710;p68"/>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11" name="Google Shape;711;p68"/>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12" name="Google Shape;712;p68"/>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13" name="Google Shape;713;p68"/>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14" name="Google Shape;714;p68"/>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21" name="Google Shape;721;p6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22" name="Google Shape;722;p69"/>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23" name="Google Shape;723;p69"/>
          <p:cNvSpPr txBox="1"/>
          <p:nvPr/>
        </p:nvSpPr>
        <p:spPr>
          <a:xfrm>
            <a:off x="1060500" y="47039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If the maximum weight is 5, and I have item 0 (weight 1) and 1 (weight 3), what is the maximum value?  </a:t>
            </a:r>
            <a:r>
              <a:rPr lang="en-US" sz="2500">
                <a:solidFill>
                  <a:srgbClr val="FF0000"/>
                </a:solidFill>
              </a:rPr>
              <a:t>max (T[i-1][j], 4 + T[i-1][j-w]) = ?</a:t>
            </a:r>
            <a:r>
              <a:rPr lang="en-US" sz="2500">
                <a:solidFill>
                  <a:srgbClr val="FF0000"/>
                </a:solidFill>
              </a:rPr>
              <a:t> </a:t>
            </a:r>
            <a:endParaRPr sz="2500">
              <a:solidFill>
                <a:srgbClr val="FF0000"/>
              </a:solidFill>
            </a:endParaRPr>
          </a:p>
          <a:p>
            <a:pPr indent="0" lvl="0" marL="0" rtl="0" algn="l">
              <a:spcBef>
                <a:spcPts val="0"/>
              </a:spcBef>
              <a:spcAft>
                <a:spcPts val="0"/>
              </a:spcAft>
              <a:buNone/>
            </a:pPr>
            <a:r>
              <a:rPr lang="en-US" sz="2500">
                <a:solidFill>
                  <a:srgbClr val="FF0000"/>
                </a:solidFill>
              </a:rPr>
              <a:t>             max (T[1-1][5], 4+T[1-1][5-3]) =</a:t>
            </a:r>
            <a:endParaRPr sz="2500">
              <a:solidFill>
                <a:srgbClr val="FF0000"/>
              </a:solidFill>
            </a:endParaRPr>
          </a:p>
          <a:p>
            <a:pPr indent="0" lvl="0" marL="0" rtl="0" algn="l">
              <a:spcBef>
                <a:spcPts val="0"/>
              </a:spcBef>
              <a:spcAft>
                <a:spcPts val="0"/>
              </a:spcAft>
              <a:buNone/>
            </a:pPr>
            <a:r>
              <a:rPr lang="en-US" sz="2500">
                <a:solidFill>
                  <a:srgbClr val="FF0000"/>
                </a:solidFill>
              </a:rPr>
              <a:t>             max (T[0][5], 4+T[0][2]) = max(1, 5) = 5</a:t>
            </a:r>
            <a:endParaRPr sz="2500">
              <a:solidFill>
                <a:srgbClr val="FF0000"/>
              </a:solidFill>
            </a:endParaRPr>
          </a:p>
          <a:p>
            <a:pPr indent="0" lvl="0" marL="0" rtl="0" algn="l">
              <a:spcBef>
                <a:spcPts val="0"/>
              </a:spcBef>
              <a:spcAft>
                <a:spcPts val="0"/>
              </a:spcAft>
              <a:buNone/>
            </a:pPr>
            <a:r>
              <a:t/>
            </a:r>
            <a:endParaRPr sz="2500"/>
          </a:p>
        </p:txBody>
      </p:sp>
      <p:sp>
        <p:nvSpPr>
          <p:cNvPr id="724" name="Google Shape;724;p69"/>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25" name="Google Shape;725;p69"/>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26" name="Google Shape;726;p69"/>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27" name="Google Shape;727;p69"/>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28" name="Google Shape;728;p69"/>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29" name="Google Shape;729;p69"/>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36" name="Google Shape;736;p7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37" name="Google Shape;737;p70"/>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5</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5</a:t>
                      </a:r>
                      <a:endParaRPr sz="2500"/>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38" name="Google Shape;738;p70"/>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39" name="Google Shape;739;p70"/>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40" name="Google Shape;740;p70"/>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41" name="Google Shape;741;p70"/>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42" name="Google Shape;742;p70"/>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43" name="Google Shape;743;p70"/>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50" name="Google Shape;750;p7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51" name="Google Shape;751;p71"/>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solidFill>
                            <a:srgbClr val="FF0000"/>
                          </a:solidFill>
                        </a:rPr>
                        <a:t>1</a:t>
                      </a:r>
                      <a:endParaRPr b="1" sz="2500">
                        <a:solidFill>
                          <a:srgbClr val="FF0000"/>
                        </a:solidFill>
                      </a:endParaRPr>
                    </a:p>
                  </a:txBody>
                  <a:tcPr marT="91425" marB="91425" marR="91425" marL="91425"/>
                </a:tc>
                <a:tc>
                  <a:txBody>
                    <a:bodyPr/>
                    <a:lstStyle/>
                    <a:p>
                      <a:pPr indent="0" lvl="0" marL="0" rtl="0" algn="l">
                        <a:spcBef>
                          <a:spcPts val="0"/>
                        </a:spcBef>
                        <a:spcAft>
                          <a:spcPts val="0"/>
                        </a:spcAft>
                        <a:buNone/>
                      </a:pPr>
                      <a:r>
                        <a:rPr b="1" lang="en-US" sz="2500">
                          <a:solidFill>
                            <a:srgbClr val="FF0000"/>
                          </a:solidFill>
                        </a:rPr>
                        <a:t>2</a:t>
                      </a:r>
                      <a:endParaRPr b="1" sz="2500">
                        <a:solidFill>
                          <a:srgbClr val="FF0000"/>
                        </a:solidFill>
                      </a:endParaRPr>
                    </a:p>
                  </a:txBody>
                  <a:tcPr marT="91425" marB="91425" marR="91425" marL="91425"/>
                </a:tc>
                <a:tc>
                  <a:txBody>
                    <a:bodyPr/>
                    <a:lstStyle/>
                    <a:p>
                      <a:pPr indent="0" lvl="0" marL="0" rtl="0" algn="l">
                        <a:spcBef>
                          <a:spcPts val="0"/>
                        </a:spcBef>
                        <a:spcAft>
                          <a:spcPts val="0"/>
                        </a:spcAft>
                        <a:buNone/>
                      </a:pPr>
                      <a:r>
                        <a:rPr b="1" lang="en-US" sz="2500">
                          <a:solidFill>
                            <a:srgbClr val="FF0000"/>
                          </a:solidFill>
                        </a:rPr>
                        <a:t>3</a:t>
                      </a:r>
                      <a:endParaRPr b="1" sz="2500">
                        <a:solidFill>
                          <a:srgbClr val="FF0000"/>
                        </a:solidFill>
                      </a:endParaRPr>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solidFill>
                            <a:srgbClr val="FF0000"/>
                          </a:solidFill>
                        </a:rPr>
                        <a:t>4</a:t>
                      </a:r>
                      <a:endParaRPr b="1" sz="2500">
                        <a:solidFill>
                          <a:srgbClr val="FF0000"/>
                        </a:solidFill>
                      </a:endParaRPr>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1</a:t>
                      </a:r>
                      <a:endParaRPr sz="2500"/>
                    </a:p>
                  </a:txBody>
                  <a:tcPr marT="91425" marB="91425" marR="91425" marL="91425">
                    <a:solidFill>
                      <a:srgbClr val="FFFF00"/>
                    </a:solidFill>
                  </a:tcPr>
                </a:tc>
                <a:tc>
                  <a:txBody>
                    <a:bodyPr/>
                    <a:lstStyle/>
                    <a:p>
                      <a:pPr indent="0" lvl="0" marL="0" rtl="0" algn="l">
                        <a:spcBef>
                          <a:spcPts val="0"/>
                        </a:spcBef>
                        <a:spcAft>
                          <a:spcPts val="0"/>
                        </a:spcAft>
                        <a:buNone/>
                      </a:pPr>
                      <a:r>
                        <a:rPr lang="en-US" sz="2500"/>
                        <a:t>4</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solidFill>
                      <a:srgbClr val="FFFFFF"/>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52" name="Google Shape;752;p71"/>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CC0000"/>
                </a:solidFill>
              </a:rPr>
              <a:t>If weight (w) is more than column (j), simply copy above.</a:t>
            </a:r>
            <a:endParaRPr sz="2500">
              <a:solidFill>
                <a:srgbClr val="CC0000"/>
              </a:solidFill>
            </a:endParaRPr>
          </a:p>
        </p:txBody>
      </p:sp>
      <p:sp>
        <p:nvSpPr>
          <p:cNvPr id="753" name="Google Shape;753;p71"/>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54" name="Google Shape;754;p71"/>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55" name="Google Shape;755;p71"/>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56" name="Google Shape;756;p71"/>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57" name="Google Shape;757;p71"/>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58" name="Google Shape;758;p71"/>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65" name="Google Shape;765;p7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66" name="Google Shape;766;p72"/>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67" name="Google Shape;767;p72"/>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768" name="Google Shape;768;p72"/>
          <p:cNvSpPr txBox="1"/>
          <p:nvPr/>
        </p:nvSpPr>
        <p:spPr>
          <a:xfrm>
            <a:off x="1130600" y="4833150"/>
            <a:ext cx="7163400" cy="8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 </a:t>
            </a:r>
            <a:endParaRPr/>
          </a:p>
        </p:txBody>
      </p:sp>
      <p:sp>
        <p:nvSpPr>
          <p:cNvPr id="769" name="Google Shape;769;p72"/>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70" name="Google Shape;770;p72"/>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71" name="Google Shape;771;p72"/>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72" name="Google Shape;772;p72"/>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73" name="Google Shape;773;p72"/>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74" name="Google Shape;774;p72"/>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81" name="Google Shape;781;p7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82" name="Google Shape;782;p73"/>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83" name="Google Shape;783;p73"/>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784" name="Google Shape;784;p73"/>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T[2-1][4-4]) =  </a:t>
            </a:r>
            <a:endParaRPr/>
          </a:p>
        </p:txBody>
      </p:sp>
      <p:sp>
        <p:nvSpPr>
          <p:cNvPr id="785" name="Google Shape;785;p73"/>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786" name="Google Shape;786;p73"/>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787" name="Google Shape;787;p73"/>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788" name="Google Shape;788;p73"/>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789" name="Google Shape;789;p73"/>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790" name="Google Shape;790;p73"/>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797" name="Google Shape;797;p7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798" name="Google Shape;798;p74"/>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t>5</a:t>
                      </a:r>
                      <a:endParaRPr sz="2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2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2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25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2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799" name="Google Shape;799;p74"/>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00" name="Google Shape;800;p74"/>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T[2-1][4-4]) =</a:t>
            </a:r>
            <a:endParaRPr sz="2500">
              <a:solidFill>
                <a:srgbClr val="FF0000"/>
              </a:solidFill>
            </a:endParaRPr>
          </a:p>
          <a:p>
            <a:pPr indent="0" lvl="0" marL="0" rtl="0" algn="l">
              <a:spcBef>
                <a:spcPts val="0"/>
              </a:spcBef>
              <a:spcAft>
                <a:spcPts val="0"/>
              </a:spcAft>
              <a:buNone/>
            </a:pPr>
            <a:r>
              <a:rPr lang="en-US" sz="2500">
                <a:solidFill>
                  <a:srgbClr val="FF0000"/>
                </a:solidFill>
              </a:rPr>
              <a:t>max (T[1][5], 5 + T[1][0]) =   </a:t>
            </a:r>
            <a:endParaRPr/>
          </a:p>
        </p:txBody>
      </p:sp>
      <p:sp>
        <p:nvSpPr>
          <p:cNvPr id="801" name="Google Shape;801;p74"/>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02" name="Google Shape;802;p74"/>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03" name="Google Shape;803;p74"/>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04" name="Google Shape;804;p74"/>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05" name="Google Shape;805;p74"/>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06" name="Google Shape;806;p74"/>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13" name="Google Shape;813;p7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14" name="Google Shape;814;p75"/>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t>5</a:t>
                      </a:r>
                      <a:endParaRPr sz="2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2500"/>
                        <a:t>5</a:t>
                      </a:r>
                      <a:endParaRPr sz="2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2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25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2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815" name="Google Shape;815;p75"/>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16" name="Google Shape;816;p75"/>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T[2-1][4-4]) =</a:t>
            </a:r>
            <a:endParaRPr sz="2500">
              <a:solidFill>
                <a:srgbClr val="FF0000"/>
              </a:solidFill>
            </a:endParaRPr>
          </a:p>
          <a:p>
            <a:pPr indent="0" lvl="0" marL="0" rtl="0" algn="l">
              <a:spcBef>
                <a:spcPts val="0"/>
              </a:spcBef>
              <a:spcAft>
                <a:spcPts val="0"/>
              </a:spcAft>
              <a:buNone/>
            </a:pPr>
            <a:r>
              <a:rPr lang="en-US" sz="2500">
                <a:solidFill>
                  <a:srgbClr val="FF0000"/>
                </a:solidFill>
              </a:rPr>
              <a:t>max (T[1][5], 5 + T[1][0]) =   max (5, 5+0) = 5</a:t>
            </a:r>
            <a:endParaRPr/>
          </a:p>
        </p:txBody>
      </p:sp>
      <p:sp>
        <p:nvSpPr>
          <p:cNvPr id="817" name="Google Shape;817;p75"/>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18" name="Google Shape;818;p75"/>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19" name="Google Shape;819;p75"/>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20" name="Google Shape;820;p75"/>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21" name="Google Shape;821;p75"/>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22" name="Google Shape;822;p75"/>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153" name="Google Shape;153;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54" name="Google Shape;154;p22"/>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155" name="Google Shape;155;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Coin changing problem - # of ways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29" name="Google Shape;829;p7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30" name="Google Shape;830;p76"/>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831" name="Google Shape;831;p76"/>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32" name="Google Shape;832;p76"/>
          <p:cNvSpPr txBox="1"/>
          <p:nvPr/>
        </p:nvSpPr>
        <p:spPr>
          <a:xfrm>
            <a:off x="1130600" y="4833150"/>
            <a:ext cx="7163400" cy="8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 </a:t>
            </a:r>
            <a:endParaRPr/>
          </a:p>
        </p:txBody>
      </p:sp>
      <p:sp>
        <p:nvSpPr>
          <p:cNvPr id="833" name="Google Shape;833;p76"/>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34" name="Google Shape;834;p76"/>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35" name="Google Shape;835;p76"/>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36" name="Google Shape;836;p76"/>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37" name="Google Shape;837;p76"/>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38" name="Google Shape;838;p76"/>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45" name="Google Shape;845;p7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46" name="Google Shape;846;p77"/>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847" name="Google Shape;847;p77"/>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48" name="Google Shape;848;p77"/>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T[2-1][5-4]) =  </a:t>
            </a:r>
            <a:endParaRPr/>
          </a:p>
        </p:txBody>
      </p:sp>
      <p:sp>
        <p:nvSpPr>
          <p:cNvPr id="849" name="Google Shape;849;p77"/>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50" name="Google Shape;850;p77"/>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51" name="Google Shape;851;p77"/>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52" name="Google Shape;852;p77"/>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53" name="Google Shape;853;p77"/>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54" name="Google Shape;854;p77"/>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61" name="Google Shape;861;p7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62" name="Google Shape;862;p78"/>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863" name="Google Shape;863;p78"/>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64" name="Google Shape;864;p78"/>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T[2-1][5-4]) =</a:t>
            </a:r>
            <a:endParaRPr sz="2500">
              <a:solidFill>
                <a:srgbClr val="FF0000"/>
              </a:solidFill>
            </a:endParaRPr>
          </a:p>
          <a:p>
            <a:pPr indent="0" lvl="0" marL="0" rtl="0" algn="l">
              <a:spcBef>
                <a:spcPts val="0"/>
              </a:spcBef>
              <a:spcAft>
                <a:spcPts val="0"/>
              </a:spcAft>
              <a:buNone/>
            </a:pPr>
            <a:r>
              <a:rPr lang="en-US" sz="2500">
                <a:solidFill>
                  <a:srgbClr val="FF0000"/>
                </a:solidFill>
              </a:rPr>
              <a:t>max (T[1][5], 5 + T[1][1]) =   </a:t>
            </a:r>
            <a:endParaRPr/>
          </a:p>
        </p:txBody>
      </p:sp>
      <p:sp>
        <p:nvSpPr>
          <p:cNvPr id="865" name="Google Shape;865;p78"/>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66" name="Google Shape;866;p78"/>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67" name="Google Shape;867;p78"/>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68" name="Google Shape;868;p78"/>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69" name="Google Shape;869;p78"/>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70" name="Google Shape;870;p78"/>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7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77" name="Google Shape;877;p7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78" name="Google Shape;878;p79"/>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solidFill>
                      <a:srgbClr val="FFFF00"/>
                    </a:solidFill>
                  </a:tcPr>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c>
                  <a:txBody>
                    <a:bodyPr/>
                    <a:lstStyle/>
                    <a:p>
                      <a:pPr indent="0" lvl="0" marL="0" rtl="0" algn="l">
                        <a:spcBef>
                          <a:spcPts val="0"/>
                        </a:spcBef>
                        <a:spcAft>
                          <a:spcPts val="0"/>
                        </a:spcAft>
                        <a:buNone/>
                      </a:pPr>
                      <a:r>
                        <a:t/>
                      </a:r>
                      <a:endParaRPr sz="2500"/>
                    </a:p>
                  </a:txBody>
                  <a:tcPr marT="91425" marB="91425" marR="91425" marL="91425"/>
                </a:tc>
              </a:tr>
            </a:tbl>
          </a:graphicData>
        </a:graphic>
      </p:graphicFrame>
      <p:sp>
        <p:nvSpPr>
          <p:cNvPr id="879" name="Google Shape;879;p79"/>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80" name="Google Shape;880;p79"/>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max (T[i-1][j], 5 + T[i-1][j-w]) =</a:t>
            </a:r>
            <a:endParaRPr sz="2500">
              <a:solidFill>
                <a:srgbClr val="FF0000"/>
              </a:solidFill>
            </a:endParaRPr>
          </a:p>
          <a:p>
            <a:pPr indent="0" lvl="0" marL="0" rtl="0" algn="l">
              <a:spcBef>
                <a:spcPts val="0"/>
              </a:spcBef>
              <a:spcAft>
                <a:spcPts val="0"/>
              </a:spcAft>
              <a:buNone/>
            </a:pPr>
            <a:r>
              <a:rPr lang="en-US" sz="2500">
                <a:solidFill>
                  <a:srgbClr val="FF0000"/>
                </a:solidFill>
              </a:rPr>
              <a:t>max (T[2-1][5], 5 + T[2-1][5-4]) =</a:t>
            </a:r>
            <a:endParaRPr sz="2500">
              <a:solidFill>
                <a:srgbClr val="FF0000"/>
              </a:solidFill>
            </a:endParaRPr>
          </a:p>
          <a:p>
            <a:pPr indent="0" lvl="0" marL="0" rtl="0" algn="l">
              <a:spcBef>
                <a:spcPts val="0"/>
              </a:spcBef>
              <a:spcAft>
                <a:spcPts val="0"/>
              </a:spcAft>
              <a:buNone/>
            </a:pPr>
            <a:r>
              <a:rPr lang="en-US" sz="2500">
                <a:solidFill>
                  <a:srgbClr val="FF0000"/>
                </a:solidFill>
              </a:rPr>
              <a:t>max (T[1][5], 5 + T[1][1]) =   max (5, 5+1) = 6</a:t>
            </a:r>
            <a:endParaRPr/>
          </a:p>
        </p:txBody>
      </p:sp>
      <p:sp>
        <p:nvSpPr>
          <p:cNvPr id="881" name="Google Shape;881;p79"/>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82" name="Google Shape;882;p79"/>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83" name="Google Shape;883;p79"/>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84" name="Google Shape;884;p79"/>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885" name="Google Shape;885;p79"/>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886" name="Google Shape;886;p79"/>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893" name="Google Shape;893;p8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894" name="Google Shape;894;p80"/>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tc>
              </a:tr>
            </a:tbl>
          </a:graphicData>
        </a:graphic>
      </p:graphicFrame>
      <p:sp>
        <p:nvSpPr>
          <p:cNvPr id="895" name="Google Shape;895;p80"/>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896" name="Google Shape;896;p80"/>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897" name="Google Shape;897;p80"/>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898" name="Google Shape;898;p80"/>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899" name="Google Shape;899;p80"/>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00" name="Google Shape;900;p80"/>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01" name="Google Shape;901;p80"/>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8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908" name="Google Shape;908;p8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909" name="Google Shape;909;p81"/>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tc>
              </a:tr>
            </a:tbl>
          </a:graphicData>
        </a:graphic>
      </p:graphicFrame>
      <p:sp>
        <p:nvSpPr>
          <p:cNvPr id="910" name="Google Shape;910;p81"/>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911" name="Google Shape;911;p81"/>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912" name="Google Shape;912;p81"/>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So 9 is the maximum value.  How about the items?</a:t>
            </a:r>
            <a:endParaRPr/>
          </a:p>
        </p:txBody>
      </p:sp>
      <p:sp>
        <p:nvSpPr>
          <p:cNvPr id="913" name="Google Shape;913;p81"/>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914" name="Google Shape;914;p81"/>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915" name="Google Shape;915;p81"/>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16" name="Google Shape;916;p81"/>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17" name="Google Shape;917;p81"/>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8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924" name="Google Shape;924;p8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925" name="Google Shape;925;p82"/>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bl>
          </a:graphicData>
        </a:graphic>
      </p:graphicFrame>
      <p:sp>
        <p:nvSpPr>
          <p:cNvPr id="926" name="Google Shape;926;p82"/>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927" name="Google Shape;927;p82"/>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928" name="Google Shape;928;p82"/>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9 is clearly from the top because 9 remains the same as above 9.  It means that item 3 is not being used.</a:t>
            </a:r>
            <a:endParaRPr/>
          </a:p>
        </p:txBody>
      </p:sp>
      <p:cxnSp>
        <p:nvCxnSpPr>
          <p:cNvPr id="929" name="Google Shape;929;p82"/>
          <p:cNvCxnSpPr/>
          <p:nvPr/>
        </p:nvCxnSpPr>
        <p:spPr>
          <a:xfrm rot="10800000">
            <a:off x="8431075" y="38177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930" name="Google Shape;930;p82"/>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931" name="Google Shape;931;p82"/>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932" name="Google Shape;932;p82"/>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33" name="Google Shape;933;p82"/>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34" name="Google Shape;934;p82"/>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8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941" name="Google Shape;941;p8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942" name="Google Shape;942;p83"/>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lnR cap="flat" cmpd="sng" w="9525">
                      <a:solidFill>
                        <a:srgbClr val="FF9900"/>
                      </a:solidFill>
                      <a:prstDash val="solid"/>
                      <a:round/>
                      <a:headEnd len="sm" w="sm" type="none"/>
                      <a:tailEnd len="sm" w="sm" type="none"/>
                    </a:lnR>
                  </a:tcPr>
                </a:tc>
                <a:tc>
                  <a:txBody>
                    <a:bodyPr/>
                    <a:lstStyle/>
                    <a:p>
                      <a:pPr indent="0" lvl="0" marL="0" rtl="0" algn="l">
                        <a:spcBef>
                          <a:spcPts val="0"/>
                        </a:spcBef>
                        <a:spcAft>
                          <a:spcPts val="0"/>
                        </a:spcAft>
                        <a:buNone/>
                      </a:pPr>
                      <a:r>
                        <a:rPr lang="en-US" sz="2500"/>
                        <a:t>4</a:t>
                      </a:r>
                      <a:endParaRPr sz="2500"/>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lnL cap="flat" cmpd="sng" w="9525">
                      <a:solidFill>
                        <a:srgbClr val="FF9900"/>
                      </a:solidFill>
                      <a:prstDash val="solid"/>
                      <a:round/>
                      <a:headEnd len="sm" w="sm" type="none"/>
                      <a:tailEnd len="sm" w="sm" type="none"/>
                    </a:lnL>
                  </a:tcPr>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lnT cap="flat" cmpd="sng" w="9525">
                      <a:solidFill>
                        <a:srgbClr val="FF9900"/>
                      </a:solidFill>
                      <a:prstDash val="solid"/>
                      <a:round/>
                      <a:headEnd len="sm" w="sm" type="none"/>
                      <a:tailEnd len="sm" w="sm" type="none"/>
                    </a:lnT>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bl>
          </a:graphicData>
        </a:graphic>
      </p:graphicFrame>
      <p:sp>
        <p:nvSpPr>
          <p:cNvPr id="943" name="Google Shape;943;p83"/>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944" name="Google Shape;944;p83"/>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945" name="Google Shape;945;p83"/>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Since 9 is different from the above 5, i</a:t>
            </a:r>
            <a:r>
              <a:rPr lang="en-US" sz="2500">
                <a:solidFill>
                  <a:srgbClr val="FF0000"/>
                </a:solidFill>
              </a:rPr>
              <a:t>t means item 2 is being used.   To continue trace, we minus the weight by 4.</a:t>
            </a:r>
            <a:endParaRPr/>
          </a:p>
        </p:txBody>
      </p:sp>
      <p:sp>
        <p:nvSpPr>
          <p:cNvPr id="946" name="Google Shape;946;p83"/>
          <p:cNvSpPr txBox="1"/>
          <p:nvPr/>
        </p:nvSpPr>
        <p:spPr>
          <a:xfrm>
            <a:off x="6248750" y="830725"/>
            <a:ext cx="2515200" cy="856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(item 2, </a:t>
            </a:r>
            <a:endParaRPr sz="3000"/>
          </a:p>
        </p:txBody>
      </p:sp>
      <p:cxnSp>
        <p:nvCxnSpPr>
          <p:cNvPr id="947" name="Google Shape;947;p83"/>
          <p:cNvCxnSpPr/>
          <p:nvPr/>
        </p:nvCxnSpPr>
        <p:spPr>
          <a:xfrm rot="10800000">
            <a:off x="5161075" y="3817725"/>
            <a:ext cx="3270000" cy="0"/>
          </a:xfrm>
          <a:prstGeom prst="straightConnector1">
            <a:avLst/>
          </a:prstGeom>
          <a:noFill/>
          <a:ln cap="flat" cmpd="sng" w="38100">
            <a:solidFill>
              <a:schemeClr val="dk2"/>
            </a:solidFill>
            <a:prstDash val="solid"/>
            <a:round/>
            <a:headEnd len="med" w="med" type="none"/>
            <a:tailEnd len="med" w="med" type="triangle"/>
          </a:ln>
        </p:spPr>
      </p:cxnSp>
      <p:cxnSp>
        <p:nvCxnSpPr>
          <p:cNvPr id="948" name="Google Shape;948;p83"/>
          <p:cNvCxnSpPr/>
          <p:nvPr/>
        </p:nvCxnSpPr>
        <p:spPr>
          <a:xfrm rot="10800000">
            <a:off x="8431075" y="38177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949" name="Google Shape;949;p83"/>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950" name="Google Shape;950;p83"/>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951" name="Google Shape;951;p83"/>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52" name="Google Shape;952;p83"/>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53" name="Google Shape;953;p83"/>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8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960" name="Google Shape;960;p8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961" name="Google Shape;961;p84"/>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bl>
          </a:graphicData>
        </a:graphic>
      </p:graphicFrame>
      <p:sp>
        <p:nvSpPr>
          <p:cNvPr id="962" name="Google Shape;962;p84"/>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963" name="Google Shape;963;p84"/>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964" name="Google Shape;964;p84"/>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965" name="Google Shape;965;p84"/>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Check again, we found that item 2 is not used again, as 4 and 4 are same, so we go up by one.</a:t>
            </a:r>
            <a:endParaRPr/>
          </a:p>
        </p:txBody>
      </p:sp>
      <p:sp>
        <p:nvSpPr>
          <p:cNvPr id="966" name="Google Shape;966;p84"/>
          <p:cNvSpPr txBox="1"/>
          <p:nvPr/>
        </p:nvSpPr>
        <p:spPr>
          <a:xfrm>
            <a:off x="6248750" y="830725"/>
            <a:ext cx="2515200" cy="856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(item 2, </a:t>
            </a:r>
            <a:endParaRPr sz="3000"/>
          </a:p>
        </p:txBody>
      </p:sp>
      <p:cxnSp>
        <p:nvCxnSpPr>
          <p:cNvPr id="967" name="Google Shape;967;p84"/>
          <p:cNvCxnSpPr/>
          <p:nvPr/>
        </p:nvCxnSpPr>
        <p:spPr>
          <a:xfrm rot="10800000">
            <a:off x="8431075" y="38177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968" name="Google Shape;968;p84"/>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969" name="Google Shape;969;p84"/>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70" name="Google Shape;970;p84"/>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71" name="Google Shape;971;p84"/>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cxnSp>
        <p:nvCxnSpPr>
          <p:cNvPr id="972" name="Google Shape;972;p84"/>
          <p:cNvCxnSpPr/>
          <p:nvPr/>
        </p:nvCxnSpPr>
        <p:spPr>
          <a:xfrm rot="10800000">
            <a:off x="5161075" y="3817725"/>
            <a:ext cx="3270000" cy="0"/>
          </a:xfrm>
          <a:prstGeom prst="straightConnector1">
            <a:avLst/>
          </a:prstGeom>
          <a:noFill/>
          <a:ln cap="flat" cmpd="sng" w="38100">
            <a:solidFill>
              <a:schemeClr val="dk2"/>
            </a:solidFill>
            <a:prstDash val="solid"/>
            <a:round/>
            <a:headEnd len="med" w="med" type="none"/>
            <a:tailEnd len="med" w="med" type="triangle"/>
          </a:ln>
        </p:spPr>
      </p:cxnSp>
      <p:cxnSp>
        <p:nvCxnSpPr>
          <p:cNvPr id="973" name="Google Shape;973;p84"/>
          <p:cNvCxnSpPr/>
          <p:nvPr/>
        </p:nvCxnSpPr>
        <p:spPr>
          <a:xfrm rot="10800000">
            <a:off x="5161075" y="3163800"/>
            <a:ext cx="0" cy="530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8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980" name="Google Shape;980;p8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981" name="Google Shape;981;p85"/>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bl>
          </a:graphicData>
        </a:graphic>
      </p:graphicFrame>
      <p:sp>
        <p:nvSpPr>
          <p:cNvPr id="982" name="Google Shape;982;p85"/>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983" name="Google Shape;983;p85"/>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984" name="Google Shape;984;p85"/>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985" name="Google Shape;985;p85"/>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rgbClr val="FF0000"/>
                </a:solidFill>
              </a:rPr>
              <a:t>Since 4 is different from above 1, item 1 is being used.  We do the trace by minus the j by 3.</a:t>
            </a:r>
            <a:endParaRPr/>
          </a:p>
        </p:txBody>
      </p:sp>
      <p:sp>
        <p:nvSpPr>
          <p:cNvPr id="986" name="Google Shape;986;p85"/>
          <p:cNvSpPr txBox="1"/>
          <p:nvPr/>
        </p:nvSpPr>
        <p:spPr>
          <a:xfrm>
            <a:off x="6248750" y="830725"/>
            <a:ext cx="2515200" cy="856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(item 2, item 1 </a:t>
            </a:r>
            <a:endParaRPr sz="3000"/>
          </a:p>
        </p:txBody>
      </p:sp>
      <p:cxnSp>
        <p:nvCxnSpPr>
          <p:cNvPr id="987" name="Google Shape;987;p85"/>
          <p:cNvCxnSpPr/>
          <p:nvPr/>
        </p:nvCxnSpPr>
        <p:spPr>
          <a:xfrm rot="10800000">
            <a:off x="8431075" y="38177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988" name="Google Shape;988;p85"/>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989" name="Google Shape;989;p85"/>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990" name="Google Shape;990;p85"/>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991" name="Google Shape;991;p85"/>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cxnSp>
        <p:nvCxnSpPr>
          <p:cNvPr id="992" name="Google Shape;992;p85"/>
          <p:cNvCxnSpPr/>
          <p:nvPr/>
        </p:nvCxnSpPr>
        <p:spPr>
          <a:xfrm rot="10800000">
            <a:off x="5161075" y="3817725"/>
            <a:ext cx="3270000" cy="0"/>
          </a:xfrm>
          <a:prstGeom prst="straightConnector1">
            <a:avLst/>
          </a:prstGeom>
          <a:noFill/>
          <a:ln cap="flat" cmpd="sng" w="38100">
            <a:solidFill>
              <a:schemeClr val="dk2"/>
            </a:solidFill>
            <a:prstDash val="solid"/>
            <a:round/>
            <a:headEnd len="med" w="med" type="none"/>
            <a:tailEnd len="med" w="med" type="triangle"/>
          </a:ln>
        </p:spPr>
      </p:cxnSp>
      <p:cxnSp>
        <p:nvCxnSpPr>
          <p:cNvPr id="993" name="Google Shape;993;p85"/>
          <p:cNvCxnSpPr/>
          <p:nvPr/>
        </p:nvCxnSpPr>
        <p:spPr>
          <a:xfrm rot="10800000">
            <a:off x="5161075" y="3163800"/>
            <a:ext cx="0" cy="530400"/>
          </a:xfrm>
          <a:prstGeom prst="straightConnector1">
            <a:avLst/>
          </a:prstGeom>
          <a:noFill/>
          <a:ln cap="flat" cmpd="sng" w="38100">
            <a:solidFill>
              <a:schemeClr val="dk2"/>
            </a:solidFill>
            <a:prstDash val="solid"/>
            <a:round/>
            <a:headEnd len="med" w="med" type="none"/>
            <a:tailEnd len="med" w="med" type="triangle"/>
          </a:ln>
        </p:spPr>
      </p:cxnSp>
      <p:cxnSp>
        <p:nvCxnSpPr>
          <p:cNvPr id="994" name="Google Shape;994;p85"/>
          <p:cNvCxnSpPr/>
          <p:nvPr/>
        </p:nvCxnSpPr>
        <p:spPr>
          <a:xfrm rot="10800000">
            <a:off x="2472775" y="3292275"/>
            <a:ext cx="2688300" cy="24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162" name="Google Shape;162;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63" name="Google Shape;163;p23"/>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164" name="Google Shape;164;p23"/>
          <p:cNvSpPr txBox="1"/>
          <p:nvPr/>
        </p:nvSpPr>
        <p:spPr>
          <a:xfrm>
            <a:off x="876275" y="5282825"/>
            <a:ext cx="7879800" cy="1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005EF6"/>
                </a:solidFill>
                <a:latin typeface="Open Sans"/>
                <a:ea typeface="Open Sans"/>
                <a:cs typeface="Open Sans"/>
                <a:sym typeface="Open Sans"/>
              </a:rPr>
              <a:t>1st </a:t>
            </a:r>
            <a:r>
              <a:rPr lang="en-US" sz="1900">
                <a:solidFill>
                  <a:srgbClr val="005EF6"/>
                </a:solidFill>
                <a:latin typeface="Open Sans"/>
                <a:ea typeface="Open Sans"/>
                <a:cs typeface="Open Sans"/>
                <a:sym typeface="Open Sans"/>
              </a:rPr>
              <a:t>row:  if I have coin 1, then, how many ways to change change N</a:t>
            </a:r>
            <a:endParaRPr sz="1900">
              <a:solidFill>
                <a:srgbClr val="005EF6"/>
              </a:solidFill>
              <a:latin typeface="Open Sans"/>
              <a:ea typeface="Open Sans"/>
              <a:cs typeface="Open Sans"/>
              <a:sym typeface="Open Sans"/>
            </a:endParaRPr>
          </a:p>
          <a:p>
            <a:pPr indent="0" lvl="0" marL="0" rtl="0" algn="l">
              <a:spcBef>
                <a:spcPts val="0"/>
              </a:spcBef>
              <a:spcAft>
                <a:spcPts val="0"/>
              </a:spcAft>
              <a:buNone/>
            </a:pPr>
            <a:r>
              <a:rPr lang="en-US" sz="1900">
                <a:solidFill>
                  <a:srgbClr val="005EF6"/>
                </a:solidFill>
                <a:latin typeface="Open Sans"/>
                <a:ea typeface="Open Sans"/>
                <a:cs typeface="Open Sans"/>
                <a:sym typeface="Open Sans"/>
              </a:rPr>
              <a:t>2nd </a:t>
            </a:r>
            <a:r>
              <a:rPr lang="en-US" sz="1900">
                <a:solidFill>
                  <a:srgbClr val="005EF6"/>
                </a:solidFill>
                <a:latin typeface="Open Sans"/>
                <a:ea typeface="Open Sans"/>
                <a:cs typeface="Open Sans"/>
                <a:sym typeface="Open Sans"/>
              </a:rPr>
              <a:t>row:  if I have coin 1 and 2, how many ways to change change N</a:t>
            </a:r>
            <a:endParaRPr sz="1900">
              <a:solidFill>
                <a:srgbClr val="005EF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1900">
                <a:solidFill>
                  <a:srgbClr val="005EF6"/>
                </a:solidFill>
                <a:latin typeface="Open Sans"/>
                <a:ea typeface="Open Sans"/>
                <a:cs typeface="Open Sans"/>
                <a:sym typeface="Open Sans"/>
              </a:rPr>
              <a:t>3rd row:  if I have coin 1, 2, 3, how many ways to change change N</a:t>
            </a:r>
            <a:endParaRPr sz="1900">
              <a:solidFill>
                <a:srgbClr val="005EF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solidFill>
                <a:srgbClr val="005EF6"/>
              </a:solidFill>
              <a:latin typeface="Open Sans"/>
              <a:ea typeface="Open Sans"/>
              <a:cs typeface="Open Sans"/>
              <a:sym typeface="Open Sans"/>
            </a:endParaRPr>
          </a:p>
          <a:p>
            <a:pPr indent="0" lvl="0" marL="0" rtl="0" algn="l">
              <a:spcBef>
                <a:spcPts val="0"/>
              </a:spcBef>
              <a:spcAft>
                <a:spcPts val="0"/>
              </a:spcAft>
              <a:buNone/>
            </a:pPr>
            <a:r>
              <a:t/>
            </a:r>
            <a:endParaRPr sz="1900">
              <a:solidFill>
                <a:srgbClr val="005EF6"/>
              </a:solidFill>
              <a:latin typeface="Open Sans"/>
              <a:ea typeface="Open Sans"/>
              <a:cs typeface="Open Sans"/>
              <a:sym typeface="Open Sans"/>
            </a:endParaRPr>
          </a:p>
        </p:txBody>
      </p:sp>
      <p:sp>
        <p:nvSpPr>
          <p:cNvPr id="165" name="Google Shape;165;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Coin changing problem - # of ways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8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b="1" sz="3300">
              <a:solidFill>
                <a:srgbClr val="CC0000"/>
              </a:solidFill>
            </a:endParaRPr>
          </a:p>
        </p:txBody>
      </p:sp>
      <p:sp>
        <p:nvSpPr>
          <p:cNvPr id="1001" name="Google Shape;1001;p8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002" name="Google Shape;1002;p86"/>
          <p:cNvGraphicFramePr/>
          <p:nvPr/>
        </p:nvGraphicFramePr>
        <p:xfrm>
          <a:off x="380125" y="1906950"/>
          <a:ext cx="3000000" cy="3000000"/>
        </p:xfrm>
        <a:graphic>
          <a:graphicData uri="http://schemas.openxmlformats.org/drawingml/2006/table">
            <a:tbl>
              <a:tblPr>
                <a:noFill/>
                <a:tableStyleId>{69F7D7AF-064D-42E8-BF7C-4E798AB0F2D1}</a:tableStyleId>
              </a:tblPr>
              <a:tblGrid>
                <a:gridCol w="838375"/>
                <a:gridCol w="838375"/>
                <a:gridCol w="838375"/>
                <a:gridCol w="838375"/>
                <a:gridCol w="838375"/>
                <a:gridCol w="838375"/>
                <a:gridCol w="838375"/>
                <a:gridCol w="838375"/>
                <a:gridCol w="838375"/>
                <a:gridCol w="838375"/>
              </a:tblGrid>
              <a:tr h="381000">
                <a:tc>
                  <a:txBody>
                    <a:bodyPr/>
                    <a:lstStyle/>
                    <a:p>
                      <a:pPr indent="0" lvl="0" marL="0" rtl="0" algn="l">
                        <a:spcBef>
                          <a:spcPts val="0"/>
                        </a:spcBef>
                        <a:spcAft>
                          <a:spcPts val="0"/>
                        </a:spcAft>
                        <a:buNone/>
                      </a:pPr>
                      <a:r>
                        <a:rPr lang="en-US" sz="2500"/>
                        <a:t>V</a:t>
                      </a:r>
                      <a:endParaRPr sz="2500"/>
                    </a:p>
                  </a:txBody>
                  <a:tcPr marT="91425" marB="91425" marR="91425" marL="91425"/>
                </a:tc>
                <a:tc>
                  <a:txBody>
                    <a:bodyPr/>
                    <a:lstStyle/>
                    <a:p>
                      <a:pPr indent="0" lvl="0" marL="0" rtl="0" algn="l">
                        <a:spcBef>
                          <a:spcPts val="0"/>
                        </a:spcBef>
                        <a:spcAft>
                          <a:spcPts val="0"/>
                        </a:spcAft>
                        <a:buNone/>
                      </a:pPr>
                      <a:r>
                        <a:rPr lang="en-US" sz="2500"/>
                        <a:t>W</a:t>
                      </a:r>
                      <a:endParaRPr sz="2500"/>
                    </a:p>
                  </a:txBody>
                  <a:tcPr marT="91425" marB="91425" marR="91425" marL="91425"/>
                </a:tc>
                <a:tc>
                  <a:txBody>
                    <a:bodyPr/>
                    <a:lstStyle/>
                    <a:p>
                      <a:pPr indent="0" lvl="0" marL="0" rtl="0" algn="l">
                        <a:spcBef>
                          <a:spcPts val="0"/>
                        </a:spcBef>
                        <a:spcAft>
                          <a:spcPts val="0"/>
                        </a:spcAft>
                        <a:buNone/>
                      </a:pPr>
                      <a:r>
                        <a:rPr b="1" lang="en-US" sz="2500"/>
                        <a:t>0</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2</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6</a:t>
                      </a:r>
                      <a:endParaRPr b="1" sz="2500"/>
                    </a:p>
                  </a:txBody>
                  <a:tcPr marT="91425" marB="91425" marR="91425" marL="91425"/>
                </a:tc>
                <a:tc>
                  <a:txBody>
                    <a:bodyPr/>
                    <a:lstStyle/>
                    <a:p>
                      <a:pPr indent="0" lvl="0" marL="0" rtl="0" algn="l">
                        <a:spcBef>
                          <a:spcPts val="0"/>
                        </a:spcBef>
                        <a:spcAft>
                          <a:spcPts val="0"/>
                        </a:spcAft>
                        <a:buNone/>
                      </a:pPr>
                      <a:r>
                        <a:rPr b="1" lang="en-US" sz="2500"/>
                        <a:t>7</a:t>
                      </a:r>
                      <a:endParaRPr b="1" sz="2500"/>
                    </a:p>
                  </a:txBody>
                  <a:tcPr marT="91425" marB="91425" marR="91425" marL="91425"/>
                </a:tc>
              </a:tr>
              <a:tr h="381000">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b="1" lang="en-US" sz="2500"/>
                        <a:t>1</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r>
              <a:tr h="381000">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b="1" lang="en-US" sz="2500"/>
                        <a:t>3</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r>
              <a:tr h="381000">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b="1" lang="en-US" sz="2500"/>
                        <a:t>4</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solidFill>
                      <a:srgbClr val="FF9900"/>
                    </a:solidFill>
                  </a:tcPr>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6</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r h="381000">
                <a:tc>
                  <a:txBody>
                    <a:bodyPr/>
                    <a:lstStyle/>
                    <a:p>
                      <a:pPr indent="0" lvl="0" marL="0" rtl="0" algn="l">
                        <a:spcBef>
                          <a:spcPts val="0"/>
                        </a:spcBef>
                        <a:spcAft>
                          <a:spcPts val="0"/>
                        </a:spcAft>
                        <a:buNone/>
                      </a:pPr>
                      <a:r>
                        <a:rPr b="1" lang="en-US" sz="2500"/>
                        <a:t>7</a:t>
                      </a:r>
                      <a:endParaRPr b="1" sz="2500"/>
                    </a:p>
                  </a:txBody>
                  <a:tcPr marT="91425" marB="91425" marR="91425" marL="91425"/>
                </a:tc>
                <a:tc>
                  <a:txBody>
                    <a:bodyPr/>
                    <a:lstStyle/>
                    <a:p>
                      <a:pPr indent="0" lvl="0" marL="0" rtl="0" algn="l">
                        <a:spcBef>
                          <a:spcPts val="0"/>
                        </a:spcBef>
                        <a:spcAft>
                          <a:spcPts val="0"/>
                        </a:spcAft>
                        <a:buNone/>
                      </a:pPr>
                      <a:r>
                        <a:rPr b="1" lang="en-US" sz="2500"/>
                        <a:t>5</a:t>
                      </a:r>
                      <a:endParaRPr b="1" sz="2500"/>
                    </a:p>
                  </a:txBody>
                  <a:tcPr marT="91425" marB="91425" marR="91425" marL="91425"/>
                </a:tc>
                <a:tc>
                  <a:txBody>
                    <a:bodyPr/>
                    <a:lstStyle/>
                    <a:p>
                      <a:pPr indent="0" lvl="0" marL="0" rtl="0" algn="l">
                        <a:spcBef>
                          <a:spcPts val="0"/>
                        </a:spcBef>
                        <a:spcAft>
                          <a:spcPts val="0"/>
                        </a:spcAft>
                        <a:buNone/>
                      </a:pPr>
                      <a:r>
                        <a:rPr lang="en-US" sz="2500"/>
                        <a:t>0</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1</a:t>
                      </a:r>
                      <a:endParaRPr sz="2500"/>
                    </a:p>
                  </a:txBody>
                  <a:tcPr marT="91425" marB="91425" marR="91425" marL="91425"/>
                </a:tc>
                <a:tc>
                  <a:txBody>
                    <a:bodyPr/>
                    <a:lstStyle/>
                    <a:p>
                      <a:pPr indent="0" lvl="0" marL="0" rtl="0" algn="l">
                        <a:spcBef>
                          <a:spcPts val="0"/>
                        </a:spcBef>
                        <a:spcAft>
                          <a:spcPts val="0"/>
                        </a:spcAft>
                        <a:buNone/>
                      </a:pPr>
                      <a:r>
                        <a:rPr lang="en-US" sz="2500"/>
                        <a:t>4</a:t>
                      </a:r>
                      <a:endParaRPr sz="2500"/>
                    </a:p>
                  </a:txBody>
                  <a:tcPr marT="91425" marB="91425" marR="91425" marL="91425"/>
                </a:tc>
                <a:tc>
                  <a:txBody>
                    <a:bodyPr/>
                    <a:lstStyle/>
                    <a:p>
                      <a:pPr indent="0" lvl="0" marL="0" rtl="0" algn="l">
                        <a:spcBef>
                          <a:spcPts val="0"/>
                        </a:spcBef>
                        <a:spcAft>
                          <a:spcPts val="0"/>
                        </a:spcAft>
                        <a:buNone/>
                      </a:pPr>
                      <a:r>
                        <a:rPr lang="en-US" sz="2500"/>
                        <a:t>5</a:t>
                      </a:r>
                      <a:endParaRPr sz="2500"/>
                    </a:p>
                  </a:txBody>
                  <a:tcPr marT="91425" marB="91425" marR="91425" marL="91425"/>
                </a:tc>
                <a:tc>
                  <a:txBody>
                    <a:bodyPr/>
                    <a:lstStyle/>
                    <a:p>
                      <a:pPr indent="0" lvl="0" marL="0" rtl="0" algn="l">
                        <a:spcBef>
                          <a:spcPts val="0"/>
                        </a:spcBef>
                        <a:spcAft>
                          <a:spcPts val="0"/>
                        </a:spcAft>
                        <a:buNone/>
                      </a:pPr>
                      <a:r>
                        <a:rPr lang="en-US" sz="2500"/>
                        <a:t>7</a:t>
                      </a:r>
                      <a:endParaRPr sz="2500"/>
                    </a:p>
                  </a:txBody>
                  <a:tcPr marT="91425" marB="91425" marR="91425" marL="91425"/>
                </a:tc>
                <a:tc>
                  <a:txBody>
                    <a:bodyPr/>
                    <a:lstStyle/>
                    <a:p>
                      <a:pPr indent="0" lvl="0" marL="0" rtl="0" algn="l">
                        <a:spcBef>
                          <a:spcPts val="0"/>
                        </a:spcBef>
                        <a:spcAft>
                          <a:spcPts val="0"/>
                        </a:spcAft>
                        <a:buNone/>
                      </a:pPr>
                      <a:r>
                        <a:rPr lang="en-US" sz="2500"/>
                        <a:t>8</a:t>
                      </a:r>
                      <a:endParaRPr sz="2500"/>
                    </a:p>
                  </a:txBody>
                  <a:tcPr marT="91425" marB="91425" marR="91425" marL="91425"/>
                </a:tc>
                <a:tc>
                  <a:txBody>
                    <a:bodyPr/>
                    <a:lstStyle/>
                    <a:p>
                      <a:pPr indent="0" lvl="0" marL="0" rtl="0" algn="l">
                        <a:spcBef>
                          <a:spcPts val="0"/>
                        </a:spcBef>
                        <a:spcAft>
                          <a:spcPts val="0"/>
                        </a:spcAft>
                        <a:buNone/>
                      </a:pPr>
                      <a:r>
                        <a:rPr lang="en-US" sz="2500"/>
                        <a:t>9</a:t>
                      </a:r>
                      <a:endParaRPr sz="2500"/>
                    </a:p>
                  </a:txBody>
                  <a:tcPr marT="91425" marB="91425" marR="91425" marL="91425">
                    <a:solidFill>
                      <a:srgbClr val="FF9900"/>
                    </a:solidFill>
                  </a:tcPr>
                </a:tc>
              </a:tr>
            </a:tbl>
          </a:graphicData>
        </a:graphic>
      </p:graphicFrame>
      <p:sp>
        <p:nvSpPr>
          <p:cNvPr id="1003" name="Google Shape;1003;p86"/>
          <p:cNvSpPr txBox="1"/>
          <p:nvPr/>
        </p:nvSpPr>
        <p:spPr>
          <a:xfrm>
            <a:off x="1042850" y="507280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CC0000"/>
              </a:solidFill>
            </a:endParaRPr>
          </a:p>
        </p:txBody>
      </p:sp>
      <p:sp>
        <p:nvSpPr>
          <p:cNvPr id="1004" name="Google Shape;1004;p86"/>
          <p:cNvSpPr txBox="1"/>
          <p:nvPr/>
        </p:nvSpPr>
        <p:spPr>
          <a:xfrm>
            <a:off x="4240875" y="1261625"/>
            <a:ext cx="6363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j</a:t>
            </a:r>
            <a:endParaRPr sz="2500">
              <a:solidFill>
                <a:srgbClr val="0000FF"/>
              </a:solidFill>
            </a:endParaRPr>
          </a:p>
        </p:txBody>
      </p:sp>
      <p:sp>
        <p:nvSpPr>
          <p:cNvPr id="1005" name="Google Shape;1005;p86"/>
          <p:cNvSpPr txBox="1"/>
          <p:nvPr/>
        </p:nvSpPr>
        <p:spPr>
          <a:xfrm>
            <a:off x="-152400" y="32272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i</a:t>
            </a:r>
            <a:endParaRPr sz="2500">
              <a:solidFill>
                <a:srgbClr val="0000FF"/>
              </a:solidFill>
            </a:endParaRPr>
          </a:p>
        </p:txBody>
      </p:sp>
      <p:sp>
        <p:nvSpPr>
          <p:cNvPr id="1006" name="Google Shape;1006;p86"/>
          <p:cNvSpPr txBox="1"/>
          <p:nvPr/>
        </p:nvSpPr>
        <p:spPr>
          <a:xfrm>
            <a:off x="1130600" y="4833150"/>
            <a:ext cx="7163400" cy="17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FF0000"/>
                </a:solidFill>
              </a:rPr>
              <a:t>Once i reach 0, I am done.</a:t>
            </a:r>
            <a:endParaRPr>
              <a:solidFill>
                <a:schemeClr val="dk1"/>
              </a:solidFill>
            </a:endParaRPr>
          </a:p>
          <a:p>
            <a:pPr indent="0" lvl="0" marL="0" rtl="0" algn="l">
              <a:spcBef>
                <a:spcPts val="0"/>
              </a:spcBef>
              <a:spcAft>
                <a:spcPts val="0"/>
              </a:spcAft>
              <a:buNone/>
            </a:pPr>
            <a:r>
              <a:t/>
            </a:r>
            <a:endParaRPr sz="2500">
              <a:solidFill>
                <a:srgbClr val="FF0000"/>
              </a:solidFill>
            </a:endParaRPr>
          </a:p>
        </p:txBody>
      </p:sp>
      <p:sp>
        <p:nvSpPr>
          <p:cNvPr id="1007" name="Google Shape;1007;p86"/>
          <p:cNvSpPr txBox="1"/>
          <p:nvPr/>
        </p:nvSpPr>
        <p:spPr>
          <a:xfrm>
            <a:off x="6248750" y="830725"/>
            <a:ext cx="2515200" cy="856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t>(item 2, item 1) </a:t>
            </a:r>
            <a:endParaRPr sz="3000"/>
          </a:p>
        </p:txBody>
      </p:sp>
      <p:cxnSp>
        <p:nvCxnSpPr>
          <p:cNvPr id="1008" name="Google Shape;1008;p86"/>
          <p:cNvCxnSpPr/>
          <p:nvPr/>
        </p:nvCxnSpPr>
        <p:spPr>
          <a:xfrm rot="10800000">
            <a:off x="8431075" y="3817725"/>
            <a:ext cx="0" cy="530400"/>
          </a:xfrm>
          <a:prstGeom prst="straightConnector1">
            <a:avLst/>
          </a:prstGeom>
          <a:noFill/>
          <a:ln cap="flat" cmpd="sng" w="38100">
            <a:solidFill>
              <a:schemeClr val="dk2"/>
            </a:solidFill>
            <a:prstDash val="solid"/>
            <a:round/>
            <a:headEnd len="med" w="med" type="none"/>
            <a:tailEnd len="med" w="med" type="triangle"/>
          </a:ln>
        </p:spPr>
      </p:cxnSp>
      <p:sp>
        <p:nvSpPr>
          <p:cNvPr id="1009" name="Google Shape;1009;p86"/>
          <p:cNvSpPr txBox="1"/>
          <p:nvPr/>
        </p:nvSpPr>
        <p:spPr>
          <a:xfrm>
            <a:off x="76200" y="247078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0</a:t>
            </a:r>
            <a:endParaRPr sz="2500">
              <a:solidFill>
                <a:srgbClr val="0000FF"/>
              </a:solidFill>
            </a:endParaRPr>
          </a:p>
        </p:txBody>
      </p:sp>
      <p:sp>
        <p:nvSpPr>
          <p:cNvPr id="1010" name="Google Shape;1010;p86"/>
          <p:cNvSpPr txBox="1"/>
          <p:nvPr/>
        </p:nvSpPr>
        <p:spPr>
          <a:xfrm>
            <a:off x="76200" y="2998650"/>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1</a:t>
            </a:r>
            <a:endParaRPr sz="2500">
              <a:solidFill>
                <a:srgbClr val="0000FF"/>
              </a:solidFill>
            </a:endParaRPr>
          </a:p>
        </p:txBody>
      </p:sp>
      <p:sp>
        <p:nvSpPr>
          <p:cNvPr id="1011" name="Google Shape;1011;p86"/>
          <p:cNvSpPr txBox="1"/>
          <p:nvPr/>
        </p:nvSpPr>
        <p:spPr>
          <a:xfrm>
            <a:off x="76200" y="36307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2</a:t>
            </a:r>
            <a:endParaRPr sz="2500">
              <a:solidFill>
                <a:srgbClr val="0000FF"/>
              </a:solidFill>
            </a:endParaRPr>
          </a:p>
        </p:txBody>
      </p:sp>
      <p:sp>
        <p:nvSpPr>
          <p:cNvPr id="1012" name="Google Shape;1012;p86"/>
          <p:cNvSpPr txBox="1"/>
          <p:nvPr/>
        </p:nvSpPr>
        <p:spPr>
          <a:xfrm>
            <a:off x="76200" y="4262838"/>
            <a:ext cx="380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0000FF"/>
                </a:solidFill>
              </a:rPr>
              <a:t>3</a:t>
            </a:r>
            <a:endParaRPr sz="2500">
              <a:solidFill>
                <a:srgbClr val="0000FF"/>
              </a:solidFill>
            </a:endParaRPr>
          </a:p>
        </p:txBody>
      </p:sp>
      <p:cxnSp>
        <p:nvCxnSpPr>
          <p:cNvPr id="1013" name="Google Shape;1013;p86"/>
          <p:cNvCxnSpPr/>
          <p:nvPr/>
        </p:nvCxnSpPr>
        <p:spPr>
          <a:xfrm rot="10800000">
            <a:off x="5161075" y="3817725"/>
            <a:ext cx="3270000" cy="0"/>
          </a:xfrm>
          <a:prstGeom prst="straightConnector1">
            <a:avLst/>
          </a:prstGeom>
          <a:noFill/>
          <a:ln cap="flat" cmpd="sng" w="38100">
            <a:solidFill>
              <a:schemeClr val="dk2"/>
            </a:solidFill>
            <a:prstDash val="solid"/>
            <a:round/>
            <a:headEnd len="med" w="med" type="none"/>
            <a:tailEnd len="med" w="med" type="triangle"/>
          </a:ln>
        </p:spPr>
      </p:cxnSp>
      <p:cxnSp>
        <p:nvCxnSpPr>
          <p:cNvPr id="1014" name="Google Shape;1014;p86"/>
          <p:cNvCxnSpPr/>
          <p:nvPr/>
        </p:nvCxnSpPr>
        <p:spPr>
          <a:xfrm rot="10800000">
            <a:off x="5161075" y="3163800"/>
            <a:ext cx="0" cy="530400"/>
          </a:xfrm>
          <a:prstGeom prst="straightConnector1">
            <a:avLst/>
          </a:prstGeom>
          <a:noFill/>
          <a:ln cap="flat" cmpd="sng" w="38100">
            <a:solidFill>
              <a:schemeClr val="dk2"/>
            </a:solidFill>
            <a:prstDash val="solid"/>
            <a:round/>
            <a:headEnd len="med" w="med" type="none"/>
            <a:tailEnd len="med" w="med" type="triangle"/>
          </a:ln>
        </p:spPr>
      </p:cxnSp>
      <p:cxnSp>
        <p:nvCxnSpPr>
          <p:cNvPr id="1015" name="Google Shape;1015;p86"/>
          <p:cNvCxnSpPr/>
          <p:nvPr/>
        </p:nvCxnSpPr>
        <p:spPr>
          <a:xfrm rot="10800000">
            <a:off x="2472775" y="3292275"/>
            <a:ext cx="2688300" cy="24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8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0/1 Knapsack problem</a:t>
            </a:r>
            <a:endParaRPr/>
          </a:p>
        </p:txBody>
      </p:sp>
      <p:sp>
        <p:nvSpPr>
          <p:cNvPr id="1022" name="Google Shape;1022;p8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sp>
        <p:nvSpPr>
          <p:cNvPr id="1023" name="Google Shape;1023;p87"/>
          <p:cNvSpPr txBox="1"/>
          <p:nvPr>
            <p:ph idx="1" type="body"/>
          </p:nvPr>
        </p:nvSpPr>
        <p:spPr>
          <a:xfrm>
            <a:off x="285875" y="1685975"/>
            <a:ext cx="8523300" cy="4370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600"/>
              </a:spcBef>
              <a:spcAft>
                <a:spcPts val="0"/>
              </a:spcAft>
              <a:buNone/>
            </a:pPr>
            <a:r>
              <a:rPr lang="en-US" sz="1400">
                <a:latin typeface="Consolas"/>
                <a:ea typeface="Consolas"/>
                <a:cs typeface="Consolas"/>
                <a:sym typeface="Consolas"/>
              </a:rPr>
              <a:t>Let T be table, i be ith row, j be jth column, w[i] and v[i] be weight and value</a:t>
            </a:r>
            <a:endParaRPr sz="14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Let m be # of items and N be maximum weight</a:t>
            </a:r>
            <a:endParaRPr sz="18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for i from 0 to m-1 and j from 0 to N</a:t>
            </a:r>
            <a:endParaRPr sz="1200">
              <a:latin typeface="Consolas"/>
              <a:ea typeface="Consolas"/>
              <a:cs typeface="Consolas"/>
              <a:sym typeface="Consolas"/>
            </a:endParaRPr>
          </a:p>
          <a:p>
            <a:pPr indent="0" lvl="0" marL="0" rtl="0" algn="l">
              <a:spcBef>
                <a:spcPts val="600"/>
              </a:spcBef>
              <a:spcAft>
                <a:spcPts val="0"/>
              </a:spcAft>
              <a:buNone/>
            </a:pPr>
            <a:r>
              <a:rPr lang="en-US" sz="1800">
                <a:latin typeface="Consolas"/>
                <a:ea typeface="Consolas"/>
                <a:cs typeface="Consolas"/>
                <a:sym typeface="Consolas"/>
              </a:rPr>
              <a:t>		if j == 0  //first col</a:t>
            </a:r>
            <a:endParaRPr sz="1800">
              <a:latin typeface="Consolas"/>
              <a:ea typeface="Consolas"/>
              <a:cs typeface="Consolas"/>
              <a:sym typeface="Consolas"/>
            </a:endParaRPr>
          </a:p>
          <a:p>
            <a:pPr indent="457200" lvl="0" marL="914400" rtl="0" algn="l">
              <a:lnSpc>
                <a:spcPct val="100000"/>
              </a:lnSpc>
              <a:spcBef>
                <a:spcPts val="600"/>
              </a:spcBef>
              <a:spcAft>
                <a:spcPts val="0"/>
              </a:spcAft>
              <a:buNone/>
            </a:pPr>
            <a:r>
              <a:rPr lang="en-US" sz="1800">
                <a:latin typeface="Consolas"/>
                <a:ea typeface="Consolas"/>
                <a:cs typeface="Consolas"/>
                <a:sym typeface="Consolas"/>
              </a:rPr>
              <a:t>T[i][j] = 0</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else if i == 0  //first row</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	T[i][j] = v[i] if j &gt;= w[i] else 0</a:t>
            </a:r>
            <a:endParaRPr sz="1800">
              <a:latin typeface="Consolas"/>
              <a:ea typeface="Consolas"/>
              <a:cs typeface="Consolas"/>
              <a:sym typeface="Consolas"/>
            </a:endParaRPr>
          </a:p>
          <a:p>
            <a:pPr indent="0" lvl="0" marL="914400" rtl="0" algn="l">
              <a:lnSpc>
                <a:spcPct val="100000"/>
              </a:lnSpc>
              <a:spcBef>
                <a:spcPts val="600"/>
              </a:spcBef>
              <a:spcAft>
                <a:spcPts val="0"/>
              </a:spcAft>
              <a:buNone/>
            </a:pPr>
            <a:r>
              <a:rPr lang="en-US" sz="1800">
                <a:latin typeface="Consolas"/>
                <a:ea typeface="Consolas"/>
                <a:cs typeface="Consolas"/>
                <a:sym typeface="Consolas"/>
              </a:rPr>
              <a:t>else if j &lt; w[i]</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T[i][j] = T[i-1][j]</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else</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T[i][j] = max(T[i-1][j], v[i] + T[i-1][j-w[i]]  </a:t>
            </a:r>
            <a:endParaRPr sz="12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return T[m-1, N]</a:t>
            </a:r>
            <a:endParaRPr sz="1800">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US"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8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Assignment</a:t>
            </a:r>
            <a:endParaRPr/>
          </a:p>
        </p:txBody>
      </p:sp>
      <p:sp>
        <p:nvSpPr>
          <p:cNvPr id="1030" name="Google Shape;1030;p88"/>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a:t>Implement the 0/1 Knapsack problem</a:t>
            </a:r>
            <a:endParaRPr/>
          </a:p>
        </p:txBody>
      </p:sp>
      <p:sp>
        <p:nvSpPr>
          <p:cNvPr id="1031" name="Google Shape;1031;p8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172" name="Google Shape;172;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73" name="Google Shape;173;p24"/>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174" name="Google Shape;174;p24"/>
          <p:cNvSpPr txBox="1"/>
          <p:nvPr/>
        </p:nvSpPr>
        <p:spPr>
          <a:xfrm>
            <a:off x="63300" y="5359025"/>
            <a:ext cx="90807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005EF6"/>
                </a:solidFill>
                <a:latin typeface="Open Sans"/>
                <a:ea typeface="Open Sans"/>
                <a:cs typeface="Open Sans"/>
                <a:sym typeface="Open Sans"/>
              </a:rPr>
              <a:t>Now for N=0, how many ways can we pay “no money” given C=1,2,3.  The answer is “</a:t>
            </a:r>
            <a:r>
              <a:rPr lang="en-US" sz="2500">
                <a:solidFill>
                  <a:srgbClr val="005EF6"/>
                </a:solidFill>
                <a:latin typeface="Open Sans"/>
                <a:ea typeface="Open Sans"/>
                <a:cs typeface="Open Sans"/>
                <a:sym typeface="Open Sans"/>
              </a:rPr>
              <a:t>one</a:t>
            </a:r>
            <a:r>
              <a:rPr lang="en-US" sz="2500">
                <a:solidFill>
                  <a:srgbClr val="005EF6"/>
                </a:solidFill>
                <a:latin typeface="Open Sans"/>
                <a:ea typeface="Open Sans"/>
                <a:cs typeface="Open Sans"/>
                <a:sym typeface="Open Sans"/>
              </a:rPr>
              <a:t> way”</a:t>
            </a:r>
            <a:r>
              <a:rPr lang="en-US" sz="2500">
                <a:solidFill>
                  <a:srgbClr val="005EF6"/>
                </a:solidFill>
                <a:latin typeface="Open Sans"/>
                <a:ea typeface="Open Sans"/>
                <a:cs typeface="Open Sans"/>
                <a:sym typeface="Open Sans"/>
              </a:rPr>
              <a:t> which is don’t pay</a:t>
            </a:r>
            <a:r>
              <a:rPr lang="en-US" sz="2500">
                <a:solidFill>
                  <a:srgbClr val="005EF6"/>
                </a:solidFill>
                <a:latin typeface="Open Sans"/>
                <a:ea typeface="Open Sans"/>
                <a:cs typeface="Open Sans"/>
                <a:sym typeface="Open Sans"/>
              </a:rPr>
              <a:t>.</a:t>
            </a:r>
            <a:endParaRPr sz="2500">
              <a:solidFill>
                <a:srgbClr val="005EF6"/>
              </a:solidFill>
              <a:latin typeface="Open Sans"/>
              <a:ea typeface="Open Sans"/>
              <a:cs typeface="Open Sans"/>
              <a:sym typeface="Open Sans"/>
            </a:endParaRPr>
          </a:p>
        </p:txBody>
      </p:sp>
      <p:sp>
        <p:nvSpPr>
          <p:cNvPr id="175" name="Google Shape;175;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idx="1" type="body"/>
          </p:nvPr>
        </p:nvSpPr>
        <p:spPr>
          <a:xfrm>
            <a:off x="311700" y="1536631"/>
            <a:ext cx="8520600" cy="1418400"/>
          </a:xfrm>
          <a:prstGeom prst="rect">
            <a:avLst/>
          </a:prstGeom>
          <a:noFill/>
          <a:ln>
            <a:noFill/>
          </a:ln>
        </p:spPr>
        <p:txBody>
          <a:bodyPr anchorCtr="0" anchor="t" bIns="45700" lIns="91425" spcFirstLastPara="1" rIns="91425" wrap="square" tIns="45700">
            <a:noAutofit/>
          </a:bodyPr>
          <a:lstStyle/>
          <a:p>
            <a:pPr indent="-457200" lvl="0" marL="457200" rtl="0" algn="l">
              <a:spcBef>
                <a:spcPts val="600"/>
              </a:spcBef>
              <a:spcAft>
                <a:spcPts val="0"/>
              </a:spcAft>
              <a:buSzPts val="3600"/>
              <a:buChar char="●"/>
            </a:pPr>
            <a:r>
              <a:rPr lang="en-US" sz="3600"/>
              <a:t>Coins (C): 1, 2, 3</a:t>
            </a:r>
            <a:endParaRPr sz="3600"/>
          </a:p>
          <a:p>
            <a:pPr indent="-457200" lvl="0" marL="457200" rtl="0" algn="l">
              <a:spcBef>
                <a:spcPts val="0"/>
              </a:spcBef>
              <a:spcAft>
                <a:spcPts val="0"/>
              </a:spcAft>
              <a:buSzPts val="3600"/>
              <a:buChar char="●"/>
            </a:pPr>
            <a:r>
              <a:rPr lang="en-US" sz="3600"/>
              <a:t>Change (N): 5</a:t>
            </a:r>
            <a:endParaRPr sz="3600"/>
          </a:p>
          <a:p>
            <a:pPr indent="0" lvl="0" marL="0" rtl="0" algn="l">
              <a:spcBef>
                <a:spcPts val="600"/>
              </a:spcBef>
              <a:spcAft>
                <a:spcPts val="0"/>
              </a:spcAft>
              <a:buNone/>
            </a:pPr>
            <a:r>
              <a:t/>
            </a:r>
            <a:endParaRPr sz="3600"/>
          </a:p>
        </p:txBody>
      </p:sp>
      <p:sp>
        <p:nvSpPr>
          <p:cNvPr id="182" name="Google Shape;182;p2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sz="1100">
                <a:solidFill>
                  <a:srgbClr val="005EF6"/>
                </a:solidFill>
                <a:latin typeface="Open Sans"/>
                <a:ea typeface="Open Sans"/>
                <a:cs typeface="Open Sans"/>
                <a:sym typeface="Open Sans"/>
              </a:rPr>
              <a:t>‹#›</a:t>
            </a:fld>
            <a:endParaRPr sz="1100">
              <a:solidFill>
                <a:srgbClr val="005EF6"/>
              </a:solidFill>
              <a:latin typeface="Open Sans"/>
              <a:ea typeface="Open Sans"/>
              <a:cs typeface="Open Sans"/>
              <a:sym typeface="Open Sans"/>
            </a:endParaRPr>
          </a:p>
        </p:txBody>
      </p:sp>
      <p:graphicFrame>
        <p:nvGraphicFramePr>
          <p:cNvPr id="183" name="Google Shape;183;p25"/>
          <p:cNvGraphicFramePr/>
          <p:nvPr/>
        </p:nvGraphicFramePr>
        <p:xfrm>
          <a:off x="952475" y="2971800"/>
          <a:ext cx="3000000" cy="3000000"/>
        </p:xfrm>
        <a:graphic>
          <a:graphicData uri="http://schemas.openxmlformats.org/drawingml/2006/table">
            <a:tbl>
              <a:tblPr>
                <a:noFill/>
                <a:tableStyleId>{69F7D7AF-064D-42E8-BF7C-4E798AB0F2D1}</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b="1" lang="en-US" sz="2500">
                          <a:latin typeface="Open Sans"/>
                          <a:ea typeface="Open Sans"/>
                          <a:cs typeface="Open Sans"/>
                          <a:sym typeface="Open Sans"/>
                        </a:rPr>
                        <a:t>C/N</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N=0</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US" sz="2500">
                          <a:latin typeface="Open Sans"/>
                          <a:ea typeface="Open Sans"/>
                          <a:cs typeface="Open Sans"/>
                          <a:sym typeface="Open Sans"/>
                        </a:rPr>
                        <a:t>N=1</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N=2</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N=3</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N=4</a:t>
                      </a:r>
                      <a:endParaRPr b="1"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2500">
                          <a:latin typeface="Open Sans"/>
                          <a:ea typeface="Open Sans"/>
                          <a:cs typeface="Open Sans"/>
                          <a:sym typeface="Open Sans"/>
                        </a:rPr>
                        <a:t>N=5</a:t>
                      </a:r>
                      <a:endParaRPr b="1"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1</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2</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2500">
                          <a:latin typeface="Open Sans"/>
                          <a:ea typeface="Open Sans"/>
                          <a:cs typeface="Open Sans"/>
                          <a:sym typeface="Open Sans"/>
                        </a:rPr>
                        <a:t>C = 3</a:t>
                      </a:r>
                      <a:endParaRPr b="1"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US" sz="2500">
                          <a:latin typeface="Open Sans"/>
                          <a:ea typeface="Open Sans"/>
                          <a:cs typeface="Open Sans"/>
                          <a:sym typeface="Open Sans"/>
                        </a:rPr>
                        <a:t>1</a:t>
                      </a:r>
                      <a:endParaRPr sz="25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2500">
                        <a:latin typeface="Open Sans"/>
                        <a:ea typeface="Open Sans"/>
                        <a:cs typeface="Open Sans"/>
                        <a:sym typeface="Open Sans"/>
                      </a:endParaRPr>
                    </a:p>
                  </a:txBody>
                  <a:tcPr marT="91425" marB="91425" marR="91425" marL="91425"/>
                </a:tc>
              </a:tr>
            </a:tbl>
          </a:graphicData>
        </a:graphic>
      </p:graphicFrame>
      <p:sp>
        <p:nvSpPr>
          <p:cNvPr id="184" name="Google Shape;184;p25"/>
          <p:cNvSpPr txBox="1"/>
          <p:nvPr/>
        </p:nvSpPr>
        <p:spPr>
          <a:xfrm>
            <a:off x="63300" y="5359025"/>
            <a:ext cx="90807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005EF6"/>
                </a:solidFill>
                <a:latin typeface="Open Sans"/>
                <a:ea typeface="Open Sans"/>
                <a:cs typeface="Open Sans"/>
                <a:sym typeface="Open Sans"/>
              </a:rPr>
              <a:t>Now for N=1, how many ways can we pay “1” given C=1.  The answer is 1, that is {1}</a:t>
            </a:r>
            <a:endParaRPr sz="2500">
              <a:solidFill>
                <a:srgbClr val="005EF6"/>
              </a:solidFill>
              <a:latin typeface="Open Sans"/>
              <a:ea typeface="Open Sans"/>
              <a:cs typeface="Open Sans"/>
              <a:sym typeface="Open Sans"/>
            </a:endParaRPr>
          </a:p>
        </p:txBody>
      </p:sp>
      <p:sp>
        <p:nvSpPr>
          <p:cNvPr id="185" name="Google Shape;185;p2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Coin changing problem - # of ways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